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1"/>
    <p:sldMasterId id="2147483796" r:id="rId2"/>
    <p:sldMasterId id="2147483810" r:id="rId3"/>
    <p:sldMasterId id="2147483739" r:id="rId4"/>
    <p:sldMasterId id="2147483774" r:id="rId5"/>
    <p:sldMasterId id="2147483747" r:id="rId6"/>
    <p:sldMasterId id="2147483749" r:id="rId7"/>
    <p:sldMasterId id="2147483777" r:id="rId8"/>
  </p:sldMasterIdLst>
  <p:notesMasterIdLst>
    <p:notesMasterId r:id="rId43"/>
  </p:notesMasterIdLst>
  <p:handoutMasterIdLst>
    <p:handoutMasterId r:id="rId44"/>
  </p:handoutMasterIdLst>
  <p:sldIdLst>
    <p:sldId id="1044" r:id="rId9"/>
    <p:sldId id="1045" r:id="rId10"/>
    <p:sldId id="643" r:id="rId11"/>
    <p:sldId id="3110" r:id="rId12"/>
    <p:sldId id="3100" r:id="rId13"/>
    <p:sldId id="1020" r:id="rId14"/>
    <p:sldId id="3120" r:id="rId15"/>
    <p:sldId id="3121" r:id="rId16"/>
    <p:sldId id="3122" r:id="rId17"/>
    <p:sldId id="3123" r:id="rId18"/>
    <p:sldId id="3124" r:id="rId19"/>
    <p:sldId id="3091" r:id="rId20"/>
    <p:sldId id="3099" r:id="rId21"/>
    <p:sldId id="1031" r:id="rId22"/>
    <p:sldId id="3118" r:id="rId23"/>
    <p:sldId id="1021" r:id="rId24"/>
    <p:sldId id="1038" r:id="rId25"/>
    <p:sldId id="3114" r:id="rId26"/>
    <p:sldId id="1039" r:id="rId27"/>
    <p:sldId id="1030" r:id="rId28"/>
    <p:sldId id="1026" r:id="rId29"/>
    <p:sldId id="1025" r:id="rId30"/>
    <p:sldId id="1022" r:id="rId31"/>
    <p:sldId id="3038" r:id="rId32"/>
    <p:sldId id="3103" r:id="rId33"/>
    <p:sldId id="3104" r:id="rId34"/>
    <p:sldId id="3113" r:id="rId35"/>
    <p:sldId id="1032" r:id="rId36"/>
    <p:sldId id="3095" r:id="rId37"/>
    <p:sldId id="940" r:id="rId38"/>
    <p:sldId id="941" r:id="rId39"/>
    <p:sldId id="1043" r:id="rId40"/>
    <p:sldId id="974" r:id="rId41"/>
    <p:sldId id="879" r:id="rId42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585EB"/>
    <a:srgbClr val="6464E6"/>
    <a:srgbClr val="CFD5EA"/>
    <a:srgbClr val="0000FF"/>
    <a:srgbClr val="D60093"/>
    <a:srgbClr val="00FF00"/>
    <a:srgbClr val="7F7F7F"/>
    <a:srgbClr val="A6A6A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9" autoAdjust="0"/>
    <p:restoredTop sz="96804" autoAdjust="0"/>
  </p:normalViewPr>
  <p:slideViewPr>
    <p:cSldViewPr snapToGrid="0">
      <p:cViewPr varScale="1">
        <p:scale>
          <a:sx n="91" d="100"/>
          <a:sy n="91" d="100"/>
        </p:scale>
        <p:origin x="1074" y="84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2023/9/27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86D4-9565-4095-8A76-0895444DB0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2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1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0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464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sdt.i-pro.com/i-pro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PIWDW0uAk" TargetMode="Externa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bPIWDW0uAk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WVU_e9dOKKk?feature=oembed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WVU_e9dOKK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4QOR8Oz8K0?feature=oembed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S4QOR8Oz8K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-pro.com/products_and_solutions/ja/surveillance/learning-and-support/tools/learning-and-support/tools/ip-setting-softwar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i-pro.com/products_and_solutions/ja/surveillance/learning-and-support/tools/learning-and-support/tools/ict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513540" y="3016062"/>
            <a:ext cx="11069852" cy="15696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コンパクトドームカメラ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2023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10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 </a:t>
            </a:r>
            <a:r>
              <a:rPr lang="en-US" altLang="ja-JP" sz="2520" b="1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1.00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F616C08-13D8-F7DB-182E-4D3C6BC59213}"/>
              </a:ext>
            </a:extLst>
          </p:cNvPr>
          <p:cNvGrpSpPr/>
          <p:nvPr/>
        </p:nvGrpSpPr>
        <p:grpSpPr>
          <a:xfrm>
            <a:off x="10021690" y="3811932"/>
            <a:ext cx="2482932" cy="1102942"/>
            <a:chOff x="7593800" y="5249779"/>
            <a:chExt cx="2482932" cy="110294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E9C0C06-11D5-8751-C1B9-30AC3C3A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7654" y="5249779"/>
              <a:ext cx="835224" cy="1072989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2031A8C-1A00-EA32-3A99-62618E5F2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5411" y="5267539"/>
              <a:ext cx="841321" cy="108518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CE6B8E71-0086-054E-0EA9-9460D639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3800" y="5368866"/>
              <a:ext cx="707197" cy="951058"/>
            </a:xfrm>
            <a:prstGeom prst="rect">
              <a:avLst/>
            </a:prstGeom>
          </p:spPr>
        </p:pic>
      </p:grpSp>
      <p:pic>
        <p:nvPicPr>
          <p:cNvPr id="20" name="図 19" descr="屋内, 座る, 写真, 小さい が含まれている画像&#10;&#10;自動的に生成された説明">
            <a:extLst>
              <a:ext uri="{FF2B5EF4-FFF2-40B4-BE49-F238E27FC236}">
                <a16:creationId xmlns:a16="http://schemas.microsoft.com/office/drawing/2014/main" id="{02BDFCBD-2759-A40F-D5C0-9A5E70548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59" y="6559990"/>
            <a:ext cx="1409423" cy="1283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図 24" descr="皿の上に置かれたカメラ&#10;&#10;低い精度で自動的に生成された説明">
            <a:extLst>
              <a:ext uri="{FF2B5EF4-FFF2-40B4-BE49-F238E27FC236}">
                <a16:creationId xmlns:a16="http://schemas.microsoft.com/office/drawing/2014/main" id="{F6D7579B-A47A-B87E-7E6E-0A5DC269D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88" y="5130752"/>
            <a:ext cx="1346767" cy="1222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8702952-0260-7D76-89B5-6FE59CB05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7208" y="6453868"/>
            <a:ext cx="1476184" cy="147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11001A9-0F3D-3062-C090-EA2DCD82A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7208" y="5039613"/>
            <a:ext cx="1476184" cy="147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D0CF523-B45D-30C0-D835-561014A5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1-2.</a:t>
            </a:r>
            <a:r>
              <a:rPr lang="ja-JP" altLang="en-US" dirty="0"/>
              <a:t> 撮像モードでの制限事項（</a:t>
            </a:r>
            <a:r>
              <a:rPr lang="en-US" altLang="ja-JP" dirty="0"/>
              <a:t>X,</a:t>
            </a:r>
            <a:r>
              <a:rPr lang="ja-JP" altLang="en-US" dirty="0"/>
              <a:t> </a:t>
            </a:r>
            <a:r>
              <a:rPr lang="en-US" altLang="ja-JP" dirty="0"/>
              <a:t>S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7A2515FD-2ADA-ACAA-8093-14614A2AA74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140645264"/>
              </p:ext>
            </p:extLst>
          </p:nvPr>
        </p:nvGraphicFramePr>
        <p:xfrm>
          <a:off x="487212" y="1021488"/>
          <a:ext cx="13565488" cy="20721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138458593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412165176"/>
                    </a:ext>
                  </a:extLst>
                </a:gridCol>
                <a:gridCol w="1011800">
                  <a:extLst>
                    <a:ext uri="{9D8B030D-6E8A-4147-A177-3AD203B41FA5}">
                      <a16:colId xmlns:a16="http://schemas.microsoft.com/office/drawing/2014/main" val="163195426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78158415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6741449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452005329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3004103475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1501404093"/>
                    </a:ext>
                  </a:extLst>
                </a:gridCol>
                <a:gridCol w="834000">
                  <a:extLst>
                    <a:ext uri="{9D8B030D-6E8A-4147-A177-3AD203B41FA5}">
                      <a16:colId xmlns:a16="http://schemas.microsoft.com/office/drawing/2014/main" val="3412671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自動追尾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14280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(30/25fps)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92756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296809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0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077459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B6364C-F36B-0385-BA72-6055FF0A970C}"/>
              </a:ext>
            </a:extLst>
          </p:cNvPr>
          <p:cNvSpPr txBox="1"/>
          <p:nvPr/>
        </p:nvSpPr>
        <p:spPr>
          <a:xfrm>
            <a:off x="276447" y="702906"/>
            <a:ext cx="7467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【4MP</a:t>
            </a:r>
            <a:r>
              <a:rPr kumimoji="1" lang="ja-JP" altLang="en-US" sz="1600" b="1" dirty="0">
                <a:latin typeface="+mn-ea"/>
              </a:rPr>
              <a:t>モデル：</a:t>
            </a:r>
            <a:r>
              <a:rPr kumimoji="1" lang="en-US" altLang="ja-JP" sz="1600" b="1" dirty="0">
                <a:latin typeface="+mn-ea"/>
              </a:rPr>
              <a:t>WV-S32402-F2L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WV-S35402-F2L / WV-X35402-F2LM 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A5B980-8110-C195-9462-D417D21E8AAD}"/>
              </a:ext>
            </a:extLst>
          </p:cNvPr>
          <p:cNvSpPr txBox="1"/>
          <p:nvPr/>
        </p:nvSpPr>
        <p:spPr>
          <a:xfrm>
            <a:off x="3607095" y="3267113"/>
            <a:ext cx="10305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</a:t>
            </a:r>
            <a:r>
              <a:rPr lang="en-US" altLang="ja-JP" sz="1400" b="1" dirty="0">
                <a:latin typeface="+mn-ea"/>
              </a:rPr>
              <a:t> [</a:t>
            </a:r>
            <a:r>
              <a:rPr lang="ja-JP" altLang="en-US" sz="1400" b="1" dirty="0">
                <a:latin typeface="+mn-ea"/>
              </a:rPr>
              <a:t>スーパーダイナミック</a:t>
            </a:r>
            <a:r>
              <a:rPr lang="en-US" altLang="ja-JP" sz="1400" b="1" dirty="0">
                <a:latin typeface="+mn-ea"/>
              </a:rPr>
              <a:t>]</a:t>
            </a:r>
            <a:r>
              <a:rPr lang="ja-JP" altLang="en-US" sz="1400" b="1" dirty="0">
                <a:latin typeface="+mn-ea"/>
              </a:rPr>
              <a:t>のレベルを</a:t>
            </a:r>
            <a:r>
              <a:rPr lang="en-US" altLang="ja-JP" sz="1400" b="1" dirty="0">
                <a:latin typeface="+mn-ea"/>
              </a:rPr>
              <a:t>30</a:t>
            </a:r>
            <a:r>
              <a:rPr lang="ja-JP" altLang="en-US" sz="1400" b="1" dirty="0">
                <a:latin typeface="+mn-ea"/>
              </a:rPr>
              <a:t>以上に設定した場合、最大フレームレートは</a:t>
            </a:r>
            <a:r>
              <a:rPr lang="en-US" altLang="ja-JP" sz="1400" b="1" dirty="0">
                <a:latin typeface="+mn-ea"/>
              </a:rPr>
              <a:t>15fps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12.5fps</a:t>
            </a:r>
            <a:r>
              <a:rPr lang="ja-JP" altLang="en-US" sz="1400" b="1" dirty="0">
                <a:latin typeface="+mn-ea"/>
              </a:rPr>
              <a:t>）になります。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28A9A7F-D25D-755B-4AF1-C294CC5F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085604"/>
              </p:ext>
            </p:extLst>
          </p:nvPr>
        </p:nvGraphicFramePr>
        <p:xfrm>
          <a:off x="487212" y="4176011"/>
          <a:ext cx="13565488" cy="20382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280733815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708734973"/>
                    </a:ext>
                  </a:extLst>
                </a:gridCol>
                <a:gridCol w="1011800">
                  <a:extLst>
                    <a:ext uri="{9D8B030D-6E8A-4147-A177-3AD203B41FA5}">
                      <a16:colId xmlns:a16="http://schemas.microsoft.com/office/drawing/2014/main" val="1223295633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68206341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69613487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06821351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100373414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2520554813"/>
                    </a:ext>
                  </a:extLst>
                </a:gridCol>
                <a:gridCol w="834000">
                  <a:extLst>
                    <a:ext uri="{9D8B030D-6E8A-4147-A177-3AD203B41FA5}">
                      <a16:colId xmlns:a16="http://schemas.microsoft.com/office/drawing/2014/main" val="3321883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自動追尾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36025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(60/50fps)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0865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5607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6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1901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AE6C38-8213-7B71-2650-BBF7234C0946}"/>
              </a:ext>
            </a:extLst>
          </p:cNvPr>
          <p:cNvSpPr txBox="1"/>
          <p:nvPr/>
        </p:nvSpPr>
        <p:spPr>
          <a:xfrm>
            <a:off x="276447" y="3837457"/>
            <a:ext cx="11343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【2MP</a:t>
            </a:r>
            <a:r>
              <a:rPr kumimoji="1" lang="ja-JP" altLang="en-US" sz="1600" b="1" dirty="0">
                <a:latin typeface="+mn-ea"/>
              </a:rPr>
              <a:t>モデル：</a:t>
            </a:r>
            <a:r>
              <a:rPr kumimoji="1" lang="en-US" altLang="ja-JP" sz="1600" b="1" dirty="0">
                <a:latin typeface="+mn-ea"/>
              </a:rPr>
              <a:t>WV-S32302-F2L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 WV-S32302-F2L1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 WV-S35302-F2L / WV-S35302-F2L1 / WV-X35402-F2LM 】</a:t>
            </a:r>
            <a:endParaRPr kumimoji="1" lang="ja-JP" altLang="en-US" sz="1600" b="1" dirty="0">
              <a:latin typeface="+mn-ea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D4630B8-EF02-E34C-B3DC-6E8703379764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5FB22F7-2DE3-7D57-7189-F7A8DFD2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C799A34-3171-52D4-CF29-177044C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76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D0CF523-B45D-30C0-D835-561014A5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1-2.</a:t>
            </a:r>
            <a:r>
              <a:rPr lang="ja-JP" altLang="en-US" dirty="0"/>
              <a:t> 撮像モードでの制限事項（</a:t>
            </a:r>
            <a:r>
              <a:rPr lang="en-US" altLang="ja-JP" dirty="0"/>
              <a:t>U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7A2515FD-2ADA-ACAA-8093-14614A2AA74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56712811"/>
              </p:ext>
            </p:extLst>
          </p:nvPr>
        </p:nvGraphicFramePr>
        <p:xfrm>
          <a:off x="487212" y="1021488"/>
          <a:ext cx="11719688" cy="11440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138458593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412165176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78158415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6741449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452005329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3004103475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1501404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1428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296809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0571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B6364C-F36B-0385-BA72-6055FF0A970C}"/>
              </a:ext>
            </a:extLst>
          </p:cNvPr>
          <p:cNvSpPr txBox="1"/>
          <p:nvPr/>
        </p:nvSpPr>
        <p:spPr>
          <a:xfrm>
            <a:off x="276447" y="702906"/>
            <a:ext cx="529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屋内モデル：</a:t>
            </a:r>
            <a:r>
              <a:rPr kumimoji="1" lang="en-US" altLang="ja-JP" sz="1600" b="1" dirty="0">
                <a:latin typeface="+mn-ea"/>
              </a:rPr>
              <a:t>WV-U31401-F2L/ WV-U31301-F2L 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A5B980-8110-C195-9462-D417D21E8AAD}"/>
              </a:ext>
            </a:extLst>
          </p:cNvPr>
          <p:cNvSpPr txBox="1"/>
          <p:nvPr/>
        </p:nvSpPr>
        <p:spPr>
          <a:xfrm>
            <a:off x="1900995" y="2404514"/>
            <a:ext cx="10305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</a:t>
            </a:r>
            <a:r>
              <a:rPr lang="en-US" altLang="ja-JP" sz="1400" b="1" dirty="0">
                <a:latin typeface="+mn-ea"/>
              </a:rPr>
              <a:t> [</a:t>
            </a:r>
            <a:r>
              <a:rPr lang="ja-JP" altLang="en-US" sz="1400" b="1" dirty="0">
                <a:latin typeface="+mn-ea"/>
              </a:rPr>
              <a:t>スーパーダイナミック</a:t>
            </a:r>
            <a:r>
              <a:rPr lang="en-US" altLang="ja-JP" sz="1400" b="1" dirty="0">
                <a:latin typeface="+mn-ea"/>
              </a:rPr>
              <a:t>]</a:t>
            </a:r>
            <a:r>
              <a:rPr lang="ja-JP" altLang="en-US" sz="1400" b="1" dirty="0">
                <a:latin typeface="+mn-ea"/>
              </a:rPr>
              <a:t>のレベルを</a:t>
            </a:r>
            <a:r>
              <a:rPr lang="en-US" altLang="ja-JP" sz="1400" b="1" dirty="0">
                <a:latin typeface="+mn-ea"/>
              </a:rPr>
              <a:t>30</a:t>
            </a:r>
            <a:r>
              <a:rPr lang="ja-JP" altLang="en-US" sz="1400" b="1" dirty="0">
                <a:latin typeface="+mn-ea"/>
              </a:rPr>
              <a:t>以上に設定した場合、最大フレームレートは</a:t>
            </a:r>
            <a:r>
              <a:rPr lang="en-US" altLang="ja-JP" sz="1400" b="1" dirty="0">
                <a:latin typeface="+mn-ea"/>
              </a:rPr>
              <a:t>15fps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12.5fps</a:t>
            </a:r>
            <a:r>
              <a:rPr lang="ja-JP" altLang="en-US" sz="1400" b="1" dirty="0">
                <a:latin typeface="+mn-ea"/>
              </a:rPr>
              <a:t>）になります。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28A9A7F-D25D-755B-4AF1-C294CC5F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42094"/>
              </p:ext>
            </p:extLst>
          </p:nvPr>
        </p:nvGraphicFramePr>
        <p:xfrm>
          <a:off x="487212" y="4176011"/>
          <a:ext cx="11719688" cy="20382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280733815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708734973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68206341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69613487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06821351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100373414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2520554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36025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(60/50fps)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0865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5607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6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1901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AE6C38-8213-7B71-2650-BBF7234C0946}"/>
              </a:ext>
            </a:extLst>
          </p:cNvPr>
          <p:cNvSpPr txBox="1"/>
          <p:nvPr/>
        </p:nvSpPr>
        <p:spPr>
          <a:xfrm>
            <a:off x="276447" y="3837457"/>
            <a:ext cx="529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屋外モデル：</a:t>
            </a:r>
            <a:r>
              <a:rPr kumimoji="1" lang="en-US" altLang="ja-JP" sz="1600" b="1" dirty="0">
                <a:latin typeface="+mn-ea"/>
              </a:rPr>
              <a:t>WV-U35401-F2L/ WV-U35301-F2L 】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3B513D9-B4F3-6779-13DE-52B23AE1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163" y="197874"/>
            <a:ext cx="413640" cy="5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BA6538-CEE2-719F-8BD2-4099403E3E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533" y="3694681"/>
            <a:ext cx="12850125" cy="1867367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buNone/>
            </a:pPr>
            <a:r>
              <a:rPr kumimoji="1" lang="en-US" altLang="ja-JP" sz="1600" dirty="0"/>
              <a:t>【</a:t>
            </a:r>
            <a:r>
              <a:rPr lang="ja-JP" altLang="en-US" sz="1600" dirty="0"/>
              <a:t>補足説明</a:t>
            </a:r>
            <a:r>
              <a:rPr kumimoji="1" lang="en-US" altLang="ja-JP" sz="1600" dirty="0"/>
              <a:t>】</a:t>
            </a:r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本機に同時にアクセスできるユーザーは、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）画像を受信しているユーザーと、</a:t>
            </a:r>
            <a:r>
              <a:rPr kumimoji="1" lang="en-US" altLang="ja-JP" sz="1600" dirty="0"/>
              <a:t>JPEG</a:t>
            </a:r>
            <a:r>
              <a:rPr kumimoji="1" lang="ja-JP" altLang="en-US" sz="1600" dirty="0"/>
              <a:t>画像を受信しているユーザーとを合計した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までです。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ただし、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配信量制御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ビットレート</a:t>
            </a:r>
            <a:r>
              <a:rPr kumimoji="1" lang="en-US" altLang="ja-JP" sz="1600" dirty="0"/>
              <a:t>)]</a:t>
            </a:r>
            <a:r>
              <a:rPr kumimoji="1" lang="ja-JP" altLang="en-US" sz="1600" dirty="0"/>
              <a:t>、</a:t>
            </a:r>
            <a:r>
              <a:rPr kumimoji="1" lang="en-US" altLang="ja-JP" sz="1600" dirty="0"/>
              <a:t>[1</a:t>
            </a:r>
            <a:r>
              <a:rPr kumimoji="1" lang="ja-JP" altLang="en-US" sz="1600" dirty="0"/>
              <a:t>クライアントあたりのビットレート*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の設定によっては、アクセスできるユーザー数が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以下に制限される場合があります。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アクセスできる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を超えた場合は、アクセス超過メッセージが表示されます。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600" dirty="0"/>
              <a:t>[</a:t>
            </a:r>
            <a:r>
              <a:rPr kumimoji="1" lang="ja-JP" altLang="en-US" sz="1600" dirty="0"/>
              <a:t>ストリーム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配信方式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マルチキャスト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に設定したとき、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</a:t>
            </a:r>
            <a:r>
              <a:rPr kumimoji="1" lang="en-US" altLang="ja-JP" sz="1600" dirty="0"/>
              <a:t>2</a:t>
            </a:r>
            <a:r>
              <a:rPr kumimoji="1" lang="ja-JP" altLang="en-US" sz="1600" dirty="0"/>
              <a:t>人目以降のユーザーはアクセス数にカウントされません。</a:t>
            </a:r>
          </a:p>
          <a:p>
            <a:pPr marL="182563" indent="-182563">
              <a:lnSpc>
                <a:spcPct val="120000"/>
              </a:lnSpc>
              <a:spcBef>
                <a:spcPts val="1200"/>
              </a:spcBef>
              <a:buNone/>
            </a:pPr>
            <a:endParaRPr kumimoji="1" lang="ja-JP" altLang="en-US" sz="16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1-3. </a:t>
            </a:r>
            <a:r>
              <a:rPr kumimoji="1" lang="ja-JP" altLang="en-US" dirty="0"/>
              <a:t>配信性能について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130CA-35D9-D162-F05F-0BF3EF19CC12}"/>
              </a:ext>
            </a:extLst>
          </p:cNvPr>
          <p:cNvSpPr txBox="1"/>
          <p:nvPr/>
        </p:nvSpPr>
        <p:spPr>
          <a:xfrm>
            <a:off x="335280" y="660547"/>
            <a:ext cx="11451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latin typeface="+mn-ea"/>
              </a:rPr>
              <a:t>■最大ユーザーアクセス数および最大帯域幅は下記の通りです。</a:t>
            </a:r>
            <a:endParaRPr kumimoji="1" lang="en-US" altLang="ja-JP" sz="1800" b="1" dirty="0">
              <a:latin typeface="+mn-ea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B5F9FB9-3DB1-A2AC-497F-C62B97CD4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22956"/>
              </p:ext>
            </p:extLst>
          </p:nvPr>
        </p:nvGraphicFramePr>
        <p:xfrm>
          <a:off x="845555" y="1199001"/>
          <a:ext cx="6400094" cy="215717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00047">
                  <a:extLst>
                    <a:ext uri="{9D8B030D-6E8A-4147-A177-3AD203B41FA5}">
                      <a16:colId xmlns:a16="http://schemas.microsoft.com/office/drawing/2014/main" val="1591718868"/>
                    </a:ext>
                  </a:extLst>
                </a:gridCol>
                <a:gridCol w="3200047">
                  <a:extLst>
                    <a:ext uri="{9D8B030D-6E8A-4147-A177-3AD203B41FA5}">
                      <a16:colId xmlns:a16="http://schemas.microsoft.com/office/drawing/2014/main" val="3905226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マルチセンサー部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4880525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最大ユーザーアクセス数</a:t>
                      </a:r>
                      <a:endParaRPr kumimoji="1" lang="en-US" altLang="ja-JP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14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559941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最大帯域幅</a:t>
                      </a:r>
                      <a:endParaRPr kumimoji="1" lang="en-US" altLang="ja-JP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25</a:t>
                      </a:r>
                      <a:r>
                        <a:rPr kumimoji="1" lang="ja-JP" altLang="en-US" sz="2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Mbps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6747450"/>
                  </a:ext>
                </a:extLst>
              </a:tr>
            </a:tbl>
          </a:graphicData>
        </a:graphic>
      </p:graphicFrame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4B80F7-28F3-F455-045D-8C166A575432}"/>
              </a:ext>
            </a:extLst>
          </p:cNvPr>
          <p:cNvSpPr/>
          <p:nvPr/>
        </p:nvSpPr>
        <p:spPr>
          <a:xfrm>
            <a:off x="9070130" y="1196197"/>
            <a:ext cx="4087906" cy="1028217"/>
          </a:xfrm>
          <a:prstGeom prst="rect">
            <a:avLst/>
          </a:prstGeom>
          <a:solidFill>
            <a:srgbClr val="FFCCFF">
              <a:alpha val="54000"/>
            </a:srgb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編集中</a:t>
            </a:r>
            <a:endParaRPr kumimoji="1" lang="ja-JP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93FA945-EFCC-DCCD-3D8B-31587BD61AB2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DE7E519-A889-B4C2-D363-F2105D1F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22153D4-D77F-B1AC-1390-59DC6BCD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BC4126D-2F5E-D0AB-1820-065FDDC8455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93561292"/>
              </p:ext>
            </p:extLst>
          </p:nvPr>
        </p:nvGraphicFramePr>
        <p:xfrm>
          <a:off x="1149395" y="1107755"/>
          <a:ext cx="9872051" cy="49336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397475">
                  <a:extLst>
                    <a:ext uri="{9D8B030D-6E8A-4147-A177-3AD203B41FA5}">
                      <a16:colId xmlns:a16="http://schemas.microsoft.com/office/drawing/2014/main" val="4033604304"/>
                    </a:ext>
                  </a:extLst>
                </a:gridCol>
                <a:gridCol w="2095664">
                  <a:extLst>
                    <a:ext uri="{9D8B030D-6E8A-4147-A177-3AD203B41FA5}">
                      <a16:colId xmlns:a16="http://schemas.microsoft.com/office/drawing/2014/main" val="1442804328"/>
                    </a:ext>
                  </a:extLst>
                </a:gridCol>
                <a:gridCol w="2073887">
                  <a:extLst>
                    <a:ext uri="{9D8B030D-6E8A-4147-A177-3AD203B41FA5}">
                      <a16:colId xmlns:a16="http://schemas.microsoft.com/office/drawing/2014/main" val="3935011811"/>
                    </a:ext>
                  </a:extLst>
                </a:gridCol>
                <a:gridCol w="1305025">
                  <a:extLst>
                    <a:ext uri="{9D8B030D-6E8A-4147-A177-3AD203B41FA5}">
                      <a16:colId xmlns:a16="http://schemas.microsoft.com/office/drawing/2014/main" val="268758382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ソフトウェア名称</a:t>
                      </a:r>
                    </a:p>
                  </a:txBody>
                  <a:tcPr marL="108000" marR="108000" marT="108000" marB="108000" anchor="ctr"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製品品番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プリインストール</a:t>
                      </a: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対応状況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96191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動体検知アプリケーション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WV-XAE200WUX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ja-JP" altLang="en-US" sz="18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08190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プライバシーガードアプリケーション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WV-XAE201WUX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956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ナンバー認識アプリケーション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WV-XAE202WUX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069324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顔検知アプリケーション </a:t>
                      </a:r>
                      <a:r>
                        <a:rPr lang="ja-JP" altLang="en-US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8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WV-XAE204WUX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63657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人物属性識別アプリケーション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WV-XAE205WUX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2598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車両属性識別アプリケーション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WV-XAE206WUX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15118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マスク非着用検知アプリケーション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WV-XAE203WUX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0333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混雑検知アプリケーション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WV-XAE207WUX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666693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状態変化検知アプリケーション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WV-XAE400W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46555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kumimoji="1" lang="ja-JP" altLang="en-US" dirty="0"/>
              <a:t>対応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アプリケーション一覧表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ECEDC0-4F74-9709-C8EB-61C77E6959B4}"/>
              </a:ext>
            </a:extLst>
          </p:cNvPr>
          <p:cNvSpPr txBox="1"/>
          <p:nvPr/>
        </p:nvSpPr>
        <p:spPr>
          <a:xfrm>
            <a:off x="7748746" y="6207760"/>
            <a:ext cx="2917786" cy="551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*</a:t>
            </a:r>
            <a:r>
              <a:rPr kumimoji="1" lang="en-US" altLang="ja-JP" sz="1400" b="1" dirty="0">
                <a:latin typeface="+mn-ea"/>
              </a:rPr>
              <a:t>1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2024</a:t>
            </a:r>
            <a:r>
              <a:rPr kumimoji="1" lang="ja-JP" altLang="en-US" sz="1400" b="1" dirty="0">
                <a:latin typeface="+mn-ea"/>
              </a:rPr>
              <a:t>年</a:t>
            </a:r>
            <a:r>
              <a:rPr kumimoji="1" lang="en-US" altLang="ja-JP" sz="1400" b="1" dirty="0">
                <a:latin typeface="+mn-ea"/>
              </a:rPr>
              <a:t>3</a:t>
            </a:r>
            <a:r>
              <a:rPr kumimoji="1" lang="ja-JP" altLang="en-US" sz="1400" b="1" dirty="0">
                <a:latin typeface="+mn-ea"/>
              </a:rPr>
              <a:t>月を以て販売終了</a:t>
            </a:r>
            <a:endParaRPr kumimoji="1" lang="en-US" altLang="ja-JP" sz="14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1400" b="1" dirty="0">
                <a:latin typeface="+mn-ea"/>
              </a:rPr>
              <a:t>*2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90</a:t>
            </a:r>
            <a:r>
              <a:rPr kumimoji="1" lang="ja-JP" altLang="en-US" sz="1400" b="1" dirty="0">
                <a:latin typeface="+mn-ea"/>
              </a:rPr>
              <a:t>日間お試し版となります。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7D16B8A-0E66-D219-2F90-0FE523EAD03E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C7F84B4-30BC-F4D1-2579-28824D28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50D2E23-17DE-D862-509B-D81DAEBC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2" y="-419"/>
              <a:ext cx="841321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FCE9C885-4C62-B085-A1F8-4A2F320E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1" y="1817493"/>
            <a:ext cx="9635273" cy="4530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1-5. SDT</a:t>
            </a:r>
            <a:r>
              <a:rPr kumimoji="1" lang="ja-JP" altLang="en-US" dirty="0"/>
              <a:t>（システムデザインツール）でのシステム設計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8A41DD-82F4-E99C-BC87-39C902326107}"/>
              </a:ext>
            </a:extLst>
          </p:cNvPr>
          <p:cNvSpPr txBox="1"/>
          <p:nvPr/>
        </p:nvSpPr>
        <p:spPr>
          <a:xfrm>
            <a:off x="10183342" y="1788712"/>
            <a:ext cx="4025287" cy="353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982" indent="-279982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①「カメラ選択</a:t>
            </a:r>
            <a:r>
              <a:rPr lang="en-US" altLang="ja-JP" sz="1400" b="1" dirty="0">
                <a:latin typeface="+mn-ea"/>
              </a:rPr>
              <a:t>(</a:t>
            </a:r>
            <a:r>
              <a:rPr lang="ja-JP" altLang="en-US" sz="1400" b="1" dirty="0">
                <a:latin typeface="+mn-ea"/>
              </a:rPr>
              <a:t>用途別</a:t>
            </a:r>
            <a:r>
              <a:rPr lang="en-US" altLang="ja-JP" sz="1400" b="1" dirty="0">
                <a:latin typeface="+mn-ea"/>
              </a:rPr>
              <a:t>)</a:t>
            </a:r>
            <a:r>
              <a:rPr lang="ja-JP" altLang="en-US" sz="1400" b="1" dirty="0">
                <a:latin typeface="+mn-ea"/>
              </a:rPr>
              <a:t>」から「屋内」＞「ドーム」を選択（左図は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動体検知の例）　　アイコンをドラッグ</a:t>
            </a:r>
            <a:r>
              <a:rPr lang="en-US" altLang="ja-JP" sz="1400" b="1" dirty="0">
                <a:latin typeface="+mn-ea"/>
              </a:rPr>
              <a:t>&amp;</a:t>
            </a:r>
            <a:r>
              <a:rPr lang="ja-JP" altLang="en-US" sz="1400" b="1" dirty="0">
                <a:latin typeface="+mn-ea"/>
              </a:rPr>
              <a:t>ドロップで任意の位置に設定</a:t>
            </a:r>
            <a:endParaRPr lang="en-US" altLang="ja-JP" sz="1400" b="1" dirty="0">
              <a:latin typeface="+mn-ea"/>
            </a:endParaRPr>
          </a:p>
          <a:p>
            <a:pPr marL="536575" indent="-179388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＊</a:t>
            </a:r>
            <a:r>
              <a:rPr lang="en-US" altLang="ja-JP" sz="1400" b="1" dirty="0">
                <a:latin typeface="+mn-ea"/>
              </a:rPr>
              <a:t>U</a:t>
            </a:r>
            <a:r>
              <a:rPr lang="ja-JP" altLang="en-US" sz="1400" b="1" dirty="0">
                <a:latin typeface="+mn-ea"/>
              </a:rPr>
              <a:t>シリーズは 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アプリ非対応のため、「カメラ選択」から選択してください。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②「品番」から、該当のコンパクトドームカメラの品番を選択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③ 高さを設定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④ 人のアイコンをドラッグしながら移動させて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アプリの検知可能エリアを確認・決定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5EA789-0C41-5447-5838-4980DAB82B06}"/>
              </a:ext>
            </a:extLst>
          </p:cNvPr>
          <p:cNvSpPr txBox="1"/>
          <p:nvPr/>
        </p:nvSpPr>
        <p:spPr>
          <a:xfrm>
            <a:off x="212153" y="730107"/>
            <a:ext cx="11152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+mn-ea"/>
              </a:rPr>
              <a:t>PTZ</a:t>
            </a:r>
            <a:r>
              <a:rPr lang="ja-JP" altLang="en-US" sz="2000" b="1" dirty="0">
                <a:latin typeface="+mn-ea"/>
              </a:rPr>
              <a:t>一体型マルチセンサーカメラは、</a:t>
            </a:r>
            <a:r>
              <a:rPr lang="en-US" altLang="ja-JP" sz="2000" b="1" dirty="0">
                <a:latin typeface="+mn-ea"/>
              </a:rPr>
              <a:t>SDT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3.50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2023.2.22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1400" b="1" dirty="0">
                <a:latin typeface="+mn-ea"/>
              </a:rPr>
              <a:t> </a:t>
            </a:r>
            <a:r>
              <a:rPr lang="ja-JP" altLang="en-US" sz="2000" b="1" dirty="0">
                <a:latin typeface="+mn-ea"/>
              </a:rPr>
              <a:t>以降で対応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197112-967E-CD0C-1BFD-6EA61928FFA5}"/>
              </a:ext>
            </a:extLst>
          </p:cNvPr>
          <p:cNvSpPr/>
          <p:nvPr/>
        </p:nvSpPr>
        <p:spPr>
          <a:xfrm>
            <a:off x="7834690" y="2569932"/>
            <a:ext cx="909863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9F3EB3B-BC8D-5B1E-2194-73CA56B01A9E}"/>
              </a:ext>
            </a:extLst>
          </p:cNvPr>
          <p:cNvSpPr/>
          <p:nvPr/>
        </p:nvSpPr>
        <p:spPr>
          <a:xfrm>
            <a:off x="7453839" y="2003593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A5701E-E979-5031-8985-0A95BFFB5373}"/>
              </a:ext>
            </a:extLst>
          </p:cNvPr>
          <p:cNvSpPr/>
          <p:nvPr/>
        </p:nvSpPr>
        <p:spPr>
          <a:xfrm>
            <a:off x="7461735" y="2544554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A19EEC8-0A5D-B6E8-6571-4574C2532B8F}"/>
              </a:ext>
            </a:extLst>
          </p:cNvPr>
          <p:cNvSpPr/>
          <p:nvPr/>
        </p:nvSpPr>
        <p:spPr>
          <a:xfrm>
            <a:off x="3722785" y="371419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19A9C05-115B-1270-E84B-E920B9739FE1}"/>
              </a:ext>
            </a:extLst>
          </p:cNvPr>
          <p:cNvSpPr/>
          <p:nvPr/>
        </p:nvSpPr>
        <p:spPr>
          <a:xfrm>
            <a:off x="4064166" y="3657713"/>
            <a:ext cx="536654" cy="496730"/>
          </a:xfrm>
          <a:prstGeom prst="rect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72D17-001D-F6C2-4CB2-2598672BDBE5}"/>
              </a:ext>
            </a:extLst>
          </p:cNvPr>
          <p:cNvSpPr txBox="1"/>
          <p:nvPr/>
        </p:nvSpPr>
        <p:spPr>
          <a:xfrm>
            <a:off x="212153" y="1199459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latin typeface="+mn-ea"/>
              </a:rPr>
              <a:t>SDT</a:t>
            </a:r>
            <a:r>
              <a:rPr kumimoji="1" lang="ja-JP" altLang="en-US" sz="1800" b="1" dirty="0">
                <a:latin typeface="+mn-ea"/>
              </a:rPr>
              <a:t>の</a:t>
            </a:r>
            <a:r>
              <a:rPr kumimoji="1" lang="en-US" altLang="ja-JP" sz="1800" b="1" dirty="0">
                <a:latin typeface="+mn-ea"/>
              </a:rPr>
              <a:t>URL</a:t>
            </a:r>
            <a:r>
              <a:rPr kumimoji="1" lang="ja-JP" altLang="en-US" sz="1800" b="1" dirty="0">
                <a:latin typeface="+mn-ea"/>
              </a:rPr>
              <a:t>：</a:t>
            </a:r>
            <a:r>
              <a:rPr kumimoji="1" lang="en-US" altLang="ja-JP" sz="1800" b="1" dirty="0">
                <a:latin typeface="+mn-ea"/>
                <a:hlinkClick r:id="rId3"/>
              </a:rPr>
              <a:t>https://sdt.i-pro.com/i-pro/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50BEBA-E3DC-92E2-26EF-4290A26EE3E7}"/>
              </a:ext>
            </a:extLst>
          </p:cNvPr>
          <p:cNvSpPr/>
          <p:nvPr/>
        </p:nvSpPr>
        <p:spPr>
          <a:xfrm>
            <a:off x="7826399" y="2038783"/>
            <a:ext cx="1556398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4721621-0367-3FBC-B9E4-7EF2EDB3943A}"/>
              </a:ext>
            </a:extLst>
          </p:cNvPr>
          <p:cNvSpPr txBox="1"/>
          <p:nvPr/>
        </p:nvSpPr>
        <p:spPr>
          <a:xfrm>
            <a:off x="2044385" y="41228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ドラッグ</a:t>
            </a:r>
            <a:endParaRPr kumimoji="1" lang="en-US" altLang="ja-JP" sz="1400" b="1" dirty="0">
              <a:latin typeface="+mn-ea"/>
            </a:endParaRPr>
          </a:p>
          <a:p>
            <a:pPr algn="l"/>
            <a:r>
              <a:rPr kumimoji="1" lang="ja-JP" altLang="en-US" sz="1400" b="1" dirty="0">
                <a:latin typeface="+mn-ea"/>
              </a:rPr>
              <a:t>＆ドロップ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0C79205-ED16-F9DF-49E6-1BA6C901D5BC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4517D7C-7610-6D69-9C2C-2A1EFE76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18408FA5-F1E6-8D22-E411-7CB995C4C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39EFD84-ECA0-A7DC-8DD6-39081B26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78EDF081-8F6E-1537-D43A-663BAFFCF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49" y="4962380"/>
            <a:ext cx="2882892" cy="65223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DD76437-A3BD-CBC7-B080-DB853465B3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848"/>
          <a:stretch/>
        </p:blipFill>
        <p:spPr>
          <a:xfrm>
            <a:off x="3241832" y="4972890"/>
            <a:ext cx="865874" cy="188416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6FE317-604B-D9F8-34F1-535338F06016}"/>
              </a:ext>
            </a:extLst>
          </p:cNvPr>
          <p:cNvSpPr/>
          <p:nvPr/>
        </p:nvSpPr>
        <p:spPr>
          <a:xfrm>
            <a:off x="3297116" y="5453401"/>
            <a:ext cx="788030" cy="574953"/>
          </a:xfrm>
          <a:prstGeom prst="rect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1605872-E5B8-259F-1227-CA0F24D174B4}"/>
              </a:ext>
            </a:extLst>
          </p:cNvPr>
          <p:cNvSpPr/>
          <p:nvPr/>
        </p:nvSpPr>
        <p:spPr>
          <a:xfrm>
            <a:off x="4133218" y="5646921"/>
            <a:ext cx="290052" cy="29005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8E1E0A52-58F4-1CF6-357D-B56131A28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625" y="5571112"/>
            <a:ext cx="2018441" cy="1863618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B5C8A01-8553-3A4E-16B3-5C6C158C19C4}"/>
              </a:ext>
            </a:extLst>
          </p:cNvPr>
          <p:cNvCxnSpPr>
            <a:cxnSpLocks/>
            <a:stCxn id="26" idx="3"/>
            <a:endCxn id="10" idx="3"/>
          </p:cNvCxnSpPr>
          <p:nvPr/>
        </p:nvCxnSpPr>
        <p:spPr>
          <a:xfrm flipH="1">
            <a:off x="6792551" y="2170015"/>
            <a:ext cx="2590246" cy="4952010"/>
          </a:xfrm>
          <a:prstGeom prst="bentConnector3">
            <a:avLst>
              <a:gd name="adj1" fmla="val -8825"/>
            </a:avLst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E50117-9742-EC5E-F6D6-0A1498F086C2}"/>
              </a:ext>
            </a:extLst>
          </p:cNvPr>
          <p:cNvSpPr/>
          <p:nvPr/>
        </p:nvSpPr>
        <p:spPr>
          <a:xfrm>
            <a:off x="5120126" y="6961253"/>
            <a:ext cx="1672425" cy="32154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7" name="矢印: 上カーブ 36">
            <a:extLst>
              <a:ext uri="{FF2B5EF4-FFF2-40B4-BE49-F238E27FC236}">
                <a16:creationId xmlns:a16="http://schemas.microsoft.com/office/drawing/2014/main" id="{D931E6EB-99D4-C981-8FAB-3832FD32B643}"/>
              </a:ext>
            </a:extLst>
          </p:cNvPr>
          <p:cNvSpPr/>
          <p:nvPr/>
        </p:nvSpPr>
        <p:spPr>
          <a:xfrm rot="16781394" flipV="1">
            <a:off x="2411208" y="4697451"/>
            <a:ext cx="1547381" cy="728396"/>
          </a:xfrm>
          <a:prstGeom prst="curvedUpArrow">
            <a:avLst>
              <a:gd name="adj1" fmla="val 22652"/>
              <a:gd name="adj2" fmla="val 46447"/>
              <a:gd name="adj3" fmla="val 22341"/>
            </a:avLst>
          </a:prstGeom>
          <a:solidFill>
            <a:srgbClr val="FFFF0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2">
            <a:extLst>
              <a:ext uri="{FF2B5EF4-FFF2-40B4-BE49-F238E27FC236}">
                <a16:creationId xmlns:a16="http://schemas.microsoft.com/office/drawing/2014/main" id="{B930EF39-7834-CBC5-F038-E129B4121C0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13991356"/>
              </p:ext>
            </p:extLst>
          </p:nvPr>
        </p:nvGraphicFramePr>
        <p:xfrm>
          <a:off x="843935" y="1625953"/>
          <a:ext cx="11343851" cy="5760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62455">
                  <a:extLst>
                    <a:ext uri="{9D8B030D-6E8A-4147-A177-3AD203B41FA5}">
                      <a16:colId xmlns:a16="http://schemas.microsoft.com/office/drawing/2014/main" val="2710702486"/>
                    </a:ext>
                  </a:extLst>
                </a:gridCol>
                <a:gridCol w="6097905">
                  <a:extLst>
                    <a:ext uri="{9D8B030D-6E8A-4147-A177-3AD203B41FA5}">
                      <a16:colId xmlns:a16="http://schemas.microsoft.com/office/drawing/2014/main" val="3466039618"/>
                    </a:ext>
                  </a:extLst>
                </a:gridCol>
                <a:gridCol w="3383491">
                  <a:extLst>
                    <a:ext uri="{9D8B030D-6E8A-4147-A177-3AD203B41FA5}">
                      <a16:colId xmlns:a16="http://schemas.microsoft.com/office/drawing/2014/main" val="3389491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AI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アプリ例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【SDT】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検知範囲確認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【SDT】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カメラ画角確認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119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動体検知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　　　　　　　　　　　　　　　　　　　　　　　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85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人物属性識別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00620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48CAE98E-6D65-743E-8D6E-3B226E45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1-5.</a:t>
            </a:r>
            <a:r>
              <a:rPr kumimoji="1" lang="ja-JP" altLang="en-US" dirty="0"/>
              <a:t> </a:t>
            </a:r>
            <a:r>
              <a:rPr kumimoji="1" lang="en-US" altLang="ja-JP" dirty="0"/>
              <a:t>SDT</a:t>
            </a:r>
            <a:r>
              <a:rPr kumimoji="1" lang="ja-JP" altLang="en-US" dirty="0"/>
              <a:t>を使用した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アプリケーションの検知有効範囲の確認について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50119A2-BA80-5036-7DF8-49CF16D8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56" y="2365998"/>
            <a:ext cx="5550145" cy="166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F76C76-928F-B283-0D0B-927E5E6A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671" y="2210422"/>
            <a:ext cx="2650425" cy="2163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E90890-2CAD-25E0-1853-B1427EB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6" y="4817819"/>
            <a:ext cx="5550145" cy="2255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58A7D4-F229-FC7C-D1BD-CB66CD011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671" y="4789857"/>
            <a:ext cx="2650425" cy="21811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コンテンツ プレースホルダー 1">
            <a:extLst>
              <a:ext uri="{FF2B5EF4-FFF2-40B4-BE49-F238E27FC236}">
                <a16:creationId xmlns:a16="http://schemas.microsoft.com/office/drawing/2014/main" id="{2AC72E3A-0333-5046-F60C-6137F247966B}"/>
              </a:ext>
            </a:extLst>
          </p:cNvPr>
          <p:cNvSpPr txBox="1">
            <a:spLocks/>
          </p:cNvSpPr>
          <p:nvPr/>
        </p:nvSpPr>
        <p:spPr>
          <a:xfrm>
            <a:off x="315755" y="651522"/>
            <a:ext cx="13390330" cy="474368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10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16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■</a:t>
            </a:r>
            <a:r>
              <a:rPr lang="en-US" altLang="ja-JP" dirty="0"/>
              <a:t>AI</a:t>
            </a:r>
            <a:r>
              <a:rPr lang="ja-JP" altLang="en-US" dirty="0"/>
              <a:t>アプリケーション毎に、検知範囲が異なりますので、</a:t>
            </a:r>
            <a:r>
              <a:rPr lang="en-US" altLang="ja-JP" dirty="0"/>
              <a:t>SDT</a:t>
            </a:r>
            <a:r>
              <a:rPr lang="ja-JP" altLang="en-US" dirty="0"/>
              <a:t>を使用して最適画角を確認してください。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98450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２．</a:t>
            </a:r>
            <a:r>
              <a:rPr kumimoji="1" lang="ja-JP" altLang="en-US" dirty="0"/>
              <a:t>施工・調整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取扱説明書（設置編）へのアクセス方法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1B796C-E500-EAD3-4DD3-CAC776D928F9}"/>
              </a:ext>
            </a:extLst>
          </p:cNvPr>
          <p:cNvSpPr txBox="1"/>
          <p:nvPr/>
        </p:nvSpPr>
        <p:spPr>
          <a:xfrm>
            <a:off x="2242027" y="728853"/>
            <a:ext cx="663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  <a:hlinkClick r:id="rId3"/>
              </a:rPr>
              <a:t>https://www.youtube.com/watch?v=dbPIWDW0uAk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9B0DB1-DD5D-ADB9-4901-E06D7814507C}"/>
              </a:ext>
            </a:extLst>
          </p:cNvPr>
          <p:cNvSpPr txBox="1"/>
          <p:nvPr/>
        </p:nvSpPr>
        <p:spPr>
          <a:xfrm>
            <a:off x="81341" y="69807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4" name="オンライン メディア 3" title="取扱説明書へのアクセス方法">
            <a:hlinkClick r:id="" action="ppaction://media"/>
            <a:extLst>
              <a:ext uri="{FF2B5EF4-FFF2-40B4-BE49-F238E27FC236}">
                <a16:creationId xmlns:a16="http://schemas.microsoft.com/office/drawing/2014/main" id="{38570426-DE57-B648-04E2-580A513EC4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19" y="1402617"/>
            <a:ext cx="9070222" cy="5124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7A31B-EC34-4408-7016-8B8C912AF061}"/>
              </a:ext>
            </a:extLst>
          </p:cNvPr>
          <p:cNvSpPr txBox="1"/>
          <p:nvPr/>
        </p:nvSpPr>
        <p:spPr>
          <a:xfrm>
            <a:off x="9948673" y="1207008"/>
            <a:ext cx="4003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梱包箱の側面にある</a:t>
            </a:r>
            <a:r>
              <a:rPr lang="ja-JP" altLang="en-US" sz="2000" b="1" dirty="0">
                <a:latin typeface="+mn-ea"/>
              </a:rPr>
              <a:t>「</a:t>
            </a:r>
            <a:r>
              <a:rPr kumimoji="1" lang="en-US" altLang="ja-JP" sz="2000" b="1" dirty="0">
                <a:latin typeface="+mn-ea"/>
              </a:rPr>
              <a:t>2</a:t>
            </a:r>
            <a:r>
              <a:rPr kumimoji="1" lang="ja-JP" altLang="en-US" sz="2000" b="1" dirty="0">
                <a:latin typeface="+mn-ea"/>
              </a:rPr>
              <a:t>次元バーコード」より、取扱説明書「設置編」にアクセス可能</a:t>
            </a:r>
          </a:p>
          <a:p>
            <a:pPr algn="l"/>
            <a:endParaRPr kumimoji="1" lang="ja-JP" altLang="en-US"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9E3D4CF-33F0-1F5E-C26E-EB3781555094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B9AD9F2-8BA3-4B6C-8A28-2E3D476D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3784A3B-A3FA-756F-4065-0F31E5270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655C84A-8DAE-8EAB-95C1-7E4B7458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開梱・同梱物の確認（屋内モデル）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2706610-8E1B-C947-2B49-EFCF31AE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762" y="56810"/>
            <a:ext cx="488524" cy="6275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FE1595D-6C90-9BFA-8713-6F478936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83" y="1210114"/>
            <a:ext cx="10218537" cy="602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877398-8A3A-9C6F-094B-371226BD0AD5}"/>
              </a:ext>
            </a:extLst>
          </p:cNvPr>
          <p:cNvSpPr txBox="1"/>
          <p:nvPr/>
        </p:nvSpPr>
        <p:spPr>
          <a:xfrm>
            <a:off x="9590567" y="5248677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AD18F1-E10F-24E0-9297-E878FE4670EC}"/>
              </a:ext>
            </a:extLst>
          </p:cNvPr>
          <p:cNvSpPr txBox="1"/>
          <p:nvPr/>
        </p:nvSpPr>
        <p:spPr>
          <a:xfrm>
            <a:off x="6461143" y="6808769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本体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9335BD9-2ACF-C090-C22C-D446B98DE3FE}"/>
              </a:ext>
            </a:extLst>
          </p:cNvPr>
          <p:cNvSpPr txBox="1"/>
          <p:nvPr/>
        </p:nvSpPr>
        <p:spPr>
          <a:xfrm>
            <a:off x="3019738" y="4091288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353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開梱・同梱物の確認（屋外モデル）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CCBA1BA-FD90-07E5-D61D-F720D2421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7"/>
          <a:stretch/>
        </p:blipFill>
        <p:spPr>
          <a:xfrm>
            <a:off x="8714976" y="3817088"/>
            <a:ext cx="5374587" cy="340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09977CF-16F4-8375-0DDD-D0C65E43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3" y="1210114"/>
            <a:ext cx="8029657" cy="490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0B8B3EB-F6E0-443B-2379-0BB2F6CB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237" y="5259310"/>
            <a:ext cx="1267002" cy="52394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5EFB25-C1B1-6C46-89FB-536B55FDE5FF}"/>
              </a:ext>
            </a:extLst>
          </p:cNvPr>
          <p:cNvSpPr txBox="1"/>
          <p:nvPr/>
        </p:nvSpPr>
        <p:spPr>
          <a:xfrm>
            <a:off x="5685237" y="5259310"/>
            <a:ext cx="878487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5A043B5-8781-1309-A8C6-4B53D47667DF}"/>
              </a:ext>
            </a:extLst>
          </p:cNvPr>
          <p:cNvSpPr txBox="1"/>
          <p:nvPr/>
        </p:nvSpPr>
        <p:spPr>
          <a:xfrm>
            <a:off x="6661739" y="5048107"/>
            <a:ext cx="1493433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防水ラバー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77DA5CA-6757-3090-B554-D28988D99131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2706610-8E1B-C947-2B49-EFCF31AE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E7B2ACB-2B7E-7A45-1463-4309CDFB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ABEEA6B-F89D-BF4B-A03F-8598ED1C2B96}"/>
              </a:ext>
            </a:extLst>
          </p:cNvPr>
          <p:cNvSpPr txBox="1"/>
          <p:nvPr/>
        </p:nvSpPr>
        <p:spPr>
          <a:xfrm>
            <a:off x="3616911" y="5098879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本体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FA93AF-91E1-BB97-67D1-E34965162455}"/>
              </a:ext>
            </a:extLst>
          </p:cNvPr>
          <p:cNvSpPr txBox="1"/>
          <p:nvPr/>
        </p:nvSpPr>
        <p:spPr>
          <a:xfrm>
            <a:off x="1162483" y="5048107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418E2472-0359-11C8-F7A4-EEEE62261AD2}"/>
              </a:ext>
            </a:extLst>
          </p:cNvPr>
          <p:cNvCxnSpPr/>
          <p:nvPr/>
        </p:nvCxnSpPr>
        <p:spPr>
          <a:xfrm flipH="1">
            <a:off x="5996763" y="2746510"/>
            <a:ext cx="372139" cy="698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80A80E-DA50-F3F5-E4ED-E238FAFC14B5}"/>
              </a:ext>
            </a:extLst>
          </p:cNvPr>
          <p:cNvSpPr txBox="1"/>
          <p:nvPr/>
        </p:nvSpPr>
        <p:spPr>
          <a:xfrm>
            <a:off x="5880671" y="2324105"/>
            <a:ext cx="2370194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RJ45</a:t>
            </a:r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防水コネクター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668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82C89AA-E4F1-AD7B-E9C6-89EAB0CE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０．はじめに</a:t>
            </a:r>
          </a:p>
        </p:txBody>
      </p:sp>
    </p:spTree>
    <p:extLst>
      <p:ext uri="{BB962C8B-B14F-4D97-AF65-F5344CB8AC3E}">
        <p14:creationId xmlns:p14="http://schemas.microsoft.com/office/powerpoint/2010/main" val="318923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5B6024E-E3BB-CD3F-A797-A948781F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2-3. microSD</a:t>
            </a:r>
            <a:r>
              <a:rPr lang="ja-JP" altLang="en-US" dirty="0"/>
              <a:t> メモリーカードについて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5A94F3-18C6-A856-94CF-9084E6DB27F0}"/>
              </a:ext>
            </a:extLst>
          </p:cNvPr>
          <p:cNvSpPr txBox="1"/>
          <p:nvPr/>
        </p:nvSpPr>
        <p:spPr>
          <a:xfrm>
            <a:off x="7632065" y="1250416"/>
            <a:ext cx="6100191" cy="203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latin typeface="+mn-ea"/>
              </a:rPr>
              <a:t>microSD</a:t>
            </a:r>
            <a:r>
              <a:rPr lang="ja-JP" altLang="en-US" sz="2000" b="1" dirty="0">
                <a:latin typeface="+mn-ea"/>
              </a:rPr>
              <a:t>メモリーカードは、</a:t>
            </a:r>
            <a:r>
              <a:rPr lang="en-US" altLang="ja-JP" sz="2000" b="1" dirty="0">
                <a:latin typeface="+mn-ea"/>
              </a:rPr>
              <a:t>SDXC</a:t>
            </a:r>
            <a:r>
              <a:rPr lang="ja-JP" altLang="en-US" sz="2000" b="1" dirty="0">
                <a:latin typeface="+mn-ea"/>
              </a:rPr>
              <a:t>規格までに対応</a:t>
            </a:r>
            <a:endParaRPr lang="en-US" altLang="ja-JP" sz="20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左図のスロット部に挿入</a:t>
            </a:r>
            <a:endParaRPr lang="en-US" altLang="ja-JP" sz="2000" b="1" dirty="0">
              <a:latin typeface="+mn-ea"/>
            </a:endParaRPr>
          </a:p>
          <a:p>
            <a:pPr marL="268288" indent="-268288"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＊挿入方向に注意の上、奥までしっかりと挿入してください。</a:t>
            </a:r>
            <a:endParaRPr lang="en-US" altLang="ja-JP" sz="2000" b="1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129FD7-222B-B216-5814-DAA56364F8BB}"/>
              </a:ext>
            </a:extLst>
          </p:cNvPr>
          <p:cNvGrpSpPr/>
          <p:nvPr/>
        </p:nvGrpSpPr>
        <p:grpSpPr>
          <a:xfrm>
            <a:off x="588066" y="1552278"/>
            <a:ext cx="6583077" cy="3156355"/>
            <a:chOff x="861335" y="1510237"/>
            <a:chExt cx="5906813" cy="283211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BABD00A-B4B0-3AE4-A397-1A0BE1E10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620" t="40577" r="7185" b="20972"/>
            <a:stretch/>
          </p:blipFill>
          <p:spPr>
            <a:xfrm>
              <a:off x="861335" y="1510237"/>
              <a:ext cx="5906813" cy="28321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0D97216-2B7F-B288-7120-88DF441671DC}"/>
                </a:ext>
              </a:extLst>
            </p:cNvPr>
            <p:cNvSpPr/>
            <p:nvPr/>
          </p:nvSpPr>
          <p:spPr>
            <a:xfrm>
              <a:off x="2890345" y="2480441"/>
              <a:ext cx="1734207" cy="1271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732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オンライン メディア 30" title="i-PRO 屋内コンパクトドームカメラ - 天井面への設置手順">
            <a:hlinkClick r:id="" action="ppaction://media"/>
            <a:extLst>
              <a:ext uri="{FF2B5EF4-FFF2-40B4-BE49-F238E27FC236}">
                <a16:creationId xmlns:a16="http://schemas.microsoft.com/office/drawing/2014/main" id="{BC57C49A-8818-A6B4-81C6-4C0BAECCF1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6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設置について（屋内・天井設置）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43839D-D5EB-CA17-2608-FFC00BEF5CCF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404FCF-B3C5-3689-F271-63EB1E485565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https://www.youtube.com/watch?v=WVU_e9dOKKk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D2E52A71-B043-8321-2008-088431F7A369}"/>
              </a:ext>
            </a:extLst>
          </p:cNvPr>
          <p:cNvSpPr txBox="1">
            <a:spLocks/>
          </p:cNvSpPr>
          <p:nvPr/>
        </p:nvSpPr>
        <p:spPr>
          <a:xfrm>
            <a:off x="9696427" y="1295867"/>
            <a:ext cx="4387237" cy="4537375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・天井固定用ネジ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16mm×2</a:t>
            </a:r>
            <a:r>
              <a:rPr lang="ja-JP" altLang="en-US" sz="1400" b="1" dirty="0">
                <a:latin typeface="+mn-ea"/>
              </a:rPr>
              <a:t>本（または 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</a:t>
            </a:r>
            <a:r>
              <a:rPr lang="ja-JP" altLang="en-US" sz="1400" b="1" baseline="30000" dirty="0">
                <a:latin typeface="+mn-ea"/>
              </a:rPr>
              <a:t> *</a:t>
            </a:r>
            <a:r>
              <a:rPr lang="en-US" altLang="ja-JP" sz="1400" b="1" baseline="30000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）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：設置面が平坦な面ではなく固定が不安定な場合は、ねじ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本を使用して固定してください。</a:t>
            </a: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8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452438" marR="0" lvl="1" indent="-190500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①下記作業は、本体を取り付ける前に実施してください。</a:t>
            </a:r>
          </a:p>
          <a:p>
            <a:pPr marL="714375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DDD1077-385E-8389-67ED-01A2E5D17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3378" y="3279240"/>
            <a:ext cx="2413334" cy="23788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3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オンライン メディア 10" title="i-PRO 屋外コンパクトドームカメラ - WV-QJB502を使用した壁面設置手順">
            <a:hlinkClick r:id="" action="ppaction://media"/>
            <a:extLst>
              <a:ext uri="{FF2B5EF4-FFF2-40B4-BE49-F238E27FC236}">
                <a16:creationId xmlns:a16="http://schemas.microsoft.com/office/drawing/2014/main" id="{1214FCBB-3C97-6050-E55A-FC89953028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6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設置について（屋外・壁面設置）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https://www.youtube.com/watch?v=S4QOR8Oz8K0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2EDE3D-E209-403C-C582-BDB83D37C716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1B62B4FE-67B5-4726-3CFD-460D01B111CB}"/>
              </a:ext>
            </a:extLst>
          </p:cNvPr>
          <p:cNvSpPr txBox="1">
            <a:spLocks/>
          </p:cNvSpPr>
          <p:nvPr/>
        </p:nvSpPr>
        <p:spPr>
          <a:xfrm>
            <a:off x="9696427" y="1295867"/>
            <a:ext cx="4387237" cy="4537375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取付金具</a:t>
            </a:r>
            <a:r>
              <a:rPr lang="en-US" altLang="ja-JP" sz="1800" b="1" dirty="0">
                <a:latin typeface="+mn-ea"/>
              </a:rPr>
              <a:t> </a:t>
            </a:r>
          </a:p>
          <a:p>
            <a:pPr marL="424972" lvl="1" indent="0">
              <a:lnSpc>
                <a:spcPct val="110000"/>
              </a:lnSpc>
              <a:buNone/>
            </a:pPr>
            <a:r>
              <a:rPr lang="en-US" altLang="ja-JP" sz="1400" b="1" dirty="0">
                <a:latin typeface="+mn-ea"/>
              </a:rPr>
              <a:t>WV-QJB502A-W</a:t>
            </a: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575" b="1" dirty="0">
              <a:latin typeface="+mn-ea"/>
            </a:endParaRP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732" b="1" dirty="0">
              <a:latin typeface="+mn-ea"/>
            </a:endParaRP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732" b="1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</a:t>
            </a:r>
            <a:r>
              <a:rPr lang="en-US" altLang="ja-JP" sz="1400" b="1" dirty="0">
                <a:latin typeface="+mn-ea"/>
              </a:rPr>
              <a:t>WV-QJB502A-W</a:t>
            </a:r>
            <a:r>
              <a:rPr lang="ja-JP" altLang="en-US" sz="1400" b="1" dirty="0">
                <a:latin typeface="+mn-ea"/>
              </a:rPr>
              <a:t> 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452438" marR="0" lvl="1" indent="-190500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①下記作業は、本体を取り付ける前に実施してください。</a:t>
            </a:r>
          </a:p>
          <a:p>
            <a:pPr marL="538163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</a:p>
          <a:p>
            <a:pPr marL="538163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RJ45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防水コネクターの取付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A067F7-1D2E-1198-A39C-2FA9A0BADD77}"/>
              </a:ext>
            </a:extLst>
          </p:cNvPr>
          <p:cNvSpPr txBox="1"/>
          <p:nvPr/>
        </p:nvSpPr>
        <p:spPr>
          <a:xfrm>
            <a:off x="1282262" y="6843893"/>
            <a:ext cx="8270481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＊この動画は「ベース金具 </a:t>
            </a:r>
            <a:r>
              <a:rPr kumimoji="1" lang="en-US" altLang="ja-JP" sz="1600" b="1" dirty="0">
                <a:latin typeface="+mn-ea"/>
              </a:rPr>
              <a:t>WV-QJB502-W</a:t>
            </a:r>
            <a:r>
              <a:rPr kumimoji="1" lang="ja-JP" altLang="en-US" sz="1600" b="1" dirty="0">
                <a:latin typeface="+mn-ea"/>
              </a:rPr>
              <a:t>」を使用した「</a:t>
            </a:r>
            <a:r>
              <a:rPr lang="ja-JP" altLang="en-US" sz="1600" b="1" dirty="0">
                <a:latin typeface="+mn-ea"/>
              </a:rPr>
              <a:t>壁面</a:t>
            </a:r>
            <a:r>
              <a:rPr kumimoji="1" lang="ja-JP" altLang="en-US" sz="1600" b="1" dirty="0">
                <a:latin typeface="+mn-ea"/>
              </a:rPr>
              <a:t>設置」の手順です。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574AC5F-CD76-625C-52F4-B829FF24E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922" y="1990000"/>
            <a:ext cx="947154" cy="10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３．設定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53F289B-DFF7-5EE5-702D-42CF3CB0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3-1. IP</a:t>
            </a:r>
            <a:r>
              <a:rPr lang="ja-JP" altLang="en-US" dirty="0"/>
              <a:t>簡単設定ツールについて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C7608E-9D91-873A-BFD6-1017B1EA8C4F}"/>
              </a:ext>
            </a:extLst>
          </p:cNvPr>
          <p:cNvSpPr txBox="1"/>
          <p:nvPr/>
        </p:nvSpPr>
        <p:spPr>
          <a:xfrm>
            <a:off x="422953" y="754147"/>
            <a:ext cx="12056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+mn-ea"/>
              </a:rPr>
              <a:t>IP</a:t>
            </a:r>
            <a:r>
              <a:rPr lang="ja-JP" altLang="en-US" sz="2000" b="1" dirty="0">
                <a:latin typeface="+mn-ea"/>
              </a:rPr>
              <a:t>簡単設定ツールを起動すると、接続されている</a:t>
            </a:r>
            <a:r>
              <a:rPr lang="en-US" altLang="ja-JP" sz="2000" b="1" dirty="0" err="1">
                <a:latin typeface="+mn-ea"/>
              </a:rPr>
              <a:t>i</a:t>
            </a:r>
            <a:r>
              <a:rPr lang="en-US" altLang="ja-JP" sz="2000" b="1" dirty="0">
                <a:latin typeface="+mn-ea"/>
              </a:rPr>
              <a:t>-PRO</a:t>
            </a:r>
            <a:r>
              <a:rPr lang="ja-JP" altLang="en-US" sz="2000" b="1" dirty="0">
                <a:latin typeface="+mn-ea"/>
              </a:rPr>
              <a:t>カメラが一覧で表示されます。</a:t>
            </a:r>
            <a:endParaRPr lang="en-US" altLang="ja-JP" sz="2000" b="1" dirty="0"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BD3021-8C39-F099-2606-36865F19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95" y="1349604"/>
            <a:ext cx="11437837" cy="4609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E81A8F-75F5-4DEB-EC24-D7DA49C11F83}"/>
              </a:ext>
            </a:extLst>
          </p:cNvPr>
          <p:cNvSpPr txBox="1"/>
          <p:nvPr/>
        </p:nvSpPr>
        <p:spPr>
          <a:xfrm>
            <a:off x="985103" y="6157161"/>
            <a:ext cx="12430006" cy="1334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①カメラの</a:t>
            </a:r>
            <a:r>
              <a:rPr lang="en-US" altLang="ja-JP" sz="1600" b="1" dirty="0">
                <a:latin typeface="+mn-ea"/>
              </a:rPr>
              <a:t>MAC</a:t>
            </a:r>
            <a:r>
              <a:rPr lang="ja-JP" altLang="en-US" sz="1600" b="1" dirty="0">
                <a:latin typeface="+mn-ea"/>
              </a:rPr>
              <a:t>アドレスや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アドレス、ポート番号、機器名、品番、シリアル番号、さらには 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アドレスの重複の確認が可能です。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②任意のカメラをダブルクリックすることで、ブラウザ画面の表示が可能です。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③任意のカメラを選択し、ネットワーク設定の変更が可能です。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簡単設定ツールでの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アドレス設定方法は、</a:t>
            </a:r>
            <a:r>
              <a:rPr kumimoji="1" lang="ja-JP" altLang="en-US" sz="1600" b="1" dirty="0">
                <a:latin typeface="+mn-ea"/>
                <a:hlinkClick r:id="rId4"/>
              </a:rPr>
              <a:t>こちら</a:t>
            </a:r>
            <a:r>
              <a:rPr kumimoji="1" lang="ja-JP" altLang="en-US" sz="1600" b="1" dirty="0">
                <a:latin typeface="+mn-ea"/>
              </a:rPr>
              <a:t>の「簡単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設定ツール 操作説明書」を参照してください。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436548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3B50E16-29B1-AE81-361C-CA59DFF6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7" y="782163"/>
            <a:ext cx="6210814" cy="57900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D81CC-8BC2-C976-8CB4-38B14E7B4B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82163"/>
            <a:ext cx="6556087" cy="28085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kumimoji="1" lang="ja-JP" altLang="en-US" dirty="0"/>
              <a:t>管理者登録</a:t>
            </a:r>
            <a:r>
              <a:rPr kumimoji="1" lang="en-US" altLang="ja-JP" dirty="0"/>
              <a:t>】</a:t>
            </a:r>
          </a:p>
          <a:p>
            <a:pPr marL="452438" indent="-188913">
              <a:lnSpc>
                <a:spcPct val="120000"/>
              </a:lnSpc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ja-JP" altLang="en-US" dirty="0"/>
              <a:t>① 定められたユーザー名とパスワードを入力し、「設定」を押下</a:t>
            </a:r>
            <a:endParaRPr lang="en-US" altLang="ja-JP" dirty="0"/>
          </a:p>
          <a:p>
            <a:pPr marL="452438" indent="-188913">
              <a:lnSpc>
                <a:spcPct val="120000"/>
              </a:lnSpc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ja-JP" altLang="en-US" dirty="0"/>
              <a:t>　⇒入力条件や留意事項は「お知らせ」を参照のこと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その１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7F421D-2D10-ACF0-4237-18ECCA07C582}"/>
              </a:ext>
            </a:extLst>
          </p:cNvPr>
          <p:cNvSpPr/>
          <p:nvPr/>
        </p:nvSpPr>
        <p:spPr>
          <a:xfrm>
            <a:off x="591671" y="1981201"/>
            <a:ext cx="5952564" cy="2733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840CA54-A181-DBE1-DE14-9EB40B9150C2}"/>
              </a:ext>
            </a:extLst>
          </p:cNvPr>
          <p:cNvSpPr/>
          <p:nvPr/>
        </p:nvSpPr>
        <p:spPr>
          <a:xfrm>
            <a:off x="6060141" y="1479176"/>
            <a:ext cx="369721" cy="369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934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57E03E7-AE5A-B260-1B51-BE281B7C7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70338"/>
            <a:ext cx="6755925" cy="682276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＊マルチセンサー部と</a:t>
            </a:r>
            <a:r>
              <a:rPr kumimoji="1" lang="en-US" altLang="ja-JP" dirty="0"/>
              <a:t>PTZ</a:t>
            </a:r>
            <a:r>
              <a:rPr kumimoji="1" lang="ja-JP" altLang="en-US" dirty="0"/>
              <a:t>部のそれぞれで設定必要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言語／日時設定</a:t>
            </a:r>
            <a:r>
              <a:rPr kumimoji="1"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下記の各項目を選択設定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「メニュー言語」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「日付・時刻表示」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・「日付表示形式」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②「日付」、「時刻」、「日付・時刻表示位置」を設定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　＊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その他、基本以下に設定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・「タイムゾーン」：”（</a:t>
            </a:r>
            <a:r>
              <a:rPr lang="en-US" altLang="ja-JP" sz="1800" dirty="0"/>
              <a:t>GMT+9:00</a:t>
            </a:r>
            <a:r>
              <a:rPr lang="ja-JP" altLang="en-US" sz="1800" dirty="0"/>
              <a:t>）大阪、札幌、東京”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・「サマータイム：” </a:t>
            </a:r>
            <a:r>
              <a:rPr lang="en-US" altLang="ja-JP" sz="1800" dirty="0"/>
              <a:t>Out</a:t>
            </a:r>
            <a:r>
              <a:rPr kumimoji="1" lang="ja-JP" altLang="en-US" sz="1800" dirty="0"/>
              <a:t> ”」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lang="ja-JP" altLang="en-US" dirty="0"/>
              <a:t>画面の設定</a:t>
            </a:r>
            <a:r>
              <a:rPr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dirty="0"/>
              <a:t>④ 下記の各項目を選択設定</a:t>
            </a:r>
            <a:endParaRPr kumimoji="1" lang="en-US" altLang="ja-JP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・「色」</a:t>
            </a:r>
            <a:endParaRPr lang="en-US" altLang="ja-JP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「操作パネルの配置位置」</a:t>
            </a:r>
            <a:endParaRPr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⑤ </a:t>
            </a:r>
            <a:r>
              <a:rPr kumimoji="1" lang="ja-JP" altLang="en-US" dirty="0"/>
              <a:t>最後に「設定」をクリック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E0CA04A-0217-4085-943C-CF403C0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その２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C1D7A0-3BB4-E47F-C3EC-DDFE2561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2" y="828171"/>
            <a:ext cx="6573167" cy="58872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4126546-B536-2E97-C758-FA31A35F3EF2}"/>
              </a:ext>
            </a:extLst>
          </p:cNvPr>
          <p:cNvSpPr/>
          <p:nvPr/>
        </p:nvSpPr>
        <p:spPr>
          <a:xfrm>
            <a:off x="74460" y="1629901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304B68-7C37-9D06-719C-3CA5AE83E1BA}"/>
              </a:ext>
            </a:extLst>
          </p:cNvPr>
          <p:cNvSpPr/>
          <p:nvPr/>
        </p:nvSpPr>
        <p:spPr>
          <a:xfrm>
            <a:off x="444182" y="1647930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33BC756-155B-C52E-0BF0-C128598459C5}"/>
              </a:ext>
            </a:extLst>
          </p:cNvPr>
          <p:cNvSpPr/>
          <p:nvPr/>
        </p:nvSpPr>
        <p:spPr>
          <a:xfrm>
            <a:off x="74459" y="2710985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63D479-79C2-53F2-330E-25B9BDCA3F25}"/>
              </a:ext>
            </a:extLst>
          </p:cNvPr>
          <p:cNvSpPr/>
          <p:nvPr/>
        </p:nvSpPr>
        <p:spPr>
          <a:xfrm>
            <a:off x="444182" y="2438400"/>
            <a:ext cx="6573167" cy="86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3A6A91-D287-44DA-41D2-74AC192A5A38}"/>
              </a:ext>
            </a:extLst>
          </p:cNvPr>
          <p:cNvSpPr/>
          <p:nvPr/>
        </p:nvSpPr>
        <p:spPr>
          <a:xfrm>
            <a:off x="444182" y="3395062"/>
            <a:ext cx="6573167" cy="1329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17D771-0557-ABEE-75E2-92930BDC1EC8}"/>
              </a:ext>
            </a:extLst>
          </p:cNvPr>
          <p:cNvSpPr/>
          <p:nvPr/>
        </p:nvSpPr>
        <p:spPr>
          <a:xfrm>
            <a:off x="444181" y="5313509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470325-B222-AF6E-3DA7-B5CB91E44184}"/>
              </a:ext>
            </a:extLst>
          </p:cNvPr>
          <p:cNvSpPr/>
          <p:nvPr/>
        </p:nvSpPr>
        <p:spPr>
          <a:xfrm>
            <a:off x="74459" y="389752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CFBCDDE-1B86-61A0-B8F4-A75DF55C9757}"/>
              </a:ext>
            </a:extLst>
          </p:cNvPr>
          <p:cNvSpPr/>
          <p:nvPr/>
        </p:nvSpPr>
        <p:spPr>
          <a:xfrm>
            <a:off x="74459" y="55029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A761DF-896B-0E4D-EB91-360FCD7514AA}"/>
              </a:ext>
            </a:extLst>
          </p:cNvPr>
          <p:cNvSpPr/>
          <p:nvPr/>
        </p:nvSpPr>
        <p:spPr>
          <a:xfrm>
            <a:off x="2967318" y="6096000"/>
            <a:ext cx="1532964" cy="510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8F14AE-22DC-E7B7-9B1D-05732774C2F6}"/>
              </a:ext>
            </a:extLst>
          </p:cNvPr>
          <p:cNvSpPr/>
          <p:nvPr/>
        </p:nvSpPr>
        <p:spPr>
          <a:xfrm>
            <a:off x="2512021" y="61887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787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16C83FB-CE0C-0700-B76E-8E00955497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6957" y="717021"/>
            <a:ext cx="13419759" cy="7257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設定画面の「詳細設定」＞「基本」の「画面回転」設定で、以下のように運用に合わせた画角の選択が可能です。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A6B93AE-00E2-736C-2858-90FB5B37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3-3.</a:t>
            </a:r>
            <a:r>
              <a:rPr kumimoji="1" lang="ja-JP" altLang="en-US" dirty="0"/>
              <a:t> </a:t>
            </a: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画像回転設定</a:t>
            </a:r>
            <a:r>
              <a:rPr kumimoji="1" lang="ja-JP" altLang="en-US" dirty="0"/>
              <a:t>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3EF837-27DF-9BED-584E-38008EA1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36" y="1785826"/>
            <a:ext cx="5944889" cy="5688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5F5813-CD67-1341-3C74-391329D2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84" y="1785826"/>
            <a:ext cx="5646991" cy="4006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3A42C2-A2EF-074D-C4CE-DAC6800D6F1B}"/>
              </a:ext>
            </a:extLst>
          </p:cNvPr>
          <p:cNvSpPr txBox="1"/>
          <p:nvPr/>
        </p:nvSpPr>
        <p:spPr>
          <a:xfrm>
            <a:off x="1993087" y="1424504"/>
            <a:ext cx="2916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画面回転設定：０</a:t>
            </a:r>
            <a:r>
              <a:rPr lang="en-US" altLang="ja-JP" sz="1600" b="1" dirty="0">
                <a:latin typeface="+mn-ea"/>
              </a:rPr>
              <a:t>°(Off)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0BD225-A42C-EC82-7A45-C76613A6E519}"/>
              </a:ext>
            </a:extLst>
          </p:cNvPr>
          <p:cNvSpPr txBox="1"/>
          <p:nvPr/>
        </p:nvSpPr>
        <p:spPr>
          <a:xfrm>
            <a:off x="8923129" y="1447272"/>
            <a:ext cx="261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画面回転設定：</a:t>
            </a:r>
            <a:r>
              <a:rPr lang="en-US" altLang="ja-JP" sz="1600" b="1" dirty="0">
                <a:latin typeface="+mn-ea"/>
              </a:rPr>
              <a:t>90°</a:t>
            </a:r>
            <a:r>
              <a:rPr kumimoji="1" lang="en-US" altLang="ja-JP" sz="1600" b="1" dirty="0">
                <a:latin typeface="+mn-ea"/>
              </a:rPr>
              <a:t>】</a:t>
            </a:r>
            <a:r>
              <a:rPr kumimoji="1" lang="ja-JP" altLang="en-US" sz="1600" b="1" baseline="30000" dirty="0">
                <a:latin typeface="+mn-ea"/>
              </a:rPr>
              <a:t>*</a:t>
            </a:r>
            <a:r>
              <a:rPr kumimoji="1" lang="en-US" altLang="ja-JP" sz="1600" b="1" baseline="30000" dirty="0">
                <a:latin typeface="+mn-ea"/>
              </a:rPr>
              <a:t>1</a:t>
            </a:r>
            <a:endParaRPr kumimoji="1" lang="ja-JP" altLang="en-US" sz="1600" b="1" baseline="30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4A6385-D0B9-CA01-18C3-B501A5CC2A3E}"/>
              </a:ext>
            </a:extLst>
          </p:cNvPr>
          <p:cNvSpPr txBox="1"/>
          <p:nvPr/>
        </p:nvSpPr>
        <p:spPr>
          <a:xfrm>
            <a:off x="627684" y="6483635"/>
            <a:ext cx="5741585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*</a:t>
            </a:r>
            <a:r>
              <a:rPr kumimoji="1" lang="en-US" altLang="ja-JP" sz="1600" b="1" dirty="0">
                <a:latin typeface="+mn-ea"/>
              </a:rPr>
              <a:t>1</a:t>
            </a:r>
            <a:r>
              <a:rPr kumimoji="1" lang="ja-JP" altLang="en-US" sz="1600" b="1" dirty="0">
                <a:latin typeface="+mn-ea"/>
              </a:rPr>
              <a:t>：画像回転設定を </a:t>
            </a:r>
            <a:r>
              <a:rPr kumimoji="1" lang="en-US" altLang="ja-JP" sz="1600" b="1" dirty="0">
                <a:latin typeface="+mn-ea"/>
              </a:rPr>
              <a:t>90°</a:t>
            </a:r>
            <a:r>
              <a:rPr kumimoji="1" lang="ja-JP" altLang="en-US" sz="1600" b="1" dirty="0">
                <a:latin typeface="+mn-ea"/>
              </a:rPr>
              <a:t>、</a:t>
            </a:r>
            <a:r>
              <a:rPr kumimoji="1" lang="en-US" altLang="ja-JP" sz="1600" b="1" dirty="0">
                <a:latin typeface="+mn-ea"/>
              </a:rPr>
              <a:t>270°</a:t>
            </a:r>
            <a:r>
              <a:rPr kumimoji="1" lang="ja-JP" altLang="en-US" sz="1600" b="1" dirty="0">
                <a:latin typeface="+mn-ea"/>
              </a:rPr>
              <a:t>に設定するには、</a:t>
            </a:r>
            <a:endParaRPr kumimoji="1" lang="en-US" altLang="ja-JP" sz="1600" b="1" dirty="0">
              <a:latin typeface="+mn-ea"/>
            </a:endParaRPr>
          </a:p>
          <a:p>
            <a:pPr marL="452438" algn="l">
              <a:lnSpc>
                <a:spcPct val="120000"/>
              </a:lnSpc>
              <a:tabLst>
                <a:tab pos="452438" algn="l"/>
              </a:tabLst>
            </a:pPr>
            <a:r>
              <a:rPr lang="ja-JP" altLang="en-US" sz="1600" b="1" dirty="0">
                <a:latin typeface="+mn-ea"/>
              </a:rPr>
              <a:t>撮像モードを「</a:t>
            </a:r>
            <a:r>
              <a:rPr lang="en-US" altLang="ja-JP" sz="1600" b="1" dirty="0">
                <a:latin typeface="+mn-ea"/>
              </a:rPr>
              <a:t>16</a:t>
            </a:r>
            <a:r>
              <a:rPr lang="ja-JP" altLang="en-US" sz="1600" b="1" dirty="0">
                <a:latin typeface="+mn-ea"/>
              </a:rPr>
              <a:t>：</a:t>
            </a:r>
            <a:r>
              <a:rPr lang="en-US" altLang="ja-JP" sz="1600" b="1" dirty="0">
                <a:latin typeface="+mn-ea"/>
              </a:rPr>
              <a:t>9</a:t>
            </a:r>
            <a:r>
              <a:rPr lang="ja-JP" altLang="en-US" sz="1600" b="1" dirty="0">
                <a:latin typeface="+mn-ea"/>
              </a:rPr>
              <a:t>モード（</a:t>
            </a:r>
            <a:r>
              <a:rPr lang="en-US" altLang="ja-JP" sz="1600" b="1" dirty="0">
                <a:latin typeface="+mn-ea"/>
              </a:rPr>
              <a:t>30fps</a:t>
            </a:r>
            <a:r>
              <a:rPr lang="ja-JP" altLang="en-US" sz="1600" b="1" dirty="0">
                <a:latin typeface="+mn-ea"/>
              </a:rPr>
              <a:t>モード）」にする必要があります。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3626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3-4. </a:t>
            </a:r>
            <a:r>
              <a:rPr kumimoji="1" lang="en-US" altLang="ja-JP" dirty="0" err="1"/>
              <a:t>iCT</a:t>
            </a:r>
            <a:r>
              <a:rPr kumimoji="1" lang="ja-JP" altLang="en-US" dirty="0"/>
              <a:t>（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-PRO</a:t>
            </a:r>
            <a:r>
              <a:rPr kumimoji="1" lang="ja-JP" altLang="en-US" dirty="0"/>
              <a:t> 設定ツール）での設定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64B235-AEFF-85BF-B1CE-AF8ED5E3CE4D}"/>
              </a:ext>
            </a:extLst>
          </p:cNvPr>
          <p:cNvSpPr txBox="1"/>
          <p:nvPr/>
        </p:nvSpPr>
        <p:spPr>
          <a:xfrm>
            <a:off x="265817" y="653259"/>
            <a:ext cx="13912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コンパクトドームカメラ </a:t>
            </a:r>
            <a:r>
              <a:rPr lang="en-US" altLang="ja-JP" sz="2000" b="1" dirty="0">
                <a:latin typeface="+mn-ea"/>
              </a:rPr>
              <a:t>X,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S</a:t>
            </a:r>
            <a:r>
              <a:rPr lang="ja-JP" altLang="en-US" sz="2000" b="1" dirty="0">
                <a:latin typeface="+mn-ea"/>
              </a:rPr>
              <a:t>シリーズ （</a:t>
            </a:r>
            <a:r>
              <a:rPr lang="en-US" altLang="ja-JP" sz="2000" b="1" dirty="0">
                <a:latin typeface="+mn-ea"/>
              </a:rPr>
              <a:t>2MP</a:t>
            </a:r>
            <a:r>
              <a:rPr lang="ja-JP" altLang="en-US" sz="2000" b="1" dirty="0">
                <a:latin typeface="+mn-ea"/>
              </a:rPr>
              <a:t>モデル）</a:t>
            </a:r>
            <a:r>
              <a:rPr lang="ja-JP" altLang="en-US" sz="2000" b="1" dirty="0"/>
              <a:t>は、</a:t>
            </a:r>
            <a:r>
              <a:rPr lang="en-US" altLang="ja-JP" sz="2000" b="1" dirty="0">
                <a:latin typeface="+mn-ea"/>
              </a:rPr>
              <a:t>ICT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3.8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2023.9.21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/>
              <a:t>以降で対応</a:t>
            </a: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en-US" altLang="ja-JP" sz="1800" b="1" dirty="0">
                <a:latin typeface="+mn-ea"/>
              </a:rPr>
              <a:t>【</a:t>
            </a:r>
            <a:r>
              <a:rPr lang="en-US" altLang="ja-JP" sz="1800" b="1" dirty="0" err="1">
                <a:latin typeface="+mn-ea"/>
              </a:rPr>
              <a:t>iCT</a:t>
            </a:r>
            <a:r>
              <a:rPr lang="ja-JP" altLang="en-US" sz="1800" b="1" dirty="0">
                <a:latin typeface="+mn-ea"/>
              </a:rPr>
              <a:t>のダウンロード</a:t>
            </a:r>
            <a:r>
              <a:rPr lang="en-US" altLang="ja-JP" sz="1800" b="1" dirty="0">
                <a:latin typeface="+mn-ea"/>
              </a:rPr>
              <a:t>URL】</a:t>
            </a:r>
          </a:p>
          <a:p>
            <a:pPr marL="179388">
              <a:spcBef>
                <a:spcPts val="600"/>
              </a:spcBef>
            </a:pPr>
            <a:r>
              <a:rPr lang="en-US" altLang="ja-JP" sz="1800" b="1" dirty="0">
                <a:latin typeface="+mn-ea"/>
                <a:hlinkClick r:id="rId2"/>
              </a:rPr>
              <a:t>https://i-pro.com/products_and_solutions/ja/surveillance/learning-and-support/tools/learning-and-support/tools/ict</a:t>
            </a:r>
            <a:endParaRPr lang="en-US" altLang="ja-JP" sz="1800" b="1" dirty="0"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A16FCAC-F2B8-E06A-62B7-45D41EF5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48" y="2092576"/>
            <a:ext cx="12485690" cy="4944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B451C6-4B65-F9E1-FE1E-A63BAC315BCC}"/>
              </a:ext>
            </a:extLst>
          </p:cNvPr>
          <p:cNvSpPr txBox="1"/>
          <p:nvPr/>
        </p:nvSpPr>
        <p:spPr>
          <a:xfrm>
            <a:off x="1006368" y="7182650"/>
            <a:ext cx="11216532" cy="371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 err="1">
                <a:latin typeface="+mn-ea"/>
              </a:rPr>
              <a:t>i</a:t>
            </a:r>
            <a:r>
              <a:rPr kumimoji="1" lang="en-US" altLang="ja-JP" sz="1600" b="1" dirty="0">
                <a:latin typeface="+mn-ea"/>
              </a:rPr>
              <a:t>-PRO</a:t>
            </a:r>
            <a:r>
              <a:rPr kumimoji="1" lang="ja-JP" altLang="en-US" sz="1600" b="1" dirty="0">
                <a:latin typeface="+mn-ea"/>
              </a:rPr>
              <a:t>設定ツールでの設定方法詳細については、</a:t>
            </a:r>
            <a:r>
              <a:rPr kumimoji="1" lang="ja-JP" altLang="en-US" sz="1600" b="1" dirty="0">
                <a:latin typeface="+mn-ea"/>
                <a:hlinkClick r:id="rId2"/>
              </a:rPr>
              <a:t>こちら</a:t>
            </a:r>
            <a:r>
              <a:rPr kumimoji="1" lang="ja-JP" altLang="en-US" sz="1600" b="1" dirty="0">
                <a:latin typeface="+mn-ea"/>
              </a:rPr>
              <a:t>の「</a:t>
            </a:r>
            <a:r>
              <a:rPr kumimoji="1" lang="en-US" altLang="ja-JP" sz="1600" b="1" dirty="0" err="1">
                <a:latin typeface="+mn-ea"/>
              </a:rPr>
              <a:t>i</a:t>
            </a:r>
            <a:r>
              <a:rPr kumimoji="1" lang="en-US" altLang="ja-JP" sz="1600" b="1" dirty="0">
                <a:latin typeface="+mn-ea"/>
              </a:rPr>
              <a:t>-PRO</a:t>
            </a:r>
            <a:r>
              <a:rPr kumimoji="1" lang="ja-JP" altLang="en-US" sz="1600" b="1" dirty="0">
                <a:latin typeface="+mn-ea"/>
              </a:rPr>
              <a:t>設定ツール 操作説明書」を参照してください。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616834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C72A7CD-EB5D-3732-B99E-F47C2C0D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83" y="1366431"/>
            <a:ext cx="3886742" cy="3867690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F74373E-1800-E916-3F14-5890779F3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1006013"/>
            <a:ext cx="6721377" cy="186736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ボタンを「</a:t>
            </a:r>
            <a:r>
              <a:rPr kumimoji="1" lang="en-US" altLang="ja-JP" sz="1800" dirty="0"/>
              <a:t>ON</a:t>
            </a:r>
            <a:r>
              <a:rPr kumimoji="1" lang="ja-JP" altLang="en-US" sz="1800" dirty="0"/>
              <a:t>」にすることで、本体を工場初期化することが可能です。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ボタンの位置は、左図の通りです。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ja-JP" altLang="en-US" sz="1800" dirty="0"/>
              <a:t>① </a:t>
            </a:r>
            <a:r>
              <a:rPr kumimoji="1" lang="en-US" altLang="ja-JP" sz="1800" dirty="0"/>
              <a:t>Ethernet</a:t>
            </a:r>
            <a:r>
              <a:rPr kumimoji="1" lang="ja-JP" altLang="en-US" sz="1800" dirty="0"/>
              <a:t>ケーブルを本機から外して、本機の電源を切る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②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ボタンを押しながら、本機の電源を入れる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</a:t>
            </a:r>
            <a:r>
              <a:rPr lang="en-US" altLang="ja-JP" sz="1800" dirty="0"/>
              <a:t>[INITIAL SET]</a:t>
            </a:r>
            <a:r>
              <a:rPr lang="ja-JP" altLang="en-US" sz="1800" dirty="0"/>
              <a:t>ボタンは、電源を入れたあとでも</a:t>
            </a:r>
            <a:r>
              <a:rPr lang="en-US" altLang="ja-JP" sz="1800" dirty="0"/>
              <a:t>15</a:t>
            </a:r>
            <a:r>
              <a:rPr lang="ja-JP" altLang="en-US" sz="1800" dirty="0"/>
              <a:t>秒以上押し続ける</a:t>
            </a:r>
            <a:endParaRPr lang="en-US" altLang="ja-JP" sz="1800" dirty="0"/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④ </a:t>
            </a:r>
            <a:r>
              <a:rPr lang="en-US" altLang="ja-JP" sz="1800" dirty="0"/>
              <a:t>[INITIAL SET]</a:t>
            </a:r>
            <a:r>
              <a:rPr lang="ja-JP" altLang="en-US" sz="1800" dirty="0"/>
              <a:t>ボタンを離す</a:t>
            </a:r>
          </a:p>
          <a:p>
            <a:pPr marL="174625" indent="-174625">
              <a:lnSpc>
                <a:spcPct val="120000"/>
              </a:lnSpc>
              <a:spcBef>
                <a:spcPts val="1800"/>
              </a:spcBef>
              <a:buNone/>
            </a:pPr>
            <a:r>
              <a:rPr lang="ja-JP" altLang="en-US" sz="1800" dirty="0"/>
              <a:t>・約</a:t>
            </a:r>
            <a:r>
              <a:rPr lang="en-US" altLang="ja-JP" sz="1800" dirty="0"/>
              <a:t>2</a:t>
            </a:r>
            <a:r>
              <a:rPr lang="ja-JP" altLang="en-US" sz="1800" dirty="0"/>
              <a:t>分後に本機が起動されて、ネットワーク設定データを含む設定が初期化されます。正常に起動しない場合は、もう一度やり直してください。</a:t>
            </a:r>
            <a:endParaRPr kumimoji="1" lang="ja-JP" altLang="en-US" sz="18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D9F994C-4282-E4B7-2A8B-C3DC90A8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3-5. </a:t>
            </a:r>
            <a:r>
              <a:rPr kumimoji="1" lang="ja-JP" altLang="en-US" dirty="0"/>
              <a:t>工場初期化の手順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06B10-6D5F-D0E5-765A-63C567609E26}"/>
              </a:ext>
            </a:extLst>
          </p:cNvPr>
          <p:cNvSpPr txBox="1"/>
          <p:nvPr/>
        </p:nvSpPr>
        <p:spPr>
          <a:xfrm>
            <a:off x="4629001" y="2777673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INITIAL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SET</a:t>
            </a:r>
            <a:r>
              <a:rPr kumimoji="1" lang="ja-JP" altLang="en-US" sz="1600" b="1" dirty="0">
                <a:latin typeface="+mn-ea"/>
              </a:rPr>
              <a:t> ボタン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C51F7FC-CD8C-5011-9484-CBB6F4E2D94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783724" y="2638096"/>
            <a:ext cx="845277" cy="3088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D32AC1-7766-B991-B613-892473D32F02}"/>
              </a:ext>
            </a:extLst>
          </p:cNvPr>
          <p:cNvSpPr txBox="1"/>
          <p:nvPr/>
        </p:nvSpPr>
        <p:spPr>
          <a:xfrm>
            <a:off x="1748781" y="548934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上から見た図</a:t>
            </a:r>
            <a:r>
              <a:rPr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564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sz="quarter" idx="10"/>
          </p:nvPr>
        </p:nvSpPr>
        <p:spPr>
          <a:xfrm>
            <a:off x="555718" y="898130"/>
            <a:ext cx="12852599" cy="614025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本書は、</a:t>
            </a:r>
            <a:r>
              <a:rPr lang="en-US" altLang="ja-JP" sz="2000" dirty="0"/>
              <a:t>SE</a:t>
            </a:r>
            <a:r>
              <a:rPr lang="ja-JP" altLang="en-US" sz="2000" dirty="0"/>
              <a:t>各位がシステムを設計・導入・設定するための情報を記載したものになります。</a:t>
            </a:r>
            <a:endParaRPr lang="en-US" altLang="ja-JP" sz="2000" dirty="0"/>
          </a:p>
          <a:p>
            <a:pPr marL="0" indent="0">
              <a:spcBef>
                <a:spcPts val="945"/>
              </a:spcBef>
              <a:buNone/>
            </a:pPr>
            <a:r>
              <a:rPr lang="ja-JP" altLang="en-US" sz="2000" dirty="0"/>
              <a:t>本書に未掲載の情報については、以下をご参照ください。</a:t>
            </a:r>
            <a:endParaRPr lang="en-US" altLang="ja-JP" sz="2000" dirty="0"/>
          </a:p>
          <a:p>
            <a:pPr marL="284981" indent="0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①商品仕様</a:t>
            </a:r>
            <a:r>
              <a:rPr lang="en-US" altLang="ja-JP" sz="2000" dirty="0"/>
              <a:t>/</a:t>
            </a:r>
            <a:r>
              <a:rPr lang="ja-JP" altLang="en-US" sz="2000" dirty="0"/>
              <a:t>機能の概要説明：商品説明資料</a:t>
            </a:r>
            <a:endParaRPr lang="en-US" altLang="ja-JP" sz="2000" dirty="0"/>
          </a:p>
          <a:p>
            <a:pPr marL="542925" indent="-258763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②商品の仕様・設定・操作の詳細説明（カタログ・</a:t>
            </a:r>
            <a:r>
              <a:rPr lang="en-US" altLang="ja-JP" sz="2000" dirty="0"/>
              <a:t>Web</a:t>
            </a:r>
            <a:r>
              <a:rPr lang="ja-JP" altLang="en-US" sz="2000" dirty="0"/>
              <a:t>ガイド ・ユーザーマニュアル）については以下の「ダウンロード一覧」ページの該当機種選択して参照してください。</a:t>
            </a:r>
            <a:endParaRPr lang="en-US" altLang="ja-JP" sz="2000" dirty="0"/>
          </a:p>
          <a:p>
            <a:pPr marL="704954" indent="0">
              <a:lnSpc>
                <a:spcPct val="120000"/>
              </a:lnSpc>
              <a:spcBef>
                <a:spcPts val="1800"/>
              </a:spcBef>
              <a:buNone/>
              <a:tabLst>
                <a:tab pos="704954" algn="l"/>
              </a:tabLst>
            </a:pPr>
            <a:r>
              <a:rPr lang="ja-JP" altLang="en-US" sz="1800" dirty="0"/>
              <a:t>「ホーム」＞「セキュリティ」＞「ダウンロード一覧」：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1129926" algn="l"/>
              </a:tabLst>
            </a:pPr>
            <a:r>
              <a:rPr lang="en-US" altLang="ja-JP" sz="1800" dirty="0">
                <a:hlinkClick r:id="rId2"/>
              </a:rPr>
              <a:t>https://i-pro.com/products_and_solutions/ja/surveillance/documentation-database</a:t>
            </a:r>
            <a:endParaRPr lang="en-US" altLang="ja-JP" sz="1800" dirty="0"/>
          </a:p>
          <a:p>
            <a:pPr marL="1073150" indent="-6350">
              <a:lnSpc>
                <a:spcPct val="120000"/>
              </a:lnSpc>
              <a:spcBef>
                <a:spcPts val="945"/>
              </a:spcBef>
              <a:buNone/>
              <a:tabLst>
                <a:tab pos="1169988" algn="l"/>
              </a:tabLst>
            </a:pPr>
            <a:r>
              <a:rPr lang="ja-JP" altLang="en-US" sz="1600" dirty="0"/>
              <a:t>＊</a:t>
            </a:r>
            <a:r>
              <a:rPr lang="en-US" altLang="ja-JP" sz="1600" dirty="0"/>
              <a:t>Web</a:t>
            </a:r>
            <a:r>
              <a:rPr lang="ja-JP" altLang="en-US" sz="1600" dirty="0"/>
              <a:t>ガイド、ユーザーマニュアルは「商品マニュアル」からダウンロード可能です。</a:t>
            </a:r>
            <a:endParaRPr lang="en-US" altLang="ja-JP" sz="1600" dirty="0"/>
          </a:p>
          <a:p>
            <a:pPr marL="0" indent="0">
              <a:buNone/>
            </a:pPr>
            <a:endParaRPr lang="ja-JP" altLang="en-US" sz="2834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</p:spPr>
        <p:txBody>
          <a:bodyPr/>
          <a:lstStyle/>
          <a:p>
            <a:r>
              <a:rPr lang="ja-JP" altLang="en-US" sz="2800" dirty="0"/>
              <a:t>本書の位置づけと</a:t>
            </a:r>
            <a:r>
              <a:rPr kumimoji="1" lang="ja-JP" altLang="en-US" sz="2800" dirty="0"/>
              <a:t>その他情報の参照先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34B68B0-D13A-7C85-A2F3-D6443E1AB24D}"/>
              </a:ext>
            </a:extLst>
          </p:cNvPr>
          <p:cNvGrpSpPr/>
          <p:nvPr/>
        </p:nvGrpSpPr>
        <p:grpSpPr>
          <a:xfrm>
            <a:off x="1456660" y="5103258"/>
            <a:ext cx="10132828" cy="2274457"/>
            <a:chOff x="1552354" y="4926838"/>
            <a:chExt cx="10132828" cy="227445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0E2964E-9DAE-3BDD-6A49-1D3EBE3D9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1" t="8542" r="2731" b="3521"/>
            <a:stretch/>
          </p:blipFill>
          <p:spPr>
            <a:xfrm>
              <a:off x="1775638" y="5266168"/>
              <a:ext cx="9909544" cy="19351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0038D6E-AC38-DDC2-A7DC-05AC122BC202}"/>
                </a:ext>
              </a:extLst>
            </p:cNvPr>
            <p:cNvSpPr/>
            <p:nvPr/>
          </p:nvSpPr>
          <p:spPr>
            <a:xfrm>
              <a:off x="4316819" y="5337544"/>
              <a:ext cx="1063255" cy="9781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33D6754-AD30-4036-CFCD-C31B049CE7EF}"/>
                </a:ext>
              </a:extLst>
            </p:cNvPr>
            <p:cNvSpPr txBox="1"/>
            <p:nvPr/>
          </p:nvSpPr>
          <p:spPr>
            <a:xfrm>
              <a:off x="1552354" y="4926838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/>
                <a:t>【</a:t>
              </a:r>
              <a:r>
                <a:rPr kumimoji="1" lang="ja-JP" altLang="en-US" sz="1600" b="1" dirty="0"/>
                <a:t>固定ドームの例</a:t>
              </a:r>
              <a:r>
                <a:rPr kumimoji="1" lang="en-US" altLang="ja-JP" sz="1600" b="1" dirty="0"/>
                <a:t>】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668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kumimoji="1" lang="en-US" altLang="ja-JP" dirty="0"/>
              <a:t>【</a:t>
            </a:r>
            <a:r>
              <a:rPr kumimoji="1" lang="ja-JP" altLang="en-US" dirty="0"/>
              <a:t>参考</a:t>
            </a:r>
            <a:r>
              <a:rPr kumimoji="1" lang="en-US" altLang="ja-JP" dirty="0"/>
              <a:t>】</a:t>
            </a:r>
            <a:r>
              <a:rPr kumimoji="1" lang="ja-JP" altLang="en-US" dirty="0"/>
              <a:t>新旧モデルの画角差について</a:t>
            </a:r>
          </a:p>
        </p:txBody>
      </p:sp>
    </p:spTree>
    <p:extLst>
      <p:ext uri="{BB962C8B-B14F-4D97-AF65-F5344CB8AC3E}">
        <p14:creationId xmlns:p14="http://schemas.microsoft.com/office/powerpoint/2010/main" val="47530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【</a:t>
            </a:r>
            <a:r>
              <a:rPr lang="ja-JP" altLang="en-US" dirty="0"/>
              <a:t>参考</a:t>
            </a:r>
            <a:r>
              <a:rPr lang="en-US" altLang="ja-JP" dirty="0"/>
              <a:t>】</a:t>
            </a:r>
            <a:r>
              <a:rPr lang="ja-JP" altLang="en-US" dirty="0"/>
              <a:t>固定ドームとの画角比較動画</a:t>
            </a:r>
            <a:endParaRPr kumimoji="1" lang="ja-JP" altLang="en-US" dirty="0"/>
          </a:p>
        </p:txBody>
      </p:sp>
      <p:pic>
        <p:nvPicPr>
          <p:cNvPr id="3" name="自社比較">
            <a:hlinkClick r:id="" action="ppaction://media"/>
            <a:extLst>
              <a:ext uri="{FF2B5EF4-FFF2-40B4-BE49-F238E27FC236}">
                <a16:creationId xmlns:a16="http://schemas.microsoft.com/office/drawing/2014/main" id="{9AF61572-3403-6BF5-82DF-EFF5E4CF9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489" b="21679"/>
          <a:stretch/>
        </p:blipFill>
        <p:spPr>
          <a:xfrm>
            <a:off x="879581" y="1734923"/>
            <a:ext cx="12205797" cy="36272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17A39E-CF71-B315-4950-9961A1CCDC5B}"/>
              </a:ext>
            </a:extLst>
          </p:cNvPr>
          <p:cNvSpPr txBox="1"/>
          <p:nvPr/>
        </p:nvSpPr>
        <p:spPr>
          <a:xfrm>
            <a:off x="746234" y="773845"/>
            <a:ext cx="12752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画角の水平方向および垂直方向について視野角が広がり、固定ドームの従来モデルよりも改善されています。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6158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163DE-3610-AF17-052E-FD88329B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2167639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23010"/>
              </p:ext>
            </p:extLst>
          </p:nvPr>
        </p:nvGraphicFramePr>
        <p:xfrm>
          <a:off x="131058" y="973569"/>
          <a:ext cx="14097247" cy="64419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2023/9/30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4026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311694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2B471C-1428-90FC-5311-EF93D667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ラインナップ一覧</a:t>
            </a: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5138C1A-FEB7-AD53-A626-2F82B0F93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02957"/>
              </p:ext>
            </p:extLst>
          </p:nvPr>
        </p:nvGraphicFramePr>
        <p:xfrm>
          <a:off x="1339163" y="1292449"/>
          <a:ext cx="10992368" cy="5529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99413">
                  <a:extLst>
                    <a:ext uri="{9D8B030D-6E8A-4147-A177-3AD203B41FA5}">
                      <a16:colId xmlns:a16="http://schemas.microsoft.com/office/drawing/2014/main" val="310276288"/>
                    </a:ext>
                  </a:extLst>
                </a:gridCol>
                <a:gridCol w="2297213">
                  <a:extLst>
                    <a:ext uri="{9D8B030D-6E8A-4147-A177-3AD203B41FA5}">
                      <a16:colId xmlns:a16="http://schemas.microsoft.com/office/drawing/2014/main" val="460539763"/>
                    </a:ext>
                  </a:extLst>
                </a:gridCol>
                <a:gridCol w="1495742">
                  <a:extLst>
                    <a:ext uri="{9D8B030D-6E8A-4147-A177-3AD203B41FA5}">
                      <a16:colId xmlns:a16="http://schemas.microsoft.com/office/drawing/2014/main" val="2074481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品名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品番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発売時期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1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WV-S32302-F2L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87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ブラック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WV-S32302-F2L1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WV-S35302-F2L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ブラック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WV-S35302-F2L1 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14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車載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WV-X35302-F2LM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54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WV-U31301-F2L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2024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810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WV-U35301-F2L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6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WV-S32402-F2L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2024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70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WV-S35402-F2L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2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WV-U31401-F2L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61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WV-U35401-F2L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車載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WV-X35402-F2LM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53194"/>
                  </a:ext>
                </a:extLst>
              </a:tr>
            </a:tbl>
          </a:graphicData>
        </a:graphic>
      </p:graphicFrame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824C612-F27F-AD6B-70B1-773D8A868D54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A99330F-DBA1-FD64-A832-086D6463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EB21068-E97E-AA09-D7EC-6EA3A051E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F3F6771-B095-C7B4-0446-F454A23D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93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75825459-9D24-1C6E-8496-DA094702345C}"/>
              </a:ext>
            </a:extLst>
          </p:cNvPr>
          <p:cNvSpPr txBox="1">
            <a:spLocks/>
          </p:cNvSpPr>
          <p:nvPr/>
        </p:nvSpPr>
        <p:spPr>
          <a:xfrm>
            <a:off x="274491" y="1156120"/>
            <a:ext cx="6537325" cy="6072187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設計・導入</a:t>
            </a:r>
            <a:endParaRPr lang="en-US" altLang="ja-JP" sz="2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．従来モデルとのスペック比較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．撮像モードでの制限事項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．配信性能について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．対応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アプリケーション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SDT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（システムデザインツール）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でのシステム設計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-567464">
              <a:spcBef>
                <a:spcPts val="2834"/>
              </a:spcBef>
              <a:buFont typeface="+mj-lt"/>
              <a:buAutoNum type="arabicPeriod" startAt="2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施工・調整</a:t>
            </a: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2-1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．取扱説明書（設置編）へのアクセス方法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2-2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．開梱・同梱物の確認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2-3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microSD 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メモリーカードについて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2-4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93DAC1-E80A-84FD-E899-53412DEC8E36}"/>
              </a:ext>
            </a:extLst>
          </p:cNvPr>
          <p:cNvSpPr txBox="1">
            <a:spLocks/>
          </p:cNvSpPr>
          <p:nvPr/>
        </p:nvSpPr>
        <p:spPr>
          <a:xfrm>
            <a:off x="7483147" y="1156120"/>
            <a:ext cx="6536356" cy="577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 startAt="3"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簡単設定ツールについて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．初期設定 ３ステップについて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．画像回転設定について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iCT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-PRO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設定ツール）での設定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．工場初期化の手順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2834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新旧モデルの画角差について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3149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56B4123-1116-1502-2926-4C616850A364}"/>
              </a:ext>
            </a:extLst>
          </p:cNvPr>
          <p:cNvSpPr/>
          <p:nvPr/>
        </p:nvSpPr>
        <p:spPr>
          <a:xfrm>
            <a:off x="10155219" y="88340"/>
            <a:ext cx="4087906" cy="1028217"/>
          </a:xfrm>
          <a:prstGeom prst="rect">
            <a:avLst/>
          </a:prstGeom>
          <a:solidFill>
            <a:srgbClr val="FFCCFF">
              <a:alpha val="54000"/>
            </a:srgb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編集中</a:t>
            </a:r>
            <a:endParaRPr kumimoji="1" lang="ja-JP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484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１．設計・</a:t>
            </a:r>
            <a:r>
              <a:rPr kumimoji="1" lang="ja-JP" altLang="en-US" dirty="0"/>
              <a:t>導入</a:t>
            </a:r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従来モデルとのスペック比較（屋内モデル）</a:t>
            </a:r>
            <a:endParaRPr kumimoji="1" lang="ja-JP" altLang="en-US"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48CE34-DC0A-730C-8BEF-AA748871414A}"/>
              </a:ext>
            </a:extLst>
          </p:cNvPr>
          <p:cNvGrpSpPr/>
          <p:nvPr/>
        </p:nvGrpSpPr>
        <p:grpSpPr>
          <a:xfrm>
            <a:off x="12676164" y="128220"/>
            <a:ext cx="970397" cy="627592"/>
            <a:chOff x="10879261" y="0"/>
            <a:chExt cx="1659078" cy="107298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0CB662-4E46-AA92-679C-245C5B8E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2614962-1E25-8FF1-617A-EEF7A83E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74223"/>
              </p:ext>
            </p:extLst>
          </p:nvPr>
        </p:nvGraphicFramePr>
        <p:xfrm>
          <a:off x="246060" y="756000"/>
          <a:ext cx="13879452" cy="66346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WV-S32402-F2L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WV-S32302-F2L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WV-S32302-F2L1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（黒）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WV-U31401-F2L</a:t>
                      </a:r>
                      <a:endParaRPr kumimoji="1" lang="ja-JP" altLang="en-US" sz="12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WV-U31301-F2L</a:t>
                      </a:r>
                      <a:endParaRPr kumimoji="1" lang="en-US" altLang="ja-JP" sz="12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WV-S3131L</a:t>
                      </a:r>
                      <a:endParaRPr kumimoji="1" lang="ja-JP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1280 x 960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71°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69°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69°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102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 dB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0.34 lx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0.12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119 mm</a:t>
                      </a:r>
                      <a:endParaRPr kumimoji="1" lang="en-US" altLang="ja-JP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 x 51 x 104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 x 51 x 104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255 g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（検討中）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255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13" name="図 4" descr="電子機器, 屋内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661FB415-C19A-92EC-84CC-3D6A2A19B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1436" y="1576968"/>
            <a:ext cx="495690" cy="45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7" descr="電子機器, 屋内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D690084D-EC81-1C08-A195-5637916A0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764" y="1576968"/>
            <a:ext cx="495690" cy="45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C937309-CCB4-9EE9-6EB3-96B4FB951A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4697" y="1576968"/>
            <a:ext cx="468000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A0DA0E5-5038-5C13-324D-CC0DAA783F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548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9C34668-235E-B9EC-F293-CB965AC245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18" y="1548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F87FD56-0A3C-D886-2934-6F4D8C292304}"/>
              </a:ext>
            </a:extLst>
          </p:cNvPr>
          <p:cNvSpPr txBox="1"/>
          <p:nvPr/>
        </p:nvSpPr>
        <p:spPr>
          <a:xfrm>
            <a:off x="11750449" y="7404569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7F230F0-C1AA-FB7D-08AA-BE1BC74D7E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3" y="1548420"/>
            <a:ext cx="556273" cy="55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40EDD4-AAE1-0464-6E14-256C41A5E081}"/>
              </a:ext>
            </a:extLst>
          </p:cNvPr>
          <p:cNvSpPr txBox="1"/>
          <p:nvPr/>
        </p:nvSpPr>
        <p:spPr>
          <a:xfrm>
            <a:off x="3304461" y="7409664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3860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従来モデルとのスペック比較（屋外モデル）</a:t>
            </a:r>
            <a:endParaRPr kumimoji="1" lang="ja-JP" altLang="en-US"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48CE34-DC0A-730C-8BEF-AA748871414A}"/>
              </a:ext>
            </a:extLst>
          </p:cNvPr>
          <p:cNvGrpSpPr/>
          <p:nvPr/>
        </p:nvGrpSpPr>
        <p:grpSpPr>
          <a:xfrm>
            <a:off x="12676164" y="128220"/>
            <a:ext cx="970397" cy="627592"/>
            <a:chOff x="10879261" y="0"/>
            <a:chExt cx="1659078" cy="107298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0CB662-4E46-AA92-679C-245C5B8E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2614962-1E25-8FF1-617A-EEF7A83E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00344"/>
              </p:ext>
            </p:extLst>
          </p:nvPr>
        </p:nvGraphicFramePr>
        <p:xfrm>
          <a:off x="246060" y="756000"/>
          <a:ext cx="13879452" cy="66346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WV-S35402-F2L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WV-S35302-F2L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WV-S35302-F2L1 </a:t>
                      </a:r>
                      <a:r>
                        <a:rPr kumimoji="1" lang="ja-JP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（黒）</a:t>
                      </a:r>
                      <a:endParaRPr kumimoji="1" lang="en-US" altLang="ja-JP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WV-U35401-F2L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WV-U35301-F2L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WV-S3531L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1280 x 960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71°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69°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69°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102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0.34 lx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0.12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防水性、耐衝撃性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119 mm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475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（検討中）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B5938AF6-E8EF-C28D-9CA5-C4B56E9B43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551726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74EFAF3-6DE3-63E2-C17C-21CF78400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18" y="1551726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9F7572A-1962-89CF-F8BF-D6650CC7BB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3" y="1551726"/>
            <a:ext cx="556273" cy="55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図 8" descr="スピーカーの一部&#10;&#10;低い精度で自動的に生成された説明">
            <a:extLst>
              <a:ext uri="{FF2B5EF4-FFF2-40B4-BE49-F238E27FC236}">
                <a16:creationId xmlns:a16="http://schemas.microsoft.com/office/drawing/2014/main" id="{8F7A4654-C2E6-1DB7-3203-3BCD064B2C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588" y="1587726"/>
            <a:ext cx="504000" cy="45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11" descr="スピーカーの一部&#10;&#10;低い精度で自動的に生成された説明">
            <a:extLst>
              <a:ext uri="{FF2B5EF4-FFF2-40B4-BE49-F238E27FC236}">
                <a16:creationId xmlns:a16="http://schemas.microsoft.com/office/drawing/2014/main" id="{BCF8F4C9-4E53-3D6D-0826-8B7B06D5BC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493" y="1587726"/>
            <a:ext cx="504000" cy="45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758174-A3F6-B775-8A91-FD8FDCB5D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363" y="1587726"/>
            <a:ext cx="504000" cy="466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8334044-242B-2A95-1A47-03E7CAC1BAA5}"/>
              </a:ext>
            </a:extLst>
          </p:cNvPr>
          <p:cNvSpPr txBox="1"/>
          <p:nvPr/>
        </p:nvSpPr>
        <p:spPr>
          <a:xfrm>
            <a:off x="11750449" y="7404569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DD97C1-0C22-C2B9-BF9D-3CD440AB0C07}"/>
              </a:ext>
            </a:extLst>
          </p:cNvPr>
          <p:cNvSpPr txBox="1"/>
          <p:nvPr/>
        </p:nvSpPr>
        <p:spPr>
          <a:xfrm>
            <a:off x="3304461" y="7409664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1901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従来モデルとのスペック比較（屋外 車載モデル）</a:t>
            </a:r>
            <a:endParaRPr kumimoji="1" lang="ja-JP" altLang="en-US" sz="2000" dirty="0"/>
          </a:p>
        </p:txBody>
      </p: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815919"/>
              </p:ext>
            </p:extLst>
          </p:nvPr>
        </p:nvGraphicFramePr>
        <p:xfrm>
          <a:off x="246060" y="756000"/>
          <a:ext cx="9321076" cy="655979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WV-X35402-F2LM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WV-X35302-F2LM</a:t>
                      </a: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WV-S3531L</a:t>
                      </a: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防水性、耐衝撃性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-40℃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+60℃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119 mm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475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M12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B5938AF6-E8EF-C28D-9CA5-C4B56E9B43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476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74EFAF3-6DE3-63E2-C17C-21CF78400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177" y="1476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758174-A3F6-B775-8A91-FD8FDCB5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731" y="1521109"/>
            <a:ext cx="504000" cy="466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A898C2-27CD-5EBE-9F8B-07A34DCC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6345" y="127975"/>
            <a:ext cx="492090" cy="6347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537C3A-F04A-49F1-E42C-8FFC9C3F1D80}"/>
              </a:ext>
            </a:extLst>
          </p:cNvPr>
          <p:cNvSpPr txBox="1"/>
          <p:nvPr/>
        </p:nvSpPr>
        <p:spPr>
          <a:xfrm>
            <a:off x="7286747" y="7370182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CA0369-05D0-DA11-0AF1-F68F38E97871}"/>
              </a:ext>
            </a:extLst>
          </p:cNvPr>
          <p:cNvSpPr txBox="1"/>
          <p:nvPr/>
        </p:nvSpPr>
        <p:spPr>
          <a:xfrm>
            <a:off x="3198438" y="7370182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088442783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7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ppt/theme/theme8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3389</Words>
  <Application>Microsoft Office PowerPoint</Application>
  <PresentationFormat>ユーザー設定</PresentationFormat>
  <Paragraphs>783</Paragraphs>
  <Slides>34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34</vt:i4>
      </vt:variant>
    </vt:vector>
  </HeadingPairs>
  <TitlesOfParts>
    <vt:vector size="47" baseType="lpstr">
      <vt:lpstr>Meiryo UI</vt:lpstr>
      <vt:lpstr>Yu Gothic UI</vt:lpstr>
      <vt:lpstr>游ゴシック</vt:lpstr>
      <vt:lpstr>Arial</vt:lpstr>
      <vt:lpstr>Calibri</vt:lpstr>
      <vt:lpstr>タイトルスライドS</vt:lpstr>
      <vt:lpstr>1_Office テーマ</vt:lpstr>
      <vt:lpstr>2_Office テーマ</vt:lpstr>
      <vt:lpstr>タイトルスライド</vt:lpstr>
      <vt:lpstr>メインスライドS</vt:lpstr>
      <vt:lpstr>デバイダー</vt:lpstr>
      <vt:lpstr>エンドスライド</vt:lpstr>
      <vt:lpstr>1_メインスライド</vt:lpstr>
      <vt:lpstr>PowerPoint プレゼンテーション</vt:lpstr>
      <vt:lpstr>０．はじめに</vt:lpstr>
      <vt:lpstr>本書の位置づけとその他情報の参照先</vt:lpstr>
      <vt:lpstr>ラインナップ一覧</vt:lpstr>
      <vt:lpstr>目次</vt:lpstr>
      <vt:lpstr>１．設計・導入</vt:lpstr>
      <vt:lpstr>1-1. 従来モデルとのスペック比較（屋内モデル）</vt:lpstr>
      <vt:lpstr>1-1. 従来モデルとのスペック比較（屋外モデル）</vt:lpstr>
      <vt:lpstr>1-1. 従来モデルとのスペック比較（屋外 車載モデル）</vt:lpstr>
      <vt:lpstr>1-2. 撮像モードでの制限事項（X, Sシリーズ）</vt:lpstr>
      <vt:lpstr>1-2. 撮像モードでの制限事項（Uシリーズ）</vt:lpstr>
      <vt:lpstr>1-3. 配信性能について</vt:lpstr>
      <vt:lpstr>1-4. 対応AIアプリケーション一覧表</vt:lpstr>
      <vt:lpstr>1-5. SDT（システムデザインツール）でのシステム設計</vt:lpstr>
      <vt:lpstr>1-5. SDTを使用したAIアプリケーションの検知有効範囲の確認について</vt:lpstr>
      <vt:lpstr>２．施工・調整</vt:lpstr>
      <vt:lpstr>2-1. 取扱説明書（設置編）へのアクセス方法</vt:lpstr>
      <vt:lpstr>2-2. 開梱・同梱物の確認（屋内モデル）</vt:lpstr>
      <vt:lpstr>2-2. 開梱・同梱物の確認（屋外モデル）</vt:lpstr>
      <vt:lpstr>2-3. microSD メモリーカードについて</vt:lpstr>
      <vt:lpstr>2-4. 設置について（屋内・天井設置）</vt:lpstr>
      <vt:lpstr>2-4. 設置について（屋外・壁面設置）</vt:lpstr>
      <vt:lpstr>３．設定</vt:lpstr>
      <vt:lpstr>3-1. IP簡単設定ツールについて</vt:lpstr>
      <vt:lpstr>3-2. 初期設定 その１</vt:lpstr>
      <vt:lpstr>3-2. 初期設定 その２</vt:lpstr>
      <vt:lpstr>3-3. 画像回転設定について</vt:lpstr>
      <vt:lpstr>3-4. iCT（i-PRO 設定ツール）での設定</vt:lpstr>
      <vt:lpstr>3-5. 工場初期化の手順</vt:lpstr>
      <vt:lpstr>【参考】新旧モデルの画角差について</vt:lpstr>
      <vt:lpstr>【参考】固定ドームとの画角比較動画</vt:lpstr>
      <vt:lpstr>更新履歴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2023-09-13T06:53:30Z</dcterms:created>
  <dcterms:modified xsi:type="dcterms:W3CDTF">2023-09-27T08:28:45Z</dcterms:modified>
</cp:coreProperties>
</file>