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9" r:id="rId1"/>
    <p:sldMasterId id="2147483796" r:id="rId2"/>
    <p:sldMasterId id="2147483810" r:id="rId3"/>
    <p:sldMasterId id="2147483739" r:id="rId4"/>
    <p:sldMasterId id="2147483774" r:id="rId5"/>
    <p:sldMasterId id="2147483747" r:id="rId6"/>
    <p:sldMasterId id="2147483771" r:id="rId7"/>
    <p:sldMasterId id="2147483749" r:id="rId8"/>
    <p:sldMasterId id="2147483777" r:id="rId9"/>
  </p:sldMasterIdLst>
  <p:notesMasterIdLst>
    <p:notesMasterId r:id="rId63"/>
  </p:notesMasterIdLst>
  <p:handoutMasterIdLst>
    <p:handoutMasterId r:id="rId64"/>
  </p:handoutMasterIdLst>
  <p:sldIdLst>
    <p:sldId id="1044" r:id="rId10"/>
    <p:sldId id="1045" r:id="rId11"/>
    <p:sldId id="643" r:id="rId12"/>
    <p:sldId id="3100" r:id="rId13"/>
    <p:sldId id="1020" r:id="rId14"/>
    <p:sldId id="1047" r:id="rId15"/>
    <p:sldId id="3088" r:id="rId16"/>
    <p:sldId id="3089" r:id="rId17"/>
    <p:sldId id="3091" r:id="rId18"/>
    <p:sldId id="3099" r:id="rId19"/>
    <p:sldId id="1046" r:id="rId20"/>
    <p:sldId id="1029" r:id="rId21"/>
    <p:sldId id="1031" r:id="rId22"/>
    <p:sldId id="1021" r:id="rId23"/>
    <p:sldId id="1038" r:id="rId24"/>
    <p:sldId id="1039" r:id="rId25"/>
    <p:sldId id="1030" r:id="rId26"/>
    <p:sldId id="1026" r:id="rId27"/>
    <p:sldId id="1025" r:id="rId28"/>
    <p:sldId id="1027" r:id="rId29"/>
    <p:sldId id="1034" r:id="rId30"/>
    <p:sldId id="1035" r:id="rId31"/>
    <p:sldId id="1041" r:id="rId32"/>
    <p:sldId id="1022" r:id="rId33"/>
    <p:sldId id="3038" r:id="rId34"/>
    <p:sldId id="3096" r:id="rId35"/>
    <p:sldId id="3097" r:id="rId36"/>
    <p:sldId id="3098" r:id="rId37"/>
    <p:sldId id="3102" r:id="rId38"/>
    <p:sldId id="3092" r:id="rId39"/>
    <p:sldId id="3094" r:id="rId40"/>
    <p:sldId id="3093" r:id="rId41"/>
    <p:sldId id="3101" r:id="rId42"/>
    <p:sldId id="1032" r:id="rId43"/>
    <p:sldId id="3095" r:id="rId44"/>
    <p:sldId id="940" r:id="rId45"/>
    <p:sldId id="941" r:id="rId46"/>
    <p:sldId id="1012" r:id="rId47"/>
    <p:sldId id="1013" r:id="rId48"/>
    <p:sldId id="1017" r:id="rId49"/>
    <p:sldId id="1010" r:id="rId50"/>
    <p:sldId id="943" r:id="rId51"/>
    <p:sldId id="945" r:id="rId52"/>
    <p:sldId id="946" r:id="rId53"/>
    <p:sldId id="997" r:id="rId54"/>
    <p:sldId id="1001" r:id="rId55"/>
    <p:sldId id="993" r:id="rId56"/>
    <p:sldId id="995" r:id="rId57"/>
    <p:sldId id="1009" r:id="rId58"/>
    <p:sldId id="996" r:id="rId59"/>
    <p:sldId id="1043" r:id="rId60"/>
    <p:sldId id="974" r:id="rId61"/>
    <p:sldId id="879" r:id="rId62"/>
  </p:sldIdLst>
  <p:sldSz cx="14400213" cy="8099425"/>
  <p:notesSz cx="6807200" cy="9939338"/>
  <p:defaultTex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8"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6464E6"/>
    <a:srgbClr val="7F7F7F"/>
    <a:srgbClr val="A6A6A6"/>
    <a:srgbClr val="FFCCFF"/>
    <a:srgbClr val="EDC0C1"/>
    <a:srgbClr val="C4F9F4"/>
    <a:srgbClr val="41719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96804" autoAdjust="0"/>
  </p:normalViewPr>
  <p:slideViewPr>
    <p:cSldViewPr snapToGrid="0">
      <p:cViewPr varScale="1">
        <p:scale>
          <a:sx n="94" d="100"/>
          <a:sy n="94" d="100"/>
        </p:scale>
        <p:origin x="924" y="78"/>
      </p:cViewPr>
      <p:guideLst>
        <p:guide orient="horz" pos="2578"/>
        <p:guide pos="4536"/>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2023/9/6</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2023/9/6</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1439906" rtl="0" eaLnBrk="1" latinLnBrk="0" hangingPunct="1">
      <a:defRPr kumimoji="1" sz="1890" kern="1200">
        <a:solidFill>
          <a:schemeClr val="tx1"/>
        </a:solidFill>
        <a:latin typeface="+mn-lt"/>
        <a:ea typeface="+mn-ea"/>
        <a:cs typeface="+mn-cs"/>
      </a:defRPr>
    </a:lvl1pPr>
    <a:lvl2pPr marL="719953" algn="l" defTabSz="1439906" rtl="0" eaLnBrk="1" latinLnBrk="0" hangingPunct="1">
      <a:defRPr kumimoji="1" sz="1890" kern="1200">
        <a:solidFill>
          <a:schemeClr val="tx1"/>
        </a:solidFill>
        <a:latin typeface="+mn-lt"/>
        <a:ea typeface="+mn-ea"/>
        <a:cs typeface="+mn-cs"/>
      </a:defRPr>
    </a:lvl2pPr>
    <a:lvl3pPr marL="1439906" algn="l" defTabSz="1439906" rtl="0" eaLnBrk="1" latinLnBrk="0" hangingPunct="1">
      <a:defRPr kumimoji="1" sz="1890" kern="1200">
        <a:solidFill>
          <a:schemeClr val="tx1"/>
        </a:solidFill>
        <a:latin typeface="+mn-lt"/>
        <a:ea typeface="+mn-ea"/>
        <a:cs typeface="+mn-cs"/>
      </a:defRPr>
    </a:lvl3pPr>
    <a:lvl4pPr marL="2159859" algn="l" defTabSz="1439906" rtl="0" eaLnBrk="1" latinLnBrk="0" hangingPunct="1">
      <a:defRPr kumimoji="1" sz="1890" kern="1200">
        <a:solidFill>
          <a:schemeClr val="tx1"/>
        </a:solidFill>
        <a:latin typeface="+mn-lt"/>
        <a:ea typeface="+mn-ea"/>
        <a:cs typeface="+mn-cs"/>
      </a:defRPr>
    </a:lvl4pPr>
    <a:lvl5pPr marL="2879811" algn="l" defTabSz="1439906" rtl="0" eaLnBrk="1" latinLnBrk="0" hangingPunct="1">
      <a:defRPr kumimoji="1" sz="1890" kern="1200">
        <a:solidFill>
          <a:schemeClr val="tx1"/>
        </a:solidFill>
        <a:latin typeface="+mn-lt"/>
        <a:ea typeface="+mn-ea"/>
        <a:cs typeface="+mn-cs"/>
      </a:defRPr>
    </a:lvl5pPr>
    <a:lvl6pPr marL="3599764" algn="l" defTabSz="1439906" rtl="0" eaLnBrk="1" latinLnBrk="0" hangingPunct="1">
      <a:defRPr kumimoji="1" sz="1890" kern="1200">
        <a:solidFill>
          <a:schemeClr val="tx1"/>
        </a:solidFill>
        <a:latin typeface="+mn-lt"/>
        <a:ea typeface="+mn-ea"/>
        <a:cs typeface="+mn-cs"/>
      </a:defRPr>
    </a:lvl6pPr>
    <a:lvl7pPr marL="4319717" algn="l" defTabSz="1439906" rtl="0" eaLnBrk="1" latinLnBrk="0" hangingPunct="1">
      <a:defRPr kumimoji="1" sz="1890" kern="1200">
        <a:solidFill>
          <a:schemeClr val="tx1"/>
        </a:solidFill>
        <a:latin typeface="+mn-lt"/>
        <a:ea typeface="+mn-ea"/>
        <a:cs typeface="+mn-cs"/>
      </a:defRPr>
    </a:lvl7pPr>
    <a:lvl8pPr marL="5039670" algn="l" defTabSz="1439906" rtl="0" eaLnBrk="1" latinLnBrk="0" hangingPunct="1">
      <a:defRPr kumimoji="1" sz="1890" kern="1200">
        <a:solidFill>
          <a:schemeClr val="tx1"/>
        </a:solidFill>
        <a:latin typeface="+mn-lt"/>
        <a:ea typeface="+mn-ea"/>
        <a:cs typeface="+mn-cs"/>
      </a:defRPr>
    </a:lvl8pPr>
    <a:lvl9pPr marL="5759623" algn="l" defTabSz="1439906" rtl="0" eaLnBrk="1" latinLnBrk="0" hangingPunct="1">
      <a:defRPr kumimoji="1" sz="18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56B86D4-9565-4095-8A76-0895444DB010}" type="slidenum">
              <a:rPr lang="en-US" smtClean="0"/>
              <a:t>24</a:t>
            </a:fld>
            <a:endParaRPr lang="en-US"/>
          </a:p>
        </p:txBody>
      </p:sp>
    </p:spTree>
    <p:extLst>
      <p:ext uri="{BB962C8B-B14F-4D97-AF65-F5344CB8AC3E}">
        <p14:creationId xmlns:p14="http://schemas.microsoft.com/office/powerpoint/2010/main" val="2153626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5232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7327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96530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8062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86265" indent="-86265" defTabSz="451714" fontAlgn="base">
              <a:spcBef>
                <a:spcPct val="0"/>
              </a:spcBef>
              <a:spcAft>
                <a:spcPct val="0"/>
              </a:spcAf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41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0957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79343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1656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6508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4894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404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26476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73491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934718"/>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4350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14400213" cy="8099425"/>
          </a:xfrm>
          <a:prstGeom prst="rect">
            <a:avLst/>
          </a:prstGeom>
        </p:spPr>
        <p:txBody>
          <a:bodyPr anchor="ctr" anchorCtr="0"/>
          <a:lstStyle>
            <a:lvl1pPr algn="ctr">
              <a:defRPr sz="6929"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503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824566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503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927255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33637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51464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98801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8070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sz="2000" b="1">
                <a:latin typeface="+mn-ea"/>
                <a:ea typeface="+mn-ea"/>
              </a:defRPr>
            </a:lvl1pPr>
            <a:lvl2pPr>
              <a:lnSpc>
                <a:spcPct val="100000"/>
              </a:lnSpc>
              <a:defRPr sz="1800" b="1">
                <a:latin typeface="+mn-ea"/>
                <a:ea typeface="+mn-ea"/>
              </a:defRPr>
            </a:lvl2pPr>
            <a:lvl3pPr>
              <a:lnSpc>
                <a:spcPct val="100000"/>
              </a:lnSpc>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anchor="ctr" anchorCtr="0"/>
          <a:lstStyle>
            <a:lvl1pPr marL="279982"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7453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209521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99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18.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 id="2147483826"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764DE79-268F-4C1A-8933-263129D2AF90}" type="datetimeFigureOut">
              <a:rPr lang="en-US" dirty="0"/>
              <a:t>9/6/2023</a:t>
            </a:fld>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4"/>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073608544"/>
      </p:ext>
    </p:extLst>
  </p:cSld>
  <p:clrMap bg1="lt1" tx1="dk1" bg2="lt2" tx2="dk2" accent1="accent1" accent2="accent2" accent3="accent3" accent4="accent4" accent5="accent5" accent6="accent6" hlink="hlink" folHlink="folHlink"/>
  <p:sldLayoutIdLst>
    <p:sldLayoutId id="2147483808" r:id="rId1"/>
    <p:sldLayoutId id="2147483809" r:id="rId2"/>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0" y="-4401"/>
            <a:ext cx="14400213"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40977"/>
      </p:ext>
    </p:extLst>
  </p:cSld>
  <p:clrMap bg1="lt1" tx1="dk1" bg2="lt2" tx2="dk2" accent1="accent1" accent2="accent2" accent3="accent3" accent4="accent4" accent5="accent5" accent6="accent6" hlink="hlink" folHlink="folHlink"/>
  <p:sldLayoutIdLst>
    <p:sldLayoutId id="2147483823" r:id="rId1"/>
    <p:sldLayoutId id="2147483827" r:id="rId2"/>
    <p:sldLayoutId id="2147483828" r:id="rId3"/>
    <p:sldLayoutId id="2147483829" r:id="rId4"/>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0"/>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13761853"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11831929" y="645727"/>
            <a:ext cx="1929925" cy="192975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 id="2147483825" r:id="rId2"/>
  </p:sldLayoutIdLst>
  <p:txStyles>
    <p:titleStyle>
      <a:lvl1pPr algn="ctr" defTabSz="719953"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53"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06"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859"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811"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65" indent="-539965" algn="l" defTabSz="719953" rtl="0" eaLnBrk="1" fontAlgn="base" hangingPunct="1">
        <a:spcBef>
          <a:spcPct val="20000"/>
        </a:spcBef>
        <a:spcAft>
          <a:spcPct val="0"/>
        </a:spcAft>
        <a:buFont typeface="Arial" charset="0"/>
        <a:buChar char="•"/>
        <a:defRPr kumimoji="1" sz="5039" kern="1200">
          <a:solidFill>
            <a:schemeClr val="tx1"/>
          </a:solidFill>
          <a:latin typeface="+mn-lt"/>
          <a:ea typeface="+mn-ea"/>
          <a:cs typeface="ＭＳ Ｐゴシック" charset="0"/>
        </a:defRPr>
      </a:lvl1pPr>
      <a:lvl2pPr marL="1169923" indent="-449971" algn="l" defTabSz="719953" rtl="0" eaLnBrk="1" fontAlgn="base" hangingPunct="1">
        <a:spcBef>
          <a:spcPct val="20000"/>
        </a:spcBef>
        <a:spcAft>
          <a:spcPct val="0"/>
        </a:spcAft>
        <a:buFont typeface="Arial" charset="0"/>
        <a:buChar char="–"/>
        <a:defRPr kumimoji="1" sz="4409" kern="1200">
          <a:solidFill>
            <a:schemeClr val="tx1"/>
          </a:solidFill>
          <a:latin typeface="+mn-lt"/>
          <a:ea typeface="+mn-ea"/>
          <a:cs typeface="+mn-cs"/>
        </a:defRPr>
      </a:lvl2pPr>
      <a:lvl3pPr marL="1799882" indent="-359976" algn="l" defTabSz="719953" rtl="0" eaLnBrk="1" fontAlgn="base" hangingPunct="1">
        <a:spcBef>
          <a:spcPct val="20000"/>
        </a:spcBef>
        <a:spcAft>
          <a:spcPct val="0"/>
        </a:spcAft>
        <a:buFont typeface="Arial" charset="0"/>
        <a:buChar char="•"/>
        <a:defRPr kumimoji="1" sz="3779" kern="1200">
          <a:solidFill>
            <a:schemeClr val="tx1"/>
          </a:solidFill>
          <a:latin typeface="+mn-lt"/>
          <a:ea typeface="+mn-ea"/>
          <a:cs typeface="+mn-cs"/>
        </a:defRPr>
      </a:lvl3pPr>
      <a:lvl4pPr marL="2519835"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4pPr>
      <a:lvl5pPr marL="3239788"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5pPr>
      <a:lvl6pPr marL="3959741"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6pPr>
      <a:lvl7pPr marL="4679693"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7pPr>
      <a:lvl8pPr marL="5399646"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8pPr>
      <a:lvl9pPr marL="6119599"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9pPr>
    </p:bodyStyle>
    <p:otherStyle>
      <a:defPPr>
        <a:defRPr lang="ja-JP"/>
      </a:defPPr>
      <a:lvl1pPr marL="0" algn="l" defTabSz="719953" rtl="0" eaLnBrk="1" latinLnBrk="0" hangingPunct="1">
        <a:defRPr kumimoji="1" sz="2834" kern="1200">
          <a:solidFill>
            <a:schemeClr val="tx1"/>
          </a:solidFill>
          <a:latin typeface="+mn-lt"/>
          <a:ea typeface="+mn-ea"/>
          <a:cs typeface="+mn-cs"/>
        </a:defRPr>
      </a:lvl1pPr>
      <a:lvl2pPr marL="719953" algn="l" defTabSz="719953" rtl="0" eaLnBrk="1" latinLnBrk="0" hangingPunct="1">
        <a:defRPr kumimoji="1" sz="2834" kern="1200">
          <a:solidFill>
            <a:schemeClr val="tx1"/>
          </a:solidFill>
          <a:latin typeface="+mn-lt"/>
          <a:ea typeface="+mn-ea"/>
          <a:cs typeface="+mn-cs"/>
        </a:defRPr>
      </a:lvl2pPr>
      <a:lvl3pPr marL="1439906" algn="l" defTabSz="719953" rtl="0" eaLnBrk="1" latinLnBrk="0" hangingPunct="1">
        <a:defRPr kumimoji="1" sz="2834" kern="1200">
          <a:solidFill>
            <a:schemeClr val="tx1"/>
          </a:solidFill>
          <a:latin typeface="+mn-lt"/>
          <a:ea typeface="+mn-ea"/>
          <a:cs typeface="+mn-cs"/>
        </a:defRPr>
      </a:lvl3pPr>
      <a:lvl4pPr marL="2159859" algn="l" defTabSz="719953" rtl="0" eaLnBrk="1" latinLnBrk="0" hangingPunct="1">
        <a:defRPr kumimoji="1" sz="2834" kern="1200">
          <a:solidFill>
            <a:schemeClr val="tx1"/>
          </a:solidFill>
          <a:latin typeface="+mn-lt"/>
          <a:ea typeface="+mn-ea"/>
          <a:cs typeface="+mn-cs"/>
        </a:defRPr>
      </a:lvl4pPr>
      <a:lvl5pPr marL="2879811" algn="l" defTabSz="719953" rtl="0" eaLnBrk="1" latinLnBrk="0" hangingPunct="1">
        <a:defRPr kumimoji="1" sz="2834" kern="1200">
          <a:solidFill>
            <a:schemeClr val="tx1"/>
          </a:solidFill>
          <a:latin typeface="+mn-lt"/>
          <a:ea typeface="+mn-ea"/>
          <a:cs typeface="+mn-cs"/>
        </a:defRPr>
      </a:lvl5pPr>
      <a:lvl6pPr marL="3599764" algn="l" defTabSz="719953" rtl="0" eaLnBrk="1" latinLnBrk="0" hangingPunct="1">
        <a:defRPr kumimoji="1" sz="2834" kern="1200">
          <a:solidFill>
            <a:schemeClr val="tx1"/>
          </a:solidFill>
          <a:latin typeface="+mn-lt"/>
          <a:ea typeface="+mn-ea"/>
          <a:cs typeface="+mn-cs"/>
        </a:defRPr>
      </a:lvl6pPr>
      <a:lvl7pPr marL="4319717" algn="l" defTabSz="719953" rtl="0" eaLnBrk="1" latinLnBrk="0" hangingPunct="1">
        <a:defRPr kumimoji="1" sz="2834" kern="1200">
          <a:solidFill>
            <a:schemeClr val="tx1"/>
          </a:solidFill>
          <a:latin typeface="+mn-lt"/>
          <a:ea typeface="+mn-ea"/>
          <a:cs typeface="+mn-cs"/>
        </a:defRPr>
      </a:lvl7pPr>
      <a:lvl8pPr marL="5039670" algn="l" defTabSz="719953" rtl="0" eaLnBrk="1" latinLnBrk="0" hangingPunct="1">
        <a:defRPr kumimoji="1" sz="2834" kern="1200">
          <a:solidFill>
            <a:schemeClr val="tx1"/>
          </a:solidFill>
          <a:latin typeface="+mn-lt"/>
          <a:ea typeface="+mn-ea"/>
          <a:cs typeface="+mn-cs"/>
        </a:defRPr>
      </a:lvl8pPr>
      <a:lvl9pPr marL="5759623" algn="l" defTabSz="719953"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402"/>
            <a:ext cx="14400213" cy="96294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sz="377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719953"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1417"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719953" rtl="0" eaLnBrk="1" fontAlgn="base" latinLnBrk="0" hangingPunct="1">
                <a:lnSpc>
                  <a:spcPct val="100000"/>
                </a:lnSpc>
                <a:spcBef>
                  <a:spcPct val="0"/>
                </a:spcBef>
                <a:spcAft>
                  <a:spcPct val="0"/>
                </a:spcAft>
                <a:buClrTx/>
                <a:buSzTx/>
                <a:buFontTx/>
                <a:buNone/>
                <a:tabLst/>
                <a:defRPr/>
              </a:pPr>
              <a:t>‹#›</a:t>
            </a:fld>
            <a:endParaRPr kumimoji="1" lang="ja-JP" altLang="en-US" sz="1417"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11985229" y="7689931"/>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08" y="7633717"/>
            <a:ext cx="1331429" cy="309976"/>
          </a:xfrm>
          <a:prstGeom prst="rect">
            <a:avLst/>
          </a:prstGeom>
        </p:spPr>
      </p:pic>
      <p:cxnSp>
        <p:nvCxnSpPr>
          <p:cNvPr id="13" name="直線コネクタ 12"/>
          <p:cNvCxnSpPr/>
          <p:nvPr userDrawn="1"/>
        </p:nvCxnSpPr>
        <p:spPr>
          <a:xfrm>
            <a:off x="0" y="745129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2" r:id="rId3"/>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0" y="7096730"/>
            <a:ext cx="2374476" cy="552813"/>
          </a:xfrm>
          <a:prstGeom prst="rect">
            <a:avLst/>
          </a:prstGeom>
        </p:spPr>
      </p:pic>
      <p:sp>
        <p:nvSpPr>
          <p:cNvPr id="4" name="テキスト ボックス 3"/>
          <p:cNvSpPr txBox="1"/>
          <p:nvPr userDrawn="1"/>
        </p:nvSpPr>
        <p:spPr>
          <a:xfrm>
            <a:off x="249605" y="739036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154" y="1493419"/>
            <a:ext cx="2888394" cy="919517"/>
          </a:xfrm>
          <a:prstGeom prst="rect">
            <a:avLst/>
          </a:prstGeom>
        </p:spPr>
      </p:pic>
      <p:sp>
        <p:nvSpPr>
          <p:cNvPr id="8" name="正方形/長方形 7"/>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5"/>
          <a:stretch>
            <a:fillRect/>
          </a:stretch>
        </p:blipFill>
        <p:spPr>
          <a:xfrm>
            <a:off x="12056934" y="2014471"/>
            <a:ext cx="883290" cy="873614"/>
          </a:xfrm>
          <a:prstGeom prst="rect">
            <a:avLst/>
          </a:prstGeom>
        </p:spPr>
      </p:pic>
      <p:pic>
        <p:nvPicPr>
          <p:cNvPr id="7" name="図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024703707"/>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11885355" y="766874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9538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348">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161" y="7757597"/>
            <a:ext cx="1140971" cy="265635"/>
          </a:xfrm>
          <a:prstGeom prst="rect">
            <a:avLst/>
          </a:prstGeom>
        </p:spPr>
      </p:pic>
      <p:cxnSp>
        <p:nvCxnSpPr>
          <p:cNvPr id="26" name="直線コネクタ 25"/>
          <p:cNvCxnSpPr/>
          <p:nvPr userDrawn="1"/>
        </p:nvCxnSpPr>
        <p:spPr>
          <a:xfrm>
            <a:off x="0" y="7653061"/>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417" b="1" smtClean="0">
                <a:solidFill>
                  <a:schemeClr val="tx1"/>
                </a:solidFill>
              </a:rPr>
              <a:pPr algn="ctr"/>
              <a:t>‹#›</a:t>
            </a:fld>
            <a:endParaRPr lang="ja-JP" altLang="en-US" sz="1417" b="1" dirty="0">
              <a:solidFill>
                <a:schemeClr val="tx1"/>
              </a:solidFill>
            </a:endParaRPr>
          </a:p>
        </p:txBody>
      </p:sp>
      <p:pic>
        <p:nvPicPr>
          <p:cNvPr id="2" name="図 1"/>
          <p:cNvPicPr>
            <a:picLocks noChangeAspect="1"/>
          </p:cNvPicPr>
          <p:nvPr userDrawn="1"/>
        </p:nvPicPr>
        <p:blipFill>
          <a:blip r:embed="rId4"/>
          <a:stretch>
            <a:fillRect/>
          </a:stretch>
        </p:blipFill>
        <p:spPr>
          <a:xfrm>
            <a:off x="12005057" y="7740310"/>
            <a:ext cx="2313834" cy="345605"/>
          </a:xfrm>
          <a:prstGeom prst="rect">
            <a:avLst/>
          </a:prstGeom>
        </p:spPr>
      </p:pic>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4" userDrawn="1">
          <p15:clr>
            <a:srgbClr val="F26B43"/>
          </p15:clr>
        </p15:guide>
        <p15:guide id="3" orient="horz" pos="4801" userDrawn="1">
          <p15:clr>
            <a:srgbClr val="F26B43"/>
          </p15:clr>
        </p15:guide>
        <p15:guide id="4" orient="horz" pos="49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sdt.i-pro.com/i-pr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dbPIWDW0uAk" TargetMode="External"/><Relationship Id="rId2" Type="http://schemas.openxmlformats.org/officeDocument/2006/relationships/slideLayout" Target="../slideLayouts/slideLayout5.xml"/><Relationship Id="rId1" Type="http://schemas.openxmlformats.org/officeDocument/2006/relationships/video" Target="https://www.youtube.com/embed/dbPIWDW0uAk?feature=oembed"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yJeWc9ADhI" TargetMode="External"/><Relationship Id="rId2" Type="http://schemas.openxmlformats.org/officeDocument/2006/relationships/slideLayout" Target="../slideLayouts/slideLayout5.xml"/><Relationship Id="rId1" Type="http://schemas.openxmlformats.org/officeDocument/2006/relationships/video" Target="https://www.youtube.com/embed/LyJeWc9ADhI?feature=oembed"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nr5SLxgReqI" TargetMode="External"/><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video" Target="https://www.youtube.com/embed/nr5SLxgReqI?feature=oembed"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f_en30oyW8" TargetMode="External"/><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video" Target="https://www.youtube.com/embed/Vf_en30oyW8?feature=oembed" TargetMode="Externa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japancs.i-pro.com/space/TLJP/637829728/%E3%83%84%E3%83%BC%E3%83%AB"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hyperlink" Target="https://i-pro.com/products_and_solutions/en/UserManual/ja/html/UserManual_ja/index.html" TargetMode="External"/><Relationship Id="rId2" Type="http://schemas.openxmlformats.org/officeDocument/2006/relationships/hyperlink" Target="https://i-pro.com/products_and_solutions/en/WVX86531Z2/ja/html/WV-X86531-Z2_webguide_ja/index.html" TargetMode="External"/><Relationship Id="rId1" Type="http://schemas.openxmlformats.org/officeDocument/2006/relationships/slideLayout" Target="../slideLayouts/slideLayout6.xml"/><Relationship Id="rId5" Type="http://schemas.openxmlformats.org/officeDocument/2006/relationships/hyperlink" Target="https://cdn.shopify.com/s/files/1/0614/7332/5238/files/2023_02_WV-X86531-Z2_IP-027_G1_lock.pdf?v=1678247708" TargetMode="External"/><Relationship Id="rId4" Type="http://schemas.openxmlformats.org/officeDocument/2006/relationships/hyperlink" Target="https://ipro.com/products_and_solutions/en/UserManual/ja/html/UserManual_ja/index.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55.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japancs.i-pro.com/space/TLJP/637829728/%E3%83%84%E3%83%BC%E3%83%AB"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oleObject" Target="../embeddings/oleObject1.bin"/><Relationship Id="rId7"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image" Target="../media/image68.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media" Target="../media/media2.mp4"/><Relationship Id="rId7" Type="http://schemas.openxmlformats.org/officeDocument/2006/relationships/image" Target="../media/image7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7.wdp"/><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82.png"/><Relationship Id="rId5" Type="http://schemas.microsoft.com/office/2007/relationships/hdphoto" Target="../media/hdphoto7.wdp"/><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7.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5.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87.png"/><Relationship Id="rId4" Type="http://schemas.openxmlformats.org/officeDocument/2006/relationships/image" Target="../media/image84.png"/><Relationship Id="rId9" Type="http://schemas.microsoft.com/office/2007/relationships/hdphoto" Target="../media/hdphoto13.wdp"/></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71.png"/><Relationship Id="rId10" Type="http://schemas.openxmlformats.org/officeDocument/2006/relationships/image" Target="../media/image94.png"/><Relationship Id="rId4" Type="http://schemas.openxmlformats.org/officeDocument/2006/relationships/image" Target="../media/image89.jpeg"/><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513540" y="2950531"/>
            <a:ext cx="11069852" cy="1635191"/>
          </a:xfrm>
          <a:prstGeom prst="rect">
            <a:avLst/>
          </a:prstGeom>
        </p:spPr>
        <p:txBody>
          <a:bodyPr wrap="square" anchor="b">
            <a:spAutoFit/>
          </a:bodyPr>
          <a:lstStyle/>
          <a:p>
            <a:pPr algn="ctr"/>
            <a:r>
              <a:rPr lang="en-US" altLang="ja-JP" sz="4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PTZ</a:t>
            </a:r>
            <a:r>
              <a:rPr lang="ja-JP" altLang="en-US" sz="4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一体型マルチセンサーカメラ</a:t>
            </a:r>
            <a:endParaRPr lang="en-US" altLang="ja-JP" sz="4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endParaRPr>
          </a:p>
          <a:p>
            <a:pPr algn="ctr">
              <a:lnSpc>
                <a:spcPct val="120000"/>
              </a:lnSpc>
            </a:pPr>
            <a:r>
              <a:rPr lang="ja-JP" altLang="en-US" sz="4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rPr>
              <a:t>システム設計資料</a:t>
            </a:r>
            <a:endParaRPr lang="en-US" altLang="ja-JP" sz="4800" b="1" dirty="0">
              <a:solidFill>
                <a:prstClr val="white"/>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Tahoma" panose="020B0604030504040204" pitchFamily="34" charset="0"/>
            </a:endParaRPr>
          </a:p>
        </p:txBody>
      </p:sp>
      <p:sp>
        <p:nvSpPr>
          <p:cNvPr id="15" name="正方形/長方形 14"/>
          <p:cNvSpPr/>
          <p:nvPr/>
        </p:nvSpPr>
        <p:spPr>
          <a:xfrm>
            <a:off x="1395269" y="6079859"/>
            <a:ext cx="3056827" cy="480131"/>
          </a:xfrm>
          <a:prstGeom prst="rect">
            <a:avLst/>
          </a:prstGeom>
        </p:spPr>
        <p:txBody>
          <a:bodyPr wrap="square" anchor="b">
            <a:spAutoFit/>
          </a:bodyPr>
          <a:lstStyle/>
          <a:p>
            <a:r>
              <a:rPr lang="en-US" altLang="ja-JP" sz="2520" b="1" dirty="0">
                <a:latin typeface="Yu Gothic UI" panose="020B0500000000000000" pitchFamily="50" charset="-128"/>
                <a:ea typeface="Yu Gothic UI" panose="020B0500000000000000" pitchFamily="50" charset="-128"/>
                <a:cs typeface="Calibri Light" panose="020F0302020204030204" pitchFamily="34" charset="0"/>
              </a:rPr>
              <a:t>2023</a:t>
            </a:r>
            <a:r>
              <a:rPr lang="ja-JP" altLang="en-US" sz="2520" b="1" dirty="0">
                <a:latin typeface="Yu Gothic UI" panose="020B0500000000000000" pitchFamily="50" charset="-128"/>
                <a:ea typeface="Yu Gothic UI" panose="020B0500000000000000" pitchFamily="50" charset="-128"/>
                <a:cs typeface="Calibri Light" panose="020F0302020204030204" pitchFamily="34" charset="0"/>
              </a:rPr>
              <a:t>年 </a:t>
            </a:r>
            <a:r>
              <a:rPr lang="en-US" altLang="ja-JP" sz="2520" b="1" dirty="0">
                <a:latin typeface="Yu Gothic UI" panose="020B0500000000000000" pitchFamily="50" charset="-128"/>
                <a:ea typeface="Yu Gothic UI" panose="020B0500000000000000" pitchFamily="50" charset="-128"/>
                <a:cs typeface="Calibri Light" panose="020F0302020204030204" pitchFamily="34" charset="0"/>
              </a:rPr>
              <a:t>9</a:t>
            </a:r>
            <a:r>
              <a:rPr lang="ja-JP" altLang="en-US" sz="2520" b="1" dirty="0">
                <a:latin typeface="Yu Gothic UI" panose="020B0500000000000000" pitchFamily="50" charset="-128"/>
                <a:ea typeface="Yu Gothic UI" panose="020B0500000000000000" pitchFamily="50" charset="-128"/>
                <a:cs typeface="Calibri Light" panose="020F0302020204030204" pitchFamily="34" charset="0"/>
              </a:rPr>
              <a:t>月</a:t>
            </a:r>
            <a:endParaRPr lang="en-US" altLang="ja-JP" sz="2520" b="1" dirty="0">
              <a:latin typeface="Yu Gothic UI" panose="020B0500000000000000" pitchFamily="50" charset="-128"/>
              <a:ea typeface="Yu Gothic UI" panose="020B0500000000000000" pitchFamily="50" charset="-128"/>
              <a:cs typeface="Calibri Light" panose="020F0302020204030204" pitchFamily="34" charset="0"/>
            </a:endParaRPr>
          </a:p>
        </p:txBody>
      </p:sp>
      <p:sp>
        <p:nvSpPr>
          <p:cNvPr id="16" name="正方形/長方形 15"/>
          <p:cNvSpPr/>
          <p:nvPr/>
        </p:nvSpPr>
        <p:spPr>
          <a:xfrm>
            <a:off x="1395268" y="5501986"/>
            <a:ext cx="2897876" cy="480131"/>
          </a:xfrm>
          <a:prstGeom prst="rect">
            <a:avLst/>
          </a:prstGeom>
        </p:spPr>
        <p:txBody>
          <a:bodyPr wrap="square" anchor="b">
            <a:spAutoFit/>
          </a:bodyPr>
          <a:lstStyle/>
          <a:p>
            <a:r>
              <a:rPr lang="en-US" altLang="ja-JP" sz="2520" b="1" dirty="0">
                <a:latin typeface="Yu Gothic UI" panose="020B0500000000000000" pitchFamily="50" charset="-128"/>
                <a:ea typeface="Yu Gothic UI" panose="020B0500000000000000" pitchFamily="50" charset="-128"/>
                <a:cs typeface="Calibri Light" panose="020F0302020204030204" pitchFamily="34" charset="0"/>
              </a:rPr>
              <a:t>Ver</a:t>
            </a:r>
            <a:r>
              <a:rPr lang="ja-JP" altLang="en-US" sz="2520" b="1" dirty="0">
                <a:latin typeface="Yu Gothic UI" panose="020B0500000000000000" pitchFamily="50" charset="-128"/>
                <a:ea typeface="Yu Gothic UI" panose="020B0500000000000000" pitchFamily="50" charset="-128"/>
                <a:cs typeface="Calibri Light" panose="020F0302020204030204" pitchFamily="34" charset="0"/>
              </a:rPr>
              <a:t> </a:t>
            </a:r>
            <a:r>
              <a:rPr lang="en-US" altLang="ja-JP" sz="2520" b="1">
                <a:latin typeface="Yu Gothic UI" panose="020B0500000000000000" pitchFamily="50" charset="-128"/>
                <a:ea typeface="Yu Gothic UI" panose="020B0500000000000000" pitchFamily="50" charset="-128"/>
                <a:cs typeface="Calibri Light" panose="020F0302020204030204" pitchFamily="34" charset="0"/>
              </a:rPr>
              <a:t>1.00</a:t>
            </a:r>
            <a:endParaRPr lang="en-US" altLang="ja-JP" sz="2520" b="1" dirty="0">
              <a:latin typeface="Yu Gothic UI" panose="020B0500000000000000" pitchFamily="50" charset="-128"/>
              <a:ea typeface="Yu Gothic UI" panose="020B0500000000000000" pitchFamily="50" charset="-128"/>
              <a:cs typeface="Calibri Light" panose="020F0302020204030204" pitchFamily="34" charset="0"/>
            </a:endParaRPr>
          </a:p>
        </p:txBody>
      </p:sp>
      <p:pic>
        <p:nvPicPr>
          <p:cNvPr id="10" name="図 9" descr="アイコン&#10;&#10;自動的に生成された説明">
            <a:extLst>
              <a:ext uri="{FF2B5EF4-FFF2-40B4-BE49-F238E27FC236}">
                <a16:creationId xmlns:a16="http://schemas.microsoft.com/office/drawing/2014/main" id="{BD81E619-C18D-2E24-BAEA-79640A7505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8243" y="5220081"/>
            <a:ext cx="2445149" cy="2339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385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DBC4126D-2F5E-D0AB-1820-065FDDC84557}"/>
              </a:ext>
            </a:extLst>
          </p:cNvPr>
          <p:cNvGraphicFramePr>
            <a:graphicFrameLocks noGrp="1"/>
          </p:cNvGraphicFramePr>
          <p:nvPr>
            <p:ph sz="quarter" idx="10"/>
            <p:extLst>
              <p:ext uri="{D42A27DB-BD31-4B8C-83A1-F6EECF244321}">
                <p14:modId xmlns:p14="http://schemas.microsoft.com/office/powerpoint/2010/main" val="15994172"/>
              </p:ext>
            </p:extLst>
          </p:nvPr>
        </p:nvGraphicFramePr>
        <p:xfrm>
          <a:off x="600755" y="1138235"/>
          <a:ext cx="12903863" cy="5393520"/>
        </p:xfrm>
        <a:graphic>
          <a:graphicData uri="http://schemas.openxmlformats.org/drawingml/2006/table">
            <a:tbl>
              <a:tblPr>
                <a:effectLst>
                  <a:outerShdw blurRad="50800" dist="38100" dir="2700000" algn="tl" rotWithShape="0">
                    <a:prstClr val="black">
                      <a:alpha val="40000"/>
                    </a:prstClr>
                  </a:outerShdw>
                </a:effectLst>
                <a:tableStyleId>{5940675A-B579-460E-94D1-54222C63F5DA}</a:tableStyleId>
              </a:tblPr>
              <a:tblGrid>
                <a:gridCol w="4397475">
                  <a:extLst>
                    <a:ext uri="{9D8B030D-6E8A-4147-A177-3AD203B41FA5}">
                      <a16:colId xmlns:a16="http://schemas.microsoft.com/office/drawing/2014/main" val="4033604304"/>
                    </a:ext>
                  </a:extLst>
                </a:gridCol>
                <a:gridCol w="2095664">
                  <a:extLst>
                    <a:ext uri="{9D8B030D-6E8A-4147-A177-3AD203B41FA5}">
                      <a16:colId xmlns:a16="http://schemas.microsoft.com/office/drawing/2014/main" val="1442804328"/>
                    </a:ext>
                  </a:extLst>
                </a:gridCol>
                <a:gridCol w="1900337">
                  <a:extLst>
                    <a:ext uri="{9D8B030D-6E8A-4147-A177-3AD203B41FA5}">
                      <a16:colId xmlns:a16="http://schemas.microsoft.com/office/drawing/2014/main" val="3935011811"/>
                    </a:ext>
                  </a:extLst>
                </a:gridCol>
                <a:gridCol w="1305025">
                  <a:extLst>
                    <a:ext uri="{9D8B030D-6E8A-4147-A177-3AD203B41FA5}">
                      <a16:colId xmlns:a16="http://schemas.microsoft.com/office/drawing/2014/main" val="268758382"/>
                    </a:ext>
                  </a:extLst>
                </a:gridCol>
                <a:gridCol w="1900337">
                  <a:extLst>
                    <a:ext uri="{9D8B030D-6E8A-4147-A177-3AD203B41FA5}">
                      <a16:colId xmlns:a16="http://schemas.microsoft.com/office/drawing/2014/main" val="3766425891"/>
                    </a:ext>
                  </a:extLst>
                </a:gridCol>
                <a:gridCol w="1305025">
                  <a:extLst>
                    <a:ext uri="{9D8B030D-6E8A-4147-A177-3AD203B41FA5}">
                      <a16:colId xmlns:a16="http://schemas.microsoft.com/office/drawing/2014/main" val="2203336701"/>
                    </a:ext>
                  </a:extLst>
                </a:gridCol>
              </a:tblGrid>
              <a:tr h="263153">
                <a:tc rowSpan="2">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2000" b="1" u="none" strike="noStrike" dirty="0">
                          <a:solidFill>
                            <a:schemeClr val="bg1"/>
                          </a:solidFill>
                          <a:effectLst>
                            <a:outerShdw blurRad="38100" dist="38100" dir="2700000" algn="tl">
                              <a:srgbClr val="000000">
                                <a:alpha val="43137"/>
                              </a:srgbClr>
                            </a:outerShdw>
                          </a:effectLst>
                          <a:latin typeface="+mn-ea"/>
                          <a:ea typeface="+mn-ea"/>
                        </a:rPr>
                        <a:t>ソフトウェア名称</a:t>
                      </a:r>
                    </a:p>
                  </a:txBody>
                  <a:tcPr marL="108000" marR="108000" marT="108000" marB="108000" anchor="ctr">
                    <a:solidFill>
                      <a:srgbClr val="6464E6"/>
                    </a:solidFill>
                  </a:tcPr>
                </a:tc>
                <a:tc rowSpan="2">
                  <a:txBody>
                    <a:bodyPr/>
                    <a:lstStyle/>
                    <a:p>
                      <a:pPr algn="ctr" fontAlgn="t"/>
                      <a:r>
                        <a:rPr lang="ja-JP" altLang="en-US" sz="2000" b="1" u="none" strike="noStrike" dirty="0">
                          <a:solidFill>
                            <a:schemeClr val="bg1"/>
                          </a:solidFill>
                          <a:effectLst>
                            <a:outerShdw blurRad="38100" dist="38100" dir="2700000" algn="tl">
                              <a:srgbClr val="000000">
                                <a:alpha val="43137"/>
                              </a:srgbClr>
                            </a:outerShdw>
                          </a:effectLst>
                          <a:latin typeface="+mn-ea"/>
                          <a:ea typeface="+mn-ea"/>
                        </a:rPr>
                        <a:t>製品品番</a:t>
                      </a:r>
                      <a:endParaRPr lang="ja-JP" altLang="en-US" sz="20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108000" marB="108000" anchor="ctr">
                    <a:lnR w="12700" cap="flat" cmpd="sng" algn="ctr">
                      <a:solidFill>
                        <a:schemeClr val="tx1"/>
                      </a:solidFill>
                      <a:prstDash val="solid"/>
                      <a:round/>
                      <a:headEnd type="none" w="med" len="med"/>
                      <a:tailEnd type="none" w="med" len="med"/>
                    </a:lnR>
                    <a:solidFill>
                      <a:srgbClr val="6464E6"/>
                    </a:solidFill>
                  </a:tcPr>
                </a:tc>
                <a:tc gridSpan="2">
                  <a:txBody>
                    <a:bodyPr/>
                    <a:lstStyle/>
                    <a:p>
                      <a:pPr algn="ctr" fontAlgn="t"/>
                      <a:r>
                        <a:rPr lang="ja-JP" altLang="en-US" sz="2000" b="1" i="0" u="none" strike="noStrike" dirty="0">
                          <a:solidFill>
                            <a:schemeClr val="bg1"/>
                          </a:solidFill>
                          <a:effectLst>
                            <a:outerShdw blurRad="38100" dist="38100" dir="2700000" algn="tl">
                              <a:srgbClr val="000000">
                                <a:alpha val="43137"/>
                              </a:srgbClr>
                            </a:outerShdw>
                          </a:effectLst>
                          <a:latin typeface="+mn-ea"/>
                          <a:ea typeface="+mn-ea"/>
                        </a:rPr>
                        <a:t>マルチセンサー部</a:t>
                      </a:r>
                    </a:p>
                  </a:txBody>
                  <a:tcPr marL="72000" marR="108000" marT="108000" marB="108000" anchor="ctr">
                    <a:lnL w="12700" cap="flat" cmpd="sng" algn="ctr">
                      <a:solidFill>
                        <a:schemeClr val="tx1"/>
                      </a:solidFill>
                      <a:prstDash val="solid"/>
                      <a:round/>
                      <a:headEnd type="none" w="med" len="med"/>
                      <a:tailEnd type="none" w="med" len="med"/>
                    </a:lnL>
                    <a:solidFill>
                      <a:srgbClr val="6464E6"/>
                    </a:solidFill>
                  </a:tcPr>
                </a:tc>
                <a:tc hMerge="1">
                  <a:txBody>
                    <a:bodyPr/>
                    <a:lstStyle/>
                    <a:p>
                      <a:pPr algn="ctr" fontAlgn="t"/>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36000" marR="36000" marT="36000" marB="36000">
                    <a:solidFill>
                      <a:srgbClr val="6464E6"/>
                    </a:solidFill>
                  </a:tcPr>
                </a:tc>
                <a:tc gridSpan="2">
                  <a:txBody>
                    <a:bodyPr/>
                    <a:lstStyle/>
                    <a:p>
                      <a:pPr algn="ctr" fontAlgn="t"/>
                      <a:r>
                        <a:rPr lang="en-US" altLang="ja-JP" sz="2000" b="1" i="0" u="none" strike="noStrike" dirty="0">
                          <a:solidFill>
                            <a:schemeClr val="bg1"/>
                          </a:solidFill>
                          <a:effectLst>
                            <a:outerShdw blurRad="38100" dist="38100" dir="2700000" algn="tl">
                              <a:srgbClr val="000000">
                                <a:alpha val="43137"/>
                              </a:srgbClr>
                            </a:outerShdw>
                          </a:effectLst>
                          <a:latin typeface="+mn-ea"/>
                          <a:ea typeface="+mn-ea"/>
                        </a:rPr>
                        <a:t>PTZ</a:t>
                      </a:r>
                      <a:r>
                        <a:rPr lang="ja-JP" altLang="en-US" sz="2000" b="1" i="0" u="none" strike="noStrike" dirty="0">
                          <a:solidFill>
                            <a:schemeClr val="bg1"/>
                          </a:solidFill>
                          <a:effectLst>
                            <a:outerShdw blurRad="38100" dist="38100" dir="2700000" algn="tl">
                              <a:srgbClr val="000000">
                                <a:alpha val="43137"/>
                              </a:srgbClr>
                            </a:outerShdw>
                          </a:effectLst>
                          <a:latin typeface="+mn-ea"/>
                          <a:ea typeface="+mn-ea"/>
                        </a:rPr>
                        <a:t>部</a:t>
                      </a:r>
                    </a:p>
                  </a:txBody>
                  <a:tcPr marL="72000" marR="108000" marT="108000" marB="108000">
                    <a:solidFill>
                      <a:srgbClr val="6464E6"/>
                    </a:solidFill>
                  </a:tcPr>
                </a:tc>
                <a:tc hMerge="1">
                  <a:txBody>
                    <a:bodyPr/>
                    <a:lstStyle/>
                    <a:p>
                      <a:pPr algn="ctr" fontAlgn="t"/>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36000" marR="36000" marT="36000" marB="36000">
                    <a:solidFill>
                      <a:srgbClr val="6464E6"/>
                    </a:solidFill>
                  </a:tcPr>
                </a:tc>
                <a:extLst>
                  <a:ext uri="{0D108BD9-81ED-4DB2-BD59-A6C34878D82A}">
                    <a16:rowId xmlns:a16="http://schemas.microsoft.com/office/drawing/2014/main" val="1298396191"/>
                  </a:ext>
                </a:extLst>
              </a:tr>
              <a:tr h="263153">
                <a:tc vMerge="1">
                  <a:txBody>
                    <a:bodyPr/>
                    <a:lstStyle/>
                    <a:p>
                      <a:pPr algn="ctr" fontAlgn="t"/>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ソフトウェア名称</a:t>
                      </a:r>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36000" marR="36000" marT="36000" marB="36000">
                    <a:solidFill>
                      <a:srgbClr val="6464E6"/>
                    </a:solidFill>
                  </a:tcPr>
                </a:tc>
                <a:tc vMerge="1">
                  <a:txBody>
                    <a:bodyPr/>
                    <a:lstStyle/>
                    <a:p>
                      <a:pPr algn="ctr" fontAlgn="t"/>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製品品番</a:t>
                      </a:r>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36000" marR="36000" marT="36000" marB="36000" anchor="ctr">
                    <a:lnR w="12700" cap="flat" cmpd="sng" algn="ctr">
                      <a:solidFill>
                        <a:schemeClr val="tx1"/>
                      </a:solidFill>
                      <a:prstDash val="solid"/>
                      <a:round/>
                      <a:headEnd type="none" w="med" len="med"/>
                      <a:tailEnd type="none" w="med" len="med"/>
                    </a:lnR>
                    <a:solidFill>
                      <a:srgbClr val="6464E6"/>
                    </a:solidFill>
                  </a:tcPr>
                </a:tc>
                <a:tc>
                  <a:txBody>
                    <a:bodyPr/>
                    <a:lstStyle/>
                    <a:p>
                      <a:pPr algn="ctr" fontAlgn="t"/>
                      <a:r>
                        <a:rPr lang="ja-JP" altLang="en-US" sz="1600" b="1" u="none" strike="noStrike" dirty="0">
                          <a:solidFill>
                            <a:schemeClr val="bg1"/>
                          </a:solidFill>
                          <a:effectLst>
                            <a:outerShdw blurRad="38100" dist="38100" dir="2700000" algn="tl">
                              <a:srgbClr val="000000">
                                <a:alpha val="43137"/>
                              </a:srgbClr>
                            </a:outerShdw>
                          </a:effectLst>
                          <a:latin typeface="+mn-ea"/>
                          <a:ea typeface="+mn-ea"/>
                        </a:rPr>
                        <a:t>プリインストール</a:t>
                      </a:r>
                      <a:endParaRPr lang="ja-JP" altLang="en-US" sz="16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108000" marB="108000" anchor="ctr">
                    <a:lnL w="12700" cap="flat" cmpd="sng" algn="ctr">
                      <a:solidFill>
                        <a:schemeClr val="tx1"/>
                      </a:solidFill>
                      <a:prstDash val="solid"/>
                      <a:round/>
                      <a:headEnd type="none" w="med" len="med"/>
                      <a:tailEnd type="none" w="med" len="med"/>
                    </a:lnL>
                    <a:solidFill>
                      <a:srgbClr val="6464E6"/>
                    </a:solidFill>
                  </a:tcPr>
                </a:tc>
                <a:tc>
                  <a:txBody>
                    <a:bodyPr/>
                    <a:lstStyle/>
                    <a:p>
                      <a:pPr algn="ctr" fontAlgn="t"/>
                      <a:r>
                        <a:rPr lang="ja-JP" altLang="en-US" sz="1600" b="1" u="none" strike="noStrike" dirty="0">
                          <a:solidFill>
                            <a:schemeClr val="bg1"/>
                          </a:solidFill>
                          <a:effectLst>
                            <a:outerShdw blurRad="38100" dist="38100" dir="2700000" algn="tl">
                              <a:srgbClr val="000000">
                                <a:alpha val="43137"/>
                              </a:srgbClr>
                            </a:outerShdw>
                          </a:effectLst>
                          <a:latin typeface="+mn-ea"/>
                          <a:ea typeface="+mn-ea"/>
                        </a:rPr>
                        <a:t>対応状況</a:t>
                      </a:r>
                      <a:endParaRPr lang="ja-JP" altLang="en-US" sz="16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108000" marB="108000" anchor="ctr">
                    <a:solidFill>
                      <a:srgbClr val="6464E6"/>
                    </a:solidFill>
                  </a:tcPr>
                </a:tc>
                <a:tc>
                  <a:txBody>
                    <a:bodyPr/>
                    <a:lstStyle/>
                    <a:p>
                      <a:pPr algn="ctr" fontAlgn="t"/>
                      <a:r>
                        <a:rPr lang="ja-JP" altLang="en-US" sz="1600" b="1" u="none" strike="noStrike" dirty="0">
                          <a:solidFill>
                            <a:schemeClr val="bg1"/>
                          </a:solidFill>
                          <a:effectLst>
                            <a:outerShdw blurRad="38100" dist="38100" dir="2700000" algn="tl">
                              <a:srgbClr val="000000">
                                <a:alpha val="43137"/>
                              </a:srgbClr>
                            </a:outerShdw>
                          </a:effectLst>
                          <a:latin typeface="+mn-ea"/>
                          <a:ea typeface="+mn-ea"/>
                        </a:rPr>
                        <a:t>プリインストール</a:t>
                      </a:r>
                      <a:endParaRPr lang="ja-JP" altLang="en-US" sz="16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108000" marB="108000" anchor="ctr">
                    <a:solidFill>
                      <a:srgbClr val="6464E6"/>
                    </a:solidFill>
                  </a:tcPr>
                </a:tc>
                <a:tc>
                  <a:txBody>
                    <a:bodyPr/>
                    <a:lstStyle/>
                    <a:p>
                      <a:pPr algn="ctr" fontAlgn="t"/>
                      <a:r>
                        <a:rPr lang="ja-JP" altLang="en-US" sz="1600" b="1" u="none" strike="noStrike" dirty="0">
                          <a:solidFill>
                            <a:schemeClr val="bg1"/>
                          </a:solidFill>
                          <a:effectLst>
                            <a:outerShdw blurRad="38100" dist="38100" dir="2700000" algn="tl">
                              <a:srgbClr val="000000">
                                <a:alpha val="43137"/>
                              </a:srgbClr>
                            </a:outerShdw>
                          </a:effectLst>
                          <a:latin typeface="+mn-ea"/>
                          <a:ea typeface="+mn-ea"/>
                        </a:rPr>
                        <a:t>対応状況</a:t>
                      </a:r>
                      <a:endParaRPr lang="ja-JP" altLang="en-US" sz="16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108000" marB="108000" anchor="ctr">
                    <a:solidFill>
                      <a:srgbClr val="6464E6"/>
                    </a:solidFill>
                  </a:tcPr>
                </a:tc>
                <a:extLst>
                  <a:ext uri="{0D108BD9-81ED-4DB2-BD59-A6C34878D82A}">
                    <a16:rowId xmlns:a16="http://schemas.microsoft.com/office/drawing/2014/main" val="1871531246"/>
                  </a:ext>
                </a:extLst>
              </a:tr>
              <a:tr h="263153">
                <a:tc>
                  <a:txBody>
                    <a:bodyPr/>
                    <a:lstStyle/>
                    <a:p>
                      <a:pPr algn="l" fontAlgn="t"/>
                      <a:r>
                        <a:rPr lang="en-US" altLang="ja-JP" sz="1800" b="1" u="none" strike="noStrike" dirty="0">
                          <a:effectLst/>
                          <a:latin typeface="+mn-ea"/>
                          <a:ea typeface="+mn-ea"/>
                        </a:rPr>
                        <a:t>AI</a:t>
                      </a:r>
                      <a:r>
                        <a:rPr lang="ja-JP" altLang="en-US" sz="1800" b="1" u="none" strike="noStrike" dirty="0">
                          <a:effectLst/>
                          <a:latin typeface="+mn-ea"/>
                          <a:ea typeface="+mn-ea"/>
                        </a:rPr>
                        <a:t>動体検知アプリケーション</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WV-XAE200WUX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〇</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〇</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068608190"/>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プライバシーガードアプリケーション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WV-XAE201WUX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solidFill>
                            <a:srgbClr val="FF0000"/>
                          </a:solidFill>
                          <a:effectLst/>
                          <a:latin typeface="+mn-ea"/>
                          <a:ea typeface="+mn-ea"/>
                        </a:rPr>
                        <a:t>非対応</a:t>
                      </a:r>
                      <a:endParaRPr lang="ja-JP" altLang="en-US" sz="1800" b="1" i="0" u="none" strike="noStrike" dirty="0">
                        <a:solidFill>
                          <a:srgbClr val="FF0000"/>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〇</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715429569"/>
                  </a:ext>
                </a:extLst>
              </a:tr>
              <a:tr h="263153">
                <a:tc>
                  <a:txBody>
                    <a:bodyPr/>
                    <a:lstStyle/>
                    <a:p>
                      <a:pPr algn="l" fontAlgn="t"/>
                      <a:r>
                        <a:rPr lang="en-US" altLang="ja-JP" sz="1800" b="1" u="none" strike="noStrike" dirty="0">
                          <a:effectLst/>
                          <a:latin typeface="+mn-ea"/>
                          <a:ea typeface="+mn-ea"/>
                        </a:rPr>
                        <a:t>AI</a:t>
                      </a:r>
                      <a:r>
                        <a:rPr lang="ja-JP" altLang="en-US" sz="1800" b="1" u="none" strike="noStrike" dirty="0">
                          <a:effectLst/>
                          <a:latin typeface="+mn-ea"/>
                          <a:ea typeface="+mn-ea"/>
                        </a:rPr>
                        <a:t>顔検知アプリケーション </a:t>
                      </a:r>
                      <a:r>
                        <a:rPr lang="ja-JP" altLang="en-US" sz="1800" b="1" u="none" strike="noStrike" baseline="30000" dirty="0">
                          <a:effectLst/>
                          <a:latin typeface="+mn-ea"/>
                          <a:ea typeface="+mn-ea"/>
                        </a:rPr>
                        <a:t>*</a:t>
                      </a:r>
                      <a:r>
                        <a:rPr lang="en-US" altLang="ja-JP" sz="1800" b="1" u="none" strike="noStrike" baseline="30000" dirty="0">
                          <a:effectLst/>
                          <a:latin typeface="+mn-ea"/>
                          <a:ea typeface="+mn-ea"/>
                        </a:rPr>
                        <a:t>1</a:t>
                      </a:r>
                      <a:endParaRPr lang="ja-JP" altLang="en-US" sz="1800" b="1" i="0" u="none" strike="noStrike" baseline="30000" dirty="0">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WV-XAE204WUX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098563657"/>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人物属性識別アプリケーション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WV-XAE205WUX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972925982"/>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車両属性識別アプリケーション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WV-XAE206WUX</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2107315118"/>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マスク非着用検知アプリケーション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WV-XAE203WUX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341903339"/>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混雑検知アプリケーション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WV-XAE207WUX</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4205666693"/>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状態変化検知アプリケーション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WV-XAE400W</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429146555"/>
                  </a:ext>
                </a:extLst>
              </a:tr>
              <a:tr h="263153">
                <a:tc>
                  <a:txBody>
                    <a:bodyPr/>
                    <a:lstStyle/>
                    <a:p>
                      <a:pPr algn="l" fontAlgn="t"/>
                      <a:r>
                        <a:rPr lang="ja-JP" altLang="en-US" sz="1800" b="1" u="none" strike="noStrike">
                          <a:effectLst/>
                          <a:latin typeface="+mn-ea"/>
                          <a:ea typeface="+mn-ea"/>
                        </a:rPr>
                        <a:t>ナンバー認識アプリケーション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WV-XAE202WUX</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solidFill>
                            <a:srgbClr val="FF0000"/>
                          </a:solidFill>
                          <a:effectLst/>
                          <a:latin typeface="+mn-ea"/>
                          <a:ea typeface="+mn-ea"/>
                        </a:rPr>
                        <a:t>非対応</a:t>
                      </a:r>
                      <a:endParaRPr lang="ja-JP" altLang="en-US" sz="1800" b="1" i="0" u="none" strike="noStrike" dirty="0">
                        <a:solidFill>
                          <a:srgbClr val="FF0000"/>
                        </a:solidFill>
                        <a:effectLst/>
                        <a:latin typeface="+mn-ea"/>
                        <a:ea typeface="+mn-ea"/>
                      </a:endParaRPr>
                    </a:p>
                  </a:txBody>
                  <a:tcPr marL="108000" marR="108000" marT="108000" marB="108000" anchor="ctr">
                    <a:solidFill>
                      <a:schemeClr val="bg1"/>
                    </a:solidFill>
                  </a:tcPr>
                </a:tc>
                <a:tc>
                  <a:txBody>
                    <a:bodyPr/>
                    <a:lstStyle/>
                    <a:p>
                      <a:pPr algn="ctr" fontAlgn="t"/>
                      <a:r>
                        <a:rPr lang="en-US" altLang="ja-JP"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885902249"/>
                  </a:ext>
                </a:extLst>
              </a:tr>
            </a:tbl>
          </a:graphicData>
        </a:graphic>
      </p:graphicFrame>
      <p:sp>
        <p:nvSpPr>
          <p:cNvPr id="3" name="タイトル 2">
            <a:extLst>
              <a:ext uri="{FF2B5EF4-FFF2-40B4-BE49-F238E27FC236}">
                <a16:creationId xmlns:a16="http://schemas.microsoft.com/office/drawing/2014/main" id="{AA9F1FA1-4475-8079-5C8E-2669564B971C}"/>
              </a:ext>
            </a:extLst>
          </p:cNvPr>
          <p:cNvSpPr>
            <a:spLocks noGrp="1"/>
          </p:cNvSpPr>
          <p:nvPr>
            <p:ph type="title"/>
          </p:nvPr>
        </p:nvSpPr>
        <p:spPr/>
        <p:txBody>
          <a:bodyPr/>
          <a:lstStyle/>
          <a:p>
            <a:r>
              <a:rPr kumimoji="1" lang="en-US" altLang="ja-JP" dirty="0"/>
              <a:t>1-4. </a:t>
            </a:r>
            <a:r>
              <a:rPr kumimoji="1" lang="ja-JP" altLang="en-US" dirty="0"/>
              <a:t>対応</a:t>
            </a:r>
            <a:r>
              <a:rPr kumimoji="1" lang="en-US" altLang="ja-JP" dirty="0"/>
              <a:t>AI</a:t>
            </a:r>
            <a:r>
              <a:rPr kumimoji="1" lang="ja-JP" altLang="en-US" dirty="0"/>
              <a:t>アプリケーション一覧表</a:t>
            </a:r>
          </a:p>
        </p:txBody>
      </p:sp>
      <p:sp>
        <p:nvSpPr>
          <p:cNvPr id="2" name="テキスト ボックス 1">
            <a:extLst>
              <a:ext uri="{FF2B5EF4-FFF2-40B4-BE49-F238E27FC236}">
                <a16:creationId xmlns:a16="http://schemas.microsoft.com/office/drawing/2014/main" id="{42ECEDC0-4F74-9709-C8EB-61C77E6959B4}"/>
              </a:ext>
            </a:extLst>
          </p:cNvPr>
          <p:cNvSpPr txBox="1"/>
          <p:nvPr/>
        </p:nvSpPr>
        <p:spPr>
          <a:xfrm>
            <a:off x="1849120" y="6790015"/>
            <a:ext cx="3042821" cy="338554"/>
          </a:xfrm>
          <a:prstGeom prst="rect">
            <a:avLst/>
          </a:prstGeom>
          <a:noFill/>
        </p:spPr>
        <p:txBody>
          <a:bodyPr wrap="none" rtlCol="0">
            <a:spAutoFit/>
          </a:bodyPr>
          <a:lstStyle/>
          <a:p>
            <a:pPr algn="l"/>
            <a:r>
              <a:rPr kumimoji="1" lang="ja-JP" altLang="en-US" sz="1600" b="1" dirty="0">
                <a:latin typeface="+mn-ea"/>
              </a:rPr>
              <a:t>*</a:t>
            </a:r>
            <a:r>
              <a:rPr kumimoji="1" lang="en-US" altLang="ja-JP" sz="1600" b="1" dirty="0">
                <a:latin typeface="+mn-ea"/>
              </a:rPr>
              <a:t>1</a:t>
            </a:r>
            <a:r>
              <a:rPr kumimoji="1" lang="ja-JP" altLang="en-US" sz="1600" b="1" dirty="0">
                <a:latin typeface="+mn-ea"/>
              </a:rPr>
              <a:t>：</a:t>
            </a:r>
            <a:r>
              <a:rPr kumimoji="1" lang="en-US" altLang="ja-JP" sz="1600" b="1" dirty="0">
                <a:latin typeface="+mn-ea"/>
              </a:rPr>
              <a:t>2024</a:t>
            </a:r>
            <a:r>
              <a:rPr kumimoji="1" lang="ja-JP" altLang="en-US" sz="1600" b="1" dirty="0">
                <a:latin typeface="+mn-ea"/>
              </a:rPr>
              <a:t>年</a:t>
            </a:r>
            <a:r>
              <a:rPr kumimoji="1" lang="en-US" altLang="ja-JP" sz="1600" b="1" dirty="0">
                <a:latin typeface="+mn-ea"/>
              </a:rPr>
              <a:t>3</a:t>
            </a:r>
            <a:r>
              <a:rPr kumimoji="1" lang="ja-JP" altLang="en-US" sz="1600" b="1" dirty="0">
                <a:latin typeface="+mn-ea"/>
              </a:rPr>
              <a:t>月を以て販売終了</a:t>
            </a:r>
          </a:p>
        </p:txBody>
      </p:sp>
    </p:spTree>
    <p:extLst>
      <p:ext uri="{BB962C8B-B14F-4D97-AF65-F5344CB8AC3E}">
        <p14:creationId xmlns:p14="http://schemas.microsoft.com/office/powerpoint/2010/main" val="83844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BCD7043-8144-6546-326E-B3389058A3C4}"/>
              </a:ext>
            </a:extLst>
          </p:cNvPr>
          <p:cNvSpPr>
            <a:spLocks noGrp="1"/>
          </p:cNvSpPr>
          <p:nvPr>
            <p:ph sz="quarter" idx="10"/>
          </p:nvPr>
        </p:nvSpPr>
        <p:spPr>
          <a:xfrm>
            <a:off x="283278" y="727181"/>
            <a:ext cx="13574962" cy="686886"/>
          </a:xfrm>
        </p:spPr>
        <p:txBody>
          <a:bodyPr/>
          <a:lstStyle/>
          <a:p>
            <a:pPr marL="0" indent="0">
              <a:buNone/>
            </a:pPr>
            <a:r>
              <a:rPr kumimoji="1" lang="ja-JP" altLang="en-US" dirty="0"/>
              <a:t>本商品の</a:t>
            </a:r>
            <a:r>
              <a:rPr kumimoji="1" lang="en-US" altLang="ja-JP" dirty="0"/>
              <a:t>LAN</a:t>
            </a:r>
            <a:r>
              <a:rPr kumimoji="1" lang="ja-JP" altLang="en-US" dirty="0"/>
              <a:t>コネクタは１つですが、マルチセンサーカメラと</a:t>
            </a:r>
            <a:r>
              <a:rPr kumimoji="1" lang="en-US" altLang="ja-JP" dirty="0"/>
              <a:t>PTZ</a:t>
            </a:r>
            <a:r>
              <a:rPr kumimoji="1" lang="ja-JP" altLang="en-US" dirty="0"/>
              <a:t>カメラが一体化しているため、</a:t>
            </a:r>
            <a:r>
              <a:rPr kumimoji="1" lang="en-US" altLang="ja-JP" dirty="0"/>
              <a:t>2</a:t>
            </a:r>
            <a:r>
              <a:rPr kumimoji="1" lang="ja-JP" altLang="en-US" dirty="0"/>
              <a:t>つの</a:t>
            </a:r>
            <a:r>
              <a:rPr kumimoji="1" lang="en-US" altLang="ja-JP" dirty="0"/>
              <a:t>IP</a:t>
            </a:r>
            <a:r>
              <a:rPr kumimoji="1" lang="ja-JP" altLang="en-US" dirty="0"/>
              <a:t>アドレスを準備・設定する必要があります。</a:t>
            </a:r>
          </a:p>
        </p:txBody>
      </p:sp>
      <p:sp>
        <p:nvSpPr>
          <p:cNvPr id="3" name="タイトル 2">
            <a:extLst>
              <a:ext uri="{FF2B5EF4-FFF2-40B4-BE49-F238E27FC236}">
                <a16:creationId xmlns:a16="http://schemas.microsoft.com/office/drawing/2014/main" id="{BA67B829-4181-B8CB-9017-C41B0C3C91B2}"/>
              </a:ext>
            </a:extLst>
          </p:cNvPr>
          <p:cNvSpPr>
            <a:spLocks noGrp="1"/>
          </p:cNvSpPr>
          <p:nvPr>
            <p:ph type="title"/>
          </p:nvPr>
        </p:nvSpPr>
        <p:spPr/>
        <p:txBody>
          <a:bodyPr/>
          <a:lstStyle/>
          <a:p>
            <a:r>
              <a:rPr lang="en-US" altLang="ja-JP" dirty="0"/>
              <a:t>1-5. LAN</a:t>
            </a:r>
            <a:r>
              <a:rPr lang="ja-JP" altLang="en-US" dirty="0"/>
              <a:t>コネクタと</a:t>
            </a:r>
            <a:r>
              <a:rPr lang="en-US" altLang="ja-JP" dirty="0"/>
              <a:t>IP</a:t>
            </a:r>
            <a:r>
              <a:rPr lang="ja-JP" altLang="en-US" dirty="0"/>
              <a:t>アドレスについて</a:t>
            </a:r>
            <a:endParaRPr kumimoji="1" lang="ja-JP" altLang="en-US" dirty="0"/>
          </a:p>
        </p:txBody>
      </p:sp>
      <p:sp>
        <p:nvSpPr>
          <p:cNvPr id="12" name="テキスト ボックス 11">
            <a:extLst>
              <a:ext uri="{FF2B5EF4-FFF2-40B4-BE49-F238E27FC236}">
                <a16:creationId xmlns:a16="http://schemas.microsoft.com/office/drawing/2014/main" id="{8CD2E169-1BE7-6067-EC64-ED9D758E9F1E}"/>
              </a:ext>
            </a:extLst>
          </p:cNvPr>
          <p:cNvSpPr txBox="1"/>
          <p:nvPr/>
        </p:nvSpPr>
        <p:spPr>
          <a:xfrm>
            <a:off x="4462554" y="2035199"/>
            <a:ext cx="3549370" cy="338554"/>
          </a:xfrm>
          <a:prstGeom prst="rect">
            <a:avLst/>
          </a:prstGeom>
          <a:noFill/>
        </p:spPr>
        <p:txBody>
          <a:bodyPr wrap="none" rtlCol="0">
            <a:spAutoFit/>
          </a:bodyPr>
          <a:lstStyle/>
          <a:p>
            <a:r>
              <a:rPr kumimoji="1" lang="en-US" altLang="ja-JP" sz="1600" b="1" dirty="0">
                <a:solidFill>
                  <a:schemeClr val="tx1">
                    <a:lumMod val="85000"/>
                    <a:lumOff val="15000"/>
                  </a:schemeClr>
                </a:solidFill>
                <a:latin typeface="+mn-ea"/>
              </a:rPr>
              <a:t>LAN</a:t>
            </a:r>
            <a:r>
              <a:rPr kumimoji="1" lang="ja-JP" altLang="en-US" sz="1600" b="1" dirty="0">
                <a:solidFill>
                  <a:schemeClr val="tx1">
                    <a:lumMod val="85000"/>
                    <a:lumOff val="15000"/>
                  </a:schemeClr>
                </a:solidFill>
                <a:latin typeface="+mn-ea"/>
              </a:rPr>
              <a:t>コネクタｘ１</a:t>
            </a:r>
            <a:r>
              <a:rPr lang="ja-JP" altLang="en-US" sz="1600" b="1" dirty="0">
                <a:solidFill>
                  <a:schemeClr val="tx1">
                    <a:lumMod val="85000"/>
                    <a:lumOff val="15000"/>
                  </a:schemeClr>
                </a:solidFill>
                <a:latin typeface="+mn-ea"/>
              </a:rPr>
              <a:t>、</a:t>
            </a:r>
            <a:r>
              <a:rPr kumimoji="1" lang="en-US" altLang="ja-JP" sz="1600" b="1" dirty="0">
                <a:solidFill>
                  <a:schemeClr val="tx1">
                    <a:lumMod val="85000"/>
                    <a:lumOff val="15000"/>
                  </a:schemeClr>
                </a:solidFill>
                <a:latin typeface="+mn-ea"/>
              </a:rPr>
              <a:t> IP</a:t>
            </a:r>
            <a:r>
              <a:rPr kumimoji="1" lang="ja-JP" altLang="en-US" sz="1600" b="1" dirty="0">
                <a:solidFill>
                  <a:schemeClr val="tx1">
                    <a:lumMod val="85000"/>
                    <a:lumOff val="15000"/>
                  </a:schemeClr>
                </a:solidFill>
                <a:latin typeface="+mn-ea"/>
              </a:rPr>
              <a:t>アドレスｘ２</a:t>
            </a:r>
          </a:p>
        </p:txBody>
      </p:sp>
      <p:grpSp>
        <p:nvGrpSpPr>
          <p:cNvPr id="21" name="グループ化 20">
            <a:extLst>
              <a:ext uri="{FF2B5EF4-FFF2-40B4-BE49-F238E27FC236}">
                <a16:creationId xmlns:a16="http://schemas.microsoft.com/office/drawing/2014/main" id="{F1A1C94A-1CE2-6ACC-07EB-88EDC7082D73}"/>
              </a:ext>
            </a:extLst>
          </p:cNvPr>
          <p:cNvGrpSpPr/>
          <p:nvPr/>
        </p:nvGrpSpPr>
        <p:grpSpPr>
          <a:xfrm>
            <a:off x="620425" y="3034588"/>
            <a:ext cx="5885707" cy="4089563"/>
            <a:chOff x="1139586" y="2660515"/>
            <a:chExt cx="5885707" cy="4089563"/>
          </a:xfrm>
        </p:grpSpPr>
        <p:grpSp>
          <p:nvGrpSpPr>
            <p:cNvPr id="15" name="グループ化 14">
              <a:extLst>
                <a:ext uri="{FF2B5EF4-FFF2-40B4-BE49-F238E27FC236}">
                  <a16:creationId xmlns:a16="http://schemas.microsoft.com/office/drawing/2014/main" id="{1381F34B-ED98-E3BC-2168-47A99CC2A698}"/>
                </a:ext>
              </a:extLst>
            </p:cNvPr>
            <p:cNvGrpSpPr/>
            <p:nvPr/>
          </p:nvGrpSpPr>
          <p:grpSpPr>
            <a:xfrm>
              <a:off x="2047814" y="2660515"/>
              <a:ext cx="4708586" cy="4089563"/>
              <a:chOff x="2047814" y="2660515"/>
              <a:chExt cx="2204815" cy="1914955"/>
            </a:xfrm>
          </p:grpSpPr>
          <p:pic>
            <p:nvPicPr>
              <p:cNvPr id="4" name="図 3">
                <a:extLst>
                  <a:ext uri="{FF2B5EF4-FFF2-40B4-BE49-F238E27FC236}">
                    <a16:creationId xmlns:a16="http://schemas.microsoft.com/office/drawing/2014/main" id="{587B002E-81A7-473F-45F6-AB7292B8B4A3}"/>
                  </a:ext>
                </a:extLst>
              </p:cNvPr>
              <p:cNvPicPr>
                <a:picLocks noChangeAspect="1"/>
              </p:cNvPicPr>
              <p:nvPr/>
            </p:nvPicPr>
            <p:blipFill rotWithShape="1">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2047814" y="2660515"/>
                <a:ext cx="2204815" cy="1914955"/>
              </a:xfrm>
              <a:prstGeom prst="rect">
                <a:avLst/>
              </a:prstGeom>
            </p:spPr>
          </p:pic>
          <p:pic>
            <p:nvPicPr>
              <p:cNvPr id="5" name="図 4">
                <a:extLst>
                  <a:ext uri="{FF2B5EF4-FFF2-40B4-BE49-F238E27FC236}">
                    <a16:creationId xmlns:a16="http://schemas.microsoft.com/office/drawing/2014/main" id="{D0693F3E-9BC6-4B4A-BA97-92B582B055C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09617" y="3533160"/>
                <a:ext cx="982964" cy="630435"/>
              </a:xfrm>
              <a:prstGeom prst="rect">
                <a:avLst/>
              </a:prstGeom>
            </p:spPr>
          </p:pic>
          <p:pic>
            <p:nvPicPr>
              <p:cNvPr id="6" name="図 5">
                <a:extLst>
                  <a:ext uri="{FF2B5EF4-FFF2-40B4-BE49-F238E27FC236}">
                    <a16:creationId xmlns:a16="http://schemas.microsoft.com/office/drawing/2014/main" id="{CFFC742E-AB51-91B6-8F01-62013ACD63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1761" y="3533160"/>
                <a:ext cx="673375" cy="740156"/>
              </a:xfrm>
              <a:prstGeom prst="rect">
                <a:avLst/>
              </a:prstGeom>
            </p:spPr>
          </p:pic>
          <p:sp>
            <p:nvSpPr>
              <p:cNvPr id="7" name="正方形/長方形 6">
                <a:extLst>
                  <a:ext uri="{FF2B5EF4-FFF2-40B4-BE49-F238E27FC236}">
                    <a16:creationId xmlns:a16="http://schemas.microsoft.com/office/drawing/2014/main" id="{5E79D2DB-563A-8B64-73F1-E728D0DB075A}"/>
                  </a:ext>
                </a:extLst>
              </p:cNvPr>
              <p:cNvSpPr/>
              <p:nvPr/>
            </p:nvSpPr>
            <p:spPr>
              <a:xfrm>
                <a:off x="2542821" y="2893814"/>
                <a:ext cx="1299520" cy="417368"/>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lumMod val="85000"/>
                        <a:lumOff val="15000"/>
                      </a:schemeClr>
                    </a:solidFill>
                    <a:effectLst/>
                    <a:uLnTx/>
                    <a:uFillTx/>
                    <a:latin typeface="+mn-ea"/>
                    <a:cs typeface="+mn-cs"/>
                  </a:rPr>
                  <a:t>内蔵ギガビット</a:t>
                </a:r>
                <a:endParaRPr kumimoji="1" lang="en-US" altLang="ja-JP" sz="1400" b="1" i="0" u="none" strike="noStrike" kern="1200" cap="none" spc="0" normalizeH="0" baseline="0" noProof="0" dirty="0">
                  <a:ln>
                    <a:noFill/>
                  </a:ln>
                  <a:solidFill>
                    <a:schemeClr val="tx1">
                      <a:lumMod val="85000"/>
                      <a:lumOff val="15000"/>
                    </a:schemeClr>
                  </a:solidFill>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lumMod val="85000"/>
                        <a:lumOff val="15000"/>
                      </a:schemeClr>
                    </a:solidFill>
                    <a:effectLst/>
                    <a:uLnTx/>
                    <a:uFillTx/>
                    <a:latin typeface="+mn-ea"/>
                    <a:cs typeface="+mn-cs"/>
                  </a:rPr>
                  <a:t>イーサネットスイッチ</a:t>
                </a:r>
              </a:p>
            </p:txBody>
          </p:sp>
          <p:pic>
            <p:nvPicPr>
              <p:cNvPr id="8" name="Picture 12">
                <a:extLst>
                  <a:ext uri="{FF2B5EF4-FFF2-40B4-BE49-F238E27FC236}">
                    <a16:creationId xmlns:a16="http://schemas.microsoft.com/office/drawing/2014/main" id="{3D3C576C-CB35-BB94-F3EA-4EB2A93749B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70217" y="3489575"/>
                <a:ext cx="350870" cy="330416"/>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a:extLst>
                  <a:ext uri="{FF2B5EF4-FFF2-40B4-BE49-F238E27FC236}">
                    <a16:creationId xmlns:a16="http://schemas.microsoft.com/office/drawing/2014/main" id="{AA4E8E33-8D7C-B444-FA41-DF8EE83554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08582" y="3489575"/>
                <a:ext cx="350870" cy="330416"/>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線矢印コネクタ 9">
                <a:extLst>
                  <a:ext uri="{FF2B5EF4-FFF2-40B4-BE49-F238E27FC236}">
                    <a16:creationId xmlns:a16="http://schemas.microsoft.com/office/drawing/2014/main" id="{6C33D4C9-140C-CD92-6E39-B1D946D40352}"/>
                  </a:ext>
                </a:extLst>
              </p:cNvPr>
              <p:cNvCxnSpPr>
                <a:cxnSpLocks/>
              </p:cNvCxnSpPr>
              <p:nvPr/>
            </p:nvCxnSpPr>
            <p:spPr>
              <a:xfrm flipV="1">
                <a:off x="2773481" y="3280891"/>
                <a:ext cx="0" cy="351372"/>
              </a:xfrm>
              <a:prstGeom prst="straightConnector1">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8894871-09B4-3798-D0DD-EFE782EAA3B8}"/>
                  </a:ext>
                </a:extLst>
              </p:cNvPr>
              <p:cNvCxnSpPr>
                <a:cxnSpLocks/>
              </p:cNvCxnSpPr>
              <p:nvPr/>
            </p:nvCxnSpPr>
            <p:spPr>
              <a:xfrm flipV="1">
                <a:off x="3545006" y="3280891"/>
                <a:ext cx="0" cy="351372"/>
              </a:xfrm>
              <a:prstGeom prst="straightConnector1">
                <a:avLst/>
              </a:prstGeom>
              <a:ln w="12700">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8C603175-79EC-0B10-BB67-6477DE6964A8}"/>
                </a:ext>
              </a:extLst>
            </p:cNvPr>
            <p:cNvSpPr txBox="1"/>
            <p:nvPr/>
          </p:nvSpPr>
          <p:spPr>
            <a:xfrm>
              <a:off x="1139586" y="6005981"/>
              <a:ext cx="2236510" cy="338554"/>
            </a:xfrm>
            <a:prstGeom prst="rect">
              <a:avLst/>
            </a:prstGeom>
            <a:noFill/>
          </p:spPr>
          <p:txBody>
            <a:bodyPr wrap="none" rtlCol="0">
              <a:spAutoFit/>
            </a:bodyPr>
            <a:lstStyle/>
            <a:p>
              <a:r>
                <a:rPr kumimoji="1" lang="ja-JP" altLang="en-US" sz="1600" b="1" dirty="0">
                  <a:solidFill>
                    <a:schemeClr val="tx1">
                      <a:lumMod val="85000"/>
                      <a:lumOff val="15000"/>
                    </a:schemeClr>
                  </a:solidFill>
                  <a:latin typeface="+mn-ea"/>
                </a:rPr>
                <a:t>マルチセンサーカメラ</a:t>
              </a:r>
            </a:p>
          </p:txBody>
        </p:sp>
        <p:sp>
          <p:nvSpPr>
            <p:cNvPr id="19" name="テキスト ボックス 18">
              <a:extLst>
                <a:ext uri="{FF2B5EF4-FFF2-40B4-BE49-F238E27FC236}">
                  <a16:creationId xmlns:a16="http://schemas.microsoft.com/office/drawing/2014/main" id="{FFF77AF6-0E2A-3D34-19BB-4C23340D36A7}"/>
                </a:ext>
              </a:extLst>
            </p:cNvPr>
            <p:cNvSpPr txBox="1"/>
            <p:nvPr/>
          </p:nvSpPr>
          <p:spPr>
            <a:xfrm>
              <a:off x="5816308" y="6008816"/>
              <a:ext cx="1208985" cy="338554"/>
            </a:xfrm>
            <a:prstGeom prst="rect">
              <a:avLst/>
            </a:prstGeom>
            <a:noFill/>
          </p:spPr>
          <p:txBody>
            <a:bodyPr wrap="none" rtlCol="0">
              <a:spAutoFit/>
            </a:bodyPr>
            <a:lstStyle/>
            <a:p>
              <a:r>
                <a:rPr kumimoji="1" lang="en-US" altLang="ja-JP" sz="1600" b="1" dirty="0">
                  <a:solidFill>
                    <a:schemeClr val="tx1">
                      <a:lumMod val="85000"/>
                      <a:lumOff val="15000"/>
                    </a:schemeClr>
                  </a:solidFill>
                  <a:latin typeface="+mn-ea"/>
                </a:rPr>
                <a:t>PTZ</a:t>
              </a:r>
              <a:r>
                <a:rPr kumimoji="1" lang="ja-JP" altLang="en-US" sz="1600" b="1" dirty="0">
                  <a:solidFill>
                    <a:schemeClr val="tx1">
                      <a:lumMod val="85000"/>
                      <a:lumOff val="15000"/>
                    </a:schemeClr>
                  </a:solidFill>
                  <a:latin typeface="+mn-ea"/>
                </a:rPr>
                <a:t>カメラ</a:t>
              </a:r>
            </a:p>
          </p:txBody>
        </p:sp>
      </p:grpSp>
      <p:sp>
        <p:nvSpPr>
          <p:cNvPr id="20" name="コンテンツ プレースホルダー 59">
            <a:extLst>
              <a:ext uri="{FF2B5EF4-FFF2-40B4-BE49-F238E27FC236}">
                <a16:creationId xmlns:a16="http://schemas.microsoft.com/office/drawing/2014/main" id="{189FF54C-9B31-DC1E-1802-DC80EF34E674}"/>
              </a:ext>
            </a:extLst>
          </p:cNvPr>
          <p:cNvSpPr txBox="1">
            <a:spLocks/>
          </p:cNvSpPr>
          <p:nvPr/>
        </p:nvSpPr>
        <p:spPr>
          <a:xfrm>
            <a:off x="7119118" y="3293915"/>
            <a:ext cx="7085255" cy="1785454"/>
          </a:xfrm>
          <a:prstGeom prst="rect">
            <a:avLst/>
          </a:prstGeom>
        </p:spPr>
        <p:txBody>
          <a:bodyPr>
            <a:normAutofit lnSpcReduction="10000"/>
          </a:bodyP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buFont typeface="Arial" panose="020B0604020202020204" pitchFamily="34" charset="0"/>
              <a:buNone/>
            </a:pPr>
            <a:r>
              <a:rPr lang="en-US" altLang="ja-JP" sz="2000" b="1" dirty="0">
                <a:latin typeface="+mn-ea"/>
              </a:rPr>
              <a:t>【</a:t>
            </a:r>
            <a:r>
              <a:rPr lang="ja-JP" altLang="en-US" sz="2000" b="1" dirty="0">
                <a:latin typeface="+mn-ea"/>
              </a:rPr>
              <a:t>メモ</a:t>
            </a:r>
            <a:r>
              <a:rPr lang="en-US" altLang="ja-JP" sz="2000" b="1" dirty="0">
                <a:latin typeface="+mn-ea"/>
              </a:rPr>
              <a:t>】</a:t>
            </a:r>
          </a:p>
          <a:p>
            <a:pPr marL="354013" lvl="1" indent="0">
              <a:buNone/>
            </a:pPr>
            <a:r>
              <a:rPr lang="ja-JP" altLang="en-US" sz="1800" b="1" dirty="0">
                <a:latin typeface="+mn-ea"/>
              </a:rPr>
              <a:t>マルチセンサー部と</a:t>
            </a:r>
            <a:r>
              <a:rPr lang="en-US" altLang="ja-JP" sz="1800" b="1" dirty="0">
                <a:latin typeface="+mn-ea"/>
              </a:rPr>
              <a:t>PTZ</a:t>
            </a:r>
            <a:r>
              <a:rPr lang="ja-JP" altLang="en-US" sz="1800" b="1" dirty="0">
                <a:latin typeface="+mn-ea"/>
              </a:rPr>
              <a:t>部それぞれに以下の設定・作業が必要</a:t>
            </a:r>
            <a:endParaRPr lang="en-US" altLang="ja-JP" sz="1800" b="1" dirty="0">
              <a:latin typeface="+mn-ea"/>
            </a:endParaRPr>
          </a:p>
          <a:p>
            <a:pPr marL="893763" lvl="2" indent="-269875">
              <a:lnSpc>
                <a:spcPct val="120000"/>
              </a:lnSpc>
              <a:spcBef>
                <a:spcPts val="600"/>
              </a:spcBef>
            </a:pPr>
            <a:r>
              <a:rPr lang="ja-JP" altLang="en-US" sz="1600" b="1" dirty="0">
                <a:latin typeface="+mn-ea"/>
              </a:rPr>
              <a:t>ログインユーザー名／パスワード</a:t>
            </a:r>
            <a:endParaRPr lang="en-US" altLang="ja-JP" sz="1600" b="1" dirty="0">
              <a:latin typeface="+mn-ea"/>
            </a:endParaRPr>
          </a:p>
          <a:p>
            <a:pPr marL="893763" lvl="2" indent="-269875">
              <a:lnSpc>
                <a:spcPct val="120000"/>
              </a:lnSpc>
              <a:spcBef>
                <a:spcPts val="600"/>
              </a:spcBef>
            </a:pPr>
            <a:r>
              <a:rPr lang="ja-JP" altLang="en-US" sz="1600" b="1" dirty="0">
                <a:latin typeface="+mn-ea"/>
              </a:rPr>
              <a:t>映像／画質等の各設定</a:t>
            </a:r>
            <a:endParaRPr lang="en-US" altLang="ja-JP" sz="1600" b="1" dirty="0">
              <a:latin typeface="+mn-ea"/>
            </a:endParaRPr>
          </a:p>
          <a:p>
            <a:pPr marL="893763" lvl="2" indent="-269875">
              <a:lnSpc>
                <a:spcPct val="120000"/>
              </a:lnSpc>
              <a:spcBef>
                <a:spcPts val="600"/>
              </a:spcBef>
            </a:pPr>
            <a:r>
              <a:rPr lang="ja-JP" altLang="en-US" sz="1600" b="1" dirty="0">
                <a:latin typeface="+mn-ea"/>
              </a:rPr>
              <a:t>ファームウェアのアップデート</a:t>
            </a:r>
            <a:endParaRPr lang="en-US" altLang="ja-JP" sz="1600" b="1" dirty="0">
              <a:latin typeface="+mn-ea"/>
            </a:endParaRPr>
          </a:p>
          <a:p>
            <a:pPr lvl="2"/>
            <a:endParaRPr lang="en-US" altLang="ja-JP" sz="1400" b="1" dirty="0">
              <a:latin typeface="+mn-ea"/>
            </a:endParaRPr>
          </a:p>
        </p:txBody>
      </p:sp>
      <p:cxnSp>
        <p:nvCxnSpPr>
          <p:cNvPr id="13" name="コネクタ: カギ線 12">
            <a:extLst>
              <a:ext uri="{FF2B5EF4-FFF2-40B4-BE49-F238E27FC236}">
                <a16:creationId xmlns:a16="http://schemas.microsoft.com/office/drawing/2014/main" id="{0E0555DC-C5FD-5D70-5840-AD356424D41B}"/>
              </a:ext>
            </a:extLst>
          </p:cNvPr>
          <p:cNvCxnSpPr>
            <a:stCxn id="7" idx="0"/>
            <a:endCxn id="12" idx="1"/>
          </p:cNvCxnSpPr>
          <p:nvPr/>
        </p:nvCxnSpPr>
        <p:spPr>
          <a:xfrm rot="5400000" flipH="1" flipV="1">
            <a:off x="3553809" y="2624076"/>
            <a:ext cx="1328344" cy="489145"/>
          </a:xfrm>
          <a:prstGeom prst="bentConnector2">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053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5B6024E-E3BB-CD3F-A797-A948781F67F8}"/>
              </a:ext>
            </a:extLst>
          </p:cNvPr>
          <p:cNvSpPr>
            <a:spLocks noGrp="1"/>
          </p:cNvSpPr>
          <p:nvPr>
            <p:ph type="title"/>
          </p:nvPr>
        </p:nvSpPr>
        <p:spPr/>
        <p:txBody>
          <a:bodyPr/>
          <a:lstStyle/>
          <a:p>
            <a:pPr marL="268288"/>
            <a:r>
              <a:rPr lang="en-US" altLang="ja-JP" dirty="0"/>
              <a:t>1-6. PoE</a:t>
            </a:r>
            <a:r>
              <a:rPr lang="ja-JP" altLang="en-US" dirty="0"/>
              <a:t>給電ユニットの準備</a:t>
            </a:r>
          </a:p>
        </p:txBody>
      </p:sp>
      <p:sp>
        <p:nvSpPr>
          <p:cNvPr id="2" name="テキスト ボックス 1">
            <a:extLst>
              <a:ext uri="{FF2B5EF4-FFF2-40B4-BE49-F238E27FC236}">
                <a16:creationId xmlns:a16="http://schemas.microsoft.com/office/drawing/2014/main" id="{B06BC56F-BBEC-84C4-D3A6-4C6CB8314C58}"/>
              </a:ext>
            </a:extLst>
          </p:cNvPr>
          <p:cNvSpPr txBox="1"/>
          <p:nvPr/>
        </p:nvSpPr>
        <p:spPr>
          <a:xfrm>
            <a:off x="418163" y="707652"/>
            <a:ext cx="10282943" cy="2898166"/>
          </a:xfrm>
          <a:prstGeom prst="rect">
            <a:avLst/>
          </a:prstGeom>
          <a:noFill/>
        </p:spPr>
        <p:txBody>
          <a:bodyPr wrap="none" rtlCol="0">
            <a:spAutoFit/>
          </a:bodyPr>
          <a:lstStyle/>
          <a:p>
            <a:pPr>
              <a:lnSpc>
                <a:spcPct val="110000"/>
              </a:lnSpc>
            </a:pPr>
            <a:r>
              <a:rPr lang="ja-JP" altLang="en-US" sz="2000" b="1" dirty="0">
                <a:latin typeface="+mn-ea"/>
              </a:rPr>
              <a:t>本機運用では、</a:t>
            </a:r>
            <a:r>
              <a:rPr lang="en-US" altLang="ja-JP" sz="2000" b="1" dirty="0">
                <a:latin typeface="+mn-ea"/>
              </a:rPr>
              <a:t>PoE++ (IEEE 802.3bt) </a:t>
            </a:r>
            <a:r>
              <a:rPr lang="ja-JP" altLang="en-US" sz="2000" b="1" dirty="0">
                <a:latin typeface="+mn-ea"/>
              </a:rPr>
              <a:t>の給電ユニットが必要</a:t>
            </a:r>
            <a:endParaRPr lang="en-US" altLang="ja-JP" sz="2000" b="1" dirty="0">
              <a:latin typeface="+mn-ea"/>
            </a:endParaRPr>
          </a:p>
          <a:p>
            <a:pPr marL="279982">
              <a:lnSpc>
                <a:spcPct val="110000"/>
              </a:lnSpc>
              <a:spcBef>
                <a:spcPts val="945"/>
              </a:spcBef>
            </a:pPr>
            <a:r>
              <a:rPr lang="ja-JP" altLang="en-US" sz="1800" b="1" dirty="0">
                <a:latin typeface="+mn-ea"/>
              </a:rPr>
              <a:t>＜参考＞</a:t>
            </a:r>
            <a:endParaRPr lang="en-US" altLang="ja-JP" sz="1800" b="1" dirty="0">
              <a:latin typeface="+mn-ea"/>
            </a:endParaRPr>
          </a:p>
          <a:p>
            <a:pPr marL="569963">
              <a:lnSpc>
                <a:spcPct val="110000"/>
              </a:lnSpc>
            </a:pPr>
            <a:r>
              <a:rPr lang="en-US" altLang="ja-JP" sz="1800" b="1" dirty="0">
                <a:latin typeface="+mn-ea"/>
              </a:rPr>
              <a:t>PoE+ </a:t>
            </a:r>
            <a:r>
              <a:rPr lang="ja-JP" altLang="en-US" sz="1800" b="1" dirty="0">
                <a:latin typeface="+mn-ea"/>
              </a:rPr>
              <a:t>給電では、キッティング目的でのみ動作可能。以下の動作制限あり</a:t>
            </a:r>
            <a:endParaRPr lang="en-US" altLang="ja-JP" sz="1800" b="1" dirty="0">
              <a:latin typeface="+mn-ea"/>
            </a:endParaRPr>
          </a:p>
          <a:p>
            <a:pPr marL="984935" indent="-279982">
              <a:lnSpc>
                <a:spcPct val="110000"/>
              </a:lnSpc>
              <a:spcBef>
                <a:spcPts val="945"/>
              </a:spcBef>
              <a:buFont typeface="Arial" panose="020B0604020202020204" pitchFamily="34" charset="0"/>
              <a:buChar char="•"/>
            </a:pPr>
            <a:r>
              <a:rPr lang="ja-JP" altLang="en-US" sz="1800" b="1" dirty="0">
                <a:latin typeface="+mn-ea"/>
              </a:rPr>
              <a:t>ストリーミングのみで利用可能</a:t>
            </a:r>
            <a:endParaRPr lang="en-US" altLang="ja-JP" sz="1800" b="1" dirty="0">
              <a:latin typeface="+mn-ea"/>
            </a:endParaRPr>
          </a:p>
          <a:p>
            <a:pPr marL="984935" indent="-279982">
              <a:lnSpc>
                <a:spcPct val="110000"/>
              </a:lnSpc>
              <a:buFont typeface="Arial" panose="020B0604020202020204" pitchFamily="34" charset="0"/>
              <a:buChar char="•"/>
            </a:pPr>
            <a:r>
              <a:rPr lang="ja-JP" altLang="en-US" sz="1800" b="1" dirty="0">
                <a:latin typeface="+mn-ea"/>
              </a:rPr>
              <a:t>パン</a:t>
            </a:r>
            <a:r>
              <a:rPr lang="en-US" altLang="ja-JP" sz="1800" b="1" dirty="0">
                <a:latin typeface="+mn-ea"/>
              </a:rPr>
              <a:t>/</a:t>
            </a:r>
            <a:r>
              <a:rPr lang="ja-JP" altLang="en-US" sz="1800" b="1" dirty="0">
                <a:latin typeface="+mn-ea"/>
              </a:rPr>
              <a:t>チルト</a:t>
            </a:r>
            <a:r>
              <a:rPr lang="en-US" altLang="ja-JP" sz="1800" b="1" dirty="0">
                <a:latin typeface="+mn-ea"/>
              </a:rPr>
              <a:t>/</a:t>
            </a:r>
            <a:r>
              <a:rPr lang="ja-JP" altLang="en-US" sz="1800" b="1" dirty="0">
                <a:latin typeface="+mn-ea"/>
              </a:rPr>
              <a:t>ズームが機能しない</a:t>
            </a:r>
            <a:endParaRPr lang="en-US" altLang="ja-JP" sz="1800" b="1" dirty="0">
              <a:latin typeface="+mn-ea"/>
            </a:endParaRPr>
          </a:p>
          <a:p>
            <a:pPr marL="984935" indent="-279982">
              <a:lnSpc>
                <a:spcPct val="110000"/>
              </a:lnSpc>
              <a:buFont typeface="Arial" panose="020B0604020202020204" pitchFamily="34" charset="0"/>
              <a:buChar char="•"/>
            </a:pPr>
            <a:r>
              <a:rPr lang="en-US" altLang="ja-JP" sz="1800" b="1" dirty="0">
                <a:latin typeface="+mn-ea"/>
              </a:rPr>
              <a:t>PTZ</a:t>
            </a:r>
            <a:r>
              <a:rPr lang="ja-JP" altLang="en-US" sz="1800" b="1" dirty="0">
                <a:latin typeface="+mn-ea"/>
              </a:rPr>
              <a:t>部のブラウザ画面にアクセスするとエラーメッセージ表示</a:t>
            </a:r>
            <a:endParaRPr lang="en-US" altLang="ja-JP" sz="1800" b="1" dirty="0">
              <a:latin typeface="+mn-ea"/>
            </a:endParaRPr>
          </a:p>
          <a:p>
            <a:pPr marL="1129926">
              <a:lnSpc>
                <a:spcPct val="110000"/>
              </a:lnSpc>
            </a:pPr>
            <a:r>
              <a:rPr lang="en-US" altLang="ja-JP" sz="1800" b="1" dirty="0">
                <a:latin typeface="+mn-ea"/>
              </a:rPr>
              <a:t>(</a:t>
            </a:r>
            <a:r>
              <a:rPr lang="ja-JP" altLang="en-US" sz="1800" b="1" dirty="0">
                <a:latin typeface="+mn-ea"/>
              </a:rPr>
              <a:t>マルチセンサー部のブラウザ画面にアクセスした場合はメッセージは表示されません</a:t>
            </a:r>
            <a:r>
              <a:rPr lang="en-US" altLang="ja-JP" sz="1800" b="1" dirty="0">
                <a:latin typeface="+mn-ea"/>
              </a:rPr>
              <a:t>)</a:t>
            </a:r>
          </a:p>
          <a:p>
            <a:pPr marL="569963">
              <a:lnSpc>
                <a:spcPct val="110000"/>
              </a:lnSpc>
              <a:spcBef>
                <a:spcPts val="945"/>
              </a:spcBef>
            </a:pPr>
            <a:r>
              <a:rPr lang="en-US" altLang="ja-JP" sz="1800" b="1" dirty="0">
                <a:latin typeface="+mn-ea"/>
              </a:rPr>
              <a:t>PoE </a:t>
            </a:r>
            <a:r>
              <a:rPr lang="ja-JP" altLang="en-US" sz="1800" b="1" dirty="0">
                <a:latin typeface="+mn-ea"/>
              </a:rPr>
              <a:t>給電では動作不可</a:t>
            </a:r>
            <a:endParaRPr lang="en-US" altLang="ja-JP" sz="1800" b="1" dirty="0">
              <a:latin typeface="+mn-ea"/>
            </a:endParaRPr>
          </a:p>
        </p:txBody>
      </p:sp>
      <p:graphicFrame>
        <p:nvGraphicFramePr>
          <p:cNvPr id="15" name="表 15">
            <a:extLst>
              <a:ext uri="{FF2B5EF4-FFF2-40B4-BE49-F238E27FC236}">
                <a16:creationId xmlns:a16="http://schemas.microsoft.com/office/drawing/2014/main" id="{3B598338-E75F-8FE2-DF52-773C719684C5}"/>
              </a:ext>
            </a:extLst>
          </p:cNvPr>
          <p:cNvGraphicFramePr>
            <a:graphicFrameLocks noGrp="1"/>
          </p:cNvGraphicFramePr>
          <p:nvPr/>
        </p:nvGraphicFramePr>
        <p:xfrm>
          <a:off x="1142124" y="4531362"/>
          <a:ext cx="9080356" cy="27739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507893">
                  <a:extLst>
                    <a:ext uri="{9D8B030D-6E8A-4147-A177-3AD203B41FA5}">
                      <a16:colId xmlns:a16="http://schemas.microsoft.com/office/drawing/2014/main" val="2287354352"/>
                    </a:ext>
                  </a:extLst>
                </a:gridCol>
                <a:gridCol w="4372690">
                  <a:extLst>
                    <a:ext uri="{9D8B030D-6E8A-4147-A177-3AD203B41FA5}">
                      <a16:colId xmlns:a16="http://schemas.microsoft.com/office/drawing/2014/main" val="2020171481"/>
                    </a:ext>
                  </a:extLst>
                </a:gridCol>
                <a:gridCol w="3199773">
                  <a:extLst>
                    <a:ext uri="{9D8B030D-6E8A-4147-A177-3AD203B41FA5}">
                      <a16:colId xmlns:a16="http://schemas.microsoft.com/office/drawing/2014/main" val="813497401"/>
                    </a:ext>
                  </a:extLst>
                </a:gridCol>
              </a:tblGrid>
              <a:tr h="431969">
                <a:tc>
                  <a:txBody>
                    <a:bodyPr/>
                    <a:lstStyle/>
                    <a:p>
                      <a:pPr algn="ctr"/>
                      <a:r>
                        <a:rPr kumimoji="1" lang="ja-JP" altLang="en-US" sz="1900" b="1" dirty="0">
                          <a:solidFill>
                            <a:schemeClr val="bg1"/>
                          </a:solidFill>
                          <a:effectLst>
                            <a:outerShdw blurRad="38100" dist="38100" dir="2700000" algn="tl">
                              <a:srgbClr val="000000">
                                <a:alpha val="43137"/>
                              </a:srgbClr>
                            </a:outerShdw>
                          </a:effectLst>
                        </a:rPr>
                        <a:t>メーカー</a:t>
                      </a:r>
                    </a:p>
                  </a:txBody>
                  <a:tcPr marL="143990" marR="143990" marT="71995" marB="71995">
                    <a:solidFill>
                      <a:srgbClr val="6464E6"/>
                    </a:solidFill>
                  </a:tcPr>
                </a:tc>
                <a:tc>
                  <a:txBody>
                    <a:bodyPr/>
                    <a:lstStyle/>
                    <a:p>
                      <a:pPr algn="ctr"/>
                      <a:r>
                        <a:rPr kumimoji="1" lang="ja-JP" altLang="en-US" sz="1900" b="1" dirty="0">
                          <a:solidFill>
                            <a:schemeClr val="bg1"/>
                          </a:solidFill>
                          <a:effectLst>
                            <a:outerShdw blurRad="38100" dist="38100" dir="2700000" algn="tl">
                              <a:srgbClr val="000000">
                                <a:alpha val="43137"/>
                              </a:srgbClr>
                            </a:outerShdw>
                          </a:effectLst>
                        </a:rPr>
                        <a:t>品番</a:t>
                      </a:r>
                    </a:p>
                  </a:txBody>
                  <a:tcPr marL="143990" marR="143990" marT="71995" marB="71995">
                    <a:solidFill>
                      <a:srgbClr val="6464E6"/>
                    </a:solidFill>
                  </a:tcPr>
                </a:tc>
                <a:tc>
                  <a:txBody>
                    <a:bodyPr/>
                    <a:lstStyle/>
                    <a:p>
                      <a:pPr algn="ctr"/>
                      <a:r>
                        <a:rPr kumimoji="1" lang="ja-JP" altLang="en-US" sz="1900" b="1" dirty="0">
                          <a:solidFill>
                            <a:schemeClr val="bg1"/>
                          </a:solidFill>
                          <a:effectLst>
                            <a:outerShdw blurRad="38100" dist="38100" dir="2700000" algn="tl">
                              <a:srgbClr val="000000">
                                <a:alpha val="43137"/>
                              </a:srgbClr>
                            </a:outerShdw>
                          </a:effectLst>
                        </a:rPr>
                        <a:t>外観</a:t>
                      </a:r>
                    </a:p>
                  </a:txBody>
                  <a:tcPr marL="143990" marR="143990" marT="71995" marB="71995">
                    <a:solidFill>
                      <a:srgbClr val="6464E6"/>
                    </a:solidFill>
                  </a:tcPr>
                </a:tc>
                <a:extLst>
                  <a:ext uri="{0D108BD9-81ED-4DB2-BD59-A6C34878D82A}">
                    <a16:rowId xmlns:a16="http://schemas.microsoft.com/office/drawing/2014/main" val="1477807801"/>
                  </a:ext>
                </a:extLst>
              </a:tr>
              <a:tr h="610957">
                <a:tc>
                  <a:txBody>
                    <a:bodyPr/>
                    <a:lstStyle/>
                    <a:p>
                      <a:r>
                        <a:rPr kumimoji="1" lang="en-US" altLang="ja-JP" sz="1900" b="1" dirty="0" err="1">
                          <a:latin typeface="+mn-ea"/>
                          <a:ea typeface="+mn-ea"/>
                        </a:rPr>
                        <a:t>i</a:t>
                      </a:r>
                      <a:r>
                        <a:rPr kumimoji="1" lang="en-US" altLang="ja-JP" sz="1900" b="1" dirty="0">
                          <a:latin typeface="+mn-ea"/>
                          <a:ea typeface="+mn-ea"/>
                        </a:rPr>
                        <a:t>-PRO</a:t>
                      </a:r>
                      <a:endParaRPr kumimoji="1" lang="ja-JP" altLang="en-US" sz="1900" b="1" dirty="0">
                        <a:latin typeface="+mn-ea"/>
                        <a:ea typeface="+mn-ea"/>
                      </a:endParaRPr>
                    </a:p>
                  </a:txBody>
                  <a:tcPr marL="143990" marR="143990" marT="71995" marB="71995">
                    <a:solidFill>
                      <a:schemeClr val="bg1"/>
                    </a:solidFill>
                  </a:tcPr>
                </a:tc>
                <a:tc>
                  <a:txBody>
                    <a:bodyPr/>
                    <a:lstStyle/>
                    <a:p>
                      <a:pPr marL="0" indent="0">
                        <a:lnSpc>
                          <a:spcPct val="100000"/>
                        </a:lnSpc>
                        <a:buNone/>
                      </a:pPr>
                      <a:r>
                        <a:rPr lang="en-US" altLang="ja-JP" sz="1700" b="1" dirty="0">
                          <a:latin typeface="+mn-ea"/>
                          <a:ea typeface="+mn-ea"/>
                        </a:rPr>
                        <a:t>WJ-PU201UX</a:t>
                      </a:r>
                    </a:p>
                    <a:p>
                      <a:pPr marL="0" indent="0">
                        <a:lnSpc>
                          <a:spcPct val="110000"/>
                        </a:lnSpc>
                        <a:spcBef>
                          <a:spcPts val="0"/>
                        </a:spcBef>
                        <a:buNone/>
                      </a:pPr>
                      <a:r>
                        <a:rPr lang="en-US" altLang="ja-JP" sz="1300" b="1" dirty="0">
                          <a:latin typeface="+mn-ea"/>
                          <a:ea typeface="+mn-ea"/>
                        </a:rPr>
                        <a:t>PoE</a:t>
                      </a:r>
                      <a:r>
                        <a:rPr lang="ja-JP" altLang="en-US" sz="1300" b="1" dirty="0">
                          <a:latin typeface="+mn-ea"/>
                          <a:ea typeface="+mn-ea"/>
                        </a:rPr>
                        <a:t>カメラ電源ユニット</a:t>
                      </a:r>
                      <a:r>
                        <a:rPr lang="en-US" altLang="ja-JP" sz="1300" b="1" dirty="0">
                          <a:latin typeface="+mn-ea"/>
                          <a:ea typeface="+mn-ea"/>
                        </a:rPr>
                        <a:t>(1ch )</a:t>
                      </a:r>
                      <a:r>
                        <a:rPr lang="ja-JP" altLang="en-US" sz="1300" b="1" dirty="0">
                          <a:latin typeface="+mn-ea"/>
                          <a:ea typeface="+mn-ea"/>
                        </a:rPr>
                        <a:t>　</a:t>
                      </a:r>
                      <a:r>
                        <a:rPr lang="en-US" altLang="ja-JP" sz="1300" b="1" dirty="0">
                          <a:latin typeface="+mn-ea"/>
                          <a:ea typeface="+mn-ea"/>
                        </a:rPr>
                        <a:t>PoE++ 60W</a:t>
                      </a:r>
                      <a:r>
                        <a:rPr lang="ja-JP" altLang="en-US" sz="1300" b="1" dirty="0">
                          <a:latin typeface="+mn-ea"/>
                          <a:ea typeface="+mn-ea"/>
                        </a:rPr>
                        <a:t>給電対応</a:t>
                      </a:r>
                      <a:endParaRPr lang="en-US" altLang="ja-JP" sz="1300" b="1" dirty="0">
                        <a:latin typeface="+mn-ea"/>
                        <a:ea typeface="+mn-ea"/>
                      </a:endParaRP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4013174812"/>
                  </a:ext>
                </a:extLst>
              </a:tr>
              <a:tr h="575959">
                <a:tc rowSpan="2">
                  <a:txBody>
                    <a:bodyPr/>
                    <a:lstStyle/>
                    <a:p>
                      <a:r>
                        <a:rPr kumimoji="1" lang="en-US" altLang="ja-JP" sz="1900" b="1" dirty="0">
                          <a:latin typeface="+mn-ea"/>
                          <a:ea typeface="+mn-ea"/>
                        </a:rPr>
                        <a:t>Panasonic</a:t>
                      </a:r>
                      <a:endParaRPr kumimoji="1" lang="ja-JP" altLang="en-US" sz="1900" b="1" dirty="0">
                        <a:latin typeface="+mn-ea"/>
                        <a:ea typeface="+mn-ea"/>
                      </a:endParaRPr>
                    </a:p>
                  </a:txBody>
                  <a:tcPr marL="143990" marR="143990" marT="71995" marB="71995">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700" b="1" u="none" strike="noStrike" kern="1200" cap="none" spc="0" normalizeH="0" baseline="0" noProof="0" dirty="0">
                          <a:ln>
                            <a:noFill/>
                          </a:ln>
                          <a:solidFill>
                            <a:prstClr val="black"/>
                          </a:solidFill>
                          <a:effectLst/>
                          <a:uLnTx/>
                          <a:uFillTx/>
                          <a:latin typeface="+mn-ea"/>
                          <a:ea typeface="+mn-ea"/>
                        </a:rPr>
                        <a:t>GA-ML4TWPoE++(PN260496)</a:t>
                      </a:r>
                      <a:endParaRPr kumimoji="1" lang="ja-JP" altLang="en-US" sz="1700" b="1" u="none" strike="noStrike" kern="1200" cap="none" spc="0" normalizeH="0" baseline="0" noProof="0" dirty="0">
                        <a:ln>
                          <a:noFill/>
                        </a:ln>
                        <a:solidFill>
                          <a:prstClr val="black"/>
                        </a:solidFill>
                        <a:effectLst/>
                        <a:uLnTx/>
                        <a:uFillTx/>
                        <a:latin typeface="+mn-ea"/>
                        <a:ea typeface="+mn-ea"/>
                      </a:endParaRP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2349169576"/>
                  </a:ext>
                </a:extLst>
              </a:tr>
              <a:tr h="575959">
                <a:tc vMerge="1">
                  <a:txBody>
                    <a:bodyPr/>
                    <a:lstStyle/>
                    <a:p>
                      <a:endParaRPr kumimoji="1" lang="ja-JP" alt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700" b="1" u="none" strike="noStrike" kern="1200" cap="none" spc="0" normalizeH="0" baseline="0" noProof="0" dirty="0">
                          <a:ln>
                            <a:noFill/>
                          </a:ln>
                          <a:solidFill>
                            <a:prstClr val="black"/>
                          </a:solidFill>
                          <a:effectLst/>
                          <a:uLnTx/>
                          <a:uFillTx/>
                          <a:latin typeface="+mn-ea"/>
                          <a:ea typeface="+mn-ea"/>
                        </a:rPr>
                        <a:t>ZEQUO 2200 (PN26241)</a:t>
                      </a:r>
                      <a:r>
                        <a:rPr kumimoji="1" lang="ja-JP" altLang="en-US" sz="1700" b="1" u="none" strike="noStrike" kern="1200" cap="none" spc="0" normalizeH="0" baseline="0" noProof="0" dirty="0">
                          <a:ln>
                            <a:noFill/>
                          </a:ln>
                          <a:solidFill>
                            <a:prstClr val="black"/>
                          </a:solidFill>
                          <a:effectLst/>
                          <a:uLnTx/>
                          <a:uFillTx/>
                          <a:latin typeface="+mn-ea"/>
                          <a:ea typeface="+mn-ea"/>
                        </a:rPr>
                        <a:t>　</a:t>
                      </a:r>
                      <a:r>
                        <a:rPr kumimoji="1" lang="ja-JP" altLang="en-US" sz="1300" b="1" u="none" strike="noStrike" kern="1200" cap="none" spc="0" normalizeH="0" baseline="0" noProof="0" dirty="0">
                          <a:ln>
                            <a:noFill/>
                          </a:ln>
                          <a:solidFill>
                            <a:prstClr val="black"/>
                          </a:solidFill>
                          <a:effectLst/>
                          <a:uLnTx/>
                          <a:uFillTx/>
                          <a:latin typeface="+mn-ea"/>
                          <a:ea typeface="+mn-ea"/>
                        </a:rPr>
                        <a:t>＊現在は販売終了</a:t>
                      </a: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1914718293"/>
                  </a:ext>
                </a:extLst>
              </a:tr>
              <a:tr h="575959">
                <a:tc>
                  <a:txBody>
                    <a:bodyPr/>
                    <a:lstStyle/>
                    <a:p>
                      <a:r>
                        <a:rPr kumimoji="1" lang="en-US" altLang="ja-JP" sz="1900" b="1" dirty="0">
                          <a:latin typeface="+mn-ea"/>
                          <a:ea typeface="+mn-ea"/>
                        </a:rPr>
                        <a:t>Cisco</a:t>
                      </a:r>
                      <a:endParaRPr kumimoji="1" lang="ja-JP" altLang="en-US" sz="1900" b="1" dirty="0">
                        <a:latin typeface="+mn-ea"/>
                        <a:ea typeface="+mn-ea"/>
                      </a:endParaRPr>
                    </a:p>
                  </a:txBody>
                  <a:tcPr marL="143990" marR="143990" marT="71995" marB="71995">
                    <a:solidFill>
                      <a:schemeClr val="bg1"/>
                    </a:solidFill>
                  </a:tcPr>
                </a:tc>
                <a:tc>
                  <a:txBody>
                    <a:bodyPr/>
                    <a:lstStyle/>
                    <a:p>
                      <a:r>
                        <a:rPr kumimoji="1" lang="en-US" altLang="ja-JP" sz="1700" b="1" dirty="0">
                          <a:latin typeface="+mn-ea"/>
                          <a:ea typeface="+mn-ea"/>
                        </a:rPr>
                        <a:t>WS-C2960X-24PS-L</a:t>
                      </a: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2773339363"/>
                  </a:ext>
                </a:extLst>
              </a:tr>
            </a:tbl>
          </a:graphicData>
        </a:graphic>
      </p:graphicFrame>
      <p:pic>
        <p:nvPicPr>
          <p:cNvPr id="4" name="図 3">
            <a:extLst>
              <a:ext uri="{FF2B5EF4-FFF2-40B4-BE49-F238E27FC236}">
                <a16:creationId xmlns:a16="http://schemas.microsoft.com/office/drawing/2014/main" id="{10AED05D-1608-3E11-5364-58DFBC1D66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02" b="91281" l="7955" r="92500">
                        <a14:foregroundMark x1="63636" y1="8174" x2="63636" y2="8174"/>
                        <a14:foregroundMark x1="11591" y1="67302" x2="11591" y2="67302"/>
                        <a14:foregroundMark x1="7955" y1="82289" x2="7955" y2="82289"/>
                        <a14:foregroundMark x1="40455" y1="91553" x2="40455" y2="91553"/>
                        <a14:foregroundMark x1="92500" y1="31880" x2="92500" y2="31880"/>
                      </a14:backgroundRemoval>
                    </a14:imgEffect>
                  </a14:imgLayer>
                </a14:imgProps>
              </a:ext>
            </a:extLst>
          </a:blip>
          <a:stretch>
            <a:fillRect/>
          </a:stretch>
        </p:blipFill>
        <p:spPr>
          <a:xfrm>
            <a:off x="8313179" y="4972309"/>
            <a:ext cx="734929" cy="612997"/>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C5358267-16C2-33F1-E9B2-0CB58AEA8D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95" b="93182" l="1200" r="96200">
                        <a14:foregroundMark x1="5900" y1="45130" x2="5900" y2="45130"/>
                        <a14:foregroundMark x1="1200" y1="48701" x2="1200" y2="48701"/>
                        <a14:foregroundMark x1="35200" y1="5195" x2="35200" y2="5195"/>
                        <a14:foregroundMark x1="96200" y1="46753" x2="96200" y2="46753"/>
                        <a14:foregroundMark x1="82800" y1="93182" x2="82800" y2="93182"/>
                      </a14:backgroundRemoval>
                    </a14:imgEffect>
                  </a14:imgLayer>
                </a14:imgProps>
              </a:ext>
            </a:extLst>
          </a:blip>
          <a:stretch>
            <a:fillRect/>
          </a:stretch>
        </p:blipFill>
        <p:spPr>
          <a:xfrm>
            <a:off x="7926704" y="6216793"/>
            <a:ext cx="1459142" cy="449417"/>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69850B01-D03D-4463-3E2E-0905D76DA5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02" b="89302" l="7983" r="92743">
                        <a14:foregroundMark x1="7983" y1="44651" x2="7983" y2="44651"/>
                        <a14:foregroundMark x1="92743" y1="47442" x2="92743" y2="47442"/>
                      </a14:backgroundRemoval>
                    </a14:imgEffect>
                  </a14:imgLayer>
                </a14:imgProps>
              </a:ext>
            </a:extLst>
          </a:blip>
          <a:stretch>
            <a:fillRect/>
          </a:stretch>
        </p:blipFill>
        <p:spPr>
          <a:xfrm>
            <a:off x="7542449" y="6735814"/>
            <a:ext cx="2276385" cy="710337"/>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78E94541-22D6-F3D9-0F78-9D5144D8C52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5100" y1="65161" x2="45100" y2="65161"/>
                        <a14:foregroundMark x1="54600" y1="68387" x2="54600" y2="68387"/>
                        <a14:foregroundMark x1="57500" y1="69032" x2="57500" y2="69032"/>
                        <a14:foregroundMark x1="62800" y1="76774" x2="62800" y2="76774"/>
                      </a14:backgroundRemoval>
                    </a14:imgEffect>
                  </a14:imgLayer>
                </a14:imgProps>
              </a:ext>
            </a:extLst>
          </a:blip>
          <a:srcRect l="12779" t="16044" r="11433" b="14958"/>
          <a:stretch/>
        </p:blipFill>
        <p:spPr>
          <a:xfrm>
            <a:off x="8127109" y="5659273"/>
            <a:ext cx="1058328" cy="448026"/>
          </a:xfrm>
          <a:prstGeom prst="rect">
            <a:avLst/>
          </a:prstGeom>
          <a:effectLst>
            <a:outerShdw blurRad="50800" dist="38100" dir="2700000" algn="tl" rotWithShape="0">
              <a:prstClr val="black">
                <a:alpha val="40000"/>
              </a:prstClr>
            </a:outerShdw>
          </a:effectLst>
        </p:spPr>
      </p:pic>
      <p:sp>
        <p:nvSpPr>
          <p:cNvPr id="17" name="テキスト ボックス 16">
            <a:extLst>
              <a:ext uri="{FF2B5EF4-FFF2-40B4-BE49-F238E27FC236}">
                <a16:creationId xmlns:a16="http://schemas.microsoft.com/office/drawing/2014/main" id="{2F614F28-355D-12B9-226B-9DFE1B424333}"/>
              </a:ext>
            </a:extLst>
          </p:cNvPr>
          <p:cNvSpPr txBox="1"/>
          <p:nvPr/>
        </p:nvSpPr>
        <p:spPr>
          <a:xfrm>
            <a:off x="418163" y="3945615"/>
            <a:ext cx="7215025" cy="400110"/>
          </a:xfrm>
          <a:prstGeom prst="rect">
            <a:avLst/>
          </a:prstGeom>
          <a:noFill/>
        </p:spPr>
        <p:txBody>
          <a:bodyPr wrap="square">
            <a:spAutoFit/>
          </a:bodyPr>
          <a:lstStyle/>
          <a:p>
            <a:r>
              <a:rPr lang="ja-JP" altLang="en-US" sz="2000" b="1" dirty="0"/>
              <a:t>■動作検証使用モデル</a:t>
            </a:r>
          </a:p>
        </p:txBody>
      </p:sp>
    </p:spTree>
    <p:extLst>
      <p:ext uri="{BB962C8B-B14F-4D97-AF65-F5344CB8AC3E}">
        <p14:creationId xmlns:p14="http://schemas.microsoft.com/office/powerpoint/2010/main" val="233163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a:r>
              <a:rPr kumimoji="1" lang="en-US" altLang="ja-JP" dirty="0"/>
              <a:t>1-7. SDT</a:t>
            </a:r>
            <a:r>
              <a:rPr kumimoji="1" lang="ja-JP" altLang="en-US" dirty="0"/>
              <a:t>（システムデザインツール）でのシステム設計</a:t>
            </a:r>
          </a:p>
        </p:txBody>
      </p:sp>
      <p:sp>
        <p:nvSpPr>
          <p:cNvPr id="4" name="テキスト ボックス 3">
            <a:extLst>
              <a:ext uri="{FF2B5EF4-FFF2-40B4-BE49-F238E27FC236}">
                <a16:creationId xmlns:a16="http://schemas.microsoft.com/office/drawing/2014/main" id="{DD8A41DD-82F4-E99C-BC87-39C902326107}"/>
              </a:ext>
            </a:extLst>
          </p:cNvPr>
          <p:cNvSpPr txBox="1"/>
          <p:nvPr/>
        </p:nvSpPr>
        <p:spPr>
          <a:xfrm>
            <a:off x="10155506" y="1601807"/>
            <a:ext cx="4025287" cy="4856201"/>
          </a:xfrm>
          <a:prstGeom prst="rect">
            <a:avLst/>
          </a:prstGeom>
          <a:noFill/>
        </p:spPr>
        <p:txBody>
          <a:bodyPr wrap="square">
            <a:spAutoFit/>
          </a:bodyPr>
          <a:lstStyle/>
          <a:p>
            <a:pPr marL="279982" indent="-279982">
              <a:lnSpc>
                <a:spcPct val="110000"/>
              </a:lnSpc>
              <a:spcBef>
                <a:spcPts val="945"/>
              </a:spcBef>
            </a:pPr>
            <a:r>
              <a:rPr lang="ja-JP" altLang="en-US" sz="1400" b="1" dirty="0">
                <a:latin typeface="+mn-ea"/>
              </a:rPr>
              <a:t>①「カメラ選択</a:t>
            </a:r>
            <a:r>
              <a:rPr lang="en-US" altLang="ja-JP" sz="1400" b="1" dirty="0">
                <a:latin typeface="+mn-ea"/>
              </a:rPr>
              <a:t>(</a:t>
            </a:r>
            <a:r>
              <a:rPr lang="ja-JP" altLang="en-US" sz="1400" b="1" dirty="0">
                <a:latin typeface="+mn-ea"/>
              </a:rPr>
              <a:t>用途別</a:t>
            </a:r>
            <a:r>
              <a:rPr lang="en-US" altLang="ja-JP" sz="1400" b="1" dirty="0">
                <a:latin typeface="+mn-ea"/>
              </a:rPr>
              <a:t>)</a:t>
            </a:r>
            <a:r>
              <a:rPr lang="ja-JP" altLang="en-US" sz="1400" b="1" dirty="0">
                <a:latin typeface="+mn-ea"/>
              </a:rPr>
              <a:t>」から「マルチセンサー」を選択（左例では</a:t>
            </a:r>
            <a:r>
              <a:rPr lang="en-US" altLang="ja-JP" sz="1400" b="1" dirty="0">
                <a:latin typeface="+mn-ea"/>
              </a:rPr>
              <a:t>AI</a:t>
            </a:r>
            <a:r>
              <a:rPr lang="ja-JP" altLang="en-US" sz="1400" b="1" dirty="0">
                <a:latin typeface="+mn-ea"/>
              </a:rPr>
              <a:t>動体検知）、　　アイコンをドラッグ</a:t>
            </a:r>
            <a:r>
              <a:rPr lang="en-US" altLang="ja-JP" sz="1400" b="1" dirty="0">
                <a:latin typeface="+mn-ea"/>
              </a:rPr>
              <a:t>&amp;</a:t>
            </a:r>
            <a:r>
              <a:rPr lang="ja-JP" altLang="en-US" sz="1400" b="1" dirty="0">
                <a:latin typeface="+mn-ea"/>
              </a:rPr>
              <a:t>ドロップで任意の位置に設定</a:t>
            </a:r>
            <a:endParaRPr lang="en-US" altLang="ja-JP" sz="1400" b="1" dirty="0">
              <a:latin typeface="+mn-ea"/>
            </a:endParaRPr>
          </a:p>
          <a:p>
            <a:pPr marL="273050" indent="-273050">
              <a:lnSpc>
                <a:spcPct val="110000"/>
              </a:lnSpc>
              <a:spcBef>
                <a:spcPts val="1890"/>
              </a:spcBef>
            </a:pPr>
            <a:r>
              <a:rPr lang="ja-JP" altLang="en-US" sz="1400" b="1" dirty="0">
                <a:latin typeface="+mn-ea"/>
              </a:rPr>
              <a:t>②「品番」から、該当の２眼マルチセンサーカメラの品番を選択</a:t>
            </a:r>
            <a:endParaRPr lang="en-US" altLang="ja-JP" sz="1400" b="1" dirty="0">
              <a:latin typeface="+mn-ea"/>
            </a:endParaRPr>
          </a:p>
          <a:p>
            <a:pPr>
              <a:lnSpc>
                <a:spcPct val="110000"/>
              </a:lnSpc>
              <a:spcBef>
                <a:spcPts val="1890"/>
              </a:spcBef>
            </a:pPr>
            <a:r>
              <a:rPr lang="ja-JP" altLang="en-US" sz="1400" b="1" dirty="0">
                <a:latin typeface="+mn-ea"/>
              </a:rPr>
              <a:t>③ 高さを設定し、角度を調整</a:t>
            </a:r>
            <a:endParaRPr lang="en-US" altLang="ja-JP" sz="1400" b="1" dirty="0">
              <a:latin typeface="+mn-ea"/>
            </a:endParaRPr>
          </a:p>
          <a:p>
            <a:pPr marL="569963" indent="-289981">
              <a:lnSpc>
                <a:spcPct val="110000"/>
              </a:lnSpc>
            </a:pPr>
            <a:r>
              <a:rPr lang="ja-JP" altLang="en-US" sz="1400" b="1" dirty="0">
                <a:latin typeface="+mn-ea"/>
              </a:rPr>
              <a:t>⇒青い矢印</a:t>
            </a:r>
            <a:r>
              <a:rPr lang="ja-JP" altLang="en-US" sz="1400" b="1" dirty="0">
                <a:solidFill>
                  <a:schemeClr val="accent1">
                    <a:lumMod val="75000"/>
                  </a:schemeClr>
                </a:solidFill>
                <a:latin typeface="Bodoni MT Black" panose="02070A03080606020203" pitchFamily="18" charset="0"/>
              </a:rPr>
              <a:t>➡</a:t>
            </a:r>
            <a:r>
              <a:rPr lang="ja-JP" altLang="en-US" sz="1400" b="1" dirty="0">
                <a:latin typeface="+mn-ea"/>
              </a:rPr>
              <a:t>はカメラの正面方向</a:t>
            </a:r>
            <a:endParaRPr lang="en-US" altLang="ja-JP" sz="1400" b="1" dirty="0">
              <a:latin typeface="+mn-ea"/>
            </a:endParaRPr>
          </a:p>
          <a:p>
            <a:pPr>
              <a:lnSpc>
                <a:spcPct val="110000"/>
              </a:lnSpc>
              <a:spcBef>
                <a:spcPts val="1890"/>
              </a:spcBef>
            </a:pPr>
            <a:r>
              <a:rPr lang="ja-JP" altLang="en-US" sz="1400" b="1" dirty="0">
                <a:latin typeface="+mn-ea"/>
              </a:rPr>
              <a:t>④ マルチセンサーの傾斜角度を選択</a:t>
            </a:r>
            <a:endParaRPr lang="en-US" altLang="ja-JP" sz="1400" b="1" dirty="0">
              <a:latin typeface="+mn-ea"/>
            </a:endParaRPr>
          </a:p>
          <a:p>
            <a:pPr marL="569963" indent="-289981">
              <a:lnSpc>
                <a:spcPct val="110000"/>
              </a:lnSpc>
            </a:pPr>
            <a:r>
              <a:rPr lang="ja-JP" altLang="en-US" sz="1400" b="1" dirty="0">
                <a:latin typeface="+mn-ea"/>
              </a:rPr>
              <a:t>⇒ユニット </a:t>
            </a:r>
            <a:r>
              <a:rPr lang="en-US" altLang="ja-JP" sz="1400" b="1" dirty="0">
                <a:latin typeface="+mn-ea"/>
              </a:rPr>
              <a:t>1 </a:t>
            </a:r>
            <a:r>
              <a:rPr lang="ja-JP" altLang="en-US" sz="1400" b="1" dirty="0">
                <a:latin typeface="+mn-ea"/>
              </a:rPr>
              <a:t>～ </a:t>
            </a:r>
            <a:r>
              <a:rPr lang="en-US" altLang="ja-JP" sz="1400" b="1" dirty="0">
                <a:latin typeface="+mn-ea"/>
              </a:rPr>
              <a:t>4 </a:t>
            </a:r>
            <a:r>
              <a:rPr lang="ja-JP" altLang="en-US" sz="1400" b="1" dirty="0">
                <a:latin typeface="+mn-ea"/>
              </a:rPr>
              <a:t>に共通の距離、視野角、</a:t>
            </a:r>
            <a:r>
              <a:rPr lang="en-US" altLang="ja-JP" sz="1400" b="1" dirty="0">
                <a:latin typeface="+mn-ea"/>
              </a:rPr>
              <a:t>PPM </a:t>
            </a:r>
            <a:r>
              <a:rPr lang="ja-JP" altLang="en-US" sz="1400" b="1" dirty="0">
                <a:latin typeface="+mn-ea"/>
              </a:rPr>
              <a:t>を決定</a:t>
            </a:r>
            <a:endParaRPr lang="en-US" altLang="ja-JP" sz="1400" b="1" dirty="0">
              <a:latin typeface="+mn-ea"/>
            </a:endParaRPr>
          </a:p>
          <a:p>
            <a:pPr marL="279982" indent="-279982">
              <a:lnSpc>
                <a:spcPct val="110000"/>
              </a:lnSpc>
              <a:spcBef>
                <a:spcPts val="1890"/>
              </a:spcBef>
            </a:pPr>
            <a:r>
              <a:rPr lang="ja-JP" altLang="en-US" sz="1400" b="1" dirty="0">
                <a:latin typeface="+mn-ea"/>
              </a:rPr>
              <a:t>⑤ 人を移動させて</a:t>
            </a:r>
            <a:r>
              <a:rPr lang="en-US" altLang="ja-JP" sz="1400" b="1" dirty="0">
                <a:latin typeface="+mn-ea"/>
              </a:rPr>
              <a:t>AI</a:t>
            </a:r>
            <a:r>
              <a:rPr lang="ja-JP" altLang="en-US" sz="1400" b="1" dirty="0">
                <a:latin typeface="+mn-ea"/>
              </a:rPr>
              <a:t>アプリの検知可能エリアを確認・決定</a:t>
            </a:r>
            <a:endParaRPr lang="en-US" altLang="ja-JP" sz="1400" b="1" dirty="0">
              <a:latin typeface="+mn-ea"/>
            </a:endParaRPr>
          </a:p>
          <a:p>
            <a:pPr marL="279982" indent="-279982">
              <a:lnSpc>
                <a:spcPct val="110000"/>
              </a:lnSpc>
              <a:spcBef>
                <a:spcPts val="1890"/>
              </a:spcBef>
            </a:pPr>
            <a:r>
              <a:rPr lang="ja-JP" altLang="en-US" sz="1400" b="1" dirty="0">
                <a:latin typeface="+mn-ea"/>
              </a:rPr>
              <a:t>⑥ </a:t>
            </a:r>
            <a:r>
              <a:rPr lang="en-US" altLang="ja-JP" sz="1400" b="1" dirty="0">
                <a:latin typeface="+mn-ea"/>
              </a:rPr>
              <a:t>PTZ</a:t>
            </a:r>
            <a:r>
              <a:rPr lang="ja-JP" altLang="en-US" sz="1400" b="1" dirty="0">
                <a:latin typeface="+mn-ea"/>
              </a:rPr>
              <a:t>カメラは、撮影方向・距離・視野角を　適宜設定</a:t>
            </a:r>
          </a:p>
        </p:txBody>
      </p:sp>
      <p:sp>
        <p:nvSpPr>
          <p:cNvPr id="6" name="テキスト ボックス 5">
            <a:extLst>
              <a:ext uri="{FF2B5EF4-FFF2-40B4-BE49-F238E27FC236}">
                <a16:creationId xmlns:a16="http://schemas.microsoft.com/office/drawing/2014/main" id="{B05EA789-0C41-5447-5838-4980DAB82B06}"/>
              </a:ext>
            </a:extLst>
          </p:cNvPr>
          <p:cNvSpPr txBox="1"/>
          <p:nvPr/>
        </p:nvSpPr>
        <p:spPr>
          <a:xfrm>
            <a:off x="212153" y="730107"/>
            <a:ext cx="11152967" cy="400110"/>
          </a:xfrm>
          <a:prstGeom prst="rect">
            <a:avLst/>
          </a:prstGeom>
          <a:noFill/>
        </p:spPr>
        <p:txBody>
          <a:bodyPr wrap="square">
            <a:spAutoFit/>
          </a:bodyPr>
          <a:lstStyle/>
          <a:p>
            <a:r>
              <a:rPr lang="en-US" altLang="ja-JP" sz="2000" b="1" dirty="0">
                <a:latin typeface="+mn-ea"/>
              </a:rPr>
              <a:t>PTZ</a:t>
            </a:r>
            <a:r>
              <a:rPr lang="ja-JP" altLang="en-US" sz="2000" b="1" dirty="0">
                <a:latin typeface="+mn-ea"/>
              </a:rPr>
              <a:t>一体型マルチセンサーカメラは、</a:t>
            </a:r>
            <a:r>
              <a:rPr lang="en-US" altLang="ja-JP" sz="2000" b="1" dirty="0">
                <a:latin typeface="+mn-ea"/>
              </a:rPr>
              <a:t>SDT</a:t>
            </a:r>
            <a:r>
              <a:rPr lang="ja-JP" altLang="en-US" sz="2000" b="1" dirty="0">
                <a:latin typeface="+mn-ea"/>
              </a:rPr>
              <a:t> </a:t>
            </a:r>
            <a:r>
              <a:rPr lang="en-US" altLang="ja-JP" sz="2000" b="1" dirty="0">
                <a:latin typeface="+mn-ea"/>
              </a:rPr>
              <a:t>Ver. 3.50</a:t>
            </a:r>
            <a:r>
              <a:rPr lang="ja-JP" altLang="en-US" sz="1400" b="1" dirty="0">
                <a:latin typeface="+mn-ea"/>
              </a:rPr>
              <a:t>（</a:t>
            </a:r>
            <a:r>
              <a:rPr lang="en-US" altLang="ja-JP" sz="1400" b="1" dirty="0">
                <a:latin typeface="+mn-ea"/>
              </a:rPr>
              <a:t>2023.2.22</a:t>
            </a:r>
            <a:r>
              <a:rPr lang="ja-JP" altLang="en-US" sz="1400" b="1" dirty="0">
                <a:latin typeface="+mn-ea"/>
              </a:rPr>
              <a:t> リリース）</a:t>
            </a:r>
            <a:r>
              <a:rPr lang="en-US" altLang="ja-JP" sz="1400" b="1" dirty="0">
                <a:latin typeface="+mn-ea"/>
              </a:rPr>
              <a:t> </a:t>
            </a:r>
            <a:r>
              <a:rPr lang="ja-JP" altLang="en-US" sz="2000" b="1" dirty="0">
                <a:latin typeface="+mn-ea"/>
              </a:rPr>
              <a:t>以降で対応</a:t>
            </a:r>
            <a:endParaRPr lang="en-US" altLang="ja-JP" sz="2000" b="1" dirty="0">
              <a:latin typeface="+mn-ea"/>
            </a:endParaRPr>
          </a:p>
        </p:txBody>
      </p:sp>
      <p:grpSp>
        <p:nvGrpSpPr>
          <p:cNvPr id="3" name="グループ化 2">
            <a:extLst>
              <a:ext uri="{FF2B5EF4-FFF2-40B4-BE49-F238E27FC236}">
                <a16:creationId xmlns:a16="http://schemas.microsoft.com/office/drawing/2014/main" id="{F4E3EE36-D921-6C1F-A1C5-434EBCAAC2CA}"/>
              </a:ext>
            </a:extLst>
          </p:cNvPr>
          <p:cNvGrpSpPr/>
          <p:nvPr/>
        </p:nvGrpSpPr>
        <p:grpSpPr>
          <a:xfrm>
            <a:off x="212153" y="1601807"/>
            <a:ext cx="9811354" cy="5596888"/>
            <a:chOff x="4415930" y="1774527"/>
            <a:chExt cx="9811354" cy="5596888"/>
          </a:xfrm>
        </p:grpSpPr>
        <p:pic>
          <p:nvPicPr>
            <p:cNvPr id="34" name="図 33">
              <a:extLst>
                <a:ext uri="{FF2B5EF4-FFF2-40B4-BE49-F238E27FC236}">
                  <a16:creationId xmlns:a16="http://schemas.microsoft.com/office/drawing/2014/main" id="{F8AD1761-D6E4-E0DE-3B4D-B5CEF78794FC}"/>
                </a:ext>
              </a:extLst>
            </p:cNvPr>
            <p:cNvPicPr>
              <a:picLocks noChangeAspect="1"/>
            </p:cNvPicPr>
            <p:nvPr/>
          </p:nvPicPr>
          <p:blipFill>
            <a:blip r:embed="rId2"/>
            <a:stretch>
              <a:fillRect/>
            </a:stretch>
          </p:blipFill>
          <p:spPr>
            <a:xfrm>
              <a:off x="4415930" y="1774527"/>
              <a:ext cx="9811354" cy="5596888"/>
            </a:xfrm>
            <a:prstGeom prst="rect">
              <a:avLst/>
            </a:prstGeom>
          </p:spPr>
        </p:pic>
        <p:sp>
          <p:nvSpPr>
            <p:cNvPr id="13" name="正方形/長方形 12">
              <a:extLst>
                <a:ext uri="{FF2B5EF4-FFF2-40B4-BE49-F238E27FC236}">
                  <a16:creationId xmlns:a16="http://schemas.microsoft.com/office/drawing/2014/main" id="{3D6FE317-604B-D9F8-34F1-535338F06016}"/>
                </a:ext>
              </a:extLst>
            </p:cNvPr>
            <p:cNvSpPr/>
            <p:nvPr/>
          </p:nvSpPr>
          <p:spPr>
            <a:xfrm>
              <a:off x="6765027" y="6293042"/>
              <a:ext cx="725128" cy="473869"/>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6" name="正方形/長方形 15">
              <a:extLst>
                <a:ext uri="{FF2B5EF4-FFF2-40B4-BE49-F238E27FC236}">
                  <a16:creationId xmlns:a16="http://schemas.microsoft.com/office/drawing/2014/main" id="{7D197112-967E-CD0C-1BFD-6EA61928FFA5}"/>
                </a:ext>
              </a:extLst>
            </p:cNvPr>
            <p:cNvSpPr/>
            <p:nvPr/>
          </p:nvSpPr>
          <p:spPr>
            <a:xfrm>
              <a:off x="12474552" y="2969537"/>
              <a:ext cx="909863" cy="262463"/>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7" name="正方形/長方形 16">
              <a:extLst>
                <a:ext uri="{FF2B5EF4-FFF2-40B4-BE49-F238E27FC236}">
                  <a16:creationId xmlns:a16="http://schemas.microsoft.com/office/drawing/2014/main" id="{FAE25024-D5CF-EEC2-1AB0-E2444D42FFA0}"/>
                </a:ext>
              </a:extLst>
            </p:cNvPr>
            <p:cNvSpPr/>
            <p:nvPr/>
          </p:nvSpPr>
          <p:spPr>
            <a:xfrm>
              <a:off x="12474555" y="3382687"/>
              <a:ext cx="1272424" cy="696111"/>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8" name="楕円 17">
              <a:extLst>
                <a:ext uri="{FF2B5EF4-FFF2-40B4-BE49-F238E27FC236}">
                  <a16:creationId xmlns:a16="http://schemas.microsoft.com/office/drawing/2014/main" id="{A1605872-E5B8-259F-1227-CA0F24D174B4}"/>
                </a:ext>
              </a:extLst>
            </p:cNvPr>
            <p:cNvSpPr/>
            <p:nvPr/>
          </p:nvSpPr>
          <p:spPr>
            <a:xfrm>
              <a:off x="7562666" y="6407272"/>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1</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19" name="楕円 18">
              <a:extLst>
                <a:ext uri="{FF2B5EF4-FFF2-40B4-BE49-F238E27FC236}">
                  <a16:creationId xmlns:a16="http://schemas.microsoft.com/office/drawing/2014/main" id="{69F3EB3B-BC8D-5B1E-2194-73CA56B01A9E}"/>
                </a:ext>
              </a:extLst>
            </p:cNvPr>
            <p:cNvSpPr/>
            <p:nvPr/>
          </p:nvSpPr>
          <p:spPr>
            <a:xfrm>
              <a:off x="12099401" y="2531365"/>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ja-JP" altLang="en-US" sz="1890" b="1" dirty="0">
                  <a:solidFill>
                    <a:srgbClr val="FF0000"/>
                  </a:solidFill>
                  <a:latin typeface="Yu Gothic UI" panose="020B0500000000000000" pitchFamily="50" charset="-128"/>
                  <a:ea typeface="Yu Gothic UI" panose="020B0500000000000000" pitchFamily="50" charset="-128"/>
                </a:rPr>
                <a:t>２</a:t>
              </a:r>
            </a:p>
          </p:txBody>
        </p:sp>
        <p:sp>
          <p:nvSpPr>
            <p:cNvPr id="20" name="楕円 19">
              <a:extLst>
                <a:ext uri="{FF2B5EF4-FFF2-40B4-BE49-F238E27FC236}">
                  <a16:creationId xmlns:a16="http://schemas.microsoft.com/office/drawing/2014/main" id="{75A5701E-E979-5031-8985-0A95BFFB5373}"/>
                </a:ext>
              </a:extLst>
            </p:cNvPr>
            <p:cNvSpPr/>
            <p:nvPr/>
          </p:nvSpPr>
          <p:spPr>
            <a:xfrm>
              <a:off x="11215005" y="3725317"/>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3</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23" name="楕円 22">
              <a:extLst>
                <a:ext uri="{FF2B5EF4-FFF2-40B4-BE49-F238E27FC236}">
                  <a16:creationId xmlns:a16="http://schemas.microsoft.com/office/drawing/2014/main" id="{72282762-C9B3-B9AF-F992-D3E3546795E0}"/>
                </a:ext>
              </a:extLst>
            </p:cNvPr>
            <p:cNvSpPr/>
            <p:nvPr/>
          </p:nvSpPr>
          <p:spPr>
            <a:xfrm>
              <a:off x="10160116" y="4388126"/>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ja-JP" altLang="en-US" sz="1890" b="1" dirty="0">
                  <a:solidFill>
                    <a:srgbClr val="FF0000"/>
                  </a:solidFill>
                  <a:latin typeface="Yu Gothic UI" panose="020B0500000000000000" pitchFamily="50" charset="-128"/>
                  <a:ea typeface="Yu Gothic UI" panose="020B0500000000000000" pitchFamily="50" charset="-128"/>
                </a:rPr>
                <a:t>２</a:t>
              </a:r>
            </a:p>
          </p:txBody>
        </p:sp>
        <p:cxnSp>
          <p:nvCxnSpPr>
            <p:cNvPr id="29" name="直線矢印コネクタ 28">
              <a:extLst>
                <a:ext uri="{FF2B5EF4-FFF2-40B4-BE49-F238E27FC236}">
                  <a16:creationId xmlns:a16="http://schemas.microsoft.com/office/drawing/2014/main" id="{3D2C99A5-146F-C4F8-DCE3-8E9A04A3815A}"/>
                </a:ext>
              </a:extLst>
            </p:cNvPr>
            <p:cNvCxnSpPr/>
            <p:nvPr/>
          </p:nvCxnSpPr>
          <p:spPr>
            <a:xfrm flipH="1">
              <a:off x="10549734" y="3251458"/>
              <a:ext cx="199693" cy="1683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楕円 29">
              <a:extLst>
                <a:ext uri="{FF2B5EF4-FFF2-40B4-BE49-F238E27FC236}">
                  <a16:creationId xmlns:a16="http://schemas.microsoft.com/office/drawing/2014/main" id="{DA19EEC8-0A5D-B6E8-6571-4574C2532B8F}"/>
                </a:ext>
              </a:extLst>
            </p:cNvPr>
            <p:cNvSpPr/>
            <p:nvPr/>
          </p:nvSpPr>
          <p:spPr>
            <a:xfrm>
              <a:off x="12093236" y="3590897"/>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4</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1" name="正方形/長方形 30">
              <a:extLst>
                <a:ext uri="{FF2B5EF4-FFF2-40B4-BE49-F238E27FC236}">
                  <a16:creationId xmlns:a16="http://schemas.microsoft.com/office/drawing/2014/main" id="{676EEE12-A535-AE0D-9B5A-0FBD373516C7}"/>
                </a:ext>
              </a:extLst>
            </p:cNvPr>
            <p:cNvSpPr/>
            <p:nvPr/>
          </p:nvSpPr>
          <p:spPr>
            <a:xfrm>
              <a:off x="10305142" y="2735002"/>
              <a:ext cx="909863" cy="869801"/>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2" name="正方形/長方形 31">
              <a:extLst>
                <a:ext uri="{FF2B5EF4-FFF2-40B4-BE49-F238E27FC236}">
                  <a16:creationId xmlns:a16="http://schemas.microsoft.com/office/drawing/2014/main" id="{919A9C05-115B-1270-E84B-E920B9739FE1}"/>
                </a:ext>
              </a:extLst>
            </p:cNvPr>
            <p:cNvSpPr/>
            <p:nvPr/>
          </p:nvSpPr>
          <p:spPr>
            <a:xfrm>
              <a:off x="11285293" y="4678178"/>
              <a:ext cx="709928" cy="682027"/>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1" name="楕円 20">
              <a:extLst>
                <a:ext uri="{FF2B5EF4-FFF2-40B4-BE49-F238E27FC236}">
                  <a16:creationId xmlns:a16="http://schemas.microsoft.com/office/drawing/2014/main" id="{A1F00148-E14D-236E-23E3-6703D9C22A49}"/>
                </a:ext>
              </a:extLst>
            </p:cNvPr>
            <p:cNvSpPr/>
            <p:nvPr/>
          </p:nvSpPr>
          <p:spPr>
            <a:xfrm>
              <a:off x="11069981" y="2821416"/>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5</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grpSp>
      <p:pic>
        <p:nvPicPr>
          <p:cNvPr id="36" name="図 35">
            <a:extLst>
              <a:ext uri="{FF2B5EF4-FFF2-40B4-BE49-F238E27FC236}">
                <a16:creationId xmlns:a16="http://schemas.microsoft.com/office/drawing/2014/main" id="{EAE9DB2C-B0D9-A3C7-DBFF-5760A2391F33}"/>
              </a:ext>
            </a:extLst>
          </p:cNvPr>
          <p:cNvPicPr>
            <a:picLocks noChangeAspect="1"/>
          </p:cNvPicPr>
          <p:nvPr/>
        </p:nvPicPr>
        <p:blipFill>
          <a:blip r:embed="rId3"/>
          <a:stretch>
            <a:fillRect/>
          </a:stretch>
        </p:blipFill>
        <p:spPr>
          <a:xfrm>
            <a:off x="11649529" y="6231545"/>
            <a:ext cx="2325177" cy="128153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D1F72D17-001D-F6C2-4CB2-2598672BDBE5}"/>
              </a:ext>
            </a:extLst>
          </p:cNvPr>
          <p:cNvSpPr txBox="1"/>
          <p:nvPr/>
        </p:nvSpPr>
        <p:spPr>
          <a:xfrm>
            <a:off x="212153" y="1199459"/>
            <a:ext cx="4746812" cy="369332"/>
          </a:xfrm>
          <a:prstGeom prst="rect">
            <a:avLst/>
          </a:prstGeom>
          <a:noFill/>
        </p:spPr>
        <p:txBody>
          <a:bodyPr wrap="none" rtlCol="0">
            <a:spAutoFit/>
          </a:bodyPr>
          <a:lstStyle/>
          <a:p>
            <a:r>
              <a:rPr kumimoji="1" lang="en-US" altLang="ja-JP" sz="1800" b="1" dirty="0">
                <a:latin typeface="+mn-ea"/>
              </a:rPr>
              <a:t>SDT</a:t>
            </a:r>
            <a:r>
              <a:rPr kumimoji="1" lang="ja-JP" altLang="en-US" sz="1800" b="1" dirty="0">
                <a:latin typeface="+mn-ea"/>
              </a:rPr>
              <a:t>の</a:t>
            </a:r>
            <a:r>
              <a:rPr kumimoji="1" lang="en-US" altLang="ja-JP" sz="1800" b="1" dirty="0">
                <a:latin typeface="+mn-ea"/>
              </a:rPr>
              <a:t>URL</a:t>
            </a:r>
            <a:r>
              <a:rPr kumimoji="1" lang="ja-JP" altLang="en-US" sz="1800" b="1" dirty="0">
                <a:latin typeface="+mn-ea"/>
              </a:rPr>
              <a:t>：</a:t>
            </a:r>
            <a:r>
              <a:rPr kumimoji="1" lang="en-US" altLang="ja-JP" sz="1800" b="1" dirty="0">
                <a:latin typeface="+mn-ea"/>
                <a:hlinkClick r:id="rId4"/>
              </a:rPr>
              <a:t>https://sdt.i-pro.com/i-pro/</a:t>
            </a:r>
            <a:endParaRPr kumimoji="1" lang="ja-JP" altLang="en-US" sz="1800" b="1" dirty="0">
              <a:latin typeface="+mn-ea"/>
            </a:endParaRPr>
          </a:p>
        </p:txBody>
      </p:sp>
      <p:pic>
        <p:nvPicPr>
          <p:cNvPr id="8" name="図 7">
            <a:extLst>
              <a:ext uri="{FF2B5EF4-FFF2-40B4-BE49-F238E27FC236}">
                <a16:creationId xmlns:a16="http://schemas.microsoft.com/office/drawing/2014/main" id="{B657A11A-11F9-D2B9-71F4-195E3DAE1B96}"/>
              </a:ext>
            </a:extLst>
          </p:cNvPr>
          <p:cNvPicPr>
            <a:picLocks noChangeAspect="1"/>
          </p:cNvPicPr>
          <p:nvPr/>
        </p:nvPicPr>
        <p:blipFill>
          <a:blip r:embed="rId5"/>
          <a:stretch>
            <a:fillRect/>
          </a:stretch>
        </p:blipFill>
        <p:spPr>
          <a:xfrm>
            <a:off x="4044094" y="5299009"/>
            <a:ext cx="2202297" cy="2116493"/>
          </a:xfrm>
          <a:prstGeom prst="rect">
            <a:avLst/>
          </a:prstGeom>
          <a:ln w="19050">
            <a:solidFill>
              <a:srgbClr val="FF0000"/>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1AE50117-9742-EC5E-F6D6-0A1498F086C2}"/>
              </a:ext>
            </a:extLst>
          </p:cNvPr>
          <p:cNvSpPr/>
          <p:nvPr/>
        </p:nvSpPr>
        <p:spPr>
          <a:xfrm>
            <a:off x="4087243" y="6426098"/>
            <a:ext cx="1672425" cy="321544"/>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1" name="正方形/長方形 10">
            <a:extLst>
              <a:ext uri="{FF2B5EF4-FFF2-40B4-BE49-F238E27FC236}">
                <a16:creationId xmlns:a16="http://schemas.microsoft.com/office/drawing/2014/main" id="{88805718-97A1-D35B-5D15-5831ACA16540}"/>
              </a:ext>
            </a:extLst>
          </p:cNvPr>
          <p:cNvSpPr/>
          <p:nvPr/>
        </p:nvSpPr>
        <p:spPr>
          <a:xfrm>
            <a:off x="5759668" y="3617770"/>
            <a:ext cx="487830" cy="576615"/>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14" name="直線コネクタ 13">
            <a:extLst>
              <a:ext uri="{FF2B5EF4-FFF2-40B4-BE49-F238E27FC236}">
                <a16:creationId xmlns:a16="http://schemas.microsoft.com/office/drawing/2014/main" id="{7CD89CBF-6F80-F7AD-EC36-2FFB9F034C92}"/>
              </a:ext>
            </a:extLst>
          </p:cNvPr>
          <p:cNvCxnSpPr>
            <a:stCxn id="16" idx="1"/>
            <a:endCxn id="20" idx="7"/>
          </p:cNvCxnSpPr>
          <p:nvPr/>
        </p:nvCxnSpPr>
        <p:spPr>
          <a:xfrm flipH="1">
            <a:off x="7258803" y="2928049"/>
            <a:ext cx="1011972" cy="667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FF282EC-0882-56AB-3B28-FCE81C236B24}"/>
              </a:ext>
            </a:extLst>
          </p:cNvPr>
          <p:cNvCxnSpPr>
            <a:cxnSpLocks/>
            <a:stCxn id="20" idx="2"/>
            <a:endCxn id="11" idx="3"/>
          </p:cNvCxnSpPr>
          <p:nvPr/>
        </p:nvCxnSpPr>
        <p:spPr>
          <a:xfrm flipH="1">
            <a:off x="6247498" y="3697623"/>
            <a:ext cx="763730" cy="2084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4650BEBA-E3DC-92E2-26EF-4290A26EE3E7}"/>
              </a:ext>
            </a:extLst>
          </p:cNvPr>
          <p:cNvSpPr/>
          <p:nvPr/>
        </p:nvSpPr>
        <p:spPr>
          <a:xfrm>
            <a:off x="8281285" y="2386233"/>
            <a:ext cx="1556398" cy="262463"/>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28" name="コネクタ: カギ線 27">
            <a:extLst>
              <a:ext uri="{FF2B5EF4-FFF2-40B4-BE49-F238E27FC236}">
                <a16:creationId xmlns:a16="http://schemas.microsoft.com/office/drawing/2014/main" id="{5B5C8A01-8553-3A4E-16B3-5C6C158C19C4}"/>
              </a:ext>
            </a:extLst>
          </p:cNvPr>
          <p:cNvCxnSpPr>
            <a:cxnSpLocks/>
            <a:endCxn id="10" idx="3"/>
          </p:cNvCxnSpPr>
          <p:nvPr/>
        </p:nvCxnSpPr>
        <p:spPr>
          <a:xfrm rot="5400000">
            <a:off x="5729671" y="2678695"/>
            <a:ext cx="3938172" cy="3878178"/>
          </a:xfrm>
          <a:prstGeom prst="bentConnector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矢印: 上カーブ 36">
            <a:extLst>
              <a:ext uri="{FF2B5EF4-FFF2-40B4-BE49-F238E27FC236}">
                <a16:creationId xmlns:a16="http://schemas.microsoft.com/office/drawing/2014/main" id="{D931E6EB-99D4-C981-8FAB-3832FD32B643}"/>
              </a:ext>
            </a:extLst>
          </p:cNvPr>
          <p:cNvSpPr/>
          <p:nvPr/>
        </p:nvSpPr>
        <p:spPr>
          <a:xfrm rot="19182805" flipV="1">
            <a:off x="2174621" y="4068517"/>
            <a:ext cx="4068521" cy="869379"/>
          </a:xfrm>
          <a:prstGeom prst="curvedUpArrow">
            <a:avLst>
              <a:gd name="adj1" fmla="val 22652"/>
              <a:gd name="adj2" fmla="val 46447"/>
              <a:gd name="adj3" fmla="val 22341"/>
            </a:avLst>
          </a:prstGeom>
          <a:solidFill>
            <a:srgbClr val="FFFF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テキスト ボックス 37">
            <a:extLst>
              <a:ext uri="{FF2B5EF4-FFF2-40B4-BE49-F238E27FC236}">
                <a16:creationId xmlns:a16="http://schemas.microsoft.com/office/drawing/2014/main" id="{E4721621-0367-3FBC-B9E4-7EF2EDB3943A}"/>
              </a:ext>
            </a:extLst>
          </p:cNvPr>
          <p:cNvSpPr txBox="1"/>
          <p:nvPr/>
        </p:nvSpPr>
        <p:spPr>
          <a:xfrm>
            <a:off x="3245839" y="4004191"/>
            <a:ext cx="1261884" cy="523220"/>
          </a:xfrm>
          <a:prstGeom prst="rect">
            <a:avLst/>
          </a:prstGeom>
          <a:noFill/>
        </p:spPr>
        <p:txBody>
          <a:bodyPr wrap="none" rtlCol="0">
            <a:spAutoFit/>
          </a:bodyPr>
          <a:lstStyle/>
          <a:p>
            <a:pPr algn="l"/>
            <a:r>
              <a:rPr kumimoji="1" lang="ja-JP" altLang="en-US" sz="1400" b="1" dirty="0">
                <a:latin typeface="+mn-ea"/>
              </a:rPr>
              <a:t>ドラッグ</a:t>
            </a:r>
            <a:endParaRPr kumimoji="1" lang="en-US" altLang="ja-JP" sz="1400" b="1" dirty="0">
              <a:latin typeface="+mn-ea"/>
            </a:endParaRPr>
          </a:p>
          <a:p>
            <a:pPr algn="l"/>
            <a:r>
              <a:rPr lang="ja-JP" altLang="en-US" sz="1400" b="1" dirty="0">
                <a:latin typeface="+mn-ea"/>
              </a:rPr>
              <a:t>　</a:t>
            </a:r>
            <a:r>
              <a:rPr kumimoji="1" lang="ja-JP" altLang="en-US" sz="1400" b="1" dirty="0">
                <a:latin typeface="+mn-ea"/>
              </a:rPr>
              <a:t>＆ドロップ</a:t>
            </a:r>
          </a:p>
        </p:txBody>
      </p:sp>
      <p:sp>
        <p:nvSpPr>
          <p:cNvPr id="39" name="楕円 38">
            <a:extLst>
              <a:ext uri="{FF2B5EF4-FFF2-40B4-BE49-F238E27FC236}">
                <a16:creationId xmlns:a16="http://schemas.microsoft.com/office/drawing/2014/main" id="{36552AE4-0545-687C-3918-DB87B16E2D2E}"/>
              </a:ext>
            </a:extLst>
          </p:cNvPr>
          <p:cNvSpPr/>
          <p:nvPr/>
        </p:nvSpPr>
        <p:spPr>
          <a:xfrm>
            <a:off x="7645381" y="4860811"/>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6</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3289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２．</a:t>
            </a:r>
            <a:r>
              <a:rPr kumimoji="1" lang="ja-JP" altLang="en-US" dirty="0">
                <a:latin typeface="Yu Gothic UI" panose="020B0500000000000000" pitchFamily="50" charset="-128"/>
                <a:ea typeface="Yu Gothic UI" panose="020B0500000000000000" pitchFamily="50" charset="-128"/>
              </a:rPr>
              <a:t>施工・調整</a:t>
            </a:r>
          </a:p>
        </p:txBody>
      </p:sp>
    </p:spTree>
    <p:extLst>
      <p:ext uri="{BB962C8B-B14F-4D97-AF65-F5344CB8AC3E}">
        <p14:creationId xmlns:p14="http://schemas.microsoft.com/office/powerpoint/2010/main" val="2415372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indent="3175"/>
            <a:r>
              <a:rPr kumimoji="1" lang="en-US" altLang="ja-JP" dirty="0"/>
              <a:t>2-1. </a:t>
            </a:r>
            <a:r>
              <a:rPr kumimoji="1" lang="ja-JP" altLang="en-US" dirty="0"/>
              <a:t>取扱説明書（設置編）へのアクセス方法</a:t>
            </a:r>
          </a:p>
        </p:txBody>
      </p:sp>
      <p:sp>
        <p:nvSpPr>
          <p:cNvPr id="5" name="テキスト ボックス 4">
            <a:extLst>
              <a:ext uri="{FF2B5EF4-FFF2-40B4-BE49-F238E27FC236}">
                <a16:creationId xmlns:a16="http://schemas.microsoft.com/office/drawing/2014/main" id="{021B796C-E500-EAD3-4DD3-CAC776D928F9}"/>
              </a:ext>
            </a:extLst>
          </p:cNvPr>
          <p:cNvSpPr txBox="1"/>
          <p:nvPr/>
        </p:nvSpPr>
        <p:spPr>
          <a:xfrm>
            <a:off x="2242027" y="728853"/>
            <a:ext cx="6637190" cy="338554"/>
          </a:xfrm>
          <a:prstGeom prst="rect">
            <a:avLst/>
          </a:prstGeom>
          <a:noFill/>
        </p:spPr>
        <p:txBody>
          <a:bodyPr wrap="square">
            <a:spAutoFit/>
          </a:bodyPr>
          <a:lstStyle/>
          <a:p>
            <a:r>
              <a:rPr lang="en-US" altLang="ja-JP" sz="1600" b="1" dirty="0">
                <a:latin typeface="+mn-ea"/>
                <a:hlinkClick r:id="rId3"/>
              </a:rPr>
              <a:t>https://www.youtube.com/watch?v=dbPIWDW0uAk</a:t>
            </a:r>
            <a:endParaRPr lang="ja-JP" altLang="en-US" sz="1600" b="1" dirty="0">
              <a:latin typeface="+mn-ea"/>
            </a:endParaRPr>
          </a:p>
        </p:txBody>
      </p:sp>
      <p:sp>
        <p:nvSpPr>
          <p:cNvPr id="6" name="テキスト ボックス 5">
            <a:extLst>
              <a:ext uri="{FF2B5EF4-FFF2-40B4-BE49-F238E27FC236}">
                <a16:creationId xmlns:a16="http://schemas.microsoft.com/office/drawing/2014/main" id="{1F9B0DB1-DD5D-ADB9-4901-E06D7814507C}"/>
              </a:ext>
            </a:extLst>
          </p:cNvPr>
          <p:cNvSpPr txBox="1"/>
          <p:nvPr/>
        </p:nvSpPr>
        <p:spPr>
          <a:xfrm>
            <a:off x="81341" y="698075"/>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pic>
        <p:nvPicPr>
          <p:cNvPr id="4" name="オンライン メディア 3" title="取扱説明書へのアクセス方法">
            <a:hlinkClick r:id="" action="ppaction://media"/>
            <a:extLst>
              <a:ext uri="{FF2B5EF4-FFF2-40B4-BE49-F238E27FC236}">
                <a16:creationId xmlns:a16="http://schemas.microsoft.com/office/drawing/2014/main" id="{38570426-DE57-B648-04E2-580A513EC49F}"/>
              </a:ext>
            </a:extLst>
          </p:cNvPr>
          <p:cNvPicPr>
            <a:picLocks noRot="1" noChangeAspect="1"/>
          </p:cNvPicPr>
          <p:nvPr>
            <a:videoFile r:link="rId1"/>
          </p:nvPr>
        </p:nvPicPr>
        <p:blipFill>
          <a:blip r:embed="rId4">
            <a:duotone>
              <a:prstClr val="black"/>
              <a:schemeClr val="accent5">
                <a:tint val="45000"/>
                <a:satMod val="400000"/>
              </a:schemeClr>
            </a:duotone>
          </a:blip>
          <a:stretch>
            <a:fillRect/>
          </a:stretch>
        </p:blipFill>
        <p:spPr>
          <a:xfrm>
            <a:off x="447719" y="1402617"/>
            <a:ext cx="9070222" cy="5124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テキスト ボックス 2">
            <a:extLst>
              <a:ext uri="{FF2B5EF4-FFF2-40B4-BE49-F238E27FC236}">
                <a16:creationId xmlns:a16="http://schemas.microsoft.com/office/drawing/2014/main" id="{E2E7A31B-EC34-4408-7016-8B8C912AF061}"/>
              </a:ext>
            </a:extLst>
          </p:cNvPr>
          <p:cNvSpPr txBox="1"/>
          <p:nvPr/>
        </p:nvSpPr>
        <p:spPr>
          <a:xfrm>
            <a:off x="9948673" y="1207008"/>
            <a:ext cx="4003822" cy="1508105"/>
          </a:xfrm>
          <a:prstGeom prst="rect">
            <a:avLst/>
          </a:prstGeom>
          <a:noFill/>
        </p:spPr>
        <p:txBody>
          <a:bodyPr wrap="square" rtlCol="0">
            <a:spAutoFit/>
          </a:bodyPr>
          <a:lstStyle/>
          <a:p>
            <a:pPr algn="l">
              <a:lnSpc>
                <a:spcPct val="120000"/>
              </a:lnSpc>
            </a:pPr>
            <a:r>
              <a:rPr kumimoji="1" lang="ja-JP" altLang="en-US" sz="2000" b="1" dirty="0">
                <a:latin typeface="+mn-ea"/>
              </a:rPr>
              <a:t>梱包箱の側面にある</a:t>
            </a:r>
            <a:r>
              <a:rPr lang="ja-JP" altLang="en-US" sz="2000" b="1" dirty="0">
                <a:latin typeface="+mn-ea"/>
              </a:rPr>
              <a:t>「</a:t>
            </a:r>
            <a:r>
              <a:rPr kumimoji="1" lang="en-US" altLang="ja-JP" sz="2000" b="1" dirty="0">
                <a:latin typeface="+mn-ea"/>
              </a:rPr>
              <a:t>2</a:t>
            </a:r>
            <a:r>
              <a:rPr kumimoji="1" lang="ja-JP" altLang="en-US" sz="2000" b="1" dirty="0">
                <a:latin typeface="+mn-ea"/>
              </a:rPr>
              <a:t>次元バーコード」より、取扱説明書「設置編」にアクセス可能</a:t>
            </a:r>
          </a:p>
          <a:p>
            <a:pPr algn="l"/>
            <a:endParaRPr kumimoji="1" lang="ja-JP" altLang="en-US" sz="2000" dirty="0"/>
          </a:p>
        </p:txBody>
      </p:sp>
    </p:spTree>
    <p:extLst>
      <p:ext uri="{BB962C8B-B14F-4D97-AF65-F5344CB8AC3E}">
        <p14:creationId xmlns:p14="http://schemas.microsoft.com/office/powerpoint/2010/main" val="392552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indent="3175"/>
            <a:r>
              <a:rPr kumimoji="1" lang="en-US" altLang="ja-JP" dirty="0"/>
              <a:t>2-2. </a:t>
            </a:r>
            <a:r>
              <a:rPr kumimoji="1" lang="ja-JP" altLang="en-US" dirty="0"/>
              <a:t>開梱・同梱物の確認</a:t>
            </a:r>
          </a:p>
        </p:txBody>
      </p:sp>
      <p:grpSp>
        <p:nvGrpSpPr>
          <p:cNvPr id="13" name="グループ化 12">
            <a:extLst>
              <a:ext uri="{FF2B5EF4-FFF2-40B4-BE49-F238E27FC236}">
                <a16:creationId xmlns:a16="http://schemas.microsoft.com/office/drawing/2014/main" id="{7AC9741E-F693-C296-E758-9C0F233000A8}"/>
              </a:ext>
            </a:extLst>
          </p:cNvPr>
          <p:cNvGrpSpPr/>
          <p:nvPr/>
        </p:nvGrpSpPr>
        <p:grpSpPr>
          <a:xfrm>
            <a:off x="668917" y="1210114"/>
            <a:ext cx="10940969" cy="6156645"/>
            <a:chOff x="365463" y="1165088"/>
            <a:chExt cx="10940969" cy="6156645"/>
          </a:xfrm>
        </p:grpSpPr>
        <p:pic>
          <p:nvPicPr>
            <p:cNvPr id="7" name="図 6">
              <a:extLst>
                <a:ext uri="{FF2B5EF4-FFF2-40B4-BE49-F238E27FC236}">
                  <a16:creationId xmlns:a16="http://schemas.microsoft.com/office/drawing/2014/main" id="{1257CAFE-3799-B2AC-B293-55CED3E3A5CF}"/>
                </a:ext>
              </a:extLst>
            </p:cNvPr>
            <p:cNvPicPr>
              <a:picLocks noChangeAspect="1"/>
            </p:cNvPicPr>
            <p:nvPr/>
          </p:nvPicPr>
          <p:blipFill>
            <a:blip r:embed="rId2"/>
            <a:stretch>
              <a:fillRect/>
            </a:stretch>
          </p:blipFill>
          <p:spPr>
            <a:xfrm>
              <a:off x="365463" y="1165088"/>
              <a:ext cx="10940969" cy="6156645"/>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DC401D16-D05E-9A0C-2504-CCC80C82836C}"/>
                </a:ext>
              </a:extLst>
            </p:cNvPr>
            <p:cNvSpPr txBox="1"/>
            <p:nvPr/>
          </p:nvSpPr>
          <p:spPr>
            <a:xfrm>
              <a:off x="400262" y="1258567"/>
              <a:ext cx="4107215" cy="69940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none" tIns="72000" bIns="72000" rtlCol="0">
              <a:spAutoFit/>
            </a:bodyPr>
            <a:lstStyle/>
            <a:p>
              <a:pPr algn="l"/>
              <a:r>
                <a:rPr kumimoji="1" lang="ja-JP" altLang="en-US" sz="1800" dirty="0">
                  <a:solidFill>
                    <a:schemeClr val="bg1"/>
                  </a:solidFill>
                  <a:effectLst>
                    <a:outerShdw blurRad="38100" dist="38100" dir="2700000" algn="tl">
                      <a:srgbClr val="000000">
                        <a:alpha val="43137"/>
                      </a:srgbClr>
                    </a:outerShdw>
                  </a:effectLst>
                  <a:latin typeface="+mn-ea"/>
                </a:rPr>
                <a:t>アタッチメント金具および</a:t>
              </a:r>
              <a:endParaRPr kumimoji="1" lang="en-US" altLang="ja-JP" sz="1800" dirty="0">
                <a:solidFill>
                  <a:schemeClr val="bg1"/>
                </a:solidFill>
                <a:effectLst>
                  <a:outerShdw blurRad="38100" dist="38100" dir="2700000" algn="tl">
                    <a:srgbClr val="000000">
                      <a:alpha val="43137"/>
                    </a:srgbClr>
                  </a:outerShdw>
                </a:effectLst>
                <a:latin typeface="+mn-ea"/>
              </a:endParaRPr>
            </a:p>
            <a:p>
              <a:pPr algn="l"/>
              <a:r>
                <a:rPr lang="ja-JP" altLang="en-US" sz="1800" dirty="0">
                  <a:solidFill>
                    <a:schemeClr val="bg1"/>
                  </a:solidFill>
                  <a:effectLst>
                    <a:outerShdw blurRad="38100" dist="38100" dir="2700000" algn="tl">
                      <a:srgbClr val="000000">
                        <a:alpha val="43137"/>
                      </a:srgbClr>
                    </a:outerShdw>
                  </a:effectLst>
                  <a:latin typeface="+mn-ea"/>
                </a:rPr>
                <a:t>簡単キッティング用</a:t>
              </a:r>
              <a:r>
                <a:rPr lang="en-US" altLang="ja-JP" sz="1800" dirty="0">
                  <a:solidFill>
                    <a:schemeClr val="bg1"/>
                  </a:solidFill>
                  <a:effectLst>
                    <a:outerShdw blurRad="38100" dist="38100" dir="2700000" algn="tl">
                      <a:srgbClr val="000000">
                        <a:alpha val="43137"/>
                      </a:srgbClr>
                    </a:outerShdw>
                  </a:effectLst>
                  <a:latin typeface="+mn-ea"/>
                </a:rPr>
                <a:t>LAN</a:t>
              </a:r>
              <a:r>
                <a:rPr lang="ja-JP" altLang="en-US" sz="1800" dirty="0">
                  <a:solidFill>
                    <a:schemeClr val="bg1"/>
                  </a:solidFill>
                  <a:effectLst>
                    <a:outerShdw blurRad="38100" dist="38100" dir="2700000" algn="tl">
                      <a:srgbClr val="000000">
                        <a:alpha val="43137"/>
                      </a:srgbClr>
                    </a:outerShdw>
                  </a:effectLst>
                  <a:latin typeface="+mn-ea"/>
                </a:rPr>
                <a:t>延長ケーブル</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5" name="テキスト ボックス 4">
              <a:extLst>
                <a:ext uri="{FF2B5EF4-FFF2-40B4-BE49-F238E27FC236}">
                  <a16:creationId xmlns:a16="http://schemas.microsoft.com/office/drawing/2014/main" id="{0BB05432-C276-C99A-8189-938FB47F57FD}"/>
                </a:ext>
              </a:extLst>
            </p:cNvPr>
            <p:cNvSpPr txBox="1"/>
            <p:nvPr/>
          </p:nvSpPr>
          <p:spPr>
            <a:xfrm>
              <a:off x="4507477" y="6593553"/>
              <a:ext cx="3067215"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kumimoji="1" lang="ja-JP" altLang="en-US" sz="1800" dirty="0">
                  <a:solidFill>
                    <a:schemeClr val="bg1"/>
                  </a:solidFill>
                  <a:effectLst>
                    <a:outerShdw blurRad="38100" dist="38100" dir="2700000" algn="tl">
                      <a:srgbClr val="000000">
                        <a:alpha val="43137"/>
                      </a:srgbClr>
                    </a:outerShdw>
                  </a:effectLst>
                  <a:latin typeface="+mn-ea"/>
                </a:rPr>
                <a:t>安全に関する重要注意事項</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8" name="テキスト ボックス 7">
              <a:extLst>
                <a:ext uri="{FF2B5EF4-FFF2-40B4-BE49-F238E27FC236}">
                  <a16:creationId xmlns:a16="http://schemas.microsoft.com/office/drawing/2014/main" id="{D76C9288-A571-7BA4-B09E-453279800FD3}"/>
                </a:ext>
              </a:extLst>
            </p:cNvPr>
            <p:cNvSpPr txBox="1"/>
            <p:nvPr/>
          </p:nvSpPr>
          <p:spPr>
            <a:xfrm>
              <a:off x="1803753" y="6792563"/>
              <a:ext cx="1265435"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型紙</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9" name="テキスト ボックス 8">
              <a:extLst>
                <a:ext uri="{FF2B5EF4-FFF2-40B4-BE49-F238E27FC236}">
                  <a16:creationId xmlns:a16="http://schemas.microsoft.com/office/drawing/2014/main" id="{D5A8729D-458F-ECC0-718F-6A1FE2E80E45}"/>
                </a:ext>
              </a:extLst>
            </p:cNvPr>
            <p:cNvSpPr txBox="1"/>
            <p:nvPr/>
          </p:nvSpPr>
          <p:spPr>
            <a:xfrm>
              <a:off x="8039961" y="5286851"/>
              <a:ext cx="1408839"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グロメット</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10" name="テキスト ボックス 9">
              <a:extLst>
                <a:ext uri="{FF2B5EF4-FFF2-40B4-BE49-F238E27FC236}">
                  <a16:creationId xmlns:a16="http://schemas.microsoft.com/office/drawing/2014/main" id="{143C67C2-61C3-7CCA-FB20-EF0516B68E46}"/>
                </a:ext>
              </a:extLst>
            </p:cNvPr>
            <p:cNvSpPr txBox="1"/>
            <p:nvPr/>
          </p:nvSpPr>
          <p:spPr>
            <a:xfrm>
              <a:off x="9350601" y="6593553"/>
              <a:ext cx="1146711" cy="69940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en-US" altLang="ja-JP" sz="1800" dirty="0">
                  <a:solidFill>
                    <a:schemeClr val="bg1"/>
                  </a:solidFill>
                  <a:effectLst>
                    <a:outerShdw blurRad="38100" dist="38100" dir="2700000" algn="tl">
                      <a:srgbClr val="000000">
                        <a:alpha val="43137"/>
                      </a:srgbClr>
                    </a:outerShdw>
                  </a:effectLst>
                  <a:latin typeface="+mn-ea"/>
                </a:rPr>
                <a:t>RJ45</a:t>
              </a:r>
            </a:p>
            <a:p>
              <a:pPr algn="ctr"/>
              <a:r>
                <a:rPr kumimoji="1" lang="ja-JP" altLang="en-US" sz="1800" dirty="0">
                  <a:solidFill>
                    <a:schemeClr val="bg1"/>
                  </a:solidFill>
                  <a:effectLst>
                    <a:outerShdw blurRad="38100" dist="38100" dir="2700000" algn="tl">
                      <a:srgbClr val="000000">
                        <a:alpha val="43137"/>
                      </a:srgbClr>
                    </a:outerShdw>
                  </a:effectLst>
                  <a:latin typeface="+mn-ea"/>
                </a:rPr>
                <a:t>キャップ</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11" name="テキスト ボックス 10">
              <a:extLst>
                <a:ext uri="{FF2B5EF4-FFF2-40B4-BE49-F238E27FC236}">
                  <a16:creationId xmlns:a16="http://schemas.microsoft.com/office/drawing/2014/main" id="{AC660EA3-1ABA-27CC-DBD2-28A94D8E541E}"/>
                </a:ext>
              </a:extLst>
            </p:cNvPr>
            <p:cNvSpPr txBox="1"/>
            <p:nvPr/>
          </p:nvSpPr>
          <p:spPr>
            <a:xfrm>
              <a:off x="10143081" y="5286850"/>
              <a:ext cx="878487"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ビット</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grpSp>
      <p:sp>
        <p:nvSpPr>
          <p:cNvPr id="12" name="テキスト ボックス 11">
            <a:extLst>
              <a:ext uri="{FF2B5EF4-FFF2-40B4-BE49-F238E27FC236}">
                <a16:creationId xmlns:a16="http://schemas.microsoft.com/office/drawing/2014/main" id="{55FE7BE5-4D9E-5BB9-25A2-BA68583961AD}"/>
              </a:ext>
            </a:extLst>
          </p:cNvPr>
          <p:cNvSpPr txBox="1"/>
          <p:nvPr/>
        </p:nvSpPr>
        <p:spPr>
          <a:xfrm>
            <a:off x="267927" y="684402"/>
            <a:ext cx="5057795" cy="400110"/>
          </a:xfrm>
          <a:prstGeom prst="rect">
            <a:avLst/>
          </a:prstGeom>
          <a:noFill/>
        </p:spPr>
        <p:txBody>
          <a:bodyPr wrap="none" rtlCol="0">
            <a:spAutoFit/>
          </a:bodyPr>
          <a:lstStyle/>
          <a:p>
            <a:pPr algn="l"/>
            <a:r>
              <a:rPr kumimoji="1" lang="ja-JP" altLang="en-US" sz="2000" b="1" dirty="0"/>
              <a:t>開梱時に本体と同梱物をご確認ください。</a:t>
            </a:r>
          </a:p>
        </p:txBody>
      </p:sp>
    </p:spTree>
    <p:extLst>
      <p:ext uri="{BB962C8B-B14F-4D97-AF65-F5344CB8AC3E}">
        <p14:creationId xmlns:p14="http://schemas.microsoft.com/office/powerpoint/2010/main" val="2786682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5B6024E-E3BB-CD3F-A797-A948781F67F8}"/>
              </a:ext>
            </a:extLst>
          </p:cNvPr>
          <p:cNvSpPr>
            <a:spLocks noGrp="1"/>
          </p:cNvSpPr>
          <p:nvPr>
            <p:ph type="title"/>
          </p:nvPr>
        </p:nvSpPr>
        <p:spPr/>
        <p:txBody>
          <a:bodyPr/>
          <a:lstStyle/>
          <a:p>
            <a:pPr marL="268288"/>
            <a:r>
              <a:rPr lang="en-US" altLang="ja-JP" dirty="0"/>
              <a:t>2-3. microSD</a:t>
            </a:r>
            <a:r>
              <a:rPr lang="ja-JP" altLang="en-US" dirty="0"/>
              <a:t> メモリーカードについて</a:t>
            </a:r>
          </a:p>
        </p:txBody>
      </p:sp>
      <p:pic>
        <p:nvPicPr>
          <p:cNvPr id="2" name="図 1">
            <a:extLst>
              <a:ext uri="{FF2B5EF4-FFF2-40B4-BE49-F238E27FC236}">
                <a16:creationId xmlns:a16="http://schemas.microsoft.com/office/drawing/2014/main" id="{BB6A9DCC-BA9F-0ADE-701D-A7352624861A}"/>
              </a:ext>
            </a:extLst>
          </p:cNvPr>
          <p:cNvPicPr>
            <a:picLocks noChangeAspect="1"/>
          </p:cNvPicPr>
          <p:nvPr/>
        </p:nvPicPr>
        <p:blipFill>
          <a:blip r:embed="rId2"/>
          <a:stretch>
            <a:fillRect/>
          </a:stretch>
        </p:blipFill>
        <p:spPr>
          <a:xfrm>
            <a:off x="-284093" y="918099"/>
            <a:ext cx="8416157" cy="5605295"/>
          </a:xfrm>
          <a:prstGeom prst="rect">
            <a:avLst/>
          </a:prstGeom>
        </p:spPr>
      </p:pic>
      <p:sp>
        <p:nvSpPr>
          <p:cNvPr id="4" name="テキスト ボックス 3">
            <a:extLst>
              <a:ext uri="{FF2B5EF4-FFF2-40B4-BE49-F238E27FC236}">
                <a16:creationId xmlns:a16="http://schemas.microsoft.com/office/drawing/2014/main" id="{1BBCB149-26B9-9D36-640C-96AAF99B00ED}"/>
              </a:ext>
            </a:extLst>
          </p:cNvPr>
          <p:cNvSpPr txBox="1"/>
          <p:nvPr/>
        </p:nvSpPr>
        <p:spPr>
          <a:xfrm>
            <a:off x="7774305" y="1209408"/>
            <a:ext cx="6100191" cy="2405402"/>
          </a:xfrm>
          <a:prstGeom prst="rect">
            <a:avLst/>
          </a:prstGeom>
          <a:noFill/>
        </p:spPr>
        <p:txBody>
          <a:bodyPr wrap="square" rtlCol="0">
            <a:spAutoFit/>
          </a:bodyPr>
          <a:lstStyle/>
          <a:p>
            <a:pPr>
              <a:lnSpc>
                <a:spcPct val="120000"/>
              </a:lnSpc>
            </a:pPr>
            <a:r>
              <a:rPr lang="en-US" altLang="ja-JP" sz="2000" b="1" dirty="0">
                <a:latin typeface="+mn-ea"/>
              </a:rPr>
              <a:t>microSD</a:t>
            </a:r>
            <a:r>
              <a:rPr lang="ja-JP" altLang="en-US" sz="2000" b="1" dirty="0">
                <a:latin typeface="+mn-ea"/>
              </a:rPr>
              <a:t>メモリーカードは、</a:t>
            </a:r>
            <a:r>
              <a:rPr lang="en-US" altLang="ja-JP" sz="2000" b="1" dirty="0">
                <a:latin typeface="+mn-ea"/>
              </a:rPr>
              <a:t>SDXC</a:t>
            </a:r>
            <a:r>
              <a:rPr lang="ja-JP" altLang="en-US" sz="2000" b="1" dirty="0">
                <a:latin typeface="+mn-ea"/>
              </a:rPr>
              <a:t>規格までに対応</a:t>
            </a:r>
            <a:endParaRPr lang="en-US" altLang="ja-JP" sz="2000" b="1" dirty="0">
              <a:latin typeface="+mn-ea"/>
            </a:endParaRPr>
          </a:p>
          <a:p>
            <a:pPr>
              <a:lnSpc>
                <a:spcPct val="120000"/>
              </a:lnSpc>
              <a:spcBef>
                <a:spcPts val="1890"/>
              </a:spcBef>
            </a:pPr>
            <a:r>
              <a:rPr lang="en-US" altLang="ja-JP" sz="2000" b="1" dirty="0">
                <a:latin typeface="+mn-ea"/>
              </a:rPr>
              <a:t>PTZ</a:t>
            </a:r>
            <a:r>
              <a:rPr lang="ja-JP" altLang="en-US" sz="2000" b="1" dirty="0">
                <a:latin typeface="+mn-ea"/>
              </a:rPr>
              <a:t>部とマルチ部の専用のスロット部にそれぞれ挿入（下図参照）</a:t>
            </a:r>
            <a:endParaRPr lang="en-US" altLang="ja-JP" sz="2000" b="1" dirty="0">
              <a:latin typeface="+mn-ea"/>
            </a:endParaRPr>
          </a:p>
          <a:p>
            <a:pPr marL="268288" indent="-268288">
              <a:lnSpc>
                <a:spcPct val="120000"/>
              </a:lnSpc>
              <a:spcBef>
                <a:spcPts val="1890"/>
              </a:spcBef>
            </a:pPr>
            <a:r>
              <a:rPr lang="ja-JP" altLang="en-US" sz="2000" b="1" dirty="0">
                <a:latin typeface="+mn-ea"/>
              </a:rPr>
              <a:t>＊挿入方向に注意の上、奥までしっかりと挿入してください。</a:t>
            </a:r>
            <a:endParaRPr lang="en-US" altLang="ja-JP" sz="2000" b="1" dirty="0">
              <a:latin typeface="+mn-ea"/>
            </a:endParaRPr>
          </a:p>
        </p:txBody>
      </p:sp>
      <p:sp>
        <p:nvSpPr>
          <p:cNvPr id="5" name="テキスト ボックス 4">
            <a:extLst>
              <a:ext uri="{FF2B5EF4-FFF2-40B4-BE49-F238E27FC236}">
                <a16:creationId xmlns:a16="http://schemas.microsoft.com/office/drawing/2014/main" id="{830675A9-496D-9FCA-0A62-C2B88B179526}"/>
              </a:ext>
            </a:extLst>
          </p:cNvPr>
          <p:cNvSpPr txBox="1"/>
          <p:nvPr/>
        </p:nvSpPr>
        <p:spPr>
          <a:xfrm>
            <a:off x="2342765" y="6617035"/>
            <a:ext cx="3682418" cy="761747"/>
          </a:xfrm>
          <a:prstGeom prst="rect">
            <a:avLst/>
          </a:prstGeom>
          <a:noFill/>
        </p:spPr>
        <p:txBody>
          <a:bodyPr wrap="none" rtlCol="0">
            <a:spAutoFit/>
          </a:bodyPr>
          <a:lstStyle/>
          <a:p>
            <a:pPr>
              <a:spcBef>
                <a:spcPts val="945"/>
              </a:spcBef>
            </a:pPr>
            <a:r>
              <a:rPr lang="ja-JP" altLang="en-US" sz="1800" b="1" dirty="0">
                <a:latin typeface="+mn-ea"/>
              </a:rPr>
              <a:t>①</a:t>
            </a:r>
            <a:r>
              <a:rPr lang="en-US" altLang="ja-JP" sz="1800" b="1" dirty="0">
                <a:latin typeface="+mn-ea"/>
              </a:rPr>
              <a:t>microSD</a:t>
            </a:r>
            <a:r>
              <a:rPr lang="ja-JP" altLang="en-US" sz="1800" b="1" dirty="0">
                <a:latin typeface="+mn-ea"/>
              </a:rPr>
              <a:t>スロット（マルチ部）</a:t>
            </a:r>
          </a:p>
          <a:p>
            <a:pPr>
              <a:spcBef>
                <a:spcPts val="945"/>
              </a:spcBef>
            </a:pPr>
            <a:r>
              <a:rPr lang="ja-JP" altLang="en-US" sz="1800" b="1" dirty="0">
                <a:latin typeface="+mn-ea"/>
              </a:rPr>
              <a:t>②</a:t>
            </a:r>
            <a:r>
              <a:rPr lang="en-US" altLang="ja-JP" sz="1800" b="1" dirty="0">
                <a:latin typeface="+mn-ea"/>
              </a:rPr>
              <a:t>microSD</a:t>
            </a:r>
            <a:r>
              <a:rPr lang="ja-JP" altLang="en-US" sz="1800" b="1" dirty="0">
                <a:latin typeface="+mn-ea"/>
              </a:rPr>
              <a:t>スロット（</a:t>
            </a:r>
            <a:r>
              <a:rPr lang="en-US" altLang="ja-JP" sz="1800" b="1" dirty="0">
                <a:latin typeface="+mn-ea"/>
              </a:rPr>
              <a:t>PTZ</a:t>
            </a:r>
            <a:r>
              <a:rPr lang="ja-JP" altLang="en-US" sz="1800" b="1" dirty="0">
                <a:latin typeface="+mn-ea"/>
              </a:rPr>
              <a:t>部）</a:t>
            </a:r>
          </a:p>
        </p:txBody>
      </p:sp>
      <p:sp>
        <p:nvSpPr>
          <p:cNvPr id="6" name="テキスト ボックス 5">
            <a:extLst>
              <a:ext uri="{FF2B5EF4-FFF2-40B4-BE49-F238E27FC236}">
                <a16:creationId xmlns:a16="http://schemas.microsoft.com/office/drawing/2014/main" id="{B9E10CA2-C19F-ECEE-8431-5E153101276D}"/>
              </a:ext>
            </a:extLst>
          </p:cNvPr>
          <p:cNvSpPr txBox="1"/>
          <p:nvPr/>
        </p:nvSpPr>
        <p:spPr>
          <a:xfrm>
            <a:off x="1281311" y="1237477"/>
            <a:ext cx="1415772" cy="338554"/>
          </a:xfrm>
          <a:prstGeom prst="rect">
            <a:avLst/>
          </a:prstGeom>
          <a:noFill/>
        </p:spPr>
        <p:txBody>
          <a:bodyPr wrap="none" rtlCol="0">
            <a:spAutoFit/>
          </a:bodyPr>
          <a:lstStyle/>
          <a:p>
            <a:r>
              <a:rPr lang="ja-JP" altLang="en-US" sz="1600" b="1" dirty="0">
                <a:latin typeface="+mn-ea"/>
              </a:rPr>
              <a:t>上から見た図</a:t>
            </a:r>
          </a:p>
        </p:txBody>
      </p:sp>
    </p:spTree>
    <p:extLst>
      <p:ext uri="{BB962C8B-B14F-4D97-AF65-F5344CB8AC3E}">
        <p14:creationId xmlns:p14="http://schemas.microsoft.com/office/powerpoint/2010/main" val="48973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A3B40ED-54C3-9816-8DB1-D7F3F801E204}"/>
              </a:ext>
            </a:extLst>
          </p:cNvPr>
          <p:cNvSpPr>
            <a:spLocks noGrp="1"/>
          </p:cNvSpPr>
          <p:nvPr>
            <p:ph type="title"/>
          </p:nvPr>
        </p:nvSpPr>
        <p:spPr/>
        <p:txBody>
          <a:bodyPr/>
          <a:lstStyle/>
          <a:p>
            <a:pPr marL="268288"/>
            <a:r>
              <a:rPr lang="en-US" altLang="ja-JP" dirty="0"/>
              <a:t>2-4. </a:t>
            </a:r>
            <a:r>
              <a:rPr lang="ja-JP" altLang="en-US" dirty="0"/>
              <a:t>設置について（天井設置）</a:t>
            </a:r>
          </a:p>
        </p:txBody>
      </p:sp>
      <p:sp>
        <p:nvSpPr>
          <p:cNvPr id="6" name="テキスト ボックス 5">
            <a:extLst>
              <a:ext uri="{FF2B5EF4-FFF2-40B4-BE49-F238E27FC236}">
                <a16:creationId xmlns:a16="http://schemas.microsoft.com/office/drawing/2014/main" id="{4014854C-1784-6DDE-FFD7-7E32C73D815E}"/>
              </a:ext>
            </a:extLst>
          </p:cNvPr>
          <p:cNvSpPr txBox="1"/>
          <p:nvPr/>
        </p:nvSpPr>
        <p:spPr>
          <a:xfrm>
            <a:off x="2340000" y="720000"/>
            <a:ext cx="6185733" cy="369332"/>
          </a:xfrm>
          <a:prstGeom prst="rect">
            <a:avLst/>
          </a:prstGeom>
          <a:noFill/>
        </p:spPr>
        <p:txBody>
          <a:bodyPr wrap="square">
            <a:spAutoFit/>
          </a:bodyPr>
          <a:lstStyle/>
          <a:p>
            <a:r>
              <a:rPr lang="en-US" altLang="ja-JP" sz="1800" b="1" dirty="0">
                <a:latin typeface="+mn-ea"/>
                <a:hlinkClick r:id="rId3"/>
              </a:rPr>
              <a:t>https://www.youtube.com/watch?v=LyJeWc9ADhI</a:t>
            </a:r>
            <a:endParaRPr lang="en-US" altLang="ja-JP" sz="1800" b="1" dirty="0">
              <a:latin typeface="+mn-ea"/>
            </a:endParaRPr>
          </a:p>
        </p:txBody>
      </p:sp>
      <p:sp>
        <p:nvSpPr>
          <p:cNvPr id="7" name="テキスト ボックス 6">
            <a:extLst>
              <a:ext uri="{FF2B5EF4-FFF2-40B4-BE49-F238E27FC236}">
                <a16:creationId xmlns:a16="http://schemas.microsoft.com/office/drawing/2014/main" id="{0643839D-D5EB-CA17-2608-FFC00BEF5CCF}"/>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sp>
        <p:nvSpPr>
          <p:cNvPr id="9" name="コンテンツ プレースホルダー 5">
            <a:extLst>
              <a:ext uri="{FF2B5EF4-FFF2-40B4-BE49-F238E27FC236}">
                <a16:creationId xmlns:a16="http://schemas.microsoft.com/office/drawing/2014/main" id="{755735E6-70E3-38BD-7555-18BEA8A694DE}"/>
              </a:ext>
            </a:extLst>
          </p:cNvPr>
          <p:cNvSpPr txBox="1">
            <a:spLocks/>
          </p:cNvSpPr>
          <p:nvPr/>
        </p:nvSpPr>
        <p:spPr>
          <a:xfrm>
            <a:off x="9751475" y="1339700"/>
            <a:ext cx="4394234" cy="3725359"/>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ja-JP" altLang="en-US" sz="2000" b="1" dirty="0">
                <a:latin typeface="+mn-ea"/>
              </a:rPr>
              <a:t>別途調達必要部材</a:t>
            </a:r>
            <a:endParaRPr lang="en-US" altLang="ja-JP" sz="2000" b="1" dirty="0">
              <a:latin typeface="+mn-ea"/>
            </a:endParaRPr>
          </a:p>
          <a:p>
            <a:pPr marL="268288" lvl="1" indent="0">
              <a:lnSpc>
                <a:spcPct val="100000"/>
              </a:lnSpc>
              <a:buNone/>
            </a:pPr>
            <a:r>
              <a:rPr lang="ja-JP" altLang="en-US" sz="1600" b="1" dirty="0">
                <a:latin typeface="+mn-ea"/>
              </a:rPr>
              <a:t>・アタッチメントプレート固定ねじ</a:t>
            </a:r>
            <a:endParaRPr lang="en-US" altLang="ja-JP" sz="1600" b="1" dirty="0">
              <a:latin typeface="+mn-ea"/>
            </a:endParaRPr>
          </a:p>
          <a:p>
            <a:pPr marL="538163" lvl="1" indent="0">
              <a:lnSpc>
                <a:spcPct val="100000"/>
              </a:lnSpc>
              <a:buNone/>
            </a:pPr>
            <a:r>
              <a:rPr lang="en-US" altLang="ja-JP" sz="1600" b="1" dirty="0">
                <a:latin typeface="+mn-ea"/>
              </a:rPr>
              <a:t>M4 </a:t>
            </a:r>
            <a:r>
              <a:rPr lang="ja-JP" altLang="en-US" sz="1600" b="1" dirty="0">
                <a:latin typeface="+mn-ea"/>
              </a:rPr>
              <a:t>ｘ</a:t>
            </a:r>
            <a:r>
              <a:rPr lang="en-US" altLang="ja-JP" sz="1600" b="1" dirty="0">
                <a:latin typeface="+mn-ea"/>
              </a:rPr>
              <a:t>4</a:t>
            </a:r>
            <a:r>
              <a:rPr lang="ja-JP" altLang="en-US" sz="1600" b="1" dirty="0">
                <a:latin typeface="+mn-ea"/>
              </a:rPr>
              <a:t>本</a:t>
            </a:r>
            <a:endParaRPr lang="en-US" altLang="ja-JP" sz="1600" b="1" dirty="0">
              <a:latin typeface="+mn-ea"/>
            </a:endParaRPr>
          </a:p>
          <a:p>
            <a:pPr>
              <a:lnSpc>
                <a:spcPct val="100000"/>
              </a:lnSpc>
              <a:spcBef>
                <a:spcPts val="1800"/>
              </a:spcBef>
            </a:pPr>
            <a:r>
              <a:rPr lang="ja-JP" altLang="en-US" sz="2000" b="1" dirty="0">
                <a:latin typeface="+mn-ea"/>
              </a:rPr>
              <a:t>注意点</a:t>
            </a:r>
            <a:endParaRPr lang="en-US" altLang="ja-JP" sz="2000" b="1" dirty="0">
              <a:latin typeface="+mn-ea"/>
            </a:endParaRPr>
          </a:p>
          <a:p>
            <a:pPr marL="538163" lvl="1" indent="-276225">
              <a:lnSpc>
                <a:spcPct val="100000"/>
              </a:lnSpc>
              <a:buNone/>
            </a:pPr>
            <a:r>
              <a:rPr lang="ja-JP" altLang="en-US" sz="1600" b="1" dirty="0">
                <a:latin typeface="+mn-ea"/>
              </a:rPr>
              <a:t>①下記内容が必要な場合は、本体カバーを取り付ける前に実施してください。</a:t>
            </a:r>
            <a:endParaRPr lang="en-US" altLang="ja-JP" sz="1600" b="1" dirty="0">
              <a:latin typeface="+mn-ea"/>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lang="ja-JP" altLang="en-US" sz="1600" b="1" dirty="0">
                <a:latin typeface="+mn-ea"/>
              </a:rPr>
              <a:t>・</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microSD</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カードの挿入</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Tilt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の調整</a:t>
            </a:r>
            <a:endParaRPr lang="en-US" altLang="ja-JP" sz="1600" b="1" dirty="0">
              <a:latin typeface="+mn-ea"/>
            </a:endParaRPr>
          </a:p>
          <a:p>
            <a:pPr marL="538163" lvl="1" indent="-276225">
              <a:lnSpc>
                <a:spcPct val="100000"/>
              </a:lnSpc>
              <a:spcBef>
                <a:spcPts val="945"/>
              </a:spcBef>
              <a:buNone/>
            </a:pPr>
            <a:r>
              <a:rPr lang="ja-JP" altLang="en-US" sz="1600" b="1" dirty="0">
                <a:latin typeface="+mn-ea"/>
              </a:rPr>
              <a:t>②マルチセンサーカメラ部には、</a:t>
            </a:r>
            <a:r>
              <a:rPr lang="en-US" altLang="ja-JP" sz="1600" b="1" dirty="0">
                <a:latin typeface="+mn-ea"/>
              </a:rPr>
              <a:t>Pan</a:t>
            </a:r>
            <a:r>
              <a:rPr lang="ja-JP" altLang="en-US" sz="1600" b="1" dirty="0">
                <a:latin typeface="+mn-ea"/>
              </a:rPr>
              <a:t>方向調整がありません。 </a:t>
            </a:r>
            <a:endParaRPr lang="en-US" altLang="ja-JP" sz="1600" b="1" dirty="0">
              <a:latin typeface="+mn-ea"/>
            </a:endParaRPr>
          </a:p>
          <a:p>
            <a:pPr marL="536575" lvl="1" indent="0">
              <a:lnSpc>
                <a:spcPct val="100000"/>
              </a:lnSpc>
              <a:spcBef>
                <a:spcPts val="0"/>
              </a:spcBef>
              <a:buNone/>
            </a:pPr>
            <a:r>
              <a:rPr lang="ja-JP" altLang="en-US" sz="1600" b="1" dirty="0">
                <a:latin typeface="+mn-ea"/>
              </a:rPr>
              <a:t>アタッチプレートを取り付ける際に、</a:t>
            </a:r>
            <a:r>
              <a:rPr lang="en-US" altLang="ja-JP" sz="1600" b="1" dirty="0">
                <a:latin typeface="+mn-ea"/>
              </a:rPr>
              <a:t>Pan</a:t>
            </a:r>
            <a:r>
              <a:rPr lang="ja-JP" altLang="en-US" sz="1600" b="1" dirty="0">
                <a:latin typeface="+mn-ea"/>
              </a:rPr>
              <a:t>方向を確認する必要があります。</a:t>
            </a:r>
            <a:endParaRPr lang="en-US" altLang="ja-JP" sz="1600" b="1" dirty="0">
              <a:latin typeface="+mn-ea"/>
            </a:endParaRPr>
          </a:p>
        </p:txBody>
      </p:sp>
      <p:pic>
        <p:nvPicPr>
          <p:cNvPr id="4" name="オンライン メディア 3" title="Multi-directional + PTZ camera - 天井設置手順">
            <a:hlinkClick r:id="" action="ppaction://media"/>
            <a:extLst>
              <a:ext uri="{FF2B5EF4-FFF2-40B4-BE49-F238E27FC236}">
                <a16:creationId xmlns:a16="http://schemas.microsoft.com/office/drawing/2014/main" id="{32673D81-063C-9C5A-352A-877C4277D78A}"/>
              </a:ext>
            </a:extLst>
          </p:cNvPr>
          <p:cNvPicPr>
            <a:picLocks noRot="1" noChangeAspect="1"/>
          </p:cNvPicPr>
          <p:nvPr>
            <a:videoFile r:link="rId1"/>
          </p:nvPr>
        </p:nvPicPr>
        <p:blipFill>
          <a:blip r:embed="rId4">
            <a:duotone>
              <a:prstClr val="black"/>
              <a:schemeClr val="accent5">
                <a:tint val="45000"/>
                <a:satMod val="400000"/>
              </a:schemeClr>
            </a:duotone>
          </a:blip>
          <a:stretch>
            <a:fillRect/>
          </a:stretch>
        </p:blipFill>
        <p:spPr>
          <a:xfrm>
            <a:off x="360000" y="1440000"/>
            <a:ext cx="9070222" cy="5124675"/>
          </a:xfrm>
          <a:prstGeom prst="rect">
            <a:avLst/>
          </a:prstGeom>
          <a:ln w="127000" cap="sq">
            <a:solidFill>
              <a:srgbClr val="000000"/>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33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A3B40ED-54C3-9816-8DB1-D7F3F801E204}"/>
              </a:ext>
            </a:extLst>
          </p:cNvPr>
          <p:cNvSpPr>
            <a:spLocks noGrp="1"/>
          </p:cNvSpPr>
          <p:nvPr>
            <p:ph type="title"/>
          </p:nvPr>
        </p:nvSpPr>
        <p:spPr/>
        <p:txBody>
          <a:bodyPr/>
          <a:lstStyle/>
          <a:p>
            <a:pPr marL="268288"/>
            <a:r>
              <a:rPr lang="en-US" altLang="ja-JP" dirty="0"/>
              <a:t>2-4. </a:t>
            </a:r>
            <a:r>
              <a:rPr lang="ja-JP" altLang="en-US" dirty="0"/>
              <a:t>設置について（壁面設置）</a:t>
            </a:r>
          </a:p>
        </p:txBody>
      </p:sp>
      <p:sp>
        <p:nvSpPr>
          <p:cNvPr id="6" name="テキスト ボックス 5">
            <a:extLst>
              <a:ext uri="{FF2B5EF4-FFF2-40B4-BE49-F238E27FC236}">
                <a16:creationId xmlns:a16="http://schemas.microsoft.com/office/drawing/2014/main" id="{BD25F376-2311-0715-6A88-ECEBA742FFBF}"/>
              </a:ext>
            </a:extLst>
          </p:cNvPr>
          <p:cNvSpPr txBox="1"/>
          <p:nvPr/>
        </p:nvSpPr>
        <p:spPr>
          <a:xfrm>
            <a:off x="2340000" y="720000"/>
            <a:ext cx="6398155" cy="383182"/>
          </a:xfrm>
          <a:prstGeom prst="rect">
            <a:avLst/>
          </a:prstGeom>
          <a:noFill/>
        </p:spPr>
        <p:txBody>
          <a:bodyPr wrap="square">
            <a:spAutoFit/>
          </a:bodyPr>
          <a:lstStyle/>
          <a:p>
            <a:r>
              <a:rPr lang="en-US" altLang="ja-JP" sz="1800" b="1" dirty="0">
                <a:latin typeface="+mn-ea"/>
                <a:hlinkClick r:id="rId3"/>
              </a:rPr>
              <a:t>https://www.youtube.com/watch?v=nr5SLxgReqI</a:t>
            </a:r>
            <a:endParaRPr lang="ja-JP" altLang="en-US" sz="1800" b="1" dirty="0">
              <a:latin typeface="+mn-ea"/>
            </a:endParaRPr>
          </a:p>
        </p:txBody>
      </p:sp>
      <p:sp>
        <p:nvSpPr>
          <p:cNvPr id="7" name="テキスト ボックス 6">
            <a:extLst>
              <a:ext uri="{FF2B5EF4-FFF2-40B4-BE49-F238E27FC236}">
                <a16:creationId xmlns:a16="http://schemas.microsoft.com/office/drawing/2014/main" id="{A92EDE3D-E209-403C-C582-BDB83D37C716}"/>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pic>
        <p:nvPicPr>
          <p:cNvPr id="2" name="オンライン メディア 1" title="Multi-directional + PTZ camera - 壁設置手順">
            <a:hlinkClick r:id="" action="ppaction://media"/>
            <a:extLst>
              <a:ext uri="{FF2B5EF4-FFF2-40B4-BE49-F238E27FC236}">
                <a16:creationId xmlns:a16="http://schemas.microsoft.com/office/drawing/2014/main" id="{B64C3745-8AE1-8A72-0183-C45DE7630F89}"/>
              </a:ext>
            </a:extLst>
          </p:cNvPr>
          <p:cNvPicPr>
            <a:picLocks noRot="1" noChangeAspect="1"/>
          </p:cNvPicPr>
          <p:nvPr>
            <a:videoFile r:link="rId1"/>
          </p:nvPr>
        </p:nvPicPr>
        <p:blipFill>
          <a:blip r:embed="rId4">
            <a:duotone>
              <a:prstClr val="black"/>
              <a:schemeClr val="accent5">
                <a:tint val="45000"/>
                <a:satMod val="400000"/>
              </a:schemeClr>
            </a:duotone>
          </a:blip>
          <a:stretch>
            <a:fillRect/>
          </a:stretch>
        </p:blipFill>
        <p:spPr>
          <a:xfrm>
            <a:off x="360000" y="1440000"/>
            <a:ext cx="9070223" cy="51246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コンテンツ プレースホルダー 5">
            <a:extLst>
              <a:ext uri="{FF2B5EF4-FFF2-40B4-BE49-F238E27FC236}">
                <a16:creationId xmlns:a16="http://schemas.microsoft.com/office/drawing/2014/main" id="{1B62B4FE-67B5-4726-3CFD-460D01B111CB}"/>
              </a:ext>
            </a:extLst>
          </p:cNvPr>
          <p:cNvSpPr txBox="1">
            <a:spLocks/>
          </p:cNvSpPr>
          <p:nvPr/>
        </p:nvSpPr>
        <p:spPr>
          <a:xfrm>
            <a:off x="9599656" y="812391"/>
            <a:ext cx="4499140" cy="6032852"/>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ja-JP" altLang="en-US" sz="2000" b="1" dirty="0">
                <a:latin typeface="+mn-ea"/>
              </a:rPr>
              <a:t>取付金具</a:t>
            </a:r>
            <a:r>
              <a:rPr lang="en-US" altLang="ja-JP" sz="2000" b="1" dirty="0">
                <a:latin typeface="+mn-ea"/>
              </a:rPr>
              <a:t> </a:t>
            </a:r>
          </a:p>
          <a:p>
            <a:pPr marL="424972" lvl="1" indent="0">
              <a:lnSpc>
                <a:spcPct val="110000"/>
              </a:lnSpc>
              <a:buNone/>
            </a:pPr>
            <a:r>
              <a:rPr lang="en-US" altLang="ja-JP" sz="1600" b="1" dirty="0">
                <a:latin typeface="+mn-ea"/>
              </a:rPr>
              <a:t>WV-QSR508-W</a:t>
            </a:r>
            <a:r>
              <a:rPr lang="ja-JP" altLang="en-US" sz="1600" b="1" dirty="0">
                <a:latin typeface="+mn-ea"/>
              </a:rPr>
              <a:t> ✚ </a:t>
            </a:r>
            <a:r>
              <a:rPr lang="en-US" altLang="ja-JP" sz="1600" b="1" dirty="0">
                <a:latin typeface="+mn-ea"/>
              </a:rPr>
              <a:t>WV-QWL501-</a:t>
            </a:r>
            <a:r>
              <a:rPr lang="en-US" altLang="ja-JP" sz="1732" b="1" dirty="0">
                <a:latin typeface="+mn-ea"/>
              </a:rPr>
              <a:t>W</a:t>
            </a:r>
          </a:p>
          <a:p>
            <a:pPr marL="424972" lvl="1" indent="0">
              <a:lnSpc>
                <a:spcPct val="110000"/>
              </a:lnSpc>
              <a:spcBef>
                <a:spcPts val="0"/>
              </a:spcBef>
              <a:buNone/>
            </a:pPr>
            <a:endParaRPr lang="en-US" altLang="ja-JP" sz="1575" b="1" dirty="0">
              <a:latin typeface="+mn-ea"/>
            </a:endParaRPr>
          </a:p>
          <a:p>
            <a:pPr marL="424972" lvl="1" indent="0">
              <a:lnSpc>
                <a:spcPct val="110000"/>
              </a:lnSpc>
              <a:buNone/>
            </a:pPr>
            <a:endParaRPr lang="en-US" altLang="ja-JP" sz="1732" b="1" dirty="0">
              <a:latin typeface="+mn-ea"/>
            </a:endParaRPr>
          </a:p>
          <a:p>
            <a:pPr marL="424972" lvl="1" indent="0">
              <a:lnSpc>
                <a:spcPct val="110000"/>
              </a:lnSpc>
              <a:buNone/>
            </a:pPr>
            <a:endParaRPr lang="en-US" altLang="ja-JP" sz="1732" b="1" dirty="0">
              <a:latin typeface="+mn-ea"/>
            </a:endParaRPr>
          </a:p>
          <a:p>
            <a:pPr>
              <a:lnSpc>
                <a:spcPct val="110000"/>
              </a:lnSpc>
            </a:pPr>
            <a:r>
              <a:rPr lang="ja-JP" altLang="en-US" sz="2000" b="1" dirty="0">
                <a:latin typeface="+mn-ea"/>
              </a:rPr>
              <a:t>別途調達必要部材</a:t>
            </a:r>
            <a:endParaRPr lang="en-US" altLang="ja-JP" sz="2000" b="1" dirty="0">
              <a:latin typeface="+mn-ea"/>
            </a:endParaRPr>
          </a:p>
          <a:p>
            <a:pPr marL="268288" lvl="1" indent="0">
              <a:lnSpc>
                <a:spcPct val="110000"/>
              </a:lnSpc>
              <a:buNone/>
            </a:pPr>
            <a:r>
              <a:rPr lang="ja-JP" altLang="en-US" sz="1600" b="1" dirty="0">
                <a:latin typeface="+mn-ea"/>
              </a:rPr>
              <a:t>・</a:t>
            </a:r>
            <a:r>
              <a:rPr lang="en-US" altLang="ja-JP" sz="1600" b="1" dirty="0">
                <a:latin typeface="+mn-ea"/>
              </a:rPr>
              <a:t>WV-QWL501-W</a:t>
            </a:r>
            <a:r>
              <a:rPr lang="ja-JP" altLang="en-US" sz="1600" b="1" dirty="0">
                <a:latin typeface="+mn-ea"/>
              </a:rPr>
              <a:t>壁面固定用ネジ </a:t>
            </a:r>
            <a:endParaRPr lang="en-US" altLang="ja-JP" sz="1600" b="1" dirty="0">
              <a:latin typeface="+mn-ea"/>
            </a:endParaRPr>
          </a:p>
          <a:p>
            <a:pPr marL="538163" lvl="1" indent="0">
              <a:lnSpc>
                <a:spcPct val="110000"/>
              </a:lnSpc>
              <a:spcBef>
                <a:spcPts val="0"/>
              </a:spcBef>
              <a:buNone/>
            </a:pPr>
            <a:r>
              <a:rPr lang="en-US" altLang="ja-JP" sz="1600" b="1" dirty="0">
                <a:latin typeface="+mn-ea"/>
              </a:rPr>
              <a:t>M10×4</a:t>
            </a:r>
            <a:r>
              <a:rPr lang="ja-JP" altLang="en-US" sz="1600" b="1" dirty="0">
                <a:latin typeface="+mn-ea"/>
              </a:rPr>
              <a:t>本</a:t>
            </a:r>
            <a:endParaRPr lang="en-US" altLang="ja-JP" sz="1600" b="1" dirty="0">
              <a:latin typeface="+mn-ea"/>
            </a:endParaRPr>
          </a:p>
          <a:p>
            <a:pPr>
              <a:lnSpc>
                <a:spcPct val="110000"/>
              </a:lnSpc>
              <a:spcBef>
                <a:spcPts val="1800"/>
              </a:spcBef>
            </a:pPr>
            <a:r>
              <a:rPr lang="ja-JP" altLang="en-US" sz="2000" b="1" dirty="0">
                <a:latin typeface="+mn-ea"/>
              </a:rPr>
              <a:t>注意点</a:t>
            </a:r>
            <a:endParaRPr lang="en-US" altLang="ja-JP" sz="2000" b="1" dirty="0">
              <a:latin typeface="+mn-ea"/>
            </a:endParaRPr>
          </a:p>
          <a:p>
            <a:pPr marL="538163" marR="0" lvl="1" indent="-276225" algn="l" defTabSz="1079929"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①下記内容が必要な場合は、本体カバーを取り付ける前に実施してください。</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microSD</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カードの挿入</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Tilt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の調整</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8163" marR="0" lvl="1" indent="-276225" algn="l" defTabSz="1079929" rtl="0" eaLnBrk="1" fontAlgn="auto" latinLnBrk="0" hangingPunct="1">
              <a:lnSpc>
                <a:spcPct val="100000"/>
              </a:lnSpc>
              <a:spcBef>
                <a:spcPts val="945"/>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②マルチセンサーカメラ部には、</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Pan</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方向調整がありません。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0" algn="l" defTabSz="1079929"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アタッチプレートを取り付ける際に、</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Pan</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方向を確認する必要があります。</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47675" lvl="1" indent="-179388">
              <a:lnSpc>
                <a:spcPct val="110000"/>
              </a:lnSpc>
              <a:spcBef>
                <a:spcPts val="945"/>
              </a:spcBef>
              <a:buNone/>
            </a:pPr>
            <a:r>
              <a:rPr lang="ja-JP" altLang="en-US" sz="1600" b="1" dirty="0">
                <a:latin typeface="+mn-ea"/>
              </a:rPr>
              <a:t>③</a:t>
            </a:r>
            <a:r>
              <a:rPr lang="en-US" altLang="ja-JP" sz="1600" b="1" dirty="0">
                <a:latin typeface="+mn-ea"/>
              </a:rPr>
              <a:t>WV-QSR508-W</a:t>
            </a:r>
            <a:r>
              <a:rPr lang="ja-JP" altLang="en-US" sz="1600" b="1" dirty="0">
                <a:latin typeface="+mn-ea"/>
              </a:rPr>
              <a:t>は大型ナットを緩めることで</a:t>
            </a:r>
            <a:r>
              <a:rPr lang="en-US" altLang="ja-JP" sz="1600" b="1" dirty="0">
                <a:latin typeface="+mn-ea"/>
              </a:rPr>
              <a:t>Pan</a:t>
            </a:r>
            <a:r>
              <a:rPr lang="ja-JP" altLang="en-US" sz="1600" b="1" dirty="0">
                <a:latin typeface="+mn-ea"/>
              </a:rPr>
              <a:t>方向の調整が必要です。</a:t>
            </a:r>
            <a:endParaRPr lang="en-US" altLang="ja-JP" sz="1600" b="1" dirty="0">
              <a:latin typeface="+mn-ea"/>
            </a:endParaRPr>
          </a:p>
          <a:p>
            <a:pPr marL="447675" lvl="1" indent="0">
              <a:lnSpc>
                <a:spcPct val="110000"/>
              </a:lnSpc>
              <a:spcBef>
                <a:spcPts val="0"/>
              </a:spcBef>
              <a:buNone/>
            </a:pPr>
            <a:r>
              <a:rPr lang="ja-JP" altLang="en-US" sz="1600" b="1" dirty="0">
                <a:latin typeface="+mn-ea"/>
              </a:rPr>
              <a:t>必ずアタッチメントプレートを取り付ける前に行ってください。</a:t>
            </a:r>
            <a:endParaRPr lang="en-US" altLang="ja-JP" sz="1600" dirty="0">
              <a:latin typeface="+mn-ea"/>
            </a:endParaRPr>
          </a:p>
        </p:txBody>
      </p:sp>
      <p:pic>
        <p:nvPicPr>
          <p:cNvPr id="5" name="図 4">
            <a:extLst>
              <a:ext uri="{FF2B5EF4-FFF2-40B4-BE49-F238E27FC236}">
                <a16:creationId xmlns:a16="http://schemas.microsoft.com/office/drawing/2014/main" id="{6C663C64-DE6B-F593-64E2-4A3E0FA54F7C}"/>
              </a:ext>
            </a:extLst>
          </p:cNvPr>
          <p:cNvPicPr>
            <a:picLocks noChangeAspect="1"/>
          </p:cNvPicPr>
          <p:nvPr/>
        </p:nvPicPr>
        <p:blipFill rotWithShape="1">
          <a:blip r:embed="rId5"/>
          <a:srcRect l="18515" t="13047" r="18053" b="12967"/>
          <a:stretch/>
        </p:blipFill>
        <p:spPr>
          <a:xfrm>
            <a:off x="12472733" y="1596085"/>
            <a:ext cx="698788" cy="815052"/>
          </a:xfrm>
          <a:prstGeom prst="rect">
            <a:avLst/>
          </a:prstGeom>
        </p:spPr>
      </p:pic>
      <p:pic>
        <p:nvPicPr>
          <p:cNvPr id="9" name="図 8">
            <a:extLst>
              <a:ext uri="{FF2B5EF4-FFF2-40B4-BE49-F238E27FC236}">
                <a16:creationId xmlns:a16="http://schemas.microsoft.com/office/drawing/2014/main" id="{58CA2AEC-1136-2B6B-9994-6B40B3F2D2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3683" t="41488" r="22855" b="10547"/>
          <a:stretch/>
        </p:blipFill>
        <p:spPr>
          <a:xfrm>
            <a:off x="10291724" y="1662001"/>
            <a:ext cx="1253735" cy="749136"/>
          </a:xfrm>
          <a:prstGeom prst="rect">
            <a:avLst/>
          </a:prstGeom>
        </p:spPr>
      </p:pic>
    </p:spTree>
    <p:extLst>
      <p:ext uri="{BB962C8B-B14F-4D97-AF65-F5344CB8AC3E}">
        <p14:creationId xmlns:p14="http://schemas.microsoft.com/office/powerpoint/2010/main" val="23947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82C89AA-E4F1-AD7B-E9C6-89EAB0CE8664}"/>
              </a:ext>
            </a:extLst>
          </p:cNvPr>
          <p:cNvSpPr>
            <a:spLocks noGrp="1"/>
          </p:cNvSpPr>
          <p:nvPr>
            <p:ph type="title"/>
          </p:nvPr>
        </p:nvSpPr>
        <p:spPr/>
        <p:txBody>
          <a:bodyPr/>
          <a:lstStyle/>
          <a:p>
            <a:r>
              <a:rPr lang="en-US" altLang="ja-JP" dirty="0"/>
              <a:t>0</a:t>
            </a:r>
            <a:r>
              <a:rPr lang="ja-JP" altLang="en-US" dirty="0"/>
              <a:t>．はじめに</a:t>
            </a:r>
          </a:p>
        </p:txBody>
      </p:sp>
    </p:spTree>
    <p:extLst>
      <p:ext uri="{BB962C8B-B14F-4D97-AF65-F5344CB8AC3E}">
        <p14:creationId xmlns:p14="http://schemas.microsoft.com/office/powerpoint/2010/main" val="318923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791205-9951-02DB-E4B0-B892277AAC94}"/>
              </a:ext>
            </a:extLst>
          </p:cNvPr>
          <p:cNvSpPr>
            <a:spLocks noGrp="1"/>
          </p:cNvSpPr>
          <p:nvPr>
            <p:ph type="title"/>
          </p:nvPr>
        </p:nvSpPr>
        <p:spPr/>
        <p:txBody>
          <a:bodyPr/>
          <a:lstStyle/>
          <a:p>
            <a:pPr marL="268288"/>
            <a:r>
              <a:rPr lang="en-US" altLang="ja-JP" dirty="0"/>
              <a:t>2-4. </a:t>
            </a:r>
            <a:r>
              <a:rPr lang="ja-JP" altLang="en-US" dirty="0"/>
              <a:t>設置について（</a:t>
            </a:r>
            <a:r>
              <a:rPr kumimoji="1" lang="ja-JP" altLang="en-US" dirty="0"/>
              <a:t>天井埋込設置）</a:t>
            </a:r>
          </a:p>
        </p:txBody>
      </p:sp>
      <p:sp>
        <p:nvSpPr>
          <p:cNvPr id="4" name="テキスト ボックス 3">
            <a:extLst>
              <a:ext uri="{FF2B5EF4-FFF2-40B4-BE49-F238E27FC236}">
                <a16:creationId xmlns:a16="http://schemas.microsoft.com/office/drawing/2014/main" id="{46405911-C9E2-2E9B-9CEF-8BA676488A3E}"/>
              </a:ext>
            </a:extLst>
          </p:cNvPr>
          <p:cNvSpPr txBox="1"/>
          <p:nvPr/>
        </p:nvSpPr>
        <p:spPr>
          <a:xfrm>
            <a:off x="2340000" y="720000"/>
            <a:ext cx="6822398" cy="383182"/>
          </a:xfrm>
          <a:prstGeom prst="rect">
            <a:avLst/>
          </a:prstGeom>
          <a:noFill/>
        </p:spPr>
        <p:txBody>
          <a:bodyPr wrap="square">
            <a:spAutoFit/>
          </a:bodyPr>
          <a:lstStyle/>
          <a:p>
            <a:r>
              <a:rPr lang="en-US" altLang="ja-JP" sz="1800" b="1" dirty="0">
                <a:latin typeface="+mn-ea"/>
                <a:hlinkClick r:id="rId3"/>
              </a:rPr>
              <a:t>https://www.youtube.com/watch?v=Vf_en30oyW8</a:t>
            </a:r>
            <a:endParaRPr lang="ja-JP" altLang="en-US" sz="1800" b="1" dirty="0">
              <a:latin typeface="+mn-ea"/>
            </a:endParaRPr>
          </a:p>
        </p:txBody>
      </p:sp>
      <p:sp>
        <p:nvSpPr>
          <p:cNvPr id="6" name="テキスト ボックス 5">
            <a:extLst>
              <a:ext uri="{FF2B5EF4-FFF2-40B4-BE49-F238E27FC236}">
                <a16:creationId xmlns:a16="http://schemas.microsoft.com/office/drawing/2014/main" id="{E90CF615-26E4-BDDB-636D-E1E4616D7E1D}"/>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pic>
        <p:nvPicPr>
          <p:cNvPr id="3" name="オンライン メディア 2" title="Multi-directional + PTZ camera - 埋込設置手順">
            <a:hlinkClick r:id="" action="ppaction://media"/>
            <a:extLst>
              <a:ext uri="{FF2B5EF4-FFF2-40B4-BE49-F238E27FC236}">
                <a16:creationId xmlns:a16="http://schemas.microsoft.com/office/drawing/2014/main" id="{0E687B01-BE7A-6E9F-9006-450D9114E680}"/>
              </a:ext>
            </a:extLst>
          </p:cNvPr>
          <p:cNvPicPr>
            <a:picLocks noRot="1" noChangeAspect="1"/>
          </p:cNvPicPr>
          <p:nvPr>
            <a:videoFile r:link="rId1"/>
          </p:nvPr>
        </p:nvPicPr>
        <p:blipFill>
          <a:blip r:embed="rId4">
            <a:duotone>
              <a:prstClr val="black"/>
              <a:schemeClr val="accent5">
                <a:tint val="45000"/>
                <a:satMod val="400000"/>
              </a:schemeClr>
            </a:duotone>
          </a:blip>
          <a:stretch>
            <a:fillRect/>
          </a:stretch>
        </p:blipFill>
        <p:spPr>
          <a:xfrm>
            <a:off x="360000" y="1440000"/>
            <a:ext cx="9070223" cy="5124676"/>
          </a:xfrm>
          <a:prstGeom prst="rect">
            <a:avLst/>
          </a:prstGeom>
          <a:ln w="127000" cap="sq">
            <a:solidFill>
              <a:srgbClr val="000000"/>
            </a:solidFill>
            <a:miter lim="800000"/>
          </a:ln>
          <a:effectLst>
            <a:outerShdw blurRad="50800" dist="38100" dir="2700000" algn="tl" rotWithShape="0">
              <a:prstClr val="black">
                <a:alpha val="40000"/>
              </a:prstClr>
            </a:outerShdw>
          </a:effectLst>
        </p:spPr>
      </p:pic>
      <p:sp>
        <p:nvSpPr>
          <p:cNvPr id="5" name="コンテンツ プレースホルダー 5">
            <a:extLst>
              <a:ext uri="{FF2B5EF4-FFF2-40B4-BE49-F238E27FC236}">
                <a16:creationId xmlns:a16="http://schemas.microsoft.com/office/drawing/2014/main" id="{8F8C95BB-0684-B9D6-B160-B46F60352981}"/>
              </a:ext>
            </a:extLst>
          </p:cNvPr>
          <p:cNvSpPr txBox="1">
            <a:spLocks/>
          </p:cNvSpPr>
          <p:nvPr/>
        </p:nvSpPr>
        <p:spPr>
          <a:xfrm>
            <a:off x="9707009" y="740061"/>
            <a:ext cx="4475156" cy="5438988"/>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ja-JP" altLang="en-US" sz="2000" b="1" dirty="0">
                <a:latin typeface="+mn-ea"/>
              </a:rPr>
              <a:t>取付金具</a:t>
            </a:r>
            <a:r>
              <a:rPr lang="en-US" altLang="ja-JP" sz="2000" b="1" dirty="0">
                <a:latin typeface="+mn-ea"/>
              </a:rPr>
              <a:t> </a:t>
            </a:r>
          </a:p>
          <a:p>
            <a:pPr marL="424972" lvl="1" indent="0">
              <a:lnSpc>
                <a:spcPct val="100000"/>
              </a:lnSpc>
              <a:buNone/>
            </a:pPr>
            <a:r>
              <a:rPr lang="en-US" altLang="ja-JP" sz="1400" b="1" dirty="0">
                <a:latin typeface="+mn-ea"/>
              </a:rPr>
              <a:t>WV-QEM506-W</a:t>
            </a:r>
          </a:p>
          <a:p>
            <a:pPr marL="424972" lvl="1" indent="0">
              <a:lnSpc>
                <a:spcPct val="100000"/>
              </a:lnSpc>
              <a:spcBef>
                <a:spcPts val="0"/>
              </a:spcBef>
              <a:buNone/>
            </a:pPr>
            <a:endParaRPr lang="en-US" altLang="ja-JP" sz="1400" b="1" dirty="0">
              <a:latin typeface="+mn-ea"/>
            </a:endParaRPr>
          </a:p>
          <a:p>
            <a:pPr marL="424972" lvl="1" indent="0">
              <a:lnSpc>
                <a:spcPct val="100000"/>
              </a:lnSpc>
              <a:spcBef>
                <a:spcPts val="0"/>
              </a:spcBef>
              <a:buNone/>
            </a:pPr>
            <a:endParaRPr lang="en-US" altLang="ja-JP" sz="1400" b="1" dirty="0">
              <a:latin typeface="+mn-ea"/>
            </a:endParaRPr>
          </a:p>
          <a:p>
            <a:pPr>
              <a:lnSpc>
                <a:spcPct val="100000"/>
              </a:lnSpc>
              <a:spcBef>
                <a:spcPts val="1200"/>
              </a:spcBef>
            </a:pPr>
            <a:r>
              <a:rPr lang="ja-JP" altLang="en-US" sz="2000" b="1" dirty="0">
                <a:latin typeface="+mn-ea"/>
              </a:rPr>
              <a:t>別途調達必要部材</a:t>
            </a:r>
            <a:endParaRPr lang="en-US" altLang="ja-JP" sz="2000" b="1" dirty="0">
              <a:latin typeface="+mn-ea"/>
            </a:endParaRPr>
          </a:p>
          <a:p>
            <a:pPr marL="268288" lvl="1" indent="0">
              <a:lnSpc>
                <a:spcPct val="100000"/>
              </a:lnSpc>
              <a:buNone/>
            </a:pPr>
            <a:r>
              <a:rPr lang="ja-JP" altLang="en-US" sz="1400" b="1" dirty="0">
                <a:latin typeface="+mn-ea"/>
              </a:rPr>
              <a:t>・アンカーボルト</a:t>
            </a:r>
            <a:r>
              <a:rPr lang="en-US" altLang="ja-JP" sz="1400" b="1" dirty="0">
                <a:latin typeface="+mn-ea"/>
              </a:rPr>
              <a:t>(M10) 2</a:t>
            </a:r>
            <a:r>
              <a:rPr lang="ja-JP" altLang="en-US" sz="1400" b="1" dirty="0">
                <a:latin typeface="+mn-ea"/>
              </a:rPr>
              <a:t>本</a:t>
            </a:r>
            <a:endParaRPr lang="en-US" altLang="ja-JP" sz="1400" b="1" dirty="0">
              <a:latin typeface="+mn-ea"/>
            </a:endParaRPr>
          </a:p>
          <a:p>
            <a:pPr marL="268288" lvl="1" indent="0">
              <a:lnSpc>
                <a:spcPct val="100000"/>
              </a:lnSpc>
              <a:buNone/>
            </a:pPr>
            <a:r>
              <a:rPr lang="ja-JP" altLang="en-US" sz="1400" b="1" dirty="0">
                <a:latin typeface="+mn-ea"/>
              </a:rPr>
              <a:t>・アンカーナット</a:t>
            </a:r>
            <a:r>
              <a:rPr lang="en-US" altLang="ja-JP" sz="1400" b="1" dirty="0">
                <a:latin typeface="+mn-ea"/>
              </a:rPr>
              <a:t>(M10) 6</a:t>
            </a:r>
            <a:r>
              <a:rPr lang="ja-JP" altLang="en-US" sz="1400" b="1" dirty="0">
                <a:latin typeface="+mn-ea"/>
              </a:rPr>
              <a:t>個</a:t>
            </a:r>
            <a:endParaRPr lang="en-US" altLang="ja-JP" sz="1400" b="1" dirty="0">
              <a:latin typeface="+mn-ea"/>
            </a:endParaRPr>
          </a:p>
          <a:p>
            <a:pPr>
              <a:lnSpc>
                <a:spcPct val="100000"/>
              </a:lnSpc>
              <a:spcBef>
                <a:spcPts val="1200"/>
              </a:spcBef>
            </a:pPr>
            <a:r>
              <a:rPr lang="ja-JP" altLang="en-US" sz="2000" b="1" dirty="0">
                <a:latin typeface="+mn-ea"/>
              </a:rPr>
              <a:t>注意点</a:t>
            </a:r>
            <a:endParaRPr lang="en-US" altLang="ja-JP" sz="2000" b="1" dirty="0">
              <a:latin typeface="+mn-ea"/>
            </a:endParaRPr>
          </a:p>
          <a:p>
            <a:pPr marL="538163" marR="0" lvl="1" indent="-276225" algn="l" defTabSz="1079929"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①下記内容が必要な場合は、本体カバーを取り付ける前に実施してください。</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microSD</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カードの挿入</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Tilt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の調整</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8163" marR="0" lvl="1" indent="-276225" algn="l" defTabSz="1079929"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②マルチセンサーカメラ部には、</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Pan</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方向調整がありません。 </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0" algn="l" defTabSz="1079929"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アタッチプレートを取り付ける際に、</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Pan</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方向を確認する必要があります。</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8163" lvl="1" indent="-276225">
              <a:lnSpc>
                <a:spcPct val="100000"/>
              </a:lnSpc>
              <a:spcBef>
                <a:spcPts val="600"/>
              </a:spcBef>
              <a:buNone/>
            </a:pPr>
            <a:r>
              <a:rPr lang="ja-JP" altLang="en-US" sz="1400" b="1" dirty="0">
                <a:latin typeface="+mn-ea"/>
              </a:rPr>
              <a:t>③取付天井が以下の内容を確保できていることを事前確認してください。</a:t>
            </a:r>
            <a:endParaRPr lang="en-US" altLang="ja-JP" sz="1400" b="1" dirty="0">
              <a:latin typeface="+mn-ea"/>
            </a:endParaRPr>
          </a:p>
          <a:p>
            <a:pPr marL="844945" lvl="1" indent="0">
              <a:lnSpc>
                <a:spcPct val="100000"/>
              </a:lnSpc>
              <a:spcBef>
                <a:spcPts val="600"/>
              </a:spcBef>
              <a:buNone/>
            </a:pPr>
            <a:r>
              <a:rPr lang="ja-JP" altLang="en-US" sz="1200" b="1" dirty="0">
                <a:latin typeface="+mn-ea"/>
              </a:rPr>
              <a:t>天井板の厚さ：</a:t>
            </a:r>
            <a:r>
              <a:rPr lang="en-US" altLang="ja-JP" sz="1200" b="1" dirty="0">
                <a:latin typeface="+mn-ea"/>
              </a:rPr>
              <a:t>9</a:t>
            </a:r>
            <a:r>
              <a:rPr lang="ja-JP" altLang="en-US" sz="1200" b="1" dirty="0">
                <a:latin typeface="+mn-ea"/>
              </a:rPr>
              <a:t>～</a:t>
            </a:r>
            <a:r>
              <a:rPr lang="en-US" altLang="ja-JP" sz="1200" b="1" dirty="0">
                <a:latin typeface="+mn-ea"/>
              </a:rPr>
              <a:t>40mm</a:t>
            </a:r>
          </a:p>
          <a:p>
            <a:pPr marL="844945" lvl="1" indent="0">
              <a:lnSpc>
                <a:spcPct val="100000"/>
              </a:lnSpc>
              <a:spcBef>
                <a:spcPts val="0"/>
              </a:spcBef>
              <a:buNone/>
            </a:pPr>
            <a:r>
              <a:rPr lang="ja-JP" altLang="en-US" sz="1200" b="1" dirty="0">
                <a:latin typeface="+mn-ea"/>
              </a:rPr>
              <a:t>天井裏の高さ：</a:t>
            </a:r>
            <a:r>
              <a:rPr lang="en-US" altLang="ja-JP" sz="1200" b="1" dirty="0">
                <a:latin typeface="+mn-ea"/>
              </a:rPr>
              <a:t>165mm</a:t>
            </a:r>
            <a:r>
              <a:rPr lang="ja-JP" altLang="en-US" sz="1200" b="1" dirty="0">
                <a:latin typeface="+mn-ea"/>
              </a:rPr>
              <a:t>以上</a:t>
            </a:r>
            <a:endParaRPr lang="en-US" altLang="ja-JP" sz="1200" b="1" dirty="0">
              <a:latin typeface="+mn-ea"/>
            </a:endParaRPr>
          </a:p>
        </p:txBody>
      </p:sp>
      <p:pic>
        <p:nvPicPr>
          <p:cNvPr id="8" name="図 7">
            <a:extLst>
              <a:ext uri="{FF2B5EF4-FFF2-40B4-BE49-F238E27FC236}">
                <a16:creationId xmlns:a16="http://schemas.microsoft.com/office/drawing/2014/main" id="{1600C557-ACE9-CFA2-E889-06284C8EE68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71800" y1="57057" x2="71800" y2="57057"/>
                        <a14:foregroundMark x1="48000" y1="68468" x2="48000" y2="68468"/>
                        <a14:foregroundMark x1="48000" y1="68468" x2="48000" y2="68468"/>
                        <a14:foregroundMark x1="49200" y1="84685" x2="49200" y2="84685"/>
                      </a14:backgroundRemoval>
                    </a14:imgEffect>
                  </a14:imgLayer>
                </a14:imgProps>
              </a:ext>
            </a:extLst>
          </a:blip>
          <a:srcRect l="13226" t="12645" r="16069" b="11057"/>
          <a:stretch/>
        </p:blipFill>
        <p:spPr>
          <a:xfrm>
            <a:off x="12193730" y="973222"/>
            <a:ext cx="1120119" cy="824048"/>
          </a:xfrm>
          <a:prstGeom prst="rect">
            <a:avLst/>
          </a:prstGeom>
        </p:spPr>
      </p:pic>
      <p:pic>
        <p:nvPicPr>
          <p:cNvPr id="9" name="図 8">
            <a:extLst>
              <a:ext uri="{FF2B5EF4-FFF2-40B4-BE49-F238E27FC236}">
                <a16:creationId xmlns:a16="http://schemas.microsoft.com/office/drawing/2014/main" id="{60EA8749-5CA8-96EC-F899-FDE2572D8B08}"/>
              </a:ext>
            </a:extLst>
          </p:cNvPr>
          <p:cNvPicPr>
            <a:picLocks noChangeAspect="1"/>
          </p:cNvPicPr>
          <p:nvPr/>
        </p:nvPicPr>
        <p:blipFill>
          <a:blip r:embed="rId7"/>
          <a:stretch>
            <a:fillRect/>
          </a:stretch>
        </p:blipFill>
        <p:spPr>
          <a:xfrm>
            <a:off x="10807791" y="6200069"/>
            <a:ext cx="1798442" cy="1352448"/>
          </a:xfrm>
          <a:prstGeom prst="rect">
            <a:avLst/>
          </a:prstGeom>
        </p:spPr>
      </p:pic>
    </p:spTree>
    <p:extLst>
      <p:ext uri="{BB962C8B-B14F-4D97-AF65-F5344CB8AC3E}">
        <p14:creationId xmlns:p14="http://schemas.microsoft.com/office/powerpoint/2010/main" val="39582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a:r>
              <a:rPr kumimoji="1" lang="en-US" altLang="ja-JP" dirty="0"/>
              <a:t>2-5. TILT</a:t>
            </a:r>
            <a:r>
              <a:rPr kumimoji="1" lang="ja-JP" altLang="en-US" dirty="0"/>
              <a:t>調整について</a:t>
            </a:r>
          </a:p>
        </p:txBody>
      </p:sp>
      <p:grpSp>
        <p:nvGrpSpPr>
          <p:cNvPr id="26" name="グループ化 25">
            <a:extLst>
              <a:ext uri="{FF2B5EF4-FFF2-40B4-BE49-F238E27FC236}">
                <a16:creationId xmlns:a16="http://schemas.microsoft.com/office/drawing/2014/main" id="{6999CDC9-E6C6-A2EA-C119-6798A8C1B35F}"/>
              </a:ext>
            </a:extLst>
          </p:cNvPr>
          <p:cNvGrpSpPr/>
          <p:nvPr/>
        </p:nvGrpSpPr>
        <p:grpSpPr>
          <a:xfrm>
            <a:off x="1349864" y="1334619"/>
            <a:ext cx="5921951" cy="2025716"/>
            <a:chOff x="956021" y="1755294"/>
            <a:chExt cx="5656181" cy="1941957"/>
          </a:xfrm>
        </p:grpSpPr>
        <p:pic>
          <p:nvPicPr>
            <p:cNvPr id="27" name="図 26">
              <a:extLst>
                <a:ext uri="{FF2B5EF4-FFF2-40B4-BE49-F238E27FC236}">
                  <a16:creationId xmlns:a16="http://schemas.microsoft.com/office/drawing/2014/main" id="{5E2EA6AE-5E28-0848-8ED8-133B1E6F533D}"/>
                </a:ext>
              </a:extLst>
            </p:cNvPr>
            <p:cNvPicPr>
              <a:picLocks noChangeAspect="1"/>
            </p:cNvPicPr>
            <p:nvPr/>
          </p:nvPicPr>
          <p:blipFill>
            <a:blip r:embed="rId2"/>
            <a:stretch>
              <a:fillRect/>
            </a:stretch>
          </p:blipFill>
          <p:spPr>
            <a:xfrm flipV="1">
              <a:off x="3829641" y="2001069"/>
              <a:ext cx="1528581" cy="1282784"/>
            </a:xfrm>
            <a:prstGeom prst="rect">
              <a:avLst/>
            </a:prstGeom>
          </p:spPr>
        </p:pic>
        <p:sp>
          <p:nvSpPr>
            <p:cNvPr id="28" name="テキスト ボックス 27">
              <a:extLst>
                <a:ext uri="{FF2B5EF4-FFF2-40B4-BE49-F238E27FC236}">
                  <a16:creationId xmlns:a16="http://schemas.microsoft.com/office/drawing/2014/main" id="{363F1378-B1B1-B3CF-36FD-4DA7269C6E4C}"/>
                </a:ext>
              </a:extLst>
            </p:cNvPr>
            <p:cNvSpPr txBox="1"/>
            <p:nvPr/>
          </p:nvSpPr>
          <p:spPr>
            <a:xfrm>
              <a:off x="5322585" y="2740170"/>
              <a:ext cx="1289617" cy="324556"/>
            </a:xfrm>
            <a:prstGeom prst="rect">
              <a:avLst/>
            </a:prstGeom>
            <a:solidFill>
              <a:schemeClr val="bg1">
                <a:lumMod val="85000"/>
              </a:schemeClr>
            </a:solidFill>
          </p:spPr>
          <p:txBody>
            <a:bodyPr wrap="square" rtlCol="0">
              <a:spAutoFit/>
            </a:bodyPr>
            <a:lstStyle/>
            <a:p>
              <a:r>
                <a:rPr lang="en-US" altLang="ja-JP" sz="1600" b="1" dirty="0">
                  <a:latin typeface="+mn-ea"/>
                </a:rPr>
                <a:t>Tilt </a:t>
              </a:r>
              <a:r>
                <a:rPr lang="ja-JP" altLang="en-US" sz="1600" b="1" dirty="0">
                  <a:latin typeface="+mn-ea"/>
                </a:rPr>
                <a:t>角度</a:t>
              </a:r>
            </a:p>
          </p:txBody>
        </p:sp>
        <p:sp>
          <p:nvSpPr>
            <p:cNvPr id="29" name="楕円 28">
              <a:extLst>
                <a:ext uri="{FF2B5EF4-FFF2-40B4-BE49-F238E27FC236}">
                  <a16:creationId xmlns:a16="http://schemas.microsoft.com/office/drawing/2014/main" id="{26DAEACD-3AA6-A070-8ADF-3429C4B44AD2}"/>
                </a:ext>
              </a:extLst>
            </p:cNvPr>
            <p:cNvSpPr/>
            <p:nvPr/>
          </p:nvSpPr>
          <p:spPr>
            <a:xfrm>
              <a:off x="1619573" y="2642461"/>
              <a:ext cx="976163" cy="54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30" name="グループ化 29">
              <a:extLst>
                <a:ext uri="{FF2B5EF4-FFF2-40B4-BE49-F238E27FC236}">
                  <a16:creationId xmlns:a16="http://schemas.microsoft.com/office/drawing/2014/main" id="{B6C761DC-67EC-0AC2-0EDC-76A9351E0D34}"/>
                </a:ext>
              </a:extLst>
            </p:cNvPr>
            <p:cNvGrpSpPr/>
            <p:nvPr/>
          </p:nvGrpSpPr>
          <p:grpSpPr>
            <a:xfrm>
              <a:off x="956021" y="1755294"/>
              <a:ext cx="2743247" cy="1941957"/>
              <a:chOff x="1041154" y="1913490"/>
              <a:chExt cx="2743247" cy="1941957"/>
            </a:xfrm>
          </p:grpSpPr>
          <p:pic>
            <p:nvPicPr>
              <p:cNvPr id="31" name="図 30">
                <a:extLst>
                  <a:ext uri="{FF2B5EF4-FFF2-40B4-BE49-F238E27FC236}">
                    <a16:creationId xmlns:a16="http://schemas.microsoft.com/office/drawing/2014/main" id="{AE514E1D-972F-270B-3F6F-A7E90CD69644}"/>
                  </a:ext>
                </a:extLst>
              </p:cNvPr>
              <p:cNvPicPr>
                <a:picLocks noChangeAspect="1"/>
              </p:cNvPicPr>
              <p:nvPr/>
            </p:nvPicPr>
            <p:blipFill rotWithShape="1">
              <a:blip r:embed="rId3">
                <a:duotone>
                  <a:schemeClr val="accent3">
                    <a:shade val="45000"/>
                    <a:satMod val="135000"/>
                  </a:schemeClr>
                  <a:prstClr val="white"/>
                </a:duotone>
              </a:blip>
              <a:srcRect l="7761" r="6226"/>
              <a:stretch/>
            </p:blipFill>
            <p:spPr>
              <a:xfrm>
                <a:off x="1041154" y="1913490"/>
                <a:ext cx="2743247" cy="1941957"/>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CC946F04-EF1C-59ED-606B-3082C779EC04}"/>
                  </a:ext>
                </a:extLst>
              </p:cNvPr>
              <p:cNvPicPr>
                <a:picLocks noChangeAspect="1"/>
              </p:cNvPicPr>
              <p:nvPr/>
            </p:nvPicPr>
            <p:blipFill rotWithShape="1">
              <a:blip r:embed="rId3"/>
              <a:srcRect l="17332" t="37620" r="25137" b="13554"/>
              <a:stretch/>
            </p:blipFill>
            <p:spPr>
              <a:xfrm>
                <a:off x="1360227" y="2639003"/>
                <a:ext cx="1834849" cy="948193"/>
              </a:xfrm>
              <a:prstGeom prst="ellipse">
                <a:avLst/>
              </a:prstGeom>
            </p:spPr>
          </p:pic>
        </p:grpSp>
      </p:grpSp>
      <p:graphicFrame>
        <p:nvGraphicFramePr>
          <p:cNvPr id="33" name="表 7">
            <a:extLst>
              <a:ext uri="{FF2B5EF4-FFF2-40B4-BE49-F238E27FC236}">
                <a16:creationId xmlns:a16="http://schemas.microsoft.com/office/drawing/2014/main" id="{0C186508-BEDE-8AD5-9A34-E6D7CCE0EC10}"/>
              </a:ext>
            </a:extLst>
          </p:cNvPr>
          <p:cNvGraphicFramePr>
            <a:graphicFrameLocks noGrp="1"/>
          </p:cNvGraphicFramePr>
          <p:nvPr>
            <p:extLst>
              <p:ext uri="{D42A27DB-BD31-4B8C-83A1-F6EECF244321}">
                <p14:modId xmlns:p14="http://schemas.microsoft.com/office/powerpoint/2010/main" val="512451422"/>
              </p:ext>
            </p:extLst>
          </p:nvPr>
        </p:nvGraphicFramePr>
        <p:xfrm>
          <a:off x="7652408" y="1432888"/>
          <a:ext cx="3847742" cy="20257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72355">
                  <a:extLst>
                    <a:ext uri="{9D8B030D-6E8A-4147-A177-3AD203B41FA5}">
                      <a16:colId xmlns:a16="http://schemas.microsoft.com/office/drawing/2014/main" val="2605416108"/>
                    </a:ext>
                  </a:extLst>
                </a:gridCol>
                <a:gridCol w="1575387">
                  <a:extLst>
                    <a:ext uri="{9D8B030D-6E8A-4147-A177-3AD203B41FA5}">
                      <a16:colId xmlns:a16="http://schemas.microsoft.com/office/drawing/2014/main" val="3033053008"/>
                    </a:ext>
                  </a:extLst>
                </a:gridCol>
              </a:tblGrid>
              <a:tr h="729808">
                <a:tc>
                  <a:txBody>
                    <a:bodyPr/>
                    <a:lstStyle/>
                    <a:p>
                      <a:pPr algn="ctr"/>
                      <a:r>
                        <a:rPr kumimoji="1" lang="en-US" altLang="ja-JP" sz="1800" dirty="0">
                          <a:solidFill>
                            <a:schemeClr val="tx1">
                              <a:lumMod val="85000"/>
                              <a:lumOff val="15000"/>
                            </a:schemeClr>
                          </a:solidFill>
                          <a:latin typeface="+mn-ea"/>
                          <a:ea typeface="+mn-ea"/>
                        </a:rPr>
                        <a:t>Tilt </a:t>
                      </a:r>
                      <a:r>
                        <a:rPr kumimoji="1" lang="ja-JP" altLang="en-US" sz="1800" dirty="0">
                          <a:solidFill>
                            <a:schemeClr val="tx1">
                              <a:lumMod val="85000"/>
                              <a:lumOff val="15000"/>
                            </a:schemeClr>
                          </a:solidFill>
                          <a:latin typeface="+mn-ea"/>
                          <a:ea typeface="+mn-ea"/>
                        </a:rPr>
                        <a:t>位置</a:t>
                      </a: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1800" dirty="0">
                          <a:solidFill>
                            <a:schemeClr val="tx1">
                              <a:lumMod val="85000"/>
                              <a:lumOff val="15000"/>
                            </a:schemeClr>
                          </a:solidFill>
                          <a:latin typeface="+mn-ea"/>
                          <a:ea typeface="+mn-ea"/>
                        </a:rPr>
                        <a:t>Tilt </a:t>
                      </a:r>
                      <a:r>
                        <a:rPr kumimoji="1" lang="ja-JP" altLang="en-US" sz="1800" dirty="0">
                          <a:solidFill>
                            <a:schemeClr val="tx1">
                              <a:lumMod val="85000"/>
                              <a:lumOff val="15000"/>
                            </a:schemeClr>
                          </a:solidFill>
                          <a:latin typeface="+mn-ea"/>
                          <a:ea typeface="+mn-ea"/>
                        </a:rPr>
                        <a:t>角度</a:t>
                      </a: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10557764"/>
                  </a:ext>
                </a:extLst>
              </a:tr>
              <a:tr h="431969">
                <a:tc>
                  <a:txBody>
                    <a:bodyPr/>
                    <a:lstStyle/>
                    <a:p>
                      <a:pPr algn="l"/>
                      <a:r>
                        <a:rPr kumimoji="1" lang="en-US" altLang="ja-JP" sz="1800" b="1" dirty="0">
                          <a:solidFill>
                            <a:schemeClr val="tx1">
                              <a:lumMod val="85000"/>
                              <a:lumOff val="15000"/>
                            </a:schemeClr>
                          </a:solidFill>
                          <a:latin typeface="+mn-ea"/>
                          <a:ea typeface="+mn-ea"/>
                        </a:rPr>
                        <a:t>F (Far)</a:t>
                      </a:r>
                      <a:endParaRPr kumimoji="1" lang="ja-JP" altLang="en-US" sz="1800" b="1" dirty="0">
                        <a:solidFill>
                          <a:schemeClr val="tx1">
                            <a:lumMod val="85000"/>
                            <a:lumOff val="15000"/>
                          </a:schemeClr>
                        </a:solidFill>
                        <a:latin typeface="+mn-ea"/>
                        <a:ea typeface="+mn-ea"/>
                      </a:endParaRP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1" dirty="0">
                          <a:solidFill>
                            <a:schemeClr val="tx1">
                              <a:lumMod val="85000"/>
                              <a:lumOff val="15000"/>
                            </a:schemeClr>
                          </a:solidFill>
                          <a:latin typeface="+mn-ea"/>
                          <a:ea typeface="+mn-ea"/>
                        </a:rPr>
                        <a:t>33</a:t>
                      </a:r>
                      <a:r>
                        <a:rPr kumimoji="1" lang="ja-JP" altLang="en-US" sz="1800" b="1" dirty="0">
                          <a:solidFill>
                            <a:schemeClr val="tx1">
                              <a:lumMod val="85000"/>
                              <a:lumOff val="15000"/>
                            </a:schemeClr>
                          </a:solidFill>
                          <a:latin typeface="+mn-ea"/>
                          <a:ea typeface="+mn-ea"/>
                        </a:rPr>
                        <a:t>゜</a:t>
                      </a: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068203"/>
                  </a:ext>
                </a:extLst>
              </a:tr>
              <a:tr h="431969">
                <a:tc>
                  <a:txBody>
                    <a:bodyPr/>
                    <a:lstStyle/>
                    <a:p>
                      <a:pPr algn="l"/>
                      <a:r>
                        <a:rPr kumimoji="1" lang="en-US" altLang="ja-JP" sz="1800" b="1" dirty="0">
                          <a:solidFill>
                            <a:schemeClr val="tx1">
                              <a:lumMod val="85000"/>
                              <a:lumOff val="15000"/>
                            </a:schemeClr>
                          </a:solidFill>
                          <a:latin typeface="+mn-ea"/>
                          <a:ea typeface="+mn-ea"/>
                        </a:rPr>
                        <a:t>M (Mid) </a:t>
                      </a:r>
                      <a:r>
                        <a:rPr kumimoji="1" lang="en-US" altLang="ja-JP" sz="1400" b="1" dirty="0">
                          <a:solidFill>
                            <a:schemeClr val="tx1">
                              <a:lumMod val="85000"/>
                              <a:lumOff val="15000"/>
                            </a:schemeClr>
                          </a:solidFill>
                          <a:latin typeface="+mn-ea"/>
                          <a:ea typeface="+mn-ea"/>
                        </a:rPr>
                        <a:t>*</a:t>
                      </a:r>
                      <a:r>
                        <a:rPr kumimoji="1" lang="ja-JP" altLang="en-US" sz="1400" b="1" dirty="0">
                          <a:solidFill>
                            <a:schemeClr val="tx1">
                              <a:lumMod val="85000"/>
                              <a:lumOff val="15000"/>
                            </a:schemeClr>
                          </a:solidFill>
                          <a:latin typeface="+mn-ea"/>
                          <a:ea typeface="+mn-ea"/>
                        </a:rPr>
                        <a:t>デフォルト</a:t>
                      </a: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1" dirty="0">
                          <a:solidFill>
                            <a:schemeClr val="tx1">
                              <a:lumMod val="85000"/>
                              <a:lumOff val="15000"/>
                            </a:schemeClr>
                          </a:solidFill>
                          <a:latin typeface="+mn-ea"/>
                          <a:ea typeface="+mn-ea"/>
                        </a:rPr>
                        <a:t>40</a:t>
                      </a:r>
                      <a:r>
                        <a:rPr kumimoji="1" lang="ja-JP" altLang="en-US" sz="1800" b="1" dirty="0">
                          <a:solidFill>
                            <a:schemeClr val="tx1">
                              <a:lumMod val="85000"/>
                              <a:lumOff val="15000"/>
                            </a:schemeClr>
                          </a:solidFill>
                          <a:latin typeface="+mn-ea"/>
                          <a:ea typeface="+mn-ea"/>
                        </a:rPr>
                        <a:t>゜</a:t>
                      </a: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908881"/>
                  </a:ext>
                </a:extLst>
              </a:tr>
              <a:tr h="431969">
                <a:tc>
                  <a:txBody>
                    <a:bodyPr/>
                    <a:lstStyle/>
                    <a:p>
                      <a:pPr algn="l"/>
                      <a:r>
                        <a:rPr kumimoji="1" lang="en-US" altLang="ja-JP" sz="1800" b="1">
                          <a:solidFill>
                            <a:schemeClr val="tx1">
                              <a:lumMod val="85000"/>
                              <a:lumOff val="15000"/>
                            </a:schemeClr>
                          </a:solidFill>
                          <a:latin typeface="+mn-ea"/>
                          <a:ea typeface="+mn-ea"/>
                        </a:rPr>
                        <a:t>N (Near)</a:t>
                      </a:r>
                      <a:endParaRPr kumimoji="1" lang="ja-JP" altLang="en-US" sz="1800" b="1">
                        <a:solidFill>
                          <a:schemeClr val="tx1">
                            <a:lumMod val="85000"/>
                            <a:lumOff val="15000"/>
                          </a:schemeClr>
                        </a:solidFill>
                        <a:latin typeface="+mn-ea"/>
                        <a:ea typeface="+mn-ea"/>
                      </a:endParaRP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1" dirty="0">
                          <a:solidFill>
                            <a:schemeClr val="tx1">
                              <a:lumMod val="85000"/>
                              <a:lumOff val="15000"/>
                            </a:schemeClr>
                          </a:solidFill>
                          <a:latin typeface="+mn-ea"/>
                          <a:ea typeface="+mn-ea"/>
                        </a:rPr>
                        <a:t>47</a:t>
                      </a:r>
                      <a:r>
                        <a:rPr kumimoji="1" lang="ja-JP" altLang="en-US" sz="1800" b="1" dirty="0">
                          <a:solidFill>
                            <a:schemeClr val="tx1">
                              <a:lumMod val="85000"/>
                              <a:lumOff val="15000"/>
                            </a:schemeClr>
                          </a:solidFill>
                          <a:latin typeface="+mn-ea"/>
                          <a:ea typeface="+mn-ea"/>
                        </a:rPr>
                        <a:t>゜</a:t>
                      </a:r>
                    </a:p>
                  </a:txBody>
                  <a:tcPr marL="143990" marR="143990" marT="71995" marB="7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5851718"/>
                  </a:ext>
                </a:extLst>
              </a:tr>
            </a:tbl>
          </a:graphicData>
        </a:graphic>
      </p:graphicFrame>
      <p:sp>
        <p:nvSpPr>
          <p:cNvPr id="48" name="コンテンツ プレースホルダー 6">
            <a:extLst>
              <a:ext uri="{FF2B5EF4-FFF2-40B4-BE49-F238E27FC236}">
                <a16:creationId xmlns:a16="http://schemas.microsoft.com/office/drawing/2014/main" id="{AF7D3C59-D648-5E63-A3D0-01D50B87B046}"/>
              </a:ext>
            </a:extLst>
          </p:cNvPr>
          <p:cNvSpPr txBox="1">
            <a:spLocks/>
          </p:cNvSpPr>
          <p:nvPr/>
        </p:nvSpPr>
        <p:spPr>
          <a:xfrm>
            <a:off x="370753" y="836654"/>
            <a:ext cx="7941322" cy="36425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b="1" dirty="0">
                <a:solidFill>
                  <a:schemeClr val="tx1">
                    <a:lumMod val="85000"/>
                    <a:lumOff val="15000"/>
                  </a:schemeClr>
                </a:solidFill>
                <a:latin typeface="+mn-ea"/>
              </a:rPr>
              <a:t>■</a:t>
            </a:r>
            <a:r>
              <a:rPr lang="en-US" altLang="ja-JP" sz="2000" b="1" dirty="0">
                <a:solidFill>
                  <a:schemeClr val="tx1">
                    <a:lumMod val="85000"/>
                    <a:lumOff val="15000"/>
                  </a:schemeClr>
                </a:solidFill>
                <a:latin typeface="+mn-ea"/>
              </a:rPr>
              <a:t>TILT</a:t>
            </a:r>
            <a:r>
              <a:rPr lang="ja-JP" altLang="en-US" sz="2000" b="1" dirty="0">
                <a:solidFill>
                  <a:schemeClr val="tx1">
                    <a:lumMod val="85000"/>
                    <a:lumOff val="15000"/>
                  </a:schemeClr>
                </a:solidFill>
                <a:latin typeface="+mn-ea"/>
              </a:rPr>
              <a:t> 調整レバーで、</a:t>
            </a:r>
            <a:r>
              <a:rPr lang="en-US" altLang="ja-JP" sz="2000" b="1" dirty="0">
                <a:solidFill>
                  <a:schemeClr val="tx1">
                    <a:lumMod val="85000"/>
                    <a:lumOff val="15000"/>
                  </a:schemeClr>
                </a:solidFill>
                <a:latin typeface="+mn-ea"/>
              </a:rPr>
              <a:t>3</a:t>
            </a:r>
            <a:r>
              <a:rPr lang="ja-JP" altLang="en-US" sz="2000" b="1" dirty="0">
                <a:solidFill>
                  <a:schemeClr val="tx1">
                    <a:lumMod val="85000"/>
                    <a:lumOff val="15000"/>
                  </a:schemeClr>
                </a:solidFill>
                <a:latin typeface="+mn-ea"/>
              </a:rPr>
              <a:t>種類の</a:t>
            </a:r>
            <a:r>
              <a:rPr lang="en-US" altLang="ja-JP" sz="2000" b="1" dirty="0">
                <a:solidFill>
                  <a:schemeClr val="tx1">
                    <a:lumMod val="85000"/>
                    <a:lumOff val="15000"/>
                  </a:schemeClr>
                </a:solidFill>
                <a:latin typeface="+mn-ea"/>
              </a:rPr>
              <a:t>TILT</a:t>
            </a:r>
            <a:r>
              <a:rPr lang="ja-JP" altLang="en-US" sz="2000" b="1" dirty="0">
                <a:solidFill>
                  <a:schemeClr val="tx1">
                    <a:lumMod val="85000"/>
                    <a:lumOff val="15000"/>
                  </a:schemeClr>
                </a:solidFill>
                <a:latin typeface="+mn-ea"/>
              </a:rPr>
              <a:t>位置を設定可能</a:t>
            </a:r>
            <a:endParaRPr lang="en-US" altLang="ja-JP" sz="2000" b="1" dirty="0">
              <a:solidFill>
                <a:schemeClr val="tx1">
                  <a:lumMod val="85000"/>
                  <a:lumOff val="15000"/>
                </a:schemeClr>
              </a:solidFill>
              <a:latin typeface="+mn-ea"/>
            </a:endParaRPr>
          </a:p>
        </p:txBody>
      </p:sp>
      <p:sp>
        <p:nvSpPr>
          <p:cNvPr id="12" name="テキスト ボックス 11">
            <a:extLst>
              <a:ext uri="{FF2B5EF4-FFF2-40B4-BE49-F238E27FC236}">
                <a16:creationId xmlns:a16="http://schemas.microsoft.com/office/drawing/2014/main" id="{BD1BD410-FF07-06A9-69B6-C5A5D7B2298C}"/>
              </a:ext>
            </a:extLst>
          </p:cNvPr>
          <p:cNvSpPr txBox="1"/>
          <p:nvPr/>
        </p:nvSpPr>
        <p:spPr>
          <a:xfrm>
            <a:off x="656706" y="3775155"/>
            <a:ext cx="12574661" cy="1308050"/>
          </a:xfrm>
          <a:prstGeom prst="rect">
            <a:avLst/>
          </a:prstGeom>
          <a:noFill/>
        </p:spPr>
        <p:txBody>
          <a:bodyPr wrap="square" rtlCol="0">
            <a:spAutoFit/>
          </a:bodyPr>
          <a:lstStyle/>
          <a:p>
            <a:pPr marL="1344613" indent="-1344613" algn="l"/>
            <a:r>
              <a:rPr lang="en-US" altLang="ja-JP" sz="2000" b="1" dirty="0">
                <a:latin typeface="+mn-ea"/>
              </a:rPr>
              <a:t>【</a:t>
            </a:r>
            <a:r>
              <a:rPr lang="ja-JP" altLang="en-US" sz="2000" b="1" dirty="0">
                <a:latin typeface="+mn-ea"/>
              </a:rPr>
              <a:t>留意</a:t>
            </a:r>
            <a:r>
              <a:rPr kumimoji="1" lang="ja-JP" altLang="en-US" sz="2000" b="1" dirty="0">
                <a:latin typeface="+mn-ea"/>
              </a:rPr>
              <a:t>事項</a:t>
            </a:r>
            <a:r>
              <a:rPr kumimoji="1" lang="en-US" altLang="ja-JP" sz="2000" b="1" dirty="0">
                <a:latin typeface="+mn-ea"/>
              </a:rPr>
              <a:t>】</a:t>
            </a:r>
          </a:p>
          <a:p>
            <a:pPr marL="265113" algn="l">
              <a:spcBef>
                <a:spcPts val="600"/>
              </a:spcBef>
            </a:pPr>
            <a:r>
              <a:rPr kumimoji="1" lang="en-US" altLang="ja-JP" sz="1800" b="1" dirty="0">
                <a:latin typeface="+mn-ea"/>
              </a:rPr>
              <a:t>TILT</a:t>
            </a:r>
            <a:r>
              <a:rPr lang="ja-JP" altLang="en-US" sz="1800" b="1" dirty="0">
                <a:latin typeface="+mn-ea"/>
              </a:rPr>
              <a:t>調整レバーの設定位置を、マルチセンサー部の設定「基本」＞「</a:t>
            </a:r>
            <a:r>
              <a:rPr lang="en-US" altLang="ja-JP" sz="1800" b="1" dirty="0">
                <a:latin typeface="+mn-ea"/>
              </a:rPr>
              <a:t>TILT</a:t>
            </a:r>
            <a:r>
              <a:rPr lang="ja-JP" altLang="en-US" sz="1800" b="1" dirty="0">
                <a:latin typeface="+mn-ea"/>
              </a:rPr>
              <a:t>調整レバーの位置」にて、同様に設定する必要があります。</a:t>
            </a:r>
            <a:endParaRPr lang="en-US" altLang="ja-JP" sz="1800" b="1" dirty="0">
              <a:latin typeface="+mn-ea"/>
            </a:endParaRPr>
          </a:p>
          <a:p>
            <a:pPr marL="265113" algn="l"/>
            <a:r>
              <a:rPr lang="ja-JP" altLang="en-US" sz="1800" b="1" dirty="0">
                <a:latin typeface="+mn-ea"/>
              </a:rPr>
              <a:t>マルチセンサー・</a:t>
            </a:r>
            <a:r>
              <a:rPr lang="en-US" altLang="ja-JP" sz="1800" b="1" dirty="0">
                <a:latin typeface="+mn-ea"/>
              </a:rPr>
              <a:t>PTZ</a:t>
            </a:r>
            <a:r>
              <a:rPr lang="ja-JP" altLang="en-US" sz="1800" b="1" dirty="0">
                <a:latin typeface="+mn-ea"/>
              </a:rPr>
              <a:t>連携動作の際、</a:t>
            </a:r>
            <a:r>
              <a:rPr lang="en-US" altLang="ja-JP" sz="1800" b="1" dirty="0">
                <a:latin typeface="+mn-ea"/>
              </a:rPr>
              <a:t>TILT</a:t>
            </a:r>
            <a:r>
              <a:rPr lang="ja-JP" altLang="en-US" sz="1800" b="1" dirty="0">
                <a:latin typeface="+mn-ea"/>
              </a:rPr>
              <a:t>位置を把握するため必要となります。「</a:t>
            </a:r>
            <a:r>
              <a:rPr lang="en-US" altLang="ja-JP" sz="1800" b="1" dirty="0">
                <a:latin typeface="+mn-ea"/>
              </a:rPr>
              <a:t>3</a:t>
            </a:r>
            <a:r>
              <a:rPr lang="ja-JP" altLang="en-US" sz="1800" b="1" dirty="0">
                <a:latin typeface="+mn-ea"/>
              </a:rPr>
              <a:t>．設定」にて後述</a:t>
            </a:r>
            <a:endParaRPr kumimoji="1" lang="en-US" altLang="ja-JP" sz="1800" b="1" dirty="0">
              <a:latin typeface="+mn-ea"/>
            </a:endParaRPr>
          </a:p>
        </p:txBody>
      </p:sp>
    </p:spTree>
    <p:extLst>
      <p:ext uri="{BB962C8B-B14F-4D97-AF65-F5344CB8AC3E}">
        <p14:creationId xmlns:p14="http://schemas.microsoft.com/office/powerpoint/2010/main" val="3575285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r>
              <a:rPr kumimoji="1" lang="en-US" altLang="ja-JP" dirty="0"/>
              <a:t>2-6. TILT </a:t>
            </a:r>
            <a:r>
              <a:rPr kumimoji="1" lang="ja-JP" altLang="en-US" dirty="0"/>
              <a:t>調整位置毎の画角範囲</a:t>
            </a:r>
            <a:r>
              <a:rPr lang="ja-JP" altLang="en-US" dirty="0"/>
              <a:t>（設置高：６ｍ、　撮像モード：</a:t>
            </a:r>
            <a:r>
              <a:rPr lang="en-US" altLang="ja-JP" dirty="0"/>
              <a:t>4</a:t>
            </a:r>
            <a:r>
              <a:rPr lang="ja-JP" altLang="en-US" dirty="0"/>
              <a:t>：</a:t>
            </a:r>
            <a:r>
              <a:rPr lang="en-US" altLang="ja-JP" dirty="0"/>
              <a:t>3</a:t>
            </a:r>
            <a:r>
              <a:rPr lang="ja-JP" altLang="en-US" dirty="0"/>
              <a:t>）</a:t>
            </a:r>
          </a:p>
        </p:txBody>
      </p:sp>
      <p:graphicFrame>
        <p:nvGraphicFramePr>
          <p:cNvPr id="3" name="表 7">
            <a:extLst>
              <a:ext uri="{FF2B5EF4-FFF2-40B4-BE49-F238E27FC236}">
                <a16:creationId xmlns:a16="http://schemas.microsoft.com/office/drawing/2014/main" id="{754CD584-BDA6-EEBF-24AB-D4E545174C8E}"/>
              </a:ext>
            </a:extLst>
          </p:cNvPr>
          <p:cNvGraphicFramePr>
            <a:graphicFrameLocks noGrp="1"/>
          </p:cNvGraphicFramePr>
          <p:nvPr>
            <p:extLst>
              <p:ext uri="{D42A27DB-BD31-4B8C-83A1-F6EECF244321}">
                <p14:modId xmlns:p14="http://schemas.microsoft.com/office/powerpoint/2010/main" val="2377955608"/>
              </p:ext>
            </p:extLst>
          </p:nvPr>
        </p:nvGraphicFramePr>
        <p:xfrm>
          <a:off x="225608" y="905872"/>
          <a:ext cx="5095179" cy="19165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80815">
                  <a:extLst>
                    <a:ext uri="{9D8B030D-6E8A-4147-A177-3AD203B41FA5}">
                      <a16:colId xmlns:a16="http://schemas.microsoft.com/office/drawing/2014/main" val="2605416108"/>
                    </a:ext>
                  </a:extLst>
                </a:gridCol>
                <a:gridCol w="625842">
                  <a:extLst>
                    <a:ext uri="{9D8B030D-6E8A-4147-A177-3AD203B41FA5}">
                      <a16:colId xmlns:a16="http://schemas.microsoft.com/office/drawing/2014/main" val="3033053008"/>
                    </a:ext>
                  </a:extLst>
                </a:gridCol>
                <a:gridCol w="970816">
                  <a:extLst>
                    <a:ext uri="{9D8B030D-6E8A-4147-A177-3AD203B41FA5}">
                      <a16:colId xmlns:a16="http://schemas.microsoft.com/office/drawing/2014/main" val="996195526"/>
                    </a:ext>
                  </a:extLst>
                </a:gridCol>
                <a:gridCol w="1546890">
                  <a:extLst>
                    <a:ext uri="{9D8B030D-6E8A-4147-A177-3AD203B41FA5}">
                      <a16:colId xmlns:a16="http://schemas.microsoft.com/office/drawing/2014/main" val="1547856683"/>
                    </a:ext>
                  </a:extLst>
                </a:gridCol>
                <a:gridCol w="970816">
                  <a:extLst>
                    <a:ext uri="{9D8B030D-6E8A-4147-A177-3AD203B41FA5}">
                      <a16:colId xmlns:a16="http://schemas.microsoft.com/office/drawing/2014/main" val="1508122504"/>
                    </a:ext>
                  </a:extLst>
                </a:gridCol>
              </a:tblGrid>
              <a:tr h="833327">
                <a:tc>
                  <a:txBody>
                    <a:bodyPr/>
                    <a:lstStyle/>
                    <a:p>
                      <a:pPr algn="ctr"/>
                      <a:r>
                        <a:rPr kumimoji="1" lang="en-US" altLang="ja-JP" sz="1600" dirty="0">
                          <a:solidFill>
                            <a:schemeClr val="tx1">
                              <a:lumMod val="85000"/>
                              <a:lumOff val="15000"/>
                            </a:schemeClr>
                          </a:solidFill>
                          <a:latin typeface="+mn-ea"/>
                          <a:ea typeface="+mn-ea"/>
                        </a:rPr>
                        <a:t>TILT</a:t>
                      </a:r>
                    </a:p>
                    <a:p>
                      <a:pPr algn="ctr"/>
                      <a:r>
                        <a:rPr kumimoji="1" lang="ja-JP" altLang="en-US" sz="1600" dirty="0">
                          <a:solidFill>
                            <a:schemeClr val="tx1">
                              <a:lumMod val="85000"/>
                              <a:lumOff val="15000"/>
                            </a:schemeClr>
                          </a:solidFill>
                          <a:latin typeface="+mn-ea"/>
                          <a:ea typeface="+mn-ea"/>
                        </a:rPr>
                        <a:t>位置</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1600" dirty="0">
                          <a:solidFill>
                            <a:schemeClr val="tx1">
                              <a:lumMod val="85000"/>
                              <a:lumOff val="15000"/>
                            </a:schemeClr>
                          </a:solidFill>
                          <a:latin typeface="+mn-ea"/>
                          <a:ea typeface="+mn-ea"/>
                        </a:rPr>
                        <a:t>TILT</a:t>
                      </a:r>
                    </a:p>
                    <a:p>
                      <a:pPr algn="ctr"/>
                      <a:r>
                        <a:rPr kumimoji="1" lang="ja-JP" altLang="en-US" sz="1600" dirty="0">
                          <a:solidFill>
                            <a:schemeClr val="tx1">
                              <a:lumMod val="85000"/>
                              <a:lumOff val="15000"/>
                            </a:schemeClr>
                          </a:solidFill>
                          <a:latin typeface="+mn-ea"/>
                          <a:ea typeface="+mn-ea"/>
                        </a:rPr>
                        <a:t>角度</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600" dirty="0">
                          <a:solidFill>
                            <a:schemeClr val="tx1">
                              <a:lumMod val="85000"/>
                              <a:lumOff val="15000"/>
                            </a:schemeClr>
                          </a:solidFill>
                          <a:latin typeface="+mn-ea"/>
                          <a:ea typeface="+mn-ea"/>
                        </a:rPr>
                        <a:t>垂直方向</a:t>
                      </a:r>
                      <a:endParaRPr kumimoji="1" lang="en-US" altLang="ja-JP" sz="1600" dirty="0">
                        <a:solidFill>
                          <a:schemeClr val="tx1">
                            <a:lumMod val="85000"/>
                            <a:lumOff val="15000"/>
                          </a:schemeClr>
                        </a:solidFill>
                        <a:latin typeface="+mn-ea"/>
                        <a:ea typeface="+mn-ea"/>
                      </a:endParaRPr>
                    </a:p>
                    <a:p>
                      <a:pPr algn="ctr"/>
                      <a:r>
                        <a:rPr kumimoji="1" lang="ja-JP" altLang="en-US" sz="1600" dirty="0">
                          <a:solidFill>
                            <a:schemeClr val="tx1">
                              <a:lumMod val="85000"/>
                              <a:lumOff val="15000"/>
                            </a:schemeClr>
                          </a:solidFill>
                          <a:latin typeface="+mn-ea"/>
                          <a:ea typeface="+mn-ea"/>
                        </a:rPr>
                        <a:t>の視野角</a:t>
                      </a:r>
                      <a:endParaRPr kumimoji="1" lang="en-US" altLang="ja-JP" sz="1600" dirty="0">
                        <a:solidFill>
                          <a:schemeClr val="tx1">
                            <a:lumMod val="85000"/>
                            <a:lumOff val="15000"/>
                          </a:schemeClr>
                        </a:solidFill>
                        <a:latin typeface="+mn-ea"/>
                        <a:ea typeface="+mn-ea"/>
                      </a:endParaRPr>
                    </a:p>
                    <a:p>
                      <a:pPr algn="ctr"/>
                      <a:r>
                        <a:rPr kumimoji="1" lang="en-US" altLang="ja-JP" sz="1600" dirty="0">
                          <a:solidFill>
                            <a:schemeClr val="tx1">
                              <a:lumMod val="85000"/>
                              <a:lumOff val="15000"/>
                            </a:schemeClr>
                          </a:solidFill>
                          <a:latin typeface="+mn-ea"/>
                          <a:ea typeface="+mn-ea"/>
                        </a:rPr>
                        <a:t>(4:3)</a:t>
                      </a:r>
                      <a:endParaRPr kumimoji="1" lang="ja-JP" altLang="en-US" sz="1600"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600" dirty="0">
                          <a:solidFill>
                            <a:schemeClr val="tx1">
                              <a:lumMod val="85000"/>
                              <a:lumOff val="15000"/>
                            </a:schemeClr>
                          </a:solidFill>
                          <a:latin typeface="+mn-ea"/>
                          <a:ea typeface="+mn-ea"/>
                        </a:rPr>
                        <a:t>垂直方向の</a:t>
                      </a:r>
                      <a:endParaRPr kumimoji="1" lang="en-US" altLang="ja-JP" sz="1600" dirty="0">
                        <a:solidFill>
                          <a:schemeClr val="tx1">
                            <a:lumMod val="85000"/>
                            <a:lumOff val="15000"/>
                          </a:schemeClr>
                        </a:solidFill>
                        <a:latin typeface="+mn-ea"/>
                        <a:ea typeface="+mn-ea"/>
                      </a:endParaRPr>
                    </a:p>
                    <a:p>
                      <a:pPr algn="ctr"/>
                      <a:r>
                        <a:rPr kumimoji="1" lang="ja-JP" altLang="en-US" sz="1600" dirty="0">
                          <a:solidFill>
                            <a:schemeClr val="tx1">
                              <a:lumMod val="85000"/>
                              <a:lumOff val="15000"/>
                            </a:schemeClr>
                          </a:solidFill>
                          <a:latin typeface="+mn-ea"/>
                          <a:ea typeface="+mn-ea"/>
                        </a:rPr>
                        <a:t>カバー範囲</a:t>
                      </a:r>
                      <a:endParaRPr kumimoji="1" lang="en-US" altLang="ja-JP" sz="1600" dirty="0">
                        <a:solidFill>
                          <a:schemeClr val="tx1">
                            <a:lumMod val="85000"/>
                            <a:lumOff val="15000"/>
                          </a:schemeClr>
                        </a:solidFill>
                        <a:latin typeface="+mn-ea"/>
                        <a:ea typeface="+mn-ea"/>
                      </a:endParaRPr>
                    </a:p>
                    <a:p>
                      <a:pPr algn="ctr"/>
                      <a:r>
                        <a:rPr kumimoji="1" lang="ja-JP" altLang="en-US" sz="1600" dirty="0">
                          <a:solidFill>
                            <a:schemeClr val="tx1">
                              <a:lumMod val="85000"/>
                              <a:lumOff val="15000"/>
                            </a:schemeClr>
                          </a:solidFill>
                          <a:latin typeface="+mn-ea"/>
                          <a:ea typeface="+mn-ea"/>
                        </a:rPr>
                        <a:t>（角度）</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600" dirty="0">
                          <a:solidFill>
                            <a:schemeClr val="tx1">
                              <a:lumMod val="85000"/>
                              <a:lumOff val="15000"/>
                            </a:schemeClr>
                          </a:solidFill>
                          <a:latin typeface="+mn-ea"/>
                          <a:ea typeface="+mn-ea"/>
                        </a:rPr>
                        <a:t>真下死角</a:t>
                      </a:r>
                      <a:endParaRPr kumimoji="1" lang="en-US" altLang="ja-JP" sz="1600" dirty="0">
                        <a:solidFill>
                          <a:schemeClr val="tx1">
                            <a:lumMod val="85000"/>
                            <a:lumOff val="15000"/>
                          </a:schemeClr>
                        </a:solidFill>
                        <a:latin typeface="+mn-ea"/>
                        <a:ea typeface="+mn-ea"/>
                      </a:endParaRPr>
                    </a:p>
                    <a:p>
                      <a:pPr algn="ctr"/>
                      <a:r>
                        <a:rPr kumimoji="1" lang="ja-JP" altLang="en-US" sz="1600" dirty="0">
                          <a:solidFill>
                            <a:schemeClr val="tx1">
                              <a:lumMod val="85000"/>
                              <a:lumOff val="15000"/>
                            </a:schemeClr>
                          </a:solidFill>
                          <a:latin typeface="+mn-ea"/>
                          <a:ea typeface="+mn-ea"/>
                        </a:rPr>
                        <a:t>（角度）</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10557764"/>
                  </a:ext>
                </a:extLst>
              </a:tr>
              <a:tr h="353361">
                <a:tc>
                  <a:txBody>
                    <a:bodyPr/>
                    <a:lstStyle/>
                    <a:p>
                      <a:pPr algn="ctr"/>
                      <a:r>
                        <a:rPr kumimoji="1" lang="en-US" altLang="ja-JP" sz="1600" b="1" dirty="0">
                          <a:solidFill>
                            <a:schemeClr val="tx1">
                              <a:lumMod val="85000"/>
                              <a:lumOff val="15000"/>
                            </a:schemeClr>
                          </a:solidFill>
                          <a:latin typeface="+mn-ea"/>
                          <a:ea typeface="+mn-ea"/>
                        </a:rPr>
                        <a:t>F (Far)</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+33</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71</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-2.5 ~ +68.5</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21.5</a:t>
                      </a:r>
                      <a:r>
                        <a:rPr kumimoji="1" lang="ja-JP" altLang="en-US" sz="1600" b="1" dirty="0">
                          <a:solidFill>
                            <a:schemeClr val="tx1">
                              <a:lumMod val="85000"/>
                              <a:lumOff val="15000"/>
                            </a:schemeClr>
                          </a:solidFill>
                          <a:latin typeface="+mn-ea"/>
                          <a:ea typeface="+mn-ea"/>
                        </a:rPr>
                        <a:t> </a:t>
                      </a:r>
                      <a:r>
                        <a:rPr kumimoji="1" lang="ja-JP" altLang="en-US" sz="1600" b="1" baseline="30000" dirty="0">
                          <a:solidFill>
                            <a:schemeClr val="tx1">
                              <a:lumMod val="85000"/>
                              <a:lumOff val="15000"/>
                            </a:schemeClr>
                          </a:solidFill>
                          <a:latin typeface="+mn-ea"/>
                          <a:ea typeface="+mn-ea"/>
                        </a:rPr>
                        <a:t>*</a:t>
                      </a:r>
                      <a:r>
                        <a:rPr kumimoji="1" lang="en-US" altLang="ja-JP" sz="1600" b="1" baseline="30000" dirty="0">
                          <a:solidFill>
                            <a:schemeClr val="tx1">
                              <a:lumMod val="85000"/>
                              <a:lumOff val="15000"/>
                            </a:schemeClr>
                          </a:solidFill>
                          <a:latin typeface="+mn-ea"/>
                          <a:ea typeface="+mn-ea"/>
                        </a:rPr>
                        <a:t>1</a:t>
                      </a:r>
                      <a:endParaRPr kumimoji="1" lang="ja-JP" altLang="en-US" sz="1600" b="1" baseline="30000"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068203"/>
                  </a:ext>
                </a:extLst>
              </a:tr>
              <a:tr h="353361">
                <a:tc>
                  <a:txBody>
                    <a:bodyPr/>
                    <a:lstStyle/>
                    <a:p>
                      <a:pPr algn="ctr"/>
                      <a:r>
                        <a:rPr kumimoji="1" lang="en-US" altLang="ja-JP" sz="1600" b="1">
                          <a:solidFill>
                            <a:schemeClr val="tx1">
                              <a:lumMod val="85000"/>
                              <a:lumOff val="15000"/>
                            </a:schemeClr>
                          </a:solidFill>
                          <a:latin typeface="+mn-ea"/>
                          <a:ea typeface="+mn-ea"/>
                        </a:rPr>
                        <a:t>M (Mid)</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a:solidFill>
                            <a:schemeClr val="tx1">
                              <a:lumMod val="85000"/>
                              <a:lumOff val="15000"/>
                            </a:schemeClr>
                          </a:solidFill>
                          <a:latin typeface="+mn-ea"/>
                          <a:ea typeface="+mn-ea"/>
                        </a:rPr>
                        <a:t>+40</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71</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+4.5 ~ +75.5</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14.5</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908881"/>
                  </a:ext>
                </a:extLst>
              </a:tr>
              <a:tr h="353361">
                <a:tc>
                  <a:txBody>
                    <a:bodyPr/>
                    <a:lstStyle/>
                    <a:p>
                      <a:pPr algn="ctr"/>
                      <a:r>
                        <a:rPr kumimoji="1" lang="en-US" altLang="ja-JP" sz="1600" b="1">
                          <a:solidFill>
                            <a:schemeClr val="tx1">
                              <a:lumMod val="85000"/>
                              <a:lumOff val="15000"/>
                            </a:schemeClr>
                          </a:solidFill>
                          <a:latin typeface="+mn-ea"/>
                          <a:ea typeface="+mn-ea"/>
                        </a:rPr>
                        <a:t>N (Near)</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a:solidFill>
                            <a:schemeClr val="tx1">
                              <a:lumMod val="85000"/>
                              <a:lumOff val="15000"/>
                            </a:schemeClr>
                          </a:solidFill>
                          <a:latin typeface="+mn-ea"/>
                          <a:ea typeface="+mn-ea"/>
                        </a:rPr>
                        <a:t>+47</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a:solidFill>
                            <a:schemeClr val="tx1">
                              <a:lumMod val="85000"/>
                              <a:lumOff val="15000"/>
                            </a:schemeClr>
                          </a:solidFill>
                          <a:latin typeface="+mn-ea"/>
                          <a:ea typeface="+mn-ea"/>
                        </a:rPr>
                        <a:t>71</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+11.5 ~ +82.5</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7.5</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5851718"/>
                  </a:ext>
                </a:extLst>
              </a:tr>
            </a:tbl>
          </a:graphicData>
        </a:graphic>
      </p:graphicFrame>
      <p:sp>
        <p:nvSpPr>
          <p:cNvPr id="12" name="テキスト ボックス 11">
            <a:extLst>
              <a:ext uri="{FF2B5EF4-FFF2-40B4-BE49-F238E27FC236}">
                <a16:creationId xmlns:a16="http://schemas.microsoft.com/office/drawing/2014/main" id="{41C305E2-840E-FF1F-BEFF-E7C0CB11C367}"/>
              </a:ext>
            </a:extLst>
          </p:cNvPr>
          <p:cNvSpPr txBox="1"/>
          <p:nvPr/>
        </p:nvSpPr>
        <p:spPr>
          <a:xfrm>
            <a:off x="157833" y="5334770"/>
            <a:ext cx="5774267" cy="2005357"/>
          </a:xfrm>
          <a:prstGeom prst="rect">
            <a:avLst/>
          </a:prstGeom>
          <a:noFill/>
        </p:spPr>
        <p:txBody>
          <a:bodyPr wrap="square">
            <a:spAutoFit/>
          </a:bodyPr>
          <a:lstStyle/>
          <a:p>
            <a:pPr>
              <a:lnSpc>
                <a:spcPct val="110000"/>
              </a:lnSpc>
              <a:spcBef>
                <a:spcPts val="945"/>
              </a:spcBef>
            </a:pPr>
            <a:r>
              <a:rPr lang="ja-JP" altLang="en-US" sz="2000" b="1" dirty="0">
                <a:latin typeface="+mn-ea"/>
              </a:rPr>
              <a:t>注意事項</a:t>
            </a:r>
            <a:endParaRPr lang="en-US" altLang="ja-JP" sz="2000" b="1" dirty="0">
              <a:latin typeface="+mn-ea"/>
            </a:endParaRPr>
          </a:p>
          <a:p>
            <a:pPr marL="269982" indent="-269982">
              <a:lnSpc>
                <a:spcPct val="110000"/>
              </a:lnSpc>
              <a:spcBef>
                <a:spcPts val="945"/>
              </a:spcBef>
              <a:buFont typeface="Arial" panose="020B0604020202020204" pitchFamily="34" charset="0"/>
              <a:buChar char="•"/>
            </a:pPr>
            <a:r>
              <a:rPr lang="ja-JP" altLang="en-US" sz="1600" b="1" dirty="0">
                <a:latin typeface="+mn-ea"/>
              </a:rPr>
              <a:t>遠方エリアを含めて撮影する必要がある場合は、「</a:t>
            </a:r>
            <a:r>
              <a:rPr lang="en-US" altLang="ja-JP" sz="1600" b="1" dirty="0">
                <a:latin typeface="+mn-ea"/>
              </a:rPr>
              <a:t>F(Far)</a:t>
            </a:r>
            <a:r>
              <a:rPr lang="ja-JP" altLang="en-US" sz="1600" b="1" dirty="0">
                <a:latin typeface="+mn-ea"/>
              </a:rPr>
              <a:t>」を選択してください。 ただし、真下死角の領域（角度）が広くなることに注意してください。（*</a:t>
            </a:r>
            <a:r>
              <a:rPr lang="en-US" altLang="ja-JP" sz="1600" b="1" dirty="0">
                <a:latin typeface="+mn-ea"/>
              </a:rPr>
              <a:t>1</a:t>
            </a:r>
            <a:r>
              <a:rPr lang="ja-JP" altLang="en-US" sz="1600" b="1" dirty="0">
                <a:latin typeface="+mn-ea"/>
              </a:rPr>
              <a:t>）</a:t>
            </a:r>
            <a:endParaRPr lang="en-US" altLang="ja-JP" sz="1600" b="1" dirty="0">
              <a:latin typeface="+mn-ea"/>
            </a:endParaRPr>
          </a:p>
          <a:p>
            <a:pPr marL="269982" indent="-269982">
              <a:lnSpc>
                <a:spcPct val="110000"/>
              </a:lnSpc>
              <a:spcBef>
                <a:spcPts val="945"/>
              </a:spcBef>
              <a:buFont typeface="Arial" panose="020B0604020202020204" pitchFamily="34" charset="0"/>
              <a:buChar char="•"/>
            </a:pPr>
            <a:r>
              <a:rPr lang="ja-JP" altLang="en-US" sz="1600" b="1" dirty="0">
                <a:latin typeface="+mn-ea"/>
              </a:rPr>
              <a:t>「</a:t>
            </a:r>
            <a:r>
              <a:rPr lang="en-US" altLang="ja-JP" sz="1600" b="1" dirty="0">
                <a:latin typeface="+mn-ea"/>
              </a:rPr>
              <a:t>N(Near)</a:t>
            </a:r>
            <a:r>
              <a:rPr lang="ja-JP" altLang="en-US" sz="1600" b="1" dirty="0">
                <a:latin typeface="+mn-ea"/>
              </a:rPr>
              <a:t>」を選択した場合、垂直方向のカバー角度は水平方向の </a:t>
            </a:r>
            <a:r>
              <a:rPr lang="en-US" altLang="ja-JP" sz="1600" b="1" dirty="0">
                <a:latin typeface="+mn-ea"/>
              </a:rPr>
              <a:t>0 </a:t>
            </a:r>
            <a:r>
              <a:rPr lang="ja-JP" altLang="en-US" sz="1600" b="1" dirty="0">
                <a:latin typeface="+mn-ea"/>
              </a:rPr>
              <a:t>度をカバーできないことに注意してください。</a:t>
            </a:r>
          </a:p>
        </p:txBody>
      </p:sp>
      <p:grpSp>
        <p:nvGrpSpPr>
          <p:cNvPr id="53" name="グループ化 52">
            <a:extLst>
              <a:ext uri="{FF2B5EF4-FFF2-40B4-BE49-F238E27FC236}">
                <a16:creationId xmlns:a16="http://schemas.microsoft.com/office/drawing/2014/main" id="{78126F28-D100-C556-E556-5CF59D3D8EC4}"/>
              </a:ext>
            </a:extLst>
          </p:cNvPr>
          <p:cNvGrpSpPr/>
          <p:nvPr/>
        </p:nvGrpSpPr>
        <p:grpSpPr>
          <a:xfrm>
            <a:off x="1564136" y="2984551"/>
            <a:ext cx="2917857" cy="2130321"/>
            <a:chOff x="1846173" y="1845625"/>
            <a:chExt cx="1852971" cy="1352850"/>
          </a:xfrm>
        </p:grpSpPr>
        <p:grpSp>
          <p:nvGrpSpPr>
            <p:cNvPr id="4" name="グループ化 3">
              <a:extLst>
                <a:ext uri="{FF2B5EF4-FFF2-40B4-BE49-F238E27FC236}">
                  <a16:creationId xmlns:a16="http://schemas.microsoft.com/office/drawing/2014/main" id="{F35537A5-F014-A627-A11C-7D608791F164}"/>
                </a:ext>
              </a:extLst>
            </p:cNvPr>
            <p:cNvGrpSpPr/>
            <p:nvPr/>
          </p:nvGrpSpPr>
          <p:grpSpPr>
            <a:xfrm>
              <a:off x="1846173" y="1845625"/>
              <a:ext cx="1240786" cy="1106559"/>
              <a:chOff x="2310106" y="2970184"/>
              <a:chExt cx="1520481" cy="1355997"/>
            </a:xfrm>
          </p:grpSpPr>
          <p:pic>
            <p:nvPicPr>
              <p:cNvPr id="5" name="図 4">
                <a:extLst>
                  <a:ext uri="{FF2B5EF4-FFF2-40B4-BE49-F238E27FC236}">
                    <a16:creationId xmlns:a16="http://schemas.microsoft.com/office/drawing/2014/main" id="{13E494F9-542F-CB8E-7888-FD6BE8EF2F41}"/>
                  </a:ext>
                </a:extLst>
              </p:cNvPr>
              <p:cNvPicPr>
                <a:picLocks noChangeAspect="1"/>
              </p:cNvPicPr>
              <p:nvPr/>
            </p:nvPicPr>
            <p:blipFill>
              <a:blip r:embed="rId2"/>
              <a:stretch>
                <a:fillRect/>
              </a:stretch>
            </p:blipFill>
            <p:spPr>
              <a:xfrm flipV="1">
                <a:off x="2581577" y="3276159"/>
                <a:ext cx="594649" cy="524692"/>
              </a:xfrm>
              <a:prstGeom prst="rect">
                <a:avLst/>
              </a:prstGeom>
            </p:spPr>
          </p:pic>
          <p:cxnSp>
            <p:nvCxnSpPr>
              <p:cNvPr id="6" name="直線矢印コネクタ 5">
                <a:extLst>
                  <a:ext uri="{FF2B5EF4-FFF2-40B4-BE49-F238E27FC236}">
                    <a16:creationId xmlns:a16="http://schemas.microsoft.com/office/drawing/2014/main" id="{25218A39-2C6D-537D-9A6C-19B9C3479D8C}"/>
                  </a:ext>
                </a:extLst>
              </p:cNvPr>
              <p:cNvCxnSpPr>
                <a:cxnSpLocks/>
              </p:cNvCxnSpPr>
              <p:nvPr/>
            </p:nvCxnSpPr>
            <p:spPr>
              <a:xfrm>
                <a:off x="3024670" y="3648183"/>
                <a:ext cx="738189" cy="5246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6BCB152C-1850-62CD-7926-01D4BAC374BD}"/>
                  </a:ext>
                </a:extLst>
              </p:cNvPr>
              <p:cNvCxnSpPr>
                <a:cxnSpLocks/>
              </p:cNvCxnSpPr>
              <p:nvPr/>
            </p:nvCxnSpPr>
            <p:spPr>
              <a:xfrm>
                <a:off x="3024670" y="3648183"/>
                <a:ext cx="80591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部分円 7">
                <a:extLst>
                  <a:ext uri="{FF2B5EF4-FFF2-40B4-BE49-F238E27FC236}">
                    <a16:creationId xmlns:a16="http://schemas.microsoft.com/office/drawing/2014/main" id="{100C41B2-DA3A-81B8-3C64-730E83B2AC86}"/>
                  </a:ext>
                </a:extLst>
              </p:cNvPr>
              <p:cNvSpPr/>
              <p:nvPr/>
            </p:nvSpPr>
            <p:spPr>
              <a:xfrm rot="21065847">
                <a:off x="2310106" y="2970184"/>
                <a:ext cx="1355997" cy="1355997"/>
              </a:xfrm>
              <a:prstGeom prst="pie">
                <a:avLst>
                  <a:gd name="adj1" fmla="val 0"/>
                  <a:gd name="adj2" fmla="val 4434248"/>
                </a:avLst>
              </a:prstGeom>
              <a:solidFill>
                <a:srgbClr val="80808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schemeClr val="tx1"/>
                  </a:solidFill>
                </a:endParaRPr>
              </a:p>
            </p:txBody>
          </p:sp>
        </p:grpSp>
        <p:cxnSp>
          <p:nvCxnSpPr>
            <p:cNvPr id="10" name="直線コネクタ 9">
              <a:extLst>
                <a:ext uri="{FF2B5EF4-FFF2-40B4-BE49-F238E27FC236}">
                  <a16:creationId xmlns:a16="http://schemas.microsoft.com/office/drawing/2014/main" id="{812A69CE-1419-5E34-E291-99333BE121DA}"/>
                </a:ext>
              </a:extLst>
            </p:cNvPr>
            <p:cNvCxnSpPr>
              <a:cxnSpLocks/>
            </p:cNvCxnSpPr>
            <p:nvPr/>
          </p:nvCxnSpPr>
          <p:spPr>
            <a:xfrm>
              <a:off x="2399301" y="2398904"/>
              <a:ext cx="0" cy="5732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680CE94-DA31-4466-EF6E-8CC1D3C77F90}"/>
                </a:ext>
              </a:extLst>
            </p:cNvPr>
            <p:cNvSpPr txBox="1"/>
            <p:nvPr/>
          </p:nvSpPr>
          <p:spPr>
            <a:xfrm>
              <a:off x="2321886" y="2984944"/>
              <a:ext cx="602398" cy="213531"/>
            </a:xfrm>
            <a:prstGeom prst="rect">
              <a:avLst/>
            </a:prstGeom>
            <a:noFill/>
          </p:spPr>
          <p:txBody>
            <a:bodyPr wrap="square">
              <a:spAutoFit/>
            </a:bodyPr>
            <a:lstStyle/>
            <a:p>
              <a:pPr algn="ct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真下死角</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C0003691-967E-7F03-7F1D-48A2604A8A4F}"/>
                </a:ext>
              </a:extLst>
            </p:cNvPr>
            <p:cNvSpPr txBox="1"/>
            <p:nvPr/>
          </p:nvSpPr>
          <p:spPr>
            <a:xfrm>
              <a:off x="2808332" y="2823015"/>
              <a:ext cx="733926" cy="213531"/>
            </a:xfrm>
            <a:prstGeom prst="rect">
              <a:avLst/>
            </a:prstGeom>
            <a:noFill/>
          </p:spPr>
          <p:txBody>
            <a:bodyPr wrap="square">
              <a:spAutoFit/>
            </a:bodyPr>
            <a:lstStyle/>
            <a:p>
              <a:pPr algn="ctr" defTabSz="1439906">
                <a:lnSpc>
                  <a:spcPct val="120000"/>
                </a:lnSpc>
                <a:defRPr/>
              </a:pPr>
              <a:r>
                <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rPr>
                <a:t>TILT</a:t>
              </a: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角度</a:t>
              </a:r>
            </a:p>
          </p:txBody>
        </p:sp>
        <p:sp>
          <p:nvSpPr>
            <p:cNvPr id="18" name="テキスト ボックス 17">
              <a:extLst>
                <a:ext uri="{FF2B5EF4-FFF2-40B4-BE49-F238E27FC236}">
                  <a16:creationId xmlns:a16="http://schemas.microsoft.com/office/drawing/2014/main" id="{603E4092-AFBB-08F9-41AF-654FE7021202}"/>
                </a:ext>
              </a:extLst>
            </p:cNvPr>
            <p:cNvSpPr txBox="1"/>
            <p:nvPr/>
          </p:nvSpPr>
          <p:spPr>
            <a:xfrm>
              <a:off x="2965218" y="2408539"/>
              <a:ext cx="733926" cy="377711"/>
            </a:xfrm>
            <a:prstGeom prst="rect">
              <a:avLst/>
            </a:prstGeom>
            <a:noFill/>
          </p:spPr>
          <p:txBody>
            <a:bodyPr wrap="square">
              <a:spAutoFit/>
            </a:bodyPr>
            <a:lstStyle/>
            <a:p>
              <a:pPr algn="ct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垂直方向の</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a:p>
              <a:pPr algn="ct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カバー範囲</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1AD046C4-CA0E-C0F6-01FB-BEBA84971235}"/>
                </a:ext>
              </a:extLst>
            </p:cNvPr>
            <p:cNvCxnSpPr>
              <a:cxnSpLocks/>
              <a:stCxn id="41" idx="2"/>
            </p:cNvCxnSpPr>
            <p:nvPr/>
          </p:nvCxnSpPr>
          <p:spPr>
            <a:xfrm>
              <a:off x="2457896" y="2660250"/>
              <a:ext cx="95072" cy="370892"/>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6E1780D-FAD6-FC9D-C3C6-45B4EB5B0B13}"/>
                </a:ext>
              </a:extLst>
            </p:cNvPr>
            <p:cNvCxnSpPr>
              <a:cxnSpLocks/>
            </p:cNvCxnSpPr>
            <p:nvPr/>
          </p:nvCxnSpPr>
          <p:spPr>
            <a:xfrm>
              <a:off x="2794770" y="2523489"/>
              <a:ext cx="236920"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8478C20-DAAE-DEBB-81DB-88B4F4FA873F}"/>
                </a:ext>
              </a:extLst>
            </p:cNvPr>
            <p:cNvCxnSpPr>
              <a:cxnSpLocks/>
            </p:cNvCxnSpPr>
            <p:nvPr/>
          </p:nvCxnSpPr>
          <p:spPr>
            <a:xfrm>
              <a:off x="2399301" y="2386146"/>
              <a:ext cx="298925" cy="5105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787F1751-8232-5DF2-5CBF-1D7E43265ACD}"/>
                </a:ext>
              </a:extLst>
            </p:cNvPr>
            <p:cNvPicPr>
              <a:picLocks noChangeAspect="1"/>
            </p:cNvPicPr>
            <p:nvPr/>
          </p:nvPicPr>
          <p:blipFill>
            <a:blip r:embed="rId3"/>
            <a:stretch>
              <a:fillRect/>
            </a:stretch>
          </p:blipFill>
          <p:spPr>
            <a:xfrm>
              <a:off x="2396930" y="2593188"/>
              <a:ext cx="121931" cy="67062"/>
            </a:xfrm>
            <a:prstGeom prst="rect">
              <a:avLst/>
            </a:prstGeom>
          </p:spPr>
        </p:pic>
      </p:grpSp>
      <p:pic>
        <p:nvPicPr>
          <p:cNvPr id="45" name="図 44" descr="グラフィカル ユーザー インターフェイス&#10;&#10;自動的に生成された説明">
            <a:extLst>
              <a:ext uri="{FF2B5EF4-FFF2-40B4-BE49-F238E27FC236}">
                <a16:creationId xmlns:a16="http://schemas.microsoft.com/office/drawing/2014/main" id="{A0EA7991-1893-717F-F1E1-018FD262C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10476" y="905872"/>
            <a:ext cx="8055069" cy="1550262"/>
          </a:xfrm>
          <a:prstGeom prst="rect">
            <a:avLst/>
          </a:prstGeom>
          <a:effectLst>
            <a:outerShdw blurRad="50800" dist="38100" dir="2700000" algn="tl" rotWithShape="0">
              <a:prstClr val="black">
                <a:alpha val="40000"/>
              </a:prstClr>
            </a:outerShdw>
          </a:effectLst>
        </p:spPr>
      </p:pic>
      <p:sp>
        <p:nvSpPr>
          <p:cNvPr id="48" name="テキスト ボックス 47">
            <a:extLst>
              <a:ext uri="{FF2B5EF4-FFF2-40B4-BE49-F238E27FC236}">
                <a16:creationId xmlns:a16="http://schemas.microsoft.com/office/drawing/2014/main" id="{A5AB94A0-3696-40BC-BE60-1FAFD649AD8E}"/>
              </a:ext>
            </a:extLst>
          </p:cNvPr>
          <p:cNvSpPr txBox="1"/>
          <p:nvPr/>
        </p:nvSpPr>
        <p:spPr>
          <a:xfrm>
            <a:off x="6149587" y="1050954"/>
            <a:ext cx="857950" cy="60692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56689" tIns="56689" rIns="56689" bIns="56689" rtlCol="0">
            <a:spAutoFit/>
          </a:bodyPr>
          <a:lstStyle/>
          <a:p>
            <a:pPr algn="ctr"/>
            <a:r>
              <a:rPr lang="en-US" altLang="ja-JP" sz="1600" b="1" dirty="0">
                <a:latin typeface="+mn-ea"/>
              </a:rPr>
              <a:t>Far</a:t>
            </a:r>
          </a:p>
          <a:p>
            <a:pPr algn="ctr"/>
            <a:r>
              <a:rPr lang="ja-JP" altLang="en-US" sz="1600" b="1" dirty="0">
                <a:latin typeface="+mn-ea"/>
              </a:rPr>
              <a:t>　</a:t>
            </a:r>
            <a:r>
              <a:rPr lang="en-US" altLang="ja-JP" sz="1600" b="1" dirty="0">
                <a:latin typeface="+mn-ea"/>
              </a:rPr>
              <a:t>33°</a:t>
            </a:r>
          </a:p>
        </p:txBody>
      </p:sp>
      <p:pic>
        <p:nvPicPr>
          <p:cNvPr id="49" name="図 48" descr="グラフィカル ユーザー インターフェイス, アプリケーション&#10;&#10;自動的に生成された説明">
            <a:extLst>
              <a:ext uri="{FF2B5EF4-FFF2-40B4-BE49-F238E27FC236}">
                <a16:creationId xmlns:a16="http://schemas.microsoft.com/office/drawing/2014/main" id="{9DA19E31-8544-64C7-AB81-85A2E1D09E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10476" y="3078643"/>
            <a:ext cx="8055047" cy="1550257"/>
          </a:xfrm>
          <a:prstGeom prst="rect">
            <a:avLst/>
          </a:prstGeom>
          <a:effectLst>
            <a:outerShdw blurRad="50800" dist="38100" dir="2700000" algn="tl" rotWithShape="0">
              <a:prstClr val="black">
                <a:alpha val="40000"/>
              </a:prstClr>
            </a:outerShdw>
          </a:effectLst>
        </p:spPr>
      </p:pic>
      <p:sp>
        <p:nvSpPr>
          <p:cNvPr id="50" name="テキスト ボックス 49">
            <a:extLst>
              <a:ext uri="{FF2B5EF4-FFF2-40B4-BE49-F238E27FC236}">
                <a16:creationId xmlns:a16="http://schemas.microsoft.com/office/drawing/2014/main" id="{AECADA6C-594A-92F5-C9A0-CA74FC3D9EF0}"/>
              </a:ext>
            </a:extLst>
          </p:cNvPr>
          <p:cNvSpPr txBox="1"/>
          <p:nvPr/>
        </p:nvSpPr>
        <p:spPr>
          <a:xfrm>
            <a:off x="6149586" y="3223721"/>
            <a:ext cx="857952" cy="60692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56689" tIns="56689" rIns="56689" bIns="56689" rtlCol="0">
            <a:spAutoFit/>
          </a:bodyPr>
          <a:lstStyle/>
          <a:p>
            <a:pPr algn="ctr"/>
            <a:r>
              <a:rPr lang="en-US" altLang="ja-JP" sz="1600" b="1" dirty="0">
                <a:latin typeface="+mn-ea"/>
              </a:rPr>
              <a:t>Middle</a:t>
            </a:r>
          </a:p>
          <a:p>
            <a:pPr algn="ctr"/>
            <a:r>
              <a:rPr lang="ja-JP" altLang="en-US" sz="1600" b="1" dirty="0">
                <a:latin typeface="+mn-ea"/>
              </a:rPr>
              <a:t>　</a:t>
            </a:r>
            <a:r>
              <a:rPr lang="en-US" altLang="ja-JP" sz="1600" b="1" dirty="0">
                <a:latin typeface="+mn-ea"/>
              </a:rPr>
              <a:t>40°</a:t>
            </a:r>
          </a:p>
        </p:txBody>
      </p:sp>
      <p:pic>
        <p:nvPicPr>
          <p:cNvPr id="51" name="図 50" descr="グラフィカル ユーザー インターフェイス, アプリケーション&#10;&#10;自動的に生成された説明">
            <a:extLst>
              <a:ext uri="{FF2B5EF4-FFF2-40B4-BE49-F238E27FC236}">
                <a16:creationId xmlns:a16="http://schemas.microsoft.com/office/drawing/2014/main" id="{558DF2CD-9A6F-1DD6-94BF-FC7A5455E3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10476" y="5251408"/>
            <a:ext cx="8055047" cy="1550257"/>
          </a:xfrm>
          <a:prstGeom prst="rect">
            <a:avLst/>
          </a:prstGeom>
          <a:effectLst>
            <a:outerShdw blurRad="50800" dist="38100" dir="2700000" algn="tl" rotWithShape="0">
              <a:prstClr val="black">
                <a:alpha val="40000"/>
              </a:prstClr>
            </a:outerShdw>
          </a:effectLst>
        </p:spPr>
      </p:pic>
      <p:sp>
        <p:nvSpPr>
          <p:cNvPr id="52" name="テキスト ボックス 51">
            <a:extLst>
              <a:ext uri="{FF2B5EF4-FFF2-40B4-BE49-F238E27FC236}">
                <a16:creationId xmlns:a16="http://schemas.microsoft.com/office/drawing/2014/main" id="{5D8EB36B-C935-30AE-5134-5A3ABF41B644}"/>
              </a:ext>
            </a:extLst>
          </p:cNvPr>
          <p:cNvSpPr txBox="1"/>
          <p:nvPr/>
        </p:nvSpPr>
        <p:spPr>
          <a:xfrm>
            <a:off x="6221058" y="5438996"/>
            <a:ext cx="786480" cy="546916"/>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56689" tIns="56689" rIns="56689" bIns="56689" rtlCol="0" anchor="ctr" anchorCtr="1">
            <a:noAutofit/>
          </a:bodyPr>
          <a:lstStyle/>
          <a:p>
            <a:pPr algn="ctr"/>
            <a:r>
              <a:rPr lang="en-US" altLang="ja-JP" sz="1600" b="1" dirty="0">
                <a:latin typeface="+mn-ea"/>
              </a:rPr>
              <a:t>Near</a:t>
            </a:r>
          </a:p>
          <a:p>
            <a:pPr algn="ctr"/>
            <a:r>
              <a:rPr lang="ja-JP" altLang="en-US" sz="1600" b="1" dirty="0">
                <a:latin typeface="+mn-ea"/>
              </a:rPr>
              <a:t>　</a:t>
            </a:r>
            <a:r>
              <a:rPr lang="en-US" altLang="ja-JP" sz="1600" b="1" dirty="0">
                <a:latin typeface="+mn-ea"/>
              </a:rPr>
              <a:t>47° </a:t>
            </a:r>
          </a:p>
        </p:txBody>
      </p:sp>
      <p:sp>
        <p:nvSpPr>
          <p:cNvPr id="9" name="テキスト ボックス 8">
            <a:extLst>
              <a:ext uri="{FF2B5EF4-FFF2-40B4-BE49-F238E27FC236}">
                <a16:creationId xmlns:a16="http://schemas.microsoft.com/office/drawing/2014/main" id="{52AF3821-14C3-3F02-F592-495AC7647F7D}"/>
              </a:ext>
            </a:extLst>
          </p:cNvPr>
          <p:cNvSpPr txBox="1"/>
          <p:nvPr/>
        </p:nvSpPr>
        <p:spPr>
          <a:xfrm>
            <a:off x="2602265" y="3149238"/>
            <a:ext cx="2296249" cy="336246"/>
          </a:xfrm>
          <a:prstGeom prst="rect">
            <a:avLst/>
          </a:prstGeom>
          <a:noFill/>
        </p:spPr>
        <p:txBody>
          <a:bodyPr wrap="square">
            <a:spAutoFit/>
          </a:bodyPr>
          <a:lstStyle/>
          <a:p>
            <a:pP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（例）</a:t>
            </a:r>
            <a:r>
              <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rPr>
              <a:t>Far</a:t>
            </a: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設定の場合</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43141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r>
              <a:rPr kumimoji="1" lang="en-US" altLang="ja-JP" dirty="0"/>
              <a:t>2-6. TILT </a:t>
            </a:r>
            <a:r>
              <a:rPr kumimoji="1" lang="ja-JP" altLang="en-US" dirty="0"/>
              <a:t>調整位置毎の画角範囲</a:t>
            </a:r>
            <a:r>
              <a:rPr lang="ja-JP" altLang="en-US" dirty="0"/>
              <a:t>（設置高：６ｍ、　撮像モード：</a:t>
            </a:r>
            <a:r>
              <a:rPr lang="en-US" altLang="ja-JP" dirty="0"/>
              <a:t>16</a:t>
            </a:r>
            <a:r>
              <a:rPr lang="ja-JP" altLang="en-US" dirty="0"/>
              <a:t>：</a:t>
            </a:r>
            <a:r>
              <a:rPr lang="en-US" altLang="ja-JP" dirty="0"/>
              <a:t>9</a:t>
            </a:r>
            <a:r>
              <a:rPr lang="ja-JP" altLang="en-US" dirty="0"/>
              <a:t>）</a:t>
            </a:r>
          </a:p>
        </p:txBody>
      </p:sp>
      <p:sp>
        <p:nvSpPr>
          <p:cNvPr id="3" name="テキスト ボックス 2">
            <a:extLst>
              <a:ext uri="{FF2B5EF4-FFF2-40B4-BE49-F238E27FC236}">
                <a16:creationId xmlns:a16="http://schemas.microsoft.com/office/drawing/2014/main" id="{10D8A440-30A4-5A74-3456-DBBC9FF29FDC}"/>
              </a:ext>
            </a:extLst>
          </p:cNvPr>
          <p:cNvSpPr txBox="1"/>
          <p:nvPr/>
        </p:nvSpPr>
        <p:spPr>
          <a:xfrm>
            <a:off x="306109" y="5300610"/>
            <a:ext cx="5583662" cy="2005357"/>
          </a:xfrm>
          <a:prstGeom prst="rect">
            <a:avLst/>
          </a:prstGeom>
          <a:noFill/>
        </p:spPr>
        <p:txBody>
          <a:bodyPr wrap="square">
            <a:spAutoFit/>
          </a:bodyPr>
          <a:lstStyle/>
          <a:p>
            <a:pPr>
              <a:lnSpc>
                <a:spcPct val="110000"/>
              </a:lnSpc>
              <a:spcBef>
                <a:spcPts val="945"/>
              </a:spcBef>
            </a:pPr>
            <a:r>
              <a:rPr lang="ja-JP" altLang="en-US" sz="2000" b="1" dirty="0">
                <a:latin typeface="+mn-ea"/>
              </a:rPr>
              <a:t>注意事項</a:t>
            </a:r>
            <a:endParaRPr lang="en-US" altLang="ja-JP" sz="2000" b="1" dirty="0">
              <a:latin typeface="+mn-ea"/>
            </a:endParaRPr>
          </a:p>
          <a:p>
            <a:pPr marL="269982" indent="-269982">
              <a:lnSpc>
                <a:spcPct val="110000"/>
              </a:lnSpc>
              <a:spcBef>
                <a:spcPts val="945"/>
              </a:spcBef>
              <a:buFont typeface="Arial" panose="020B0604020202020204" pitchFamily="34" charset="0"/>
              <a:buChar char="•"/>
            </a:pPr>
            <a:r>
              <a:rPr lang="ja-JP" altLang="en-US" sz="1600" b="1" dirty="0">
                <a:latin typeface="+mn-ea"/>
              </a:rPr>
              <a:t>「</a:t>
            </a:r>
            <a:r>
              <a:rPr lang="en-US" altLang="ja-JP" sz="1600" b="1" dirty="0">
                <a:latin typeface="+mn-ea"/>
              </a:rPr>
              <a:t>16:9</a:t>
            </a:r>
            <a:r>
              <a:rPr lang="ja-JP" altLang="en-US" sz="1600" b="1" dirty="0">
                <a:latin typeface="+mn-ea"/>
              </a:rPr>
              <a:t>」モード</a:t>
            </a:r>
            <a:r>
              <a:rPr lang="en-US" altLang="ja-JP" sz="1600" b="1" dirty="0">
                <a:latin typeface="+mn-ea"/>
              </a:rPr>
              <a:t> </a:t>
            </a:r>
            <a:r>
              <a:rPr lang="ja-JP" altLang="en-US" sz="1600" b="1" dirty="0">
                <a:latin typeface="+mn-ea"/>
              </a:rPr>
              <a:t>は、垂直方向のカバー角が狭く、撮像範囲が狭まるため、広いエリアを撮影する必要がある場合は「</a:t>
            </a:r>
            <a:r>
              <a:rPr lang="en-US" altLang="ja-JP" sz="1600" b="1" dirty="0">
                <a:latin typeface="+mn-ea"/>
              </a:rPr>
              <a:t>4:3</a:t>
            </a:r>
            <a:r>
              <a:rPr lang="ja-JP" altLang="en-US" sz="1600" b="1" dirty="0">
                <a:latin typeface="+mn-ea"/>
              </a:rPr>
              <a:t>」モードを推奨します。</a:t>
            </a:r>
            <a:endParaRPr lang="en-US" altLang="ja-JP" sz="1600" b="1" dirty="0">
              <a:latin typeface="+mn-ea"/>
            </a:endParaRPr>
          </a:p>
          <a:p>
            <a:pPr marL="269982" indent="-269982">
              <a:lnSpc>
                <a:spcPct val="110000"/>
              </a:lnSpc>
              <a:spcBef>
                <a:spcPts val="945"/>
              </a:spcBef>
              <a:buFont typeface="Arial" panose="020B0604020202020204" pitchFamily="34" charset="0"/>
              <a:buChar char="•"/>
            </a:pPr>
            <a:r>
              <a:rPr lang="ja-JP" altLang="en-US" sz="1600" b="1" dirty="0">
                <a:latin typeface="+mn-ea"/>
              </a:rPr>
              <a:t>マルチセンサーのデフォルトの画像キャプチャ モードは </a:t>
            </a:r>
            <a:r>
              <a:rPr lang="en-US" altLang="ja-JP" sz="1600" b="1" dirty="0">
                <a:latin typeface="+mn-ea"/>
              </a:rPr>
              <a:t>4:3 (2560 x 1920) </a:t>
            </a:r>
            <a:r>
              <a:rPr lang="ja-JP" altLang="en-US" sz="1600" b="1" dirty="0">
                <a:latin typeface="+mn-ea"/>
              </a:rPr>
              <a:t>です。</a:t>
            </a:r>
          </a:p>
        </p:txBody>
      </p:sp>
      <p:graphicFrame>
        <p:nvGraphicFramePr>
          <p:cNvPr id="4" name="表 7">
            <a:extLst>
              <a:ext uri="{FF2B5EF4-FFF2-40B4-BE49-F238E27FC236}">
                <a16:creationId xmlns:a16="http://schemas.microsoft.com/office/drawing/2014/main" id="{63199B96-3D30-85C7-19F9-3F9CDDA7A224}"/>
              </a:ext>
            </a:extLst>
          </p:cNvPr>
          <p:cNvGraphicFramePr>
            <a:graphicFrameLocks noGrp="1"/>
          </p:cNvGraphicFramePr>
          <p:nvPr>
            <p:extLst>
              <p:ext uri="{D42A27DB-BD31-4B8C-83A1-F6EECF244321}">
                <p14:modId xmlns:p14="http://schemas.microsoft.com/office/powerpoint/2010/main" val="228337155"/>
              </p:ext>
            </p:extLst>
          </p:nvPr>
        </p:nvGraphicFramePr>
        <p:xfrm>
          <a:off x="267650" y="916382"/>
          <a:ext cx="4763205" cy="19165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80815">
                  <a:extLst>
                    <a:ext uri="{9D8B030D-6E8A-4147-A177-3AD203B41FA5}">
                      <a16:colId xmlns:a16="http://schemas.microsoft.com/office/drawing/2014/main" val="2605416108"/>
                    </a:ext>
                  </a:extLst>
                </a:gridCol>
                <a:gridCol w="625842">
                  <a:extLst>
                    <a:ext uri="{9D8B030D-6E8A-4147-A177-3AD203B41FA5}">
                      <a16:colId xmlns:a16="http://schemas.microsoft.com/office/drawing/2014/main" val="3033053008"/>
                    </a:ext>
                  </a:extLst>
                </a:gridCol>
                <a:gridCol w="984916">
                  <a:extLst>
                    <a:ext uri="{9D8B030D-6E8A-4147-A177-3AD203B41FA5}">
                      <a16:colId xmlns:a16="http://schemas.microsoft.com/office/drawing/2014/main" val="996195526"/>
                    </a:ext>
                  </a:extLst>
                </a:gridCol>
                <a:gridCol w="1200816">
                  <a:extLst>
                    <a:ext uri="{9D8B030D-6E8A-4147-A177-3AD203B41FA5}">
                      <a16:colId xmlns:a16="http://schemas.microsoft.com/office/drawing/2014/main" val="1547856683"/>
                    </a:ext>
                  </a:extLst>
                </a:gridCol>
                <a:gridCol w="970816">
                  <a:extLst>
                    <a:ext uri="{9D8B030D-6E8A-4147-A177-3AD203B41FA5}">
                      <a16:colId xmlns:a16="http://schemas.microsoft.com/office/drawing/2014/main" val="1508122504"/>
                    </a:ext>
                  </a:extLst>
                </a:gridCol>
              </a:tblGrid>
              <a:tr h="833327">
                <a:tc>
                  <a:txBody>
                    <a:bodyPr/>
                    <a:lstStyle/>
                    <a:p>
                      <a:pPr algn="ctr"/>
                      <a:r>
                        <a:rPr kumimoji="1" lang="en-US" altLang="ja-JP" sz="1600" b="1" dirty="0">
                          <a:solidFill>
                            <a:schemeClr val="tx1">
                              <a:lumMod val="85000"/>
                              <a:lumOff val="15000"/>
                            </a:schemeClr>
                          </a:solidFill>
                          <a:latin typeface="+mn-ea"/>
                          <a:ea typeface="+mn-ea"/>
                        </a:rPr>
                        <a:t>TILT</a:t>
                      </a:r>
                    </a:p>
                    <a:p>
                      <a:pPr algn="ctr"/>
                      <a:r>
                        <a:rPr kumimoji="1" lang="ja-JP" altLang="en-US" sz="1600" b="1" dirty="0">
                          <a:solidFill>
                            <a:schemeClr val="tx1">
                              <a:lumMod val="85000"/>
                              <a:lumOff val="15000"/>
                            </a:schemeClr>
                          </a:solidFill>
                          <a:latin typeface="+mn-ea"/>
                          <a:ea typeface="+mn-ea"/>
                        </a:rPr>
                        <a:t>位置</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1600" b="1" dirty="0">
                          <a:solidFill>
                            <a:schemeClr val="tx1">
                              <a:lumMod val="85000"/>
                              <a:lumOff val="15000"/>
                            </a:schemeClr>
                          </a:solidFill>
                          <a:latin typeface="+mn-ea"/>
                          <a:ea typeface="+mn-ea"/>
                        </a:rPr>
                        <a:t>TILT</a:t>
                      </a:r>
                    </a:p>
                    <a:p>
                      <a:pPr algn="ctr"/>
                      <a:r>
                        <a:rPr kumimoji="1" lang="ja-JP" altLang="en-US" sz="1600" b="1" dirty="0">
                          <a:solidFill>
                            <a:schemeClr val="tx1">
                              <a:lumMod val="85000"/>
                              <a:lumOff val="15000"/>
                            </a:schemeClr>
                          </a:solidFill>
                          <a:latin typeface="+mn-ea"/>
                          <a:ea typeface="+mn-ea"/>
                        </a:rPr>
                        <a:t>角度</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600" b="1" dirty="0">
                          <a:solidFill>
                            <a:schemeClr val="tx1">
                              <a:lumMod val="85000"/>
                              <a:lumOff val="15000"/>
                            </a:schemeClr>
                          </a:solidFill>
                          <a:latin typeface="+mn-ea"/>
                          <a:ea typeface="+mn-ea"/>
                        </a:rPr>
                        <a:t>垂直方向</a:t>
                      </a:r>
                      <a:endParaRPr kumimoji="1" lang="en-US" altLang="ja-JP" sz="1600" b="1" dirty="0">
                        <a:solidFill>
                          <a:schemeClr val="tx1">
                            <a:lumMod val="85000"/>
                            <a:lumOff val="15000"/>
                          </a:schemeClr>
                        </a:solidFill>
                        <a:latin typeface="+mn-ea"/>
                        <a:ea typeface="+mn-ea"/>
                      </a:endParaRPr>
                    </a:p>
                    <a:p>
                      <a:pPr algn="ctr"/>
                      <a:r>
                        <a:rPr kumimoji="1" lang="ja-JP" altLang="en-US" sz="1600" b="1" dirty="0">
                          <a:solidFill>
                            <a:schemeClr val="tx1">
                              <a:lumMod val="85000"/>
                              <a:lumOff val="15000"/>
                            </a:schemeClr>
                          </a:solidFill>
                          <a:latin typeface="+mn-ea"/>
                          <a:ea typeface="+mn-ea"/>
                        </a:rPr>
                        <a:t>の視野角</a:t>
                      </a:r>
                      <a:endParaRPr kumimoji="1" lang="en-US" altLang="ja-JP" sz="1600" b="1" dirty="0">
                        <a:solidFill>
                          <a:schemeClr val="tx1">
                            <a:lumMod val="85000"/>
                            <a:lumOff val="15000"/>
                          </a:schemeClr>
                        </a:solidFill>
                        <a:latin typeface="+mn-ea"/>
                        <a:ea typeface="+mn-ea"/>
                      </a:endParaRPr>
                    </a:p>
                    <a:p>
                      <a:pPr algn="ctr"/>
                      <a:r>
                        <a:rPr kumimoji="1" lang="en-US" altLang="ja-JP" sz="1600" b="1" dirty="0">
                          <a:solidFill>
                            <a:schemeClr val="tx1">
                              <a:lumMod val="85000"/>
                              <a:lumOff val="15000"/>
                            </a:schemeClr>
                          </a:solidFill>
                          <a:latin typeface="+mn-ea"/>
                          <a:ea typeface="+mn-ea"/>
                        </a:rPr>
                        <a:t>(4:3)</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600" b="1" dirty="0">
                          <a:solidFill>
                            <a:schemeClr val="tx1">
                              <a:lumMod val="85000"/>
                              <a:lumOff val="15000"/>
                            </a:schemeClr>
                          </a:solidFill>
                          <a:latin typeface="+mn-ea"/>
                          <a:ea typeface="+mn-ea"/>
                        </a:rPr>
                        <a:t>垂直方向の</a:t>
                      </a:r>
                      <a:endParaRPr kumimoji="1" lang="en-US" altLang="ja-JP" sz="1600" b="1" dirty="0">
                        <a:solidFill>
                          <a:schemeClr val="tx1">
                            <a:lumMod val="85000"/>
                            <a:lumOff val="15000"/>
                          </a:schemeClr>
                        </a:solidFill>
                        <a:latin typeface="+mn-ea"/>
                        <a:ea typeface="+mn-ea"/>
                      </a:endParaRPr>
                    </a:p>
                    <a:p>
                      <a:pPr algn="ctr"/>
                      <a:r>
                        <a:rPr kumimoji="1" lang="ja-JP" altLang="en-US" sz="1600" b="1" dirty="0">
                          <a:solidFill>
                            <a:schemeClr val="tx1">
                              <a:lumMod val="85000"/>
                              <a:lumOff val="15000"/>
                            </a:schemeClr>
                          </a:solidFill>
                          <a:latin typeface="+mn-ea"/>
                          <a:ea typeface="+mn-ea"/>
                        </a:rPr>
                        <a:t>カバー範囲</a:t>
                      </a:r>
                      <a:endParaRPr kumimoji="1" lang="en-US" altLang="ja-JP" sz="1600" b="1" dirty="0">
                        <a:solidFill>
                          <a:schemeClr val="tx1">
                            <a:lumMod val="85000"/>
                            <a:lumOff val="15000"/>
                          </a:schemeClr>
                        </a:solidFill>
                        <a:latin typeface="+mn-ea"/>
                        <a:ea typeface="+mn-ea"/>
                      </a:endParaRPr>
                    </a:p>
                    <a:p>
                      <a:pPr algn="ctr"/>
                      <a:r>
                        <a:rPr kumimoji="1" lang="ja-JP" altLang="en-US" sz="1600" b="1" dirty="0">
                          <a:solidFill>
                            <a:schemeClr val="tx1">
                              <a:lumMod val="85000"/>
                              <a:lumOff val="15000"/>
                            </a:schemeClr>
                          </a:solidFill>
                          <a:latin typeface="+mn-ea"/>
                          <a:ea typeface="+mn-ea"/>
                        </a:rPr>
                        <a:t>（角度）</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ja-JP" altLang="en-US" sz="1600" b="1" dirty="0">
                          <a:solidFill>
                            <a:schemeClr val="tx1">
                              <a:lumMod val="85000"/>
                              <a:lumOff val="15000"/>
                            </a:schemeClr>
                          </a:solidFill>
                          <a:latin typeface="+mn-ea"/>
                          <a:ea typeface="+mn-ea"/>
                        </a:rPr>
                        <a:t>真下死角</a:t>
                      </a:r>
                      <a:endParaRPr kumimoji="1" lang="en-US" altLang="ja-JP" sz="1600" b="1" dirty="0">
                        <a:solidFill>
                          <a:schemeClr val="tx1">
                            <a:lumMod val="85000"/>
                            <a:lumOff val="15000"/>
                          </a:schemeClr>
                        </a:solidFill>
                        <a:latin typeface="+mn-ea"/>
                        <a:ea typeface="+mn-ea"/>
                      </a:endParaRPr>
                    </a:p>
                    <a:p>
                      <a:pPr algn="ctr"/>
                      <a:r>
                        <a:rPr kumimoji="1" lang="ja-JP" altLang="en-US" sz="1600" b="1" dirty="0">
                          <a:solidFill>
                            <a:schemeClr val="tx1">
                              <a:lumMod val="85000"/>
                              <a:lumOff val="15000"/>
                            </a:schemeClr>
                          </a:solidFill>
                          <a:latin typeface="+mn-ea"/>
                          <a:ea typeface="+mn-ea"/>
                        </a:rPr>
                        <a:t>（角度）</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10557764"/>
                  </a:ext>
                </a:extLst>
              </a:tr>
              <a:tr h="353361">
                <a:tc>
                  <a:txBody>
                    <a:bodyPr/>
                    <a:lstStyle/>
                    <a:p>
                      <a:pPr algn="ctr"/>
                      <a:r>
                        <a:rPr kumimoji="1" lang="en-US" altLang="ja-JP" sz="1600" b="1" dirty="0">
                          <a:solidFill>
                            <a:schemeClr val="tx1">
                              <a:lumMod val="85000"/>
                              <a:lumOff val="15000"/>
                            </a:schemeClr>
                          </a:solidFill>
                          <a:latin typeface="+mn-ea"/>
                          <a:ea typeface="+mn-ea"/>
                        </a:rPr>
                        <a:t>F (Far)</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+33</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52</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+7 ~ +59</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31</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068203"/>
                  </a:ext>
                </a:extLst>
              </a:tr>
              <a:tr h="353361">
                <a:tc>
                  <a:txBody>
                    <a:bodyPr/>
                    <a:lstStyle/>
                    <a:p>
                      <a:pPr algn="ctr"/>
                      <a:r>
                        <a:rPr kumimoji="1" lang="en-US" altLang="ja-JP" sz="1600" b="1">
                          <a:solidFill>
                            <a:schemeClr val="tx1">
                              <a:lumMod val="85000"/>
                              <a:lumOff val="15000"/>
                            </a:schemeClr>
                          </a:solidFill>
                          <a:latin typeface="+mn-ea"/>
                          <a:ea typeface="+mn-ea"/>
                        </a:rPr>
                        <a:t>M (Mid)</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a:solidFill>
                            <a:schemeClr val="tx1">
                              <a:lumMod val="85000"/>
                              <a:lumOff val="15000"/>
                            </a:schemeClr>
                          </a:solidFill>
                          <a:latin typeface="+mn-ea"/>
                          <a:ea typeface="+mn-ea"/>
                        </a:rPr>
                        <a:t>+40</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52</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+14 ~ +66</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24</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6908881"/>
                  </a:ext>
                </a:extLst>
              </a:tr>
              <a:tr h="353361">
                <a:tc>
                  <a:txBody>
                    <a:bodyPr/>
                    <a:lstStyle/>
                    <a:p>
                      <a:pPr algn="ctr"/>
                      <a:r>
                        <a:rPr kumimoji="1" lang="en-US" altLang="ja-JP" sz="1600" b="1">
                          <a:solidFill>
                            <a:schemeClr val="tx1">
                              <a:lumMod val="85000"/>
                              <a:lumOff val="15000"/>
                            </a:schemeClr>
                          </a:solidFill>
                          <a:latin typeface="+mn-ea"/>
                          <a:ea typeface="+mn-ea"/>
                        </a:rPr>
                        <a:t>N (Near)</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a:solidFill>
                            <a:schemeClr val="tx1">
                              <a:lumMod val="85000"/>
                              <a:lumOff val="15000"/>
                            </a:schemeClr>
                          </a:solidFill>
                          <a:latin typeface="+mn-ea"/>
                          <a:ea typeface="+mn-ea"/>
                        </a:rPr>
                        <a:t>+47</a:t>
                      </a:r>
                      <a:endParaRPr kumimoji="1" lang="ja-JP" altLang="en-US" sz="1600" b="1">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52</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+21 ~ +73</a:t>
                      </a: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600" b="1" dirty="0">
                          <a:solidFill>
                            <a:schemeClr val="tx1">
                              <a:lumMod val="85000"/>
                              <a:lumOff val="15000"/>
                            </a:schemeClr>
                          </a:solidFill>
                          <a:latin typeface="+mn-ea"/>
                          <a:ea typeface="+mn-ea"/>
                        </a:rPr>
                        <a:t>17</a:t>
                      </a:r>
                      <a:endParaRPr kumimoji="1" lang="ja-JP" altLang="en-US" sz="1600" b="1" dirty="0">
                        <a:solidFill>
                          <a:schemeClr val="tx1">
                            <a:lumMod val="85000"/>
                            <a:lumOff val="15000"/>
                          </a:schemeClr>
                        </a:solidFill>
                        <a:latin typeface="+mn-ea"/>
                        <a:ea typeface="+mn-ea"/>
                      </a:endParaRPr>
                    </a:p>
                  </a:txBody>
                  <a:tcPr marL="56689" marR="56689" marT="56689" marB="56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5851718"/>
                  </a:ext>
                </a:extLst>
              </a:tr>
            </a:tbl>
          </a:graphicData>
        </a:graphic>
      </p:graphicFrame>
      <p:grpSp>
        <p:nvGrpSpPr>
          <p:cNvPr id="5" name="グループ化 4">
            <a:extLst>
              <a:ext uri="{FF2B5EF4-FFF2-40B4-BE49-F238E27FC236}">
                <a16:creationId xmlns:a16="http://schemas.microsoft.com/office/drawing/2014/main" id="{3C06C803-5FC0-B14B-DBE6-C9D75D110D3C}"/>
              </a:ext>
            </a:extLst>
          </p:cNvPr>
          <p:cNvGrpSpPr/>
          <p:nvPr/>
        </p:nvGrpSpPr>
        <p:grpSpPr>
          <a:xfrm>
            <a:off x="1436194" y="2987476"/>
            <a:ext cx="2917857" cy="2130321"/>
            <a:chOff x="1846173" y="1845625"/>
            <a:chExt cx="1852971" cy="1352850"/>
          </a:xfrm>
        </p:grpSpPr>
        <p:grpSp>
          <p:nvGrpSpPr>
            <p:cNvPr id="6" name="グループ化 5">
              <a:extLst>
                <a:ext uri="{FF2B5EF4-FFF2-40B4-BE49-F238E27FC236}">
                  <a16:creationId xmlns:a16="http://schemas.microsoft.com/office/drawing/2014/main" id="{1C96D55F-AB48-90B5-3279-3BDA46BAC150}"/>
                </a:ext>
              </a:extLst>
            </p:cNvPr>
            <p:cNvGrpSpPr/>
            <p:nvPr/>
          </p:nvGrpSpPr>
          <p:grpSpPr>
            <a:xfrm>
              <a:off x="1846173" y="1845625"/>
              <a:ext cx="1240786" cy="1106559"/>
              <a:chOff x="2310106" y="2970184"/>
              <a:chExt cx="1520481" cy="1355997"/>
            </a:xfrm>
          </p:grpSpPr>
          <p:pic>
            <p:nvPicPr>
              <p:cNvPr id="15" name="図 14">
                <a:extLst>
                  <a:ext uri="{FF2B5EF4-FFF2-40B4-BE49-F238E27FC236}">
                    <a16:creationId xmlns:a16="http://schemas.microsoft.com/office/drawing/2014/main" id="{737BE43C-14CF-82A2-E2F5-5C2259B6CB60}"/>
                  </a:ext>
                </a:extLst>
              </p:cNvPr>
              <p:cNvPicPr>
                <a:picLocks noChangeAspect="1"/>
              </p:cNvPicPr>
              <p:nvPr/>
            </p:nvPicPr>
            <p:blipFill>
              <a:blip r:embed="rId2"/>
              <a:stretch>
                <a:fillRect/>
              </a:stretch>
            </p:blipFill>
            <p:spPr>
              <a:xfrm flipV="1">
                <a:off x="2581577" y="3276159"/>
                <a:ext cx="594649" cy="524692"/>
              </a:xfrm>
              <a:prstGeom prst="rect">
                <a:avLst/>
              </a:prstGeom>
            </p:spPr>
          </p:pic>
          <p:cxnSp>
            <p:nvCxnSpPr>
              <p:cNvPr id="16" name="直線矢印コネクタ 15">
                <a:extLst>
                  <a:ext uri="{FF2B5EF4-FFF2-40B4-BE49-F238E27FC236}">
                    <a16:creationId xmlns:a16="http://schemas.microsoft.com/office/drawing/2014/main" id="{F371F5D0-30E2-5039-1F06-3C45F9B233F3}"/>
                  </a:ext>
                </a:extLst>
              </p:cNvPr>
              <p:cNvCxnSpPr>
                <a:cxnSpLocks/>
              </p:cNvCxnSpPr>
              <p:nvPr/>
            </p:nvCxnSpPr>
            <p:spPr>
              <a:xfrm>
                <a:off x="3024670" y="3648183"/>
                <a:ext cx="738189" cy="5246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9F84B79-FD1F-9495-BCBF-539F4410DC40}"/>
                  </a:ext>
                </a:extLst>
              </p:cNvPr>
              <p:cNvCxnSpPr>
                <a:cxnSpLocks/>
              </p:cNvCxnSpPr>
              <p:nvPr/>
            </p:nvCxnSpPr>
            <p:spPr>
              <a:xfrm>
                <a:off x="3024670" y="3648183"/>
                <a:ext cx="80591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部分円 17">
                <a:extLst>
                  <a:ext uri="{FF2B5EF4-FFF2-40B4-BE49-F238E27FC236}">
                    <a16:creationId xmlns:a16="http://schemas.microsoft.com/office/drawing/2014/main" id="{F045A4DB-7DF4-8567-6E0C-AADAB7F2D8D1}"/>
                  </a:ext>
                </a:extLst>
              </p:cNvPr>
              <p:cNvSpPr/>
              <p:nvPr/>
            </p:nvSpPr>
            <p:spPr>
              <a:xfrm rot="21065847">
                <a:off x="2310106" y="2970184"/>
                <a:ext cx="1355997" cy="1355997"/>
              </a:xfrm>
              <a:prstGeom prst="pie">
                <a:avLst>
                  <a:gd name="adj1" fmla="val 0"/>
                  <a:gd name="adj2" fmla="val 4434248"/>
                </a:avLst>
              </a:prstGeom>
              <a:solidFill>
                <a:srgbClr val="80808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schemeClr val="tx1"/>
                  </a:solidFill>
                </a:endParaRPr>
              </a:p>
            </p:txBody>
          </p:sp>
        </p:grpSp>
        <p:cxnSp>
          <p:nvCxnSpPr>
            <p:cNvPr id="7" name="直線コネクタ 6">
              <a:extLst>
                <a:ext uri="{FF2B5EF4-FFF2-40B4-BE49-F238E27FC236}">
                  <a16:creationId xmlns:a16="http://schemas.microsoft.com/office/drawing/2014/main" id="{5E543648-3AFE-CA73-48C7-D87FB0A29733}"/>
                </a:ext>
              </a:extLst>
            </p:cNvPr>
            <p:cNvCxnSpPr>
              <a:cxnSpLocks/>
            </p:cNvCxnSpPr>
            <p:nvPr/>
          </p:nvCxnSpPr>
          <p:spPr>
            <a:xfrm>
              <a:off x="2399301" y="2398904"/>
              <a:ext cx="0" cy="57328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FF58C6F-4705-5976-28C8-70C09A16F1DC}"/>
                </a:ext>
              </a:extLst>
            </p:cNvPr>
            <p:cNvSpPr txBox="1"/>
            <p:nvPr/>
          </p:nvSpPr>
          <p:spPr>
            <a:xfrm>
              <a:off x="2321886" y="2984944"/>
              <a:ext cx="602398" cy="213531"/>
            </a:xfrm>
            <a:prstGeom prst="rect">
              <a:avLst/>
            </a:prstGeom>
            <a:noFill/>
          </p:spPr>
          <p:txBody>
            <a:bodyPr wrap="square">
              <a:spAutoFit/>
            </a:bodyPr>
            <a:lstStyle/>
            <a:p>
              <a:pPr algn="ct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真下死角</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2236E67C-3808-0AC8-76ED-7221E74F357D}"/>
                </a:ext>
              </a:extLst>
            </p:cNvPr>
            <p:cNvSpPr txBox="1"/>
            <p:nvPr/>
          </p:nvSpPr>
          <p:spPr>
            <a:xfrm>
              <a:off x="2808332" y="2823015"/>
              <a:ext cx="733926" cy="213531"/>
            </a:xfrm>
            <a:prstGeom prst="rect">
              <a:avLst/>
            </a:prstGeom>
            <a:noFill/>
          </p:spPr>
          <p:txBody>
            <a:bodyPr wrap="square">
              <a:spAutoFit/>
            </a:bodyPr>
            <a:lstStyle/>
            <a:p>
              <a:pPr algn="ctr" defTabSz="1439906">
                <a:lnSpc>
                  <a:spcPct val="120000"/>
                </a:lnSpc>
                <a:defRPr/>
              </a:pPr>
              <a:r>
                <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rPr>
                <a:t>TILT</a:t>
              </a: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角度</a:t>
              </a:r>
            </a:p>
          </p:txBody>
        </p:sp>
        <p:sp>
          <p:nvSpPr>
            <p:cNvPr id="10" name="テキスト ボックス 9">
              <a:extLst>
                <a:ext uri="{FF2B5EF4-FFF2-40B4-BE49-F238E27FC236}">
                  <a16:creationId xmlns:a16="http://schemas.microsoft.com/office/drawing/2014/main" id="{2B22AFBA-17DD-8EC3-1221-9E2FA7344319}"/>
                </a:ext>
              </a:extLst>
            </p:cNvPr>
            <p:cNvSpPr txBox="1"/>
            <p:nvPr/>
          </p:nvSpPr>
          <p:spPr>
            <a:xfrm>
              <a:off x="2965218" y="2408539"/>
              <a:ext cx="733926" cy="377711"/>
            </a:xfrm>
            <a:prstGeom prst="rect">
              <a:avLst/>
            </a:prstGeom>
            <a:noFill/>
          </p:spPr>
          <p:txBody>
            <a:bodyPr wrap="square">
              <a:spAutoFit/>
            </a:bodyPr>
            <a:lstStyle/>
            <a:p>
              <a:pPr algn="ct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垂直方向の</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a:p>
              <a:pPr algn="ct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カバー範囲</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p:txBody>
        </p:sp>
        <p:cxnSp>
          <p:nvCxnSpPr>
            <p:cNvPr id="11" name="直線コネクタ 10">
              <a:extLst>
                <a:ext uri="{FF2B5EF4-FFF2-40B4-BE49-F238E27FC236}">
                  <a16:creationId xmlns:a16="http://schemas.microsoft.com/office/drawing/2014/main" id="{5F740D03-8DAC-A368-BFD6-25C46A8B5795}"/>
                </a:ext>
              </a:extLst>
            </p:cNvPr>
            <p:cNvCxnSpPr>
              <a:cxnSpLocks/>
              <a:stCxn id="14" idx="2"/>
            </p:cNvCxnSpPr>
            <p:nvPr/>
          </p:nvCxnSpPr>
          <p:spPr>
            <a:xfrm>
              <a:off x="2457896" y="2660250"/>
              <a:ext cx="95072" cy="370892"/>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7A0C247-8457-9C95-D325-35C42C46AFC6}"/>
                </a:ext>
              </a:extLst>
            </p:cNvPr>
            <p:cNvCxnSpPr>
              <a:cxnSpLocks/>
            </p:cNvCxnSpPr>
            <p:nvPr/>
          </p:nvCxnSpPr>
          <p:spPr>
            <a:xfrm>
              <a:off x="2794770" y="2523489"/>
              <a:ext cx="236920"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091B1D2-1E58-D29A-D85B-82F02A3F3AC7}"/>
                </a:ext>
              </a:extLst>
            </p:cNvPr>
            <p:cNvCxnSpPr>
              <a:cxnSpLocks/>
            </p:cNvCxnSpPr>
            <p:nvPr/>
          </p:nvCxnSpPr>
          <p:spPr>
            <a:xfrm>
              <a:off x="2399301" y="2386146"/>
              <a:ext cx="298925" cy="5105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DCCC6C1A-0C18-6F0B-1462-B2F244218E80}"/>
                </a:ext>
              </a:extLst>
            </p:cNvPr>
            <p:cNvPicPr>
              <a:picLocks noChangeAspect="1"/>
            </p:cNvPicPr>
            <p:nvPr/>
          </p:nvPicPr>
          <p:blipFill>
            <a:blip r:embed="rId3"/>
            <a:stretch>
              <a:fillRect/>
            </a:stretch>
          </p:blipFill>
          <p:spPr>
            <a:xfrm>
              <a:off x="2396930" y="2593188"/>
              <a:ext cx="121931" cy="67062"/>
            </a:xfrm>
            <a:prstGeom prst="rect">
              <a:avLst/>
            </a:prstGeom>
          </p:spPr>
        </p:pic>
      </p:grpSp>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F912C40B-850C-258C-6E38-E3F030556B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52521" y="908683"/>
            <a:ext cx="7943762" cy="959933"/>
          </a:xfrm>
          <a:prstGeom prst="rect">
            <a:avLst/>
          </a:prstGeom>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0DFC0D87-9828-F5AE-3AAA-6145F125267B}"/>
              </a:ext>
            </a:extLst>
          </p:cNvPr>
          <p:cNvSpPr txBox="1"/>
          <p:nvPr/>
        </p:nvSpPr>
        <p:spPr>
          <a:xfrm>
            <a:off x="6202125" y="1036496"/>
            <a:ext cx="922198" cy="59913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56689" tIns="56689" rIns="56689" bIns="56689" rtlCol="0">
            <a:noAutofit/>
          </a:bodyPr>
          <a:lstStyle/>
          <a:p>
            <a:pPr algn="ctr"/>
            <a:r>
              <a:rPr lang="en-US" altLang="ja-JP" sz="1600" b="1" dirty="0">
                <a:latin typeface="+mn-ea"/>
              </a:rPr>
              <a:t>Far</a:t>
            </a:r>
          </a:p>
          <a:p>
            <a:pPr algn="ctr"/>
            <a:r>
              <a:rPr lang="ja-JP" altLang="en-US" sz="1600" b="1" dirty="0">
                <a:latin typeface="+mn-ea"/>
              </a:rPr>
              <a:t>　</a:t>
            </a:r>
            <a:r>
              <a:rPr lang="en-US" altLang="ja-JP" sz="1600" b="1" dirty="0">
                <a:latin typeface="+mn-ea"/>
              </a:rPr>
              <a:t>33</a:t>
            </a:r>
            <a:r>
              <a:rPr lang="ja-JP" altLang="en-US" sz="1600" b="1" dirty="0"/>
              <a:t>゜</a:t>
            </a:r>
            <a:endParaRPr lang="en-US" altLang="ja-JP" sz="1600" b="1" dirty="0"/>
          </a:p>
        </p:txBody>
      </p:sp>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7CE08535-F36F-5158-4A59-6E46BA72F0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52519" y="2648580"/>
            <a:ext cx="7935678" cy="1009826"/>
          </a:xfrm>
          <a:prstGeom prst="rect">
            <a:avLst/>
          </a:prstGeom>
          <a:effectLst>
            <a:outerShdw blurRad="50800" dist="38100" dir="2700000" algn="tl" rotWithShape="0">
              <a:prstClr val="black">
                <a:alpha val="40000"/>
              </a:prstClr>
            </a:outerShdw>
          </a:effectLst>
        </p:spPr>
      </p:pic>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B4CFDD7D-C508-0468-BA00-0C468F23CB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52517" y="4494969"/>
            <a:ext cx="7935678" cy="991486"/>
          </a:xfrm>
          <a:prstGeom prst="rect">
            <a:avLst/>
          </a:prstGeom>
          <a:effectLst>
            <a:outerShdw blurRad="50800" dist="38100" dir="2700000" algn="tl" rotWithShape="0">
              <a:prstClr val="black">
                <a:alpha val="40000"/>
              </a:prstClr>
            </a:outerShdw>
          </a:effectLst>
        </p:spPr>
      </p:pic>
      <p:sp>
        <p:nvSpPr>
          <p:cNvPr id="25" name="テキスト ボックス 24">
            <a:extLst>
              <a:ext uri="{FF2B5EF4-FFF2-40B4-BE49-F238E27FC236}">
                <a16:creationId xmlns:a16="http://schemas.microsoft.com/office/drawing/2014/main" id="{EC82CCA8-3413-A2D3-9A0D-8B97137C345E}"/>
              </a:ext>
            </a:extLst>
          </p:cNvPr>
          <p:cNvSpPr txBox="1"/>
          <p:nvPr/>
        </p:nvSpPr>
        <p:spPr>
          <a:xfrm>
            <a:off x="6202125" y="4658664"/>
            <a:ext cx="922198" cy="59913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56689" tIns="56689" rIns="56689" bIns="56689" rtlCol="0">
            <a:noAutofit/>
          </a:bodyPr>
          <a:lstStyle/>
          <a:p>
            <a:pPr algn="ctr"/>
            <a:r>
              <a:rPr lang="en-US" altLang="ja-JP" sz="1600" b="1" dirty="0">
                <a:latin typeface="+mn-ea"/>
              </a:rPr>
              <a:t>Near</a:t>
            </a:r>
          </a:p>
          <a:p>
            <a:pPr algn="ctr"/>
            <a:r>
              <a:rPr lang="ja-JP" altLang="en-US" sz="1600" b="1" dirty="0">
                <a:latin typeface="+mn-ea"/>
              </a:rPr>
              <a:t>　</a:t>
            </a:r>
            <a:r>
              <a:rPr lang="en-US" altLang="ja-JP" sz="1600" b="1" dirty="0">
                <a:latin typeface="+mn-ea"/>
              </a:rPr>
              <a:t>47</a:t>
            </a:r>
            <a:r>
              <a:rPr lang="ja-JP" altLang="en-US" sz="1600" b="1" dirty="0">
                <a:latin typeface="+mn-ea"/>
              </a:rPr>
              <a:t>゜</a:t>
            </a:r>
            <a:endParaRPr lang="en-US" altLang="ja-JP" sz="1600" b="1" dirty="0">
              <a:latin typeface="+mn-ea"/>
            </a:endParaRPr>
          </a:p>
        </p:txBody>
      </p:sp>
      <p:sp>
        <p:nvSpPr>
          <p:cNvPr id="23" name="テキスト ボックス 22">
            <a:extLst>
              <a:ext uri="{FF2B5EF4-FFF2-40B4-BE49-F238E27FC236}">
                <a16:creationId xmlns:a16="http://schemas.microsoft.com/office/drawing/2014/main" id="{15E2B265-A5D1-6509-608B-A50BE49769A2}"/>
              </a:ext>
            </a:extLst>
          </p:cNvPr>
          <p:cNvSpPr txBox="1"/>
          <p:nvPr/>
        </p:nvSpPr>
        <p:spPr>
          <a:xfrm>
            <a:off x="6202125" y="2853922"/>
            <a:ext cx="922198" cy="59913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lIns="56689" tIns="56689" rIns="56689" bIns="56689" rtlCol="0">
            <a:noAutofit/>
          </a:bodyPr>
          <a:lstStyle/>
          <a:p>
            <a:pPr algn="ctr"/>
            <a:r>
              <a:rPr lang="en-US" altLang="ja-JP" sz="1600" b="1" dirty="0">
                <a:latin typeface="+mn-ea"/>
              </a:rPr>
              <a:t>Middle</a:t>
            </a:r>
          </a:p>
          <a:p>
            <a:pPr algn="ctr"/>
            <a:r>
              <a:rPr lang="ja-JP" altLang="en-US" sz="1600" b="1" dirty="0">
                <a:latin typeface="+mn-ea"/>
              </a:rPr>
              <a:t>　</a:t>
            </a:r>
            <a:r>
              <a:rPr lang="en-US" altLang="ja-JP" sz="1600" b="1" dirty="0">
                <a:latin typeface="+mn-ea"/>
              </a:rPr>
              <a:t>40</a:t>
            </a:r>
            <a:r>
              <a:rPr lang="ja-JP" altLang="en-US" sz="1600" b="1" dirty="0">
                <a:latin typeface="+mn-ea"/>
              </a:rPr>
              <a:t>゜</a:t>
            </a:r>
            <a:endParaRPr lang="en-US" altLang="ja-JP" sz="1600" b="1" dirty="0">
              <a:latin typeface="+mn-ea"/>
            </a:endParaRPr>
          </a:p>
        </p:txBody>
      </p:sp>
      <p:sp>
        <p:nvSpPr>
          <p:cNvPr id="19" name="テキスト ボックス 18">
            <a:extLst>
              <a:ext uri="{FF2B5EF4-FFF2-40B4-BE49-F238E27FC236}">
                <a16:creationId xmlns:a16="http://schemas.microsoft.com/office/drawing/2014/main" id="{522CB124-D00C-D1AB-B53F-056FFB098907}"/>
              </a:ext>
            </a:extLst>
          </p:cNvPr>
          <p:cNvSpPr txBox="1"/>
          <p:nvPr/>
        </p:nvSpPr>
        <p:spPr>
          <a:xfrm>
            <a:off x="2474323" y="3230058"/>
            <a:ext cx="2296249" cy="336246"/>
          </a:xfrm>
          <a:prstGeom prst="rect">
            <a:avLst/>
          </a:prstGeom>
          <a:noFill/>
        </p:spPr>
        <p:txBody>
          <a:bodyPr wrap="square">
            <a:spAutoFit/>
          </a:bodyPr>
          <a:lstStyle/>
          <a:p>
            <a:pPr defTabSz="1439906">
              <a:lnSpc>
                <a:spcPct val="120000"/>
              </a:lnSpc>
              <a:defRPr/>
            </a:pP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（例）</a:t>
            </a:r>
            <a:r>
              <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rPr>
              <a:t>Far</a:t>
            </a:r>
            <a:r>
              <a:rPr lang="ja-JP" altLang="en-US" sz="1400" b="1" dirty="0">
                <a:solidFill>
                  <a:prstClr val="black">
                    <a:lumMod val="85000"/>
                    <a:lumOff val="15000"/>
                  </a:prstClr>
                </a:solidFill>
                <a:latin typeface="游ゴシック" panose="020B0400000000000000" pitchFamily="50" charset="-128"/>
                <a:ea typeface="游ゴシック" panose="020B0400000000000000" pitchFamily="50" charset="-128"/>
              </a:rPr>
              <a:t>設定の場合</a:t>
            </a:r>
            <a:endParaRPr lang="en-US" altLang="ja-JP" sz="1400" b="1" dirty="0">
              <a:solidFill>
                <a:prstClr val="black">
                  <a:lumMod val="85000"/>
                  <a:lumOff val="15000"/>
                </a:prst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9174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3</a:t>
            </a:r>
            <a:r>
              <a:rPr lang="ja-JP" altLang="en-US" dirty="0">
                <a:latin typeface="Yu Gothic UI" panose="020B0500000000000000" pitchFamily="50" charset="-128"/>
                <a:ea typeface="Yu Gothic UI" panose="020B0500000000000000" pitchFamily="50" charset="-128"/>
              </a:rPr>
              <a:t>．</a:t>
            </a:r>
            <a:r>
              <a:rPr lang="ja-JP" altLang="en-US" dirty="0">
                <a:latin typeface="游ゴシック" panose="020B0400000000000000" pitchFamily="50" charset="-128"/>
                <a:ea typeface="游ゴシック" panose="020B0400000000000000" pitchFamily="50" charset="-128"/>
              </a:rPr>
              <a:t>設定</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543576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83992BDE-23BF-1FBE-6758-0D6E8D09E377}"/>
              </a:ext>
            </a:extLst>
          </p:cNvPr>
          <p:cNvPicPr>
            <a:picLocks noChangeAspect="1"/>
          </p:cNvPicPr>
          <p:nvPr/>
        </p:nvPicPr>
        <p:blipFill>
          <a:blip r:embed="rId3"/>
          <a:stretch>
            <a:fillRect/>
          </a:stretch>
        </p:blipFill>
        <p:spPr>
          <a:xfrm>
            <a:off x="518184" y="1349604"/>
            <a:ext cx="13017149" cy="5246268"/>
          </a:xfrm>
          <a:prstGeom prst="rect">
            <a:avLst/>
          </a:prstGeom>
        </p:spPr>
      </p:pic>
      <p:sp>
        <p:nvSpPr>
          <p:cNvPr id="3" name="タイトル 2">
            <a:extLst>
              <a:ext uri="{FF2B5EF4-FFF2-40B4-BE49-F238E27FC236}">
                <a16:creationId xmlns:a16="http://schemas.microsoft.com/office/drawing/2014/main" id="{153F289B-DFF7-5EE5-702D-42CF3CB01945}"/>
              </a:ext>
            </a:extLst>
          </p:cNvPr>
          <p:cNvSpPr>
            <a:spLocks noGrp="1"/>
          </p:cNvSpPr>
          <p:nvPr>
            <p:ph type="title"/>
          </p:nvPr>
        </p:nvSpPr>
        <p:spPr/>
        <p:txBody>
          <a:bodyPr/>
          <a:lstStyle/>
          <a:p>
            <a:pPr marL="268288" indent="3175"/>
            <a:r>
              <a:rPr lang="en-US" altLang="ja-JP" dirty="0"/>
              <a:t>3-1. IP</a:t>
            </a:r>
            <a:r>
              <a:rPr lang="ja-JP" altLang="en-US" dirty="0"/>
              <a:t>簡単設定ツールについて</a:t>
            </a:r>
          </a:p>
        </p:txBody>
      </p:sp>
      <p:sp>
        <p:nvSpPr>
          <p:cNvPr id="13" name="コンテンツ プレースホルダー 1">
            <a:extLst>
              <a:ext uri="{FF2B5EF4-FFF2-40B4-BE49-F238E27FC236}">
                <a16:creationId xmlns:a16="http://schemas.microsoft.com/office/drawing/2014/main" id="{E0B78DD7-0E1C-C04C-7096-FEE4E399F45F}"/>
              </a:ext>
            </a:extLst>
          </p:cNvPr>
          <p:cNvSpPr txBox="1">
            <a:spLocks/>
          </p:cNvSpPr>
          <p:nvPr/>
        </p:nvSpPr>
        <p:spPr>
          <a:xfrm>
            <a:off x="10317162" y="1088030"/>
            <a:ext cx="3660098" cy="415523"/>
          </a:xfrm>
          <a:prstGeom prst="rect">
            <a:avLst/>
          </a:prstGeom>
        </p:spPr>
        <p:txBody>
          <a:bodyPr vert="horz" lIns="107992" tIns="53996" rIns="107992" bIns="5399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ja-JP" altLang="en-US" sz="1200" b="1" dirty="0">
                <a:latin typeface="+mn-ea"/>
              </a:rPr>
              <a:t>＊ </a:t>
            </a:r>
            <a:r>
              <a:rPr lang="en-US" altLang="ja-JP" sz="1200" b="1" dirty="0">
                <a:latin typeface="+mn-ea"/>
              </a:rPr>
              <a:t>IP</a:t>
            </a:r>
            <a:r>
              <a:rPr lang="ja-JP" altLang="en-US" sz="1200" b="1" dirty="0">
                <a:latin typeface="+mn-ea"/>
              </a:rPr>
              <a:t>簡単設定ツール</a:t>
            </a:r>
            <a:r>
              <a:rPr lang="en-US" altLang="ja-JP" sz="1200" b="1" dirty="0">
                <a:latin typeface="+mn-ea"/>
              </a:rPr>
              <a:t> Ver4.50 </a:t>
            </a:r>
            <a:r>
              <a:rPr lang="ja-JP" altLang="en-US" sz="1200" b="1" dirty="0">
                <a:latin typeface="+mn-ea"/>
              </a:rPr>
              <a:t>以降で使用可能</a:t>
            </a:r>
            <a:endParaRPr lang="en-US" altLang="ja-JP" sz="1200" b="1" dirty="0">
              <a:latin typeface="+mn-ea"/>
            </a:endParaRPr>
          </a:p>
        </p:txBody>
      </p:sp>
      <p:sp>
        <p:nvSpPr>
          <p:cNvPr id="24" name="テキスト ボックス 23">
            <a:extLst>
              <a:ext uri="{FF2B5EF4-FFF2-40B4-BE49-F238E27FC236}">
                <a16:creationId xmlns:a16="http://schemas.microsoft.com/office/drawing/2014/main" id="{70C7608E-9D91-873A-BFD6-1017B1EA8C4F}"/>
              </a:ext>
            </a:extLst>
          </p:cNvPr>
          <p:cNvSpPr txBox="1"/>
          <p:nvPr/>
        </p:nvSpPr>
        <p:spPr>
          <a:xfrm>
            <a:off x="422953" y="754147"/>
            <a:ext cx="12056779" cy="400110"/>
          </a:xfrm>
          <a:prstGeom prst="rect">
            <a:avLst/>
          </a:prstGeom>
          <a:noFill/>
        </p:spPr>
        <p:txBody>
          <a:bodyPr wrap="square">
            <a:spAutoFit/>
          </a:bodyPr>
          <a:lstStyle/>
          <a:p>
            <a:r>
              <a:rPr lang="en-US" altLang="ja-JP" sz="2000" b="1" dirty="0">
                <a:latin typeface="+mn-ea"/>
              </a:rPr>
              <a:t>IP</a:t>
            </a:r>
            <a:r>
              <a:rPr lang="ja-JP" altLang="en-US" sz="2000" b="1" dirty="0">
                <a:latin typeface="+mn-ea"/>
              </a:rPr>
              <a:t>簡単設定ツールに、マルチセンサー部と</a:t>
            </a:r>
            <a:r>
              <a:rPr lang="en-US" altLang="ja-JP" sz="2000" b="1" dirty="0">
                <a:latin typeface="+mn-ea"/>
              </a:rPr>
              <a:t>PTZ</a:t>
            </a:r>
            <a:r>
              <a:rPr lang="ja-JP" altLang="en-US" sz="2000" b="1" dirty="0">
                <a:latin typeface="+mn-ea"/>
              </a:rPr>
              <a:t>部の</a:t>
            </a:r>
            <a:r>
              <a:rPr lang="en-US" altLang="ja-JP" sz="2000" b="1" dirty="0">
                <a:latin typeface="+mn-ea"/>
              </a:rPr>
              <a:t>2</a:t>
            </a:r>
            <a:r>
              <a:rPr lang="ja-JP" altLang="en-US" sz="2000" b="1" dirty="0">
                <a:latin typeface="+mn-ea"/>
              </a:rPr>
              <a:t>つのカメラおよび</a:t>
            </a:r>
            <a:r>
              <a:rPr lang="en-US" altLang="ja-JP" sz="2000" b="1" dirty="0">
                <a:latin typeface="+mn-ea"/>
              </a:rPr>
              <a:t>IP</a:t>
            </a:r>
            <a:r>
              <a:rPr lang="ja-JP" altLang="en-US" sz="2000" b="1" dirty="0">
                <a:latin typeface="+mn-ea"/>
              </a:rPr>
              <a:t>アドレスが表示されます。</a:t>
            </a:r>
            <a:endParaRPr lang="en-US" altLang="ja-JP" sz="2000" b="1" dirty="0">
              <a:latin typeface="+mn-ea"/>
            </a:endParaRPr>
          </a:p>
        </p:txBody>
      </p:sp>
      <p:sp>
        <p:nvSpPr>
          <p:cNvPr id="2" name="テキスト ボックス 1">
            <a:extLst>
              <a:ext uri="{FF2B5EF4-FFF2-40B4-BE49-F238E27FC236}">
                <a16:creationId xmlns:a16="http://schemas.microsoft.com/office/drawing/2014/main" id="{0D048282-20EA-5557-7761-925AB762FBE0}"/>
              </a:ext>
            </a:extLst>
          </p:cNvPr>
          <p:cNvSpPr txBox="1"/>
          <p:nvPr/>
        </p:nvSpPr>
        <p:spPr>
          <a:xfrm>
            <a:off x="802640" y="6797481"/>
            <a:ext cx="10161756" cy="584775"/>
          </a:xfrm>
          <a:prstGeom prst="rect">
            <a:avLst/>
          </a:prstGeom>
          <a:noFill/>
        </p:spPr>
        <p:txBody>
          <a:bodyPr wrap="none" rtlCol="0">
            <a:spAutoFit/>
          </a:bodyPr>
          <a:lstStyle/>
          <a:p>
            <a:pPr algn="l"/>
            <a:r>
              <a:rPr lang="ja-JP" altLang="en-US" sz="1600" b="1" dirty="0">
                <a:latin typeface="+mn-ea"/>
              </a:rPr>
              <a:t>上図</a:t>
            </a:r>
            <a:r>
              <a:rPr kumimoji="1" lang="ja-JP" altLang="en-US" sz="1600" b="1" dirty="0">
                <a:latin typeface="+mn-ea"/>
              </a:rPr>
              <a:t>は、マルチセンサー部と</a:t>
            </a:r>
            <a:r>
              <a:rPr kumimoji="1" lang="en-US" altLang="ja-JP" sz="1600" b="1" dirty="0">
                <a:latin typeface="+mn-ea"/>
              </a:rPr>
              <a:t>PTZ</a:t>
            </a:r>
            <a:r>
              <a:rPr kumimoji="1" lang="ja-JP" altLang="en-US" sz="1600" b="1" dirty="0">
                <a:latin typeface="+mn-ea"/>
              </a:rPr>
              <a:t>部にそれぞれ</a:t>
            </a:r>
            <a:r>
              <a:rPr kumimoji="1" lang="en-US" altLang="ja-JP" sz="1600" b="1" dirty="0">
                <a:latin typeface="+mn-ea"/>
              </a:rPr>
              <a:t>IP</a:t>
            </a:r>
            <a:r>
              <a:rPr kumimoji="1" lang="ja-JP" altLang="en-US" sz="1600" b="1" dirty="0">
                <a:latin typeface="+mn-ea"/>
              </a:rPr>
              <a:t>が設定されている状態です。</a:t>
            </a:r>
            <a:endParaRPr kumimoji="1" lang="en-US" altLang="ja-JP" sz="1600" b="1" dirty="0">
              <a:latin typeface="+mn-ea"/>
            </a:endParaRPr>
          </a:p>
          <a:p>
            <a:pPr algn="l"/>
            <a:r>
              <a:rPr kumimoji="1" lang="en-US" altLang="ja-JP" sz="1600" b="1" dirty="0">
                <a:latin typeface="+mn-ea"/>
              </a:rPr>
              <a:t>IP</a:t>
            </a:r>
            <a:r>
              <a:rPr kumimoji="1" lang="ja-JP" altLang="en-US" sz="1600" b="1" dirty="0">
                <a:latin typeface="+mn-ea"/>
              </a:rPr>
              <a:t>簡単設定ツールでの</a:t>
            </a:r>
            <a:r>
              <a:rPr kumimoji="1" lang="en-US" altLang="ja-JP" sz="1600" b="1" dirty="0">
                <a:latin typeface="+mn-ea"/>
              </a:rPr>
              <a:t>IP</a:t>
            </a:r>
            <a:r>
              <a:rPr kumimoji="1" lang="ja-JP" altLang="en-US" sz="1600" b="1" dirty="0">
                <a:latin typeface="+mn-ea"/>
              </a:rPr>
              <a:t>アドレス設定方法は、</a:t>
            </a:r>
            <a:r>
              <a:rPr kumimoji="1" lang="ja-JP" altLang="en-US" sz="1600" b="1" dirty="0">
                <a:latin typeface="+mn-ea"/>
                <a:hlinkClick r:id="rId4"/>
              </a:rPr>
              <a:t>こちら</a:t>
            </a:r>
            <a:r>
              <a:rPr kumimoji="1" lang="ja-JP" altLang="en-US" sz="1600" b="1" dirty="0">
                <a:latin typeface="+mn-ea"/>
              </a:rPr>
              <a:t>の簡単</a:t>
            </a:r>
            <a:r>
              <a:rPr kumimoji="1" lang="en-US" altLang="ja-JP" sz="1600" b="1" dirty="0">
                <a:latin typeface="+mn-ea"/>
              </a:rPr>
              <a:t>IP</a:t>
            </a:r>
            <a:r>
              <a:rPr kumimoji="1" lang="ja-JP" altLang="en-US" sz="1600" b="1" dirty="0">
                <a:latin typeface="+mn-ea"/>
              </a:rPr>
              <a:t>設定ツール 操作説明書 を参照してください。</a:t>
            </a:r>
          </a:p>
        </p:txBody>
      </p:sp>
    </p:spTree>
    <p:extLst>
      <p:ext uri="{BB962C8B-B14F-4D97-AF65-F5344CB8AC3E}">
        <p14:creationId xmlns:p14="http://schemas.microsoft.com/office/powerpoint/2010/main" val="2436548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74D81CC-8BC2-C976-8CB4-38B14E7B4B7E}"/>
              </a:ext>
            </a:extLst>
          </p:cNvPr>
          <p:cNvSpPr>
            <a:spLocks noGrp="1"/>
          </p:cNvSpPr>
          <p:nvPr>
            <p:ph sz="quarter" idx="10"/>
          </p:nvPr>
        </p:nvSpPr>
        <p:spPr>
          <a:xfrm>
            <a:off x="7200106" y="782163"/>
            <a:ext cx="6556087" cy="2808500"/>
          </a:xfrm>
        </p:spPr>
        <p:txBody>
          <a:bodyPr/>
          <a:lstStyle/>
          <a:p>
            <a:pPr marL="0" indent="0">
              <a:lnSpc>
                <a:spcPct val="120000"/>
              </a:lnSpc>
              <a:buNone/>
            </a:pPr>
            <a:r>
              <a:rPr lang="ja-JP" altLang="en-US" dirty="0"/>
              <a:t>＊マルチセンサー部と</a:t>
            </a:r>
            <a:r>
              <a:rPr lang="en-US" altLang="ja-JP" dirty="0"/>
              <a:t>PTZ</a:t>
            </a:r>
            <a:r>
              <a:rPr lang="ja-JP" altLang="en-US" dirty="0"/>
              <a:t>部のそれぞれで設定必要</a:t>
            </a:r>
            <a:endParaRPr lang="en-US" altLang="ja-JP" dirty="0"/>
          </a:p>
          <a:p>
            <a:pPr marL="0" indent="0">
              <a:lnSpc>
                <a:spcPct val="120000"/>
              </a:lnSpc>
              <a:buNone/>
            </a:pPr>
            <a:r>
              <a:rPr lang="en-US" altLang="ja-JP" dirty="0"/>
              <a:t>【</a:t>
            </a:r>
            <a:r>
              <a:rPr kumimoji="1" lang="ja-JP" altLang="en-US" dirty="0"/>
              <a:t>管理者登録</a:t>
            </a:r>
            <a:r>
              <a:rPr kumimoji="1" lang="en-US" altLang="ja-JP" dirty="0"/>
              <a:t>】</a:t>
            </a:r>
          </a:p>
          <a:p>
            <a:pPr marL="452438" indent="-188913">
              <a:lnSpc>
                <a:spcPct val="120000"/>
              </a:lnSpc>
              <a:spcBef>
                <a:spcPts val="600"/>
              </a:spcBef>
              <a:buNone/>
              <a:tabLst>
                <a:tab pos="984250" algn="l"/>
              </a:tabLst>
            </a:pPr>
            <a:r>
              <a:rPr lang="ja-JP" altLang="en-US" dirty="0"/>
              <a:t>① 定められたユーザー名とパスワードを入力し、「設定」を押下</a:t>
            </a:r>
            <a:endParaRPr lang="en-US" altLang="ja-JP" dirty="0"/>
          </a:p>
          <a:p>
            <a:pPr marL="452438" indent="-188913">
              <a:lnSpc>
                <a:spcPct val="120000"/>
              </a:lnSpc>
              <a:spcBef>
                <a:spcPts val="1200"/>
              </a:spcBef>
              <a:buNone/>
              <a:tabLst>
                <a:tab pos="984250" algn="l"/>
              </a:tabLst>
            </a:pPr>
            <a:r>
              <a:rPr lang="ja-JP" altLang="en-US" dirty="0"/>
              <a:t>　⇒入力条件や留意事項は「お知らせ」を参照のこと</a:t>
            </a: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4880773F-FD27-192A-B035-4BB616EE4204}"/>
              </a:ext>
            </a:extLst>
          </p:cNvPr>
          <p:cNvSpPr>
            <a:spLocks noGrp="1"/>
          </p:cNvSpPr>
          <p:nvPr>
            <p:ph type="title"/>
          </p:nvPr>
        </p:nvSpPr>
        <p:spPr/>
        <p:txBody>
          <a:bodyPr/>
          <a:lstStyle/>
          <a:p>
            <a:r>
              <a:rPr lang="en-US" altLang="ja-JP" dirty="0"/>
              <a:t>3-2. </a:t>
            </a:r>
            <a:r>
              <a:rPr lang="ja-JP" altLang="en-US" dirty="0"/>
              <a:t>初期設定 ３ステップ ①</a:t>
            </a:r>
            <a:endParaRPr kumimoji="1" lang="ja-JP" altLang="en-US" dirty="0"/>
          </a:p>
        </p:txBody>
      </p:sp>
      <p:pic>
        <p:nvPicPr>
          <p:cNvPr id="5" name="図 4">
            <a:extLst>
              <a:ext uri="{FF2B5EF4-FFF2-40B4-BE49-F238E27FC236}">
                <a16:creationId xmlns:a16="http://schemas.microsoft.com/office/drawing/2014/main" id="{48EE05AB-C407-86C9-EB6D-7C0E0292C637}"/>
              </a:ext>
            </a:extLst>
          </p:cNvPr>
          <p:cNvPicPr>
            <a:picLocks noChangeAspect="1"/>
          </p:cNvPicPr>
          <p:nvPr/>
        </p:nvPicPr>
        <p:blipFill rotWithShape="1">
          <a:blip r:embed="rId2"/>
          <a:srcRect t="4030"/>
          <a:stretch/>
        </p:blipFill>
        <p:spPr>
          <a:xfrm>
            <a:off x="461587" y="782163"/>
            <a:ext cx="6223392" cy="662665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正方形/長方形 3">
            <a:extLst>
              <a:ext uri="{FF2B5EF4-FFF2-40B4-BE49-F238E27FC236}">
                <a16:creationId xmlns:a16="http://schemas.microsoft.com/office/drawing/2014/main" id="{E27F421D-2D10-ACF0-4237-18ECCA07C582}"/>
              </a:ext>
            </a:extLst>
          </p:cNvPr>
          <p:cNvSpPr/>
          <p:nvPr/>
        </p:nvSpPr>
        <p:spPr>
          <a:xfrm>
            <a:off x="591671" y="1981200"/>
            <a:ext cx="5952564" cy="32272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840CA54-A181-DBE1-DE14-9EB40B9150C2}"/>
              </a:ext>
            </a:extLst>
          </p:cNvPr>
          <p:cNvSpPr/>
          <p:nvPr/>
        </p:nvSpPr>
        <p:spPr>
          <a:xfrm>
            <a:off x="6060141" y="1479176"/>
            <a:ext cx="369721" cy="36972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400" b="1" dirty="0">
                <a:solidFill>
                  <a:srgbClr val="FF0000"/>
                </a:solidFill>
                <a:latin typeface="Yu Gothic UI" panose="020B0500000000000000" pitchFamily="50" charset="-128"/>
                <a:ea typeface="Yu Gothic UI" panose="020B0500000000000000" pitchFamily="50" charset="-128"/>
              </a:rPr>
              <a:t>1</a:t>
            </a:r>
            <a:endParaRPr kumimoji="1" lang="ja-JP" altLang="en-US" sz="2400" b="1" dirty="0">
              <a:solidFill>
                <a:srgbClr val="FF0000"/>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45675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57E03E7-AE5A-B260-1B51-BE281B7C7151}"/>
              </a:ext>
            </a:extLst>
          </p:cNvPr>
          <p:cNvSpPr>
            <a:spLocks noGrp="1"/>
          </p:cNvSpPr>
          <p:nvPr>
            <p:ph sz="quarter" idx="10"/>
          </p:nvPr>
        </p:nvSpPr>
        <p:spPr>
          <a:xfrm>
            <a:off x="7200106" y="770338"/>
            <a:ext cx="6755925" cy="6822768"/>
          </a:xfrm>
        </p:spPr>
        <p:txBody>
          <a:bodyPr/>
          <a:lstStyle/>
          <a:p>
            <a:pPr marL="0" indent="0">
              <a:lnSpc>
                <a:spcPct val="120000"/>
              </a:lnSpc>
              <a:buNone/>
            </a:pPr>
            <a:r>
              <a:rPr kumimoji="1" lang="ja-JP" altLang="en-US" dirty="0"/>
              <a:t>＊マルチセンサー部と</a:t>
            </a:r>
            <a:r>
              <a:rPr kumimoji="1" lang="en-US" altLang="ja-JP" dirty="0"/>
              <a:t>PTZ</a:t>
            </a:r>
            <a:r>
              <a:rPr kumimoji="1" lang="ja-JP" altLang="en-US" dirty="0"/>
              <a:t>部のそれぞれで設定必要</a:t>
            </a:r>
            <a:endParaRPr kumimoji="1" lang="en-US" altLang="ja-JP" dirty="0"/>
          </a:p>
          <a:p>
            <a:pPr marL="0" indent="0">
              <a:lnSpc>
                <a:spcPct val="120000"/>
              </a:lnSpc>
              <a:spcBef>
                <a:spcPts val="600"/>
              </a:spcBef>
              <a:buNone/>
            </a:pPr>
            <a:r>
              <a:rPr kumimoji="1" lang="en-US" altLang="ja-JP" dirty="0"/>
              <a:t>【</a:t>
            </a:r>
            <a:r>
              <a:rPr kumimoji="1" lang="ja-JP" altLang="en-US" dirty="0"/>
              <a:t>言語／日時設定</a:t>
            </a:r>
            <a:r>
              <a:rPr kumimoji="1" lang="en-US" altLang="ja-JP" dirty="0"/>
              <a:t>】</a:t>
            </a:r>
          </a:p>
          <a:p>
            <a:pPr marL="179388" indent="0">
              <a:lnSpc>
                <a:spcPct val="120000"/>
              </a:lnSpc>
              <a:spcBef>
                <a:spcPts val="600"/>
              </a:spcBef>
              <a:buNone/>
            </a:pPr>
            <a:r>
              <a:rPr kumimoji="1" lang="ja-JP" altLang="en-US" sz="1800" dirty="0"/>
              <a:t>① 下記の各項目を選択設定</a:t>
            </a:r>
            <a:endParaRPr kumimoji="1" lang="en-US" altLang="ja-JP" sz="1800" dirty="0"/>
          </a:p>
          <a:p>
            <a:pPr marL="179388" indent="0">
              <a:lnSpc>
                <a:spcPct val="120000"/>
              </a:lnSpc>
              <a:spcBef>
                <a:spcPts val="600"/>
              </a:spcBef>
              <a:buNone/>
            </a:pPr>
            <a:r>
              <a:rPr lang="ja-JP" altLang="en-US" sz="1800" dirty="0"/>
              <a:t>・</a:t>
            </a:r>
            <a:r>
              <a:rPr kumimoji="1" lang="ja-JP" altLang="en-US" sz="1800" dirty="0"/>
              <a:t>「メニュー言語」</a:t>
            </a:r>
            <a:endParaRPr kumimoji="1" lang="en-US" altLang="ja-JP" sz="1800" dirty="0"/>
          </a:p>
          <a:p>
            <a:pPr marL="179388" indent="0">
              <a:lnSpc>
                <a:spcPct val="120000"/>
              </a:lnSpc>
              <a:spcBef>
                <a:spcPts val="0"/>
              </a:spcBef>
              <a:buNone/>
            </a:pPr>
            <a:r>
              <a:rPr lang="ja-JP" altLang="en-US" sz="1800" dirty="0"/>
              <a:t>・</a:t>
            </a:r>
            <a:r>
              <a:rPr kumimoji="1" lang="ja-JP" altLang="en-US" sz="1800" dirty="0"/>
              <a:t>「日付・時刻表示」</a:t>
            </a:r>
            <a:endParaRPr kumimoji="1" lang="en-US" altLang="ja-JP" sz="1800" dirty="0"/>
          </a:p>
          <a:p>
            <a:pPr marL="179388" indent="0">
              <a:lnSpc>
                <a:spcPct val="120000"/>
              </a:lnSpc>
              <a:spcBef>
                <a:spcPts val="0"/>
              </a:spcBef>
              <a:buNone/>
            </a:pPr>
            <a:r>
              <a:rPr lang="ja-JP" altLang="en-US" sz="1800" dirty="0"/>
              <a:t>・</a:t>
            </a:r>
            <a:r>
              <a:rPr kumimoji="1" lang="ja-JP" altLang="en-US" sz="1800" dirty="0"/>
              <a:t>「時刻表示」</a:t>
            </a:r>
            <a:endParaRPr kumimoji="1" lang="en-US" altLang="ja-JP" sz="1800" dirty="0"/>
          </a:p>
          <a:p>
            <a:pPr marL="179388" indent="0">
              <a:lnSpc>
                <a:spcPct val="120000"/>
              </a:lnSpc>
              <a:spcBef>
                <a:spcPts val="0"/>
              </a:spcBef>
              <a:buNone/>
            </a:pPr>
            <a:r>
              <a:rPr lang="ja-JP" altLang="en-US" sz="1800" dirty="0"/>
              <a:t>・「日付表示形式」</a:t>
            </a:r>
            <a:endParaRPr lang="en-US" altLang="ja-JP" sz="1800" dirty="0"/>
          </a:p>
          <a:p>
            <a:pPr marL="179388" indent="0">
              <a:lnSpc>
                <a:spcPct val="120000"/>
              </a:lnSpc>
              <a:spcBef>
                <a:spcPts val="600"/>
              </a:spcBef>
              <a:buNone/>
            </a:pPr>
            <a:r>
              <a:rPr kumimoji="1" lang="ja-JP" altLang="en-US" sz="1800" dirty="0"/>
              <a:t>②「日付」、「時刻」、「日付・時刻表示位置」を設定</a:t>
            </a:r>
            <a:endParaRPr kumimoji="1" lang="en-US" altLang="ja-JP" sz="1800" dirty="0"/>
          </a:p>
          <a:p>
            <a:pPr marL="179388" indent="0">
              <a:lnSpc>
                <a:spcPct val="120000"/>
              </a:lnSpc>
              <a:spcBef>
                <a:spcPts val="600"/>
              </a:spcBef>
              <a:buNone/>
            </a:pPr>
            <a:r>
              <a:rPr lang="ja-JP" altLang="en-US" sz="1800" dirty="0"/>
              <a:t>　＊</a:t>
            </a:r>
            <a:endParaRPr lang="en-US" altLang="ja-JP" sz="1800" dirty="0"/>
          </a:p>
          <a:p>
            <a:pPr marL="179388" indent="0">
              <a:lnSpc>
                <a:spcPct val="120000"/>
              </a:lnSpc>
              <a:spcBef>
                <a:spcPts val="600"/>
              </a:spcBef>
              <a:buNone/>
            </a:pPr>
            <a:r>
              <a:rPr lang="ja-JP" altLang="en-US" sz="1800" dirty="0"/>
              <a:t>③ その他、基本以下に設定</a:t>
            </a:r>
            <a:endParaRPr lang="en-US" altLang="ja-JP" sz="1800" dirty="0"/>
          </a:p>
          <a:p>
            <a:pPr marL="179388" indent="0">
              <a:lnSpc>
                <a:spcPct val="120000"/>
              </a:lnSpc>
              <a:spcBef>
                <a:spcPts val="600"/>
              </a:spcBef>
              <a:buNone/>
            </a:pPr>
            <a:r>
              <a:rPr lang="ja-JP" altLang="en-US" sz="1800" dirty="0"/>
              <a:t>・「タイムゾーン」：”（</a:t>
            </a:r>
            <a:r>
              <a:rPr lang="en-US" altLang="ja-JP" sz="1800" dirty="0"/>
              <a:t>GMT+9:00</a:t>
            </a:r>
            <a:r>
              <a:rPr lang="ja-JP" altLang="en-US" sz="1800" dirty="0"/>
              <a:t>）大阪、札幌、東京”</a:t>
            </a:r>
            <a:endParaRPr lang="en-US" altLang="ja-JP" sz="1800" dirty="0"/>
          </a:p>
          <a:p>
            <a:pPr marL="179388" indent="0">
              <a:lnSpc>
                <a:spcPct val="120000"/>
              </a:lnSpc>
              <a:spcBef>
                <a:spcPts val="0"/>
              </a:spcBef>
              <a:buNone/>
            </a:pPr>
            <a:r>
              <a:rPr kumimoji="1" lang="ja-JP" altLang="en-US" sz="1800" dirty="0"/>
              <a:t>・「サマータイム：” </a:t>
            </a:r>
            <a:r>
              <a:rPr lang="en-US" altLang="ja-JP" sz="1800" dirty="0"/>
              <a:t>Out</a:t>
            </a:r>
            <a:r>
              <a:rPr kumimoji="1" lang="ja-JP" altLang="en-US" sz="1800" dirty="0"/>
              <a:t> ”」</a:t>
            </a:r>
            <a:endParaRPr kumimoji="1" lang="en-US" altLang="ja-JP" dirty="0"/>
          </a:p>
          <a:p>
            <a:pPr marL="0" indent="0">
              <a:lnSpc>
                <a:spcPct val="120000"/>
              </a:lnSpc>
              <a:buNone/>
            </a:pPr>
            <a:r>
              <a:rPr lang="en-US" altLang="ja-JP" dirty="0"/>
              <a:t>【</a:t>
            </a:r>
            <a:r>
              <a:rPr lang="ja-JP" altLang="en-US" dirty="0"/>
              <a:t>画面の設定</a:t>
            </a:r>
            <a:r>
              <a:rPr lang="en-US" altLang="ja-JP" dirty="0"/>
              <a:t>】</a:t>
            </a:r>
          </a:p>
          <a:p>
            <a:pPr marL="179388" indent="0">
              <a:lnSpc>
                <a:spcPct val="120000"/>
              </a:lnSpc>
              <a:spcBef>
                <a:spcPts val="600"/>
              </a:spcBef>
              <a:buNone/>
            </a:pPr>
            <a:r>
              <a:rPr kumimoji="1" lang="ja-JP" altLang="en-US" dirty="0"/>
              <a:t>④ 下記の各項目を選択設定</a:t>
            </a:r>
            <a:endParaRPr kumimoji="1" lang="en-US" altLang="ja-JP" dirty="0"/>
          </a:p>
          <a:p>
            <a:pPr marL="179388" indent="0">
              <a:lnSpc>
                <a:spcPct val="120000"/>
              </a:lnSpc>
              <a:spcBef>
                <a:spcPts val="600"/>
              </a:spcBef>
              <a:buNone/>
            </a:pPr>
            <a:r>
              <a:rPr lang="ja-JP" altLang="en-US" dirty="0"/>
              <a:t>・「色」</a:t>
            </a:r>
            <a:endParaRPr lang="en-US" altLang="ja-JP" dirty="0"/>
          </a:p>
          <a:p>
            <a:pPr marL="179388" indent="0">
              <a:lnSpc>
                <a:spcPct val="120000"/>
              </a:lnSpc>
              <a:spcBef>
                <a:spcPts val="0"/>
              </a:spcBef>
              <a:buNone/>
            </a:pPr>
            <a:r>
              <a:rPr kumimoji="1" lang="ja-JP" altLang="en-US" dirty="0"/>
              <a:t>・</a:t>
            </a:r>
            <a:r>
              <a:rPr lang="ja-JP" altLang="en-US" dirty="0"/>
              <a:t>「操作パネルの配置位置」</a:t>
            </a:r>
            <a:endParaRPr lang="en-US" altLang="ja-JP" dirty="0"/>
          </a:p>
          <a:p>
            <a:pPr marL="0" indent="0">
              <a:lnSpc>
                <a:spcPct val="120000"/>
              </a:lnSpc>
              <a:spcBef>
                <a:spcPts val="600"/>
              </a:spcBef>
              <a:buNone/>
            </a:pPr>
            <a:r>
              <a:rPr lang="ja-JP" altLang="en-US" dirty="0"/>
              <a:t>⑤ </a:t>
            </a:r>
            <a:r>
              <a:rPr kumimoji="1" lang="ja-JP" altLang="en-US" dirty="0"/>
              <a:t>最後に「設定」をクリック</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CE0CA04A-0217-4085-943C-CF403C082417}"/>
              </a:ext>
            </a:extLst>
          </p:cNvPr>
          <p:cNvSpPr>
            <a:spLocks noGrp="1"/>
          </p:cNvSpPr>
          <p:nvPr>
            <p:ph type="title"/>
          </p:nvPr>
        </p:nvSpPr>
        <p:spPr/>
        <p:txBody>
          <a:bodyPr/>
          <a:lstStyle/>
          <a:p>
            <a:r>
              <a:rPr lang="en-US" altLang="ja-JP" dirty="0"/>
              <a:t>3-2. </a:t>
            </a:r>
            <a:r>
              <a:rPr lang="ja-JP" altLang="en-US" dirty="0"/>
              <a:t>初期設定 ３ステップ ②</a:t>
            </a:r>
            <a:endParaRPr kumimoji="1" lang="ja-JP" altLang="en-US" dirty="0"/>
          </a:p>
        </p:txBody>
      </p:sp>
      <p:pic>
        <p:nvPicPr>
          <p:cNvPr id="5" name="図 4">
            <a:extLst>
              <a:ext uri="{FF2B5EF4-FFF2-40B4-BE49-F238E27FC236}">
                <a16:creationId xmlns:a16="http://schemas.microsoft.com/office/drawing/2014/main" id="{3AC1D7A0-3BB4-E47F-C3EC-DDFE25619C32}"/>
              </a:ext>
            </a:extLst>
          </p:cNvPr>
          <p:cNvPicPr>
            <a:picLocks noChangeAspect="1"/>
          </p:cNvPicPr>
          <p:nvPr/>
        </p:nvPicPr>
        <p:blipFill>
          <a:blip r:embed="rId2"/>
          <a:stretch>
            <a:fillRect/>
          </a:stretch>
        </p:blipFill>
        <p:spPr>
          <a:xfrm>
            <a:off x="444182" y="828171"/>
            <a:ext cx="6573167" cy="58872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楕円 3">
            <a:extLst>
              <a:ext uri="{FF2B5EF4-FFF2-40B4-BE49-F238E27FC236}">
                <a16:creationId xmlns:a16="http://schemas.microsoft.com/office/drawing/2014/main" id="{24126546-B536-2E97-C758-FA31A35F3EF2}"/>
              </a:ext>
            </a:extLst>
          </p:cNvPr>
          <p:cNvSpPr/>
          <p:nvPr/>
        </p:nvSpPr>
        <p:spPr>
          <a:xfrm>
            <a:off x="74460" y="1629901"/>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1</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6" name="正方形/長方形 5">
            <a:extLst>
              <a:ext uri="{FF2B5EF4-FFF2-40B4-BE49-F238E27FC236}">
                <a16:creationId xmlns:a16="http://schemas.microsoft.com/office/drawing/2014/main" id="{B0304B68-7C37-9D06-719C-3CA5AE83E1BA}"/>
              </a:ext>
            </a:extLst>
          </p:cNvPr>
          <p:cNvSpPr/>
          <p:nvPr/>
        </p:nvSpPr>
        <p:spPr>
          <a:xfrm>
            <a:off x="444182" y="1647930"/>
            <a:ext cx="6573167" cy="7033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33BC756-155B-C52E-0BF0-C128598459C5}"/>
              </a:ext>
            </a:extLst>
          </p:cNvPr>
          <p:cNvSpPr/>
          <p:nvPr/>
        </p:nvSpPr>
        <p:spPr>
          <a:xfrm>
            <a:off x="74459" y="2710985"/>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2000" b="1" dirty="0">
                <a:solidFill>
                  <a:srgbClr val="FF0000"/>
                </a:solidFill>
                <a:latin typeface="Yu Gothic UI" panose="020B0500000000000000" pitchFamily="50" charset="-128"/>
                <a:ea typeface="Yu Gothic UI" panose="020B0500000000000000" pitchFamily="50" charset="-128"/>
              </a:rPr>
              <a:t>2</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8" name="正方形/長方形 7">
            <a:extLst>
              <a:ext uri="{FF2B5EF4-FFF2-40B4-BE49-F238E27FC236}">
                <a16:creationId xmlns:a16="http://schemas.microsoft.com/office/drawing/2014/main" id="{E463D479-79C2-53F2-330E-25B9BDCA3F25}"/>
              </a:ext>
            </a:extLst>
          </p:cNvPr>
          <p:cNvSpPr/>
          <p:nvPr/>
        </p:nvSpPr>
        <p:spPr>
          <a:xfrm>
            <a:off x="444182" y="2438400"/>
            <a:ext cx="6573167" cy="8695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C3A6A91-D287-44DA-41D2-74AC192A5A38}"/>
              </a:ext>
            </a:extLst>
          </p:cNvPr>
          <p:cNvSpPr/>
          <p:nvPr/>
        </p:nvSpPr>
        <p:spPr>
          <a:xfrm>
            <a:off x="444182" y="3395062"/>
            <a:ext cx="6573167" cy="13293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817D771-0557-ABEE-75E2-92930BDC1EC8}"/>
              </a:ext>
            </a:extLst>
          </p:cNvPr>
          <p:cNvSpPr/>
          <p:nvPr/>
        </p:nvSpPr>
        <p:spPr>
          <a:xfrm>
            <a:off x="444181" y="5313509"/>
            <a:ext cx="6573167" cy="7033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39470325-B222-AF6E-3DA7-B5CB91E44184}"/>
              </a:ext>
            </a:extLst>
          </p:cNvPr>
          <p:cNvSpPr/>
          <p:nvPr/>
        </p:nvSpPr>
        <p:spPr>
          <a:xfrm>
            <a:off x="74459" y="3897528"/>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3</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12" name="楕円 11">
            <a:extLst>
              <a:ext uri="{FF2B5EF4-FFF2-40B4-BE49-F238E27FC236}">
                <a16:creationId xmlns:a16="http://schemas.microsoft.com/office/drawing/2014/main" id="{6CFBCDDE-1B86-61A0-B8F4-A75DF55C9757}"/>
              </a:ext>
            </a:extLst>
          </p:cNvPr>
          <p:cNvSpPr/>
          <p:nvPr/>
        </p:nvSpPr>
        <p:spPr>
          <a:xfrm>
            <a:off x="74459" y="5502998"/>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4</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13" name="正方形/長方形 12">
            <a:extLst>
              <a:ext uri="{FF2B5EF4-FFF2-40B4-BE49-F238E27FC236}">
                <a16:creationId xmlns:a16="http://schemas.microsoft.com/office/drawing/2014/main" id="{8DA761DF-896B-0E4D-EB91-360FCD7514AA}"/>
              </a:ext>
            </a:extLst>
          </p:cNvPr>
          <p:cNvSpPr/>
          <p:nvPr/>
        </p:nvSpPr>
        <p:spPr>
          <a:xfrm>
            <a:off x="2967318" y="6096000"/>
            <a:ext cx="1532964" cy="510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28F14AE-22DC-E7B7-9B1D-05732774C2F6}"/>
              </a:ext>
            </a:extLst>
          </p:cNvPr>
          <p:cNvSpPr/>
          <p:nvPr/>
        </p:nvSpPr>
        <p:spPr>
          <a:xfrm>
            <a:off x="2512021" y="6188798"/>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5</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40469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57E03E7-AE5A-B260-1B51-BE281B7C7151}"/>
              </a:ext>
            </a:extLst>
          </p:cNvPr>
          <p:cNvSpPr>
            <a:spLocks noGrp="1"/>
          </p:cNvSpPr>
          <p:nvPr>
            <p:ph sz="quarter" idx="10"/>
          </p:nvPr>
        </p:nvSpPr>
        <p:spPr>
          <a:xfrm>
            <a:off x="7200105" y="717386"/>
            <a:ext cx="6890775" cy="3000504"/>
          </a:xfrm>
        </p:spPr>
        <p:txBody>
          <a:bodyPr/>
          <a:lstStyle/>
          <a:p>
            <a:pPr marL="0" indent="0">
              <a:buNone/>
            </a:pPr>
            <a:r>
              <a:rPr lang="en-US" altLang="ja-JP" dirty="0"/>
              <a:t>【</a:t>
            </a:r>
            <a:r>
              <a:rPr lang="ja-JP" altLang="en-US" dirty="0"/>
              <a:t>設置設定</a:t>
            </a:r>
            <a:r>
              <a:rPr lang="en-US" altLang="ja-JP" dirty="0"/>
              <a:t>】</a:t>
            </a:r>
            <a:r>
              <a:rPr lang="ja-JP" altLang="en-US" dirty="0"/>
              <a:t>＊マルチセンサー部のみ設定</a:t>
            </a:r>
            <a:endParaRPr lang="en-US" altLang="ja-JP" dirty="0"/>
          </a:p>
          <a:p>
            <a:pPr marL="263525" indent="0">
              <a:buNone/>
            </a:pPr>
            <a:r>
              <a:rPr kumimoji="1" lang="ja-JP" altLang="en-US" sz="1800" dirty="0"/>
              <a:t>レバー調整により、</a:t>
            </a:r>
            <a:r>
              <a:rPr kumimoji="1" lang="en-US" altLang="ja-JP" sz="1800" dirty="0"/>
              <a:t>4</a:t>
            </a:r>
            <a:r>
              <a:rPr kumimoji="1" lang="ja-JP" altLang="en-US" sz="1800" dirty="0"/>
              <a:t>つのマルチセンサーカメラが全て同じ</a:t>
            </a:r>
            <a:r>
              <a:rPr kumimoji="1" lang="en-US" altLang="ja-JP" sz="1800" dirty="0"/>
              <a:t>TILT</a:t>
            </a:r>
            <a:r>
              <a:rPr kumimoji="1" lang="ja-JP" altLang="en-US" sz="1800" dirty="0"/>
              <a:t>位置に調整されます。（ </a:t>
            </a:r>
            <a:r>
              <a:rPr lang="en-US" altLang="ja-JP" sz="1800" dirty="0"/>
              <a:t>3</a:t>
            </a:r>
            <a:r>
              <a:rPr lang="ja-JP" altLang="en-US" sz="1800" dirty="0"/>
              <a:t>段階</a:t>
            </a:r>
            <a:r>
              <a:rPr kumimoji="1" lang="ja-JP" altLang="en-US" sz="1800" dirty="0"/>
              <a:t> </a:t>
            </a:r>
            <a:r>
              <a:rPr kumimoji="1" lang="en-US" altLang="ja-JP" sz="1800" dirty="0"/>
              <a:t>N</a:t>
            </a:r>
            <a:r>
              <a:rPr kumimoji="1" lang="en-US" altLang="ja-JP" sz="1200" dirty="0"/>
              <a:t>(</a:t>
            </a:r>
            <a:r>
              <a:rPr kumimoji="1" lang="ja-JP" altLang="en-US" sz="1200" dirty="0"/>
              <a:t>近</a:t>
            </a:r>
            <a:r>
              <a:rPr kumimoji="1" lang="en-US" altLang="ja-JP" sz="1200" dirty="0"/>
              <a:t>)</a:t>
            </a:r>
            <a:r>
              <a:rPr kumimoji="1" lang="ja-JP" altLang="en-US" sz="1800" dirty="0"/>
              <a:t>／</a:t>
            </a:r>
            <a:r>
              <a:rPr kumimoji="1" lang="en-US" altLang="ja-JP" sz="1800" dirty="0"/>
              <a:t>M</a:t>
            </a:r>
            <a:r>
              <a:rPr kumimoji="1" lang="en-US" altLang="ja-JP" sz="1200" dirty="0"/>
              <a:t>(</a:t>
            </a:r>
            <a:r>
              <a:rPr kumimoji="1" lang="ja-JP" altLang="en-US" sz="1200" dirty="0"/>
              <a:t>中</a:t>
            </a:r>
            <a:r>
              <a:rPr kumimoji="1" lang="en-US" altLang="ja-JP" sz="1200" dirty="0"/>
              <a:t>)</a:t>
            </a:r>
            <a:r>
              <a:rPr kumimoji="1" lang="ja-JP" altLang="en-US" sz="1800" dirty="0"/>
              <a:t>／</a:t>
            </a:r>
            <a:r>
              <a:rPr kumimoji="1" lang="en-US" altLang="ja-JP" sz="1800" dirty="0"/>
              <a:t>F</a:t>
            </a:r>
            <a:r>
              <a:rPr kumimoji="1" lang="en-US" altLang="ja-JP" sz="1200" dirty="0"/>
              <a:t>(</a:t>
            </a:r>
            <a:r>
              <a:rPr kumimoji="1" lang="ja-JP" altLang="en-US" sz="1200" dirty="0"/>
              <a:t>遠</a:t>
            </a:r>
            <a:r>
              <a:rPr kumimoji="1" lang="en-US" altLang="ja-JP" sz="1200" dirty="0"/>
              <a:t>)</a:t>
            </a:r>
            <a:r>
              <a:rPr kumimoji="1" lang="ja-JP" altLang="en-US" sz="1800" dirty="0"/>
              <a:t>）</a:t>
            </a:r>
            <a:endParaRPr kumimoji="1" lang="en-US" altLang="ja-JP" sz="1800" dirty="0"/>
          </a:p>
          <a:p>
            <a:pPr marL="263525" indent="0">
              <a:buNone/>
            </a:pPr>
            <a:endParaRPr kumimoji="1" lang="ja-JP" altLang="en-US" sz="1800" dirty="0"/>
          </a:p>
        </p:txBody>
      </p:sp>
      <p:sp>
        <p:nvSpPr>
          <p:cNvPr id="3" name="タイトル 2">
            <a:extLst>
              <a:ext uri="{FF2B5EF4-FFF2-40B4-BE49-F238E27FC236}">
                <a16:creationId xmlns:a16="http://schemas.microsoft.com/office/drawing/2014/main" id="{CE0CA04A-0217-4085-943C-CF403C082417}"/>
              </a:ext>
            </a:extLst>
          </p:cNvPr>
          <p:cNvSpPr>
            <a:spLocks noGrp="1"/>
          </p:cNvSpPr>
          <p:nvPr>
            <p:ph type="title"/>
          </p:nvPr>
        </p:nvSpPr>
        <p:spPr/>
        <p:txBody>
          <a:bodyPr/>
          <a:lstStyle/>
          <a:p>
            <a:r>
              <a:rPr lang="en-US" altLang="ja-JP" dirty="0"/>
              <a:t>3-2. </a:t>
            </a:r>
            <a:r>
              <a:rPr lang="ja-JP" altLang="en-US" dirty="0"/>
              <a:t>初期設定 ３ステップ ③</a:t>
            </a:r>
            <a:endParaRPr kumimoji="1" lang="ja-JP" altLang="en-US" dirty="0"/>
          </a:p>
        </p:txBody>
      </p:sp>
      <p:pic>
        <p:nvPicPr>
          <p:cNvPr id="5" name="図 4">
            <a:extLst>
              <a:ext uri="{FF2B5EF4-FFF2-40B4-BE49-F238E27FC236}">
                <a16:creationId xmlns:a16="http://schemas.microsoft.com/office/drawing/2014/main" id="{97B9975E-A066-A76F-3594-1C056750B040}"/>
              </a:ext>
            </a:extLst>
          </p:cNvPr>
          <p:cNvPicPr>
            <a:picLocks noChangeAspect="1"/>
          </p:cNvPicPr>
          <p:nvPr/>
        </p:nvPicPr>
        <p:blipFill>
          <a:blip r:embed="rId2"/>
          <a:stretch>
            <a:fillRect/>
          </a:stretch>
        </p:blipFill>
        <p:spPr>
          <a:xfrm>
            <a:off x="443941" y="747834"/>
            <a:ext cx="6010647" cy="273544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B330B493-420E-4411-03CB-275E84BF2DBA}"/>
              </a:ext>
            </a:extLst>
          </p:cNvPr>
          <p:cNvSpPr txBox="1"/>
          <p:nvPr/>
        </p:nvSpPr>
        <p:spPr>
          <a:xfrm>
            <a:off x="-2" y="3606362"/>
            <a:ext cx="14400213" cy="1593962"/>
          </a:xfrm>
          <a:prstGeom prst="rect">
            <a:avLst/>
          </a:prstGeom>
          <a:noFill/>
        </p:spPr>
        <p:txBody>
          <a:bodyPr wrap="square" rtlCol="0">
            <a:spAutoFit/>
          </a:bodyPr>
          <a:lstStyle/>
          <a:p>
            <a:pPr marL="265113" algn="l">
              <a:lnSpc>
                <a:spcPct val="120000"/>
              </a:lnSpc>
              <a:spcBef>
                <a:spcPts val="600"/>
              </a:spcBef>
            </a:pPr>
            <a:r>
              <a:rPr lang="en-US" altLang="ja-JP" sz="2000" b="1" dirty="0">
                <a:latin typeface="+mn-ea"/>
              </a:rPr>
              <a:t>【</a:t>
            </a:r>
            <a:r>
              <a:rPr lang="ja-JP" altLang="en-US" sz="2000" b="1" dirty="0">
                <a:latin typeface="+mn-ea"/>
              </a:rPr>
              <a:t>留意事項</a:t>
            </a:r>
            <a:r>
              <a:rPr lang="en-US" altLang="ja-JP" sz="2000" b="1" dirty="0">
                <a:latin typeface="+mn-ea"/>
              </a:rPr>
              <a:t>】</a:t>
            </a:r>
          </a:p>
          <a:p>
            <a:pPr marL="542925" algn="l">
              <a:lnSpc>
                <a:spcPct val="120000"/>
              </a:lnSpc>
              <a:spcBef>
                <a:spcPts val="600"/>
              </a:spcBef>
            </a:pPr>
            <a:r>
              <a:rPr lang="ja-JP" altLang="en-US" sz="1800" b="1" dirty="0">
                <a:latin typeface="+mn-ea"/>
              </a:rPr>
              <a:t>① 本機のマルチセンサー部は</a:t>
            </a:r>
            <a:r>
              <a:rPr lang="en-US" altLang="ja-JP" sz="1800" b="1" dirty="0">
                <a:latin typeface="+mn-ea"/>
              </a:rPr>
              <a:t>Pan</a:t>
            </a:r>
            <a:r>
              <a:rPr lang="ja-JP" altLang="en-US" sz="1800" b="1" dirty="0">
                <a:latin typeface="+mn-ea"/>
              </a:rPr>
              <a:t>および</a:t>
            </a:r>
            <a:r>
              <a:rPr lang="en-US" altLang="ja-JP" sz="1800" b="1" dirty="0">
                <a:latin typeface="+mn-ea"/>
              </a:rPr>
              <a:t>YAW</a:t>
            </a:r>
            <a:r>
              <a:rPr lang="ja-JP" altLang="en-US" sz="1800" b="1" dirty="0">
                <a:latin typeface="+mn-ea"/>
              </a:rPr>
              <a:t>が固定になります。</a:t>
            </a:r>
            <a:r>
              <a:rPr lang="en-US" altLang="ja-JP" sz="1800" b="1" dirty="0">
                <a:latin typeface="+mn-ea"/>
              </a:rPr>
              <a:t>Pan</a:t>
            </a:r>
            <a:r>
              <a:rPr lang="ja-JP" altLang="en-US" sz="1800" b="1" dirty="0">
                <a:latin typeface="+mn-ea"/>
              </a:rPr>
              <a:t>方向の調整については、カメラの施工向きで調整して下さい。</a:t>
            </a:r>
            <a:endParaRPr lang="en-US" altLang="ja-JP" sz="1800" b="1" dirty="0">
              <a:latin typeface="+mn-ea"/>
            </a:endParaRPr>
          </a:p>
          <a:p>
            <a:pPr marL="542925" algn="l">
              <a:lnSpc>
                <a:spcPct val="120000"/>
              </a:lnSpc>
              <a:spcBef>
                <a:spcPts val="600"/>
              </a:spcBef>
            </a:pPr>
            <a:r>
              <a:rPr lang="ja-JP" altLang="en-US" sz="1800" b="1" dirty="0">
                <a:latin typeface="+mn-ea"/>
              </a:rPr>
              <a:t>② 設定済みの</a:t>
            </a:r>
            <a:r>
              <a:rPr kumimoji="1" lang="en-US" altLang="ja-JP" sz="1800" b="1" dirty="0">
                <a:latin typeface="+mn-ea"/>
              </a:rPr>
              <a:t>TILT</a:t>
            </a:r>
            <a:r>
              <a:rPr lang="ja-JP" altLang="en-US" sz="1800" b="1" dirty="0">
                <a:latin typeface="+mn-ea"/>
              </a:rPr>
              <a:t>調整レバー位置を、カメラブラウザのマルチセンサー部の設定「基本」＞「</a:t>
            </a:r>
            <a:r>
              <a:rPr lang="en-US" altLang="ja-JP" sz="1800" b="1" dirty="0">
                <a:latin typeface="+mn-ea"/>
              </a:rPr>
              <a:t>TILT</a:t>
            </a:r>
            <a:r>
              <a:rPr lang="ja-JP" altLang="en-US" sz="1800" b="1" dirty="0">
                <a:latin typeface="+mn-ea"/>
              </a:rPr>
              <a:t>調整レバーの位置」で</a:t>
            </a:r>
            <a:endParaRPr lang="en-US" altLang="ja-JP" sz="1800" b="1" dirty="0">
              <a:latin typeface="+mn-ea"/>
            </a:endParaRPr>
          </a:p>
          <a:p>
            <a:pPr marL="806450" indent="4763" algn="l">
              <a:lnSpc>
                <a:spcPct val="120000"/>
              </a:lnSpc>
            </a:pPr>
            <a:r>
              <a:rPr lang="ja-JP" altLang="en-US" sz="1800" b="1" dirty="0">
                <a:latin typeface="+mn-ea"/>
              </a:rPr>
              <a:t>同様に設定する必要があります。　　＊マルチセンサー・</a:t>
            </a:r>
            <a:r>
              <a:rPr lang="en-US" altLang="ja-JP" sz="1800" b="1" dirty="0">
                <a:latin typeface="+mn-ea"/>
              </a:rPr>
              <a:t>PTZ</a:t>
            </a:r>
            <a:r>
              <a:rPr lang="ja-JP" altLang="en-US" sz="1800" b="1" dirty="0">
                <a:latin typeface="+mn-ea"/>
              </a:rPr>
              <a:t>連携動作の際、</a:t>
            </a:r>
            <a:r>
              <a:rPr lang="en-US" altLang="ja-JP" sz="1800" b="1" dirty="0">
                <a:latin typeface="+mn-ea"/>
              </a:rPr>
              <a:t>TILT</a:t>
            </a:r>
            <a:r>
              <a:rPr lang="ja-JP" altLang="en-US" sz="1800" b="1" dirty="0">
                <a:latin typeface="+mn-ea"/>
              </a:rPr>
              <a:t>位置を把握するため必要となります。</a:t>
            </a:r>
            <a:endParaRPr kumimoji="1" lang="en-US" altLang="ja-JP" sz="1800" b="1" dirty="0">
              <a:latin typeface="+mn-ea"/>
            </a:endParaRPr>
          </a:p>
        </p:txBody>
      </p:sp>
      <p:grpSp>
        <p:nvGrpSpPr>
          <p:cNvPr id="7" name="グループ化 6">
            <a:extLst>
              <a:ext uri="{FF2B5EF4-FFF2-40B4-BE49-F238E27FC236}">
                <a16:creationId xmlns:a16="http://schemas.microsoft.com/office/drawing/2014/main" id="{F78AC2A7-60B4-FB02-B9BB-822FE959D208}"/>
              </a:ext>
            </a:extLst>
          </p:cNvPr>
          <p:cNvGrpSpPr/>
          <p:nvPr/>
        </p:nvGrpSpPr>
        <p:grpSpPr>
          <a:xfrm>
            <a:off x="941482" y="5375670"/>
            <a:ext cx="10608141" cy="2006369"/>
            <a:chOff x="812882" y="2382119"/>
            <a:chExt cx="11680754" cy="2209238"/>
          </a:xfrm>
        </p:grpSpPr>
        <p:pic>
          <p:nvPicPr>
            <p:cNvPr id="8" name="図 7">
              <a:extLst>
                <a:ext uri="{FF2B5EF4-FFF2-40B4-BE49-F238E27FC236}">
                  <a16:creationId xmlns:a16="http://schemas.microsoft.com/office/drawing/2014/main" id="{980DD902-8F56-1B67-C375-6FA5FD0A9CCC}"/>
                </a:ext>
              </a:extLst>
            </p:cNvPr>
            <p:cNvPicPr>
              <a:picLocks noChangeAspect="1"/>
            </p:cNvPicPr>
            <p:nvPr/>
          </p:nvPicPr>
          <p:blipFill>
            <a:blip r:embed="rId3"/>
            <a:stretch>
              <a:fillRect/>
            </a:stretch>
          </p:blipFill>
          <p:spPr>
            <a:xfrm>
              <a:off x="812882" y="2382119"/>
              <a:ext cx="11680754" cy="220923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EB2BEE47-CFA8-6932-5E9F-C2F39C1ED005}"/>
                </a:ext>
              </a:extLst>
            </p:cNvPr>
            <p:cNvSpPr/>
            <p:nvPr/>
          </p:nvSpPr>
          <p:spPr>
            <a:xfrm>
              <a:off x="10300447" y="2788024"/>
              <a:ext cx="2008094" cy="16315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342437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BEDB0FC5-93B2-EE84-BE57-E79E212C26CA}"/>
              </a:ext>
            </a:extLst>
          </p:cNvPr>
          <p:cNvPicPr>
            <a:picLocks noChangeAspect="1"/>
          </p:cNvPicPr>
          <p:nvPr/>
        </p:nvPicPr>
        <p:blipFill>
          <a:blip r:embed="rId2"/>
          <a:stretch>
            <a:fillRect/>
          </a:stretch>
        </p:blipFill>
        <p:spPr>
          <a:xfrm>
            <a:off x="7419593" y="1411581"/>
            <a:ext cx="6618241" cy="317275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A9CC482E-6DD5-90C4-DD5C-277E6810C3C4}"/>
              </a:ext>
            </a:extLst>
          </p:cNvPr>
          <p:cNvSpPr>
            <a:spLocks noGrp="1"/>
          </p:cNvSpPr>
          <p:nvPr>
            <p:ph sz="quarter" idx="10"/>
          </p:nvPr>
        </p:nvSpPr>
        <p:spPr>
          <a:xfrm>
            <a:off x="0" y="597362"/>
            <a:ext cx="14400213" cy="452666"/>
          </a:xfrm>
        </p:spPr>
        <p:txBody>
          <a:bodyPr/>
          <a:lstStyle/>
          <a:p>
            <a:pPr marL="263525" indent="0">
              <a:lnSpc>
                <a:spcPct val="120000"/>
              </a:lnSpc>
              <a:spcBef>
                <a:spcPts val="0"/>
              </a:spcBef>
              <a:buNone/>
            </a:pPr>
            <a:r>
              <a:rPr kumimoji="1" lang="en-US" altLang="ja-JP" dirty="0"/>
              <a:t>PTZ</a:t>
            </a:r>
            <a:r>
              <a:rPr kumimoji="1" lang="ja-JP" altLang="en-US" dirty="0"/>
              <a:t>部とマルチセンサー部のライブ表示位置を「左右」「上下」のいずれかを選択可能です。</a:t>
            </a:r>
            <a:endParaRPr kumimoji="1" lang="en-US" altLang="ja-JP" dirty="0"/>
          </a:p>
        </p:txBody>
      </p:sp>
      <p:sp>
        <p:nvSpPr>
          <p:cNvPr id="3" name="タイトル 2">
            <a:extLst>
              <a:ext uri="{FF2B5EF4-FFF2-40B4-BE49-F238E27FC236}">
                <a16:creationId xmlns:a16="http://schemas.microsoft.com/office/drawing/2014/main" id="{DAA05FA0-E6DE-542E-3495-2CDD09C03E2C}"/>
              </a:ext>
            </a:extLst>
          </p:cNvPr>
          <p:cNvSpPr>
            <a:spLocks noGrp="1"/>
          </p:cNvSpPr>
          <p:nvPr>
            <p:ph type="title"/>
          </p:nvPr>
        </p:nvSpPr>
        <p:spPr/>
        <p:txBody>
          <a:bodyPr/>
          <a:lstStyle/>
          <a:p>
            <a:r>
              <a:rPr kumimoji="1" lang="en-US" altLang="ja-JP" dirty="0"/>
              <a:t>3-3. </a:t>
            </a:r>
            <a:r>
              <a:rPr kumimoji="1" lang="ja-JP" altLang="en-US" dirty="0"/>
              <a:t>カメラブラウザ画面：</a:t>
            </a:r>
            <a:r>
              <a:rPr lang="ja-JP" altLang="en-US" dirty="0"/>
              <a:t>ライブ画表示「マルチセンサー＋</a:t>
            </a:r>
            <a:r>
              <a:rPr lang="en-US" altLang="ja-JP" dirty="0"/>
              <a:t>PTZ</a:t>
            </a:r>
            <a:r>
              <a:rPr lang="ja-JP" altLang="en-US" dirty="0"/>
              <a:t>」</a:t>
            </a:r>
            <a:r>
              <a:rPr kumimoji="1" lang="ja-JP" altLang="en-US" dirty="0"/>
              <a:t>の表示例</a:t>
            </a:r>
          </a:p>
        </p:txBody>
      </p:sp>
      <p:pic>
        <p:nvPicPr>
          <p:cNvPr id="15" name="図 14">
            <a:extLst>
              <a:ext uri="{FF2B5EF4-FFF2-40B4-BE49-F238E27FC236}">
                <a16:creationId xmlns:a16="http://schemas.microsoft.com/office/drawing/2014/main" id="{38B958FA-3C0D-4E70-6CF3-6858512B8B83}"/>
              </a:ext>
            </a:extLst>
          </p:cNvPr>
          <p:cNvPicPr>
            <a:picLocks noChangeAspect="1"/>
          </p:cNvPicPr>
          <p:nvPr/>
        </p:nvPicPr>
        <p:blipFill>
          <a:blip r:embed="rId3"/>
          <a:stretch>
            <a:fillRect/>
          </a:stretch>
        </p:blipFill>
        <p:spPr>
          <a:xfrm>
            <a:off x="362380" y="5311032"/>
            <a:ext cx="7721600" cy="202194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095CB50D-D7C5-0DC6-F7E9-43E765754589}"/>
              </a:ext>
            </a:extLst>
          </p:cNvPr>
          <p:cNvSpPr txBox="1"/>
          <p:nvPr/>
        </p:nvSpPr>
        <p:spPr>
          <a:xfrm>
            <a:off x="177250" y="1065858"/>
            <a:ext cx="2178802" cy="338554"/>
          </a:xfrm>
          <a:prstGeom prst="rect">
            <a:avLst/>
          </a:prstGeom>
          <a:noFill/>
        </p:spPr>
        <p:txBody>
          <a:bodyPr wrap="none" rtlCol="0">
            <a:spAutoFit/>
          </a:bodyPr>
          <a:lstStyle/>
          <a:p>
            <a:pPr algn="l"/>
            <a:r>
              <a:rPr kumimoji="1" lang="en-US" altLang="ja-JP" sz="1600" b="1" dirty="0">
                <a:latin typeface="+mn-ea"/>
              </a:rPr>
              <a:t>【</a:t>
            </a:r>
            <a:r>
              <a:rPr lang="ja-JP" altLang="en-US" sz="1600" b="1" dirty="0">
                <a:latin typeface="+mn-ea"/>
              </a:rPr>
              <a:t>左右</a:t>
            </a:r>
            <a:r>
              <a:rPr kumimoji="1" lang="ja-JP" altLang="en-US" sz="1600" b="1" dirty="0">
                <a:latin typeface="+mn-ea"/>
              </a:rPr>
              <a:t>表示 ✚ </a:t>
            </a:r>
            <a:r>
              <a:rPr kumimoji="1" lang="en-US" altLang="ja-JP" sz="1600" b="1" dirty="0">
                <a:latin typeface="+mn-ea"/>
              </a:rPr>
              <a:t>4</a:t>
            </a:r>
            <a:r>
              <a:rPr kumimoji="1" lang="ja-JP" altLang="en-US" sz="1600" b="1" dirty="0">
                <a:latin typeface="+mn-ea"/>
              </a:rPr>
              <a:t>：</a:t>
            </a:r>
            <a:r>
              <a:rPr kumimoji="1" lang="en-US" altLang="ja-JP" sz="1600" b="1" dirty="0">
                <a:latin typeface="+mn-ea"/>
              </a:rPr>
              <a:t>3】</a:t>
            </a:r>
            <a:endParaRPr kumimoji="1" lang="ja-JP" altLang="en-US" sz="1600" b="1" dirty="0">
              <a:latin typeface="+mn-ea"/>
            </a:endParaRPr>
          </a:p>
        </p:txBody>
      </p:sp>
      <p:sp>
        <p:nvSpPr>
          <p:cNvPr id="20" name="八角形 19">
            <a:extLst>
              <a:ext uri="{FF2B5EF4-FFF2-40B4-BE49-F238E27FC236}">
                <a16:creationId xmlns:a16="http://schemas.microsoft.com/office/drawing/2014/main" id="{B35DA05C-840F-E4CA-7931-ABBBCEEA0CBA}"/>
              </a:ext>
            </a:extLst>
          </p:cNvPr>
          <p:cNvSpPr/>
          <p:nvPr/>
        </p:nvSpPr>
        <p:spPr>
          <a:xfrm>
            <a:off x="12756638" y="1844296"/>
            <a:ext cx="776482" cy="258824"/>
          </a:xfrm>
          <a:prstGeom prst="octagon">
            <a:avLst>
              <a:gd name="adj" fmla="val 0"/>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八角形 22">
            <a:extLst>
              <a:ext uri="{FF2B5EF4-FFF2-40B4-BE49-F238E27FC236}">
                <a16:creationId xmlns:a16="http://schemas.microsoft.com/office/drawing/2014/main" id="{AFA4AF25-1D33-DEDE-5BE1-C9A2D298719B}"/>
              </a:ext>
            </a:extLst>
          </p:cNvPr>
          <p:cNvSpPr/>
          <p:nvPr/>
        </p:nvSpPr>
        <p:spPr>
          <a:xfrm>
            <a:off x="11145860" y="4945885"/>
            <a:ext cx="2529081" cy="1376118"/>
          </a:xfrm>
          <a:prstGeom prst="octagon">
            <a:avLst>
              <a:gd name="adj" fmla="val 0"/>
            </a:avLst>
          </a:prstGeom>
          <a:blipFill>
            <a:blip r:embed="rId4"/>
            <a:stretch>
              <a:fillRect/>
            </a:stretch>
          </a:blip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6F5E769C-3357-DA31-C0C2-5DE7EA4A8148}"/>
              </a:ext>
            </a:extLst>
          </p:cNvPr>
          <p:cNvCxnSpPr>
            <a:stCxn id="20" idx="3"/>
            <a:endCxn id="23" idx="5"/>
          </p:cNvCxnSpPr>
          <p:nvPr/>
        </p:nvCxnSpPr>
        <p:spPr>
          <a:xfrm flipH="1">
            <a:off x="11145860" y="2103120"/>
            <a:ext cx="1610778" cy="284276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00E1C01-A62E-1B23-50B7-DB986EBC3F4F}"/>
              </a:ext>
            </a:extLst>
          </p:cNvPr>
          <p:cNvCxnSpPr>
            <a:cxnSpLocks/>
            <a:stCxn id="20" idx="1"/>
            <a:endCxn id="23" idx="0"/>
          </p:cNvCxnSpPr>
          <p:nvPr/>
        </p:nvCxnSpPr>
        <p:spPr>
          <a:xfrm>
            <a:off x="13533120" y="2103120"/>
            <a:ext cx="141821" cy="284276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17D2081-E386-4327-1EE2-2B1383DED95A}"/>
              </a:ext>
            </a:extLst>
          </p:cNvPr>
          <p:cNvSpPr txBox="1"/>
          <p:nvPr/>
        </p:nvSpPr>
        <p:spPr>
          <a:xfrm>
            <a:off x="7200106" y="1065858"/>
            <a:ext cx="2383986" cy="338554"/>
          </a:xfrm>
          <a:prstGeom prst="rect">
            <a:avLst/>
          </a:prstGeom>
          <a:noFill/>
        </p:spPr>
        <p:txBody>
          <a:bodyPr wrap="none" rtlCol="0">
            <a:spAutoFit/>
          </a:bodyPr>
          <a:lstStyle/>
          <a:p>
            <a:pPr algn="l"/>
            <a:r>
              <a:rPr kumimoji="1" lang="en-US" altLang="ja-JP" sz="1600" b="1" dirty="0">
                <a:latin typeface="+mn-ea"/>
              </a:rPr>
              <a:t>【</a:t>
            </a:r>
            <a:r>
              <a:rPr kumimoji="1" lang="ja-JP" altLang="en-US" sz="1600" b="1" dirty="0">
                <a:latin typeface="+mn-ea"/>
              </a:rPr>
              <a:t>上下表示 ✚ </a:t>
            </a:r>
            <a:r>
              <a:rPr lang="en-US" altLang="ja-JP" sz="1600" b="1" dirty="0">
                <a:latin typeface="+mn-ea"/>
              </a:rPr>
              <a:t>16</a:t>
            </a:r>
            <a:r>
              <a:rPr kumimoji="1" lang="ja-JP" altLang="en-US" sz="1600" b="1" dirty="0">
                <a:latin typeface="+mn-ea"/>
              </a:rPr>
              <a:t>：</a:t>
            </a:r>
            <a:r>
              <a:rPr lang="en-US" altLang="ja-JP" sz="1600" b="1" dirty="0">
                <a:latin typeface="+mn-ea"/>
              </a:rPr>
              <a:t>9</a:t>
            </a:r>
            <a:r>
              <a:rPr kumimoji="1" lang="en-US" altLang="ja-JP" sz="1600" b="1" dirty="0">
                <a:latin typeface="+mn-ea"/>
              </a:rPr>
              <a:t>】</a:t>
            </a:r>
            <a:endParaRPr kumimoji="1" lang="ja-JP" altLang="en-US" sz="1600" b="1" dirty="0">
              <a:latin typeface="+mn-ea"/>
            </a:endParaRPr>
          </a:p>
        </p:txBody>
      </p:sp>
      <p:sp>
        <p:nvSpPr>
          <p:cNvPr id="30" name="テキスト ボックス 29">
            <a:extLst>
              <a:ext uri="{FF2B5EF4-FFF2-40B4-BE49-F238E27FC236}">
                <a16:creationId xmlns:a16="http://schemas.microsoft.com/office/drawing/2014/main" id="{6E606E19-5727-E216-4956-98BFF36B30C7}"/>
              </a:ext>
            </a:extLst>
          </p:cNvPr>
          <p:cNvSpPr txBox="1"/>
          <p:nvPr/>
        </p:nvSpPr>
        <p:spPr>
          <a:xfrm>
            <a:off x="11261010" y="6421120"/>
            <a:ext cx="2236510" cy="338554"/>
          </a:xfrm>
          <a:prstGeom prst="rect">
            <a:avLst/>
          </a:prstGeom>
          <a:noFill/>
        </p:spPr>
        <p:txBody>
          <a:bodyPr wrap="none" rtlCol="0">
            <a:spAutoFit/>
          </a:bodyPr>
          <a:lstStyle/>
          <a:p>
            <a:pPr algn="l"/>
            <a:r>
              <a:rPr kumimoji="1" lang="ja-JP" altLang="en-US" sz="1600" b="1" dirty="0"/>
              <a:t>「レイアウト」で選択</a:t>
            </a:r>
          </a:p>
        </p:txBody>
      </p:sp>
      <p:sp>
        <p:nvSpPr>
          <p:cNvPr id="31" name="テキスト ボックス 30">
            <a:extLst>
              <a:ext uri="{FF2B5EF4-FFF2-40B4-BE49-F238E27FC236}">
                <a16:creationId xmlns:a16="http://schemas.microsoft.com/office/drawing/2014/main" id="{995A32B8-B911-E8B5-9C25-B21670EE3BAD}"/>
              </a:ext>
            </a:extLst>
          </p:cNvPr>
          <p:cNvSpPr txBox="1"/>
          <p:nvPr/>
        </p:nvSpPr>
        <p:spPr>
          <a:xfrm>
            <a:off x="362380" y="4645209"/>
            <a:ext cx="7981672" cy="665823"/>
          </a:xfrm>
          <a:prstGeom prst="rect">
            <a:avLst/>
          </a:prstGeom>
          <a:noFill/>
        </p:spPr>
        <p:txBody>
          <a:bodyPr wrap="none" rtlCol="0">
            <a:spAutoFit/>
          </a:bodyPr>
          <a:lstStyle/>
          <a:p>
            <a:pPr algn="l">
              <a:lnSpc>
                <a:spcPct val="120000"/>
              </a:lnSpc>
            </a:pPr>
            <a:r>
              <a:rPr kumimoji="1" lang="ja-JP" altLang="en-US" sz="1600" b="1" dirty="0"/>
              <a:t>初期表示のライブ表示位置は、設定画面から</a:t>
            </a:r>
            <a:endParaRPr kumimoji="1" lang="en-US" altLang="ja-JP" sz="1600" b="1" dirty="0"/>
          </a:p>
          <a:p>
            <a:pPr algn="l">
              <a:lnSpc>
                <a:spcPct val="120000"/>
              </a:lnSpc>
            </a:pPr>
            <a:r>
              <a:rPr kumimoji="1" lang="ja-JP" altLang="en-US" sz="1600" b="1" dirty="0"/>
              <a:t>「映像」＞「ライブ画（初期表示）」＞「初期表示ストリーム」にて設定可能です。</a:t>
            </a:r>
          </a:p>
        </p:txBody>
      </p:sp>
      <p:pic>
        <p:nvPicPr>
          <p:cNvPr id="36" name="図 35">
            <a:extLst>
              <a:ext uri="{FF2B5EF4-FFF2-40B4-BE49-F238E27FC236}">
                <a16:creationId xmlns:a16="http://schemas.microsoft.com/office/drawing/2014/main" id="{F84B5EA0-D2EF-00EA-69C7-950321A577F3}"/>
              </a:ext>
            </a:extLst>
          </p:cNvPr>
          <p:cNvPicPr>
            <a:picLocks noChangeAspect="1"/>
          </p:cNvPicPr>
          <p:nvPr/>
        </p:nvPicPr>
        <p:blipFill>
          <a:blip r:embed="rId5"/>
          <a:stretch>
            <a:fillRect/>
          </a:stretch>
        </p:blipFill>
        <p:spPr>
          <a:xfrm>
            <a:off x="372647" y="1404412"/>
            <a:ext cx="6645216" cy="249348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5536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555718" y="898130"/>
            <a:ext cx="12852599" cy="6140255"/>
          </a:xfrm>
        </p:spPr>
        <p:txBody>
          <a:bodyPr/>
          <a:lstStyle/>
          <a:p>
            <a:pPr marL="0" indent="0">
              <a:buNone/>
            </a:pPr>
            <a:r>
              <a:rPr lang="ja-JP" altLang="en-US" sz="2000" dirty="0"/>
              <a:t>本書は、</a:t>
            </a:r>
            <a:r>
              <a:rPr lang="en-US" altLang="ja-JP" sz="2000" dirty="0"/>
              <a:t>SE</a:t>
            </a:r>
            <a:r>
              <a:rPr lang="ja-JP" altLang="en-US" sz="2000" dirty="0"/>
              <a:t>各位がシステムを設計・導入・設定するための情報を記載したものになります。</a:t>
            </a:r>
            <a:endParaRPr lang="en-US" altLang="ja-JP" sz="2000" dirty="0"/>
          </a:p>
          <a:p>
            <a:pPr marL="0" indent="0">
              <a:spcBef>
                <a:spcPts val="945"/>
              </a:spcBef>
              <a:buNone/>
            </a:pPr>
            <a:r>
              <a:rPr lang="ja-JP" altLang="en-US" sz="2000" dirty="0"/>
              <a:t>本書に未掲載の情報については、以下をご参照ください。</a:t>
            </a:r>
            <a:endParaRPr lang="en-US" altLang="ja-JP" sz="2000" dirty="0"/>
          </a:p>
          <a:p>
            <a:pPr marL="284981" indent="0">
              <a:spcBef>
                <a:spcPts val="2834"/>
              </a:spcBef>
              <a:buNone/>
            </a:pPr>
            <a:r>
              <a:rPr lang="ja-JP" altLang="en-US" sz="2000" dirty="0"/>
              <a:t>①商品仕様</a:t>
            </a:r>
            <a:r>
              <a:rPr lang="en-US" altLang="ja-JP" sz="2000" dirty="0"/>
              <a:t>/</a:t>
            </a:r>
            <a:r>
              <a:rPr lang="ja-JP" altLang="en-US" sz="2000" dirty="0"/>
              <a:t>機能の概要説明：商品説明資料</a:t>
            </a:r>
            <a:endParaRPr lang="en-US" altLang="ja-JP" sz="2000" dirty="0"/>
          </a:p>
          <a:p>
            <a:pPr marL="284981" indent="0">
              <a:spcBef>
                <a:spcPts val="2834"/>
              </a:spcBef>
              <a:buNone/>
            </a:pPr>
            <a:r>
              <a:rPr lang="ja-JP" altLang="en-US" sz="2000" dirty="0"/>
              <a:t>②設定・操作の詳細説明：</a:t>
            </a:r>
            <a:r>
              <a:rPr lang="en-US" altLang="ja-JP" sz="2000" dirty="0">
                <a:hlinkClick r:id="rId2"/>
              </a:rPr>
              <a:t>Web</a:t>
            </a:r>
            <a:r>
              <a:rPr lang="ja-JP" altLang="en-US" sz="2000" dirty="0">
                <a:hlinkClick r:id="rId2"/>
              </a:rPr>
              <a:t>ガイド </a:t>
            </a:r>
            <a:r>
              <a:rPr lang="ja-JP" altLang="en-US" sz="2000" dirty="0"/>
              <a:t>・</a:t>
            </a:r>
            <a:r>
              <a:rPr lang="ja-JP" altLang="en-US" sz="2000" dirty="0">
                <a:hlinkClick r:id="rId3"/>
              </a:rPr>
              <a:t>ユーザーマニュアル</a:t>
            </a:r>
            <a:endParaRPr lang="en-US" altLang="ja-JP" sz="2000" dirty="0"/>
          </a:p>
          <a:p>
            <a:pPr marL="704954" indent="0">
              <a:lnSpc>
                <a:spcPct val="120000"/>
              </a:lnSpc>
              <a:spcBef>
                <a:spcPts val="945"/>
              </a:spcBef>
              <a:buNone/>
              <a:tabLst>
                <a:tab pos="704954" algn="l"/>
              </a:tabLst>
            </a:pPr>
            <a:r>
              <a:rPr lang="en-US" altLang="ja-JP" sz="1800" dirty="0"/>
              <a:t>Web</a:t>
            </a:r>
            <a:r>
              <a:rPr lang="ja-JP" altLang="en-US" sz="1800" dirty="0"/>
              <a:t>ガイド：</a:t>
            </a:r>
            <a:endParaRPr lang="en-US" altLang="ja-JP" sz="1800" dirty="0"/>
          </a:p>
          <a:p>
            <a:pPr marL="1129926" indent="0">
              <a:lnSpc>
                <a:spcPct val="120000"/>
              </a:lnSpc>
              <a:spcBef>
                <a:spcPts val="0"/>
              </a:spcBef>
              <a:buNone/>
              <a:tabLst>
                <a:tab pos="1129926" algn="l"/>
              </a:tabLst>
            </a:pPr>
            <a:r>
              <a:rPr lang="en-US" altLang="ja-JP" sz="1600" dirty="0">
                <a:hlinkClick r:id="rId2"/>
              </a:rPr>
              <a:t>https://i-pro.com/products_and_solutions/en/WVX86531Z2/ja/html/WV-X86531-Z2_webguide_ja/index.html</a:t>
            </a:r>
            <a:endParaRPr lang="en-US" altLang="ja-JP" sz="1600" dirty="0"/>
          </a:p>
          <a:p>
            <a:pPr marL="2962307" indent="-2257353">
              <a:lnSpc>
                <a:spcPct val="120000"/>
              </a:lnSpc>
              <a:spcBef>
                <a:spcPts val="945"/>
              </a:spcBef>
              <a:buNone/>
              <a:tabLst>
                <a:tab pos="704954" algn="l"/>
              </a:tabLst>
            </a:pPr>
            <a:r>
              <a:rPr lang="ja-JP" altLang="en-US" sz="1800" dirty="0"/>
              <a:t>ユーザーマニュアル：</a:t>
            </a:r>
            <a:endParaRPr lang="en-US" altLang="ja-JP" sz="1800" dirty="0"/>
          </a:p>
          <a:p>
            <a:pPr marL="1129926" indent="0">
              <a:lnSpc>
                <a:spcPct val="120000"/>
              </a:lnSpc>
              <a:spcBef>
                <a:spcPts val="0"/>
              </a:spcBef>
              <a:buNone/>
              <a:tabLst>
                <a:tab pos="704954" algn="l"/>
              </a:tabLst>
            </a:pPr>
            <a:r>
              <a:rPr lang="en-US" altLang="ja-JP" sz="1600" dirty="0">
                <a:hlinkClick r:id="rId4"/>
              </a:rPr>
              <a:t>https://ipro.com/products_and_solutions/en/UserManual/ja/html/UserManual_ja/index.html</a:t>
            </a:r>
            <a:endParaRPr lang="en-US" altLang="ja-JP" sz="1600" dirty="0"/>
          </a:p>
          <a:p>
            <a:pPr marL="1129926" indent="0">
              <a:lnSpc>
                <a:spcPct val="120000"/>
              </a:lnSpc>
              <a:spcBef>
                <a:spcPts val="0"/>
              </a:spcBef>
              <a:buNone/>
              <a:tabLst>
                <a:tab pos="704954" algn="l"/>
              </a:tabLst>
            </a:pPr>
            <a:endParaRPr lang="en-US" altLang="ja-JP" sz="1600" dirty="0"/>
          </a:p>
          <a:p>
            <a:pPr marL="263525" indent="0">
              <a:lnSpc>
                <a:spcPct val="120000"/>
              </a:lnSpc>
              <a:spcBef>
                <a:spcPts val="0"/>
              </a:spcBef>
              <a:buNone/>
              <a:tabLst>
                <a:tab pos="704954" algn="l"/>
              </a:tabLst>
            </a:pPr>
            <a:r>
              <a:rPr lang="ja-JP" altLang="en-US" i="0" dirty="0">
                <a:solidFill>
                  <a:srgbClr val="000000"/>
                </a:solidFill>
                <a:effectLst/>
                <a:latin typeface="praxis-next"/>
              </a:rPr>
              <a:t>カタログダウンロードは</a:t>
            </a:r>
            <a:r>
              <a:rPr lang="ja-JP" altLang="en-US" i="0" dirty="0">
                <a:effectLst/>
                <a:latin typeface="praxis-next"/>
                <a:hlinkClick r:id="rId5"/>
              </a:rPr>
              <a:t>こちら</a:t>
            </a:r>
            <a:endParaRPr lang="en-US" altLang="ja-JP" dirty="0"/>
          </a:p>
          <a:p>
            <a:pPr marL="704954" indent="0">
              <a:lnSpc>
                <a:spcPct val="120000"/>
              </a:lnSpc>
              <a:spcBef>
                <a:spcPts val="945"/>
              </a:spcBef>
              <a:buNone/>
              <a:tabLst>
                <a:tab pos="704954" algn="l"/>
              </a:tabLst>
            </a:pPr>
            <a:endParaRPr lang="en-US" altLang="ja-JP" sz="2205" dirty="0"/>
          </a:p>
          <a:p>
            <a:pPr marL="0" indent="0">
              <a:buNone/>
            </a:pPr>
            <a:endParaRPr lang="ja-JP" altLang="en-US" sz="2834" dirty="0"/>
          </a:p>
        </p:txBody>
      </p:sp>
      <p:sp>
        <p:nvSpPr>
          <p:cNvPr id="3" name="タイトル 2"/>
          <p:cNvSpPr>
            <a:spLocks noGrp="1"/>
          </p:cNvSpPr>
          <p:nvPr>
            <p:ph type="title"/>
          </p:nvPr>
        </p:nvSpPr>
        <p:spPr>
          <a:xfrm>
            <a:off x="0" y="2"/>
            <a:ext cx="14400213" cy="558798"/>
          </a:xfrm>
        </p:spPr>
        <p:txBody>
          <a:bodyPr/>
          <a:lstStyle/>
          <a:p>
            <a:r>
              <a:rPr lang="ja-JP" altLang="en-US" sz="2800" dirty="0"/>
              <a:t>本書の位置づけと</a:t>
            </a:r>
            <a:r>
              <a:rPr kumimoji="1" lang="ja-JP" altLang="en-US" sz="2800" dirty="0"/>
              <a:t>その他情報の参照先</a:t>
            </a:r>
          </a:p>
        </p:txBody>
      </p:sp>
    </p:spTree>
    <p:extLst>
      <p:ext uri="{BB962C8B-B14F-4D97-AF65-F5344CB8AC3E}">
        <p14:creationId xmlns:p14="http://schemas.microsoft.com/office/powerpoint/2010/main" val="280668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11BC5F06-AA66-C0F9-C364-DA9645B02E33}"/>
              </a:ext>
            </a:extLst>
          </p:cNvPr>
          <p:cNvPicPr>
            <a:picLocks noChangeAspect="1"/>
          </p:cNvPicPr>
          <p:nvPr/>
        </p:nvPicPr>
        <p:blipFill>
          <a:blip r:embed="rId2"/>
          <a:stretch>
            <a:fillRect/>
          </a:stretch>
        </p:blipFill>
        <p:spPr>
          <a:xfrm>
            <a:off x="473527" y="3057901"/>
            <a:ext cx="6554483" cy="39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C2126B1D-868C-C38A-CB0C-4FAE8C9531F4}"/>
              </a:ext>
            </a:extLst>
          </p:cNvPr>
          <p:cNvPicPr>
            <a:picLocks noChangeAspect="1"/>
          </p:cNvPicPr>
          <p:nvPr/>
        </p:nvPicPr>
        <p:blipFill>
          <a:blip r:embed="rId3"/>
          <a:stretch>
            <a:fillRect/>
          </a:stretch>
        </p:blipFill>
        <p:spPr>
          <a:xfrm>
            <a:off x="7372203" y="3039901"/>
            <a:ext cx="6554483" cy="396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0756F0BD-BEAE-1E19-0F78-7BDAB1289A27}"/>
              </a:ext>
            </a:extLst>
          </p:cNvPr>
          <p:cNvSpPr>
            <a:spLocks noGrp="1"/>
          </p:cNvSpPr>
          <p:nvPr>
            <p:ph sz="quarter" idx="10"/>
          </p:nvPr>
        </p:nvSpPr>
        <p:spPr>
          <a:xfrm>
            <a:off x="363755" y="751086"/>
            <a:ext cx="13328509" cy="1867367"/>
          </a:xfrm>
        </p:spPr>
        <p:txBody>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ja-JP" altLang="en-US" dirty="0"/>
              <a:t>上部の品番リンクをクリックすることで、マルチセンサー部と</a:t>
            </a:r>
            <a:r>
              <a:rPr kumimoji="1" lang="en-US" altLang="ja-JP" dirty="0"/>
              <a:t>PTZ</a:t>
            </a:r>
            <a:r>
              <a:rPr kumimoji="1" lang="ja-JP" altLang="en-US" dirty="0"/>
              <a:t>部のライブ表示や操作・設定画面の切り替えが可能です。</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①：マルチセンサ</a:t>
            </a: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部　②：</a:t>
            </a: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PTZ</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部</a:t>
            </a:r>
          </a:p>
          <a:p>
            <a:pPr marL="0" indent="0">
              <a:buNone/>
            </a:pPr>
            <a:endParaRPr kumimoji="1" lang="ja-JP" altLang="en-US" dirty="0"/>
          </a:p>
        </p:txBody>
      </p:sp>
      <p:sp>
        <p:nvSpPr>
          <p:cNvPr id="3" name="タイトル 2">
            <a:extLst>
              <a:ext uri="{FF2B5EF4-FFF2-40B4-BE49-F238E27FC236}">
                <a16:creationId xmlns:a16="http://schemas.microsoft.com/office/drawing/2014/main" id="{C1893158-EDB5-0B9F-8358-C5E4BEDC70AF}"/>
              </a:ext>
            </a:extLst>
          </p:cNvPr>
          <p:cNvSpPr>
            <a:spLocks noGrp="1"/>
          </p:cNvSpPr>
          <p:nvPr>
            <p:ph type="title"/>
          </p:nvPr>
        </p:nvSpPr>
        <p:spPr/>
        <p:txBody>
          <a:bodyPr/>
          <a:lstStyle/>
          <a:p>
            <a:r>
              <a:rPr lang="en-US" altLang="ja-JP" dirty="0"/>
              <a:t>3-3. </a:t>
            </a:r>
            <a:r>
              <a:rPr lang="ja-JP" altLang="en-US" dirty="0"/>
              <a:t>カメラブラウザ表示：ライブ表示のみ</a:t>
            </a:r>
            <a:endParaRPr kumimoji="1" lang="ja-JP" altLang="en-US" dirty="0"/>
          </a:p>
        </p:txBody>
      </p:sp>
      <p:pic>
        <p:nvPicPr>
          <p:cNvPr id="15" name="図 14">
            <a:extLst>
              <a:ext uri="{FF2B5EF4-FFF2-40B4-BE49-F238E27FC236}">
                <a16:creationId xmlns:a16="http://schemas.microsoft.com/office/drawing/2014/main" id="{4072ABDE-13E0-1061-354C-81D7D6B500E1}"/>
              </a:ext>
            </a:extLst>
          </p:cNvPr>
          <p:cNvPicPr>
            <a:picLocks noChangeAspect="1"/>
          </p:cNvPicPr>
          <p:nvPr/>
        </p:nvPicPr>
        <p:blipFill>
          <a:blip r:embed="rId4"/>
          <a:stretch>
            <a:fillRect/>
          </a:stretch>
        </p:blipFill>
        <p:spPr>
          <a:xfrm>
            <a:off x="473527" y="1544078"/>
            <a:ext cx="13512747" cy="120490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6" name="正方形/長方形 15">
            <a:extLst>
              <a:ext uri="{FF2B5EF4-FFF2-40B4-BE49-F238E27FC236}">
                <a16:creationId xmlns:a16="http://schemas.microsoft.com/office/drawing/2014/main" id="{251B09BF-D1E3-90A9-2F95-DBD879D41845}"/>
              </a:ext>
            </a:extLst>
          </p:cNvPr>
          <p:cNvSpPr/>
          <p:nvPr/>
        </p:nvSpPr>
        <p:spPr>
          <a:xfrm>
            <a:off x="3254860" y="2263929"/>
            <a:ext cx="1769315" cy="35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06DDB68-3F38-9C91-8D2D-5C91AA09D868}"/>
              </a:ext>
            </a:extLst>
          </p:cNvPr>
          <p:cNvSpPr/>
          <p:nvPr/>
        </p:nvSpPr>
        <p:spPr>
          <a:xfrm>
            <a:off x="8681776" y="2263929"/>
            <a:ext cx="1769316" cy="35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1CF2BA49-0315-5E48-9104-F9DF3BE00228}"/>
              </a:ext>
            </a:extLst>
          </p:cNvPr>
          <p:cNvSpPr txBox="1"/>
          <p:nvPr/>
        </p:nvSpPr>
        <p:spPr>
          <a:xfrm>
            <a:off x="5029124" y="2249121"/>
            <a:ext cx="411480" cy="461665"/>
          </a:xfrm>
          <a:prstGeom prst="rect">
            <a:avLst/>
          </a:prstGeom>
          <a:noFill/>
        </p:spPr>
        <p:txBody>
          <a:bodyPr wrap="square" rtlCol="0">
            <a:spAutoFit/>
          </a:bodyPr>
          <a:lstStyle/>
          <a:p>
            <a:pPr algn="l"/>
            <a:r>
              <a:rPr kumimoji="1" lang="ja-JP" altLang="en-US" sz="2400" b="1" dirty="0">
                <a:solidFill>
                  <a:srgbClr val="FF0000"/>
                </a:solidFill>
                <a:latin typeface="+mn-ea"/>
              </a:rPr>
              <a:t>①</a:t>
            </a:r>
          </a:p>
        </p:txBody>
      </p:sp>
      <p:sp>
        <p:nvSpPr>
          <p:cNvPr id="22" name="テキスト ボックス 21">
            <a:extLst>
              <a:ext uri="{FF2B5EF4-FFF2-40B4-BE49-F238E27FC236}">
                <a16:creationId xmlns:a16="http://schemas.microsoft.com/office/drawing/2014/main" id="{6B71580F-14ED-41BA-175B-626923BB4331}"/>
              </a:ext>
            </a:extLst>
          </p:cNvPr>
          <p:cNvSpPr txBox="1"/>
          <p:nvPr/>
        </p:nvSpPr>
        <p:spPr>
          <a:xfrm>
            <a:off x="10451092" y="2249120"/>
            <a:ext cx="571316" cy="461665"/>
          </a:xfrm>
          <a:prstGeom prst="rect">
            <a:avLst/>
          </a:prstGeom>
          <a:noFill/>
        </p:spPr>
        <p:txBody>
          <a:bodyPr wrap="square" rtlCol="0">
            <a:spAutoFit/>
          </a:bodyPr>
          <a:lstStyle/>
          <a:p>
            <a:pPr algn="l"/>
            <a:r>
              <a:rPr lang="ja-JP" altLang="en-US" sz="2400" b="1" dirty="0">
                <a:solidFill>
                  <a:srgbClr val="FF0000"/>
                </a:solidFill>
                <a:latin typeface="+mn-ea"/>
              </a:rPr>
              <a:t>②</a:t>
            </a:r>
            <a:endParaRPr kumimoji="1" lang="ja-JP" altLang="en-US" sz="2400" b="1" dirty="0">
              <a:solidFill>
                <a:srgbClr val="FF0000"/>
              </a:solidFill>
              <a:latin typeface="+mn-ea"/>
            </a:endParaRPr>
          </a:p>
        </p:txBody>
      </p:sp>
      <p:sp>
        <p:nvSpPr>
          <p:cNvPr id="23" name="テキスト ボックス 22">
            <a:extLst>
              <a:ext uri="{FF2B5EF4-FFF2-40B4-BE49-F238E27FC236}">
                <a16:creationId xmlns:a16="http://schemas.microsoft.com/office/drawing/2014/main" id="{E8A56BD3-0109-A1D2-AB94-057C7201948C}"/>
              </a:ext>
            </a:extLst>
          </p:cNvPr>
          <p:cNvSpPr txBox="1"/>
          <p:nvPr/>
        </p:nvSpPr>
        <p:spPr>
          <a:xfrm>
            <a:off x="2376032" y="7148284"/>
            <a:ext cx="2749471" cy="400110"/>
          </a:xfrm>
          <a:prstGeom prst="rect">
            <a:avLst/>
          </a:prstGeom>
          <a:noFill/>
        </p:spPr>
        <p:txBody>
          <a:bodyPr wrap="none" rtlCol="0">
            <a:spAutoFit/>
          </a:bodyPr>
          <a:lstStyle/>
          <a:p>
            <a:pPr algn="l"/>
            <a:r>
              <a:rPr kumimoji="1" lang="en-US" altLang="ja-JP" sz="2000" b="1" dirty="0">
                <a:latin typeface="+mn-ea"/>
              </a:rPr>
              <a:t>【</a:t>
            </a:r>
            <a:r>
              <a:rPr kumimoji="1" lang="ja-JP" altLang="en-US" sz="2000" b="1" dirty="0">
                <a:latin typeface="+mn-ea"/>
              </a:rPr>
              <a:t>マルチセンサー部</a:t>
            </a:r>
            <a:r>
              <a:rPr kumimoji="1" lang="en-US" altLang="ja-JP" sz="2000" b="1" dirty="0">
                <a:latin typeface="+mn-ea"/>
              </a:rPr>
              <a:t>】</a:t>
            </a:r>
            <a:endParaRPr kumimoji="1" lang="ja-JP" altLang="en-US" sz="2000" b="1" dirty="0">
              <a:latin typeface="+mn-ea"/>
            </a:endParaRPr>
          </a:p>
        </p:txBody>
      </p:sp>
      <p:sp>
        <p:nvSpPr>
          <p:cNvPr id="24" name="テキスト ボックス 23">
            <a:extLst>
              <a:ext uri="{FF2B5EF4-FFF2-40B4-BE49-F238E27FC236}">
                <a16:creationId xmlns:a16="http://schemas.microsoft.com/office/drawing/2014/main" id="{E957EB88-8037-CB1C-E428-DBFC9AE66153}"/>
              </a:ext>
            </a:extLst>
          </p:cNvPr>
          <p:cNvSpPr txBox="1"/>
          <p:nvPr/>
        </p:nvSpPr>
        <p:spPr>
          <a:xfrm>
            <a:off x="9946505" y="7152190"/>
            <a:ext cx="1465466" cy="400110"/>
          </a:xfrm>
          <a:prstGeom prst="rect">
            <a:avLst/>
          </a:prstGeom>
          <a:noFill/>
        </p:spPr>
        <p:txBody>
          <a:bodyPr wrap="none" rtlCol="0">
            <a:spAutoFit/>
          </a:bodyPr>
          <a:lstStyle/>
          <a:p>
            <a:pPr algn="l"/>
            <a:r>
              <a:rPr kumimoji="1" lang="en-US" altLang="ja-JP" sz="2000" b="1" dirty="0">
                <a:latin typeface="+mn-ea"/>
              </a:rPr>
              <a:t>【PTZ</a:t>
            </a:r>
            <a:r>
              <a:rPr kumimoji="1" lang="ja-JP" altLang="en-US" sz="2000" b="1" dirty="0">
                <a:latin typeface="+mn-ea"/>
              </a:rPr>
              <a:t>部</a:t>
            </a:r>
            <a:r>
              <a:rPr kumimoji="1" lang="en-US" altLang="ja-JP" sz="2000" b="1" dirty="0">
                <a:latin typeface="+mn-ea"/>
              </a:rPr>
              <a:t>】</a:t>
            </a:r>
            <a:endParaRPr kumimoji="1" lang="ja-JP" altLang="en-US" sz="2000" b="1" dirty="0">
              <a:latin typeface="+mn-ea"/>
            </a:endParaRPr>
          </a:p>
        </p:txBody>
      </p:sp>
      <p:grpSp>
        <p:nvGrpSpPr>
          <p:cNvPr id="31" name="グループ化 30">
            <a:extLst>
              <a:ext uri="{FF2B5EF4-FFF2-40B4-BE49-F238E27FC236}">
                <a16:creationId xmlns:a16="http://schemas.microsoft.com/office/drawing/2014/main" id="{02BDC2C2-05BA-329C-9F45-8840468C4A8F}"/>
              </a:ext>
            </a:extLst>
          </p:cNvPr>
          <p:cNvGrpSpPr/>
          <p:nvPr/>
        </p:nvGrpSpPr>
        <p:grpSpPr>
          <a:xfrm>
            <a:off x="3317627" y="3689504"/>
            <a:ext cx="661514" cy="281354"/>
            <a:chOff x="10522299" y="1440000"/>
            <a:chExt cx="661514" cy="281354"/>
          </a:xfrm>
        </p:grpSpPr>
        <p:cxnSp>
          <p:nvCxnSpPr>
            <p:cNvPr id="32" name="直線コネクタ 31">
              <a:extLst>
                <a:ext uri="{FF2B5EF4-FFF2-40B4-BE49-F238E27FC236}">
                  <a16:creationId xmlns:a16="http://schemas.microsoft.com/office/drawing/2014/main" id="{CFF82538-69A7-1832-A42A-72F0BE86ED42}"/>
                </a:ext>
              </a:extLst>
            </p:cNvPr>
            <p:cNvCxnSpPr/>
            <p:nvPr/>
          </p:nvCxnSpPr>
          <p:spPr>
            <a:xfrm>
              <a:off x="10822075" y="1440000"/>
              <a:ext cx="0" cy="2813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8E41365F-CC3B-B907-6EBD-D7B19D9F1E98}"/>
                </a:ext>
              </a:extLst>
            </p:cNvPr>
            <p:cNvCxnSpPr/>
            <p:nvPr/>
          </p:nvCxnSpPr>
          <p:spPr>
            <a:xfrm>
              <a:off x="10884039" y="1440000"/>
              <a:ext cx="0" cy="2813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5727281-ECB1-7312-787E-728EE8D15BCF}"/>
                </a:ext>
              </a:extLst>
            </p:cNvPr>
            <p:cNvCxnSpPr/>
            <p:nvPr/>
          </p:nvCxnSpPr>
          <p:spPr>
            <a:xfrm>
              <a:off x="10882363" y="1570629"/>
              <a:ext cx="3014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74B6814-5E3E-68D3-19BF-698793CC3BC2}"/>
                </a:ext>
              </a:extLst>
            </p:cNvPr>
            <p:cNvCxnSpPr>
              <a:cxnSpLocks/>
            </p:cNvCxnSpPr>
            <p:nvPr/>
          </p:nvCxnSpPr>
          <p:spPr>
            <a:xfrm flipH="1">
              <a:off x="10522299" y="1572303"/>
              <a:ext cx="3014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図 35">
            <a:extLst>
              <a:ext uri="{FF2B5EF4-FFF2-40B4-BE49-F238E27FC236}">
                <a16:creationId xmlns:a16="http://schemas.microsoft.com/office/drawing/2014/main" id="{A75E3E48-21A3-04E8-B99E-1B909A908D9A}"/>
              </a:ext>
            </a:extLst>
          </p:cNvPr>
          <p:cNvPicPr>
            <a:picLocks noChangeAspect="1"/>
          </p:cNvPicPr>
          <p:nvPr/>
        </p:nvPicPr>
        <p:blipFill>
          <a:blip r:embed="rId5"/>
          <a:stretch>
            <a:fillRect/>
          </a:stretch>
        </p:blipFill>
        <p:spPr>
          <a:xfrm rot="5400000">
            <a:off x="13347181" y="5909402"/>
            <a:ext cx="823031" cy="298730"/>
          </a:xfrm>
          <a:prstGeom prst="rect">
            <a:avLst/>
          </a:prstGeom>
        </p:spPr>
      </p:pic>
      <p:sp>
        <p:nvSpPr>
          <p:cNvPr id="37" name="テキスト ボックス 36">
            <a:extLst>
              <a:ext uri="{FF2B5EF4-FFF2-40B4-BE49-F238E27FC236}">
                <a16:creationId xmlns:a16="http://schemas.microsoft.com/office/drawing/2014/main" id="{06DA601D-5F44-EDFB-7144-2022E2258489}"/>
              </a:ext>
            </a:extLst>
          </p:cNvPr>
          <p:cNvSpPr txBox="1"/>
          <p:nvPr/>
        </p:nvSpPr>
        <p:spPr>
          <a:xfrm>
            <a:off x="13829733" y="5447196"/>
            <a:ext cx="441146" cy="400110"/>
          </a:xfrm>
          <a:prstGeom prst="rect">
            <a:avLst/>
          </a:prstGeom>
          <a:noFill/>
        </p:spPr>
        <p:txBody>
          <a:bodyPr wrap="none" rtlCol="0">
            <a:spAutoFit/>
          </a:bodyPr>
          <a:lstStyle/>
          <a:p>
            <a:pPr algn="l"/>
            <a:r>
              <a:rPr kumimoji="1" lang="ja-JP" altLang="en-US" sz="2000" b="1" dirty="0">
                <a:solidFill>
                  <a:srgbClr val="FF0000"/>
                </a:solidFill>
              </a:rPr>
              <a:t>＊</a:t>
            </a:r>
          </a:p>
        </p:txBody>
      </p:sp>
      <p:sp>
        <p:nvSpPr>
          <p:cNvPr id="38" name="テキスト ボックス 37">
            <a:extLst>
              <a:ext uri="{FF2B5EF4-FFF2-40B4-BE49-F238E27FC236}">
                <a16:creationId xmlns:a16="http://schemas.microsoft.com/office/drawing/2014/main" id="{9FF330FB-7EB8-4FFE-7985-C753953DF7ED}"/>
              </a:ext>
            </a:extLst>
          </p:cNvPr>
          <p:cNvSpPr txBox="1"/>
          <p:nvPr/>
        </p:nvSpPr>
        <p:spPr>
          <a:xfrm>
            <a:off x="4060194" y="3523784"/>
            <a:ext cx="441146" cy="400110"/>
          </a:xfrm>
          <a:prstGeom prst="rect">
            <a:avLst/>
          </a:prstGeom>
          <a:noFill/>
        </p:spPr>
        <p:txBody>
          <a:bodyPr wrap="none" rtlCol="0">
            <a:spAutoFit/>
          </a:bodyPr>
          <a:lstStyle/>
          <a:p>
            <a:pPr algn="l"/>
            <a:r>
              <a:rPr kumimoji="1" lang="ja-JP" altLang="en-US" sz="2000" b="1" dirty="0">
                <a:solidFill>
                  <a:srgbClr val="FF0000"/>
                </a:solidFill>
              </a:rPr>
              <a:t>＊</a:t>
            </a:r>
          </a:p>
        </p:txBody>
      </p:sp>
    </p:spTree>
    <p:extLst>
      <p:ext uri="{BB962C8B-B14F-4D97-AF65-F5344CB8AC3E}">
        <p14:creationId xmlns:p14="http://schemas.microsoft.com/office/powerpoint/2010/main" val="3793078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7D24B92-6AFB-CD19-A748-1FD38A735A9F}"/>
              </a:ext>
            </a:extLst>
          </p:cNvPr>
          <p:cNvSpPr>
            <a:spLocks noGrp="1"/>
          </p:cNvSpPr>
          <p:nvPr>
            <p:ph type="title"/>
          </p:nvPr>
        </p:nvSpPr>
        <p:spPr/>
        <p:txBody>
          <a:bodyPr/>
          <a:lstStyle/>
          <a:p>
            <a:r>
              <a:rPr kumimoji="1" lang="en-US" altLang="ja-JP" dirty="0"/>
              <a:t>3-3. </a:t>
            </a:r>
            <a:r>
              <a:rPr kumimoji="1" lang="ja-JP" altLang="en-US" dirty="0"/>
              <a:t>カメラブラウザ表示：ライブ表示＋操作メニュー表示</a:t>
            </a:r>
          </a:p>
        </p:txBody>
      </p:sp>
      <p:sp>
        <p:nvSpPr>
          <p:cNvPr id="8" name="コンテンツ プレースホルダー 1">
            <a:extLst>
              <a:ext uri="{FF2B5EF4-FFF2-40B4-BE49-F238E27FC236}">
                <a16:creationId xmlns:a16="http://schemas.microsoft.com/office/drawing/2014/main" id="{2283ECA7-4AFA-CF83-6BB0-EFB8C66582F7}"/>
              </a:ext>
            </a:extLst>
          </p:cNvPr>
          <p:cNvSpPr>
            <a:spLocks noGrp="1"/>
          </p:cNvSpPr>
          <p:nvPr>
            <p:ph sz="quarter" idx="10"/>
          </p:nvPr>
        </p:nvSpPr>
        <p:spPr>
          <a:xfrm>
            <a:off x="350865" y="697594"/>
            <a:ext cx="13847456" cy="1867367"/>
          </a:xfrm>
        </p:spPr>
        <p:txBody>
          <a:bodyPr/>
          <a:lstStyle/>
          <a:p>
            <a:pPr marL="0" indent="0">
              <a:lnSpc>
                <a:spcPct val="120000"/>
              </a:lnSpc>
              <a:buNone/>
            </a:pPr>
            <a:r>
              <a:rPr kumimoji="1" lang="ja-JP" altLang="en-US" dirty="0"/>
              <a:t>カメラブラウザ画面右上のレバーアイコンをクリック（　　⇒　　）すると、ライブ表示の下に選択しているカメラ部の操作画面が表示されます。</a:t>
            </a:r>
            <a:r>
              <a:rPr lang="en-US" altLang="ja-JP" dirty="0"/>
              <a:t>(</a:t>
            </a:r>
            <a:r>
              <a:rPr lang="ja-JP" altLang="en-US" dirty="0"/>
              <a:t>＊境界線のドラッグ操作で適宜サイズ調整可能</a:t>
            </a:r>
            <a:r>
              <a:rPr lang="en-US" altLang="ja-JP" dirty="0"/>
              <a:t>)</a:t>
            </a:r>
          </a:p>
          <a:p>
            <a:pPr marL="0" indent="0">
              <a:buNone/>
            </a:pPr>
            <a:endParaRPr kumimoji="1" lang="ja-JP" altLang="en-US" dirty="0"/>
          </a:p>
        </p:txBody>
      </p:sp>
      <p:pic>
        <p:nvPicPr>
          <p:cNvPr id="10" name="図 9">
            <a:extLst>
              <a:ext uri="{FF2B5EF4-FFF2-40B4-BE49-F238E27FC236}">
                <a16:creationId xmlns:a16="http://schemas.microsoft.com/office/drawing/2014/main" id="{0C6C6D49-A708-CED4-6C7F-499F767FE6C9}"/>
              </a:ext>
            </a:extLst>
          </p:cNvPr>
          <p:cNvPicPr>
            <a:picLocks noChangeAspect="1"/>
          </p:cNvPicPr>
          <p:nvPr/>
        </p:nvPicPr>
        <p:blipFill>
          <a:blip r:embed="rId2"/>
          <a:stretch>
            <a:fillRect/>
          </a:stretch>
        </p:blipFill>
        <p:spPr>
          <a:xfrm>
            <a:off x="6836382" y="637306"/>
            <a:ext cx="438211" cy="485843"/>
          </a:xfrm>
          <a:prstGeom prst="rect">
            <a:avLst/>
          </a:prstGeom>
        </p:spPr>
      </p:pic>
      <p:pic>
        <p:nvPicPr>
          <p:cNvPr id="12" name="図 11">
            <a:extLst>
              <a:ext uri="{FF2B5EF4-FFF2-40B4-BE49-F238E27FC236}">
                <a16:creationId xmlns:a16="http://schemas.microsoft.com/office/drawing/2014/main" id="{D9BB3D4D-E667-8B47-A542-BED1BBB1009E}"/>
              </a:ext>
            </a:extLst>
          </p:cNvPr>
          <p:cNvPicPr>
            <a:picLocks noChangeAspect="1"/>
          </p:cNvPicPr>
          <p:nvPr/>
        </p:nvPicPr>
        <p:blipFill>
          <a:blip r:embed="rId3"/>
          <a:stretch>
            <a:fillRect/>
          </a:stretch>
        </p:blipFill>
        <p:spPr>
          <a:xfrm>
            <a:off x="7579139" y="647354"/>
            <a:ext cx="447737" cy="485843"/>
          </a:xfrm>
          <a:prstGeom prst="rect">
            <a:avLst/>
          </a:prstGeom>
        </p:spPr>
      </p:pic>
      <p:grpSp>
        <p:nvGrpSpPr>
          <p:cNvPr id="17" name="グループ化 16">
            <a:extLst>
              <a:ext uri="{FF2B5EF4-FFF2-40B4-BE49-F238E27FC236}">
                <a16:creationId xmlns:a16="http://schemas.microsoft.com/office/drawing/2014/main" id="{7D8A9942-0E12-4B12-4C7A-B336060DF27D}"/>
              </a:ext>
            </a:extLst>
          </p:cNvPr>
          <p:cNvGrpSpPr/>
          <p:nvPr/>
        </p:nvGrpSpPr>
        <p:grpSpPr>
          <a:xfrm>
            <a:off x="431919" y="2159999"/>
            <a:ext cx="6554482" cy="4720110"/>
            <a:chOff x="7413813" y="2160000"/>
            <a:chExt cx="6554482" cy="4720110"/>
          </a:xfrm>
        </p:grpSpPr>
        <p:pic>
          <p:nvPicPr>
            <p:cNvPr id="6" name="図 5">
              <a:extLst>
                <a:ext uri="{FF2B5EF4-FFF2-40B4-BE49-F238E27FC236}">
                  <a16:creationId xmlns:a16="http://schemas.microsoft.com/office/drawing/2014/main" id="{A96722B8-7D73-EADB-940F-ED35139D7F50}"/>
                </a:ext>
              </a:extLst>
            </p:cNvPr>
            <p:cNvPicPr>
              <a:picLocks noChangeAspect="1"/>
            </p:cNvPicPr>
            <p:nvPr/>
          </p:nvPicPr>
          <p:blipFill>
            <a:blip r:embed="rId4"/>
            <a:stretch>
              <a:fillRect/>
            </a:stretch>
          </p:blipFill>
          <p:spPr>
            <a:xfrm>
              <a:off x="7413813" y="2160000"/>
              <a:ext cx="6554482" cy="4043171"/>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5185A33C-914F-F710-6D9A-DD90A25C7DE8}"/>
                </a:ext>
              </a:extLst>
            </p:cNvPr>
            <p:cNvSpPr txBox="1"/>
            <p:nvPr/>
          </p:nvSpPr>
          <p:spPr>
            <a:xfrm>
              <a:off x="9946505" y="6480000"/>
              <a:ext cx="1465466" cy="400110"/>
            </a:xfrm>
            <a:prstGeom prst="rect">
              <a:avLst/>
            </a:prstGeom>
            <a:noFill/>
          </p:spPr>
          <p:txBody>
            <a:bodyPr wrap="none" rtlCol="0">
              <a:spAutoFit/>
            </a:bodyPr>
            <a:lstStyle/>
            <a:p>
              <a:pPr algn="l"/>
              <a:r>
                <a:rPr kumimoji="1" lang="en-US" altLang="ja-JP" sz="2000" b="1" dirty="0">
                  <a:latin typeface="+mn-ea"/>
                </a:rPr>
                <a:t>【PTZ</a:t>
              </a:r>
              <a:r>
                <a:rPr kumimoji="1" lang="ja-JP" altLang="en-US" sz="2000" b="1" dirty="0">
                  <a:latin typeface="+mn-ea"/>
                </a:rPr>
                <a:t>部</a:t>
              </a:r>
              <a:r>
                <a:rPr kumimoji="1" lang="en-US" altLang="ja-JP" sz="2000" b="1" dirty="0">
                  <a:latin typeface="+mn-ea"/>
                </a:rPr>
                <a:t>】</a:t>
              </a:r>
              <a:endParaRPr kumimoji="1" lang="ja-JP" altLang="en-US" sz="2000" b="1" dirty="0">
                <a:latin typeface="+mn-ea"/>
              </a:endParaRPr>
            </a:p>
          </p:txBody>
        </p:sp>
        <p:sp>
          <p:nvSpPr>
            <p:cNvPr id="16" name="正方形/長方形 15">
              <a:extLst>
                <a:ext uri="{FF2B5EF4-FFF2-40B4-BE49-F238E27FC236}">
                  <a16:creationId xmlns:a16="http://schemas.microsoft.com/office/drawing/2014/main" id="{59A9DB49-F4D1-B446-0D8E-4CCBCA857E29}"/>
                </a:ext>
              </a:extLst>
            </p:cNvPr>
            <p:cNvSpPr/>
            <p:nvPr/>
          </p:nvSpPr>
          <p:spPr>
            <a:xfrm>
              <a:off x="13486558" y="2470494"/>
              <a:ext cx="341644" cy="35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903B692D-AE4C-EEA3-4577-DFCA4CCBFCF8}"/>
                </a:ext>
              </a:extLst>
            </p:cNvPr>
            <p:cNvPicPr>
              <a:picLocks noChangeAspect="1"/>
            </p:cNvPicPr>
            <p:nvPr/>
          </p:nvPicPr>
          <p:blipFill>
            <a:blip r:embed="rId5"/>
            <a:stretch>
              <a:fillRect/>
            </a:stretch>
          </p:blipFill>
          <p:spPr>
            <a:xfrm rot="5400000">
              <a:off x="7465995" y="4311863"/>
              <a:ext cx="823031" cy="298730"/>
            </a:xfrm>
            <a:prstGeom prst="rect">
              <a:avLst/>
            </a:prstGeom>
          </p:spPr>
        </p:pic>
        <p:sp>
          <p:nvSpPr>
            <p:cNvPr id="45" name="テキスト ボックス 44">
              <a:extLst>
                <a:ext uri="{FF2B5EF4-FFF2-40B4-BE49-F238E27FC236}">
                  <a16:creationId xmlns:a16="http://schemas.microsoft.com/office/drawing/2014/main" id="{74F0F54D-C12A-7C26-30CB-63E2814AF171}"/>
                </a:ext>
              </a:extLst>
            </p:cNvPr>
            <p:cNvSpPr txBox="1"/>
            <p:nvPr/>
          </p:nvSpPr>
          <p:spPr>
            <a:xfrm>
              <a:off x="7948547" y="3909801"/>
              <a:ext cx="441146" cy="400110"/>
            </a:xfrm>
            <a:prstGeom prst="rect">
              <a:avLst/>
            </a:prstGeom>
            <a:noFill/>
          </p:spPr>
          <p:txBody>
            <a:bodyPr wrap="none" rtlCol="0">
              <a:spAutoFit/>
            </a:bodyPr>
            <a:lstStyle/>
            <a:p>
              <a:pPr algn="l"/>
              <a:r>
                <a:rPr kumimoji="1" lang="ja-JP" altLang="en-US" sz="2000" b="1" dirty="0">
                  <a:solidFill>
                    <a:srgbClr val="FF0000"/>
                  </a:solidFill>
                </a:rPr>
                <a:t>＊</a:t>
              </a:r>
            </a:p>
          </p:txBody>
        </p:sp>
      </p:grpSp>
      <p:grpSp>
        <p:nvGrpSpPr>
          <p:cNvPr id="11" name="グループ化 10">
            <a:extLst>
              <a:ext uri="{FF2B5EF4-FFF2-40B4-BE49-F238E27FC236}">
                <a16:creationId xmlns:a16="http://schemas.microsoft.com/office/drawing/2014/main" id="{9ACD1ED1-0BC1-E8A1-2BA7-B6F5F9583583}"/>
              </a:ext>
            </a:extLst>
          </p:cNvPr>
          <p:cNvGrpSpPr/>
          <p:nvPr/>
        </p:nvGrpSpPr>
        <p:grpSpPr>
          <a:xfrm>
            <a:off x="7416156" y="2159999"/>
            <a:ext cx="6554481" cy="4720111"/>
            <a:chOff x="431919" y="2159999"/>
            <a:chExt cx="6554481" cy="4720111"/>
          </a:xfrm>
        </p:grpSpPr>
        <p:pic>
          <p:nvPicPr>
            <p:cNvPr id="9" name="図 8">
              <a:extLst>
                <a:ext uri="{FF2B5EF4-FFF2-40B4-BE49-F238E27FC236}">
                  <a16:creationId xmlns:a16="http://schemas.microsoft.com/office/drawing/2014/main" id="{5ACE8396-C460-BE98-4F5B-D04D0A6F9084}"/>
                </a:ext>
              </a:extLst>
            </p:cNvPr>
            <p:cNvPicPr>
              <a:picLocks noChangeAspect="1"/>
            </p:cNvPicPr>
            <p:nvPr/>
          </p:nvPicPr>
          <p:blipFill>
            <a:blip r:embed="rId6"/>
            <a:stretch>
              <a:fillRect/>
            </a:stretch>
          </p:blipFill>
          <p:spPr>
            <a:xfrm>
              <a:off x="431919" y="2159999"/>
              <a:ext cx="6554481" cy="4043171"/>
            </a:xfrm>
            <a:prstGeom prst="rect">
              <a:avLst/>
            </a:prstGeom>
            <a:ln>
              <a:noFill/>
            </a:ln>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8D66EF26-4F73-5EE4-7BD3-25AABF321A32}"/>
                </a:ext>
              </a:extLst>
            </p:cNvPr>
            <p:cNvSpPr txBox="1"/>
            <p:nvPr/>
          </p:nvSpPr>
          <p:spPr>
            <a:xfrm>
              <a:off x="2376032" y="6480000"/>
              <a:ext cx="2749471" cy="400110"/>
            </a:xfrm>
            <a:prstGeom prst="rect">
              <a:avLst/>
            </a:prstGeom>
            <a:noFill/>
          </p:spPr>
          <p:txBody>
            <a:bodyPr wrap="none" rtlCol="0">
              <a:spAutoFit/>
            </a:bodyPr>
            <a:lstStyle/>
            <a:p>
              <a:pPr algn="l"/>
              <a:r>
                <a:rPr kumimoji="1" lang="en-US" altLang="ja-JP" sz="2000" b="1" dirty="0">
                  <a:latin typeface="+mn-ea"/>
                </a:rPr>
                <a:t>【</a:t>
              </a:r>
              <a:r>
                <a:rPr kumimoji="1" lang="ja-JP" altLang="en-US" sz="2000" b="1" dirty="0">
                  <a:latin typeface="+mn-ea"/>
                </a:rPr>
                <a:t>マルチセンサー部</a:t>
              </a:r>
              <a:r>
                <a:rPr kumimoji="1" lang="en-US" altLang="ja-JP" sz="2000" b="1" dirty="0">
                  <a:latin typeface="+mn-ea"/>
                </a:rPr>
                <a:t>】</a:t>
              </a:r>
              <a:endParaRPr kumimoji="1" lang="ja-JP" altLang="en-US" sz="2000" b="1" dirty="0">
                <a:latin typeface="+mn-ea"/>
              </a:endParaRPr>
            </a:p>
          </p:txBody>
        </p:sp>
        <p:sp>
          <p:nvSpPr>
            <p:cNvPr id="15" name="正方形/長方形 14">
              <a:extLst>
                <a:ext uri="{FF2B5EF4-FFF2-40B4-BE49-F238E27FC236}">
                  <a16:creationId xmlns:a16="http://schemas.microsoft.com/office/drawing/2014/main" id="{6660DC7A-7E59-F470-67FE-689D2E715B71}"/>
                </a:ext>
              </a:extLst>
            </p:cNvPr>
            <p:cNvSpPr/>
            <p:nvPr/>
          </p:nvSpPr>
          <p:spPr>
            <a:xfrm>
              <a:off x="6369314" y="2324447"/>
              <a:ext cx="341644" cy="35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DB318F0F-EE6D-9934-01DB-A186EF7080FF}"/>
                </a:ext>
              </a:extLst>
            </p:cNvPr>
            <p:cNvGrpSpPr/>
            <p:nvPr/>
          </p:nvGrpSpPr>
          <p:grpSpPr>
            <a:xfrm>
              <a:off x="1979079" y="2678971"/>
              <a:ext cx="661514" cy="281354"/>
              <a:chOff x="10522299" y="1440000"/>
              <a:chExt cx="661514" cy="281354"/>
            </a:xfrm>
          </p:grpSpPr>
          <p:cxnSp>
            <p:nvCxnSpPr>
              <p:cNvPr id="26" name="直線コネクタ 25">
                <a:extLst>
                  <a:ext uri="{FF2B5EF4-FFF2-40B4-BE49-F238E27FC236}">
                    <a16:creationId xmlns:a16="http://schemas.microsoft.com/office/drawing/2014/main" id="{FCA54BD1-A01F-CB74-46D4-8C31BF5EC9CE}"/>
                  </a:ext>
                </a:extLst>
              </p:cNvPr>
              <p:cNvCxnSpPr/>
              <p:nvPr/>
            </p:nvCxnSpPr>
            <p:spPr>
              <a:xfrm>
                <a:off x="10822075" y="1440000"/>
                <a:ext cx="0" cy="2813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F16E25F-C9C4-5956-C0B2-594CA6C96844}"/>
                  </a:ext>
                </a:extLst>
              </p:cNvPr>
              <p:cNvCxnSpPr/>
              <p:nvPr/>
            </p:nvCxnSpPr>
            <p:spPr>
              <a:xfrm>
                <a:off x="10884039" y="1440000"/>
                <a:ext cx="0" cy="2813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4257C647-9E14-32F2-D9B5-521C59E18CBD}"/>
                  </a:ext>
                </a:extLst>
              </p:cNvPr>
              <p:cNvCxnSpPr/>
              <p:nvPr/>
            </p:nvCxnSpPr>
            <p:spPr>
              <a:xfrm>
                <a:off x="10882363" y="1570629"/>
                <a:ext cx="3014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9059A6A-CBBE-0A90-5951-AA303BCD8F72}"/>
                  </a:ext>
                </a:extLst>
              </p:cNvPr>
              <p:cNvCxnSpPr>
                <a:cxnSpLocks/>
              </p:cNvCxnSpPr>
              <p:nvPr/>
            </p:nvCxnSpPr>
            <p:spPr>
              <a:xfrm flipH="1">
                <a:off x="10522299" y="1572303"/>
                <a:ext cx="3014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テキスト ボックス 45">
              <a:extLst>
                <a:ext uri="{FF2B5EF4-FFF2-40B4-BE49-F238E27FC236}">
                  <a16:creationId xmlns:a16="http://schemas.microsoft.com/office/drawing/2014/main" id="{15CAF067-D498-94B2-425A-59A3F8BB74C1}"/>
                </a:ext>
              </a:extLst>
            </p:cNvPr>
            <p:cNvSpPr txBox="1"/>
            <p:nvPr/>
          </p:nvSpPr>
          <p:spPr>
            <a:xfrm>
              <a:off x="2721646" y="2513251"/>
              <a:ext cx="441146" cy="400110"/>
            </a:xfrm>
            <a:prstGeom prst="rect">
              <a:avLst/>
            </a:prstGeom>
            <a:noFill/>
          </p:spPr>
          <p:txBody>
            <a:bodyPr wrap="none" rtlCol="0">
              <a:spAutoFit/>
            </a:bodyPr>
            <a:lstStyle/>
            <a:p>
              <a:pPr algn="l"/>
              <a:r>
                <a:rPr kumimoji="1" lang="ja-JP" altLang="en-US" sz="2000" b="1" dirty="0">
                  <a:solidFill>
                    <a:srgbClr val="FF0000"/>
                  </a:solidFill>
                </a:rPr>
                <a:t>＊</a:t>
              </a:r>
            </a:p>
          </p:txBody>
        </p:sp>
      </p:grpSp>
    </p:spTree>
    <p:extLst>
      <p:ext uri="{BB962C8B-B14F-4D97-AF65-F5344CB8AC3E}">
        <p14:creationId xmlns:p14="http://schemas.microsoft.com/office/powerpoint/2010/main" val="152323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9CC482E-6DD5-90C4-DD5C-277E6810C3C4}"/>
              </a:ext>
            </a:extLst>
          </p:cNvPr>
          <p:cNvSpPr>
            <a:spLocks noGrp="1"/>
          </p:cNvSpPr>
          <p:nvPr>
            <p:ph sz="quarter" idx="10"/>
          </p:nvPr>
        </p:nvSpPr>
        <p:spPr>
          <a:xfrm>
            <a:off x="350865" y="697594"/>
            <a:ext cx="13847456" cy="990529"/>
          </a:xfrm>
        </p:spPr>
        <p:txBody>
          <a:bodyPr/>
          <a:lstStyle/>
          <a:p>
            <a:pPr marL="0" indent="0">
              <a:lnSpc>
                <a:spcPct val="120000"/>
              </a:lnSpc>
              <a:buNone/>
            </a:pPr>
            <a:r>
              <a:rPr kumimoji="1" lang="ja-JP" altLang="en-US" dirty="0"/>
              <a:t>カメラブラウザ画面右上の歯車アイコンをクリック（　　⇒　　）すると、ライブ表示の下に選択しているカメラ部の設定画面が表示されます。</a:t>
            </a:r>
            <a:r>
              <a:rPr lang="en-US" altLang="ja-JP" dirty="0"/>
              <a:t>(</a:t>
            </a:r>
            <a:r>
              <a:rPr lang="ja-JP" altLang="en-US" dirty="0"/>
              <a:t>＊境界線のドラッグ操作で適宜サイズ調整可能</a:t>
            </a:r>
            <a:r>
              <a:rPr lang="en-US" altLang="ja-JP" dirty="0"/>
              <a:t>)</a:t>
            </a:r>
          </a:p>
        </p:txBody>
      </p:sp>
      <p:sp>
        <p:nvSpPr>
          <p:cNvPr id="3" name="タイトル 2">
            <a:extLst>
              <a:ext uri="{FF2B5EF4-FFF2-40B4-BE49-F238E27FC236}">
                <a16:creationId xmlns:a16="http://schemas.microsoft.com/office/drawing/2014/main" id="{DAA05FA0-E6DE-542E-3495-2CDD09C03E2C}"/>
              </a:ext>
            </a:extLst>
          </p:cNvPr>
          <p:cNvSpPr>
            <a:spLocks noGrp="1"/>
          </p:cNvSpPr>
          <p:nvPr>
            <p:ph type="title"/>
          </p:nvPr>
        </p:nvSpPr>
        <p:spPr/>
        <p:txBody>
          <a:bodyPr/>
          <a:lstStyle/>
          <a:p>
            <a:r>
              <a:rPr kumimoji="1" lang="en-US" altLang="ja-JP" dirty="0"/>
              <a:t>3-3. </a:t>
            </a:r>
            <a:r>
              <a:rPr kumimoji="1" lang="ja-JP" altLang="en-US" dirty="0"/>
              <a:t>カメラブラウザ画面：ライブ表示＋設定設定メニュー表示</a:t>
            </a:r>
          </a:p>
        </p:txBody>
      </p:sp>
      <p:pic>
        <p:nvPicPr>
          <p:cNvPr id="9" name="図 8">
            <a:extLst>
              <a:ext uri="{FF2B5EF4-FFF2-40B4-BE49-F238E27FC236}">
                <a16:creationId xmlns:a16="http://schemas.microsoft.com/office/drawing/2014/main" id="{D037524E-43FF-E519-E069-D4BF86330DA3}"/>
              </a:ext>
            </a:extLst>
          </p:cNvPr>
          <p:cNvPicPr>
            <a:picLocks noChangeAspect="1"/>
          </p:cNvPicPr>
          <p:nvPr/>
        </p:nvPicPr>
        <p:blipFill>
          <a:blip r:embed="rId2"/>
          <a:stretch>
            <a:fillRect/>
          </a:stretch>
        </p:blipFill>
        <p:spPr>
          <a:xfrm>
            <a:off x="7354467" y="706816"/>
            <a:ext cx="396191" cy="420953"/>
          </a:xfrm>
          <a:prstGeom prst="rect">
            <a:avLst/>
          </a:prstGeom>
        </p:spPr>
      </p:pic>
      <p:pic>
        <p:nvPicPr>
          <p:cNvPr id="11" name="図 10">
            <a:extLst>
              <a:ext uri="{FF2B5EF4-FFF2-40B4-BE49-F238E27FC236}">
                <a16:creationId xmlns:a16="http://schemas.microsoft.com/office/drawing/2014/main" id="{207DBF58-57FD-53E8-2854-B047FE5D0034}"/>
              </a:ext>
            </a:extLst>
          </p:cNvPr>
          <p:cNvPicPr>
            <a:picLocks noChangeAspect="1"/>
          </p:cNvPicPr>
          <p:nvPr/>
        </p:nvPicPr>
        <p:blipFill>
          <a:blip r:embed="rId3"/>
          <a:stretch>
            <a:fillRect/>
          </a:stretch>
        </p:blipFill>
        <p:spPr>
          <a:xfrm>
            <a:off x="6646487" y="677225"/>
            <a:ext cx="396191" cy="463629"/>
          </a:xfrm>
          <a:prstGeom prst="rect">
            <a:avLst/>
          </a:prstGeom>
        </p:spPr>
      </p:pic>
      <p:grpSp>
        <p:nvGrpSpPr>
          <p:cNvPr id="7" name="グループ化 6">
            <a:extLst>
              <a:ext uri="{FF2B5EF4-FFF2-40B4-BE49-F238E27FC236}">
                <a16:creationId xmlns:a16="http://schemas.microsoft.com/office/drawing/2014/main" id="{D8353220-59C1-1A3D-D8DB-535A240825BF}"/>
              </a:ext>
            </a:extLst>
          </p:cNvPr>
          <p:cNvGrpSpPr/>
          <p:nvPr/>
        </p:nvGrpSpPr>
        <p:grpSpPr>
          <a:xfrm>
            <a:off x="473524" y="2160000"/>
            <a:ext cx="6554483" cy="4720110"/>
            <a:chOff x="7372205" y="2160000"/>
            <a:chExt cx="6554483" cy="4720110"/>
          </a:xfrm>
        </p:grpSpPr>
        <p:pic>
          <p:nvPicPr>
            <p:cNvPr id="21" name="図 20">
              <a:extLst>
                <a:ext uri="{FF2B5EF4-FFF2-40B4-BE49-F238E27FC236}">
                  <a16:creationId xmlns:a16="http://schemas.microsoft.com/office/drawing/2014/main" id="{847DC7C8-90F3-22FD-B54F-AF6607A3B732}"/>
                </a:ext>
              </a:extLst>
            </p:cNvPr>
            <p:cNvPicPr>
              <a:picLocks noChangeAspect="1"/>
            </p:cNvPicPr>
            <p:nvPr/>
          </p:nvPicPr>
          <p:blipFill>
            <a:blip r:embed="rId4"/>
            <a:stretch>
              <a:fillRect/>
            </a:stretch>
          </p:blipFill>
          <p:spPr>
            <a:xfrm>
              <a:off x="7372205" y="2160000"/>
              <a:ext cx="6554483" cy="396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2FAB6EC1-5023-605B-0520-20AEF24A121E}"/>
                </a:ext>
              </a:extLst>
            </p:cNvPr>
            <p:cNvSpPr txBox="1"/>
            <p:nvPr/>
          </p:nvSpPr>
          <p:spPr>
            <a:xfrm>
              <a:off x="9916713" y="6480000"/>
              <a:ext cx="1465466" cy="400110"/>
            </a:xfrm>
            <a:prstGeom prst="rect">
              <a:avLst/>
            </a:prstGeom>
            <a:noFill/>
          </p:spPr>
          <p:txBody>
            <a:bodyPr wrap="none" rtlCol="0">
              <a:spAutoFit/>
            </a:bodyPr>
            <a:lstStyle/>
            <a:p>
              <a:pPr algn="l"/>
              <a:r>
                <a:rPr kumimoji="1" lang="en-US" altLang="ja-JP" sz="2000" b="1" dirty="0">
                  <a:latin typeface="+mn-ea"/>
                </a:rPr>
                <a:t>【PTZ</a:t>
              </a:r>
              <a:r>
                <a:rPr kumimoji="1" lang="ja-JP" altLang="en-US" sz="2000" b="1" dirty="0">
                  <a:latin typeface="+mn-ea"/>
                </a:rPr>
                <a:t>部</a:t>
              </a:r>
              <a:r>
                <a:rPr kumimoji="1" lang="en-US" altLang="ja-JP" sz="2000" b="1" dirty="0">
                  <a:latin typeface="+mn-ea"/>
                </a:rPr>
                <a:t>】</a:t>
              </a:r>
              <a:endParaRPr kumimoji="1" lang="ja-JP" altLang="en-US" sz="2000" b="1" dirty="0">
                <a:latin typeface="+mn-ea"/>
              </a:endParaRPr>
            </a:p>
          </p:txBody>
        </p:sp>
        <p:sp>
          <p:nvSpPr>
            <p:cNvPr id="17" name="正方形/長方形 16">
              <a:extLst>
                <a:ext uri="{FF2B5EF4-FFF2-40B4-BE49-F238E27FC236}">
                  <a16:creationId xmlns:a16="http://schemas.microsoft.com/office/drawing/2014/main" id="{9D07A076-B557-260D-10F0-DA61E8387885}"/>
                </a:ext>
              </a:extLst>
            </p:cNvPr>
            <p:cNvSpPr/>
            <p:nvPr/>
          </p:nvSpPr>
          <p:spPr>
            <a:xfrm>
              <a:off x="13446368" y="2334495"/>
              <a:ext cx="341644" cy="35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4F4111B-8B91-0688-D4B1-C29CAB5E8C1F}"/>
                </a:ext>
              </a:extLst>
            </p:cNvPr>
            <p:cNvPicPr>
              <a:picLocks noChangeAspect="1"/>
            </p:cNvPicPr>
            <p:nvPr/>
          </p:nvPicPr>
          <p:blipFill>
            <a:blip r:embed="rId5"/>
            <a:stretch>
              <a:fillRect/>
            </a:stretch>
          </p:blipFill>
          <p:spPr>
            <a:xfrm rot="5400000">
              <a:off x="7435851" y="4281575"/>
              <a:ext cx="823031" cy="298730"/>
            </a:xfrm>
            <a:prstGeom prst="rect">
              <a:avLst/>
            </a:prstGeom>
          </p:spPr>
        </p:pic>
        <p:sp>
          <p:nvSpPr>
            <p:cNvPr id="23" name="テキスト ボックス 22">
              <a:extLst>
                <a:ext uri="{FF2B5EF4-FFF2-40B4-BE49-F238E27FC236}">
                  <a16:creationId xmlns:a16="http://schemas.microsoft.com/office/drawing/2014/main" id="{8F20013C-8E09-43C1-AF9D-9381C2FAA1FB}"/>
                </a:ext>
              </a:extLst>
            </p:cNvPr>
            <p:cNvSpPr txBox="1"/>
            <p:nvPr/>
          </p:nvSpPr>
          <p:spPr>
            <a:xfrm>
              <a:off x="7918403" y="3819369"/>
              <a:ext cx="441146" cy="400110"/>
            </a:xfrm>
            <a:prstGeom prst="rect">
              <a:avLst/>
            </a:prstGeom>
            <a:noFill/>
          </p:spPr>
          <p:txBody>
            <a:bodyPr wrap="none" rtlCol="0">
              <a:spAutoFit/>
            </a:bodyPr>
            <a:lstStyle/>
            <a:p>
              <a:pPr algn="l"/>
              <a:r>
                <a:rPr kumimoji="1" lang="ja-JP" altLang="en-US" sz="2000" b="1" dirty="0">
                  <a:solidFill>
                    <a:srgbClr val="FF0000"/>
                  </a:solidFill>
                </a:rPr>
                <a:t>＊</a:t>
              </a:r>
            </a:p>
          </p:txBody>
        </p:sp>
      </p:grpSp>
      <p:grpSp>
        <p:nvGrpSpPr>
          <p:cNvPr id="6" name="グループ化 5">
            <a:extLst>
              <a:ext uri="{FF2B5EF4-FFF2-40B4-BE49-F238E27FC236}">
                <a16:creationId xmlns:a16="http://schemas.microsoft.com/office/drawing/2014/main" id="{6DE069C3-5D20-F280-4D00-172BC4B6194B}"/>
              </a:ext>
            </a:extLst>
          </p:cNvPr>
          <p:cNvGrpSpPr/>
          <p:nvPr/>
        </p:nvGrpSpPr>
        <p:grpSpPr>
          <a:xfrm>
            <a:off x="7372207" y="2160000"/>
            <a:ext cx="6554483" cy="4720110"/>
            <a:chOff x="473525" y="2160000"/>
            <a:chExt cx="6554483" cy="4720110"/>
          </a:xfrm>
        </p:grpSpPr>
        <p:pic>
          <p:nvPicPr>
            <p:cNvPr id="19" name="図 18">
              <a:extLst>
                <a:ext uri="{FF2B5EF4-FFF2-40B4-BE49-F238E27FC236}">
                  <a16:creationId xmlns:a16="http://schemas.microsoft.com/office/drawing/2014/main" id="{AE5B796B-1741-C588-40E1-FFBC926A0111}"/>
                </a:ext>
              </a:extLst>
            </p:cNvPr>
            <p:cNvPicPr>
              <a:picLocks noChangeAspect="1"/>
            </p:cNvPicPr>
            <p:nvPr/>
          </p:nvPicPr>
          <p:blipFill>
            <a:blip r:embed="rId6"/>
            <a:stretch>
              <a:fillRect/>
            </a:stretch>
          </p:blipFill>
          <p:spPr>
            <a:xfrm>
              <a:off x="473525" y="2160000"/>
              <a:ext cx="6554483" cy="396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11EA68A0-263C-E172-B57D-64EEBF7AA212}"/>
                </a:ext>
              </a:extLst>
            </p:cNvPr>
            <p:cNvSpPr txBox="1"/>
            <p:nvPr/>
          </p:nvSpPr>
          <p:spPr>
            <a:xfrm>
              <a:off x="2376032" y="6480000"/>
              <a:ext cx="2749471" cy="400110"/>
            </a:xfrm>
            <a:prstGeom prst="rect">
              <a:avLst/>
            </a:prstGeom>
            <a:noFill/>
          </p:spPr>
          <p:txBody>
            <a:bodyPr wrap="none" rtlCol="0">
              <a:spAutoFit/>
            </a:bodyPr>
            <a:lstStyle/>
            <a:p>
              <a:pPr algn="l"/>
              <a:r>
                <a:rPr kumimoji="1" lang="en-US" altLang="ja-JP" sz="2000" b="1" dirty="0">
                  <a:latin typeface="+mn-ea"/>
                </a:rPr>
                <a:t>【</a:t>
              </a:r>
              <a:r>
                <a:rPr kumimoji="1" lang="ja-JP" altLang="en-US" sz="2000" b="1" dirty="0">
                  <a:latin typeface="+mn-ea"/>
                </a:rPr>
                <a:t>マルチセンサー部</a:t>
              </a:r>
              <a:r>
                <a:rPr kumimoji="1" lang="en-US" altLang="ja-JP" sz="2000" b="1" dirty="0">
                  <a:latin typeface="+mn-ea"/>
                </a:rPr>
                <a:t>】</a:t>
              </a:r>
              <a:endParaRPr kumimoji="1" lang="ja-JP" altLang="en-US" sz="2000" b="1" dirty="0">
                <a:latin typeface="+mn-ea"/>
              </a:endParaRPr>
            </a:p>
          </p:txBody>
        </p:sp>
        <p:sp>
          <p:nvSpPr>
            <p:cNvPr id="16" name="正方形/長方形 15">
              <a:extLst>
                <a:ext uri="{FF2B5EF4-FFF2-40B4-BE49-F238E27FC236}">
                  <a16:creationId xmlns:a16="http://schemas.microsoft.com/office/drawing/2014/main" id="{0DF12A29-8B24-2988-9059-E9571630E812}"/>
                </a:ext>
              </a:extLst>
            </p:cNvPr>
            <p:cNvSpPr/>
            <p:nvPr/>
          </p:nvSpPr>
          <p:spPr>
            <a:xfrm>
              <a:off x="6541473" y="2334495"/>
              <a:ext cx="341644" cy="3545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E29D9655-2693-EAC7-0534-6C158552EE33}"/>
                </a:ext>
              </a:extLst>
            </p:cNvPr>
            <p:cNvPicPr>
              <a:picLocks noChangeAspect="1"/>
            </p:cNvPicPr>
            <p:nvPr/>
          </p:nvPicPr>
          <p:blipFill>
            <a:blip r:embed="rId5"/>
            <a:stretch>
              <a:fillRect/>
            </a:stretch>
          </p:blipFill>
          <p:spPr>
            <a:xfrm>
              <a:off x="3226263" y="2580479"/>
              <a:ext cx="823031" cy="298730"/>
            </a:xfrm>
            <a:prstGeom prst="rect">
              <a:avLst/>
            </a:prstGeom>
          </p:spPr>
        </p:pic>
        <p:sp>
          <p:nvSpPr>
            <p:cNvPr id="25" name="テキスト ボックス 24">
              <a:extLst>
                <a:ext uri="{FF2B5EF4-FFF2-40B4-BE49-F238E27FC236}">
                  <a16:creationId xmlns:a16="http://schemas.microsoft.com/office/drawing/2014/main" id="{68C07D41-580B-D850-5767-7340851394B2}"/>
                </a:ext>
              </a:extLst>
            </p:cNvPr>
            <p:cNvSpPr txBox="1"/>
            <p:nvPr/>
          </p:nvSpPr>
          <p:spPr>
            <a:xfrm>
              <a:off x="3750766" y="2380424"/>
              <a:ext cx="441146" cy="400110"/>
            </a:xfrm>
            <a:prstGeom prst="rect">
              <a:avLst/>
            </a:prstGeom>
            <a:noFill/>
          </p:spPr>
          <p:txBody>
            <a:bodyPr wrap="none" rtlCol="0">
              <a:spAutoFit/>
            </a:bodyPr>
            <a:lstStyle/>
            <a:p>
              <a:pPr algn="l"/>
              <a:r>
                <a:rPr kumimoji="1" lang="ja-JP" altLang="en-US" sz="2000" b="1" dirty="0">
                  <a:solidFill>
                    <a:srgbClr val="FF0000"/>
                  </a:solidFill>
                </a:rPr>
                <a:t>＊</a:t>
              </a:r>
            </a:p>
          </p:txBody>
        </p:sp>
      </p:grpSp>
    </p:spTree>
    <p:extLst>
      <p:ext uri="{BB962C8B-B14F-4D97-AF65-F5344CB8AC3E}">
        <p14:creationId xmlns:p14="http://schemas.microsoft.com/office/powerpoint/2010/main" val="2643762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A56C1B8B-7C6E-DB0B-32A2-D54D19ED293B}"/>
              </a:ext>
            </a:extLst>
          </p:cNvPr>
          <p:cNvPicPr>
            <a:picLocks noChangeAspect="1"/>
          </p:cNvPicPr>
          <p:nvPr/>
        </p:nvPicPr>
        <p:blipFill>
          <a:blip r:embed="rId2"/>
          <a:stretch>
            <a:fillRect/>
          </a:stretch>
        </p:blipFill>
        <p:spPr>
          <a:xfrm>
            <a:off x="11289531" y="2618473"/>
            <a:ext cx="1886213" cy="483937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A9CC482E-6DD5-90C4-DD5C-277E6810C3C4}"/>
              </a:ext>
            </a:extLst>
          </p:cNvPr>
          <p:cNvSpPr>
            <a:spLocks noGrp="1"/>
          </p:cNvSpPr>
          <p:nvPr>
            <p:ph sz="quarter" idx="10"/>
          </p:nvPr>
        </p:nvSpPr>
        <p:spPr>
          <a:xfrm>
            <a:off x="162560" y="697594"/>
            <a:ext cx="14035761" cy="990529"/>
          </a:xfrm>
        </p:spPr>
        <p:txBody>
          <a:bodyPr/>
          <a:lstStyle/>
          <a:p>
            <a:pPr marL="0" indent="0">
              <a:lnSpc>
                <a:spcPct val="120000"/>
              </a:lnSpc>
              <a:spcBef>
                <a:spcPts val="0"/>
              </a:spcBef>
              <a:buNone/>
            </a:pPr>
            <a:r>
              <a:rPr kumimoji="1" lang="ja-JP" altLang="en-US" dirty="0"/>
              <a:t>「ライブ画表示 　　」で「マルチセンサー＋</a:t>
            </a:r>
            <a:r>
              <a:rPr kumimoji="1" lang="en-US" altLang="ja-JP" dirty="0"/>
              <a:t>PTZ</a:t>
            </a:r>
            <a:r>
              <a:rPr kumimoji="1" lang="ja-JP" altLang="en-US" dirty="0"/>
              <a:t>」を選択時、描画内容が以下になります。</a:t>
            </a:r>
            <a:endParaRPr kumimoji="1" lang="en-US" altLang="ja-JP" dirty="0"/>
          </a:p>
          <a:p>
            <a:pPr marL="263525" indent="0">
              <a:lnSpc>
                <a:spcPct val="120000"/>
              </a:lnSpc>
              <a:spcBef>
                <a:spcPts val="0"/>
              </a:spcBef>
              <a:buNone/>
            </a:pPr>
            <a:r>
              <a:rPr lang="ja-JP" altLang="en-US" dirty="0"/>
              <a:t>①</a:t>
            </a:r>
            <a:r>
              <a:rPr lang="en-US" altLang="ja-JP" dirty="0"/>
              <a:t>PTZ</a:t>
            </a:r>
            <a:r>
              <a:rPr lang="ja-JP" altLang="en-US" dirty="0"/>
              <a:t>部：ストリーム</a:t>
            </a:r>
            <a:r>
              <a:rPr lang="en-US" altLang="ja-JP" dirty="0"/>
              <a:t>(3)</a:t>
            </a:r>
            <a:r>
              <a:rPr lang="ja-JP" altLang="en-US" dirty="0"/>
              <a:t>の設定内容</a:t>
            </a:r>
            <a:endParaRPr lang="en-US" altLang="ja-JP" dirty="0"/>
          </a:p>
          <a:p>
            <a:pPr marL="263525" indent="0">
              <a:lnSpc>
                <a:spcPct val="120000"/>
              </a:lnSpc>
              <a:spcBef>
                <a:spcPts val="0"/>
              </a:spcBef>
              <a:buNone/>
            </a:pPr>
            <a:r>
              <a:rPr kumimoji="1" lang="ja-JP" altLang="en-US" dirty="0"/>
              <a:t>②マルチセンサー部</a:t>
            </a:r>
            <a:r>
              <a:rPr lang="ja-JP" altLang="en-US" sz="1400" dirty="0"/>
              <a:t>（カメラ１～４）</a:t>
            </a:r>
            <a:r>
              <a:rPr kumimoji="1" lang="ja-JP" altLang="en-US" dirty="0"/>
              <a:t>：ストリーム</a:t>
            </a:r>
            <a:r>
              <a:rPr kumimoji="1" lang="en-US" altLang="ja-JP" dirty="0"/>
              <a:t>(2)</a:t>
            </a:r>
            <a:r>
              <a:rPr kumimoji="1" lang="ja-JP" altLang="en-US" dirty="0"/>
              <a:t>の設定内容</a:t>
            </a:r>
            <a:endParaRPr kumimoji="1" lang="en-US" altLang="ja-JP" dirty="0"/>
          </a:p>
          <a:p>
            <a:pPr marL="263525" indent="0">
              <a:lnSpc>
                <a:spcPct val="120000"/>
              </a:lnSpc>
              <a:spcBef>
                <a:spcPts val="600"/>
              </a:spcBef>
              <a:buNone/>
            </a:pPr>
            <a:r>
              <a:rPr kumimoji="1" lang="ja-JP" altLang="en-US" dirty="0"/>
              <a:t>　＊ライブ画表示アイコン　　をクリックすると、</a:t>
            </a:r>
            <a:r>
              <a:rPr kumimoji="1" lang="en-US" altLang="ja-JP" dirty="0"/>
              <a:t>PTZ</a:t>
            </a:r>
            <a:r>
              <a:rPr kumimoji="1" lang="ja-JP" altLang="en-US" dirty="0"/>
              <a:t>部とマルチセンサー部の配信内容が確認可能</a:t>
            </a:r>
            <a:endParaRPr lang="en-US" altLang="ja-JP" dirty="0"/>
          </a:p>
        </p:txBody>
      </p:sp>
      <p:sp>
        <p:nvSpPr>
          <p:cNvPr id="3" name="タイトル 2">
            <a:extLst>
              <a:ext uri="{FF2B5EF4-FFF2-40B4-BE49-F238E27FC236}">
                <a16:creationId xmlns:a16="http://schemas.microsoft.com/office/drawing/2014/main" id="{DAA05FA0-E6DE-542E-3495-2CDD09C03E2C}"/>
              </a:ext>
            </a:extLst>
          </p:cNvPr>
          <p:cNvSpPr>
            <a:spLocks noGrp="1"/>
          </p:cNvSpPr>
          <p:nvPr>
            <p:ph type="title"/>
          </p:nvPr>
        </p:nvSpPr>
        <p:spPr/>
        <p:txBody>
          <a:bodyPr/>
          <a:lstStyle/>
          <a:p>
            <a:r>
              <a:rPr kumimoji="1" lang="en-US" altLang="ja-JP" dirty="0"/>
              <a:t>3-3. </a:t>
            </a:r>
            <a:r>
              <a:rPr kumimoji="1" lang="ja-JP" altLang="en-US" dirty="0"/>
              <a:t>カメラブラウザ画面</a:t>
            </a:r>
            <a:r>
              <a:rPr lang="ja-JP" altLang="en-US" dirty="0"/>
              <a:t>：</a:t>
            </a:r>
            <a:r>
              <a:rPr kumimoji="1" lang="ja-JP" altLang="en-US" dirty="0"/>
              <a:t>留意点</a:t>
            </a:r>
          </a:p>
        </p:txBody>
      </p:sp>
      <p:pic>
        <p:nvPicPr>
          <p:cNvPr id="10" name="図 9">
            <a:extLst>
              <a:ext uri="{FF2B5EF4-FFF2-40B4-BE49-F238E27FC236}">
                <a16:creationId xmlns:a16="http://schemas.microsoft.com/office/drawing/2014/main" id="{E346AC29-5BC1-8C42-DD20-140B861F9270}"/>
              </a:ext>
            </a:extLst>
          </p:cNvPr>
          <p:cNvPicPr>
            <a:picLocks noChangeAspect="1"/>
          </p:cNvPicPr>
          <p:nvPr/>
        </p:nvPicPr>
        <p:blipFill rotWithShape="1">
          <a:blip r:embed="rId3"/>
          <a:srcRect l="6268" t="9679" r="11602" b="15265"/>
          <a:stretch/>
        </p:blipFill>
        <p:spPr>
          <a:xfrm>
            <a:off x="2133600" y="726830"/>
            <a:ext cx="426720" cy="357470"/>
          </a:xfrm>
          <a:prstGeom prst="rect">
            <a:avLst/>
          </a:prstGeom>
        </p:spPr>
      </p:pic>
      <p:pic>
        <p:nvPicPr>
          <p:cNvPr id="12" name="図 11">
            <a:extLst>
              <a:ext uri="{FF2B5EF4-FFF2-40B4-BE49-F238E27FC236}">
                <a16:creationId xmlns:a16="http://schemas.microsoft.com/office/drawing/2014/main" id="{8193462C-2E30-6904-1C7C-EE68000311DA}"/>
              </a:ext>
            </a:extLst>
          </p:cNvPr>
          <p:cNvPicPr>
            <a:picLocks noChangeAspect="1"/>
          </p:cNvPicPr>
          <p:nvPr/>
        </p:nvPicPr>
        <p:blipFill rotWithShape="1">
          <a:blip r:embed="rId3"/>
          <a:srcRect l="6268" t="9679" r="11602" b="15265"/>
          <a:stretch/>
        </p:blipFill>
        <p:spPr>
          <a:xfrm>
            <a:off x="3596640" y="1915416"/>
            <a:ext cx="426720" cy="357470"/>
          </a:xfrm>
          <a:prstGeom prst="rect">
            <a:avLst/>
          </a:prstGeom>
        </p:spPr>
      </p:pic>
      <p:sp>
        <p:nvSpPr>
          <p:cNvPr id="13" name="正方形/長方形 12">
            <a:extLst>
              <a:ext uri="{FF2B5EF4-FFF2-40B4-BE49-F238E27FC236}">
                <a16:creationId xmlns:a16="http://schemas.microsoft.com/office/drawing/2014/main" id="{32AC3258-757C-18E0-AFB0-ED98C24B2ED7}"/>
              </a:ext>
            </a:extLst>
          </p:cNvPr>
          <p:cNvSpPr/>
          <p:nvPr/>
        </p:nvSpPr>
        <p:spPr>
          <a:xfrm>
            <a:off x="11186159" y="4328046"/>
            <a:ext cx="2092959" cy="143626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DA1EB7F-099C-8A37-6F2D-79DCCC1EC52A}"/>
              </a:ext>
            </a:extLst>
          </p:cNvPr>
          <p:cNvSpPr/>
          <p:nvPr/>
        </p:nvSpPr>
        <p:spPr>
          <a:xfrm>
            <a:off x="11186161" y="5764308"/>
            <a:ext cx="2092960" cy="16375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FC11A8DA-DFE3-FF8E-975E-45821D580261}"/>
              </a:ext>
            </a:extLst>
          </p:cNvPr>
          <p:cNvSpPr/>
          <p:nvPr/>
        </p:nvSpPr>
        <p:spPr>
          <a:xfrm>
            <a:off x="13393657" y="4861316"/>
            <a:ext cx="369721" cy="36972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400" b="1" dirty="0">
                <a:solidFill>
                  <a:srgbClr val="FF0000"/>
                </a:solidFill>
                <a:latin typeface="Yu Gothic UI" panose="020B0500000000000000" pitchFamily="50" charset="-128"/>
                <a:ea typeface="Yu Gothic UI" panose="020B0500000000000000" pitchFamily="50" charset="-128"/>
              </a:rPr>
              <a:t>1</a:t>
            </a:r>
            <a:endParaRPr kumimoji="1" lang="ja-JP" altLang="en-US" sz="2400" b="1" dirty="0">
              <a:solidFill>
                <a:srgbClr val="FF0000"/>
              </a:solidFill>
              <a:latin typeface="Yu Gothic UI" panose="020B0500000000000000" pitchFamily="50" charset="-128"/>
              <a:ea typeface="Yu Gothic UI" panose="020B0500000000000000" pitchFamily="50" charset="-128"/>
            </a:endParaRPr>
          </a:p>
        </p:txBody>
      </p:sp>
      <p:sp>
        <p:nvSpPr>
          <p:cNvPr id="26" name="楕円 25">
            <a:extLst>
              <a:ext uri="{FF2B5EF4-FFF2-40B4-BE49-F238E27FC236}">
                <a16:creationId xmlns:a16="http://schemas.microsoft.com/office/drawing/2014/main" id="{21610B6C-1622-AF7B-CC09-8049661CE58B}"/>
              </a:ext>
            </a:extLst>
          </p:cNvPr>
          <p:cNvSpPr/>
          <p:nvPr/>
        </p:nvSpPr>
        <p:spPr>
          <a:xfrm>
            <a:off x="13393656" y="6398208"/>
            <a:ext cx="369721" cy="369721"/>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2400" b="1" dirty="0">
                <a:solidFill>
                  <a:srgbClr val="FF0000"/>
                </a:solidFill>
                <a:latin typeface="Yu Gothic UI" panose="020B0500000000000000" pitchFamily="50" charset="-128"/>
                <a:ea typeface="Yu Gothic UI" panose="020B0500000000000000" pitchFamily="50" charset="-128"/>
              </a:rPr>
              <a:t>2</a:t>
            </a:r>
            <a:endParaRPr kumimoji="1" lang="ja-JP" altLang="en-US" sz="2400" b="1" dirty="0">
              <a:solidFill>
                <a:srgbClr val="FF0000"/>
              </a:solidFill>
              <a:latin typeface="Yu Gothic UI" panose="020B0500000000000000" pitchFamily="50" charset="-128"/>
              <a:ea typeface="Yu Gothic UI" panose="020B0500000000000000" pitchFamily="50" charset="-128"/>
            </a:endParaRPr>
          </a:p>
        </p:txBody>
      </p:sp>
      <p:sp>
        <p:nvSpPr>
          <p:cNvPr id="27" name="正方形/長方形 26">
            <a:extLst>
              <a:ext uri="{FF2B5EF4-FFF2-40B4-BE49-F238E27FC236}">
                <a16:creationId xmlns:a16="http://schemas.microsoft.com/office/drawing/2014/main" id="{D8D41053-2665-C390-3521-4EA6465600AF}"/>
              </a:ext>
            </a:extLst>
          </p:cNvPr>
          <p:cNvSpPr/>
          <p:nvPr/>
        </p:nvSpPr>
        <p:spPr>
          <a:xfrm>
            <a:off x="11186159" y="2618473"/>
            <a:ext cx="2092959" cy="6428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FF296282-BE21-E614-BA95-AF3F74F7D6EB}"/>
              </a:ext>
            </a:extLst>
          </p:cNvPr>
          <p:cNvPicPr>
            <a:picLocks noChangeAspect="1"/>
          </p:cNvPicPr>
          <p:nvPr/>
        </p:nvPicPr>
        <p:blipFill>
          <a:blip r:embed="rId4"/>
          <a:stretch>
            <a:fillRect/>
          </a:stretch>
        </p:blipFill>
        <p:spPr>
          <a:xfrm>
            <a:off x="500879" y="2547474"/>
            <a:ext cx="10177281" cy="4878937"/>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6109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a:r>
              <a:rPr kumimoji="1" lang="en-US" altLang="ja-JP" dirty="0"/>
              <a:t>3-4. </a:t>
            </a:r>
            <a:r>
              <a:rPr kumimoji="1" lang="en-US" altLang="ja-JP" dirty="0" err="1"/>
              <a:t>iCT</a:t>
            </a:r>
            <a:r>
              <a:rPr kumimoji="1" lang="ja-JP" altLang="en-US" dirty="0"/>
              <a:t>（</a:t>
            </a:r>
            <a:r>
              <a:rPr kumimoji="1" lang="en-US" altLang="ja-JP" dirty="0" err="1"/>
              <a:t>i</a:t>
            </a:r>
            <a:r>
              <a:rPr kumimoji="1" lang="en-US" altLang="ja-JP" dirty="0"/>
              <a:t>-PRO</a:t>
            </a:r>
            <a:r>
              <a:rPr kumimoji="1" lang="ja-JP" altLang="en-US" dirty="0"/>
              <a:t> 設定ツール）での設定</a:t>
            </a:r>
          </a:p>
        </p:txBody>
      </p:sp>
      <p:sp>
        <p:nvSpPr>
          <p:cNvPr id="6" name="テキスト ボックス 5">
            <a:extLst>
              <a:ext uri="{FF2B5EF4-FFF2-40B4-BE49-F238E27FC236}">
                <a16:creationId xmlns:a16="http://schemas.microsoft.com/office/drawing/2014/main" id="{5D64B235-AEFF-85BF-B1CE-AF8ED5E3CE4D}"/>
              </a:ext>
            </a:extLst>
          </p:cNvPr>
          <p:cNvSpPr txBox="1"/>
          <p:nvPr/>
        </p:nvSpPr>
        <p:spPr>
          <a:xfrm>
            <a:off x="265817" y="653259"/>
            <a:ext cx="13542628" cy="754053"/>
          </a:xfrm>
          <a:prstGeom prst="rect">
            <a:avLst/>
          </a:prstGeom>
          <a:noFill/>
        </p:spPr>
        <p:txBody>
          <a:bodyPr wrap="square">
            <a:spAutoFit/>
          </a:bodyPr>
          <a:lstStyle/>
          <a:p>
            <a:r>
              <a:rPr lang="en-US" altLang="ja-JP" sz="2000" b="1" dirty="0">
                <a:latin typeface="+mn-ea"/>
              </a:rPr>
              <a:t>PTZ</a:t>
            </a:r>
            <a:r>
              <a:rPr lang="ja-JP" altLang="en-US" sz="2000" b="1" dirty="0"/>
              <a:t>一体型マルチセンサーカメラは、</a:t>
            </a:r>
            <a:r>
              <a:rPr lang="en-US" altLang="ja-JP" sz="2000" b="1" dirty="0">
                <a:latin typeface="+mn-ea"/>
              </a:rPr>
              <a:t>ICT</a:t>
            </a:r>
            <a:r>
              <a:rPr lang="ja-JP" altLang="en-US" sz="2000" b="1" dirty="0">
                <a:latin typeface="+mn-ea"/>
              </a:rPr>
              <a:t> </a:t>
            </a:r>
            <a:r>
              <a:rPr lang="en-US" altLang="ja-JP" sz="2000" b="1" dirty="0">
                <a:latin typeface="+mn-ea"/>
              </a:rPr>
              <a:t>Ver. 3.50</a:t>
            </a:r>
            <a:r>
              <a:rPr lang="ja-JP" altLang="en-US" sz="1400" b="1" dirty="0">
                <a:latin typeface="+mn-ea"/>
              </a:rPr>
              <a:t>（</a:t>
            </a:r>
            <a:r>
              <a:rPr lang="en-US" altLang="ja-JP" sz="1400" b="1" dirty="0">
                <a:latin typeface="+mn-ea"/>
              </a:rPr>
              <a:t>2023.2.22</a:t>
            </a:r>
            <a:r>
              <a:rPr lang="ja-JP" altLang="en-US" sz="1400" b="1" dirty="0">
                <a:latin typeface="+mn-ea"/>
              </a:rPr>
              <a:t> リリース）</a:t>
            </a:r>
            <a:r>
              <a:rPr lang="en-US" altLang="ja-JP" sz="2000" b="1" dirty="0">
                <a:latin typeface="+mn-ea"/>
              </a:rPr>
              <a:t> </a:t>
            </a:r>
            <a:r>
              <a:rPr lang="ja-JP" altLang="en-US" sz="2000" b="1" dirty="0"/>
              <a:t>以降で対応</a:t>
            </a:r>
            <a:endParaRPr lang="en-US" altLang="ja-JP" sz="2000" b="1" dirty="0"/>
          </a:p>
          <a:p>
            <a:pPr>
              <a:spcBef>
                <a:spcPts val="600"/>
              </a:spcBef>
            </a:pPr>
            <a:r>
              <a:rPr lang="en-US" altLang="ja-JP" sz="1800" b="1" dirty="0" err="1">
                <a:latin typeface="+mn-ea"/>
              </a:rPr>
              <a:t>iCT</a:t>
            </a:r>
            <a:r>
              <a:rPr lang="ja-JP" altLang="en-US" sz="1800" b="1" dirty="0">
                <a:latin typeface="+mn-ea"/>
              </a:rPr>
              <a:t>のダウンロード</a:t>
            </a:r>
            <a:r>
              <a:rPr lang="en-US" altLang="ja-JP" sz="1800" b="1" dirty="0">
                <a:latin typeface="+mn-ea"/>
              </a:rPr>
              <a:t>URL</a:t>
            </a:r>
            <a:r>
              <a:rPr lang="ja-JP" altLang="en-US" sz="1800" b="1" dirty="0">
                <a:latin typeface="+mn-ea"/>
              </a:rPr>
              <a:t>：</a:t>
            </a:r>
            <a:r>
              <a:rPr lang="en-US" altLang="ja-JP" sz="1800" b="1" dirty="0">
                <a:latin typeface="+mn-ea"/>
                <a:hlinkClick r:id="rId2"/>
              </a:rPr>
              <a:t>https://japancs.i-pro.com/space/TLJP/637829728/%E3%83%84%E3%83%BC%E3%83%AB</a:t>
            </a:r>
            <a:endParaRPr lang="en-US" altLang="ja-JP" sz="1800" b="1" dirty="0">
              <a:latin typeface="+mn-ea"/>
            </a:endParaRPr>
          </a:p>
        </p:txBody>
      </p:sp>
      <p:pic>
        <p:nvPicPr>
          <p:cNvPr id="8" name="図 7">
            <a:extLst>
              <a:ext uri="{FF2B5EF4-FFF2-40B4-BE49-F238E27FC236}">
                <a16:creationId xmlns:a16="http://schemas.microsoft.com/office/drawing/2014/main" id="{8363F785-E947-89A4-043D-39983E8CC7FF}"/>
              </a:ext>
            </a:extLst>
          </p:cNvPr>
          <p:cNvPicPr>
            <a:picLocks noChangeAspect="1"/>
          </p:cNvPicPr>
          <p:nvPr/>
        </p:nvPicPr>
        <p:blipFill rotWithShape="1">
          <a:blip r:embed="rId3"/>
          <a:srcRect b="22861"/>
          <a:stretch/>
        </p:blipFill>
        <p:spPr>
          <a:xfrm>
            <a:off x="467991" y="1501771"/>
            <a:ext cx="13266297" cy="601090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8C8A39A4-AF5B-6CCF-57B8-F029CA16F8A2}"/>
              </a:ext>
            </a:extLst>
          </p:cNvPr>
          <p:cNvSpPr/>
          <p:nvPr/>
        </p:nvSpPr>
        <p:spPr>
          <a:xfrm>
            <a:off x="2542032" y="2112264"/>
            <a:ext cx="1691640" cy="12344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1418789-E7CB-A5A2-C3DF-FCCF2C145D3A}"/>
              </a:ext>
            </a:extLst>
          </p:cNvPr>
          <p:cNvSpPr/>
          <p:nvPr/>
        </p:nvSpPr>
        <p:spPr>
          <a:xfrm>
            <a:off x="4294632" y="2112264"/>
            <a:ext cx="6669024" cy="12344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F926BB7-7E05-DC3A-82BE-FB19C314DFB3}"/>
              </a:ext>
            </a:extLst>
          </p:cNvPr>
          <p:cNvSpPr txBox="1"/>
          <p:nvPr/>
        </p:nvSpPr>
        <p:spPr>
          <a:xfrm>
            <a:off x="3639312" y="1742932"/>
            <a:ext cx="411480" cy="369332"/>
          </a:xfrm>
          <a:prstGeom prst="rect">
            <a:avLst/>
          </a:prstGeom>
          <a:noFill/>
        </p:spPr>
        <p:txBody>
          <a:bodyPr wrap="square" rtlCol="0">
            <a:spAutoFit/>
          </a:bodyPr>
          <a:lstStyle/>
          <a:p>
            <a:pPr algn="l"/>
            <a:r>
              <a:rPr kumimoji="1" lang="ja-JP" altLang="en-US" sz="1800" b="1" dirty="0">
                <a:solidFill>
                  <a:srgbClr val="FF0000"/>
                </a:solidFill>
                <a:latin typeface="+mn-ea"/>
              </a:rPr>
              <a:t>①</a:t>
            </a:r>
          </a:p>
        </p:txBody>
      </p:sp>
      <p:sp>
        <p:nvSpPr>
          <p:cNvPr id="12" name="テキスト ボックス 11">
            <a:extLst>
              <a:ext uri="{FF2B5EF4-FFF2-40B4-BE49-F238E27FC236}">
                <a16:creationId xmlns:a16="http://schemas.microsoft.com/office/drawing/2014/main" id="{69E3238B-A999-CD73-CB75-50A77245BECB}"/>
              </a:ext>
            </a:extLst>
          </p:cNvPr>
          <p:cNvSpPr txBox="1"/>
          <p:nvPr/>
        </p:nvSpPr>
        <p:spPr>
          <a:xfrm>
            <a:off x="6854952" y="1742932"/>
            <a:ext cx="1691640" cy="369332"/>
          </a:xfrm>
          <a:prstGeom prst="rect">
            <a:avLst/>
          </a:prstGeom>
          <a:noFill/>
        </p:spPr>
        <p:txBody>
          <a:bodyPr wrap="square" rtlCol="0">
            <a:spAutoFit/>
          </a:bodyPr>
          <a:lstStyle/>
          <a:p>
            <a:pPr algn="l"/>
            <a:r>
              <a:rPr lang="ja-JP" altLang="en-US" sz="1800" b="1" dirty="0">
                <a:solidFill>
                  <a:srgbClr val="FF0000"/>
                </a:solidFill>
                <a:latin typeface="+mn-ea"/>
              </a:rPr>
              <a:t>② </a:t>
            </a:r>
            <a:r>
              <a:rPr lang="en-US" altLang="ja-JP" sz="1800" b="1" dirty="0">
                <a:solidFill>
                  <a:srgbClr val="FF0000"/>
                </a:solidFill>
                <a:latin typeface="+mn-ea"/>
              </a:rPr>
              <a:t>1ch</a:t>
            </a:r>
            <a:r>
              <a:rPr lang="ja-JP" altLang="en-US" sz="1800" b="1" dirty="0">
                <a:solidFill>
                  <a:srgbClr val="FF0000"/>
                </a:solidFill>
                <a:latin typeface="+mn-ea"/>
              </a:rPr>
              <a:t>～</a:t>
            </a:r>
            <a:r>
              <a:rPr lang="en-US" altLang="ja-JP" sz="1800" b="1" dirty="0">
                <a:solidFill>
                  <a:srgbClr val="FF0000"/>
                </a:solidFill>
                <a:latin typeface="+mn-ea"/>
              </a:rPr>
              <a:t>4ch</a:t>
            </a:r>
            <a:endParaRPr kumimoji="1" lang="ja-JP" altLang="en-US" sz="1800" b="1" dirty="0">
              <a:solidFill>
                <a:srgbClr val="FF0000"/>
              </a:solidFill>
              <a:latin typeface="+mn-ea"/>
            </a:endParaRPr>
          </a:p>
        </p:txBody>
      </p:sp>
      <p:sp>
        <p:nvSpPr>
          <p:cNvPr id="13" name="テキスト ボックス 12">
            <a:extLst>
              <a:ext uri="{FF2B5EF4-FFF2-40B4-BE49-F238E27FC236}">
                <a16:creationId xmlns:a16="http://schemas.microsoft.com/office/drawing/2014/main" id="{BEE6D204-4273-6E49-2399-7C002FAC845D}"/>
              </a:ext>
            </a:extLst>
          </p:cNvPr>
          <p:cNvSpPr txBox="1"/>
          <p:nvPr/>
        </p:nvSpPr>
        <p:spPr>
          <a:xfrm>
            <a:off x="3297936" y="3772531"/>
            <a:ext cx="411480" cy="369332"/>
          </a:xfrm>
          <a:prstGeom prst="rect">
            <a:avLst/>
          </a:prstGeom>
          <a:noFill/>
        </p:spPr>
        <p:txBody>
          <a:bodyPr wrap="square" rtlCol="0">
            <a:spAutoFit/>
          </a:bodyPr>
          <a:lstStyle/>
          <a:p>
            <a:pPr algn="l"/>
            <a:r>
              <a:rPr kumimoji="1" lang="ja-JP" altLang="en-US" sz="1800" b="1" dirty="0">
                <a:solidFill>
                  <a:srgbClr val="FF0000"/>
                </a:solidFill>
                <a:latin typeface="+mn-ea"/>
              </a:rPr>
              <a:t>①</a:t>
            </a:r>
          </a:p>
        </p:txBody>
      </p:sp>
      <p:sp>
        <p:nvSpPr>
          <p:cNvPr id="14" name="テキスト ボックス 13">
            <a:extLst>
              <a:ext uri="{FF2B5EF4-FFF2-40B4-BE49-F238E27FC236}">
                <a16:creationId xmlns:a16="http://schemas.microsoft.com/office/drawing/2014/main" id="{39D1DB3D-AB4B-C391-7AA2-A580D217B4C9}"/>
              </a:ext>
            </a:extLst>
          </p:cNvPr>
          <p:cNvSpPr txBox="1"/>
          <p:nvPr/>
        </p:nvSpPr>
        <p:spPr>
          <a:xfrm>
            <a:off x="3297936" y="4098793"/>
            <a:ext cx="411480" cy="369332"/>
          </a:xfrm>
          <a:prstGeom prst="rect">
            <a:avLst/>
          </a:prstGeom>
          <a:noFill/>
        </p:spPr>
        <p:txBody>
          <a:bodyPr wrap="square" rtlCol="0">
            <a:spAutoFit/>
          </a:bodyPr>
          <a:lstStyle/>
          <a:p>
            <a:pPr algn="l"/>
            <a:r>
              <a:rPr kumimoji="1" lang="ja-JP" altLang="en-US" sz="1800" b="1" dirty="0">
                <a:solidFill>
                  <a:srgbClr val="FF0000"/>
                </a:solidFill>
                <a:latin typeface="+mn-ea"/>
              </a:rPr>
              <a:t>②</a:t>
            </a:r>
          </a:p>
        </p:txBody>
      </p:sp>
      <p:sp>
        <p:nvSpPr>
          <p:cNvPr id="15" name="テキスト ボックス 14">
            <a:extLst>
              <a:ext uri="{FF2B5EF4-FFF2-40B4-BE49-F238E27FC236}">
                <a16:creationId xmlns:a16="http://schemas.microsoft.com/office/drawing/2014/main" id="{50617100-1CED-8AC0-C9D0-9A1BB86D4173}"/>
              </a:ext>
            </a:extLst>
          </p:cNvPr>
          <p:cNvSpPr txBox="1"/>
          <p:nvPr/>
        </p:nvSpPr>
        <p:spPr>
          <a:xfrm>
            <a:off x="4794504" y="5168515"/>
            <a:ext cx="3645408" cy="830997"/>
          </a:xfrm>
          <a:prstGeom prst="rect">
            <a:avLst/>
          </a:prstGeom>
          <a:noFill/>
        </p:spPr>
        <p:txBody>
          <a:bodyPr wrap="square" rtlCol="0">
            <a:spAutoFit/>
          </a:bodyPr>
          <a:lstStyle/>
          <a:p>
            <a:pPr algn="l"/>
            <a:r>
              <a:rPr kumimoji="1" lang="ja-JP" altLang="en-US" sz="2400" b="1" dirty="0">
                <a:solidFill>
                  <a:srgbClr val="FF0000"/>
                </a:solidFill>
                <a:latin typeface="+mn-ea"/>
              </a:rPr>
              <a:t>①：</a:t>
            </a:r>
            <a:r>
              <a:rPr kumimoji="1" lang="en-US" altLang="ja-JP" sz="2400" b="1" dirty="0">
                <a:solidFill>
                  <a:srgbClr val="FF0000"/>
                </a:solidFill>
                <a:latin typeface="+mn-ea"/>
              </a:rPr>
              <a:t>PTZ</a:t>
            </a:r>
            <a:r>
              <a:rPr kumimoji="1" lang="ja-JP" altLang="en-US" sz="2400" b="1" dirty="0">
                <a:solidFill>
                  <a:srgbClr val="FF0000"/>
                </a:solidFill>
                <a:latin typeface="+mn-ea"/>
              </a:rPr>
              <a:t>部</a:t>
            </a:r>
            <a:endParaRPr kumimoji="1" lang="en-US" altLang="ja-JP" sz="2400" b="1" dirty="0">
              <a:solidFill>
                <a:srgbClr val="FF0000"/>
              </a:solidFill>
              <a:latin typeface="+mn-ea"/>
            </a:endParaRPr>
          </a:p>
          <a:p>
            <a:pPr algn="l"/>
            <a:r>
              <a:rPr lang="ja-JP" altLang="en-US" sz="2400" b="1" dirty="0">
                <a:solidFill>
                  <a:srgbClr val="FF0000"/>
                </a:solidFill>
                <a:latin typeface="+mn-ea"/>
              </a:rPr>
              <a:t>②：マルチセンサ</a:t>
            </a:r>
            <a:r>
              <a:rPr lang="en-US" altLang="ja-JP" sz="2400" b="1" dirty="0">
                <a:solidFill>
                  <a:srgbClr val="FF0000"/>
                </a:solidFill>
                <a:latin typeface="+mn-ea"/>
              </a:rPr>
              <a:t>―</a:t>
            </a:r>
            <a:r>
              <a:rPr lang="ja-JP" altLang="en-US" sz="2400" b="1" dirty="0">
                <a:solidFill>
                  <a:srgbClr val="FF0000"/>
                </a:solidFill>
                <a:latin typeface="+mn-ea"/>
              </a:rPr>
              <a:t>部</a:t>
            </a:r>
            <a:endParaRPr kumimoji="1" lang="ja-JP" altLang="en-US" sz="2400" b="1" dirty="0">
              <a:solidFill>
                <a:srgbClr val="FF0000"/>
              </a:solidFill>
              <a:latin typeface="+mn-ea"/>
            </a:endParaRPr>
          </a:p>
        </p:txBody>
      </p:sp>
    </p:spTree>
    <p:extLst>
      <p:ext uri="{BB962C8B-B14F-4D97-AF65-F5344CB8AC3E}">
        <p14:creationId xmlns:p14="http://schemas.microsoft.com/office/powerpoint/2010/main" val="616834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F74373E-1800-E916-3F14-5890779F3562}"/>
              </a:ext>
            </a:extLst>
          </p:cNvPr>
          <p:cNvSpPr>
            <a:spLocks noGrp="1"/>
          </p:cNvSpPr>
          <p:nvPr>
            <p:ph sz="quarter" idx="10"/>
          </p:nvPr>
        </p:nvSpPr>
        <p:spPr>
          <a:xfrm>
            <a:off x="7200106" y="1006013"/>
            <a:ext cx="6768966" cy="1867367"/>
          </a:xfrm>
        </p:spPr>
        <p:txBody>
          <a:bodyPr/>
          <a:lstStyle/>
          <a:p>
            <a:pPr marL="0" indent="0">
              <a:lnSpc>
                <a:spcPct val="120000"/>
              </a:lnSpc>
              <a:spcBef>
                <a:spcPts val="600"/>
              </a:spcBef>
              <a:buNone/>
            </a:pPr>
            <a:r>
              <a:rPr kumimoji="1" lang="en-US" altLang="ja-JP" sz="1800" dirty="0"/>
              <a:t>INITIAL SET</a:t>
            </a:r>
            <a:r>
              <a:rPr kumimoji="1" lang="ja-JP" altLang="en-US" sz="1800" dirty="0"/>
              <a:t>ボタンを押すことで、本体を工場初期化することが可能です。</a:t>
            </a:r>
            <a:r>
              <a:rPr kumimoji="1" lang="en-US" altLang="ja-JP" sz="1800" dirty="0"/>
              <a:t>INITIAL SET</a:t>
            </a:r>
            <a:r>
              <a:rPr kumimoji="1" lang="ja-JP" altLang="en-US" sz="1800" dirty="0"/>
              <a:t>ボタンの位置は、左図の通りです。</a:t>
            </a:r>
          </a:p>
          <a:p>
            <a:pPr marL="0" indent="0">
              <a:lnSpc>
                <a:spcPct val="120000"/>
              </a:lnSpc>
              <a:spcBef>
                <a:spcPts val="600"/>
              </a:spcBef>
              <a:buNone/>
            </a:pPr>
            <a:r>
              <a:rPr lang="ja-JP" altLang="en-US" sz="1800" dirty="0"/>
              <a:t>①  </a:t>
            </a:r>
            <a:r>
              <a:rPr kumimoji="1" lang="en-US" altLang="ja-JP" sz="1800" dirty="0"/>
              <a:t>Ethernet</a:t>
            </a:r>
            <a:r>
              <a:rPr kumimoji="1" lang="ja-JP" altLang="en-US" sz="1800" dirty="0"/>
              <a:t>ケーブルを本機から外して、本機の電源を切る</a:t>
            </a:r>
            <a:endParaRPr kumimoji="1" lang="en-US" altLang="ja-JP" sz="1800" dirty="0"/>
          </a:p>
          <a:p>
            <a:pPr marL="0" indent="0">
              <a:lnSpc>
                <a:spcPct val="120000"/>
              </a:lnSpc>
              <a:spcBef>
                <a:spcPts val="600"/>
              </a:spcBef>
              <a:buNone/>
            </a:pPr>
            <a:r>
              <a:rPr lang="ja-JP" altLang="en-US" sz="1800" dirty="0"/>
              <a:t>②「</a:t>
            </a:r>
            <a:r>
              <a:rPr kumimoji="1" lang="en-US" altLang="ja-JP" sz="1800" dirty="0"/>
              <a:t>INITIAL SET</a:t>
            </a:r>
            <a:r>
              <a:rPr kumimoji="1" lang="ja-JP" altLang="en-US" sz="1800" dirty="0"/>
              <a:t>」ボタンを押しながら、本機の電源を入れる</a:t>
            </a:r>
          </a:p>
          <a:p>
            <a:pPr marL="355600" indent="0">
              <a:lnSpc>
                <a:spcPct val="120000"/>
              </a:lnSpc>
              <a:spcBef>
                <a:spcPts val="600"/>
              </a:spcBef>
              <a:buNone/>
            </a:pPr>
            <a:r>
              <a:rPr lang="ja-JP" altLang="en-US" sz="1800" dirty="0"/>
              <a:t>⇒「</a:t>
            </a:r>
            <a:r>
              <a:rPr kumimoji="1" lang="en-US" altLang="ja-JP" sz="1800" dirty="0"/>
              <a:t>INITIAL SET</a:t>
            </a:r>
            <a:r>
              <a:rPr kumimoji="1" lang="ja-JP" altLang="en-US" sz="1800" dirty="0"/>
              <a:t>」ボタンは</a:t>
            </a:r>
            <a:r>
              <a:rPr kumimoji="1" lang="en-US" altLang="ja-JP" sz="1800" dirty="0"/>
              <a:t>15</a:t>
            </a:r>
            <a:r>
              <a:rPr kumimoji="1" lang="ja-JP" altLang="en-US" sz="1800" dirty="0"/>
              <a:t>秒以上押し続ける</a:t>
            </a:r>
          </a:p>
          <a:p>
            <a:pPr marL="0" indent="0">
              <a:lnSpc>
                <a:spcPct val="120000"/>
              </a:lnSpc>
              <a:spcBef>
                <a:spcPts val="600"/>
              </a:spcBef>
              <a:buNone/>
            </a:pPr>
            <a:r>
              <a:rPr lang="ja-JP" altLang="en-US" sz="1800" dirty="0"/>
              <a:t>③「</a:t>
            </a:r>
            <a:r>
              <a:rPr kumimoji="1" lang="en-US" altLang="ja-JP" sz="1800" dirty="0"/>
              <a:t>INITIAL SET</a:t>
            </a:r>
            <a:r>
              <a:rPr kumimoji="1" lang="ja-JP" altLang="en-US" sz="1800" dirty="0"/>
              <a:t>」ボタンを離す</a:t>
            </a:r>
          </a:p>
          <a:p>
            <a:pPr marL="0" indent="0">
              <a:lnSpc>
                <a:spcPct val="120000"/>
              </a:lnSpc>
              <a:spcBef>
                <a:spcPts val="600"/>
              </a:spcBef>
              <a:buNone/>
            </a:pPr>
            <a:r>
              <a:rPr kumimoji="1" lang="ja-JP" altLang="en-US" sz="1800" dirty="0"/>
              <a:t>約</a:t>
            </a:r>
            <a:r>
              <a:rPr kumimoji="1" lang="en-US" altLang="ja-JP" sz="1800" dirty="0"/>
              <a:t>2</a:t>
            </a:r>
            <a:r>
              <a:rPr kumimoji="1" lang="ja-JP" altLang="en-US" sz="1800" dirty="0"/>
              <a:t>分後に本機が起動されて、ネットワーク設定データを含む設定が初期化されます。正常に起動しない場合は、もう一度やり直してください。</a:t>
            </a:r>
          </a:p>
        </p:txBody>
      </p:sp>
      <p:sp>
        <p:nvSpPr>
          <p:cNvPr id="3" name="タイトル 2">
            <a:extLst>
              <a:ext uri="{FF2B5EF4-FFF2-40B4-BE49-F238E27FC236}">
                <a16:creationId xmlns:a16="http://schemas.microsoft.com/office/drawing/2014/main" id="{FD9F994C-4282-E4B7-2A8B-C3DC90A8EA7B}"/>
              </a:ext>
            </a:extLst>
          </p:cNvPr>
          <p:cNvSpPr>
            <a:spLocks noGrp="1"/>
          </p:cNvSpPr>
          <p:nvPr>
            <p:ph type="title"/>
          </p:nvPr>
        </p:nvSpPr>
        <p:spPr/>
        <p:txBody>
          <a:bodyPr/>
          <a:lstStyle/>
          <a:p>
            <a:pPr marL="268288"/>
            <a:r>
              <a:rPr kumimoji="1" lang="en-US" altLang="ja-JP" dirty="0"/>
              <a:t>3-5. </a:t>
            </a:r>
            <a:r>
              <a:rPr kumimoji="1" lang="ja-JP" altLang="en-US" dirty="0"/>
              <a:t>工場初期化の手順</a:t>
            </a:r>
          </a:p>
        </p:txBody>
      </p:sp>
      <p:grpSp>
        <p:nvGrpSpPr>
          <p:cNvPr id="10" name="グループ化 9">
            <a:extLst>
              <a:ext uri="{FF2B5EF4-FFF2-40B4-BE49-F238E27FC236}">
                <a16:creationId xmlns:a16="http://schemas.microsoft.com/office/drawing/2014/main" id="{3DD5B073-A2A8-6746-4E47-10F7EAD4B959}"/>
              </a:ext>
            </a:extLst>
          </p:cNvPr>
          <p:cNvGrpSpPr/>
          <p:nvPr/>
        </p:nvGrpSpPr>
        <p:grpSpPr>
          <a:xfrm>
            <a:off x="431141" y="1006012"/>
            <a:ext cx="6567168" cy="3657427"/>
            <a:chOff x="619760" y="3337972"/>
            <a:chExt cx="5730240" cy="3191320"/>
          </a:xfrm>
        </p:grpSpPr>
        <p:pic>
          <p:nvPicPr>
            <p:cNvPr id="5" name="図 4">
              <a:extLst>
                <a:ext uri="{FF2B5EF4-FFF2-40B4-BE49-F238E27FC236}">
                  <a16:creationId xmlns:a16="http://schemas.microsoft.com/office/drawing/2014/main" id="{1352B9DE-8145-1AD0-B41F-E223313FFFBD}"/>
                </a:ext>
              </a:extLst>
            </p:cNvPr>
            <p:cNvPicPr>
              <a:picLocks noChangeAspect="1"/>
            </p:cNvPicPr>
            <p:nvPr/>
          </p:nvPicPr>
          <p:blipFill rotWithShape="1">
            <a:blip r:embed="rId2"/>
            <a:srcRect l="2723" r="7095"/>
            <a:stretch/>
          </p:blipFill>
          <p:spPr>
            <a:xfrm rot="10800000">
              <a:off x="619760" y="3337972"/>
              <a:ext cx="5730240" cy="319132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楕円 5">
              <a:extLst>
                <a:ext uri="{FF2B5EF4-FFF2-40B4-BE49-F238E27FC236}">
                  <a16:creationId xmlns:a16="http://schemas.microsoft.com/office/drawing/2014/main" id="{B8A2787C-1960-18FD-2112-4369840BC8EE}"/>
                </a:ext>
              </a:extLst>
            </p:cNvPr>
            <p:cNvSpPr/>
            <p:nvPr/>
          </p:nvSpPr>
          <p:spPr>
            <a:xfrm>
              <a:off x="5120640" y="5829998"/>
              <a:ext cx="294640" cy="294640"/>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2000" b="1" dirty="0">
                  <a:solidFill>
                    <a:schemeClr val="tx1"/>
                  </a:solidFill>
                  <a:latin typeface="+mn-ea"/>
                </a:rPr>
                <a:t>(A)</a:t>
              </a:r>
            </a:p>
          </p:txBody>
        </p:sp>
        <p:sp>
          <p:nvSpPr>
            <p:cNvPr id="7" name="楕円 6">
              <a:extLst>
                <a:ext uri="{FF2B5EF4-FFF2-40B4-BE49-F238E27FC236}">
                  <a16:creationId xmlns:a16="http://schemas.microsoft.com/office/drawing/2014/main" id="{02D0762A-DCEB-CB9B-7206-A41D4821F06F}"/>
                </a:ext>
              </a:extLst>
            </p:cNvPr>
            <p:cNvSpPr/>
            <p:nvPr/>
          </p:nvSpPr>
          <p:spPr>
            <a:xfrm>
              <a:off x="1544320" y="5829998"/>
              <a:ext cx="294640" cy="294640"/>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chemeClr val="tx1"/>
                  </a:solidFill>
                  <a:latin typeface="+mn-ea"/>
                </a:rPr>
                <a:t>(B)</a:t>
              </a:r>
              <a:endParaRPr kumimoji="1" lang="ja-JP" altLang="en-US" sz="2000" b="1" dirty="0">
                <a:solidFill>
                  <a:schemeClr val="tx1"/>
                </a:solidFill>
                <a:latin typeface="+mn-ea"/>
              </a:endParaRPr>
            </a:p>
          </p:txBody>
        </p:sp>
      </p:grpSp>
      <p:sp>
        <p:nvSpPr>
          <p:cNvPr id="11" name="テキスト ボックス 10">
            <a:extLst>
              <a:ext uri="{FF2B5EF4-FFF2-40B4-BE49-F238E27FC236}">
                <a16:creationId xmlns:a16="http://schemas.microsoft.com/office/drawing/2014/main" id="{518858A9-656D-028C-29EB-CFD55E4EBBA6}"/>
              </a:ext>
            </a:extLst>
          </p:cNvPr>
          <p:cNvSpPr txBox="1"/>
          <p:nvPr/>
        </p:nvSpPr>
        <p:spPr>
          <a:xfrm>
            <a:off x="934956" y="5019040"/>
            <a:ext cx="5684569" cy="784830"/>
          </a:xfrm>
          <a:prstGeom prst="rect">
            <a:avLst/>
          </a:prstGeom>
          <a:noFill/>
        </p:spPr>
        <p:txBody>
          <a:bodyPr wrap="none" rtlCol="0">
            <a:spAutoFit/>
          </a:bodyPr>
          <a:lstStyle/>
          <a:p>
            <a:pPr algn="l">
              <a:spcBef>
                <a:spcPts val="600"/>
              </a:spcBef>
            </a:pPr>
            <a:r>
              <a:rPr lang="en-US" altLang="ja-JP" sz="2000" b="1" dirty="0">
                <a:latin typeface="+mn-ea"/>
              </a:rPr>
              <a:t>(A)</a:t>
            </a:r>
            <a:r>
              <a:rPr kumimoji="1" lang="ja-JP" altLang="en-US" sz="2000" b="1" dirty="0">
                <a:latin typeface="+mn-ea"/>
              </a:rPr>
              <a:t>：</a:t>
            </a:r>
            <a:r>
              <a:rPr kumimoji="1" lang="en-US" altLang="ja-JP" sz="2000" b="1" dirty="0">
                <a:latin typeface="+mn-ea"/>
              </a:rPr>
              <a:t>INITIAL SET</a:t>
            </a:r>
            <a:r>
              <a:rPr kumimoji="1" lang="ja-JP" altLang="en-US" sz="2000" b="1" dirty="0">
                <a:latin typeface="+mn-ea"/>
              </a:rPr>
              <a:t>ボタン（マルチセンサー部）</a:t>
            </a:r>
            <a:endParaRPr kumimoji="1" lang="en-US" altLang="ja-JP" sz="2000" b="1" dirty="0">
              <a:latin typeface="+mn-ea"/>
            </a:endParaRPr>
          </a:p>
          <a:p>
            <a:pPr>
              <a:spcBef>
                <a:spcPts val="600"/>
              </a:spcBef>
            </a:pPr>
            <a:r>
              <a:rPr lang="en-US" altLang="ja-JP" sz="2000" b="1" dirty="0">
                <a:latin typeface="+mn-ea"/>
              </a:rPr>
              <a:t>(B)</a:t>
            </a:r>
            <a:r>
              <a:rPr lang="ja-JP" altLang="en-US" sz="2000" b="1" dirty="0">
                <a:latin typeface="+mn-ea"/>
              </a:rPr>
              <a:t>：</a:t>
            </a:r>
            <a:r>
              <a:rPr kumimoji="1" lang="en-US" altLang="ja-JP" sz="2000" b="1" dirty="0">
                <a:latin typeface="+mn-ea"/>
              </a:rPr>
              <a:t>INITIAL SET</a:t>
            </a:r>
            <a:r>
              <a:rPr kumimoji="1" lang="ja-JP" altLang="en-US" sz="2000" b="1" dirty="0">
                <a:latin typeface="+mn-ea"/>
              </a:rPr>
              <a:t>ボタン（</a:t>
            </a:r>
            <a:r>
              <a:rPr kumimoji="1" lang="en-US" altLang="ja-JP" sz="2000" b="1" dirty="0">
                <a:latin typeface="+mn-ea"/>
              </a:rPr>
              <a:t>PTZ</a:t>
            </a:r>
            <a:r>
              <a:rPr kumimoji="1" lang="ja-JP" altLang="en-US" sz="2000" b="1" dirty="0">
                <a:latin typeface="+mn-ea"/>
              </a:rPr>
              <a:t>部）</a:t>
            </a:r>
            <a:endParaRPr kumimoji="1" lang="en-US" altLang="ja-JP" sz="2000" b="1" dirty="0">
              <a:latin typeface="+mn-ea"/>
            </a:endParaRPr>
          </a:p>
        </p:txBody>
      </p:sp>
      <p:sp>
        <p:nvSpPr>
          <p:cNvPr id="12" name="正方形/長方形 11">
            <a:extLst>
              <a:ext uri="{FF2B5EF4-FFF2-40B4-BE49-F238E27FC236}">
                <a16:creationId xmlns:a16="http://schemas.microsoft.com/office/drawing/2014/main" id="{BCDCA0A2-B2BB-6C11-568B-FDE86BD9E3B0}"/>
              </a:ext>
            </a:extLst>
          </p:cNvPr>
          <p:cNvSpPr/>
          <p:nvPr/>
        </p:nvSpPr>
        <p:spPr>
          <a:xfrm>
            <a:off x="5516545" y="1858944"/>
            <a:ext cx="1102980" cy="7435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A915F9A-08D3-EEE6-470A-0DDBB4BDF7A0}"/>
              </a:ext>
            </a:extLst>
          </p:cNvPr>
          <p:cNvSpPr/>
          <p:nvPr/>
        </p:nvSpPr>
        <p:spPr>
          <a:xfrm>
            <a:off x="556593" y="1602219"/>
            <a:ext cx="1422931" cy="10907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564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latin typeface="Yu Gothic UI" panose="020B0500000000000000" pitchFamily="50" charset="-128"/>
                <a:ea typeface="Yu Gothic UI" panose="020B0500000000000000" pitchFamily="50" charset="-128"/>
              </a:rPr>
              <a:t>【</a:t>
            </a:r>
            <a:r>
              <a:rPr kumimoji="1" lang="ja-JP" altLang="en-US" dirty="0">
                <a:latin typeface="Yu Gothic UI" panose="020B0500000000000000" pitchFamily="50" charset="-128"/>
                <a:ea typeface="Yu Gothic UI" panose="020B0500000000000000" pitchFamily="50" charset="-128"/>
              </a:rPr>
              <a:t>参考①</a:t>
            </a:r>
            <a:r>
              <a:rPr kumimoji="1" lang="en-US" altLang="ja-JP" dirty="0">
                <a:latin typeface="Yu Gothic UI" panose="020B0500000000000000" pitchFamily="50" charset="-128"/>
                <a:ea typeface="Yu Gothic UI" panose="020B0500000000000000" pitchFamily="50" charset="-128"/>
              </a:rPr>
              <a:t>】</a:t>
            </a:r>
            <a:r>
              <a:rPr lang="en-US" altLang="ja-JP" dirty="0">
                <a:latin typeface="Yu Gothic UI" panose="020B0500000000000000" pitchFamily="50" charset="-128"/>
                <a:ea typeface="Yu Gothic UI" panose="020B0500000000000000" pitchFamily="50" charset="-128"/>
              </a:rPr>
              <a:t>AI</a:t>
            </a:r>
            <a:r>
              <a:rPr lang="ja-JP" altLang="en-US" dirty="0">
                <a:latin typeface="Yu Gothic UI" panose="020B0500000000000000" pitchFamily="50" charset="-128"/>
                <a:ea typeface="Yu Gothic UI" panose="020B0500000000000000" pitchFamily="50" charset="-128"/>
              </a:rPr>
              <a:t>自動追尾について</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475306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237" y="569171"/>
            <a:ext cx="14398976" cy="461665"/>
          </a:xfrm>
          <a:prstGeom prst="rect">
            <a:avLst/>
          </a:prstGeom>
          <a:solidFill>
            <a:schemeClr val="bg1">
              <a:lumMod val="95000"/>
            </a:schemeClr>
          </a:solidFill>
        </p:spPr>
        <p:txBody>
          <a:bodyPr wrap="square" rtlCol="0">
            <a:spAutoFit/>
          </a:bodyPr>
          <a:lstStyle/>
          <a:p>
            <a:pPr marL="269875" defTabSz="719953" fontAlgn="base">
              <a:spcBef>
                <a:spcPct val="0"/>
              </a:spcBef>
              <a:spcAft>
                <a:spcPct val="0"/>
              </a:spcAft>
              <a:defRPr/>
            </a:pPr>
            <a:r>
              <a:rPr lang="en-US" altLang="ja-JP" sz="2400" b="1" dirty="0">
                <a:solidFill>
                  <a:srgbClr val="6464E6"/>
                </a:solidFill>
                <a:latin typeface="Yu Gothic UI" panose="020B0500000000000000" pitchFamily="50" charset="-128"/>
                <a:ea typeface="Yu Gothic UI" panose="020B0500000000000000" pitchFamily="50" charset="-128"/>
              </a:rPr>
              <a:t>AI</a:t>
            </a:r>
            <a:r>
              <a:rPr lang="ja-JP" altLang="en-US" sz="2400" b="1" dirty="0">
                <a:solidFill>
                  <a:srgbClr val="6464E6"/>
                </a:solidFill>
                <a:latin typeface="Yu Gothic UI" panose="020B0500000000000000" pitchFamily="50" charset="-128"/>
                <a:ea typeface="Yu Gothic UI" panose="020B0500000000000000" pitchFamily="50" charset="-128"/>
              </a:rPr>
              <a:t>により追尾精度が向上、コントローラなどでの手動追尾操作が不要に</a:t>
            </a:r>
            <a:r>
              <a:rPr lang="ja-JP" altLang="en-US" sz="2400" b="1" baseline="30000" dirty="0">
                <a:solidFill>
                  <a:srgbClr val="6464E6"/>
                </a:solidFill>
                <a:latin typeface="Yu Gothic UI" panose="020B0500000000000000" pitchFamily="50" charset="-128"/>
                <a:ea typeface="Yu Gothic UI" panose="020B0500000000000000" pitchFamily="50" charset="-128"/>
              </a:rPr>
              <a:t> *</a:t>
            </a:r>
            <a:r>
              <a:rPr lang="en-US" altLang="ja-JP" sz="2400" b="1" baseline="30000" dirty="0">
                <a:solidFill>
                  <a:srgbClr val="6464E6"/>
                </a:solidFill>
                <a:latin typeface="Yu Gothic UI" panose="020B0500000000000000" pitchFamily="50" charset="-128"/>
                <a:ea typeface="Yu Gothic UI" panose="020B0500000000000000" pitchFamily="50" charset="-128"/>
              </a:rPr>
              <a:t>1</a:t>
            </a:r>
          </a:p>
        </p:txBody>
      </p:sp>
      <p:sp>
        <p:nvSpPr>
          <p:cNvPr id="2" name="タイトル 1"/>
          <p:cNvSpPr>
            <a:spLocks noGrp="1"/>
          </p:cNvSpPr>
          <p:nvPr>
            <p:ph type="title"/>
          </p:nvPr>
        </p:nvSpPr>
        <p:spPr/>
        <p:txBody>
          <a:bodyPr/>
          <a:lstStyle/>
          <a:p>
            <a:pPr marL="268288"/>
            <a:r>
              <a:rPr kumimoji="1" lang="en-US" altLang="ja-JP" dirty="0"/>
              <a:t>AI</a:t>
            </a:r>
            <a:r>
              <a:rPr kumimoji="1" lang="ja-JP" altLang="en-US" dirty="0"/>
              <a:t>自動</a:t>
            </a:r>
            <a:r>
              <a:rPr lang="ja-JP" altLang="en-US" dirty="0"/>
              <a:t>追尾の概要</a:t>
            </a:r>
            <a:endParaRPr kumimoji="1" lang="ja-JP" altLang="en-US" dirty="0"/>
          </a:p>
        </p:txBody>
      </p:sp>
      <p:graphicFrame>
        <p:nvGraphicFramePr>
          <p:cNvPr id="32" name="表 31"/>
          <p:cNvGraphicFramePr>
            <a:graphicFrameLocks noGrp="1"/>
          </p:cNvGraphicFramePr>
          <p:nvPr>
            <p:extLst>
              <p:ext uri="{D42A27DB-BD31-4B8C-83A1-F6EECF244321}">
                <p14:modId xmlns:p14="http://schemas.microsoft.com/office/powerpoint/2010/main" val="2497732103"/>
              </p:ext>
            </p:extLst>
          </p:nvPr>
        </p:nvGraphicFramePr>
        <p:xfrm>
          <a:off x="462143" y="5232168"/>
          <a:ext cx="12925351" cy="2260368"/>
        </p:xfrm>
        <a:graphic>
          <a:graphicData uri="http://schemas.openxmlformats.org/drawingml/2006/table">
            <a:tbl>
              <a:tblPr firstRow="1" bandRow="1">
                <a:effectLst>
                  <a:outerShdw blurRad="50800" dist="38100" dir="2700000" algn="tl" rotWithShape="0">
                    <a:prstClr val="black">
                      <a:alpha val="40000"/>
                    </a:prstClr>
                  </a:outerShdw>
                </a:effectLst>
              </a:tblPr>
              <a:tblGrid>
                <a:gridCol w="1035952">
                  <a:extLst>
                    <a:ext uri="{9D8B030D-6E8A-4147-A177-3AD203B41FA5}">
                      <a16:colId xmlns:a16="http://schemas.microsoft.com/office/drawing/2014/main" val="4098487681"/>
                    </a:ext>
                  </a:extLst>
                </a:gridCol>
                <a:gridCol w="1784861">
                  <a:extLst>
                    <a:ext uri="{9D8B030D-6E8A-4147-A177-3AD203B41FA5}">
                      <a16:colId xmlns:a16="http://schemas.microsoft.com/office/drawing/2014/main" val="458886361"/>
                    </a:ext>
                  </a:extLst>
                </a:gridCol>
                <a:gridCol w="1094921">
                  <a:extLst>
                    <a:ext uri="{9D8B030D-6E8A-4147-A177-3AD203B41FA5}">
                      <a16:colId xmlns:a16="http://schemas.microsoft.com/office/drawing/2014/main" val="2925929522"/>
                    </a:ext>
                  </a:extLst>
                </a:gridCol>
                <a:gridCol w="1554880">
                  <a:extLst>
                    <a:ext uri="{9D8B030D-6E8A-4147-A177-3AD203B41FA5}">
                      <a16:colId xmlns:a16="http://schemas.microsoft.com/office/drawing/2014/main" val="2885951132"/>
                    </a:ext>
                  </a:extLst>
                </a:gridCol>
                <a:gridCol w="7454737">
                  <a:extLst>
                    <a:ext uri="{9D8B030D-6E8A-4147-A177-3AD203B41FA5}">
                      <a16:colId xmlns:a16="http://schemas.microsoft.com/office/drawing/2014/main" val="2362235371"/>
                    </a:ext>
                  </a:extLst>
                </a:gridCol>
              </a:tblGrid>
              <a:tr h="32067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endParaRPr lang="ja-JP" altLang="en-US" sz="17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対象物</a:t>
                      </a: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en-US" altLang="ja-JP"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a:t>
                      </a:r>
                      <a:endParaRPr 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現行</a:t>
                      </a:r>
                      <a:endPar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endPar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extLst>
                  <a:ext uri="{0D108BD9-81ED-4DB2-BD59-A6C34878D82A}">
                    <a16:rowId xmlns:a16="http://schemas.microsoft.com/office/drawing/2014/main" val="4084447033"/>
                  </a:ext>
                </a:extLst>
              </a:tr>
              <a:tr h="320670">
                <a:tc row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b="1" dirty="0">
                          <a:latin typeface="Yu Gothic UI" panose="020B0500000000000000" pitchFamily="50" charset="-128"/>
                          <a:ea typeface="Yu Gothic UI" panose="020B0500000000000000" pitchFamily="50" charset="-128"/>
                        </a:rPr>
                        <a:t>検知</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cs typeface="+mn-cs"/>
                        </a:rPr>
                        <a:t>人</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a:latin typeface="Yu Gothic UI" panose="020B0500000000000000" pitchFamily="50" charset="-128"/>
                          <a:ea typeface="Yu Gothic UI" panose="020B0500000000000000" pitchFamily="50" charset="-128"/>
                          <a:cs typeface="+mn-cs"/>
                        </a:rPr>
                        <a:t>△</a:t>
                      </a:r>
                      <a:endParaRPr lang="en-US" altLang="ja-JP"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row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現行</a:t>
                      </a:r>
                      <a:r>
                        <a:rPr lang="en-US" altLang="ja-JP" sz="1800" baseline="0" dirty="0">
                          <a:latin typeface="Yu Gothic UI" panose="020B0500000000000000" pitchFamily="50" charset="-128"/>
                          <a:ea typeface="Yu Gothic UI" panose="020B0500000000000000" pitchFamily="50" charset="-128"/>
                        </a:rPr>
                        <a:t>: </a:t>
                      </a:r>
                      <a:r>
                        <a:rPr lang="ja-JP" altLang="en-US" sz="1800" baseline="0" dirty="0">
                          <a:latin typeface="Yu Gothic UI" panose="020B0500000000000000" pitchFamily="50" charset="-128"/>
                          <a:ea typeface="Yu Gothic UI" panose="020B0500000000000000" pitchFamily="50" charset="-128"/>
                        </a:rPr>
                        <a:t>頭部の形で検知</a:t>
                      </a:r>
                      <a:endParaRPr lang="en-US" altLang="ja-JP" sz="1800" baseline="0" dirty="0">
                        <a:latin typeface="Yu Gothic UI" panose="020B0500000000000000" pitchFamily="50" charset="-128"/>
                        <a:ea typeface="Yu Gothic UI" panose="020B0500000000000000" pitchFamily="50" charset="-128"/>
                      </a:endParaRPr>
                    </a:p>
                    <a:p>
                      <a:r>
                        <a:rPr lang="en-US" altLang="ja-JP" sz="1800" b="1" dirty="0">
                          <a:latin typeface="Yu Gothic UI" panose="020B0500000000000000" pitchFamily="50" charset="-128"/>
                          <a:ea typeface="Yu Gothic UI" panose="020B0500000000000000" pitchFamily="50" charset="-128"/>
                        </a:rPr>
                        <a:t>AI</a:t>
                      </a:r>
                      <a:r>
                        <a:rPr lang="en-US" altLang="ja-JP" sz="1800" b="1" baseline="0" dirty="0">
                          <a:latin typeface="Yu Gothic UI" panose="020B0500000000000000" pitchFamily="50" charset="-128"/>
                          <a:ea typeface="Yu Gothic UI" panose="020B0500000000000000" pitchFamily="50" charset="-128"/>
                        </a:rPr>
                        <a:t> : </a:t>
                      </a:r>
                      <a:r>
                        <a:rPr lang="ja-JP" altLang="en-US" sz="1800" b="1" baseline="0" dirty="0">
                          <a:latin typeface="Yu Gothic UI" panose="020B0500000000000000" pitchFamily="50" charset="-128"/>
                          <a:ea typeface="Yu Gothic UI" panose="020B0500000000000000" pitchFamily="50" charset="-128"/>
                        </a:rPr>
                        <a:t>人・車・二輪車を特定して検知</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extLst>
                  <a:ext uri="{0D108BD9-81ED-4DB2-BD59-A6C34878D82A}">
                    <a16:rowId xmlns:a16="http://schemas.microsoft.com/office/drawing/2014/main" val="3792430120"/>
                  </a:ext>
                </a:extLst>
              </a:tr>
              <a:tr h="320670">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車</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en-US" altLang="ja-JP" sz="1800" dirty="0">
                          <a:latin typeface="Yu Gothic UI" panose="020B0500000000000000" pitchFamily="50" charset="-128"/>
                          <a:ea typeface="Yu Gothic UI" panose="020B0500000000000000" pitchFamily="50" charset="-128"/>
                        </a:rPr>
                        <a:t>×</a:t>
                      </a:r>
                      <a:endParaRPr lang="en-US" altLang="ja-JP"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4701469"/>
                  </a:ext>
                </a:extLst>
              </a:tr>
              <a:tr h="320670">
                <a:tc vMerge="1">
                  <a:txBody>
                    <a:bodyPr/>
                    <a:lstStyle/>
                    <a:p>
                      <a:endParaRPr lang="ja-JP" altLang="en-US" sz="800" dirty="0">
                        <a:latin typeface="+mn-ea"/>
                        <a:ea typeface="+mn-ea"/>
                      </a:endParaRPr>
                    </a:p>
                  </a:txBody>
                  <a:tcPr marL="72000" marR="72000" marT="18000" marB="18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二輪車</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8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vMerge="1">
                  <a:txBody>
                    <a:bodyPr/>
                    <a:lstStyle/>
                    <a:p>
                      <a:endParaRPr lang="ja-JP" altLang="en-US" sz="800" dirty="0">
                        <a:latin typeface="+mn-ea"/>
                        <a:ea typeface="+mn-ea"/>
                      </a:endParaRPr>
                    </a:p>
                  </a:txBody>
                  <a:tcPr marL="72000" marR="72000" marT="18000" marB="18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40448832"/>
                  </a:ext>
                </a:extLst>
              </a:tr>
              <a:tr h="584651">
                <a:tc rowSpan="2">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b="1" dirty="0">
                          <a:latin typeface="Yu Gothic UI" panose="020B0500000000000000" pitchFamily="50" charset="-128"/>
                          <a:ea typeface="Yu Gothic UI" panose="020B0500000000000000" pitchFamily="50" charset="-128"/>
                        </a:rPr>
                        <a:t>追尾</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cs typeface="Calibri" panose="020F0502020204030204" pitchFamily="34" charset="0"/>
                        </a:rPr>
                        <a:t>単独の場合</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a:latin typeface="Yu Gothic UI" panose="020B0500000000000000" pitchFamily="50" charset="-128"/>
                          <a:ea typeface="Yu Gothic UI" panose="020B0500000000000000" pitchFamily="50" charset="-128"/>
                          <a:cs typeface="Calibri" panose="020F0502020204030204" pitchFamily="34" charset="0"/>
                        </a:rPr>
                        <a:t>△～〇</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baseline="0" dirty="0">
                          <a:latin typeface="Yu Gothic UI" panose="020B0500000000000000" pitchFamily="50" charset="-128"/>
                          <a:ea typeface="Yu Gothic UI" panose="020B0500000000000000" pitchFamily="50" charset="-128"/>
                        </a:rPr>
                        <a:t>現行</a:t>
                      </a:r>
                      <a:r>
                        <a:rPr lang="en-US" altLang="ja-JP" sz="1800" baseline="0" dirty="0">
                          <a:latin typeface="Yu Gothic UI" panose="020B0500000000000000" pitchFamily="50" charset="-128"/>
                          <a:ea typeface="Yu Gothic UI" panose="020B0500000000000000" pitchFamily="50" charset="-128"/>
                        </a:rPr>
                        <a:t> : </a:t>
                      </a:r>
                      <a:r>
                        <a:rPr lang="ja-JP" altLang="en-US" sz="1800" baseline="0" dirty="0">
                          <a:latin typeface="Yu Gothic UI" panose="020B0500000000000000" pitchFamily="50" charset="-128"/>
                          <a:ea typeface="Yu Gothic UI" panose="020B0500000000000000" pitchFamily="50" charset="-128"/>
                        </a:rPr>
                        <a:t>道路の白線などを誤追尾することあり</a:t>
                      </a:r>
                      <a:endParaRPr lang="en-US" altLang="ja-JP" sz="1800" dirty="0">
                        <a:latin typeface="Yu Gothic UI" panose="020B0500000000000000" pitchFamily="50" charset="-128"/>
                        <a:ea typeface="Yu Gothic UI" panose="020B0500000000000000" pitchFamily="50" charset="-128"/>
                      </a:endParaRPr>
                    </a:p>
                    <a:p>
                      <a:r>
                        <a:rPr lang="en-US" altLang="ja-JP" sz="1800" b="1" dirty="0">
                          <a:latin typeface="Yu Gothic UI" panose="020B0500000000000000" pitchFamily="50" charset="-128"/>
                          <a:ea typeface="Yu Gothic UI" panose="020B0500000000000000" pitchFamily="50" charset="-128"/>
                        </a:rPr>
                        <a:t>AI</a:t>
                      </a:r>
                      <a:r>
                        <a:rPr lang="en-US" altLang="ja-JP" sz="1800" b="1" baseline="0" dirty="0">
                          <a:latin typeface="Yu Gothic UI" panose="020B0500000000000000" pitchFamily="50" charset="-128"/>
                          <a:ea typeface="Yu Gothic UI" panose="020B0500000000000000" pitchFamily="50" charset="-128"/>
                        </a:rPr>
                        <a:t> : </a:t>
                      </a:r>
                      <a:r>
                        <a:rPr lang="ja-JP" altLang="en-US" sz="1800" b="1" baseline="0" dirty="0">
                          <a:latin typeface="Yu Gothic UI" panose="020B0500000000000000" pitchFamily="50" charset="-128"/>
                          <a:ea typeface="Yu Gothic UI" panose="020B0500000000000000" pitchFamily="50" charset="-128"/>
                        </a:rPr>
                        <a:t>人・車・二輪車を特定した後、テンプレートマッチング</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extLst>
                  <a:ext uri="{0D108BD9-81ED-4DB2-BD59-A6C34878D82A}">
                    <a16:rowId xmlns:a16="http://schemas.microsoft.com/office/drawing/2014/main" val="3853412138"/>
                  </a:ext>
                </a:extLst>
              </a:tr>
              <a:tr h="320670">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複数人いる場合</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latin typeface="Yu Gothic UI" panose="020B0500000000000000" pitchFamily="50" charset="-128"/>
                          <a:ea typeface="Yu Gothic UI" panose="020B0500000000000000" pitchFamily="50" charset="-128"/>
                          <a:cs typeface="Calibri" panose="020F0502020204030204" pitchFamily="34" charset="0"/>
                        </a:rPr>
                        <a:t>〇～◎</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latin typeface="Yu Gothic UI" panose="020B0500000000000000" pitchFamily="50" charset="-128"/>
                          <a:ea typeface="Yu Gothic UI" panose="020B0500000000000000" pitchFamily="50" charset="-128"/>
                          <a:cs typeface="Calibri" panose="020F0502020204030204" pitchFamily="34" charset="0"/>
                        </a:rPr>
                        <a:t>△～〇</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en-US" altLang="ja-JP" sz="1800" b="1" dirty="0">
                          <a:latin typeface="Yu Gothic UI" panose="020B0500000000000000" pitchFamily="50" charset="-128"/>
                          <a:ea typeface="Yu Gothic UI" panose="020B0500000000000000" pitchFamily="50" charset="-128"/>
                        </a:rPr>
                        <a:t>10</a:t>
                      </a:r>
                      <a:r>
                        <a:rPr lang="ja-JP" altLang="en-US" sz="1800" b="1" dirty="0">
                          <a:latin typeface="Yu Gothic UI" panose="020B0500000000000000" pitchFamily="50" charset="-128"/>
                          <a:ea typeface="Yu Gothic UI" panose="020B0500000000000000" pitchFamily="50" charset="-128"/>
                        </a:rPr>
                        <a:t>人の中で検出、追尾可能</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extLst>
                  <a:ext uri="{0D108BD9-81ED-4DB2-BD59-A6C34878D82A}">
                    <a16:rowId xmlns:a16="http://schemas.microsoft.com/office/drawing/2014/main" val="555770806"/>
                  </a:ext>
                </a:extLst>
              </a:tr>
            </a:tbl>
          </a:graphicData>
        </a:graphic>
      </p:graphicFrame>
      <p:sp>
        <p:nvSpPr>
          <p:cNvPr id="33" name="正方形/長方形 32"/>
          <p:cNvSpPr/>
          <p:nvPr/>
        </p:nvSpPr>
        <p:spPr>
          <a:xfrm>
            <a:off x="3278626" y="5227571"/>
            <a:ext cx="1120467" cy="2297495"/>
          </a:xfrm>
          <a:prstGeom prst="rect">
            <a:avLst/>
          </a:prstGeom>
          <a:noFill/>
          <a:ln w="28575" cap="flat" cmpd="sng" algn="ctr">
            <a:solidFill>
              <a:srgbClr val="D36163"/>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35" name="テキスト ボックス 34"/>
          <p:cNvSpPr txBox="1"/>
          <p:nvPr/>
        </p:nvSpPr>
        <p:spPr>
          <a:xfrm>
            <a:off x="331653" y="4844996"/>
            <a:ext cx="3397499" cy="382576"/>
          </a:xfrm>
          <a:prstGeom prst="rect">
            <a:avLst/>
          </a:prstGeom>
          <a:noFill/>
        </p:spPr>
        <p:txBody>
          <a:bodyPr wrap="square" lIns="56689" tIns="56689" rIns="56689" bIns="56689" rtlCol="0" anchor="ctr" anchorCtr="0">
            <a:noAutofit/>
          </a:bodyPr>
          <a:lstStyle/>
          <a:p>
            <a:pPr defTabSz="719953" fontAlgn="base">
              <a:spcBef>
                <a:spcPct val="0"/>
              </a:spcBef>
              <a:spcAft>
                <a:spcPct val="0"/>
              </a:spcAft>
              <a:defRPr/>
            </a:pPr>
            <a:r>
              <a:rPr kumimoji="0" lang="ja-JP" altLang="en-US"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精度評価</a:t>
            </a:r>
            <a:endParaRPr kumimoji="0" lang="en-US" altLang="ja-JP"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36" name="表 35"/>
          <p:cNvGraphicFramePr>
            <a:graphicFrameLocks noGrp="1"/>
          </p:cNvGraphicFramePr>
          <p:nvPr>
            <p:extLst>
              <p:ext uri="{D42A27DB-BD31-4B8C-83A1-F6EECF244321}">
                <p14:modId xmlns:p14="http://schemas.microsoft.com/office/powerpoint/2010/main" val="3863319525"/>
              </p:ext>
            </p:extLst>
          </p:nvPr>
        </p:nvGraphicFramePr>
        <p:xfrm>
          <a:off x="469816" y="1986511"/>
          <a:ext cx="7538043" cy="2320656"/>
        </p:xfrm>
        <a:graphic>
          <a:graphicData uri="http://schemas.openxmlformats.org/drawingml/2006/table">
            <a:tbl>
              <a:tblPr firstRow="1" bandRow="1">
                <a:effectLst>
                  <a:outerShdw blurRad="50800" dist="38100" dir="2700000" algn="tl" rotWithShape="0">
                    <a:prstClr val="black">
                      <a:alpha val="40000"/>
                    </a:prstClr>
                  </a:outerShdw>
                </a:effectLst>
              </a:tblPr>
              <a:tblGrid>
                <a:gridCol w="1012928">
                  <a:extLst>
                    <a:ext uri="{9D8B030D-6E8A-4147-A177-3AD203B41FA5}">
                      <a16:colId xmlns:a16="http://schemas.microsoft.com/office/drawing/2014/main" val="2158689129"/>
                    </a:ext>
                  </a:extLst>
                </a:gridCol>
                <a:gridCol w="6525115">
                  <a:extLst>
                    <a:ext uri="{9D8B030D-6E8A-4147-A177-3AD203B41FA5}">
                      <a16:colId xmlns:a16="http://schemas.microsoft.com/office/drawing/2014/main" val="4118252476"/>
                    </a:ext>
                  </a:extLst>
                </a:gridCol>
              </a:tblGrid>
              <a:tr h="431969">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endParaRPr kumimoji="1" lang="ja-JP" altLang="en-US" sz="1900" dirty="0">
                        <a:latin typeface="Yu Gothic UI" panose="020B0500000000000000" pitchFamily="50" charset="-128"/>
                        <a:ea typeface="Yu Gothic UI" panose="020B0500000000000000" pitchFamily="50" charset="-128"/>
                      </a:endParaRPr>
                    </a:p>
                  </a:txBody>
                  <a:tcPr marL="143990" marR="143990" marT="71995" marB="71995">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アイテム</a:t>
                      </a:r>
                    </a:p>
                  </a:txBody>
                  <a:tcPr marL="143990" marR="143990" marT="71995" marB="71995">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2747621163"/>
                  </a:ext>
                </a:extLst>
              </a:tr>
              <a:tr h="431969">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検知</a:t>
                      </a:r>
                      <a:endPar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AI</a:t>
                      </a: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で人・車・二輪車を検知</a:t>
                      </a:r>
                      <a:endPar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extLst>
                  <a:ext uri="{0D108BD9-81ED-4DB2-BD59-A6C34878D82A}">
                    <a16:rowId xmlns:a16="http://schemas.microsoft.com/office/drawing/2014/main" val="2915489492"/>
                  </a:ext>
                </a:extLst>
              </a:tr>
              <a:tr h="1007928">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追尾</a:t>
                      </a:r>
                      <a:r>
                        <a:rPr lang="ja-JP" altLang="en-US" sz="1800" b="0" u="none" baseline="300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 *</a:t>
                      </a:r>
                      <a:r>
                        <a:rPr lang="en-US" altLang="ja-JP" sz="1800" b="0" u="none" baseline="300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a:t>
                      </a: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indent="-171450">
                        <a:buFont typeface="Wingdings" panose="05000000000000000000" pitchFamily="2" charset="2"/>
                        <a:buChar char="ü"/>
                      </a:pP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背景への</a:t>
                      </a:r>
                      <a:r>
                        <a:rPr lang="ja-JP" altLang="en-US" sz="18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誤追尾を最小化</a:t>
                      </a:r>
                      <a:endParaRPr lang="en-US" altLang="ja-JP" sz="18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endParaRPr>
                    </a:p>
                    <a:p>
                      <a:pPr marL="171450" indent="-171450">
                        <a:buFont typeface="Wingdings" panose="05000000000000000000" pitchFamily="2" charset="2"/>
                        <a:buChar char="ü"/>
                      </a:pPr>
                      <a:r>
                        <a:rPr lang="ja-JP" altLang="en-US" sz="1800" b="0" u="none"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複数人</a:t>
                      </a:r>
                      <a:r>
                        <a:rPr kumimoji="1" lang="ja-JP" altLang="en-US"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Calibri" panose="020F0502020204030204" pitchFamily="34" charset="0"/>
                        </a:rPr>
                        <a:t>（</a:t>
                      </a:r>
                      <a:r>
                        <a:rPr lang="ja-JP" altLang="en-US" sz="16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最大</a:t>
                      </a:r>
                      <a:r>
                        <a:rPr lang="en-US" altLang="ja-JP" sz="16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10</a:t>
                      </a:r>
                      <a:r>
                        <a:rPr lang="ja-JP" altLang="en-US" sz="16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人まで）</a:t>
                      </a: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いるシーンでも特定の人物を</a:t>
                      </a:r>
                      <a:r>
                        <a:rPr kumimoji="1" lang="ja-JP" altLang="en-US" sz="1800" b="0" u="none" kern="1200"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追尾継続</a:t>
                      </a:r>
                      <a:endPar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p>
                      <a:pPr marL="171450" indent="-171450">
                        <a:buFont typeface="Wingdings" panose="05000000000000000000" pitchFamily="2" charset="2"/>
                        <a:buChar char="ü"/>
                      </a:pPr>
                      <a:r>
                        <a:rPr lang="ja-JP" altLang="en-US" sz="18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なめらかな追従</a:t>
                      </a:r>
                      <a:endParaRPr lang="en-US" altLang="ja-JP" sz="18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20000"/>
                      </a:srgbClr>
                    </a:solidFill>
                  </a:tcPr>
                </a:tc>
                <a:extLst>
                  <a:ext uri="{0D108BD9-81ED-4DB2-BD59-A6C34878D82A}">
                    <a16:rowId xmlns:a16="http://schemas.microsoft.com/office/drawing/2014/main" val="673547600"/>
                  </a:ext>
                </a:extLst>
              </a:tr>
              <a:tr h="431969">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連動</a:t>
                      </a:r>
                      <a:endPar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マルチセンサー部・</a:t>
                      </a:r>
                      <a:r>
                        <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PTZ</a:t>
                      </a: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部および外部</a:t>
                      </a:r>
                      <a:r>
                        <a:rPr lang="en-US" altLang="ja-JP"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PTZ</a:t>
                      </a:r>
                      <a:r>
                        <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カメラと</a:t>
                      </a:r>
                      <a:r>
                        <a:rPr lang="ja-JP" altLang="en-US" sz="1800" b="0" u="none" dirty="0">
                          <a:solidFill>
                            <a:schemeClr val="accent1"/>
                          </a:solidFill>
                          <a:latin typeface="Yu Gothic UI" panose="020B0500000000000000" pitchFamily="50" charset="-128"/>
                          <a:ea typeface="Yu Gothic UI" panose="020B0500000000000000" pitchFamily="50" charset="-128"/>
                          <a:cs typeface="Calibri" panose="020F0502020204030204" pitchFamily="34" charset="0"/>
                        </a:rPr>
                        <a:t>連動可能</a:t>
                      </a:r>
                      <a:endParaRPr lang="ja-JP" altLang="en-US" sz="1800" b="0" u="none" dirty="0">
                        <a:solidFill>
                          <a:schemeClr val="tx1"/>
                        </a:solidFill>
                        <a:latin typeface="Yu Gothic UI" panose="020B0500000000000000" pitchFamily="50" charset="-128"/>
                        <a:ea typeface="Yu Gothic UI" panose="020B0500000000000000" pitchFamily="50" charset="-128"/>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extLst>
                  <a:ext uri="{0D108BD9-81ED-4DB2-BD59-A6C34878D82A}">
                    <a16:rowId xmlns:a16="http://schemas.microsoft.com/office/drawing/2014/main" val="474682842"/>
                  </a:ext>
                </a:extLst>
              </a:tr>
            </a:tbl>
          </a:graphicData>
        </a:graphic>
      </p:graphicFrame>
      <p:sp>
        <p:nvSpPr>
          <p:cNvPr id="37" name="角丸四角形 36"/>
          <p:cNvSpPr/>
          <p:nvPr/>
        </p:nvSpPr>
        <p:spPr>
          <a:xfrm>
            <a:off x="8246338" y="1651758"/>
            <a:ext cx="5985268" cy="3538854"/>
          </a:xfrm>
          <a:prstGeom prst="roundRect">
            <a:avLst>
              <a:gd name="adj" fmla="val 4063"/>
            </a:avLst>
          </a:prstGeom>
          <a:solidFill>
            <a:srgbClr val="FFFFFF"/>
          </a:solidFill>
          <a:ln w="12700" cap="flat" cmpd="sng" algn="ctr">
            <a:solidFill>
              <a:srgbClr val="6464E6">
                <a:shade val="50000"/>
              </a:srgbClr>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dirty="0">
              <a:solidFill>
                <a:srgbClr val="FFFFFF"/>
              </a:solidFill>
              <a:latin typeface="Yu Gothic UI" panose="020B0500000000000000" pitchFamily="50" charset="-128"/>
              <a:ea typeface="Yu Gothic UI" panose="020B0500000000000000" pitchFamily="50" charset="-128"/>
            </a:endParaRPr>
          </a:p>
        </p:txBody>
      </p:sp>
      <p:sp>
        <p:nvSpPr>
          <p:cNvPr id="39" name="正方形/長方形 38"/>
          <p:cNvSpPr/>
          <p:nvPr/>
        </p:nvSpPr>
        <p:spPr>
          <a:xfrm>
            <a:off x="9021646" y="3671899"/>
            <a:ext cx="4470272" cy="1439967"/>
          </a:xfrm>
          <a:prstGeom prst="rect">
            <a:avLst/>
          </a:prstGeom>
          <a:solidFill>
            <a:srgbClr val="BDC0BF">
              <a:lumMod val="40000"/>
              <a:lumOff val="60000"/>
            </a:srgbClr>
          </a:solidFill>
          <a:ln w="12700" cap="flat" cmpd="sng" algn="ctr">
            <a:solidFill>
              <a:srgbClr val="E2E3E3"/>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grpSp>
        <p:nvGrpSpPr>
          <p:cNvPr id="40" name="グループ化 39"/>
          <p:cNvGrpSpPr/>
          <p:nvPr/>
        </p:nvGrpSpPr>
        <p:grpSpPr>
          <a:xfrm>
            <a:off x="11566341" y="3788414"/>
            <a:ext cx="1153534" cy="1003864"/>
            <a:chOff x="8030450" y="3151361"/>
            <a:chExt cx="565142" cy="529528"/>
          </a:xfrm>
        </p:grpSpPr>
        <p:graphicFrame>
          <p:nvGraphicFramePr>
            <p:cNvPr id="44" name="Object 82"/>
            <p:cNvGraphicFramePr>
              <a:graphicFrameLocks noChangeAspect="1"/>
            </p:cNvGraphicFramePr>
            <p:nvPr/>
          </p:nvGraphicFramePr>
          <p:xfrm>
            <a:off x="8030450" y="3151361"/>
            <a:ext cx="565142" cy="529528"/>
          </p:xfrm>
          <a:graphic>
            <a:graphicData uri="http://schemas.openxmlformats.org/presentationml/2006/ole">
              <mc:AlternateContent xmlns:mc="http://schemas.openxmlformats.org/markup-compatibility/2006">
                <mc:Choice xmlns:v="urn:schemas-microsoft-com:vml" Requires="v">
                  <p:oleObj name="Image" r:id="rId3" imgW="3250794" imgH="3047619" progId="Photoshop.Image.6">
                    <p:embed/>
                  </p:oleObj>
                </mc:Choice>
                <mc:Fallback>
                  <p:oleObj name="Image" r:id="rId3" imgW="3250794" imgH="3047619" progId="Photoshop.Image.6">
                    <p:embed/>
                    <p:pic>
                      <p:nvPicPr>
                        <p:cNvPr id="44" name="Object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450" y="3151361"/>
                          <a:ext cx="565142" cy="52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Rectangle 86"/>
            <p:cNvSpPr>
              <a:spLocks noChangeArrowheads="1"/>
            </p:cNvSpPr>
            <p:nvPr/>
          </p:nvSpPr>
          <p:spPr bwMode="auto">
            <a:xfrm>
              <a:off x="8157106" y="3267929"/>
              <a:ext cx="239368" cy="327032"/>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149" kern="0" dirty="0">
                <a:solidFill>
                  <a:srgbClr val="1F497D"/>
                </a:solidFill>
                <a:latin typeface="Yu Gothic UI" panose="020B0500000000000000" pitchFamily="50" charset="-128"/>
                <a:ea typeface="Yu Gothic UI" panose="020B0500000000000000" pitchFamily="50" charset="-128"/>
              </a:endParaRPr>
            </a:p>
          </p:txBody>
        </p:sp>
      </p:grpSp>
      <p:grpSp>
        <p:nvGrpSpPr>
          <p:cNvPr id="47" name="グループ化 46"/>
          <p:cNvGrpSpPr/>
          <p:nvPr/>
        </p:nvGrpSpPr>
        <p:grpSpPr>
          <a:xfrm>
            <a:off x="9747013" y="3819098"/>
            <a:ext cx="1153534" cy="1003866"/>
            <a:chOff x="5447382" y="3741700"/>
            <a:chExt cx="928832" cy="870300"/>
          </a:xfrm>
        </p:grpSpPr>
        <p:graphicFrame>
          <p:nvGraphicFramePr>
            <p:cNvPr id="48" name="Object 83"/>
            <p:cNvGraphicFramePr>
              <a:graphicFrameLocks noChangeAspect="1"/>
            </p:cNvGraphicFramePr>
            <p:nvPr/>
          </p:nvGraphicFramePr>
          <p:xfrm>
            <a:off x="5447382" y="3741700"/>
            <a:ext cx="928832" cy="870300"/>
          </p:xfrm>
          <a:graphic>
            <a:graphicData uri="http://schemas.openxmlformats.org/presentationml/2006/ole">
              <mc:AlternateContent xmlns:mc="http://schemas.openxmlformats.org/markup-compatibility/2006">
                <mc:Choice xmlns:v="urn:schemas-microsoft-com:vml" Requires="v">
                  <p:oleObj name="Image" r:id="rId5" imgW="3250794" imgH="3047619" progId="Photoshop.Image.6">
                    <p:embed/>
                  </p:oleObj>
                </mc:Choice>
                <mc:Fallback>
                  <p:oleObj name="Image" r:id="rId5" imgW="3250794" imgH="3047619" progId="Photoshop.Image.6">
                    <p:embed/>
                    <p:pic>
                      <p:nvPicPr>
                        <p:cNvPr id="48" name="Object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7382" y="3741700"/>
                          <a:ext cx="928832" cy="8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 name="Rectangle 86"/>
            <p:cNvSpPr>
              <a:spLocks noChangeArrowheads="1"/>
            </p:cNvSpPr>
            <p:nvPr/>
          </p:nvSpPr>
          <p:spPr bwMode="auto">
            <a:xfrm>
              <a:off x="5703578" y="3812460"/>
              <a:ext cx="393410" cy="628989"/>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779" kern="0">
                <a:solidFill>
                  <a:srgbClr val="1F497D"/>
                </a:solidFill>
                <a:latin typeface="Yu Gothic UI" panose="020B0500000000000000" pitchFamily="50" charset="-128"/>
                <a:ea typeface="Yu Gothic UI" panose="020B0500000000000000" pitchFamily="50" charset="-128"/>
              </a:endParaRPr>
            </a:p>
          </p:txBody>
        </p:sp>
      </p:grpSp>
      <p:sp>
        <p:nvSpPr>
          <p:cNvPr id="50" name="AutoShape 87"/>
          <p:cNvSpPr>
            <a:spLocks noChangeArrowheads="1"/>
          </p:cNvSpPr>
          <p:nvPr/>
        </p:nvSpPr>
        <p:spPr bwMode="auto">
          <a:xfrm>
            <a:off x="11017996" y="4092314"/>
            <a:ext cx="425875" cy="473248"/>
          </a:xfrm>
          <a:prstGeom prst="rightArrow">
            <a:avLst>
              <a:gd name="adj1" fmla="val 35944"/>
              <a:gd name="adj2" fmla="val 53300"/>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472" kern="0">
              <a:solidFill>
                <a:srgbClr val="1F497D"/>
              </a:solidFill>
              <a:latin typeface="Yu Gothic UI" panose="020B0500000000000000" pitchFamily="50" charset="-128"/>
              <a:ea typeface="Yu Gothic UI" panose="020B0500000000000000" pitchFamily="50" charset="-128"/>
            </a:endParaRPr>
          </a:p>
        </p:txBody>
      </p:sp>
      <p:sp>
        <p:nvSpPr>
          <p:cNvPr id="51" name="テキスト ボックス 50"/>
          <p:cNvSpPr txBox="1"/>
          <p:nvPr/>
        </p:nvSpPr>
        <p:spPr>
          <a:xfrm>
            <a:off x="9542097" y="4791228"/>
            <a:ext cx="3456451" cy="332558"/>
          </a:xfrm>
          <a:prstGeom prst="rect">
            <a:avLst/>
          </a:prstGeom>
          <a:noFill/>
        </p:spPr>
        <p:txBody>
          <a:bodyPr wrap="square" lIns="56689" tIns="56689" rIns="56689" bIns="56689" rtlCol="0">
            <a:spAutoFit/>
          </a:bodyPr>
          <a:lstStyle/>
          <a:p>
            <a:pPr defTabSz="719953" fontAlgn="base">
              <a:spcBef>
                <a:spcPct val="0"/>
              </a:spcBef>
              <a:spcAft>
                <a:spcPct val="0"/>
              </a:spcAft>
              <a:tabLst>
                <a:tab pos="0" algn="l"/>
              </a:tabLst>
              <a:defRPr/>
            </a:pPr>
            <a:r>
              <a:rPr lang="ja-JP" altLang="en-US" sz="1400" b="1"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背景特徴に引っ張られず、「人」のみを追尾</a:t>
            </a:r>
          </a:p>
        </p:txBody>
      </p:sp>
      <p:sp>
        <p:nvSpPr>
          <p:cNvPr id="52" name="正方形/長方形 51"/>
          <p:cNvSpPr/>
          <p:nvPr/>
        </p:nvSpPr>
        <p:spPr>
          <a:xfrm>
            <a:off x="9021646" y="2249248"/>
            <a:ext cx="4470272" cy="1340228"/>
          </a:xfrm>
          <a:prstGeom prst="rect">
            <a:avLst/>
          </a:prstGeom>
          <a:solidFill>
            <a:srgbClr val="E2E3E3"/>
          </a:solidFill>
          <a:ln w="12700" cap="flat" cmpd="sng" algn="ctr">
            <a:solidFill>
              <a:srgbClr val="E2E3E3"/>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pic>
        <p:nvPicPr>
          <p:cNvPr id="53" name="図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5663" y="2308065"/>
            <a:ext cx="2152874" cy="1015444"/>
          </a:xfrm>
          <a:prstGeom prst="rect">
            <a:avLst/>
          </a:prstGeom>
        </p:spPr>
      </p:pic>
      <p:pic>
        <p:nvPicPr>
          <p:cNvPr id="60" name="図 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77625" y="2392531"/>
            <a:ext cx="589325" cy="718240"/>
          </a:xfrm>
          <a:prstGeom prst="rect">
            <a:avLst/>
          </a:prstGeom>
        </p:spPr>
      </p:pic>
      <p:sp>
        <p:nvSpPr>
          <p:cNvPr id="63" name="テキスト ボックス 62">
            <a:extLst>
              <a:ext uri="{FF2B5EF4-FFF2-40B4-BE49-F238E27FC236}">
                <a16:creationId xmlns:a16="http://schemas.microsoft.com/office/drawing/2014/main" id="{AE2A54F0-2570-4F9F-AAA5-8D7C141CA55E}"/>
              </a:ext>
            </a:extLst>
          </p:cNvPr>
          <p:cNvSpPr txBox="1"/>
          <p:nvPr/>
        </p:nvSpPr>
        <p:spPr>
          <a:xfrm>
            <a:off x="9312055" y="3195869"/>
            <a:ext cx="1474062" cy="332558"/>
          </a:xfrm>
          <a:prstGeom prst="rect">
            <a:avLst/>
          </a:prstGeom>
          <a:solidFill>
            <a:srgbClr val="D36163">
              <a:lumMod val="20000"/>
              <a:lumOff val="80000"/>
            </a:srgbClr>
          </a:solidFill>
          <a:ln>
            <a:solidFill>
              <a:srgbClr val="D36163"/>
            </a:solidFill>
          </a:ln>
        </p:spPr>
        <p:txBody>
          <a:bodyPr wrap="square" lIns="0" tIns="56689" rIns="0" bIns="56689" rtlCol="0">
            <a:spAutoFit/>
          </a:bodyPr>
          <a:lstStyle/>
          <a:p>
            <a:pPr algn="ctr" defTabSz="719953" fontAlgn="base">
              <a:spcBef>
                <a:spcPct val="0"/>
              </a:spcBef>
              <a:spcAft>
                <a:spcPct val="0"/>
              </a:spcAft>
              <a:defRPr/>
            </a:pPr>
            <a:r>
              <a:rPr kumimoji="0" lang="en-US" altLang="ja-JP" sz="1400" b="1" kern="0" dirty="0">
                <a:solidFill>
                  <a:srgbClr val="D36163"/>
                </a:solidFill>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400" b="1" kern="0" dirty="0">
                <a:solidFill>
                  <a:srgbClr val="D36163"/>
                </a:solidFill>
                <a:latin typeface="Yu Gothic UI" panose="020B0500000000000000" pitchFamily="50" charset="-128"/>
                <a:ea typeface="Yu Gothic UI" panose="020B0500000000000000" pitchFamily="50" charset="-128"/>
                <a:cs typeface="Calibri" panose="020F0502020204030204" pitchFamily="34" charset="0"/>
              </a:rPr>
              <a:t>物体検知</a:t>
            </a:r>
          </a:p>
        </p:txBody>
      </p:sp>
      <p:sp>
        <p:nvSpPr>
          <p:cNvPr id="64" name="テキスト ボックス 63"/>
          <p:cNvSpPr txBox="1"/>
          <p:nvPr/>
        </p:nvSpPr>
        <p:spPr>
          <a:xfrm>
            <a:off x="10638099" y="2511422"/>
            <a:ext cx="395011" cy="599105"/>
          </a:xfrm>
          <a:prstGeom prst="rect">
            <a:avLst/>
          </a:prstGeom>
          <a:noFill/>
        </p:spPr>
        <p:txBody>
          <a:bodyPr wrap="none" lIns="56689" tIns="56689" rIns="56689" bIns="56689" rtlCol="0">
            <a:spAutoFit/>
          </a:bodyPr>
          <a:lstStyle/>
          <a:p>
            <a:pPr marL="137492" indent="-137492" defTabSz="719953" fontAlgn="base">
              <a:spcBef>
                <a:spcPct val="0"/>
              </a:spcBef>
              <a:spcAft>
                <a:spcPct val="0"/>
              </a:spcAft>
              <a:defRPr/>
            </a:pPr>
            <a:r>
              <a:rPr lang="en-US" altLang="ja-JP" sz="3149" b="1"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t>
            </a:r>
            <a:endParaRPr lang="ja-JP" altLang="en-US" sz="3149" b="1"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65" name="テキスト ボックス 64">
            <a:extLst>
              <a:ext uri="{FF2B5EF4-FFF2-40B4-BE49-F238E27FC236}">
                <a16:creationId xmlns:a16="http://schemas.microsoft.com/office/drawing/2014/main" id="{AE2A54F0-2570-4F9F-AAA5-8D7C141CA55E}"/>
              </a:ext>
            </a:extLst>
          </p:cNvPr>
          <p:cNvSpPr txBox="1"/>
          <p:nvPr/>
        </p:nvSpPr>
        <p:spPr>
          <a:xfrm>
            <a:off x="11620647" y="3196010"/>
            <a:ext cx="1603763" cy="332558"/>
          </a:xfrm>
          <a:prstGeom prst="rect">
            <a:avLst/>
          </a:prstGeom>
          <a:solidFill>
            <a:srgbClr val="D36163">
              <a:lumMod val="20000"/>
              <a:lumOff val="80000"/>
            </a:srgbClr>
          </a:solidFill>
          <a:ln>
            <a:solidFill>
              <a:srgbClr val="D36163"/>
            </a:solidFill>
          </a:ln>
        </p:spPr>
        <p:txBody>
          <a:bodyPr wrap="square" lIns="0" tIns="56689" rIns="0" bIns="56689" rtlCol="0">
            <a:spAutoFit/>
          </a:bodyPr>
          <a:lstStyle/>
          <a:p>
            <a:pPr algn="ctr" defTabSz="719953" fontAlgn="base">
              <a:spcBef>
                <a:spcPct val="0"/>
              </a:spcBef>
              <a:spcAft>
                <a:spcPct val="0"/>
              </a:spcAft>
              <a:defRPr/>
            </a:pPr>
            <a:r>
              <a:rPr kumimoji="0" lang="ja-JP" altLang="en-US" sz="1400" b="1" kern="0" dirty="0">
                <a:solidFill>
                  <a:srgbClr val="D36163"/>
                </a:solidFill>
                <a:latin typeface="Yu Gothic UI" panose="020B0500000000000000" pitchFamily="50" charset="-128"/>
                <a:ea typeface="Yu Gothic UI" panose="020B0500000000000000" pitchFamily="50" charset="-128"/>
                <a:cs typeface="Calibri" panose="020F0502020204030204" pitchFamily="34" charset="0"/>
              </a:rPr>
              <a:t>テンプレートマッチング</a:t>
            </a:r>
          </a:p>
        </p:txBody>
      </p:sp>
      <p:sp>
        <p:nvSpPr>
          <p:cNvPr id="68" name="正方形/長方形 67"/>
          <p:cNvSpPr/>
          <p:nvPr/>
        </p:nvSpPr>
        <p:spPr>
          <a:xfrm>
            <a:off x="11035622" y="2719805"/>
            <a:ext cx="585232" cy="295359"/>
          </a:xfrm>
          <a:prstGeom prst="rect">
            <a:avLst/>
          </a:prstGeom>
          <a:solidFill>
            <a:srgbClr val="E2E3E3"/>
          </a:solidFill>
          <a:ln w="12700" cap="flat" cmpd="sng" algn="ctr">
            <a:no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69" name="二等辺三角形 68"/>
          <p:cNvSpPr/>
          <p:nvPr/>
        </p:nvSpPr>
        <p:spPr>
          <a:xfrm rot="10800000">
            <a:off x="10988325" y="3505025"/>
            <a:ext cx="433746" cy="143267"/>
          </a:xfrm>
          <a:prstGeom prst="triangle">
            <a:avLst/>
          </a:prstGeom>
          <a:solidFill>
            <a:srgbClr val="6464E6"/>
          </a:solidFill>
          <a:ln w="12700" cap="flat" cmpd="sng" algn="ctr">
            <a:solidFill>
              <a:srgbClr val="6464E6">
                <a:shade val="50000"/>
              </a:srgbClr>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70" name="テキスト ボックス 69"/>
          <p:cNvSpPr txBox="1"/>
          <p:nvPr/>
        </p:nvSpPr>
        <p:spPr>
          <a:xfrm>
            <a:off x="331653" y="1244520"/>
            <a:ext cx="3397499" cy="382576"/>
          </a:xfrm>
          <a:prstGeom prst="rect">
            <a:avLst/>
          </a:prstGeom>
          <a:noFill/>
        </p:spPr>
        <p:txBody>
          <a:bodyPr wrap="square" lIns="56689" tIns="56689" rIns="56689" bIns="56689" rtlCol="0" anchor="ctr" anchorCtr="0">
            <a:noAutofit/>
          </a:bodyPr>
          <a:lstStyle/>
          <a:p>
            <a:pPr defTabSz="719953" fontAlgn="base">
              <a:spcBef>
                <a:spcPct val="0"/>
              </a:spcBef>
              <a:spcAft>
                <a:spcPct val="0"/>
              </a:spcAft>
              <a:defRPr/>
            </a:pPr>
            <a:r>
              <a:rPr kumimoji="0" lang="ja-JP" altLang="en-US"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改善の概要</a:t>
            </a:r>
            <a:endParaRPr kumimoji="0" lang="en-US" altLang="ja-JP"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71"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804345" y="1685987"/>
            <a:ext cx="298620" cy="283687"/>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正方形/長方形 72"/>
          <p:cNvSpPr/>
          <p:nvPr/>
        </p:nvSpPr>
        <p:spPr>
          <a:xfrm>
            <a:off x="8212762" y="1627096"/>
            <a:ext cx="6186832" cy="660181"/>
          </a:xfrm>
          <a:prstGeom prst="rect">
            <a:avLst/>
          </a:prstGeom>
        </p:spPr>
        <p:txBody>
          <a:bodyPr wrap="square">
            <a:spAutoFit/>
          </a:bodyPr>
          <a:lstStyle/>
          <a:p>
            <a:pPr defTabSz="719953">
              <a:defRPr/>
            </a:pPr>
            <a:r>
              <a:rPr lang="en-US" altLang="ja-JP" sz="1800" b="1"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AI </a:t>
            </a:r>
            <a:r>
              <a:rPr lang="ja-JP" altLang="en-US" sz="1800" b="1"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ハイブリッド追尾方式：</a:t>
            </a:r>
            <a:r>
              <a:rPr lang="en-US" altLang="ja-JP" sz="1653"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 </a:t>
            </a:r>
            <a:r>
              <a:rPr lang="en-US" altLang="ja-JP" sz="1600"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t>
            </a:r>
            <a:r>
              <a:rPr lang="ja-JP" altLang="en-US" sz="1600"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現行はテンプレートマッチングのみ</a:t>
            </a:r>
            <a:r>
              <a:rPr lang="en-US" altLang="ja-JP" sz="1600"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t>
            </a:r>
          </a:p>
          <a:p>
            <a:pPr defTabSz="719953">
              <a:defRPr/>
            </a:pPr>
            <a:r>
              <a:rPr lang="en-US" altLang="ja-JP" sz="1800"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AI</a:t>
            </a:r>
            <a:r>
              <a:rPr lang="ja-JP" altLang="en-US" sz="1800"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による物体検知を利用し、テンプレートマッチングで追尾</a:t>
            </a:r>
            <a:endParaRPr lang="en-US" altLang="ja-JP" sz="1800" dirty="0">
              <a:solidFill>
                <a:srgbClr val="0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5BACFD39-61A3-1D1C-D107-FF67CCF6CF6E}"/>
              </a:ext>
            </a:extLst>
          </p:cNvPr>
          <p:cNvSpPr txBox="1"/>
          <p:nvPr/>
        </p:nvSpPr>
        <p:spPr>
          <a:xfrm>
            <a:off x="1712105" y="4372539"/>
            <a:ext cx="6126998" cy="528478"/>
          </a:xfrm>
          <a:prstGeom prst="rect">
            <a:avLst/>
          </a:prstGeom>
          <a:noFill/>
        </p:spPr>
        <p:txBody>
          <a:bodyPr wrap="none" rtlCol="0">
            <a:spAutoFit/>
          </a:bodyPr>
          <a:lstStyle/>
          <a:p>
            <a:r>
              <a:rPr lang="ja-JP" altLang="en-US" sz="1400" dirty="0">
                <a:latin typeface="Yu Gothic UI" panose="020B0500000000000000" pitchFamily="50" charset="-128"/>
                <a:ea typeface="Yu Gothic UI" panose="020B0500000000000000" pitchFamily="50" charset="-128"/>
              </a:rPr>
              <a:t>*</a:t>
            </a:r>
            <a:r>
              <a:rPr lang="en-US" altLang="ja-JP" sz="1400" dirty="0">
                <a:latin typeface="Yu Gothic UI" panose="020B0500000000000000" pitchFamily="50" charset="-128"/>
                <a:ea typeface="Yu Gothic UI" panose="020B0500000000000000" pitchFamily="50" charset="-128"/>
              </a:rPr>
              <a:t>1</a:t>
            </a:r>
            <a:r>
              <a:rPr lang="ja-JP" altLang="en-US" sz="1400" dirty="0">
                <a:latin typeface="Yu Gothic UI" panose="020B0500000000000000" pitchFamily="50" charset="-128"/>
                <a:ea typeface="Yu Gothic UI" panose="020B0500000000000000" pitchFamily="50" charset="-128"/>
              </a:rPr>
              <a:t>：追尾対象の移動・カメラの画角によっては別の対象を追尾するケースもあります。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　　対象を右クリックすることで、追尾対象として再設定可能です。</a:t>
            </a:r>
          </a:p>
        </p:txBody>
      </p:sp>
    </p:spTree>
    <p:extLst>
      <p:ext uri="{BB962C8B-B14F-4D97-AF65-F5344CB8AC3E}">
        <p14:creationId xmlns:p14="http://schemas.microsoft.com/office/powerpoint/2010/main" val="615811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268288"/>
            <a:r>
              <a:rPr lang="en-US" altLang="ja-JP" dirty="0"/>
              <a:t>AI</a:t>
            </a:r>
            <a:r>
              <a:rPr lang="ja-JP" altLang="en-US" dirty="0"/>
              <a:t>自動追尾（車両／人物）</a:t>
            </a:r>
            <a:endParaRPr kumimoji="1" lang="ja-JP" altLang="en-US" dirty="0"/>
          </a:p>
        </p:txBody>
      </p:sp>
      <p:graphicFrame>
        <p:nvGraphicFramePr>
          <p:cNvPr id="4" name="表 5">
            <a:extLst>
              <a:ext uri="{FF2B5EF4-FFF2-40B4-BE49-F238E27FC236}">
                <a16:creationId xmlns:a16="http://schemas.microsoft.com/office/drawing/2014/main" id="{9BC51D87-B174-57D3-8AF8-A9CDBF3BE396}"/>
              </a:ext>
            </a:extLst>
          </p:cNvPr>
          <p:cNvGraphicFramePr>
            <a:graphicFrameLocks noGrp="1"/>
          </p:cNvGraphicFramePr>
          <p:nvPr>
            <p:extLst>
              <p:ext uri="{D42A27DB-BD31-4B8C-83A1-F6EECF244321}">
                <p14:modId xmlns:p14="http://schemas.microsoft.com/office/powerpoint/2010/main" val="1261849792"/>
              </p:ext>
            </p:extLst>
          </p:nvPr>
        </p:nvGraphicFramePr>
        <p:xfrm>
          <a:off x="224593" y="1093862"/>
          <a:ext cx="13951027" cy="4908324"/>
        </p:xfrm>
        <a:graphic>
          <a:graphicData uri="http://schemas.openxmlformats.org/drawingml/2006/table">
            <a:tbl>
              <a:tblPr firstRow="1" bandRow="1">
                <a:tableStyleId>{5940675A-B579-460E-94D1-54222C63F5DA}</a:tableStyleId>
              </a:tblPr>
              <a:tblGrid>
                <a:gridCol w="658339">
                  <a:extLst>
                    <a:ext uri="{9D8B030D-6E8A-4147-A177-3AD203B41FA5}">
                      <a16:colId xmlns:a16="http://schemas.microsoft.com/office/drawing/2014/main" val="3313185444"/>
                    </a:ext>
                  </a:extLst>
                </a:gridCol>
                <a:gridCol w="6870953">
                  <a:extLst>
                    <a:ext uri="{9D8B030D-6E8A-4147-A177-3AD203B41FA5}">
                      <a16:colId xmlns:a16="http://schemas.microsoft.com/office/drawing/2014/main" val="3304642784"/>
                    </a:ext>
                  </a:extLst>
                </a:gridCol>
                <a:gridCol w="6421735">
                  <a:extLst>
                    <a:ext uri="{9D8B030D-6E8A-4147-A177-3AD203B41FA5}">
                      <a16:colId xmlns:a16="http://schemas.microsoft.com/office/drawing/2014/main" val="3044721451"/>
                    </a:ext>
                  </a:extLst>
                </a:gridCol>
              </a:tblGrid>
              <a:tr h="833327">
                <a:tc>
                  <a:txBody>
                    <a:bodyPr/>
                    <a:lstStyle/>
                    <a:p>
                      <a:pPr marL="625475" marR="0" lvl="0" indent="-625475" algn="ctr" defTabSz="4572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検知</a:t>
                      </a:r>
                      <a:endParaRPr kumimoji="1" lang="en-US" altLang="ja-JP"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625475" marR="0" lvl="0" indent="-625475" algn="ctr" defTabSz="4572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設定</a:t>
                      </a:r>
                      <a:endParaRPr kumimoji="1" lang="en-US" altLang="ja-JP"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txBody>
                  <a:tcPr marL="56689" marR="56689" marT="56689" marB="5668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検出オブジェクト：車両</a:t>
                      </a:r>
                      <a:endParaRPr kumimoji="1" lang="en-US" altLang="ja-JP"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625475" marR="0" lvl="0" indent="-625475"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トリガー：任意のプリセット位置で自動パン、プリセットシーケンス、パトロール中</a:t>
                      </a:r>
                      <a:endParaRPr kumimoji="1" lang="en-US" altLang="ja-JP"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447675"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（設定エリア：</a:t>
                      </a:r>
                      <a:r>
                        <a:rPr kumimoji="1" lang="en-US" altLang="ja-JP"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8</a:t>
                      </a: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エリア）</a:t>
                      </a:r>
                      <a:endParaRPr kumimoji="1" lang="en-US" altLang="ja-JP"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txBody>
                  <a:tcPr marL="143990" marR="143990" marT="56689" marB="56689">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600" dirty="0">
                          <a:latin typeface="Yu Gothic UI" panose="020B0500000000000000" pitchFamily="50" charset="-128"/>
                          <a:ea typeface="Yu Gothic UI" panose="020B0500000000000000" pitchFamily="50" charset="-128"/>
                        </a:rPr>
                        <a:t>検出オブジェクト：人物</a:t>
                      </a:r>
                    </a:p>
                    <a:p>
                      <a:endParaRPr kumimoji="1" lang="ja-JP" altLang="en-US" sz="1600" dirty="0">
                        <a:latin typeface="Yu Gothic UI" panose="020B0500000000000000" pitchFamily="50" charset="-128"/>
                        <a:ea typeface="Yu Gothic UI" panose="020B0500000000000000" pitchFamily="50" charset="-128"/>
                      </a:endParaRPr>
                    </a:p>
                  </a:txBody>
                  <a:tcPr marL="143990" marR="143990" marT="56689" marB="56689">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955088"/>
                  </a:ext>
                </a:extLst>
              </a:tr>
              <a:tr h="6239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説明</a:t>
                      </a:r>
                      <a:endParaRPr kumimoji="1" lang="en-US" altLang="ja-JP"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endParaRPr>
                    </a:p>
                  </a:txBody>
                  <a:tcPr marL="56689" marR="56689" marT="56689" marB="5668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オブジェクト（車両）を検出し、</a:t>
                      </a:r>
                      <a:r>
                        <a:rPr kumimoji="1" lang="ja-JP" altLang="en-US"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自動的に追尾を開始</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人と車両の両方が存在する環境でも、</a:t>
                      </a:r>
                      <a:r>
                        <a:rPr kumimoji="1" lang="ja-JP" altLang="en-US"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車両のみを追尾</a:t>
                      </a:r>
                      <a:endParaRPr kumimoji="1" lang="en-US" altLang="ja-JP"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600" dirty="0">
                          <a:latin typeface="Yu Gothic UI" panose="020B0500000000000000" pitchFamily="50" charset="-128"/>
                          <a:ea typeface="Yu Gothic UI" panose="020B0500000000000000" pitchFamily="50" charset="-128"/>
                        </a:rPr>
                        <a:t>ターゲットと他の通行者がすれ違う場合、カメラは</a:t>
                      </a:r>
                      <a:r>
                        <a:rPr kumimoji="1" lang="ja-JP" altLang="en-US" sz="1600" b="1" dirty="0">
                          <a:latin typeface="Yu Gothic UI" panose="020B0500000000000000" pitchFamily="50" charset="-128"/>
                          <a:ea typeface="Yu Gothic UI" panose="020B0500000000000000" pitchFamily="50" charset="-128"/>
                        </a:rPr>
                        <a:t>ターゲットを追尾継続</a:t>
                      </a:r>
                      <a:endParaRPr kumimoji="1" lang="en-US" altLang="ja-JP" sz="1600" dirty="0">
                        <a:latin typeface="Yu Gothic UI" panose="020B0500000000000000" pitchFamily="50" charset="-128"/>
                        <a:ea typeface="Yu Gothic UI" panose="020B0500000000000000" pitchFamily="50" charset="-128"/>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5019294"/>
                  </a:ext>
                </a:extLst>
              </a:tr>
              <a:tr h="3431756">
                <a:tc>
                  <a:txBody>
                    <a:bodyPr/>
                    <a:lstStyle/>
                    <a:p>
                      <a:pPr algn="ctr"/>
                      <a:r>
                        <a:rPr kumimoji="1" lang="ja-JP" altLang="en-US" sz="1800" b="1" dirty="0">
                          <a:latin typeface="Yu Gothic UI" panose="020B0500000000000000" pitchFamily="50" charset="-128"/>
                          <a:ea typeface="Yu Gothic UI" panose="020B0500000000000000" pitchFamily="50" charset="-128"/>
                        </a:rPr>
                        <a:t>参考</a:t>
                      </a:r>
                      <a:endParaRPr kumimoji="1" lang="en-US" altLang="ja-JP" sz="1800" b="1" dirty="0">
                        <a:latin typeface="Yu Gothic UI" panose="020B0500000000000000" pitchFamily="50" charset="-128"/>
                        <a:ea typeface="Yu Gothic UI" panose="020B0500000000000000" pitchFamily="50" charset="-128"/>
                      </a:endParaRPr>
                    </a:p>
                    <a:p>
                      <a:pPr algn="ctr"/>
                      <a:r>
                        <a:rPr kumimoji="1" lang="ja-JP" altLang="en-US" sz="1800" b="1" dirty="0">
                          <a:latin typeface="Yu Gothic UI" panose="020B0500000000000000" pitchFamily="50" charset="-128"/>
                          <a:ea typeface="Yu Gothic UI" panose="020B0500000000000000" pitchFamily="50" charset="-128"/>
                        </a:rPr>
                        <a:t>動画</a:t>
                      </a:r>
                    </a:p>
                  </a:txBody>
                  <a:tcPr marL="56689" marR="56689" marT="56689" marB="5668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600" dirty="0">
                        <a:latin typeface="Yu Gothic UI" panose="020B0500000000000000" pitchFamily="50" charset="-128"/>
                        <a:ea typeface="Yu Gothic UI" panose="020B0500000000000000" pitchFamily="50" charset="-128"/>
                      </a:endParaRPr>
                    </a:p>
                    <a:p>
                      <a:endParaRPr kumimoji="1" lang="en-US" altLang="ja-JP" sz="1600" dirty="0">
                        <a:latin typeface="Yu Gothic UI" panose="020B0500000000000000" pitchFamily="50" charset="-128"/>
                        <a:ea typeface="Yu Gothic UI" panose="020B0500000000000000" pitchFamily="50" charset="-128"/>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600" dirty="0">
                        <a:latin typeface="Yu Gothic UI" panose="020B0500000000000000" pitchFamily="50" charset="-128"/>
                        <a:ea typeface="Yu Gothic UI" panose="020B0500000000000000" pitchFamily="50" charset="-128"/>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441150"/>
                  </a:ext>
                </a:extLst>
              </a:tr>
            </a:tbl>
          </a:graphicData>
        </a:graphic>
      </p:graphicFrame>
      <p:pic>
        <p:nvPicPr>
          <p:cNvPr id="14" name="2-1-2_オートトラック_すれ違い_人_昼_resi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98795" y="2640567"/>
            <a:ext cx="5706316" cy="3209802"/>
          </a:xfrm>
          <a:prstGeom prst="rect">
            <a:avLst/>
          </a:prstGeom>
          <a:effectLst>
            <a:outerShdw blurRad="50800" dist="38100" dir="2700000" algn="tl" rotWithShape="0">
              <a:prstClr val="black">
                <a:alpha val="40000"/>
              </a:prstClr>
            </a:outerShdw>
          </a:effectLst>
        </p:spPr>
      </p:pic>
      <p:pic>
        <p:nvPicPr>
          <p:cNvPr id="17" name="2-1-1_ゲートで侵入検知_車でオートトラックー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8024" t="18335" r="1034" b="5420"/>
          <a:stretch>
            <a:fillRect/>
          </a:stretch>
        </p:blipFill>
        <p:spPr>
          <a:xfrm>
            <a:off x="1196139" y="2640567"/>
            <a:ext cx="6115071" cy="3209802"/>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E25EAEF8-F6C8-8720-95EF-4B55E5E24138}"/>
              </a:ext>
            </a:extLst>
          </p:cNvPr>
          <p:cNvSpPr txBox="1"/>
          <p:nvPr/>
        </p:nvSpPr>
        <p:spPr>
          <a:xfrm>
            <a:off x="736976" y="6032960"/>
            <a:ext cx="10435987" cy="1378839"/>
          </a:xfrm>
          <a:prstGeom prst="rect">
            <a:avLst/>
          </a:prstGeom>
          <a:noFill/>
          <a:effectLst/>
        </p:spPr>
        <p:txBody>
          <a:bodyPr wrap="square" tIns="0" bIns="0" rtlCol="0">
            <a:spAutoFit/>
          </a:bodyPr>
          <a:lstStyle/>
          <a:p>
            <a:pPr>
              <a:lnSpc>
                <a:spcPct val="120000"/>
              </a:lnSpc>
            </a:pPr>
            <a:r>
              <a:rPr lang="en-US" altLang="ja-JP" sz="1600" b="1" dirty="0">
                <a:latin typeface="+mn-ea"/>
              </a:rPr>
              <a:t>【</a:t>
            </a:r>
            <a:r>
              <a:rPr lang="ja-JP" altLang="en-US" sz="1600" b="1" dirty="0">
                <a:latin typeface="+mn-ea"/>
              </a:rPr>
              <a:t>留意点</a:t>
            </a:r>
            <a:r>
              <a:rPr lang="en-US" altLang="ja-JP" sz="1600" b="1" dirty="0">
                <a:latin typeface="+mn-ea"/>
              </a:rPr>
              <a:t>】</a:t>
            </a:r>
            <a:r>
              <a:rPr lang="ja-JP" altLang="en-US" sz="1600" b="1" dirty="0">
                <a:latin typeface="+mn-ea"/>
              </a:rPr>
              <a:t>・</a:t>
            </a:r>
            <a:r>
              <a:rPr lang="en-US" altLang="ja-JP" sz="1600" b="1" dirty="0">
                <a:latin typeface="+mn-ea"/>
              </a:rPr>
              <a:t>10</a:t>
            </a:r>
            <a:r>
              <a:rPr lang="ja-JP" altLang="en-US" sz="1600" b="1" dirty="0">
                <a:latin typeface="+mn-ea"/>
              </a:rPr>
              <a:t> </a:t>
            </a:r>
            <a:r>
              <a:rPr lang="en-US" altLang="ja-JP" sz="1600" b="1" dirty="0">
                <a:latin typeface="+mn-ea"/>
              </a:rPr>
              <a:t>lux</a:t>
            </a:r>
            <a:r>
              <a:rPr lang="ja-JP" altLang="en-US" sz="1600" b="1" dirty="0">
                <a:latin typeface="+mn-ea"/>
              </a:rPr>
              <a:t>以上の照度がある環境での運用が適切です。</a:t>
            </a:r>
            <a:endParaRPr lang="en-US" altLang="ja-JP" sz="1600" b="1" dirty="0">
              <a:latin typeface="+mn-ea"/>
            </a:endParaRPr>
          </a:p>
          <a:p>
            <a:pPr marL="984935">
              <a:lnSpc>
                <a:spcPct val="120000"/>
              </a:lnSpc>
            </a:pPr>
            <a:r>
              <a:rPr lang="ja-JP" altLang="en-US" sz="1600" b="1" dirty="0">
                <a:latin typeface="+mn-ea"/>
              </a:rPr>
              <a:t>・障害物などにより</a:t>
            </a:r>
            <a:r>
              <a:rPr lang="en-US" altLang="ja-JP" sz="1600" b="1" dirty="0">
                <a:latin typeface="+mn-ea"/>
              </a:rPr>
              <a:t>1</a:t>
            </a:r>
            <a:r>
              <a:rPr lang="ja-JP" altLang="en-US" sz="1600" b="1" dirty="0">
                <a:latin typeface="+mn-ea"/>
              </a:rPr>
              <a:t>秒以上ターゲットが遮られると、追尾が停止することがあります。</a:t>
            </a:r>
            <a:endParaRPr lang="en-US" altLang="ja-JP" sz="1600" b="1" dirty="0">
              <a:latin typeface="+mn-ea"/>
            </a:endParaRPr>
          </a:p>
          <a:p>
            <a:pPr marL="984935">
              <a:lnSpc>
                <a:spcPct val="120000"/>
              </a:lnSpc>
            </a:pPr>
            <a:r>
              <a:rPr lang="ja-JP" altLang="en-US" sz="1600" b="1" dirty="0">
                <a:latin typeface="+mn-ea"/>
              </a:rPr>
              <a:t>・人物同士で</a:t>
            </a:r>
            <a:r>
              <a:rPr lang="en-US" altLang="ja-JP" sz="1600" b="1" dirty="0">
                <a:latin typeface="+mn-ea"/>
              </a:rPr>
              <a:t>1</a:t>
            </a:r>
            <a:r>
              <a:rPr lang="ja-JP" altLang="en-US" sz="1600" b="1" dirty="0">
                <a:latin typeface="+mn-ea"/>
              </a:rPr>
              <a:t>秒以上 ほぼ重なった状態となった場合に、人物同士が</a:t>
            </a:r>
            <a:endParaRPr lang="en-US" altLang="ja-JP" sz="1600" b="1" dirty="0">
              <a:latin typeface="+mn-ea"/>
            </a:endParaRPr>
          </a:p>
          <a:p>
            <a:pPr marL="1272417"/>
            <a:r>
              <a:rPr lang="ja-JP" altLang="en-US" sz="1600" b="1" dirty="0">
                <a:latin typeface="+mn-ea"/>
              </a:rPr>
              <a:t>①同系色の場合、手前の人物が追尾ターゲットとなることがあります。</a:t>
            </a:r>
            <a:endParaRPr lang="en-US" altLang="ja-JP" sz="1600" b="1" dirty="0">
              <a:latin typeface="+mn-ea"/>
            </a:endParaRPr>
          </a:p>
          <a:p>
            <a:pPr marL="1272417"/>
            <a:r>
              <a:rPr lang="ja-JP" altLang="en-US" sz="1600" b="1" dirty="0">
                <a:latin typeface="+mn-ea"/>
              </a:rPr>
              <a:t>②極端に異なる色の場合、追尾が停止することがあります。</a:t>
            </a:r>
          </a:p>
        </p:txBody>
      </p:sp>
    </p:spTree>
    <p:extLst>
      <p:ext uri="{BB962C8B-B14F-4D97-AF65-F5344CB8AC3E}">
        <p14:creationId xmlns:p14="http://schemas.microsoft.com/office/powerpoint/2010/main" val="3689902934"/>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video>
              <p:cMediaNode vol="80000">
                <p:cTn id="3" fill="hold" display="0">
                  <p:stCondLst>
                    <p:cond delay="indefinite"/>
                  </p:stCondLst>
                </p:cTn>
                <p:tgtEl>
                  <p:spTgt spid="1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512C2D79-374D-4099-B739-3553DC9DE304}"/>
              </a:ext>
            </a:extLst>
          </p:cNvPr>
          <p:cNvSpPr/>
          <p:nvPr/>
        </p:nvSpPr>
        <p:spPr>
          <a:xfrm>
            <a:off x="627907" y="3158821"/>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 name="タイトル 1">
            <a:extLst>
              <a:ext uri="{FF2B5EF4-FFF2-40B4-BE49-F238E27FC236}">
                <a16:creationId xmlns:a16="http://schemas.microsoft.com/office/drawing/2014/main" id="{18981B6F-8D28-6576-48DB-3EB907C43937}"/>
              </a:ext>
            </a:extLst>
          </p:cNvPr>
          <p:cNvSpPr>
            <a:spLocks noGrp="1"/>
          </p:cNvSpPr>
          <p:nvPr>
            <p:ph type="title"/>
          </p:nvPr>
        </p:nvSpPr>
        <p:spPr/>
        <p:txBody>
          <a:bodyPr/>
          <a:lstStyle/>
          <a:p>
            <a:pPr marL="268288"/>
            <a:r>
              <a:rPr kumimoji="1" lang="en-US" altLang="ja-JP" dirty="0"/>
              <a:t>AI</a:t>
            </a:r>
            <a:r>
              <a:rPr kumimoji="1" lang="ja-JP" altLang="en-US" dirty="0"/>
              <a:t>自動追尾の動作原理と流れ①</a:t>
            </a:r>
            <a:r>
              <a:rPr lang="ja-JP" altLang="en-US" dirty="0"/>
              <a:t>（単一カメラでの追尾）　</a:t>
            </a:r>
          </a:p>
        </p:txBody>
      </p:sp>
      <p:sp>
        <p:nvSpPr>
          <p:cNvPr id="12" name="正方形/長方形 11">
            <a:extLst>
              <a:ext uri="{FF2B5EF4-FFF2-40B4-BE49-F238E27FC236}">
                <a16:creationId xmlns:a16="http://schemas.microsoft.com/office/drawing/2014/main" id="{0629DEB9-45A6-979B-B9A2-CF3F5AF1E6E8}"/>
              </a:ext>
            </a:extLst>
          </p:cNvPr>
          <p:cNvSpPr/>
          <p:nvPr/>
        </p:nvSpPr>
        <p:spPr>
          <a:xfrm>
            <a:off x="533986" y="1216962"/>
            <a:ext cx="6102828" cy="41643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① オブジェクトが設定エリアに入ると</a:t>
            </a:r>
            <a:r>
              <a:rPr lang="en-US" altLang="ja-JP" sz="2000" b="1" dirty="0">
                <a:solidFill>
                  <a:schemeClr val="tx1"/>
                </a:solidFill>
                <a:latin typeface="+mn-ea"/>
              </a:rPr>
              <a:t>AI</a:t>
            </a:r>
            <a:r>
              <a:rPr lang="ja-JP" altLang="en-US" sz="2000" b="1" dirty="0">
                <a:solidFill>
                  <a:schemeClr val="tx1"/>
                </a:solidFill>
                <a:latin typeface="+mn-ea"/>
              </a:rPr>
              <a:t>検知</a:t>
            </a:r>
          </a:p>
        </p:txBody>
      </p:sp>
      <p:pic>
        <p:nvPicPr>
          <p:cNvPr id="13" name="図 12">
            <a:extLst>
              <a:ext uri="{FF2B5EF4-FFF2-40B4-BE49-F238E27FC236}">
                <a16:creationId xmlns:a16="http://schemas.microsoft.com/office/drawing/2014/main" id="{A13C8B03-983C-7DE8-07FB-9C5BBA51878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1083627" y="3189240"/>
            <a:ext cx="703163" cy="1429541"/>
          </a:xfrm>
          <a:prstGeom prst="rect">
            <a:avLst/>
          </a:prstGeom>
          <a:effectLst/>
        </p:spPr>
      </p:pic>
      <p:pic>
        <p:nvPicPr>
          <p:cNvPr id="19" name="図 18">
            <a:extLst>
              <a:ext uri="{FF2B5EF4-FFF2-40B4-BE49-F238E27FC236}">
                <a16:creationId xmlns:a16="http://schemas.microsoft.com/office/drawing/2014/main" id="{C3586DAE-9FC1-FAE8-23D5-6D6BB40878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132256" y="2807705"/>
            <a:ext cx="703163" cy="1429541"/>
          </a:xfrm>
          <a:prstGeom prst="rect">
            <a:avLst/>
          </a:prstGeom>
          <a:effectLst/>
        </p:spPr>
      </p:pic>
      <p:sp>
        <p:nvSpPr>
          <p:cNvPr id="24" name="テキスト ボックス 23">
            <a:extLst>
              <a:ext uri="{FF2B5EF4-FFF2-40B4-BE49-F238E27FC236}">
                <a16:creationId xmlns:a16="http://schemas.microsoft.com/office/drawing/2014/main" id="{35F46E3C-8801-9A05-94E6-44F4545E9A98}"/>
              </a:ext>
            </a:extLst>
          </p:cNvPr>
          <p:cNvSpPr txBox="1"/>
          <p:nvPr/>
        </p:nvSpPr>
        <p:spPr>
          <a:xfrm>
            <a:off x="1927335" y="1977694"/>
            <a:ext cx="1298753" cy="358881"/>
          </a:xfrm>
          <a:prstGeom prst="rect">
            <a:avLst/>
          </a:prstGeom>
          <a:noFill/>
        </p:spPr>
        <p:txBody>
          <a:bodyPr wrap="none" rtlCol="0">
            <a:spAutoFit/>
          </a:bodyPr>
          <a:lstStyle/>
          <a:p>
            <a:r>
              <a:rPr lang="ja-JP" altLang="en-US" sz="1732" b="1" dirty="0"/>
              <a:t>設定エリア</a:t>
            </a:r>
          </a:p>
        </p:txBody>
      </p:sp>
      <p:sp>
        <p:nvSpPr>
          <p:cNvPr id="18" name="正方形/長方形 17">
            <a:extLst>
              <a:ext uri="{FF2B5EF4-FFF2-40B4-BE49-F238E27FC236}">
                <a16:creationId xmlns:a16="http://schemas.microsoft.com/office/drawing/2014/main" id="{F8C12A1A-0FD8-2DED-CE05-0412DF306097}"/>
              </a:ext>
            </a:extLst>
          </p:cNvPr>
          <p:cNvSpPr/>
          <p:nvPr/>
        </p:nvSpPr>
        <p:spPr>
          <a:xfrm>
            <a:off x="2042482" y="2344455"/>
            <a:ext cx="2883861" cy="1954949"/>
          </a:xfrm>
          <a:prstGeom prst="rect">
            <a:avLst/>
          </a:prstGeom>
          <a:noFill/>
          <a:ln w="25400">
            <a:solidFill>
              <a:schemeClr val="bg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6" name="正方形/長方形 15">
            <a:extLst>
              <a:ext uri="{FF2B5EF4-FFF2-40B4-BE49-F238E27FC236}">
                <a16:creationId xmlns:a16="http://schemas.microsoft.com/office/drawing/2014/main" id="{4C167B97-2E45-250A-3118-21C2B076B6BF}"/>
              </a:ext>
            </a:extLst>
          </p:cNvPr>
          <p:cNvSpPr/>
          <p:nvPr/>
        </p:nvSpPr>
        <p:spPr>
          <a:xfrm>
            <a:off x="3144719" y="2734334"/>
            <a:ext cx="678237" cy="1429541"/>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7" name="テキスト ボックス 16">
            <a:extLst>
              <a:ext uri="{FF2B5EF4-FFF2-40B4-BE49-F238E27FC236}">
                <a16:creationId xmlns:a16="http://schemas.microsoft.com/office/drawing/2014/main" id="{BB6478CF-D46F-CBF7-B2C0-2A2C1E6B65B9}"/>
              </a:ext>
            </a:extLst>
          </p:cNvPr>
          <p:cNvSpPr txBox="1"/>
          <p:nvPr/>
        </p:nvSpPr>
        <p:spPr>
          <a:xfrm>
            <a:off x="2699959" y="4394488"/>
            <a:ext cx="4831687" cy="1288349"/>
          </a:xfrm>
          <a:prstGeom prst="wedgeRectCallout">
            <a:avLst>
              <a:gd name="adj1" fmla="val -24973"/>
              <a:gd name="adj2" fmla="val -40377"/>
            </a:avLst>
          </a:prstGeom>
          <a:solidFill>
            <a:srgbClr val="0000FF"/>
          </a:solidFill>
          <a:effectLst>
            <a:outerShdw blurRad="50800" dist="38100" dir="2700000" algn="tl" rotWithShape="0">
              <a:prstClr val="black">
                <a:alpha val="40000"/>
              </a:prstClr>
            </a:outerShdw>
          </a:effectLst>
        </p:spPr>
        <p:txBody>
          <a:bodyPr wrap="square" tIns="56689" bIns="0" rtlCol="0">
            <a:spAutoFit/>
          </a:bodyPr>
          <a:lstStyle/>
          <a:p>
            <a:r>
              <a:rPr lang="ja-JP" altLang="en-US" sz="1600" b="1" dirty="0">
                <a:solidFill>
                  <a:schemeClr val="bg1"/>
                </a:solidFill>
                <a:effectLst>
                  <a:outerShdw blurRad="38100" dist="38100" dir="2700000" algn="tl">
                    <a:srgbClr val="000000">
                      <a:alpha val="43137"/>
                    </a:srgbClr>
                  </a:outerShdw>
                </a:effectLst>
                <a:latin typeface="+mn-ea"/>
              </a:rPr>
              <a:t>検知条件：</a:t>
            </a:r>
            <a:r>
              <a:rPr lang="en-US" altLang="ja-JP" sz="1600" b="1" dirty="0">
                <a:solidFill>
                  <a:schemeClr val="bg1"/>
                </a:solidFill>
                <a:effectLst>
                  <a:outerShdw blurRad="38100" dist="38100" dir="2700000" algn="tl">
                    <a:srgbClr val="000000">
                      <a:alpha val="43137"/>
                    </a:srgbClr>
                  </a:outerShdw>
                </a:effectLst>
                <a:latin typeface="+mn-ea"/>
              </a:rPr>
              <a:t>AI-VMD</a:t>
            </a:r>
            <a:r>
              <a:rPr lang="ja-JP" altLang="en-US" sz="1600" b="1" dirty="0">
                <a:solidFill>
                  <a:schemeClr val="bg1"/>
                </a:solidFill>
                <a:effectLst>
                  <a:outerShdw blurRad="38100" dist="38100" dir="2700000" algn="tl">
                    <a:srgbClr val="000000">
                      <a:alpha val="43137"/>
                    </a:srgbClr>
                  </a:outerShdw>
                </a:effectLst>
                <a:latin typeface="+mn-ea"/>
              </a:rPr>
              <a:t>と同様</a:t>
            </a:r>
            <a:endParaRPr lang="en-US" altLang="ja-JP" sz="1600" b="1" dirty="0">
              <a:solidFill>
                <a:schemeClr val="bg1"/>
              </a:solidFill>
              <a:effectLst>
                <a:outerShdw blurRad="38100" dist="38100" dir="2700000" algn="tl">
                  <a:srgbClr val="000000">
                    <a:alpha val="43137"/>
                  </a:srgbClr>
                </a:outerShdw>
              </a:effectLst>
              <a:latin typeface="+mn-ea"/>
            </a:endParaRPr>
          </a:p>
          <a:p>
            <a:r>
              <a:rPr lang="ja-JP" altLang="en-US" sz="1600" b="1" dirty="0">
                <a:solidFill>
                  <a:schemeClr val="bg1"/>
                </a:solidFill>
                <a:effectLst>
                  <a:outerShdw blurRad="38100" dist="38100" dir="2700000" algn="tl">
                    <a:srgbClr val="000000">
                      <a:alpha val="43137"/>
                    </a:srgbClr>
                  </a:outerShdw>
                </a:effectLst>
                <a:latin typeface="+mn-ea"/>
              </a:rPr>
              <a:t> ・人物：全身、肩甲骨上の頭、顔　</a:t>
            </a:r>
            <a:endParaRPr lang="en-US" altLang="ja-JP" sz="1600" b="1" dirty="0">
              <a:solidFill>
                <a:schemeClr val="bg1"/>
              </a:solidFill>
              <a:effectLst>
                <a:outerShdw blurRad="38100" dist="38100" dir="2700000" algn="tl">
                  <a:srgbClr val="000000">
                    <a:alpha val="43137"/>
                  </a:srgbClr>
                </a:outerShdw>
              </a:effectLst>
              <a:latin typeface="+mn-ea"/>
            </a:endParaRPr>
          </a:p>
          <a:p>
            <a:r>
              <a:rPr lang="ja-JP" altLang="en-US" sz="1600" b="1" dirty="0">
                <a:solidFill>
                  <a:schemeClr val="bg1"/>
                </a:solidFill>
                <a:effectLst>
                  <a:outerShdw blurRad="38100" dist="38100" dir="2700000" algn="tl">
                    <a:srgbClr val="000000">
                      <a:alpha val="43137"/>
                    </a:srgbClr>
                  </a:outerShdw>
                </a:effectLst>
                <a:latin typeface="+mn-ea"/>
              </a:rPr>
              <a:t> ・車両：タイヤがある物体の上に車体がある</a:t>
            </a:r>
            <a:endParaRPr lang="en-US" altLang="ja-JP" sz="1600" b="1" dirty="0">
              <a:solidFill>
                <a:schemeClr val="bg1"/>
              </a:solidFill>
              <a:effectLst>
                <a:outerShdw blurRad="38100" dist="38100" dir="2700000" algn="tl">
                  <a:srgbClr val="000000">
                    <a:alpha val="43137"/>
                  </a:srgbClr>
                </a:outerShdw>
              </a:effectLst>
              <a:latin typeface="+mn-ea"/>
            </a:endParaRPr>
          </a:p>
          <a:p>
            <a:r>
              <a:rPr lang="ja-JP" altLang="en-US" sz="1600" b="1" dirty="0">
                <a:solidFill>
                  <a:schemeClr val="bg1"/>
                </a:solidFill>
                <a:effectLst>
                  <a:outerShdw blurRad="38100" dist="38100" dir="2700000" algn="tl">
                    <a:srgbClr val="000000">
                      <a:alpha val="43137"/>
                    </a:srgbClr>
                  </a:outerShdw>
                </a:effectLst>
                <a:latin typeface="+mn-ea"/>
              </a:rPr>
              <a:t> ・二輪車：タイヤがあり、人が乗っている</a:t>
            </a:r>
            <a:endParaRPr lang="en-US" altLang="ja-JP" sz="1600" b="1" dirty="0">
              <a:solidFill>
                <a:schemeClr val="bg1"/>
              </a:solidFill>
              <a:effectLst>
                <a:outerShdw blurRad="38100" dist="38100" dir="2700000" algn="tl">
                  <a:srgbClr val="000000">
                    <a:alpha val="43137"/>
                  </a:srgbClr>
                </a:outerShdw>
              </a:effectLst>
              <a:latin typeface="+mn-ea"/>
            </a:endParaRPr>
          </a:p>
          <a:p>
            <a:pPr marL="1134926"/>
            <a:r>
              <a:rPr lang="ja-JP" altLang="en-US" sz="1600" b="1" dirty="0">
                <a:solidFill>
                  <a:schemeClr val="bg1"/>
                </a:solidFill>
                <a:effectLst>
                  <a:outerShdw blurRad="38100" dist="38100" dir="2700000" algn="tl">
                    <a:srgbClr val="000000">
                      <a:alpha val="43137"/>
                    </a:srgbClr>
                  </a:outerShdw>
                </a:effectLst>
                <a:latin typeface="+mn-ea"/>
              </a:rPr>
              <a:t>＊放置自転車は認識しない</a:t>
            </a:r>
            <a:endParaRPr lang="en-US" altLang="ja-JP" sz="1600" b="1" dirty="0">
              <a:solidFill>
                <a:schemeClr val="bg1"/>
              </a:solidFill>
              <a:effectLst>
                <a:outerShdw blurRad="38100" dist="38100" dir="2700000" algn="tl">
                  <a:srgbClr val="000000">
                    <a:alpha val="43137"/>
                  </a:srgbClr>
                </a:outerShdw>
              </a:effectLst>
              <a:latin typeface="+mn-ea"/>
            </a:endParaRPr>
          </a:p>
        </p:txBody>
      </p:sp>
      <p:pic>
        <p:nvPicPr>
          <p:cNvPr id="28" name="図 27">
            <a:extLst>
              <a:ext uri="{FF2B5EF4-FFF2-40B4-BE49-F238E27FC236}">
                <a16:creationId xmlns:a16="http://schemas.microsoft.com/office/drawing/2014/main" id="{8FF9B21F-48F1-B86E-0FD0-083AD8E0282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337881" y="2404060"/>
            <a:ext cx="703163" cy="1429541"/>
          </a:xfrm>
          <a:prstGeom prst="rect">
            <a:avLst/>
          </a:prstGeom>
          <a:effectLst/>
        </p:spPr>
      </p:pic>
      <p:sp>
        <p:nvSpPr>
          <p:cNvPr id="29" name="正方形/長方形 28">
            <a:extLst>
              <a:ext uri="{FF2B5EF4-FFF2-40B4-BE49-F238E27FC236}">
                <a16:creationId xmlns:a16="http://schemas.microsoft.com/office/drawing/2014/main" id="{ACCD207F-A1E7-2412-E37A-1C48B07D2AB6}"/>
              </a:ext>
            </a:extLst>
          </p:cNvPr>
          <p:cNvSpPr/>
          <p:nvPr/>
        </p:nvSpPr>
        <p:spPr>
          <a:xfrm>
            <a:off x="5350344" y="2330688"/>
            <a:ext cx="678237" cy="1429541"/>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21" name="直線矢印コネクタ 20">
            <a:extLst>
              <a:ext uri="{FF2B5EF4-FFF2-40B4-BE49-F238E27FC236}">
                <a16:creationId xmlns:a16="http://schemas.microsoft.com/office/drawing/2014/main" id="{81FE8822-C8CF-B2D9-08A9-33CD2D19ACE4}"/>
              </a:ext>
            </a:extLst>
          </p:cNvPr>
          <p:cNvCxnSpPr>
            <a:cxnSpLocks/>
          </p:cNvCxnSpPr>
          <p:nvPr/>
        </p:nvCxnSpPr>
        <p:spPr>
          <a:xfrm flipV="1">
            <a:off x="1521948" y="2033697"/>
            <a:ext cx="4167512" cy="1048573"/>
          </a:xfrm>
          <a:prstGeom prst="straightConnector1">
            <a:avLst/>
          </a:prstGeom>
          <a:ln w="12700">
            <a:solidFill>
              <a:srgbClr val="FF9966"/>
            </a:solidFill>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8F1A2AA0-AB90-ECEB-EDCC-55C30479870C}"/>
              </a:ext>
            </a:extLst>
          </p:cNvPr>
          <p:cNvSpPr txBox="1"/>
          <p:nvPr/>
        </p:nvSpPr>
        <p:spPr>
          <a:xfrm>
            <a:off x="3750249" y="2577091"/>
            <a:ext cx="907621" cy="431657"/>
          </a:xfrm>
          <a:prstGeom prst="rect">
            <a:avLst/>
          </a:prstGeom>
          <a:noFill/>
        </p:spPr>
        <p:txBody>
          <a:bodyPr wrap="none" rtlCol="0">
            <a:spAutoFit/>
          </a:bodyPr>
          <a:lstStyle/>
          <a:p>
            <a:r>
              <a:rPr lang="ja-JP" altLang="en-US" sz="2205" b="1" dirty="0"/>
              <a:t>①</a:t>
            </a:r>
            <a:r>
              <a:rPr lang="en-US" altLang="ja-JP" sz="2205" b="1" dirty="0"/>
              <a:t>,</a:t>
            </a:r>
            <a:r>
              <a:rPr lang="ja-JP" altLang="en-US" sz="2205" b="1" dirty="0"/>
              <a:t> ②</a:t>
            </a:r>
          </a:p>
        </p:txBody>
      </p:sp>
      <p:grpSp>
        <p:nvGrpSpPr>
          <p:cNvPr id="43" name="グループ化 42">
            <a:extLst>
              <a:ext uri="{FF2B5EF4-FFF2-40B4-BE49-F238E27FC236}">
                <a16:creationId xmlns:a16="http://schemas.microsoft.com/office/drawing/2014/main" id="{B27792DA-AF1E-DF8A-FE06-B98DA98D6895}"/>
              </a:ext>
            </a:extLst>
          </p:cNvPr>
          <p:cNvGrpSpPr/>
          <p:nvPr/>
        </p:nvGrpSpPr>
        <p:grpSpPr>
          <a:xfrm>
            <a:off x="7639005" y="4299403"/>
            <a:ext cx="6364298" cy="2963040"/>
            <a:chOff x="4747149" y="772826"/>
            <a:chExt cx="4041616" cy="1881664"/>
          </a:xfrm>
        </p:grpSpPr>
        <p:pic>
          <p:nvPicPr>
            <p:cNvPr id="64" name="図 63">
              <a:extLst>
                <a:ext uri="{FF2B5EF4-FFF2-40B4-BE49-F238E27FC236}">
                  <a16:creationId xmlns:a16="http://schemas.microsoft.com/office/drawing/2014/main" id="{DDEF2E36-8823-0E5E-336F-182659A6D198}"/>
                </a:ext>
              </a:extLst>
            </p:cNvPr>
            <p:cNvPicPr>
              <a:picLocks noChangeAspect="1"/>
            </p:cNvPicPr>
            <p:nvPr/>
          </p:nvPicPr>
          <p:blipFill rotWithShape="1">
            <a:blip r:embed="rId4"/>
            <a:srcRect l="11611" r="13558"/>
            <a:stretch/>
          </p:blipFill>
          <p:spPr>
            <a:xfrm>
              <a:off x="6992105" y="1540304"/>
              <a:ext cx="1573919" cy="554784"/>
            </a:xfrm>
            <a:prstGeom prst="rect">
              <a:avLst/>
            </a:prstGeom>
          </p:spPr>
        </p:pic>
        <p:grpSp>
          <p:nvGrpSpPr>
            <p:cNvPr id="56" name="グループ化 55">
              <a:extLst>
                <a:ext uri="{FF2B5EF4-FFF2-40B4-BE49-F238E27FC236}">
                  <a16:creationId xmlns:a16="http://schemas.microsoft.com/office/drawing/2014/main" id="{54E06FFB-2CF2-1E8E-13AE-F42226DB3C65}"/>
                </a:ext>
              </a:extLst>
            </p:cNvPr>
            <p:cNvGrpSpPr/>
            <p:nvPr/>
          </p:nvGrpSpPr>
          <p:grpSpPr>
            <a:xfrm>
              <a:off x="5160865" y="1576285"/>
              <a:ext cx="1078603" cy="321029"/>
              <a:chOff x="5158424" y="1501197"/>
              <a:chExt cx="1556054" cy="463135"/>
            </a:xfrm>
          </p:grpSpPr>
          <p:sp>
            <p:nvSpPr>
              <p:cNvPr id="55" name="フリーフォーム: 図形 54">
                <a:extLst>
                  <a:ext uri="{FF2B5EF4-FFF2-40B4-BE49-F238E27FC236}">
                    <a16:creationId xmlns:a16="http://schemas.microsoft.com/office/drawing/2014/main" id="{3D18765E-25B5-45AC-8EB1-C4E42EF673B5}"/>
                  </a:ext>
                </a:extLst>
              </p:cNvPr>
              <p:cNvSpPr/>
              <p:nvPr/>
            </p:nvSpPr>
            <p:spPr>
              <a:xfrm>
                <a:off x="5158424" y="1610309"/>
                <a:ext cx="1556054" cy="354023"/>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50" name="グループ化 49">
                <a:extLst>
                  <a:ext uri="{FF2B5EF4-FFF2-40B4-BE49-F238E27FC236}">
                    <a16:creationId xmlns:a16="http://schemas.microsoft.com/office/drawing/2014/main" id="{132A920E-50E6-57FB-E01F-B6A5F5F4BA52}"/>
                  </a:ext>
                </a:extLst>
              </p:cNvPr>
              <p:cNvGrpSpPr/>
              <p:nvPr/>
            </p:nvGrpSpPr>
            <p:grpSpPr>
              <a:xfrm>
                <a:off x="5826438" y="1501197"/>
                <a:ext cx="202159" cy="432086"/>
                <a:chOff x="5624185" y="1431437"/>
                <a:chExt cx="446540" cy="954417"/>
              </a:xfrm>
            </p:grpSpPr>
            <p:pic>
              <p:nvPicPr>
                <p:cNvPr id="46" name="図 45">
                  <a:extLst>
                    <a:ext uri="{FF2B5EF4-FFF2-40B4-BE49-F238E27FC236}">
                      <a16:creationId xmlns:a16="http://schemas.microsoft.com/office/drawing/2014/main" id="{CE95B9B2-0A3E-A6D8-209A-E30FB85415B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624185" y="1478031"/>
                  <a:ext cx="446540" cy="907823"/>
                </a:xfrm>
                <a:prstGeom prst="rect">
                  <a:avLst/>
                </a:prstGeom>
                <a:effectLst/>
              </p:spPr>
            </p:pic>
            <p:sp>
              <p:nvSpPr>
                <p:cNvPr id="47" name="八角形 46">
                  <a:extLst>
                    <a:ext uri="{FF2B5EF4-FFF2-40B4-BE49-F238E27FC236}">
                      <a16:creationId xmlns:a16="http://schemas.microsoft.com/office/drawing/2014/main" id="{92C2F950-BF2C-FB14-1DB0-BFD74CC99423}"/>
                    </a:ext>
                  </a:extLst>
                </p:cNvPr>
                <p:cNvSpPr/>
                <p:nvPr/>
              </p:nvSpPr>
              <p:spPr>
                <a:xfrm>
                  <a:off x="5632099" y="1431437"/>
                  <a:ext cx="430711" cy="907823"/>
                </a:xfrm>
                <a:prstGeom prst="octagon">
                  <a:avLst>
                    <a:gd name="adj" fmla="val 0"/>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grpSp>
        <p:sp>
          <p:nvSpPr>
            <p:cNvPr id="54" name="正方形/長方形 53">
              <a:extLst>
                <a:ext uri="{FF2B5EF4-FFF2-40B4-BE49-F238E27FC236}">
                  <a16:creationId xmlns:a16="http://schemas.microsoft.com/office/drawing/2014/main" id="{A6AD7FD9-5EA8-6DCC-065E-6FFBDC2B9ED6}"/>
                </a:ext>
              </a:extLst>
            </p:cNvPr>
            <p:cNvSpPr/>
            <p:nvPr/>
          </p:nvSpPr>
          <p:spPr>
            <a:xfrm>
              <a:off x="4929015" y="1138401"/>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59" name="グループ化 58">
              <a:extLst>
                <a:ext uri="{FF2B5EF4-FFF2-40B4-BE49-F238E27FC236}">
                  <a16:creationId xmlns:a16="http://schemas.microsoft.com/office/drawing/2014/main" id="{200EB3CC-18C1-4CD8-122F-A230A45EDAF1}"/>
                </a:ext>
              </a:extLst>
            </p:cNvPr>
            <p:cNvGrpSpPr/>
            <p:nvPr/>
          </p:nvGrpSpPr>
          <p:grpSpPr>
            <a:xfrm>
              <a:off x="7637991" y="1421781"/>
              <a:ext cx="259234" cy="554076"/>
              <a:chOff x="5624185" y="1431437"/>
              <a:chExt cx="446540" cy="954417"/>
            </a:xfrm>
          </p:grpSpPr>
          <p:pic>
            <p:nvPicPr>
              <p:cNvPr id="60" name="図 59">
                <a:extLst>
                  <a:ext uri="{FF2B5EF4-FFF2-40B4-BE49-F238E27FC236}">
                    <a16:creationId xmlns:a16="http://schemas.microsoft.com/office/drawing/2014/main" id="{977537F6-1CC7-4EEA-C842-EA8F53AF975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624185" y="1478031"/>
                <a:ext cx="446540" cy="907823"/>
              </a:xfrm>
              <a:prstGeom prst="rect">
                <a:avLst/>
              </a:prstGeom>
              <a:effectLst/>
            </p:spPr>
          </p:pic>
          <p:sp>
            <p:nvSpPr>
              <p:cNvPr id="61" name="八角形 60">
                <a:extLst>
                  <a:ext uri="{FF2B5EF4-FFF2-40B4-BE49-F238E27FC236}">
                    <a16:creationId xmlns:a16="http://schemas.microsoft.com/office/drawing/2014/main" id="{42534A64-FAD4-28EC-493A-A481ECAD0C52}"/>
                  </a:ext>
                </a:extLst>
              </p:cNvPr>
              <p:cNvSpPr/>
              <p:nvPr/>
            </p:nvSpPr>
            <p:spPr>
              <a:xfrm>
                <a:off x="5632099" y="1431437"/>
                <a:ext cx="430711" cy="907823"/>
              </a:xfrm>
              <a:prstGeom prst="octagon">
                <a:avLst>
                  <a:gd name="adj" fmla="val 0"/>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
          <p:nvSpPr>
            <p:cNvPr id="62" name="正方形/長方形 61">
              <a:extLst>
                <a:ext uri="{FF2B5EF4-FFF2-40B4-BE49-F238E27FC236}">
                  <a16:creationId xmlns:a16="http://schemas.microsoft.com/office/drawing/2014/main" id="{403A0702-7676-B6E7-84DF-23920B01E2F0}"/>
                </a:ext>
              </a:extLst>
            </p:cNvPr>
            <p:cNvSpPr/>
            <p:nvPr/>
          </p:nvSpPr>
          <p:spPr>
            <a:xfrm>
              <a:off x="6992105" y="1138401"/>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66" name="直線コネクタ 65">
              <a:extLst>
                <a:ext uri="{FF2B5EF4-FFF2-40B4-BE49-F238E27FC236}">
                  <a16:creationId xmlns:a16="http://schemas.microsoft.com/office/drawing/2014/main" id="{6529C01D-2386-791F-5D88-4252C1D24523}"/>
                </a:ext>
              </a:extLst>
            </p:cNvPr>
            <p:cNvCxnSpPr>
              <a:stCxn id="47" idx="0"/>
              <a:endCxn id="61" idx="5"/>
            </p:cNvCxnSpPr>
            <p:nvPr/>
          </p:nvCxnSpPr>
          <p:spPr>
            <a:xfrm flipV="1">
              <a:off x="5761556" y="1421781"/>
              <a:ext cx="1881029" cy="1545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5C270E4-D5CB-C8E1-EB20-F4F4490FED8F}"/>
                </a:ext>
              </a:extLst>
            </p:cNvPr>
            <p:cNvCxnSpPr>
              <a:stCxn id="47" idx="1"/>
              <a:endCxn id="61" idx="3"/>
            </p:cNvCxnSpPr>
            <p:nvPr/>
          </p:nvCxnSpPr>
          <p:spPr>
            <a:xfrm>
              <a:off x="5761556" y="1861170"/>
              <a:ext cx="1881029" cy="87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9" name="二等辺三角形 68">
              <a:extLst>
                <a:ext uri="{FF2B5EF4-FFF2-40B4-BE49-F238E27FC236}">
                  <a16:creationId xmlns:a16="http://schemas.microsoft.com/office/drawing/2014/main" id="{C9C01671-C995-8BB8-971B-F4A5613A5D75}"/>
                </a:ext>
              </a:extLst>
            </p:cNvPr>
            <p:cNvSpPr/>
            <p:nvPr/>
          </p:nvSpPr>
          <p:spPr>
            <a:xfrm rot="5371594" flipH="1">
              <a:off x="6622069" y="1992813"/>
              <a:ext cx="298572" cy="170377"/>
            </a:xfrm>
            <a:prstGeom prst="triangle">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2941" tIns="0" rIns="122941" bIns="153943" numCol="1" spcCol="1270" anchor="ctr" anchorCtr="0">
              <a:noAutofit/>
            </a:bodyPr>
            <a:lstStyle/>
            <a:p>
              <a:endParaRPr lang="ja-JP" altLang="en-US" sz="2520" b="1">
                <a:effectLst>
                  <a:outerShdw blurRad="38100" dist="38100" dir="2700000" algn="tl">
                    <a:srgbClr val="000000">
                      <a:alpha val="43137"/>
                    </a:srgbClr>
                  </a:outerShdw>
                </a:effectLst>
                <a:latin typeface="+mn-ea"/>
              </a:endParaRPr>
            </a:p>
          </p:txBody>
        </p:sp>
        <p:sp>
          <p:nvSpPr>
            <p:cNvPr id="70" name="テキスト ボックス 69">
              <a:extLst>
                <a:ext uri="{FF2B5EF4-FFF2-40B4-BE49-F238E27FC236}">
                  <a16:creationId xmlns:a16="http://schemas.microsoft.com/office/drawing/2014/main" id="{D41D0B07-78A9-8767-D664-E5335000EF55}"/>
                </a:ext>
              </a:extLst>
            </p:cNvPr>
            <p:cNvSpPr txBox="1"/>
            <p:nvPr/>
          </p:nvSpPr>
          <p:spPr>
            <a:xfrm>
              <a:off x="6294301" y="2216454"/>
              <a:ext cx="850216" cy="234542"/>
            </a:xfrm>
            <a:prstGeom prst="rect">
              <a:avLst/>
            </a:prstGeom>
            <a:noFill/>
          </p:spPr>
          <p:txBody>
            <a:bodyPr wrap="none" rtlCol="0">
              <a:spAutoFit/>
            </a:bodyPr>
            <a:lstStyle/>
            <a:p>
              <a:r>
                <a:rPr lang="ja-JP" altLang="en-US" sz="1800" b="1" dirty="0"/>
                <a:t>自動ズーム</a:t>
              </a:r>
            </a:p>
          </p:txBody>
        </p:sp>
        <p:sp>
          <p:nvSpPr>
            <p:cNvPr id="71" name="テキスト ボックス 70">
              <a:extLst>
                <a:ext uri="{FF2B5EF4-FFF2-40B4-BE49-F238E27FC236}">
                  <a16:creationId xmlns:a16="http://schemas.microsoft.com/office/drawing/2014/main" id="{74F9F4F7-0150-B64F-E1B0-6B17BDB0B3C6}"/>
                </a:ext>
              </a:extLst>
            </p:cNvPr>
            <p:cNvSpPr txBox="1"/>
            <p:nvPr/>
          </p:nvSpPr>
          <p:spPr>
            <a:xfrm>
              <a:off x="4844812" y="2169555"/>
              <a:ext cx="899079" cy="214997"/>
            </a:xfrm>
            <a:prstGeom prst="rect">
              <a:avLst/>
            </a:prstGeom>
            <a:noFill/>
          </p:spPr>
          <p:txBody>
            <a:bodyPr wrap="none" rtlCol="0">
              <a:spAutoFit/>
            </a:bodyPr>
            <a:lstStyle/>
            <a:p>
              <a:r>
                <a:rPr lang="ja-JP" altLang="en-US" sz="1600" b="1" dirty="0"/>
                <a:t>モニター映像</a:t>
              </a:r>
            </a:p>
          </p:txBody>
        </p:sp>
        <p:sp>
          <p:nvSpPr>
            <p:cNvPr id="73" name="正方形/長方形 72">
              <a:extLst>
                <a:ext uri="{FF2B5EF4-FFF2-40B4-BE49-F238E27FC236}">
                  <a16:creationId xmlns:a16="http://schemas.microsoft.com/office/drawing/2014/main" id="{4F0DC324-0C99-7679-3AAA-2943734FBCF5}"/>
                </a:ext>
              </a:extLst>
            </p:cNvPr>
            <p:cNvSpPr/>
            <p:nvPr/>
          </p:nvSpPr>
          <p:spPr>
            <a:xfrm>
              <a:off x="4747149" y="772826"/>
              <a:ext cx="404161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③ ②と同時に、自動ズーム実行</a:t>
              </a:r>
              <a:r>
                <a:rPr lang="ja-JP" altLang="en-US" sz="1800" b="1" dirty="0">
                  <a:solidFill>
                    <a:schemeClr val="tx1"/>
                  </a:solidFill>
                  <a:latin typeface="+mn-ea"/>
                </a:rPr>
                <a:t>（事前設定必要）</a:t>
              </a:r>
              <a:endParaRPr lang="en-US" altLang="ja-JP" sz="1800" b="1" dirty="0">
                <a:solidFill>
                  <a:schemeClr val="tx1"/>
                </a:solidFill>
                <a:latin typeface="+mn-ea"/>
              </a:endParaRPr>
            </a:p>
            <a:p>
              <a:endParaRPr lang="ja-JP" altLang="en-US" sz="2205" b="1" dirty="0">
                <a:solidFill>
                  <a:schemeClr val="tx1"/>
                </a:solidFill>
                <a:latin typeface="+mn-ea"/>
              </a:endParaRPr>
            </a:p>
          </p:txBody>
        </p:sp>
      </p:grpSp>
      <p:sp>
        <p:nvSpPr>
          <p:cNvPr id="75" name="テキスト ボックス 74">
            <a:extLst>
              <a:ext uri="{FF2B5EF4-FFF2-40B4-BE49-F238E27FC236}">
                <a16:creationId xmlns:a16="http://schemas.microsoft.com/office/drawing/2014/main" id="{444AA744-0600-218D-1DA4-5858861BB0C3}"/>
              </a:ext>
            </a:extLst>
          </p:cNvPr>
          <p:cNvSpPr txBox="1"/>
          <p:nvPr/>
        </p:nvSpPr>
        <p:spPr>
          <a:xfrm>
            <a:off x="6020587" y="2210791"/>
            <a:ext cx="466794" cy="431657"/>
          </a:xfrm>
          <a:prstGeom prst="rect">
            <a:avLst/>
          </a:prstGeom>
          <a:noFill/>
        </p:spPr>
        <p:txBody>
          <a:bodyPr wrap="none" rtlCol="0">
            <a:spAutoFit/>
          </a:bodyPr>
          <a:lstStyle/>
          <a:p>
            <a:r>
              <a:rPr lang="ja-JP" altLang="en-US" sz="2205" b="1" dirty="0"/>
              <a:t>③</a:t>
            </a:r>
          </a:p>
        </p:txBody>
      </p:sp>
      <p:grpSp>
        <p:nvGrpSpPr>
          <p:cNvPr id="44" name="グループ化 43">
            <a:extLst>
              <a:ext uri="{FF2B5EF4-FFF2-40B4-BE49-F238E27FC236}">
                <a16:creationId xmlns:a16="http://schemas.microsoft.com/office/drawing/2014/main" id="{189453A7-2159-2094-E9A6-A8E444100351}"/>
              </a:ext>
            </a:extLst>
          </p:cNvPr>
          <p:cNvGrpSpPr/>
          <p:nvPr/>
        </p:nvGrpSpPr>
        <p:grpSpPr>
          <a:xfrm>
            <a:off x="7635135" y="1226076"/>
            <a:ext cx="6364298" cy="2963040"/>
            <a:chOff x="4753727" y="2817715"/>
            <a:chExt cx="4041616" cy="1881664"/>
          </a:xfrm>
        </p:grpSpPr>
        <p:sp>
          <p:nvSpPr>
            <p:cNvPr id="74" name="正方形/長方形 73">
              <a:extLst>
                <a:ext uri="{FF2B5EF4-FFF2-40B4-BE49-F238E27FC236}">
                  <a16:creationId xmlns:a16="http://schemas.microsoft.com/office/drawing/2014/main" id="{E4A73AA3-0A71-131B-D5A5-37FE22126015}"/>
                </a:ext>
              </a:extLst>
            </p:cNvPr>
            <p:cNvSpPr/>
            <p:nvPr/>
          </p:nvSpPr>
          <p:spPr>
            <a:xfrm>
              <a:off x="4753727" y="2817715"/>
              <a:ext cx="404161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24972" indent="-424972"/>
              <a:r>
                <a:rPr lang="ja-JP" altLang="en-US" sz="2000" b="1" dirty="0">
                  <a:solidFill>
                    <a:schemeClr val="tx1"/>
                  </a:solidFill>
                  <a:latin typeface="+mn-ea"/>
                </a:rPr>
                <a:t>② モニター映像の中心にオブジェクトが収まるように追尾</a:t>
              </a:r>
              <a:endParaRPr lang="en-US" altLang="ja-JP" sz="2000" b="1" dirty="0">
                <a:solidFill>
                  <a:schemeClr val="tx1"/>
                </a:solidFill>
                <a:latin typeface="+mn-ea"/>
              </a:endParaRPr>
            </a:p>
            <a:p>
              <a:endParaRPr lang="ja-JP" altLang="en-US" sz="2205" b="1" dirty="0">
                <a:solidFill>
                  <a:schemeClr val="tx1"/>
                </a:solidFill>
                <a:latin typeface="+mn-ea"/>
              </a:endParaRPr>
            </a:p>
          </p:txBody>
        </p:sp>
        <p:grpSp>
          <p:nvGrpSpPr>
            <p:cNvPr id="79" name="グループ化 78">
              <a:extLst>
                <a:ext uri="{FF2B5EF4-FFF2-40B4-BE49-F238E27FC236}">
                  <a16:creationId xmlns:a16="http://schemas.microsoft.com/office/drawing/2014/main" id="{DA532E28-BBE2-A695-C93B-E0CCF9475525}"/>
                </a:ext>
              </a:extLst>
            </p:cNvPr>
            <p:cNvGrpSpPr/>
            <p:nvPr/>
          </p:nvGrpSpPr>
          <p:grpSpPr>
            <a:xfrm>
              <a:off x="5875262" y="3445147"/>
              <a:ext cx="1573920" cy="1010719"/>
              <a:chOff x="5847966" y="3499739"/>
              <a:chExt cx="1573920" cy="1010719"/>
            </a:xfrm>
          </p:grpSpPr>
          <p:pic>
            <p:nvPicPr>
              <p:cNvPr id="76" name="図 75">
                <a:extLst>
                  <a:ext uri="{FF2B5EF4-FFF2-40B4-BE49-F238E27FC236}">
                    <a16:creationId xmlns:a16="http://schemas.microsoft.com/office/drawing/2014/main" id="{20E5D17C-8D23-EC69-A1A3-0CE2E4EEC2E8}"/>
                  </a:ext>
                </a:extLst>
              </p:cNvPr>
              <p:cNvPicPr>
                <a:picLocks noChangeAspect="1"/>
              </p:cNvPicPr>
              <p:nvPr/>
            </p:nvPicPr>
            <p:blipFill rotWithShape="1">
              <a:blip r:embed="rId5"/>
              <a:srcRect l="48360" b="11028"/>
              <a:stretch/>
            </p:blipFill>
            <p:spPr>
              <a:xfrm>
                <a:off x="5847966" y="3748383"/>
                <a:ext cx="1159233" cy="762075"/>
              </a:xfrm>
              <a:prstGeom prst="rect">
                <a:avLst/>
              </a:prstGeom>
            </p:spPr>
          </p:pic>
          <p:sp>
            <p:nvSpPr>
              <p:cNvPr id="77" name="正方形/長方形 76">
                <a:extLst>
                  <a:ext uri="{FF2B5EF4-FFF2-40B4-BE49-F238E27FC236}">
                    <a16:creationId xmlns:a16="http://schemas.microsoft.com/office/drawing/2014/main" id="{35773E72-2304-9E02-BA2A-8E4C34A4D728}"/>
                  </a:ext>
                </a:extLst>
              </p:cNvPr>
              <p:cNvSpPr/>
              <p:nvPr/>
            </p:nvSpPr>
            <p:spPr>
              <a:xfrm>
                <a:off x="5847967" y="3499739"/>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78" name="正方形/長方形 77">
                <a:extLst>
                  <a:ext uri="{FF2B5EF4-FFF2-40B4-BE49-F238E27FC236}">
                    <a16:creationId xmlns:a16="http://schemas.microsoft.com/office/drawing/2014/main" id="{47100E2F-AF41-8AD7-7C7A-CD552A7F1B54}"/>
                  </a:ext>
                </a:extLst>
              </p:cNvPr>
              <p:cNvSpPr/>
              <p:nvPr/>
            </p:nvSpPr>
            <p:spPr>
              <a:xfrm>
                <a:off x="6537013" y="3753583"/>
                <a:ext cx="252748" cy="531813"/>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
          <p:nvSpPr>
            <p:cNvPr id="80" name="テキスト ボックス 79">
              <a:extLst>
                <a:ext uri="{FF2B5EF4-FFF2-40B4-BE49-F238E27FC236}">
                  <a16:creationId xmlns:a16="http://schemas.microsoft.com/office/drawing/2014/main" id="{86DD2CEC-26D1-7F21-44CF-1AAD78FA45E1}"/>
                </a:ext>
              </a:extLst>
            </p:cNvPr>
            <p:cNvSpPr txBox="1"/>
            <p:nvPr/>
          </p:nvSpPr>
          <p:spPr>
            <a:xfrm>
              <a:off x="6169797" y="4480341"/>
              <a:ext cx="890935" cy="214997"/>
            </a:xfrm>
            <a:prstGeom prst="rect">
              <a:avLst/>
            </a:prstGeom>
            <a:noFill/>
          </p:spPr>
          <p:txBody>
            <a:bodyPr wrap="none" rtlCol="0">
              <a:spAutoFit/>
            </a:bodyPr>
            <a:lstStyle/>
            <a:p>
              <a:r>
                <a:rPr lang="ja-JP" altLang="en-US" sz="1600" b="1" dirty="0"/>
                <a:t>モニター映像</a:t>
              </a:r>
            </a:p>
          </p:txBody>
        </p:sp>
      </p:grpSp>
      <p:cxnSp>
        <p:nvCxnSpPr>
          <p:cNvPr id="5" name="直線矢印コネクタ 4">
            <a:extLst>
              <a:ext uri="{FF2B5EF4-FFF2-40B4-BE49-F238E27FC236}">
                <a16:creationId xmlns:a16="http://schemas.microsoft.com/office/drawing/2014/main" id="{A1C72631-AB42-0783-C1E0-25DAA59F7F4D}"/>
              </a:ext>
            </a:extLst>
          </p:cNvPr>
          <p:cNvCxnSpPr>
            <a:cxnSpLocks/>
            <a:stCxn id="16" idx="3"/>
            <a:endCxn id="28" idx="3"/>
          </p:cNvCxnSpPr>
          <p:nvPr/>
        </p:nvCxnSpPr>
        <p:spPr>
          <a:xfrm flipV="1">
            <a:off x="3822955" y="3118831"/>
            <a:ext cx="1514926" cy="330274"/>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5409028-A1DC-0291-845C-E22B0B1C818E}"/>
              </a:ext>
            </a:extLst>
          </p:cNvPr>
          <p:cNvSpPr txBox="1"/>
          <p:nvPr/>
        </p:nvSpPr>
        <p:spPr>
          <a:xfrm>
            <a:off x="3921662" y="3454725"/>
            <a:ext cx="1313180" cy="431657"/>
          </a:xfrm>
          <a:prstGeom prst="rect">
            <a:avLst/>
          </a:prstGeom>
          <a:noFill/>
        </p:spPr>
        <p:txBody>
          <a:bodyPr wrap="none" rtlCol="0">
            <a:spAutoFit/>
          </a:bodyPr>
          <a:lstStyle/>
          <a:p>
            <a:r>
              <a:rPr lang="ja-JP" altLang="en-US" sz="2205" b="1" dirty="0">
                <a:solidFill>
                  <a:srgbClr val="0000FF"/>
                </a:solidFill>
              </a:rPr>
              <a:t>自動追尾</a:t>
            </a:r>
          </a:p>
        </p:txBody>
      </p:sp>
      <p:sp>
        <p:nvSpPr>
          <p:cNvPr id="10" name="テキスト ボックス 9">
            <a:extLst>
              <a:ext uri="{FF2B5EF4-FFF2-40B4-BE49-F238E27FC236}">
                <a16:creationId xmlns:a16="http://schemas.microsoft.com/office/drawing/2014/main" id="{E4EF2B38-07A9-6BC2-86E4-9161A4204BAB}"/>
              </a:ext>
            </a:extLst>
          </p:cNvPr>
          <p:cNvSpPr txBox="1"/>
          <p:nvPr/>
        </p:nvSpPr>
        <p:spPr>
          <a:xfrm>
            <a:off x="4632486" y="1805111"/>
            <a:ext cx="630301" cy="358881"/>
          </a:xfrm>
          <a:prstGeom prst="rect">
            <a:avLst/>
          </a:prstGeom>
          <a:noFill/>
        </p:spPr>
        <p:txBody>
          <a:bodyPr wrap="none" rtlCol="0">
            <a:spAutoFit/>
          </a:bodyPr>
          <a:lstStyle/>
          <a:p>
            <a:r>
              <a:rPr lang="ja-JP" altLang="en-US" sz="1732" b="1" dirty="0"/>
              <a:t>歩行</a:t>
            </a:r>
          </a:p>
        </p:txBody>
      </p:sp>
      <p:sp>
        <p:nvSpPr>
          <p:cNvPr id="35" name="テキスト ボックス 34">
            <a:extLst>
              <a:ext uri="{FF2B5EF4-FFF2-40B4-BE49-F238E27FC236}">
                <a16:creationId xmlns:a16="http://schemas.microsoft.com/office/drawing/2014/main" id="{C7E1FD10-7A7C-B007-8D71-436921CFADC7}"/>
              </a:ext>
            </a:extLst>
          </p:cNvPr>
          <p:cNvSpPr txBox="1"/>
          <p:nvPr/>
        </p:nvSpPr>
        <p:spPr>
          <a:xfrm>
            <a:off x="307654" y="6918357"/>
            <a:ext cx="909223" cy="310406"/>
          </a:xfrm>
          <a:prstGeom prst="rect">
            <a:avLst/>
          </a:prstGeom>
          <a:noFill/>
        </p:spPr>
        <p:txBody>
          <a:bodyPr wrap="none" rtlCol="0">
            <a:spAutoFit/>
          </a:bodyPr>
          <a:lstStyle/>
          <a:p>
            <a:r>
              <a:rPr lang="ja-JP" altLang="en-US" sz="1400" b="1" dirty="0"/>
              <a:t>全身検知</a:t>
            </a:r>
          </a:p>
        </p:txBody>
      </p:sp>
      <p:sp>
        <p:nvSpPr>
          <p:cNvPr id="36" name="テキスト ボックス 35">
            <a:extLst>
              <a:ext uri="{FF2B5EF4-FFF2-40B4-BE49-F238E27FC236}">
                <a16:creationId xmlns:a16="http://schemas.microsoft.com/office/drawing/2014/main" id="{C19BF923-8A88-B06C-C578-C518B77B847C}"/>
              </a:ext>
            </a:extLst>
          </p:cNvPr>
          <p:cNvSpPr txBox="1"/>
          <p:nvPr/>
        </p:nvSpPr>
        <p:spPr>
          <a:xfrm>
            <a:off x="1315921" y="6928227"/>
            <a:ext cx="909223" cy="528478"/>
          </a:xfrm>
          <a:prstGeom prst="rect">
            <a:avLst/>
          </a:prstGeom>
          <a:noFill/>
        </p:spPr>
        <p:txBody>
          <a:bodyPr wrap="none" rtlCol="0">
            <a:spAutoFit/>
          </a:bodyPr>
          <a:lstStyle/>
          <a:p>
            <a:r>
              <a:rPr lang="ja-JP" altLang="en-US" sz="1400" b="1" dirty="0">
                <a:latin typeface="+mn-ea"/>
              </a:rPr>
              <a:t>肩甲骨上</a:t>
            </a:r>
            <a:endParaRPr lang="en-US" altLang="ja-JP" sz="1400" b="1" dirty="0">
              <a:latin typeface="+mn-ea"/>
            </a:endParaRPr>
          </a:p>
          <a:p>
            <a:r>
              <a:rPr lang="ja-JP" altLang="en-US" sz="1400" b="1" dirty="0">
                <a:latin typeface="+mn-ea"/>
              </a:rPr>
              <a:t>の頭検知</a:t>
            </a:r>
          </a:p>
        </p:txBody>
      </p:sp>
      <p:sp>
        <p:nvSpPr>
          <p:cNvPr id="37" name="テキスト ボックス 36">
            <a:extLst>
              <a:ext uri="{FF2B5EF4-FFF2-40B4-BE49-F238E27FC236}">
                <a16:creationId xmlns:a16="http://schemas.microsoft.com/office/drawing/2014/main" id="{6614BBC3-0CF2-5203-A065-5FC47999D39C}"/>
              </a:ext>
            </a:extLst>
          </p:cNvPr>
          <p:cNvSpPr txBox="1"/>
          <p:nvPr/>
        </p:nvSpPr>
        <p:spPr>
          <a:xfrm>
            <a:off x="2419818" y="6914875"/>
            <a:ext cx="728084" cy="310406"/>
          </a:xfrm>
          <a:prstGeom prst="rect">
            <a:avLst/>
          </a:prstGeom>
          <a:noFill/>
        </p:spPr>
        <p:txBody>
          <a:bodyPr wrap="none" rtlCol="0">
            <a:spAutoFit/>
          </a:bodyPr>
          <a:lstStyle/>
          <a:p>
            <a:r>
              <a:rPr lang="ja-JP" altLang="en-US" sz="1400" b="1" dirty="0"/>
              <a:t>顔検知</a:t>
            </a:r>
          </a:p>
        </p:txBody>
      </p:sp>
      <p:pic>
        <p:nvPicPr>
          <p:cNvPr id="38" name="図 37">
            <a:extLst>
              <a:ext uri="{FF2B5EF4-FFF2-40B4-BE49-F238E27FC236}">
                <a16:creationId xmlns:a16="http://schemas.microsoft.com/office/drawing/2014/main" id="{B7DC4287-3BDB-FFD4-6572-D31F29E50AFE}"/>
              </a:ext>
            </a:extLst>
          </p:cNvPr>
          <p:cNvPicPr>
            <a:picLocks noChangeAspect="1"/>
          </p:cNvPicPr>
          <p:nvPr/>
        </p:nvPicPr>
        <p:blipFill>
          <a:blip r:embed="rId6"/>
          <a:stretch>
            <a:fillRect/>
          </a:stretch>
        </p:blipFill>
        <p:spPr>
          <a:xfrm>
            <a:off x="558638" y="5904653"/>
            <a:ext cx="543554" cy="1023575"/>
          </a:xfrm>
          <a:prstGeom prst="rect">
            <a:avLst/>
          </a:prstGeom>
        </p:spPr>
      </p:pic>
      <p:pic>
        <p:nvPicPr>
          <p:cNvPr id="39" name="図 38">
            <a:extLst>
              <a:ext uri="{FF2B5EF4-FFF2-40B4-BE49-F238E27FC236}">
                <a16:creationId xmlns:a16="http://schemas.microsoft.com/office/drawing/2014/main" id="{4162B597-E615-9D84-DE22-C40F451B379D}"/>
              </a:ext>
            </a:extLst>
          </p:cNvPr>
          <p:cNvPicPr>
            <a:picLocks noChangeAspect="1"/>
          </p:cNvPicPr>
          <p:nvPr/>
        </p:nvPicPr>
        <p:blipFill>
          <a:blip r:embed="rId7"/>
          <a:stretch>
            <a:fillRect/>
          </a:stretch>
        </p:blipFill>
        <p:spPr>
          <a:xfrm>
            <a:off x="1512797" y="5902288"/>
            <a:ext cx="570021" cy="1052347"/>
          </a:xfrm>
          <a:prstGeom prst="rect">
            <a:avLst/>
          </a:prstGeom>
        </p:spPr>
      </p:pic>
      <p:pic>
        <p:nvPicPr>
          <p:cNvPr id="42" name="図 41">
            <a:extLst>
              <a:ext uri="{FF2B5EF4-FFF2-40B4-BE49-F238E27FC236}">
                <a16:creationId xmlns:a16="http://schemas.microsoft.com/office/drawing/2014/main" id="{71D7E50D-EFD8-B12E-542C-6497B9381EA4}"/>
              </a:ext>
            </a:extLst>
          </p:cNvPr>
          <p:cNvPicPr>
            <a:picLocks noChangeAspect="1"/>
          </p:cNvPicPr>
          <p:nvPr/>
        </p:nvPicPr>
        <p:blipFill>
          <a:blip r:embed="rId8"/>
          <a:stretch>
            <a:fillRect/>
          </a:stretch>
        </p:blipFill>
        <p:spPr>
          <a:xfrm>
            <a:off x="2523282" y="5922316"/>
            <a:ext cx="578050" cy="1052347"/>
          </a:xfrm>
          <a:prstGeom prst="rect">
            <a:avLst/>
          </a:prstGeom>
        </p:spPr>
      </p:pic>
      <p:sp>
        <p:nvSpPr>
          <p:cNvPr id="48" name="テキスト ボックス 47">
            <a:extLst>
              <a:ext uri="{FF2B5EF4-FFF2-40B4-BE49-F238E27FC236}">
                <a16:creationId xmlns:a16="http://schemas.microsoft.com/office/drawing/2014/main" id="{F0E8F465-FB9C-1C1C-2B16-B6AE38B3F314}"/>
              </a:ext>
            </a:extLst>
          </p:cNvPr>
          <p:cNvSpPr txBox="1"/>
          <p:nvPr/>
        </p:nvSpPr>
        <p:spPr>
          <a:xfrm>
            <a:off x="1056404" y="6215731"/>
            <a:ext cx="614271" cy="607539"/>
          </a:xfrm>
          <a:prstGeom prst="rect">
            <a:avLst/>
          </a:prstGeom>
          <a:noFill/>
        </p:spPr>
        <p:txBody>
          <a:bodyPr wrap="none" rtlCol="0">
            <a:spAutoFit/>
          </a:bodyPr>
          <a:lstStyle/>
          <a:p>
            <a:r>
              <a:rPr lang="ja-JP" altLang="en-US" sz="3348" b="1" dirty="0"/>
              <a:t>＞</a:t>
            </a:r>
          </a:p>
        </p:txBody>
      </p:sp>
      <p:sp>
        <p:nvSpPr>
          <p:cNvPr id="49" name="テキスト ボックス 48">
            <a:extLst>
              <a:ext uri="{FF2B5EF4-FFF2-40B4-BE49-F238E27FC236}">
                <a16:creationId xmlns:a16="http://schemas.microsoft.com/office/drawing/2014/main" id="{DB9F063D-1BE0-4E3E-B0B1-97549211B012}"/>
              </a:ext>
            </a:extLst>
          </p:cNvPr>
          <p:cNvSpPr txBox="1"/>
          <p:nvPr/>
        </p:nvSpPr>
        <p:spPr>
          <a:xfrm>
            <a:off x="2100423" y="6192194"/>
            <a:ext cx="614271" cy="607539"/>
          </a:xfrm>
          <a:prstGeom prst="rect">
            <a:avLst/>
          </a:prstGeom>
          <a:noFill/>
        </p:spPr>
        <p:txBody>
          <a:bodyPr wrap="none" rtlCol="0">
            <a:spAutoFit/>
          </a:bodyPr>
          <a:lstStyle/>
          <a:p>
            <a:r>
              <a:rPr lang="ja-JP" altLang="en-US" sz="3348" b="1" dirty="0"/>
              <a:t>＞</a:t>
            </a:r>
          </a:p>
        </p:txBody>
      </p:sp>
      <p:sp>
        <p:nvSpPr>
          <p:cNvPr id="3" name="テキスト ボックス 2">
            <a:extLst>
              <a:ext uri="{FF2B5EF4-FFF2-40B4-BE49-F238E27FC236}">
                <a16:creationId xmlns:a16="http://schemas.microsoft.com/office/drawing/2014/main" id="{FC1A56D3-DA40-D87A-D6F0-22F91846B959}"/>
              </a:ext>
            </a:extLst>
          </p:cNvPr>
          <p:cNvSpPr txBox="1"/>
          <p:nvPr/>
        </p:nvSpPr>
        <p:spPr>
          <a:xfrm>
            <a:off x="3087144" y="5923781"/>
            <a:ext cx="4440696" cy="1077218"/>
          </a:xfrm>
          <a:prstGeom prst="rect">
            <a:avLst/>
          </a:prstGeom>
          <a:noFill/>
        </p:spPr>
        <p:txBody>
          <a:bodyPr wrap="square" rtlCol="0">
            <a:spAutoFit/>
          </a:bodyPr>
          <a:lstStyle/>
          <a:p>
            <a:r>
              <a:rPr lang="en-US" altLang="ja-JP" sz="1600" b="1" dirty="0">
                <a:latin typeface="+mn-ea"/>
              </a:rPr>
              <a:t>【</a:t>
            </a:r>
            <a:r>
              <a:rPr lang="ja-JP" altLang="en-US" sz="1600" b="1" dirty="0">
                <a:latin typeface="+mn-ea"/>
              </a:rPr>
              <a:t>メモ</a:t>
            </a:r>
            <a:r>
              <a:rPr lang="en-US" altLang="ja-JP" sz="1600" b="1" dirty="0">
                <a:latin typeface="+mn-ea"/>
              </a:rPr>
              <a:t>】</a:t>
            </a:r>
          </a:p>
          <a:p>
            <a:pPr marL="284981" indent="-284981"/>
            <a:r>
              <a:rPr lang="ja-JP" altLang="en-US" sz="1600" b="1" dirty="0">
                <a:latin typeface="+mn-ea"/>
              </a:rPr>
              <a:t>　 検知エリア内で、障害物などにより人物の下半身が遮られても、肩甲骨上の頭もしくは顔の検知で、追尾可能</a:t>
            </a:r>
          </a:p>
        </p:txBody>
      </p:sp>
    </p:spTree>
    <p:extLst>
      <p:ext uri="{BB962C8B-B14F-4D97-AF65-F5344CB8AC3E}">
        <p14:creationId xmlns:p14="http://schemas.microsoft.com/office/powerpoint/2010/main" val="13506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目次</a:t>
            </a:r>
          </a:p>
        </p:txBody>
      </p:sp>
      <p:sp>
        <p:nvSpPr>
          <p:cNvPr id="2" name="コンテンツ プレースホルダー 3">
            <a:extLst>
              <a:ext uri="{FF2B5EF4-FFF2-40B4-BE49-F238E27FC236}">
                <a16:creationId xmlns:a16="http://schemas.microsoft.com/office/drawing/2014/main" id="{75825459-9D24-1C6E-8496-DA094702345C}"/>
              </a:ext>
            </a:extLst>
          </p:cNvPr>
          <p:cNvSpPr txBox="1">
            <a:spLocks/>
          </p:cNvSpPr>
          <p:nvPr/>
        </p:nvSpPr>
        <p:spPr>
          <a:xfrm>
            <a:off x="274491" y="1156120"/>
            <a:ext cx="6537325" cy="6072187"/>
          </a:xfrm>
          <a:prstGeom prst="rect">
            <a:avLst/>
          </a:prstGeom>
        </p:spPr>
        <p:txBody>
          <a:bodyP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567464" indent="-567464">
              <a:buFont typeface="+mj-lt"/>
              <a:buAutoNum type="arabicPeriod"/>
            </a:pPr>
            <a:r>
              <a:rPr lang="ja-JP" altLang="en-US" sz="2800" b="1" dirty="0">
                <a:latin typeface="游ゴシック" panose="020B0400000000000000" pitchFamily="50" charset="-128"/>
                <a:ea typeface="游ゴシック" panose="020B0400000000000000" pitchFamily="50" charset="-128"/>
              </a:rPr>
              <a:t>設計・導入</a:t>
            </a:r>
            <a:endParaRPr lang="en-US" altLang="ja-JP" sz="2800" b="1" dirty="0">
              <a:latin typeface="游ゴシック" panose="020B0400000000000000" pitchFamily="50" charset="-128"/>
              <a:ea typeface="游ゴシック" panose="020B0400000000000000" pitchFamily="50" charset="-128"/>
            </a:endParaRPr>
          </a:p>
          <a:p>
            <a:pPr marL="567464" indent="0">
              <a:lnSpc>
                <a:spcPct val="120000"/>
              </a:lnSpc>
              <a:spcBef>
                <a:spcPts val="60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1-1</a:t>
            </a:r>
            <a:r>
              <a:rPr lang="ja-JP" altLang="en-US" sz="2000" b="1" dirty="0">
                <a:latin typeface="游ゴシック" panose="020B0400000000000000" pitchFamily="50" charset="-128"/>
                <a:ea typeface="游ゴシック" panose="020B0400000000000000" pitchFamily="50" charset="-128"/>
              </a:rPr>
              <a:t>．従来モデルとのスペック比較</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1-2</a:t>
            </a:r>
            <a:r>
              <a:rPr lang="ja-JP" altLang="en-US" sz="2000" b="1" dirty="0">
                <a:latin typeface="游ゴシック" panose="020B0400000000000000" pitchFamily="50" charset="-128"/>
                <a:ea typeface="游ゴシック" panose="020B0400000000000000" pitchFamily="50" charset="-128"/>
              </a:rPr>
              <a:t>．撮像モードによる機能制限</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1-3</a:t>
            </a:r>
            <a:r>
              <a:rPr lang="ja-JP" altLang="en-US" sz="2000" b="1" dirty="0">
                <a:latin typeface="游ゴシック" panose="020B0400000000000000" pitchFamily="50" charset="-128"/>
                <a:ea typeface="游ゴシック" panose="020B0400000000000000" pitchFamily="50" charset="-128"/>
              </a:rPr>
              <a:t>．配信性能について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1-4</a:t>
            </a:r>
            <a:r>
              <a:rPr lang="ja-JP" altLang="en-US" sz="2000" b="1" dirty="0">
                <a:latin typeface="游ゴシック" panose="020B0400000000000000" pitchFamily="50" charset="-128"/>
                <a:ea typeface="游ゴシック" panose="020B0400000000000000" pitchFamily="50" charset="-128"/>
              </a:rPr>
              <a:t>．対応</a:t>
            </a:r>
            <a:r>
              <a:rPr lang="en-US" altLang="ja-JP" sz="2000" b="1" dirty="0">
                <a:latin typeface="游ゴシック" panose="020B0400000000000000" pitchFamily="50" charset="-128"/>
                <a:ea typeface="游ゴシック" panose="020B0400000000000000" pitchFamily="50" charset="-128"/>
              </a:rPr>
              <a:t>AI</a:t>
            </a:r>
            <a:r>
              <a:rPr lang="ja-JP" altLang="en-US" sz="2000" b="1" dirty="0">
                <a:latin typeface="游ゴシック" panose="020B0400000000000000" pitchFamily="50" charset="-128"/>
                <a:ea typeface="游ゴシック" panose="020B0400000000000000" pitchFamily="50" charset="-128"/>
              </a:rPr>
              <a:t>アプリケーション</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1-5</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LAN</a:t>
            </a:r>
            <a:r>
              <a:rPr lang="ja-JP" altLang="en-US" sz="2000" b="1" dirty="0">
                <a:latin typeface="游ゴシック" panose="020B0400000000000000" pitchFamily="50" charset="-128"/>
                <a:ea typeface="游ゴシック" panose="020B0400000000000000" pitchFamily="50" charset="-128"/>
              </a:rPr>
              <a:t>ケーブルと</a:t>
            </a:r>
            <a:r>
              <a:rPr lang="en-US" altLang="ja-JP" sz="2000" b="1" dirty="0">
                <a:latin typeface="游ゴシック" panose="020B0400000000000000" pitchFamily="50" charset="-128"/>
                <a:ea typeface="游ゴシック" panose="020B0400000000000000" pitchFamily="50" charset="-128"/>
              </a:rPr>
              <a:t>IP</a:t>
            </a:r>
            <a:r>
              <a:rPr lang="ja-JP" altLang="en-US" sz="2000" b="1" dirty="0">
                <a:latin typeface="游ゴシック" panose="020B0400000000000000" pitchFamily="50" charset="-128"/>
                <a:ea typeface="游ゴシック" panose="020B0400000000000000" pitchFamily="50" charset="-128"/>
              </a:rPr>
              <a:t>アドレスについて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1-6</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PoE</a:t>
            </a:r>
            <a:r>
              <a:rPr lang="ja-JP" altLang="en-US" sz="2000" b="1" dirty="0">
                <a:latin typeface="游ゴシック" panose="020B0400000000000000" pitchFamily="50" charset="-128"/>
                <a:ea typeface="游ゴシック" panose="020B0400000000000000" pitchFamily="50" charset="-128"/>
              </a:rPr>
              <a:t>給電ユニットの準備</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1-7</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SDT</a:t>
            </a:r>
            <a:r>
              <a:rPr lang="ja-JP" altLang="en-US" sz="1100" b="1" dirty="0">
                <a:latin typeface="游ゴシック" panose="020B0400000000000000" pitchFamily="50" charset="-128"/>
                <a:ea typeface="游ゴシック" panose="020B0400000000000000" pitchFamily="50" charset="-128"/>
              </a:rPr>
              <a:t>（システムデザインツール）</a:t>
            </a:r>
            <a:r>
              <a:rPr lang="ja-JP" altLang="en-US" sz="2000" b="1" dirty="0">
                <a:latin typeface="游ゴシック" panose="020B0400000000000000" pitchFamily="50" charset="-128"/>
                <a:ea typeface="游ゴシック" panose="020B0400000000000000" pitchFamily="50" charset="-128"/>
              </a:rPr>
              <a:t>でのシステム設計</a:t>
            </a:r>
            <a:endParaRPr lang="en-US" altLang="ja-JP" sz="2000" b="1" dirty="0">
              <a:latin typeface="游ゴシック" panose="020B0400000000000000" pitchFamily="50" charset="-128"/>
              <a:ea typeface="游ゴシック" panose="020B0400000000000000" pitchFamily="50" charset="-128"/>
            </a:endParaRPr>
          </a:p>
          <a:p>
            <a:pPr marL="567464" indent="-567464">
              <a:spcBef>
                <a:spcPts val="2834"/>
              </a:spcBef>
              <a:buFont typeface="+mj-lt"/>
              <a:buAutoNum type="arabicPeriod" startAt="2"/>
            </a:pPr>
            <a:r>
              <a:rPr lang="ja-JP" altLang="en-US" sz="2800" b="1" dirty="0">
                <a:latin typeface="游ゴシック" panose="020B0400000000000000" pitchFamily="50" charset="-128"/>
                <a:ea typeface="游ゴシック" panose="020B0400000000000000" pitchFamily="50" charset="-128"/>
              </a:rPr>
              <a:t>施工・調整</a:t>
            </a:r>
          </a:p>
          <a:p>
            <a:pPr marL="567464" indent="0">
              <a:lnSpc>
                <a:spcPct val="120000"/>
              </a:lnSpc>
              <a:spcBef>
                <a:spcPts val="60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2-1</a:t>
            </a:r>
            <a:r>
              <a:rPr lang="ja-JP" altLang="en-US" sz="2000" b="1" dirty="0">
                <a:solidFill>
                  <a:prstClr val="black"/>
                </a:solidFill>
                <a:latin typeface="游ゴシック" panose="020B0400000000000000" pitchFamily="50" charset="-128"/>
                <a:ea typeface="游ゴシック" panose="020B0400000000000000" pitchFamily="50" charset="-128"/>
              </a:rPr>
              <a:t>．取扱説明書（設置編）へのアクセス方法</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2-2</a:t>
            </a:r>
            <a:r>
              <a:rPr lang="ja-JP" altLang="en-US" sz="2000" b="1" dirty="0">
                <a:solidFill>
                  <a:prstClr val="black"/>
                </a:solidFill>
                <a:latin typeface="游ゴシック" panose="020B0400000000000000" pitchFamily="50" charset="-128"/>
                <a:ea typeface="游ゴシック" panose="020B0400000000000000" pitchFamily="50" charset="-128"/>
              </a:rPr>
              <a:t>．開梱・同梱物の確認</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2-3</a:t>
            </a:r>
            <a:r>
              <a:rPr lang="ja-JP" altLang="en-US" sz="2000" b="1" dirty="0">
                <a:solidFill>
                  <a:prstClr val="black"/>
                </a:solidFill>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microSD </a:t>
            </a:r>
            <a:r>
              <a:rPr lang="ja-JP" altLang="en-US" sz="2000" b="1" dirty="0">
                <a:solidFill>
                  <a:prstClr val="black"/>
                </a:solidFill>
                <a:latin typeface="游ゴシック" panose="020B0400000000000000" pitchFamily="50" charset="-128"/>
                <a:ea typeface="游ゴシック" panose="020B0400000000000000" pitchFamily="50" charset="-128"/>
              </a:rPr>
              <a:t>メモリーカードについて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2-4</a:t>
            </a:r>
            <a:r>
              <a:rPr lang="ja-JP" altLang="en-US" sz="2000" b="1" dirty="0">
                <a:solidFill>
                  <a:prstClr val="black"/>
                </a:solidFill>
                <a:latin typeface="游ゴシック" panose="020B0400000000000000" pitchFamily="50" charset="-128"/>
                <a:ea typeface="游ゴシック" panose="020B0400000000000000" pitchFamily="50" charset="-128"/>
              </a:rPr>
              <a:t>．設置について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2-5</a:t>
            </a:r>
            <a:r>
              <a:rPr lang="ja-JP" altLang="en-US" sz="2000" b="1" dirty="0">
                <a:solidFill>
                  <a:prstClr val="black"/>
                </a:solidFill>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TILT</a:t>
            </a:r>
            <a:r>
              <a:rPr lang="ja-JP" altLang="en-US" sz="2000" b="1" dirty="0">
                <a:solidFill>
                  <a:prstClr val="black"/>
                </a:solidFill>
                <a:latin typeface="游ゴシック" panose="020B0400000000000000" pitchFamily="50" charset="-128"/>
                <a:ea typeface="游ゴシック" panose="020B0400000000000000" pitchFamily="50" charset="-128"/>
              </a:rPr>
              <a:t>調整について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2-6</a:t>
            </a:r>
            <a:r>
              <a:rPr lang="ja-JP" altLang="en-US" sz="2000" b="1" dirty="0">
                <a:solidFill>
                  <a:prstClr val="black"/>
                </a:solidFill>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TILT </a:t>
            </a:r>
            <a:r>
              <a:rPr lang="ja-JP" altLang="en-US" sz="2000" b="1" dirty="0">
                <a:solidFill>
                  <a:prstClr val="black"/>
                </a:solidFill>
                <a:latin typeface="游ゴシック" panose="020B0400000000000000" pitchFamily="50" charset="-128"/>
                <a:ea typeface="游ゴシック" panose="020B0400000000000000" pitchFamily="50" charset="-128"/>
              </a:rPr>
              <a:t>調整位置毎の画角範囲</a:t>
            </a:r>
            <a:endParaRPr lang="en-US" altLang="ja-JP" sz="2000" b="1" dirty="0">
              <a:solidFill>
                <a:prstClr val="black"/>
              </a:solidFill>
              <a:latin typeface="游ゴシック" panose="020B0400000000000000" pitchFamily="50" charset="-128"/>
              <a:ea typeface="游ゴシック" panose="020B0400000000000000" pitchFamily="50" charset="-128"/>
            </a:endParaRPr>
          </a:p>
        </p:txBody>
      </p:sp>
      <p:sp>
        <p:nvSpPr>
          <p:cNvPr id="16" name="コンテンツ プレースホルダー 3">
            <a:extLst>
              <a:ext uri="{FF2B5EF4-FFF2-40B4-BE49-F238E27FC236}">
                <a16:creationId xmlns:a16="http://schemas.microsoft.com/office/drawing/2014/main" id="{C193DAC1-E80A-84FD-E899-53412DEC8E36}"/>
              </a:ext>
            </a:extLst>
          </p:cNvPr>
          <p:cNvSpPr txBox="1">
            <a:spLocks/>
          </p:cNvSpPr>
          <p:nvPr/>
        </p:nvSpPr>
        <p:spPr>
          <a:xfrm>
            <a:off x="7483147" y="1156120"/>
            <a:ext cx="6536356" cy="5770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67464" indent="-567464">
              <a:buFont typeface="+mj-lt"/>
              <a:buAutoNum type="arabicPeriod" startAt="3"/>
            </a:pPr>
            <a:r>
              <a:rPr lang="ja-JP" altLang="en-US" b="1" dirty="0">
                <a:latin typeface="游ゴシック" panose="020B0400000000000000" pitchFamily="50" charset="-128"/>
                <a:ea typeface="游ゴシック" panose="020B0400000000000000" pitchFamily="50" charset="-128"/>
              </a:rPr>
              <a:t>設定</a:t>
            </a:r>
            <a:endParaRPr lang="en-US" altLang="ja-JP" b="1" dirty="0">
              <a:latin typeface="游ゴシック" panose="020B0400000000000000" pitchFamily="50" charset="-128"/>
              <a:ea typeface="游ゴシック" panose="020B0400000000000000" pitchFamily="50" charset="-128"/>
            </a:endParaRPr>
          </a:p>
          <a:p>
            <a:pPr marL="567464" indent="0">
              <a:lnSpc>
                <a:spcPct val="120000"/>
              </a:lnSpc>
              <a:spcBef>
                <a:spcPts val="600"/>
              </a:spcBef>
              <a:buNone/>
            </a:pPr>
            <a:r>
              <a:rPr lang="en-US" altLang="ja-JP" sz="2000" b="1" dirty="0">
                <a:latin typeface="游ゴシック" panose="020B0400000000000000" pitchFamily="50" charset="-128"/>
                <a:ea typeface="游ゴシック" panose="020B0400000000000000" pitchFamily="50" charset="-128"/>
              </a:rPr>
              <a:t>3-1</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IP</a:t>
            </a:r>
            <a:r>
              <a:rPr lang="ja-JP" altLang="en-US" sz="2000" b="1" dirty="0">
                <a:latin typeface="游ゴシック" panose="020B0400000000000000" pitchFamily="50" charset="-128"/>
                <a:ea typeface="游ゴシック" panose="020B0400000000000000" pitchFamily="50" charset="-128"/>
              </a:rPr>
              <a:t>簡単設定ツールについて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3-2</a:t>
            </a:r>
            <a:r>
              <a:rPr lang="ja-JP" altLang="en-US" sz="2000" b="1" dirty="0">
                <a:latin typeface="游ゴシック" panose="020B0400000000000000" pitchFamily="50" charset="-128"/>
                <a:ea typeface="游ゴシック" panose="020B0400000000000000" pitchFamily="50" charset="-128"/>
              </a:rPr>
              <a:t>．初期設定 ３ステップについて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3-3</a:t>
            </a:r>
            <a:r>
              <a:rPr lang="ja-JP" altLang="en-US" sz="2000" b="1" dirty="0">
                <a:latin typeface="游ゴシック" panose="020B0400000000000000" pitchFamily="50" charset="-128"/>
                <a:ea typeface="游ゴシック" panose="020B0400000000000000" pitchFamily="50" charset="-128"/>
              </a:rPr>
              <a:t>．カメラブラウザ表示について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3-4</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 </a:t>
            </a:r>
            <a:r>
              <a:rPr lang="en-US" altLang="ja-JP" sz="2000" b="1" dirty="0" err="1">
                <a:latin typeface="游ゴシック" panose="020B0400000000000000" pitchFamily="50" charset="-128"/>
                <a:ea typeface="游ゴシック" panose="020B0400000000000000" pitchFamily="50" charset="-128"/>
              </a:rPr>
              <a:t>iCT</a:t>
            </a:r>
            <a:r>
              <a:rPr lang="ja-JP" altLang="en-US" sz="2000" b="1" dirty="0">
                <a:latin typeface="游ゴシック" panose="020B0400000000000000" pitchFamily="50" charset="-128"/>
                <a:ea typeface="游ゴシック" panose="020B0400000000000000" pitchFamily="50" charset="-128"/>
              </a:rPr>
              <a:t>（</a:t>
            </a:r>
            <a:r>
              <a:rPr lang="en-US" altLang="ja-JP" sz="2000" b="1" dirty="0" err="1">
                <a:latin typeface="游ゴシック" panose="020B0400000000000000" pitchFamily="50" charset="-128"/>
                <a:ea typeface="游ゴシック" panose="020B0400000000000000" pitchFamily="50" charset="-128"/>
              </a:rPr>
              <a:t>i</a:t>
            </a:r>
            <a:r>
              <a:rPr lang="en-US" altLang="ja-JP" sz="2000" b="1" dirty="0">
                <a:latin typeface="游ゴシック" panose="020B0400000000000000" pitchFamily="50" charset="-128"/>
                <a:ea typeface="游ゴシック" panose="020B0400000000000000" pitchFamily="50" charset="-128"/>
              </a:rPr>
              <a:t>-PRO </a:t>
            </a:r>
            <a:r>
              <a:rPr lang="ja-JP" altLang="en-US" sz="2000" b="1" dirty="0">
                <a:latin typeface="游ゴシック" panose="020B0400000000000000" pitchFamily="50" charset="-128"/>
                <a:ea typeface="游ゴシック" panose="020B0400000000000000" pitchFamily="50" charset="-128"/>
              </a:rPr>
              <a:t>設定ツール）での設定</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3-5</a:t>
            </a:r>
            <a:r>
              <a:rPr lang="ja-JP" altLang="en-US" sz="2000" b="1" dirty="0">
                <a:latin typeface="游ゴシック" panose="020B0400000000000000" pitchFamily="50" charset="-128"/>
                <a:ea typeface="游ゴシック" panose="020B0400000000000000" pitchFamily="50" charset="-128"/>
              </a:rPr>
              <a:t>．工場初期化の手順</a:t>
            </a:r>
            <a:endParaRPr lang="en-US" altLang="ja-JP" sz="2000" b="1" dirty="0">
              <a:latin typeface="游ゴシック" panose="020B0400000000000000" pitchFamily="50" charset="-128"/>
              <a:ea typeface="游ゴシック" panose="020B0400000000000000" pitchFamily="50" charset="-128"/>
            </a:endParaRPr>
          </a:p>
          <a:p>
            <a:pPr marL="0" indent="0">
              <a:spcBef>
                <a:spcPts val="2834"/>
              </a:spcBef>
              <a:buNone/>
            </a:pP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参考①</a:t>
            </a:r>
            <a:r>
              <a:rPr lang="en-US" altLang="ja-JP" sz="2000" b="1" dirty="0">
                <a:latin typeface="游ゴシック" panose="020B0400000000000000" pitchFamily="50" charset="-128"/>
                <a:ea typeface="游ゴシック" panose="020B0400000000000000" pitchFamily="50" charset="-128"/>
              </a:rPr>
              <a:t>】AI</a:t>
            </a:r>
            <a:r>
              <a:rPr lang="ja-JP" altLang="en-US" sz="2000" b="1" dirty="0">
                <a:latin typeface="游ゴシック" panose="020B0400000000000000" pitchFamily="50" charset="-128"/>
                <a:ea typeface="游ゴシック" panose="020B0400000000000000" pitchFamily="50" charset="-128"/>
              </a:rPr>
              <a:t>自動追尾について</a:t>
            </a:r>
            <a:endParaRPr lang="en-US" altLang="ja-JP" sz="2000" b="1" dirty="0">
              <a:latin typeface="游ゴシック" panose="020B0400000000000000" pitchFamily="50" charset="-128"/>
              <a:ea typeface="游ゴシック" panose="020B0400000000000000" pitchFamily="50" charset="-128"/>
            </a:endParaRPr>
          </a:p>
          <a:p>
            <a:pPr marL="0" indent="0">
              <a:spcBef>
                <a:spcPts val="2834"/>
              </a:spcBef>
              <a:buNone/>
            </a:pP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参考②</a:t>
            </a:r>
            <a:r>
              <a:rPr lang="en-US" altLang="zh-TW" sz="2000" b="1" dirty="0">
                <a:latin typeface="游ゴシック" panose="020B0400000000000000" pitchFamily="50" charset="-128"/>
                <a:ea typeface="游ゴシック" panose="020B0400000000000000" pitchFamily="50" charset="-128"/>
              </a:rPr>
              <a:t>】AI</a:t>
            </a:r>
            <a:r>
              <a:rPr lang="zh-TW" altLang="en-US" sz="2000" b="1" dirty="0">
                <a:latin typeface="游ゴシック" panose="020B0400000000000000" pitchFamily="50" charset="-128"/>
                <a:ea typeface="游ゴシック" panose="020B0400000000000000" pitchFamily="50" charset="-128"/>
              </a:rPr>
              <a:t>自動追尾連携設定</a:t>
            </a:r>
            <a:endParaRPr lang="ja-JP" altLang="en-US" sz="2000" b="1" dirty="0">
              <a:latin typeface="游ゴシック" panose="020B0400000000000000" pitchFamily="50" charset="-128"/>
              <a:ea typeface="游ゴシック" panose="020B0400000000000000" pitchFamily="50" charset="-128"/>
            </a:endParaRPr>
          </a:p>
          <a:p>
            <a:pPr marL="0" indent="0">
              <a:buNone/>
            </a:pPr>
            <a:endParaRPr lang="en-US" altLang="ja-JP" sz="3149"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64848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629DEB9-45A6-979B-B9A2-CF3F5AF1E6E8}"/>
              </a:ext>
            </a:extLst>
          </p:cNvPr>
          <p:cNvSpPr/>
          <p:nvPr/>
        </p:nvSpPr>
        <p:spPr>
          <a:xfrm>
            <a:off x="533984" y="1216961"/>
            <a:ext cx="6666122" cy="60469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① 自動追尾</a:t>
            </a:r>
            <a:r>
              <a:rPr lang="ja-JP" altLang="en-US" sz="1800" b="1" dirty="0">
                <a:solidFill>
                  <a:schemeClr val="tx1"/>
                </a:solidFill>
                <a:latin typeface="+mn-ea"/>
              </a:rPr>
              <a:t>（</a:t>
            </a:r>
            <a:r>
              <a:rPr lang="en-US" altLang="ja-JP" sz="1800" b="1" dirty="0">
                <a:solidFill>
                  <a:schemeClr val="tx1"/>
                </a:solidFill>
                <a:latin typeface="+mn-ea"/>
              </a:rPr>
              <a:t>PTZ-1</a:t>
            </a:r>
            <a:r>
              <a:rPr lang="ja-JP" altLang="en-US" sz="1800" b="1" dirty="0">
                <a:solidFill>
                  <a:schemeClr val="tx1"/>
                </a:solidFill>
                <a:latin typeface="+mn-ea"/>
              </a:rPr>
              <a:t>）</a:t>
            </a:r>
          </a:p>
        </p:txBody>
      </p:sp>
      <p:sp>
        <p:nvSpPr>
          <p:cNvPr id="2" name="タイトル 1">
            <a:extLst>
              <a:ext uri="{FF2B5EF4-FFF2-40B4-BE49-F238E27FC236}">
                <a16:creationId xmlns:a16="http://schemas.microsoft.com/office/drawing/2014/main" id="{18981B6F-8D28-6576-48DB-3EB907C43937}"/>
              </a:ext>
            </a:extLst>
          </p:cNvPr>
          <p:cNvSpPr>
            <a:spLocks noGrp="1"/>
          </p:cNvSpPr>
          <p:nvPr>
            <p:ph type="title"/>
          </p:nvPr>
        </p:nvSpPr>
        <p:spPr/>
        <p:txBody>
          <a:bodyPr/>
          <a:lstStyle/>
          <a:p>
            <a:pPr marL="268288"/>
            <a:r>
              <a:rPr kumimoji="1" lang="en-US" altLang="ja-JP" dirty="0"/>
              <a:t>AI</a:t>
            </a:r>
            <a:r>
              <a:rPr kumimoji="1" lang="ja-JP" altLang="en-US" dirty="0"/>
              <a:t>自動追尾の動作原理と流れ②</a:t>
            </a:r>
            <a:r>
              <a:rPr lang="ja-JP" altLang="en-US" dirty="0"/>
              <a:t>（複数カメラでの追尾連動）　</a:t>
            </a:r>
          </a:p>
        </p:txBody>
      </p:sp>
      <p:sp>
        <p:nvSpPr>
          <p:cNvPr id="73" name="正方形/長方形 72">
            <a:extLst>
              <a:ext uri="{FF2B5EF4-FFF2-40B4-BE49-F238E27FC236}">
                <a16:creationId xmlns:a16="http://schemas.microsoft.com/office/drawing/2014/main" id="{4F0DC324-0C99-7679-3AAA-2943734FBCF5}"/>
              </a:ext>
            </a:extLst>
          </p:cNvPr>
          <p:cNvSpPr/>
          <p:nvPr/>
        </p:nvSpPr>
        <p:spPr>
          <a:xfrm>
            <a:off x="7475912" y="1216962"/>
            <a:ext cx="6561118" cy="29630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800" b="1" dirty="0">
                <a:solidFill>
                  <a:schemeClr val="tx1"/>
                </a:solidFill>
                <a:latin typeface="+mn-ea"/>
              </a:rPr>
              <a:t>② 事前設定した画角に入ると独自アラーム通知</a:t>
            </a:r>
            <a:endParaRPr lang="en-US" altLang="ja-JP" sz="1800" b="1" dirty="0">
              <a:solidFill>
                <a:schemeClr val="tx1"/>
              </a:solidFill>
              <a:latin typeface="+mn-ea"/>
            </a:endParaRPr>
          </a:p>
          <a:p>
            <a:pPr marL="279982"/>
            <a:r>
              <a:rPr lang="ja-JP" altLang="en-US" sz="1800" b="1" dirty="0">
                <a:solidFill>
                  <a:schemeClr val="tx1"/>
                </a:solidFill>
                <a:latin typeface="+mn-ea"/>
              </a:rPr>
              <a:t>（</a:t>
            </a:r>
            <a:r>
              <a:rPr lang="en-US" altLang="ja-JP" sz="1800" b="1" dirty="0">
                <a:solidFill>
                  <a:schemeClr val="tx1"/>
                </a:solidFill>
                <a:latin typeface="+mn-ea"/>
              </a:rPr>
              <a:t>PTZ-1</a:t>
            </a:r>
            <a:r>
              <a:rPr lang="ja-JP" altLang="en-US" sz="1800" b="1" dirty="0">
                <a:solidFill>
                  <a:schemeClr val="tx1"/>
                </a:solidFill>
                <a:latin typeface="+mn-ea"/>
              </a:rPr>
              <a:t>⇒</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marL="424972">
              <a:spcBef>
                <a:spcPts val="472"/>
              </a:spcBef>
            </a:pPr>
            <a:r>
              <a:rPr lang="ja-JP" altLang="en-US" sz="1800" b="1" dirty="0">
                <a:solidFill>
                  <a:schemeClr val="tx1"/>
                </a:solidFill>
                <a:latin typeface="+mn-ea"/>
              </a:rPr>
              <a:t>＊検知</a:t>
            </a:r>
            <a:r>
              <a:rPr lang="en-US" altLang="ja-JP" sz="1800" b="1" dirty="0">
                <a:solidFill>
                  <a:schemeClr val="tx1"/>
                </a:solidFill>
                <a:latin typeface="+mn-ea"/>
              </a:rPr>
              <a:t>ID</a:t>
            </a:r>
            <a:r>
              <a:rPr lang="ja-JP" altLang="en-US" sz="1800" b="1" dirty="0">
                <a:solidFill>
                  <a:schemeClr val="tx1"/>
                </a:solidFill>
                <a:latin typeface="+mn-ea"/>
              </a:rPr>
              <a:t>は引き継がれません。</a:t>
            </a:r>
            <a:endParaRPr lang="en-US" altLang="ja-JP" sz="1800" b="1" dirty="0">
              <a:solidFill>
                <a:schemeClr val="tx1"/>
              </a:solidFill>
              <a:latin typeface="+mn-ea"/>
            </a:endParaRPr>
          </a:p>
          <a:p>
            <a:pPr>
              <a:spcBef>
                <a:spcPts val="945"/>
              </a:spcBef>
            </a:pPr>
            <a:r>
              <a:rPr lang="ja-JP" altLang="en-US" sz="1800" b="1" dirty="0">
                <a:solidFill>
                  <a:schemeClr val="tx1"/>
                </a:solidFill>
                <a:latin typeface="+mn-ea"/>
              </a:rPr>
              <a:t>③ プリセット移動（</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a:spcBef>
                <a:spcPts val="945"/>
              </a:spcBef>
            </a:pPr>
            <a:r>
              <a:rPr lang="ja-JP" altLang="en-US" sz="1800" b="1" dirty="0">
                <a:solidFill>
                  <a:schemeClr val="tx1"/>
                </a:solidFill>
                <a:latin typeface="+mn-ea"/>
              </a:rPr>
              <a:t>④ 検知後に自動ズーム実行（</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a:spcBef>
                <a:spcPts val="945"/>
              </a:spcBef>
            </a:pPr>
            <a:r>
              <a:rPr lang="ja-JP" altLang="en-US" sz="1800" b="1" dirty="0">
                <a:solidFill>
                  <a:schemeClr val="tx1"/>
                </a:solidFill>
                <a:latin typeface="+mn-ea"/>
              </a:rPr>
              <a:t>⑤ ④とほぼ同時に自動追尾（</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a:spcBef>
                <a:spcPts val="945"/>
              </a:spcBef>
            </a:pPr>
            <a:endParaRPr lang="en-US" altLang="ja-JP" sz="1890" b="1" dirty="0">
              <a:solidFill>
                <a:schemeClr val="tx1"/>
              </a:solidFill>
              <a:latin typeface="+mn-ea"/>
            </a:endParaRPr>
          </a:p>
        </p:txBody>
      </p:sp>
      <p:sp>
        <p:nvSpPr>
          <p:cNvPr id="3" name="直方体 2">
            <a:extLst>
              <a:ext uri="{FF2B5EF4-FFF2-40B4-BE49-F238E27FC236}">
                <a16:creationId xmlns:a16="http://schemas.microsoft.com/office/drawing/2014/main" id="{88EA1504-A2F5-655C-1103-252391B71C6D}"/>
              </a:ext>
            </a:extLst>
          </p:cNvPr>
          <p:cNvSpPr/>
          <p:nvPr/>
        </p:nvSpPr>
        <p:spPr>
          <a:xfrm>
            <a:off x="689933" y="2823786"/>
            <a:ext cx="4772894" cy="2609089"/>
          </a:xfrm>
          <a:prstGeom prst="cube">
            <a:avLst>
              <a:gd name="adj" fmla="val 37698"/>
            </a:avLst>
          </a:prstGeom>
          <a:solidFill>
            <a:schemeClr val="bg1">
              <a:lumMod val="65000"/>
            </a:schemeClr>
          </a:solidFill>
          <a:ln w="254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35" name="直線矢印コネクタ 34">
            <a:extLst>
              <a:ext uri="{FF2B5EF4-FFF2-40B4-BE49-F238E27FC236}">
                <a16:creationId xmlns:a16="http://schemas.microsoft.com/office/drawing/2014/main" id="{595E7300-2B15-AC0F-5416-BBE4EC9845A2}"/>
              </a:ext>
            </a:extLst>
          </p:cNvPr>
          <p:cNvCxnSpPr>
            <a:cxnSpLocks/>
          </p:cNvCxnSpPr>
          <p:nvPr/>
        </p:nvCxnSpPr>
        <p:spPr>
          <a:xfrm>
            <a:off x="1453187" y="4673148"/>
            <a:ext cx="2300463" cy="0"/>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E011AB2F-C5E1-16DD-C486-3C183A3AF414}"/>
              </a:ext>
            </a:extLst>
          </p:cNvPr>
          <p:cNvCxnSpPr>
            <a:cxnSpLocks/>
          </p:cNvCxnSpPr>
          <p:nvPr/>
        </p:nvCxnSpPr>
        <p:spPr>
          <a:xfrm flipV="1">
            <a:off x="4771651" y="3555747"/>
            <a:ext cx="754143" cy="774480"/>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01B94ADE-7220-4AE0-77DA-260F4F5F8839}"/>
              </a:ext>
            </a:extLst>
          </p:cNvPr>
          <p:cNvSpPr txBox="1"/>
          <p:nvPr/>
        </p:nvSpPr>
        <p:spPr>
          <a:xfrm>
            <a:off x="543887" y="2035592"/>
            <a:ext cx="797013" cy="383182"/>
          </a:xfrm>
          <a:prstGeom prst="rect">
            <a:avLst/>
          </a:prstGeom>
          <a:noFill/>
        </p:spPr>
        <p:txBody>
          <a:bodyPr wrap="none" rtlCol="0">
            <a:spAutoFit/>
          </a:bodyPr>
          <a:lstStyle/>
          <a:p>
            <a:r>
              <a:rPr lang="en-US" altLang="ja-JP" sz="1800" b="1" dirty="0">
                <a:latin typeface="Yu Gothic UI" panose="020B0500000000000000" pitchFamily="50" charset="-128"/>
                <a:ea typeface="Yu Gothic UI" panose="020B0500000000000000" pitchFamily="50" charset="-128"/>
              </a:rPr>
              <a:t>PTZ-1</a:t>
            </a:r>
            <a:endParaRPr lang="ja-JP" altLang="en-US" sz="1800" b="1" dirty="0">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848B2DA4-F84A-7EC0-C9C5-120D963FB285}"/>
              </a:ext>
            </a:extLst>
          </p:cNvPr>
          <p:cNvSpPr txBox="1"/>
          <p:nvPr/>
        </p:nvSpPr>
        <p:spPr>
          <a:xfrm>
            <a:off x="6196602" y="4484366"/>
            <a:ext cx="833882" cy="383182"/>
          </a:xfrm>
          <a:prstGeom prst="rect">
            <a:avLst/>
          </a:prstGeom>
          <a:noFill/>
        </p:spPr>
        <p:txBody>
          <a:bodyPr wrap="none" rtlCol="0">
            <a:spAutoFit/>
          </a:bodyPr>
          <a:lstStyle/>
          <a:p>
            <a:pPr algn="ctr"/>
            <a:r>
              <a:rPr lang="en-US" altLang="ja-JP" sz="1800" b="1" dirty="0">
                <a:latin typeface="Yu Gothic UI" panose="020B0500000000000000" pitchFamily="50" charset="-128"/>
                <a:ea typeface="Yu Gothic UI" panose="020B0500000000000000" pitchFamily="50" charset="-128"/>
              </a:rPr>
              <a:t>PTZ-2</a:t>
            </a:r>
            <a:endParaRPr lang="ja-JP" altLang="en-US" sz="1800" b="1" dirty="0">
              <a:latin typeface="Yu Gothic UI" panose="020B0500000000000000" pitchFamily="50" charset="-128"/>
              <a:ea typeface="Yu Gothic UI" panose="020B0500000000000000" pitchFamily="50" charset="-128"/>
            </a:endParaRPr>
          </a:p>
        </p:txBody>
      </p:sp>
      <p:sp>
        <p:nvSpPr>
          <p:cNvPr id="42" name="テキスト ボックス 41">
            <a:extLst>
              <a:ext uri="{FF2B5EF4-FFF2-40B4-BE49-F238E27FC236}">
                <a16:creationId xmlns:a16="http://schemas.microsoft.com/office/drawing/2014/main" id="{46E7C085-F18C-3593-199C-786DB66EFE5B}"/>
              </a:ext>
            </a:extLst>
          </p:cNvPr>
          <p:cNvSpPr txBox="1"/>
          <p:nvPr/>
        </p:nvSpPr>
        <p:spPr>
          <a:xfrm>
            <a:off x="2186659" y="4190144"/>
            <a:ext cx="441146" cy="400110"/>
          </a:xfrm>
          <a:prstGeom prst="rect">
            <a:avLst/>
          </a:prstGeom>
          <a:noFill/>
        </p:spPr>
        <p:txBody>
          <a:bodyPr wrap="none" rtlCol="0">
            <a:spAutoFit/>
          </a:bodyPr>
          <a:lstStyle/>
          <a:p>
            <a:r>
              <a:rPr lang="ja-JP" altLang="en-US" sz="2000" b="1" dirty="0">
                <a:latin typeface="Yu Gothic UI" panose="020B0500000000000000" pitchFamily="50" charset="-128"/>
                <a:ea typeface="Yu Gothic UI" panose="020B0500000000000000" pitchFamily="50" charset="-128"/>
              </a:rPr>
              <a:t>①</a:t>
            </a:r>
          </a:p>
        </p:txBody>
      </p:sp>
      <p:sp>
        <p:nvSpPr>
          <p:cNvPr id="43" name="テキスト ボックス 42">
            <a:extLst>
              <a:ext uri="{FF2B5EF4-FFF2-40B4-BE49-F238E27FC236}">
                <a16:creationId xmlns:a16="http://schemas.microsoft.com/office/drawing/2014/main" id="{75E72159-D598-2864-1C45-4A8B3AB77928}"/>
              </a:ext>
            </a:extLst>
          </p:cNvPr>
          <p:cNvSpPr txBox="1"/>
          <p:nvPr/>
        </p:nvSpPr>
        <p:spPr>
          <a:xfrm>
            <a:off x="3715568" y="6299511"/>
            <a:ext cx="1107996" cy="677108"/>
          </a:xfrm>
          <a:prstGeom prst="rect">
            <a:avLst/>
          </a:prstGeom>
          <a:noFill/>
        </p:spPr>
        <p:txBody>
          <a:bodyPr wrap="none" rtlCol="0">
            <a:spAutoFit/>
          </a:bodyPr>
          <a:lstStyle/>
          <a:p>
            <a:pPr algn="ctr"/>
            <a:r>
              <a:rPr lang="ja-JP" altLang="en-US" sz="2000" b="1" dirty="0">
                <a:latin typeface="Yu Gothic UI" panose="020B0500000000000000" pitchFamily="50" charset="-128"/>
                <a:ea typeface="Yu Gothic UI" panose="020B0500000000000000" pitchFamily="50" charset="-128"/>
              </a:rPr>
              <a:t>②</a:t>
            </a:r>
            <a:endParaRPr lang="en-US" altLang="ja-JP" sz="2000" b="1" dirty="0">
              <a:latin typeface="Yu Gothic UI" panose="020B0500000000000000" pitchFamily="50" charset="-128"/>
              <a:ea typeface="Yu Gothic UI" panose="020B0500000000000000" pitchFamily="50" charset="-128"/>
            </a:endParaRPr>
          </a:p>
          <a:p>
            <a:pPr algn="ctr"/>
            <a:r>
              <a:rPr lang="ja-JP" altLang="en-US" sz="1800" b="1" dirty="0">
                <a:latin typeface="Yu Gothic UI" panose="020B0500000000000000" pitchFamily="50" charset="-128"/>
                <a:ea typeface="Yu Gothic UI" panose="020B0500000000000000" pitchFamily="50" charset="-128"/>
              </a:rPr>
              <a:t>設定画角</a:t>
            </a:r>
          </a:p>
        </p:txBody>
      </p:sp>
      <p:grpSp>
        <p:nvGrpSpPr>
          <p:cNvPr id="6" name="グループ化 5">
            <a:extLst>
              <a:ext uri="{FF2B5EF4-FFF2-40B4-BE49-F238E27FC236}">
                <a16:creationId xmlns:a16="http://schemas.microsoft.com/office/drawing/2014/main" id="{ADD83A5E-7EF0-1C80-04C0-3F08AAD42179}"/>
              </a:ext>
            </a:extLst>
          </p:cNvPr>
          <p:cNvGrpSpPr/>
          <p:nvPr/>
        </p:nvGrpSpPr>
        <p:grpSpPr>
          <a:xfrm>
            <a:off x="1048654" y="4790894"/>
            <a:ext cx="533975" cy="982201"/>
            <a:chOff x="889721" y="2620806"/>
            <a:chExt cx="339098" cy="623742"/>
          </a:xfrm>
        </p:grpSpPr>
        <p:pic>
          <p:nvPicPr>
            <p:cNvPr id="4" name="図 3">
              <a:extLst>
                <a:ext uri="{FF2B5EF4-FFF2-40B4-BE49-F238E27FC236}">
                  <a16:creationId xmlns:a16="http://schemas.microsoft.com/office/drawing/2014/main" id="{B6AACA09-2C35-5BA4-DC8E-7E370ADF61C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889721" y="2625473"/>
              <a:ext cx="339098" cy="619075"/>
            </a:xfrm>
            <a:prstGeom prst="rect">
              <a:avLst/>
            </a:prstGeom>
          </p:spPr>
        </p:pic>
        <p:sp>
          <p:nvSpPr>
            <p:cNvPr id="5" name="正方形/長方形 4">
              <a:extLst>
                <a:ext uri="{FF2B5EF4-FFF2-40B4-BE49-F238E27FC236}">
                  <a16:creationId xmlns:a16="http://schemas.microsoft.com/office/drawing/2014/main" id="{0638D9CA-9204-AC56-4E2A-4B8BBE71C064}"/>
                </a:ext>
              </a:extLst>
            </p:cNvPr>
            <p:cNvSpPr/>
            <p:nvPr/>
          </p:nvSpPr>
          <p:spPr>
            <a:xfrm>
              <a:off x="915763" y="2620806"/>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grpSp>
        <p:nvGrpSpPr>
          <p:cNvPr id="7" name="グループ化 6">
            <a:extLst>
              <a:ext uri="{FF2B5EF4-FFF2-40B4-BE49-F238E27FC236}">
                <a16:creationId xmlns:a16="http://schemas.microsoft.com/office/drawing/2014/main" id="{9DE233D7-404C-007D-4263-570057CD795F}"/>
              </a:ext>
            </a:extLst>
          </p:cNvPr>
          <p:cNvGrpSpPr/>
          <p:nvPr/>
        </p:nvGrpSpPr>
        <p:grpSpPr>
          <a:xfrm>
            <a:off x="3977931" y="4729595"/>
            <a:ext cx="533975" cy="982201"/>
            <a:chOff x="889721" y="2620806"/>
            <a:chExt cx="339098" cy="623742"/>
          </a:xfrm>
        </p:grpSpPr>
        <p:pic>
          <p:nvPicPr>
            <p:cNvPr id="8" name="図 7">
              <a:extLst>
                <a:ext uri="{FF2B5EF4-FFF2-40B4-BE49-F238E27FC236}">
                  <a16:creationId xmlns:a16="http://schemas.microsoft.com/office/drawing/2014/main" id="{B6C15B47-531B-6364-6967-2A43DE1E071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889721" y="2625473"/>
              <a:ext cx="339098" cy="619075"/>
            </a:xfrm>
            <a:prstGeom prst="rect">
              <a:avLst/>
            </a:prstGeom>
          </p:spPr>
        </p:pic>
        <p:sp>
          <p:nvSpPr>
            <p:cNvPr id="9" name="正方形/長方形 8">
              <a:extLst>
                <a:ext uri="{FF2B5EF4-FFF2-40B4-BE49-F238E27FC236}">
                  <a16:creationId xmlns:a16="http://schemas.microsoft.com/office/drawing/2014/main" id="{59BF22B8-4FEF-3AE6-98C2-60422149FF2B}"/>
                </a:ext>
              </a:extLst>
            </p:cNvPr>
            <p:cNvSpPr/>
            <p:nvPr/>
          </p:nvSpPr>
          <p:spPr>
            <a:xfrm>
              <a:off x="915763" y="2620806"/>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
        <p:nvSpPr>
          <p:cNvPr id="11" name="テキスト ボックス 10">
            <a:extLst>
              <a:ext uri="{FF2B5EF4-FFF2-40B4-BE49-F238E27FC236}">
                <a16:creationId xmlns:a16="http://schemas.microsoft.com/office/drawing/2014/main" id="{8F77D862-A003-A0C9-5F14-55AFA5D60B8E}"/>
              </a:ext>
            </a:extLst>
          </p:cNvPr>
          <p:cNvSpPr txBox="1"/>
          <p:nvPr/>
        </p:nvSpPr>
        <p:spPr>
          <a:xfrm>
            <a:off x="5076813" y="5488450"/>
            <a:ext cx="830677" cy="400110"/>
          </a:xfrm>
          <a:prstGeom prst="rect">
            <a:avLst/>
          </a:prstGeom>
          <a:noFill/>
        </p:spPr>
        <p:txBody>
          <a:bodyPr wrap="none" rtlCol="0">
            <a:spAutoFit/>
          </a:bodyPr>
          <a:lstStyle/>
          <a:p>
            <a:r>
              <a:rPr lang="ja-JP" altLang="en-US" sz="2000" b="1" dirty="0">
                <a:latin typeface="Yu Gothic UI" panose="020B0500000000000000" pitchFamily="50" charset="-128"/>
                <a:ea typeface="Yu Gothic UI" panose="020B0500000000000000" pitchFamily="50" charset="-128"/>
              </a:rPr>
              <a:t>③</a:t>
            </a:r>
            <a:r>
              <a:rPr lang="en-US" altLang="ja-JP" sz="2000" b="1" dirty="0">
                <a:latin typeface="Yu Gothic UI" panose="020B0500000000000000" pitchFamily="50" charset="-128"/>
                <a:ea typeface="Yu Gothic UI" panose="020B0500000000000000" pitchFamily="50" charset="-128"/>
              </a:rPr>
              <a:t>,</a:t>
            </a:r>
            <a:r>
              <a:rPr lang="ja-JP" altLang="en-US" sz="2000" b="1" dirty="0">
                <a:latin typeface="Yu Gothic UI" panose="020B0500000000000000" pitchFamily="50" charset="-128"/>
                <a:ea typeface="Yu Gothic UI" panose="020B0500000000000000" pitchFamily="50" charset="-128"/>
              </a:rPr>
              <a:t> ④</a:t>
            </a:r>
          </a:p>
        </p:txBody>
      </p:sp>
      <p:sp>
        <p:nvSpPr>
          <p:cNvPr id="23" name="フリーフォーム: 図形 22">
            <a:extLst>
              <a:ext uri="{FF2B5EF4-FFF2-40B4-BE49-F238E27FC236}">
                <a16:creationId xmlns:a16="http://schemas.microsoft.com/office/drawing/2014/main" id="{55D83548-5D20-BDFC-9197-52D84D618B30}"/>
              </a:ext>
            </a:extLst>
          </p:cNvPr>
          <p:cNvSpPr/>
          <p:nvPr/>
        </p:nvSpPr>
        <p:spPr>
          <a:xfrm>
            <a:off x="1096805" y="4890730"/>
            <a:ext cx="4635542" cy="1096180"/>
          </a:xfrm>
          <a:custGeom>
            <a:avLst/>
            <a:gdLst>
              <a:gd name="connsiteX0" fmla="*/ 0 w 2943778"/>
              <a:gd name="connsiteY0" fmla="*/ 696124 h 696124"/>
              <a:gd name="connsiteX1" fmla="*/ 2318447 w 2943778"/>
              <a:gd name="connsiteY1" fmla="*/ 696124 h 696124"/>
              <a:gd name="connsiteX2" fmla="*/ 2943778 w 2943778"/>
              <a:gd name="connsiteY2" fmla="*/ 0 h 696124"/>
            </a:gdLst>
            <a:ahLst/>
            <a:cxnLst>
              <a:cxn ang="0">
                <a:pos x="connsiteX0" y="connsiteY0"/>
              </a:cxn>
              <a:cxn ang="0">
                <a:pos x="connsiteX1" y="connsiteY1"/>
              </a:cxn>
              <a:cxn ang="0">
                <a:pos x="connsiteX2" y="connsiteY2"/>
              </a:cxn>
            </a:cxnLst>
            <a:rect l="l" t="t" r="r" b="b"/>
            <a:pathLst>
              <a:path w="2943778" h="696124">
                <a:moveTo>
                  <a:pt x="0" y="696124"/>
                </a:moveTo>
                <a:lnTo>
                  <a:pt x="2318447" y="696124"/>
                </a:lnTo>
                <a:lnTo>
                  <a:pt x="2943778" y="0"/>
                </a:ln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5" name="テキスト ボックス 24">
            <a:extLst>
              <a:ext uri="{FF2B5EF4-FFF2-40B4-BE49-F238E27FC236}">
                <a16:creationId xmlns:a16="http://schemas.microsoft.com/office/drawing/2014/main" id="{5BD69B1F-B24D-2BAC-CF01-7EABD2D775BF}"/>
              </a:ext>
            </a:extLst>
          </p:cNvPr>
          <p:cNvSpPr txBox="1"/>
          <p:nvPr/>
        </p:nvSpPr>
        <p:spPr>
          <a:xfrm>
            <a:off x="4794115" y="3438902"/>
            <a:ext cx="441146" cy="400110"/>
          </a:xfrm>
          <a:prstGeom prst="rect">
            <a:avLst/>
          </a:prstGeom>
          <a:noFill/>
        </p:spPr>
        <p:txBody>
          <a:bodyPr wrap="none" rtlCol="0">
            <a:spAutoFit/>
          </a:bodyPr>
          <a:lstStyle/>
          <a:p>
            <a:r>
              <a:rPr lang="ja-JP" altLang="en-US" sz="2000" b="1" dirty="0">
                <a:latin typeface="Yu Gothic UI" panose="020B0500000000000000" pitchFamily="50" charset="-128"/>
                <a:ea typeface="Yu Gothic UI" panose="020B0500000000000000" pitchFamily="50" charset="-128"/>
              </a:rPr>
              <a:t>⑤</a:t>
            </a:r>
          </a:p>
        </p:txBody>
      </p:sp>
      <p:sp>
        <p:nvSpPr>
          <p:cNvPr id="26" name="正方形/長方形 25">
            <a:extLst>
              <a:ext uri="{FF2B5EF4-FFF2-40B4-BE49-F238E27FC236}">
                <a16:creationId xmlns:a16="http://schemas.microsoft.com/office/drawing/2014/main" id="{1CF967CD-00D3-1D32-9E5B-6E5A94A66FDD}"/>
              </a:ext>
            </a:extLst>
          </p:cNvPr>
          <p:cNvSpPr/>
          <p:nvPr/>
        </p:nvSpPr>
        <p:spPr>
          <a:xfrm>
            <a:off x="3886861" y="4626068"/>
            <a:ext cx="717464" cy="1687150"/>
          </a:xfrm>
          <a:prstGeom prst="rect">
            <a:avLst/>
          </a:prstGeom>
          <a:noFill/>
          <a:ln w="25400">
            <a:solidFill>
              <a:schemeClr val="tx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33" name="グループ化 32">
            <a:extLst>
              <a:ext uri="{FF2B5EF4-FFF2-40B4-BE49-F238E27FC236}">
                <a16:creationId xmlns:a16="http://schemas.microsoft.com/office/drawing/2014/main" id="{B93B6111-3CBE-07BB-3AD7-7FD75C1D4D01}"/>
              </a:ext>
            </a:extLst>
          </p:cNvPr>
          <p:cNvGrpSpPr/>
          <p:nvPr/>
        </p:nvGrpSpPr>
        <p:grpSpPr>
          <a:xfrm>
            <a:off x="4721427" y="4578130"/>
            <a:ext cx="490942" cy="1019162"/>
            <a:chOff x="3222097" y="2485691"/>
            <a:chExt cx="311770" cy="647214"/>
          </a:xfrm>
        </p:grpSpPr>
        <p:pic>
          <p:nvPicPr>
            <p:cNvPr id="48" name="図 47">
              <a:extLst>
                <a:ext uri="{FF2B5EF4-FFF2-40B4-BE49-F238E27FC236}">
                  <a16:creationId xmlns:a16="http://schemas.microsoft.com/office/drawing/2014/main" id="{0EA5C187-D1A6-3E13-15D7-40AB7D45E9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230490" y="2516134"/>
              <a:ext cx="303377" cy="616771"/>
            </a:xfrm>
            <a:prstGeom prst="rect">
              <a:avLst/>
            </a:prstGeom>
            <a:effectLst/>
          </p:spPr>
        </p:pic>
        <p:sp>
          <p:nvSpPr>
            <p:cNvPr id="32" name="正方形/長方形 31">
              <a:extLst>
                <a:ext uri="{FF2B5EF4-FFF2-40B4-BE49-F238E27FC236}">
                  <a16:creationId xmlns:a16="http://schemas.microsoft.com/office/drawing/2014/main" id="{318D6D90-9B3B-011A-839F-F5CC08E43A0C}"/>
                </a:ext>
              </a:extLst>
            </p:cNvPr>
            <p:cNvSpPr/>
            <p:nvPr/>
          </p:nvSpPr>
          <p:spPr>
            <a:xfrm>
              <a:off x="3222097" y="2485691"/>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grpSp>
        <p:nvGrpSpPr>
          <p:cNvPr id="34" name="グループ化 33">
            <a:extLst>
              <a:ext uri="{FF2B5EF4-FFF2-40B4-BE49-F238E27FC236}">
                <a16:creationId xmlns:a16="http://schemas.microsoft.com/office/drawing/2014/main" id="{4D0EFBB6-D1C9-D119-5ED4-0663756DDBFD}"/>
              </a:ext>
            </a:extLst>
          </p:cNvPr>
          <p:cNvGrpSpPr/>
          <p:nvPr/>
        </p:nvGrpSpPr>
        <p:grpSpPr>
          <a:xfrm>
            <a:off x="5371615" y="3843780"/>
            <a:ext cx="490942" cy="1019162"/>
            <a:chOff x="3222097" y="2485691"/>
            <a:chExt cx="311770" cy="647214"/>
          </a:xfrm>
        </p:grpSpPr>
        <p:pic>
          <p:nvPicPr>
            <p:cNvPr id="36" name="図 35">
              <a:extLst>
                <a:ext uri="{FF2B5EF4-FFF2-40B4-BE49-F238E27FC236}">
                  <a16:creationId xmlns:a16="http://schemas.microsoft.com/office/drawing/2014/main" id="{D1779C3C-F67C-3897-08FC-1284AD3E15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230490" y="2516134"/>
              <a:ext cx="303377" cy="616771"/>
            </a:xfrm>
            <a:prstGeom prst="rect">
              <a:avLst/>
            </a:prstGeom>
            <a:effectLst/>
          </p:spPr>
        </p:pic>
        <p:sp>
          <p:nvSpPr>
            <p:cNvPr id="37" name="正方形/長方形 36">
              <a:extLst>
                <a:ext uri="{FF2B5EF4-FFF2-40B4-BE49-F238E27FC236}">
                  <a16:creationId xmlns:a16="http://schemas.microsoft.com/office/drawing/2014/main" id="{470F8B98-E9E8-6C37-6047-D6833F45B0E7}"/>
                </a:ext>
              </a:extLst>
            </p:cNvPr>
            <p:cNvSpPr/>
            <p:nvPr/>
          </p:nvSpPr>
          <p:spPr>
            <a:xfrm>
              <a:off x="3222097" y="2485691"/>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cxnSp>
        <p:nvCxnSpPr>
          <p:cNvPr id="44" name="直線矢印コネクタ 43">
            <a:extLst>
              <a:ext uri="{FF2B5EF4-FFF2-40B4-BE49-F238E27FC236}">
                <a16:creationId xmlns:a16="http://schemas.microsoft.com/office/drawing/2014/main" id="{778BB884-0ED5-BACE-D3C7-01523B81E793}"/>
              </a:ext>
            </a:extLst>
          </p:cNvPr>
          <p:cNvCxnSpPr>
            <a:cxnSpLocks/>
            <a:endCxn id="32" idx="3"/>
          </p:cNvCxnSpPr>
          <p:nvPr/>
        </p:nvCxnSpPr>
        <p:spPr>
          <a:xfrm flipH="1">
            <a:off x="5164419" y="3736595"/>
            <a:ext cx="1794112" cy="13289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076311-C1A3-EA87-F9F6-DF64A60F959E}"/>
              </a:ext>
            </a:extLst>
          </p:cNvPr>
          <p:cNvCxnSpPr>
            <a:cxnSpLocks/>
            <a:endCxn id="37" idx="3"/>
          </p:cNvCxnSpPr>
          <p:nvPr/>
        </p:nvCxnSpPr>
        <p:spPr>
          <a:xfrm flipH="1">
            <a:off x="5814607" y="3829973"/>
            <a:ext cx="939521" cy="50123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AA15510F-1C6A-5E50-C6FA-0B1E4AEB5F6F}"/>
              </a:ext>
            </a:extLst>
          </p:cNvPr>
          <p:cNvCxnSpPr>
            <a:cxnSpLocks/>
            <a:endCxn id="4" idx="0"/>
          </p:cNvCxnSpPr>
          <p:nvPr/>
        </p:nvCxnSpPr>
        <p:spPr>
          <a:xfrm flipH="1">
            <a:off x="1315642" y="3176080"/>
            <a:ext cx="237177" cy="1622164"/>
          </a:xfrm>
          <a:prstGeom prst="straightConnector1">
            <a:avLst/>
          </a:prstGeom>
          <a:ln w="127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31317307-4F0D-A7A1-7A9C-8E35FFD6432E}"/>
              </a:ext>
            </a:extLst>
          </p:cNvPr>
          <p:cNvCxnSpPr>
            <a:cxnSpLocks/>
            <a:endCxn id="8" idx="0"/>
          </p:cNvCxnSpPr>
          <p:nvPr/>
        </p:nvCxnSpPr>
        <p:spPr>
          <a:xfrm>
            <a:off x="1552820" y="3176080"/>
            <a:ext cx="2692100" cy="1560864"/>
          </a:xfrm>
          <a:prstGeom prst="straightConnector1">
            <a:avLst/>
          </a:prstGeom>
          <a:ln w="127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1" name="コネクタ: カギ線 90">
            <a:extLst>
              <a:ext uri="{FF2B5EF4-FFF2-40B4-BE49-F238E27FC236}">
                <a16:creationId xmlns:a16="http://schemas.microsoft.com/office/drawing/2014/main" id="{CCA72DF3-341D-4007-CCD2-AE214134429B}"/>
              </a:ext>
            </a:extLst>
          </p:cNvPr>
          <p:cNvCxnSpPr>
            <a:cxnSpLocks/>
            <a:stCxn id="57" idx="0"/>
            <a:endCxn id="17" idx="0"/>
          </p:cNvCxnSpPr>
          <p:nvPr/>
        </p:nvCxnSpPr>
        <p:spPr>
          <a:xfrm rot="16200000" flipH="1">
            <a:off x="3971967" y="-253074"/>
            <a:ext cx="548862" cy="5324083"/>
          </a:xfrm>
          <a:prstGeom prst="bentConnector3">
            <a:avLst>
              <a:gd name="adj1" fmla="val -6117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46F7843C-33DD-56D1-9324-F7D8F8976D75}"/>
              </a:ext>
            </a:extLst>
          </p:cNvPr>
          <p:cNvSpPr txBox="1"/>
          <p:nvPr/>
        </p:nvSpPr>
        <p:spPr>
          <a:xfrm>
            <a:off x="2902746" y="1819764"/>
            <a:ext cx="2159567" cy="400110"/>
          </a:xfrm>
          <a:prstGeom prst="rect">
            <a:avLst/>
          </a:prstGeom>
          <a:noFill/>
        </p:spPr>
        <p:txBody>
          <a:bodyPr wrap="none" rtlCol="0">
            <a:spAutoFit/>
          </a:bodyPr>
          <a:lstStyle/>
          <a:p>
            <a:pPr algn="ctr"/>
            <a:r>
              <a:rPr lang="ja-JP" altLang="en-US" sz="1800" b="1" dirty="0">
                <a:latin typeface="Yu Gothic UI" panose="020B0500000000000000" pitchFamily="50" charset="-128"/>
                <a:ea typeface="Yu Gothic UI" panose="020B0500000000000000" pitchFamily="50" charset="-128"/>
              </a:rPr>
              <a:t>② 独自</a:t>
            </a:r>
            <a:r>
              <a:rPr lang="ja-JP" altLang="en-US" sz="2000" b="1" dirty="0">
                <a:latin typeface="Yu Gothic UI" panose="020B0500000000000000" pitchFamily="50" charset="-128"/>
                <a:ea typeface="Yu Gothic UI" panose="020B0500000000000000" pitchFamily="50" charset="-128"/>
              </a:rPr>
              <a:t>アラーム</a:t>
            </a:r>
            <a:r>
              <a:rPr lang="ja-JP" altLang="en-US" sz="1800" b="1" dirty="0">
                <a:latin typeface="Yu Gothic UI" panose="020B0500000000000000" pitchFamily="50" charset="-128"/>
                <a:ea typeface="Yu Gothic UI" panose="020B0500000000000000" pitchFamily="50" charset="-128"/>
              </a:rPr>
              <a:t>通知</a:t>
            </a:r>
          </a:p>
        </p:txBody>
      </p:sp>
      <p:pic>
        <p:nvPicPr>
          <p:cNvPr id="17" name="図 16">
            <a:extLst>
              <a:ext uri="{FF2B5EF4-FFF2-40B4-BE49-F238E27FC236}">
                <a16:creationId xmlns:a16="http://schemas.microsoft.com/office/drawing/2014/main" id="{D6260167-D0DB-1766-09B6-3BF0E0486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25" b="93537" l="9870" r="89758">
                        <a14:foregroundMark x1="29795" y1="34291" x2="29795" y2="34291"/>
                        <a14:foregroundMark x1="32402" y1="33393" x2="28492" y2="45422"/>
                        <a14:foregroundMark x1="28492" y1="45422" x2="28678" y2="45063"/>
                        <a14:foregroundMark x1="31657" y1="28187" x2="24022" y2="50449"/>
                        <a14:foregroundMark x1="23277" y1="49013" x2="21415" y2="56912"/>
                        <a14:foregroundMark x1="21415" y1="59425" x2="21415" y2="59425"/>
                        <a14:foregroundMark x1="20484" y1="60144" x2="20484" y2="60144"/>
                        <a14:foregroundMark x1="29609" y1="53680" x2="29609" y2="53680"/>
                        <a14:foregroundMark x1="42644" y1="38959" x2="42644" y2="38959"/>
                        <a14:foregroundMark x1="36313" y1="29803" x2="36313" y2="46320"/>
                        <a14:foregroundMark x1="36313" y1="46320" x2="37058" y2="47756"/>
                        <a14:foregroundMark x1="47486" y1="30700" x2="57542" y2="48294"/>
                        <a14:foregroundMark x1="40782" y1="22442" x2="51769" y2="20646"/>
                        <a14:foregroundMark x1="51769" y1="20646" x2="57728" y2="21903"/>
                        <a14:foregroundMark x1="60335" y1="22083" x2="55307" y2="17235"/>
                        <a14:foregroundMark x1="44693" y1="14183" x2="50093" y2="12926"/>
                        <a14:foregroundMark x1="46369" y1="11670" x2="46369" y2="7899"/>
                        <a14:foregroundMark x1="44507" y1="7540" x2="46741" y2="6643"/>
                        <a14:foregroundMark x1="44320" y1="10233" x2="44693" y2="6643"/>
                        <a14:foregroundMark x1="45065" y1="5925" x2="45065" y2="5925"/>
                        <a14:foregroundMark x1="39851" y1="88510" x2="39851" y2="88510"/>
                        <a14:foregroundMark x1="50652" y1="93537" x2="50652" y2="93537"/>
                        <a14:foregroundMark x1="47300" y1="45781" x2="47300" y2="45781"/>
                        <a14:foregroundMark x1="42831" y1="14722" x2="42831" y2="14722"/>
                        <a14:foregroundMark x1="45065" y1="17774" x2="45065" y2="17774"/>
                      </a14:backgroundRemoval>
                    </a14:imgEffect>
                  </a14:imgLayer>
                </a14:imgProps>
              </a:ext>
            </a:extLst>
          </a:blip>
          <a:srcRect l="14241" r="16242"/>
          <a:stretch/>
        </p:blipFill>
        <p:spPr>
          <a:xfrm>
            <a:off x="6486347" y="2683397"/>
            <a:ext cx="844186" cy="1297494"/>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5D9BD1E1-6DED-64B1-3BE0-E8C5ED3F33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25" b="93537" l="9870" r="89758">
                        <a14:foregroundMark x1="29795" y1="34291" x2="29795" y2="34291"/>
                        <a14:foregroundMark x1="32402" y1="33393" x2="28492" y2="45422"/>
                        <a14:foregroundMark x1="28492" y1="45422" x2="28678" y2="45063"/>
                        <a14:foregroundMark x1="31657" y1="28187" x2="24022" y2="50449"/>
                        <a14:foregroundMark x1="23277" y1="49013" x2="21415" y2="56912"/>
                        <a14:foregroundMark x1="21415" y1="59425" x2="21415" y2="59425"/>
                        <a14:foregroundMark x1="20484" y1="60144" x2="20484" y2="60144"/>
                        <a14:foregroundMark x1="29609" y1="53680" x2="29609" y2="53680"/>
                        <a14:foregroundMark x1="42644" y1="38959" x2="42644" y2="38959"/>
                        <a14:foregroundMark x1="36313" y1="29803" x2="36313" y2="46320"/>
                        <a14:foregroundMark x1="36313" y1="46320" x2="37058" y2="47756"/>
                        <a14:foregroundMark x1="47486" y1="30700" x2="57542" y2="48294"/>
                        <a14:foregroundMark x1="40782" y1="22442" x2="51769" y2="20646"/>
                        <a14:foregroundMark x1="51769" y1="20646" x2="57728" y2="21903"/>
                        <a14:foregroundMark x1="60335" y1="22083" x2="55307" y2="17235"/>
                        <a14:foregroundMark x1="44693" y1="14183" x2="50093" y2="12926"/>
                        <a14:foregroundMark x1="46369" y1="11670" x2="46369" y2="7899"/>
                        <a14:foregroundMark x1="44507" y1="7540" x2="46741" y2="6643"/>
                        <a14:foregroundMark x1="44320" y1="10233" x2="44693" y2="6643"/>
                        <a14:foregroundMark x1="45065" y1="5925" x2="45065" y2="5925"/>
                        <a14:foregroundMark x1="39851" y1="88510" x2="39851" y2="88510"/>
                        <a14:foregroundMark x1="50652" y1="93537" x2="50652" y2="93537"/>
                        <a14:foregroundMark x1="47300" y1="45781" x2="47300" y2="45781"/>
                        <a14:foregroundMark x1="42831" y1="14722" x2="42831" y2="14722"/>
                        <a14:foregroundMark x1="45065" y1="17774" x2="45065" y2="17774"/>
                      </a14:backgroundRemoval>
                    </a14:imgEffect>
                  </a14:imgLayer>
                </a14:imgProps>
              </a:ext>
            </a:extLst>
          </a:blip>
          <a:srcRect l="14241" r="16242"/>
          <a:stretch/>
        </p:blipFill>
        <p:spPr>
          <a:xfrm>
            <a:off x="1162264" y="2134535"/>
            <a:ext cx="844186" cy="12595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730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DC18A-BBB2-D292-2FC1-D37AF4E3D070}"/>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kumimoji="1" lang="ja-JP" altLang="en-US" dirty="0"/>
              <a:t>複数オブジェクトの間での自動追尾について</a:t>
            </a:r>
          </a:p>
        </p:txBody>
      </p:sp>
      <p:sp>
        <p:nvSpPr>
          <p:cNvPr id="3" name="フリーフォーム: 図形 2">
            <a:extLst>
              <a:ext uri="{FF2B5EF4-FFF2-40B4-BE49-F238E27FC236}">
                <a16:creationId xmlns:a16="http://schemas.microsoft.com/office/drawing/2014/main" id="{515623EB-75FA-4CE8-FF1E-4B94B1D78286}"/>
              </a:ext>
            </a:extLst>
          </p:cNvPr>
          <p:cNvSpPr/>
          <p:nvPr/>
        </p:nvSpPr>
        <p:spPr>
          <a:xfrm>
            <a:off x="922566" y="3304523"/>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pic>
        <p:nvPicPr>
          <p:cNvPr id="4" name="図 3">
            <a:extLst>
              <a:ext uri="{FF2B5EF4-FFF2-40B4-BE49-F238E27FC236}">
                <a16:creationId xmlns:a16="http://schemas.microsoft.com/office/drawing/2014/main" id="{6051C198-CBCE-8FCA-158C-522A9C7497B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90000" l="10000" r="90000">
                        <a14:foregroundMark x1="50313" y1="8857" x2="50313" y2="8857"/>
                      </a14:backgroundRemoval>
                    </a14:imgEffect>
                  </a14:imgLayer>
                </a14:imgProps>
              </a:ext>
            </a:extLst>
          </a:blip>
          <a:srcRect l="27797" r="35153"/>
          <a:stretch/>
        </p:blipFill>
        <p:spPr>
          <a:xfrm>
            <a:off x="5350571" y="3424782"/>
            <a:ext cx="851048" cy="1256193"/>
          </a:xfrm>
          <a:prstGeom prst="rect">
            <a:avLst/>
          </a:prstGeom>
        </p:spPr>
      </p:pic>
      <p:pic>
        <p:nvPicPr>
          <p:cNvPr id="5" name="図 4">
            <a:extLst>
              <a:ext uri="{FF2B5EF4-FFF2-40B4-BE49-F238E27FC236}">
                <a16:creationId xmlns:a16="http://schemas.microsoft.com/office/drawing/2014/main" id="{E11A5BD7-7D12-FBEE-D801-3F3FA86968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29" b="92286" l="10000" r="90000">
                        <a14:foregroundMark x1="40781" y1="92286" x2="40781" y2="92286"/>
                        <a14:foregroundMark x1="47656" y1="9429" x2="47656" y2="9429"/>
                      </a14:backgroundRemoval>
                    </a14:imgEffect>
                  </a14:imgLayer>
                </a14:imgProps>
              </a:ext>
            </a:extLst>
          </a:blip>
          <a:srcRect l="31088" r="35845"/>
          <a:stretch/>
        </p:blipFill>
        <p:spPr>
          <a:xfrm>
            <a:off x="4290954" y="3373447"/>
            <a:ext cx="756847" cy="1251708"/>
          </a:xfrm>
          <a:prstGeom prst="rect">
            <a:avLst/>
          </a:prstGeom>
        </p:spPr>
      </p:pic>
      <p:pic>
        <p:nvPicPr>
          <p:cNvPr id="6" name="図 5">
            <a:extLst>
              <a:ext uri="{FF2B5EF4-FFF2-40B4-BE49-F238E27FC236}">
                <a16:creationId xmlns:a16="http://schemas.microsoft.com/office/drawing/2014/main" id="{D58D4F9C-1120-25BE-1AF5-91B62D6AF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 b="93143" l="10000" r="90000">
                        <a14:foregroundMark x1="46250" y1="88000" x2="46250" y2="88000"/>
                        <a14:foregroundMark x1="53438" y1="91143" x2="53438" y2="91143"/>
                        <a14:foregroundMark x1="48750" y1="12857" x2="48750" y2="12857"/>
                        <a14:foregroundMark x1="49219" y1="12286" x2="49219" y2="12286"/>
                        <a14:foregroundMark x1="49688" y1="7429" x2="49688" y2="7429"/>
                        <a14:foregroundMark x1="46250" y1="93143" x2="46250" y2="93143"/>
                      </a14:backgroundRemoval>
                    </a14:imgEffect>
                  </a14:imgLayer>
                </a14:imgProps>
              </a:ext>
            </a:extLst>
          </a:blip>
          <a:srcRect l="27578" r="27061"/>
          <a:stretch/>
        </p:blipFill>
        <p:spPr>
          <a:xfrm>
            <a:off x="4493594" y="2482575"/>
            <a:ext cx="1108413" cy="1336308"/>
          </a:xfrm>
          <a:prstGeom prst="rect">
            <a:avLst/>
          </a:prstGeom>
        </p:spPr>
      </p:pic>
      <p:pic>
        <p:nvPicPr>
          <p:cNvPr id="10" name="図 9">
            <a:extLst>
              <a:ext uri="{FF2B5EF4-FFF2-40B4-BE49-F238E27FC236}">
                <a16:creationId xmlns:a16="http://schemas.microsoft.com/office/drawing/2014/main" id="{8A64FEBF-A60A-8655-9912-3621B8BC78B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57" b="90000" l="10000" r="90000">
                        <a14:foregroundMark x1="45938" y1="2857" x2="45938" y2="2857"/>
                        <a14:foregroundMark x1="53594" y1="14286" x2="56563" y2="81143"/>
                      </a14:backgroundRemoval>
                    </a14:imgEffect>
                  </a14:imgLayer>
                </a14:imgProps>
              </a:ext>
            </a:extLst>
          </a:blip>
          <a:srcRect l="28544" t="1" r="35422" b="6331"/>
          <a:stretch/>
        </p:blipFill>
        <p:spPr>
          <a:xfrm>
            <a:off x="1197005" y="3318928"/>
            <a:ext cx="880514" cy="1251708"/>
          </a:xfrm>
          <a:prstGeom prst="rect">
            <a:avLst/>
          </a:prstGeom>
        </p:spPr>
      </p:pic>
      <p:pic>
        <p:nvPicPr>
          <p:cNvPr id="12" name="図 11">
            <a:extLst>
              <a:ext uri="{FF2B5EF4-FFF2-40B4-BE49-F238E27FC236}">
                <a16:creationId xmlns:a16="http://schemas.microsoft.com/office/drawing/2014/main" id="{D21969B2-9EB5-477D-4D00-BA9B747122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000" b="93143" l="10000" r="90000">
                        <a14:foregroundMark x1="36250" y1="91143" x2="36250" y2="91143"/>
                        <a14:foregroundMark x1="67500" y1="93143" x2="67500" y2="93143"/>
                        <a14:foregroundMark x1="62656" y1="8000" x2="62656" y2="8000"/>
                        <a14:foregroundMark x1="37188" y1="8286" x2="37188" y2="8286"/>
                      </a14:backgroundRemoval>
                    </a14:imgEffect>
                  </a14:imgLayer>
                </a14:imgProps>
              </a:ext>
            </a:extLst>
          </a:blip>
          <a:srcRect l="27988" r="22430"/>
          <a:stretch/>
        </p:blipFill>
        <p:spPr>
          <a:xfrm>
            <a:off x="2280159" y="2562689"/>
            <a:ext cx="1138921" cy="1256194"/>
          </a:xfrm>
          <a:prstGeom prst="rect">
            <a:avLst/>
          </a:prstGeom>
        </p:spPr>
      </p:pic>
      <p:sp>
        <p:nvSpPr>
          <p:cNvPr id="13" name="正方形/長方形 12">
            <a:extLst>
              <a:ext uri="{FF2B5EF4-FFF2-40B4-BE49-F238E27FC236}">
                <a16:creationId xmlns:a16="http://schemas.microsoft.com/office/drawing/2014/main" id="{1C48CEAF-8738-9648-59C0-9F8341EA9FFD}"/>
              </a:ext>
            </a:extLst>
          </p:cNvPr>
          <p:cNvSpPr/>
          <p:nvPr/>
        </p:nvSpPr>
        <p:spPr>
          <a:xfrm>
            <a:off x="560003" y="1781744"/>
            <a:ext cx="6567590" cy="45358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① </a:t>
            </a:r>
            <a:r>
              <a:rPr lang="en-US" altLang="ja-JP" sz="2000" b="1" dirty="0">
                <a:solidFill>
                  <a:schemeClr val="tx1"/>
                </a:solidFill>
                <a:latin typeface="+mn-ea"/>
              </a:rPr>
              <a:t>AI</a:t>
            </a:r>
            <a:r>
              <a:rPr lang="ja-JP" altLang="en-US" sz="2000" b="1" dirty="0">
                <a:solidFill>
                  <a:schemeClr val="tx1"/>
                </a:solidFill>
                <a:latin typeface="+mn-ea"/>
              </a:rPr>
              <a:t>検知対象が複数名の間を通行</a:t>
            </a:r>
          </a:p>
        </p:txBody>
      </p:sp>
      <p:pic>
        <p:nvPicPr>
          <p:cNvPr id="11" name="図 10">
            <a:extLst>
              <a:ext uri="{FF2B5EF4-FFF2-40B4-BE49-F238E27FC236}">
                <a16:creationId xmlns:a16="http://schemas.microsoft.com/office/drawing/2014/main" id="{686E35B5-FB9F-ABD0-3FD4-28D7BEC3CCE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1802146" y="4378469"/>
            <a:ext cx="703163" cy="1429541"/>
          </a:xfrm>
          <a:prstGeom prst="rect">
            <a:avLst/>
          </a:prstGeom>
          <a:effectLst/>
        </p:spPr>
      </p:pic>
      <p:sp>
        <p:nvSpPr>
          <p:cNvPr id="17" name="フリーフォーム: 図形 16">
            <a:extLst>
              <a:ext uri="{FF2B5EF4-FFF2-40B4-BE49-F238E27FC236}">
                <a16:creationId xmlns:a16="http://schemas.microsoft.com/office/drawing/2014/main" id="{EFB1E61F-8467-74B9-E73D-157C5D034A8D}"/>
              </a:ext>
            </a:extLst>
          </p:cNvPr>
          <p:cNvSpPr/>
          <p:nvPr/>
        </p:nvSpPr>
        <p:spPr>
          <a:xfrm>
            <a:off x="2434977" y="3387384"/>
            <a:ext cx="1823935" cy="1429539"/>
          </a:xfrm>
          <a:custGeom>
            <a:avLst/>
            <a:gdLst>
              <a:gd name="connsiteX0" fmla="*/ 0 w 1158281"/>
              <a:gd name="connsiteY0" fmla="*/ 907822 h 907822"/>
              <a:gd name="connsiteX1" fmla="*/ 26314 w 1158281"/>
              <a:gd name="connsiteY1" fmla="*/ 874930 h 907822"/>
              <a:gd name="connsiteX2" fmla="*/ 59206 w 1158281"/>
              <a:gd name="connsiteY2" fmla="*/ 828881 h 907822"/>
              <a:gd name="connsiteX3" fmla="*/ 78941 w 1158281"/>
              <a:gd name="connsiteY3" fmla="*/ 815724 h 907822"/>
              <a:gd name="connsiteX4" fmla="*/ 124990 w 1158281"/>
              <a:gd name="connsiteY4" fmla="*/ 763097 h 907822"/>
              <a:gd name="connsiteX5" fmla="*/ 138147 w 1158281"/>
              <a:gd name="connsiteY5" fmla="*/ 743362 h 907822"/>
              <a:gd name="connsiteX6" fmla="*/ 157882 w 1158281"/>
              <a:gd name="connsiteY6" fmla="*/ 723626 h 907822"/>
              <a:gd name="connsiteX7" fmla="*/ 184196 w 1158281"/>
              <a:gd name="connsiteY7" fmla="*/ 684156 h 907822"/>
              <a:gd name="connsiteX8" fmla="*/ 203931 w 1158281"/>
              <a:gd name="connsiteY8" fmla="*/ 664421 h 907822"/>
              <a:gd name="connsiteX9" fmla="*/ 217088 w 1158281"/>
              <a:gd name="connsiteY9" fmla="*/ 644685 h 907822"/>
              <a:gd name="connsiteX10" fmla="*/ 256558 w 1158281"/>
              <a:gd name="connsiteY10" fmla="*/ 611793 h 907822"/>
              <a:gd name="connsiteX11" fmla="*/ 289450 w 1158281"/>
              <a:gd name="connsiteY11" fmla="*/ 565744 h 907822"/>
              <a:gd name="connsiteX12" fmla="*/ 342078 w 1158281"/>
              <a:gd name="connsiteY12" fmla="*/ 513117 h 907822"/>
              <a:gd name="connsiteX13" fmla="*/ 355235 w 1158281"/>
              <a:gd name="connsiteY13" fmla="*/ 493382 h 907822"/>
              <a:gd name="connsiteX14" fmla="*/ 374970 w 1158281"/>
              <a:gd name="connsiteY14" fmla="*/ 480225 h 907822"/>
              <a:gd name="connsiteX15" fmla="*/ 401284 w 1158281"/>
              <a:gd name="connsiteY15" fmla="*/ 460490 h 907822"/>
              <a:gd name="connsiteX16" fmla="*/ 421019 w 1158281"/>
              <a:gd name="connsiteY16" fmla="*/ 440754 h 907822"/>
              <a:gd name="connsiteX17" fmla="*/ 440754 w 1158281"/>
              <a:gd name="connsiteY17" fmla="*/ 427598 h 907822"/>
              <a:gd name="connsiteX18" fmla="*/ 493381 w 1158281"/>
              <a:gd name="connsiteY18" fmla="*/ 381549 h 907822"/>
              <a:gd name="connsiteX19" fmla="*/ 506538 w 1158281"/>
              <a:gd name="connsiteY19" fmla="*/ 361813 h 907822"/>
              <a:gd name="connsiteX20" fmla="*/ 532852 w 1158281"/>
              <a:gd name="connsiteY20" fmla="*/ 355235 h 907822"/>
              <a:gd name="connsiteX21" fmla="*/ 552587 w 1158281"/>
              <a:gd name="connsiteY21" fmla="*/ 342078 h 907822"/>
              <a:gd name="connsiteX22" fmla="*/ 598636 w 1158281"/>
              <a:gd name="connsiteY22" fmla="*/ 322343 h 907822"/>
              <a:gd name="connsiteX23" fmla="*/ 631528 w 1158281"/>
              <a:gd name="connsiteY23" fmla="*/ 315764 h 907822"/>
              <a:gd name="connsiteX24" fmla="*/ 651263 w 1158281"/>
              <a:gd name="connsiteY24" fmla="*/ 309186 h 907822"/>
              <a:gd name="connsiteX25" fmla="*/ 677577 w 1158281"/>
              <a:gd name="connsiteY25" fmla="*/ 302608 h 907822"/>
              <a:gd name="connsiteX26" fmla="*/ 736783 w 1158281"/>
              <a:gd name="connsiteY26" fmla="*/ 282872 h 907822"/>
              <a:gd name="connsiteX27" fmla="*/ 822302 w 1158281"/>
              <a:gd name="connsiteY27" fmla="*/ 276294 h 907822"/>
              <a:gd name="connsiteX28" fmla="*/ 980184 w 1158281"/>
              <a:gd name="connsiteY28" fmla="*/ 256559 h 907822"/>
              <a:gd name="connsiteX29" fmla="*/ 1032812 w 1158281"/>
              <a:gd name="connsiteY29" fmla="*/ 217088 h 907822"/>
              <a:gd name="connsiteX30" fmla="*/ 1078860 w 1158281"/>
              <a:gd name="connsiteY30" fmla="*/ 171039 h 907822"/>
              <a:gd name="connsiteX31" fmla="*/ 1118331 w 1158281"/>
              <a:gd name="connsiteY31" fmla="*/ 111834 h 907822"/>
              <a:gd name="connsiteX32" fmla="*/ 1131488 w 1158281"/>
              <a:gd name="connsiteY32" fmla="*/ 92098 h 907822"/>
              <a:gd name="connsiteX33" fmla="*/ 1151223 w 1158281"/>
              <a:gd name="connsiteY33" fmla="*/ 39471 h 907822"/>
              <a:gd name="connsiteX34" fmla="*/ 1157801 w 1158281"/>
              <a:gd name="connsiteY34" fmla="*/ 19736 h 907822"/>
              <a:gd name="connsiteX35" fmla="*/ 1157801 w 1158281"/>
              <a:gd name="connsiteY35" fmla="*/ 0 h 90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8281" h="907822">
                <a:moveTo>
                  <a:pt x="0" y="907822"/>
                </a:moveTo>
                <a:cubicBezTo>
                  <a:pt x="8771" y="896858"/>
                  <a:pt x="17889" y="886163"/>
                  <a:pt x="26314" y="874930"/>
                </a:cubicBezTo>
                <a:cubicBezTo>
                  <a:pt x="37518" y="859991"/>
                  <a:pt x="45869" y="842218"/>
                  <a:pt x="59206" y="828881"/>
                </a:cubicBezTo>
                <a:cubicBezTo>
                  <a:pt x="64796" y="823290"/>
                  <a:pt x="72867" y="820785"/>
                  <a:pt x="78941" y="815724"/>
                </a:cubicBezTo>
                <a:cubicBezTo>
                  <a:pt x="95169" y="802201"/>
                  <a:pt x="113142" y="778894"/>
                  <a:pt x="124990" y="763097"/>
                </a:cubicBezTo>
                <a:cubicBezTo>
                  <a:pt x="129734" y="756772"/>
                  <a:pt x="133086" y="749436"/>
                  <a:pt x="138147" y="743362"/>
                </a:cubicBezTo>
                <a:cubicBezTo>
                  <a:pt x="144103" y="736215"/>
                  <a:pt x="152170" y="730970"/>
                  <a:pt x="157882" y="723626"/>
                </a:cubicBezTo>
                <a:cubicBezTo>
                  <a:pt x="167590" y="711144"/>
                  <a:pt x="173015" y="695337"/>
                  <a:pt x="184196" y="684156"/>
                </a:cubicBezTo>
                <a:cubicBezTo>
                  <a:pt x="190774" y="677578"/>
                  <a:pt x="197975" y="671568"/>
                  <a:pt x="203931" y="664421"/>
                </a:cubicBezTo>
                <a:cubicBezTo>
                  <a:pt x="208993" y="658347"/>
                  <a:pt x="211497" y="650276"/>
                  <a:pt x="217088" y="644685"/>
                </a:cubicBezTo>
                <a:cubicBezTo>
                  <a:pt x="229198" y="632575"/>
                  <a:pt x="243401" y="622757"/>
                  <a:pt x="256558" y="611793"/>
                </a:cubicBezTo>
                <a:cubicBezTo>
                  <a:pt x="285119" y="554672"/>
                  <a:pt x="252114" y="613747"/>
                  <a:pt x="289450" y="565744"/>
                </a:cubicBezTo>
                <a:cubicBezTo>
                  <a:pt x="329862" y="513785"/>
                  <a:pt x="296251" y="536030"/>
                  <a:pt x="342078" y="513117"/>
                </a:cubicBezTo>
                <a:cubicBezTo>
                  <a:pt x="346464" y="506539"/>
                  <a:pt x="349644" y="498973"/>
                  <a:pt x="355235" y="493382"/>
                </a:cubicBezTo>
                <a:cubicBezTo>
                  <a:pt x="360826" y="487791"/>
                  <a:pt x="368536" y="484820"/>
                  <a:pt x="374970" y="480225"/>
                </a:cubicBezTo>
                <a:cubicBezTo>
                  <a:pt x="383892" y="473852"/>
                  <a:pt x="392959" y="467625"/>
                  <a:pt x="401284" y="460490"/>
                </a:cubicBezTo>
                <a:cubicBezTo>
                  <a:pt x="408348" y="454435"/>
                  <a:pt x="413872" y="446710"/>
                  <a:pt x="421019" y="440754"/>
                </a:cubicBezTo>
                <a:cubicBezTo>
                  <a:pt x="427093" y="435693"/>
                  <a:pt x="434751" y="432743"/>
                  <a:pt x="440754" y="427598"/>
                </a:cubicBezTo>
                <a:cubicBezTo>
                  <a:pt x="520256" y="359454"/>
                  <a:pt x="416986" y="438846"/>
                  <a:pt x="493381" y="381549"/>
                </a:cubicBezTo>
                <a:cubicBezTo>
                  <a:pt x="497767" y="374970"/>
                  <a:pt x="499959" y="366199"/>
                  <a:pt x="506538" y="361813"/>
                </a:cubicBezTo>
                <a:cubicBezTo>
                  <a:pt x="514061" y="356798"/>
                  <a:pt x="524542" y="358796"/>
                  <a:pt x="532852" y="355235"/>
                </a:cubicBezTo>
                <a:cubicBezTo>
                  <a:pt x="540119" y="352121"/>
                  <a:pt x="545722" y="346001"/>
                  <a:pt x="552587" y="342078"/>
                </a:cubicBezTo>
                <a:cubicBezTo>
                  <a:pt x="567232" y="333709"/>
                  <a:pt x="582234" y="326444"/>
                  <a:pt x="598636" y="322343"/>
                </a:cubicBezTo>
                <a:cubicBezTo>
                  <a:pt x="609483" y="319631"/>
                  <a:pt x="620681" y="318476"/>
                  <a:pt x="631528" y="315764"/>
                </a:cubicBezTo>
                <a:cubicBezTo>
                  <a:pt x="638255" y="314082"/>
                  <a:pt x="644596" y="311091"/>
                  <a:pt x="651263" y="309186"/>
                </a:cubicBezTo>
                <a:cubicBezTo>
                  <a:pt x="659956" y="306702"/>
                  <a:pt x="669000" y="305467"/>
                  <a:pt x="677577" y="302608"/>
                </a:cubicBezTo>
                <a:cubicBezTo>
                  <a:pt x="701352" y="294683"/>
                  <a:pt x="712421" y="285738"/>
                  <a:pt x="736783" y="282872"/>
                </a:cubicBezTo>
                <a:cubicBezTo>
                  <a:pt x="765178" y="279531"/>
                  <a:pt x="793877" y="279367"/>
                  <a:pt x="822302" y="276294"/>
                </a:cubicBezTo>
                <a:cubicBezTo>
                  <a:pt x="875032" y="270594"/>
                  <a:pt x="980184" y="256559"/>
                  <a:pt x="980184" y="256559"/>
                </a:cubicBezTo>
                <a:cubicBezTo>
                  <a:pt x="1043023" y="218854"/>
                  <a:pt x="988049" y="255456"/>
                  <a:pt x="1032812" y="217088"/>
                </a:cubicBezTo>
                <a:cubicBezTo>
                  <a:pt x="1070090" y="185136"/>
                  <a:pt x="1050353" y="211762"/>
                  <a:pt x="1078860" y="171039"/>
                </a:cubicBezTo>
                <a:cubicBezTo>
                  <a:pt x="1092462" y="151608"/>
                  <a:pt x="1105174" y="131569"/>
                  <a:pt x="1118331" y="111834"/>
                </a:cubicBezTo>
                <a:lnTo>
                  <a:pt x="1131488" y="92098"/>
                </a:lnTo>
                <a:cubicBezTo>
                  <a:pt x="1146419" y="47303"/>
                  <a:pt x="1127625" y="102399"/>
                  <a:pt x="1151223" y="39471"/>
                </a:cubicBezTo>
                <a:cubicBezTo>
                  <a:pt x="1153658" y="32978"/>
                  <a:pt x="1156661" y="26576"/>
                  <a:pt x="1157801" y="19736"/>
                </a:cubicBezTo>
                <a:cubicBezTo>
                  <a:pt x="1158882" y="13247"/>
                  <a:pt x="1157801" y="6579"/>
                  <a:pt x="1157801" y="0"/>
                </a:cubicBez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9" name="テキスト ボックス 18">
            <a:extLst>
              <a:ext uri="{FF2B5EF4-FFF2-40B4-BE49-F238E27FC236}">
                <a16:creationId xmlns:a16="http://schemas.microsoft.com/office/drawing/2014/main" id="{7852744F-22D3-EC52-B4FC-F4B206CF805A}"/>
              </a:ext>
            </a:extLst>
          </p:cNvPr>
          <p:cNvSpPr txBox="1"/>
          <p:nvPr/>
        </p:nvSpPr>
        <p:spPr>
          <a:xfrm>
            <a:off x="3395412" y="2914461"/>
            <a:ext cx="1107996" cy="369332"/>
          </a:xfrm>
          <a:prstGeom prst="rect">
            <a:avLst/>
          </a:prstGeom>
          <a:noFill/>
        </p:spPr>
        <p:txBody>
          <a:bodyPr wrap="none" rtlCol="0">
            <a:spAutoFit/>
          </a:bodyPr>
          <a:lstStyle/>
          <a:p>
            <a:r>
              <a:rPr lang="ja-JP" altLang="en-US" sz="1800" b="1" dirty="0"/>
              <a:t>自動追尾</a:t>
            </a:r>
          </a:p>
        </p:txBody>
      </p:sp>
      <p:sp>
        <p:nvSpPr>
          <p:cNvPr id="20" name="フリーフォーム: 図形 19">
            <a:extLst>
              <a:ext uri="{FF2B5EF4-FFF2-40B4-BE49-F238E27FC236}">
                <a16:creationId xmlns:a16="http://schemas.microsoft.com/office/drawing/2014/main" id="{076BECB9-BE90-2996-3740-664478F1DE34}"/>
              </a:ext>
            </a:extLst>
          </p:cNvPr>
          <p:cNvSpPr/>
          <p:nvPr/>
        </p:nvSpPr>
        <p:spPr>
          <a:xfrm>
            <a:off x="7732735" y="3376138"/>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pic>
        <p:nvPicPr>
          <p:cNvPr id="21" name="図 20">
            <a:extLst>
              <a:ext uri="{FF2B5EF4-FFF2-40B4-BE49-F238E27FC236}">
                <a16:creationId xmlns:a16="http://schemas.microsoft.com/office/drawing/2014/main" id="{8D0729C6-972B-47F5-A712-FF73CB60A0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90000" l="10000" r="90000">
                        <a14:foregroundMark x1="50313" y1="8857" x2="50313" y2="8857"/>
                      </a14:backgroundRemoval>
                    </a14:imgEffect>
                  </a14:imgLayer>
                </a14:imgProps>
              </a:ext>
            </a:extLst>
          </a:blip>
          <a:srcRect l="27797" r="35153"/>
          <a:stretch/>
        </p:blipFill>
        <p:spPr>
          <a:xfrm>
            <a:off x="12160740" y="3496398"/>
            <a:ext cx="851048" cy="1256193"/>
          </a:xfrm>
          <a:prstGeom prst="rect">
            <a:avLst/>
          </a:prstGeom>
        </p:spPr>
      </p:pic>
      <p:pic>
        <p:nvPicPr>
          <p:cNvPr id="22" name="図 21">
            <a:extLst>
              <a:ext uri="{FF2B5EF4-FFF2-40B4-BE49-F238E27FC236}">
                <a16:creationId xmlns:a16="http://schemas.microsoft.com/office/drawing/2014/main" id="{DB233A37-1C62-72C2-82EE-C93894AC76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29" b="92286" l="10000" r="90000">
                        <a14:foregroundMark x1="40781" y1="92286" x2="40781" y2="92286"/>
                        <a14:foregroundMark x1="47656" y1="9429" x2="47656" y2="9429"/>
                      </a14:backgroundRemoval>
                    </a14:imgEffect>
                  </a14:imgLayer>
                </a14:imgProps>
              </a:ext>
            </a:extLst>
          </a:blip>
          <a:srcRect l="31088" r="35845"/>
          <a:stretch/>
        </p:blipFill>
        <p:spPr>
          <a:xfrm>
            <a:off x="11101122" y="3445063"/>
            <a:ext cx="756847" cy="1251708"/>
          </a:xfrm>
          <a:prstGeom prst="rect">
            <a:avLst/>
          </a:prstGeom>
        </p:spPr>
      </p:pic>
      <p:pic>
        <p:nvPicPr>
          <p:cNvPr id="23" name="図 22">
            <a:extLst>
              <a:ext uri="{FF2B5EF4-FFF2-40B4-BE49-F238E27FC236}">
                <a16:creationId xmlns:a16="http://schemas.microsoft.com/office/drawing/2014/main" id="{55A89CEF-C729-FC9E-D643-6F13BDA7BB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 b="93143" l="10000" r="90000">
                        <a14:foregroundMark x1="46250" y1="88000" x2="46250" y2="88000"/>
                        <a14:foregroundMark x1="53438" y1="91143" x2="53438" y2="91143"/>
                        <a14:foregroundMark x1="48750" y1="12857" x2="48750" y2="12857"/>
                        <a14:foregroundMark x1="49219" y1="12286" x2="49219" y2="12286"/>
                        <a14:foregroundMark x1="49688" y1="7429" x2="49688" y2="7429"/>
                        <a14:foregroundMark x1="46250" y1="93143" x2="46250" y2="93143"/>
                      </a14:backgroundRemoval>
                    </a14:imgEffect>
                  </a14:imgLayer>
                </a14:imgProps>
              </a:ext>
            </a:extLst>
          </a:blip>
          <a:srcRect l="27578" r="27061"/>
          <a:stretch/>
        </p:blipFill>
        <p:spPr>
          <a:xfrm>
            <a:off x="11303763" y="2554190"/>
            <a:ext cx="1108413" cy="1336308"/>
          </a:xfrm>
          <a:prstGeom prst="rect">
            <a:avLst/>
          </a:prstGeom>
        </p:spPr>
      </p:pic>
      <p:pic>
        <p:nvPicPr>
          <p:cNvPr id="24" name="図 23">
            <a:extLst>
              <a:ext uri="{FF2B5EF4-FFF2-40B4-BE49-F238E27FC236}">
                <a16:creationId xmlns:a16="http://schemas.microsoft.com/office/drawing/2014/main" id="{53572F3C-0BE9-3CE1-0573-8EA74125C9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57" b="90000" l="10000" r="90000">
                        <a14:foregroundMark x1="45938" y1="2857" x2="45938" y2="2857"/>
                        <a14:foregroundMark x1="53594" y1="14286" x2="56563" y2="81143"/>
                      </a14:backgroundRemoval>
                    </a14:imgEffect>
                  </a14:imgLayer>
                </a14:imgProps>
              </a:ext>
            </a:extLst>
          </a:blip>
          <a:srcRect l="28544" t="1" r="35422" b="6331"/>
          <a:stretch/>
        </p:blipFill>
        <p:spPr>
          <a:xfrm>
            <a:off x="8007173" y="3390544"/>
            <a:ext cx="880514" cy="1251708"/>
          </a:xfrm>
          <a:prstGeom prst="rect">
            <a:avLst/>
          </a:prstGeom>
        </p:spPr>
      </p:pic>
      <p:pic>
        <p:nvPicPr>
          <p:cNvPr id="25" name="図 24">
            <a:extLst>
              <a:ext uri="{FF2B5EF4-FFF2-40B4-BE49-F238E27FC236}">
                <a16:creationId xmlns:a16="http://schemas.microsoft.com/office/drawing/2014/main" id="{103258EC-70CC-4E2B-A76C-59BACAD220B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000" b="93143" l="10000" r="90000">
                        <a14:foregroundMark x1="36250" y1="91143" x2="36250" y2="91143"/>
                        <a14:foregroundMark x1="67500" y1="93143" x2="67500" y2="93143"/>
                        <a14:foregroundMark x1="62656" y1="8000" x2="62656" y2="8000"/>
                        <a14:foregroundMark x1="37188" y1="8286" x2="37188" y2="8286"/>
                      </a14:backgroundRemoval>
                    </a14:imgEffect>
                  </a14:imgLayer>
                </a14:imgProps>
              </a:ext>
            </a:extLst>
          </a:blip>
          <a:srcRect l="27988" r="22430"/>
          <a:stretch/>
        </p:blipFill>
        <p:spPr>
          <a:xfrm>
            <a:off x="9090328" y="2634304"/>
            <a:ext cx="1138921" cy="1256194"/>
          </a:xfrm>
          <a:prstGeom prst="rect">
            <a:avLst/>
          </a:prstGeom>
        </p:spPr>
      </p:pic>
      <p:sp>
        <p:nvSpPr>
          <p:cNvPr id="26" name="正方形/長方形 25">
            <a:extLst>
              <a:ext uri="{FF2B5EF4-FFF2-40B4-BE49-F238E27FC236}">
                <a16:creationId xmlns:a16="http://schemas.microsoft.com/office/drawing/2014/main" id="{5789BB71-BC5D-8969-1481-D4AB5449CADD}"/>
              </a:ext>
            </a:extLst>
          </p:cNvPr>
          <p:cNvSpPr/>
          <p:nvPr/>
        </p:nvSpPr>
        <p:spPr>
          <a:xfrm>
            <a:off x="7402032" y="1781745"/>
            <a:ext cx="6567590" cy="45358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24972" indent="-424972"/>
            <a:r>
              <a:rPr lang="ja-JP" altLang="en-US" sz="2000" b="1" dirty="0">
                <a:solidFill>
                  <a:schemeClr val="tx1"/>
                </a:solidFill>
              </a:rPr>
              <a:t>② 複数名の中の一人を右クリック（ロックオン）で</a:t>
            </a:r>
            <a:endParaRPr lang="en-US" altLang="ja-JP" sz="2000" b="1" dirty="0">
              <a:solidFill>
                <a:schemeClr val="tx1"/>
              </a:solidFill>
            </a:endParaRPr>
          </a:p>
          <a:p>
            <a:pPr marL="363538"/>
            <a:r>
              <a:rPr lang="ja-JP" altLang="en-US" sz="2000" b="1" dirty="0">
                <a:solidFill>
                  <a:schemeClr val="tx1"/>
                </a:solidFill>
              </a:rPr>
              <a:t>自動追尾開始</a:t>
            </a:r>
          </a:p>
        </p:txBody>
      </p:sp>
      <p:pic>
        <p:nvPicPr>
          <p:cNvPr id="27" name="図 26">
            <a:extLst>
              <a:ext uri="{FF2B5EF4-FFF2-40B4-BE49-F238E27FC236}">
                <a16:creationId xmlns:a16="http://schemas.microsoft.com/office/drawing/2014/main" id="{C09D4F25-35B8-53C4-2F6B-09982D26D61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57" b="76571" l="25781" r="50938">
                        <a14:foregroundMark x1="40156" y1="76571" x2="40156" y2="76571"/>
                        <a14:foregroundMark x1="35781" y1="8571" x2="35781" y2="8571"/>
                      </a14:backgroundRemoval>
                    </a14:imgEffect>
                  </a14:imgLayer>
                </a14:imgProps>
              </a:ext>
            </a:extLst>
          </a:blip>
          <a:srcRect l="22770" t="681" r="45791" b="15061"/>
          <a:stretch/>
        </p:blipFill>
        <p:spPr>
          <a:xfrm flipH="1">
            <a:off x="9620829" y="3330745"/>
            <a:ext cx="959143" cy="1405792"/>
          </a:xfrm>
          <a:prstGeom prst="rect">
            <a:avLst/>
          </a:prstGeom>
          <a:effectLst/>
        </p:spPr>
      </p:pic>
      <p:sp>
        <p:nvSpPr>
          <p:cNvPr id="28" name="フリーフォーム: 図形 27">
            <a:extLst>
              <a:ext uri="{FF2B5EF4-FFF2-40B4-BE49-F238E27FC236}">
                <a16:creationId xmlns:a16="http://schemas.microsoft.com/office/drawing/2014/main" id="{1BE92846-5111-2A96-1C71-A109379572B2}"/>
              </a:ext>
            </a:extLst>
          </p:cNvPr>
          <p:cNvSpPr/>
          <p:nvPr/>
        </p:nvSpPr>
        <p:spPr>
          <a:xfrm>
            <a:off x="10431888" y="3422265"/>
            <a:ext cx="871874" cy="390060"/>
          </a:xfrm>
          <a:custGeom>
            <a:avLst/>
            <a:gdLst>
              <a:gd name="connsiteX0" fmla="*/ 0 w 1158281"/>
              <a:gd name="connsiteY0" fmla="*/ 907822 h 907822"/>
              <a:gd name="connsiteX1" fmla="*/ 26314 w 1158281"/>
              <a:gd name="connsiteY1" fmla="*/ 874930 h 907822"/>
              <a:gd name="connsiteX2" fmla="*/ 59206 w 1158281"/>
              <a:gd name="connsiteY2" fmla="*/ 828881 h 907822"/>
              <a:gd name="connsiteX3" fmla="*/ 78941 w 1158281"/>
              <a:gd name="connsiteY3" fmla="*/ 815724 h 907822"/>
              <a:gd name="connsiteX4" fmla="*/ 124990 w 1158281"/>
              <a:gd name="connsiteY4" fmla="*/ 763097 h 907822"/>
              <a:gd name="connsiteX5" fmla="*/ 138147 w 1158281"/>
              <a:gd name="connsiteY5" fmla="*/ 743362 h 907822"/>
              <a:gd name="connsiteX6" fmla="*/ 157882 w 1158281"/>
              <a:gd name="connsiteY6" fmla="*/ 723626 h 907822"/>
              <a:gd name="connsiteX7" fmla="*/ 184196 w 1158281"/>
              <a:gd name="connsiteY7" fmla="*/ 684156 h 907822"/>
              <a:gd name="connsiteX8" fmla="*/ 203931 w 1158281"/>
              <a:gd name="connsiteY8" fmla="*/ 664421 h 907822"/>
              <a:gd name="connsiteX9" fmla="*/ 217088 w 1158281"/>
              <a:gd name="connsiteY9" fmla="*/ 644685 h 907822"/>
              <a:gd name="connsiteX10" fmla="*/ 256558 w 1158281"/>
              <a:gd name="connsiteY10" fmla="*/ 611793 h 907822"/>
              <a:gd name="connsiteX11" fmla="*/ 289450 w 1158281"/>
              <a:gd name="connsiteY11" fmla="*/ 565744 h 907822"/>
              <a:gd name="connsiteX12" fmla="*/ 342078 w 1158281"/>
              <a:gd name="connsiteY12" fmla="*/ 513117 h 907822"/>
              <a:gd name="connsiteX13" fmla="*/ 355235 w 1158281"/>
              <a:gd name="connsiteY13" fmla="*/ 493382 h 907822"/>
              <a:gd name="connsiteX14" fmla="*/ 374970 w 1158281"/>
              <a:gd name="connsiteY14" fmla="*/ 480225 h 907822"/>
              <a:gd name="connsiteX15" fmla="*/ 401284 w 1158281"/>
              <a:gd name="connsiteY15" fmla="*/ 460490 h 907822"/>
              <a:gd name="connsiteX16" fmla="*/ 421019 w 1158281"/>
              <a:gd name="connsiteY16" fmla="*/ 440754 h 907822"/>
              <a:gd name="connsiteX17" fmla="*/ 440754 w 1158281"/>
              <a:gd name="connsiteY17" fmla="*/ 427598 h 907822"/>
              <a:gd name="connsiteX18" fmla="*/ 493381 w 1158281"/>
              <a:gd name="connsiteY18" fmla="*/ 381549 h 907822"/>
              <a:gd name="connsiteX19" fmla="*/ 506538 w 1158281"/>
              <a:gd name="connsiteY19" fmla="*/ 361813 h 907822"/>
              <a:gd name="connsiteX20" fmla="*/ 532852 w 1158281"/>
              <a:gd name="connsiteY20" fmla="*/ 355235 h 907822"/>
              <a:gd name="connsiteX21" fmla="*/ 552587 w 1158281"/>
              <a:gd name="connsiteY21" fmla="*/ 342078 h 907822"/>
              <a:gd name="connsiteX22" fmla="*/ 598636 w 1158281"/>
              <a:gd name="connsiteY22" fmla="*/ 322343 h 907822"/>
              <a:gd name="connsiteX23" fmla="*/ 631528 w 1158281"/>
              <a:gd name="connsiteY23" fmla="*/ 315764 h 907822"/>
              <a:gd name="connsiteX24" fmla="*/ 651263 w 1158281"/>
              <a:gd name="connsiteY24" fmla="*/ 309186 h 907822"/>
              <a:gd name="connsiteX25" fmla="*/ 677577 w 1158281"/>
              <a:gd name="connsiteY25" fmla="*/ 302608 h 907822"/>
              <a:gd name="connsiteX26" fmla="*/ 736783 w 1158281"/>
              <a:gd name="connsiteY26" fmla="*/ 282872 h 907822"/>
              <a:gd name="connsiteX27" fmla="*/ 822302 w 1158281"/>
              <a:gd name="connsiteY27" fmla="*/ 276294 h 907822"/>
              <a:gd name="connsiteX28" fmla="*/ 980184 w 1158281"/>
              <a:gd name="connsiteY28" fmla="*/ 256559 h 907822"/>
              <a:gd name="connsiteX29" fmla="*/ 1032812 w 1158281"/>
              <a:gd name="connsiteY29" fmla="*/ 217088 h 907822"/>
              <a:gd name="connsiteX30" fmla="*/ 1078860 w 1158281"/>
              <a:gd name="connsiteY30" fmla="*/ 171039 h 907822"/>
              <a:gd name="connsiteX31" fmla="*/ 1118331 w 1158281"/>
              <a:gd name="connsiteY31" fmla="*/ 111834 h 907822"/>
              <a:gd name="connsiteX32" fmla="*/ 1131488 w 1158281"/>
              <a:gd name="connsiteY32" fmla="*/ 92098 h 907822"/>
              <a:gd name="connsiteX33" fmla="*/ 1151223 w 1158281"/>
              <a:gd name="connsiteY33" fmla="*/ 39471 h 907822"/>
              <a:gd name="connsiteX34" fmla="*/ 1157801 w 1158281"/>
              <a:gd name="connsiteY34" fmla="*/ 19736 h 907822"/>
              <a:gd name="connsiteX35" fmla="*/ 1157801 w 1158281"/>
              <a:gd name="connsiteY35" fmla="*/ 0 h 90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8281" h="907822">
                <a:moveTo>
                  <a:pt x="0" y="907822"/>
                </a:moveTo>
                <a:cubicBezTo>
                  <a:pt x="8771" y="896858"/>
                  <a:pt x="17889" y="886163"/>
                  <a:pt x="26314" y="874930"/>
                </a:cubicBezTo>
                <a:cubicBezTo>
                  <a:pt x="37518" y="859991"/>
                  <a:pt x="45869" y="842218"/>
                  <a:pt x="59206" y="828881"/>
                </a:cubicBezTo>
                <a:cubicBezTo>
                  <a:pt x="64796" y="823290"/>
                  <a:pt x="72867" y="820785"/>
                  <a:pt x="78941" y="815724"/>
                </a:cubicBezTo>
                <a:cubicBezTo>
                  <a:pt x="95169" y="802201"/>
                  <a:pt x="113142" y="778894"/>
                  <a:pt x="124990" y="763097"/>
                </a:cubicBezTo>
                <a:cubicBezTo>
                  <a:pt x="129734" y="756772"/>
                  <a:pt x="133086" y="749436"/>
                  <a:pt x="138147" y="743362"/>
                </a:cubicBezTo>
                <a:cubicBezTo>
                  <a:pt x="144103" y="736215"/>
                  <a:pt x="152170" y="730970"/>
                  <a:pt x="157882" y="723626"/>
                </a:cubicBezTo>
                <a:cubicBezTo>
                  <a:pt x="167590" y="711144"/>
                  <a:pt x="173015" y="695337"/>
                  <a:pt x="184196" y="684156"/>
                </a:cubicBezTo>
                <a:cubicBezTo>
                  <a:pt x="190774" y="677578"/>
                  <a:pt x="197975" y="671568"/>
                  <a:pt x="203931" y="664421"/>
                </a:cubicBezTo>
                <a:cubicBezTo>
                  <a:pt x="208993" y="658347"/>
                  <a:pt x="211497" y="650276"/>
                  <a:pt x="217088" y="644685"/>
                </a:cubicBezTo>
                <a:cubicBezTo>
                  <a:pt x="229198" y="632575"/>
                  <a:pt x="243401" y="622757"/>
                  <a:pt x="256558" y="611793"/>
                </a:cubicBezTo>
                <a:cubicBezTo>
                  <a:pt x="285119" y="554672"/>
                  <a:pt x="252114" y="613747"/>
                  <a:pt x="289450" y="565744"/>
                </a:cubicBezTo>
                <a:cubicBezTo>
                  <a:pt x="329862" y="513785"/>
                  <a:pt x="296251" y="536030"/>
                  <a:pt x="342078" y="513117"/>
                </a:cubicBezTo>
                <a:cubicBezTo>
                  <a:pt x="346464" y="506539"/>
                  <a:pt x="349644" y="498973"/>
                  <a:pt x="355235" y="493382"/>
                </a:cubicBezTo>
                <a:cubicBezTo>
                  <a:pt x="360826" y="487791"/>
                  <a:pt x="368536" y="484820"/>
                  <a:pt x="374970" y="480225"/>
                </a:cubicBezTo>
                <a:cubicBezTo>
                  <a:pt x="383892" y="473852"/>
                  <a:pt x="392959" y="467625"/>
                  <a:pt x="401284" y="460490"/>
                </a:cubicBezTo>
                <a:cubicBezTo>
                  <a:pt x="408348" y="454435"/>
                  <a:pt x="413872" y="446710"/>
                  <a:pt x="421019" y="440754"/>
                </a:cubicBezTo>
                <a:cubicBezTo>
                  <a:pt x="427093" y="435693"/>
                  <a:pt x="434751" y="432743"/>
                  <a:pt x="440754" y="427598"/>
                </a:cubicBezTo>
                <a:cubicBezTo>
                  <a:pt x="520256" y="359454"/>
                  <a:pt x="416986" y="438846"/>
                  <a:pt x="493381" y="381549"/>
                </a:cubicBezTo>
                <a:cubicBezTo>
                  <a:pt x="497767" y="374970"/>
                  <a:pt x="499959" y="366199"/>
                  <a:pt x="506538" y="361813"/>
                </a:cubicBezTo>
                <a:cubicBezTo>
                  <a:pt x="514061" y="356798"/>
                  <a:pt x="524542" y="358796"/>
                  <a:pt x="532852" y="355235"/>
                </a:cubicBezTo>
                <a:cubicBezTo>
                  <a:pt x="540119" y="352121"/>
                  <a:pt x="545722" y="346001"/>
                  <a:pt x="552587" y="342078"/>
                </a:cubicBezTo>
                <a:cubicBezTo>
                  <a:pt x="567232" y="333709"/>
                  <a:pt x="582234" y="326444"/>
                  <a:pt x="598636" y="322343"/>
                </a:cubicBezTo>
                <a:cubicBezTo>
                  <a:pt x="609483" y="319631"/>
                  <a:pt x="620681" y="318476"/>
                  <a:pt x="631528" y="315764"/>
                </a:cubicBezTo>
                <a:cubicBezTo>
                  <a:pt x="638255" y="314082"/>
                  <a:pt x="644596" y="311091"/>
                  <a:pt x="651263" y="309186"/>
                </a:cubicBezTo>
                <a:cubicBezTo>
                  <a:pt x="659956" y="306702"/>
                  <a:pt x="669000" y="305467"/>
                  <a:pt x="677577" y="302608"/>
                </a:cubicBezTo>
                <a:cubicBezTo>
                  <a:pt x="701352" y="294683"/>
                  <a:pt x="712421" y="285738"/>
                  <a:pt x="736783" y="282872"/>
                </a:cubicBezTo>
                <a:cubicBezTo>
                  <a:pt x="765178" y="279531"/>
                  <a:pt x="793877" y="279367"/>
                  <a:pt x="822302" y="276294"/>
                </a:cubicBezTo>
                <a:cubicBezTo>
                  <a:pt x="875032" y="270594"/>
                  <a:pt x="980184" y="256559"/>
                  <a:pt x="980184" y="256559"/>
                </a:cubicBezTo>
                <a:cubicBezTo>
                  <a:pt x="1043023" y="218854"/>
                  <a:pt x="988049" y="255456"/>
                  <a:pt x="1032812" y="217088"/>
                </a:cubicBezTo>
                <a:cubicBezTo>
                  <a:pt x="1070090" y="185136"/>
                  <a:pt x="1050353" y="211762"/>
                  <a:pt x="1078860" y="171039"/>
                </a:cubicBezTo>
                <a:cubicBezTo>
                  <a:pt x="1092462" y="151608"/>
                  <a:pt x="1105174" y="131569"/>
                  <a:pt x="1118331" y="111834"/>
                </a:cubicBezTo>
                <a:lnTo>
                  <a:pt x="1131488" y="92098"/>
                </a:lnTo>
                <a:cubicBezTo>
                  <a:pt x="1146419" y="47303"/>
                  <a:pt x="1127625" y="102399"/>
                  <a:pt x="1151223" y="39471"/>
                </a:cubicBezTo>
                <a:cubicBezTo>
                  <a:pt x="1153658" y="32978"/>
                  <a:pt x="1156661" y="26576"/>
                  <a:pt x="1157801" y="19736"/>
                </a:cubicBezTo>
                <a:cubicBezTo>
                  <a:pt x="1158882" y="13247"/>
                  <a:pt x="1157801" y="6579"/>
                  <a:pt x="1157801" y="0"/>
                </a:cubicBez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0" name="テキスト ボックス 29">
            <a:extLst>
              <a:ext uri="{FF2B5EF4-FFF2-40B4-BE49-F238E27FC236}">
                <a16:creationId xmlns:a16="http://schemas.microsoft.com/office/drawing/2014/main" id="{DB9AB9E0-A247-528F-B7F8-5465FAC5B980}"/>
              </a:ext>
            </a:extLst>
          </p:cNvPr>
          <p:cNvSpPr txBox="1"/>
          <p:nvPr/>
        </p:nvSpPr>
        <p:spPr>
          <a:xfrm>
            <a:off x="10205581" y="2986076"/>
            <a:ext cx="1107996" cy="369332"/>
          </a:xfrm>
          <a:prstGeom prst="rect">
            <a:avLst/>
          </a:prstGeom>
          <a:noFill/>
        </p:spPr>
        <p:txBody>
          <a:bodyPr wrap="none" rtlCol="0">
            <a:spAutoFit/>
          </a:bodyPr>
          <a:lstStyle/>
          <a:p>
            <a:r>
              <a:rPr lang="ja-JP" altLang="en-US" sz="1800" b="1" dirty="0"/>
              <a:t>自動追尾</a:t>
            </a:r>
          </a:p>
        </p:txBody>
      </p:sp>
      <p:sp>
        <p:nvSpPr>
          <p:cNvPr id="32" name="テキスト ボックス 31">
            <a:extLst>
              <a:ext uri="{FF2B5EF4-FFF2-40B4-BE49-F238E27FC236}">
                <a16:creationId xmlns:a16="http://schemas.microsoft.com/office/drawing/2014/main" id="{59AEAFEF-5728-E980-DB51-8562496869B9}"/>
              </a:ext>
            </a:extLst>
          </p:cNvPr>
          <p:cNvSpPr txBox="1"/>
          <p:nvPr/>
        </p:nvSpPr>
        <p:spPr>
          <a:xfrm>
            <a:off x="3406" y="658646"/>
            <a:ext cx="11496921" cy="400110"/>
          </a:xfrm>
          <a:prstGeom prst="rect">
            <a:avLst/>
          </a:prstGeom>
          <a:noFill/>
        </p:spPr>
        <p:txBody>
          <a:bodyPr wrap="square" rtlCol="0">
            <a:spAutoFit/>
          </a:bodyPr>
          <a:lstStyle/>
          <a:p>
            <a:pPr marL="424972"/>
            <a:r>
              <a:rPr lang="ja-JP" altLang="en-US" sz="2000" b="1" dirty="0">
                <a:solidFill>
                  <a:srgbClr val="6464E6"/>
                </a:solidFill>
              </a:rPr>
              <a:t>以下のいずれのシーンにおいても自動追尾が可能</a:t>
            </a:r>
          </a:p>
        </p:txBody>
      </p:sp>
      <p:sp>
        <p:nvSpPr>
          <p:cNvPr id="8" name="テキスト ボックス 7">
            <a:extLst>
              <a:ext uri="{FF2B5EF4-FFF2-40B4-BE49-F238E27FC236}">
                <a16:creationId xmlns:a16="http://schemas.microsoft.com/office/drawing/2014/main" id="{FE2187A7-F795-26AE-BED6-60A7956A8D11}"/>
              </a:ext>
            </a:extLst>
          </p:cNvPr>
          <p:cNvSpPr txBox="1"/>
          <p:nvPr/>
        </p:nvSpPr>
        <p:spPr>
          <a:xfrm>
            <a:off x="890397" y="6520560"/>
            <a:ext cx="12472312" cy="707886"/>
          </a:xfrm>
          <a:prstGeom prst="rect">
            <a:avLst/>
          </a:prstGeom>
          <a:noFill/>
        </p:spPr>
        <p:txBody>
          <a:bodyPr wrap="square" rtlCol="0">
            <a:spAutoFit/>
          </a:bodyPr>
          <a:lstStyle/>
          <a:p>
            <a:pPr marL="1409908" indent="-1409908"/>
            <a:r>
              <a:rPr lang="en-US" altLang="ja-JP" sz="2000" b="1" dirty="0">
                <a:latin typeface="+mn-ea"/>
              </a:rPr>
              <a:t>【</a:t>
            </a:r>
            <a:r>
              <a:rPr lang="ja-JP" altLang="en-US" sz="2000" b="1" dirty="0">
                <a:latin typeface="+mn-ea"/>
              </a:rPr>
              <a:t>留意点</a:t>
            </a:r>
            <a:r>
              <a:rPr lang="en-US" altLang="ja-JP" sz="2000" b="1" dirty="0">
                <a:latin typeface="+mn-ea"/>
              </a:rPr>
              <a:t>】</a:t>
            </a:r>
            <a:r>
              <a:rPr lang="ja-JP" altLang="en-US" sz="2000" b="1" dirty="0">
                <a:latin typeface="+mn-ea"/>
              </a:rPr>
              <a:t>プリセット移動後などの自動検知エリアに複数のオブジェクトが存在する場合は、検知エリアの中心に近いオブジェクトを追尾対象とします。</a:t>
            </a:r>
            <a:endParaRPr lang="en-US" altLang="ja-JP" sz="2000" b="1" dirty="0">
              <a:latin typeface="+mn-ea"/>
            </a:endParaRPr>
          </a:p>
        </p:txBody>
      </p:sp>
      <p:sp>
        <p:nvSpPr>
          <p:cNvPr id="9" name="正方形/長方形 8">
            <a:extLst>
              <a:ext uri="{FF2B5EF4-FFF2-40B4-BE49-F238E27FC236}">
                <a16:creationId xmlns:a16="http://schemas.microsoft.com/office/drawing/2014/main" id="{F659D28C-B5B1-B422-1DE1-0A1F16D6047A}"/>
              </a:ext>
            </a:extLst>
          </p:cNvPr>
          <p:cNvSpPr/>
          <p:nvPr/>
        </p:nvSpPr>
        <p:spPr>
          <a:xfrm>
            <a:off x="648127" y="3818884"/>
            <a:ext cx="2883861" cy="1954949"/>
          </a:xfrm>
          <a:prstGeom prst="rect">
            <a:avLst/>
          </a:prstGeom>
          <a:noFill/>
          <a:ln w="25400">
            <a:solidFill>
              <a:schemeClr val="bg1">
                <a:lumMod val="95000"/>
              </a:schemeClr>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4" name="正方形/長方形 13">
            <a:extLst>
              <a:ext uri="{FF2B5EF4-FFF2-40B4-BE49-F238E27FC236}">
                <a16:creationId xmlns:a16="http://schemas.microsoft.com/office/drawing/2014/main" id="{BBE0470F-B45C-8E05-FE03-F91C75355615}"/>
              </a:ext>
            </a:extLst>
          </p:cNvPr>
          <p:cNvSpPr/>
          <p:nvPr/>
        </p:nvSpPr>
        <p:spPr>
          <a:xfrm>
            <a:off x="7765538" y="2552340"/>
            <a:ext cx="5680247" cy="2130888"/>
          </a:xfrm>
          <a:prstGeom prst="rect">
            <a:avLst/>
          </a:pr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5" name="正方形/長方形 14">
            <a:extLst>
              <a:ext uri="{FF2B5EF4-FFF2-40B4-BE49-F238E27FC236}">
                <a16:creationId xmlns:a16="http://schemas.microsoft.com/office/drawing/2014/main" id="{57880F8D-C4C7-E500-E948-4FB77ED9BD6B}"/>
              </a:ext>
            </a:extLst>
          </p:cNvPr>
          <p:cNvSpPr/>
          <p:nvPr/>
        </p:nvSpPr>
        <p:spPr>
          <a:xfrm>
            <a:off x="9874093" y="3330744"/>
            <a:ext cx="627415" cy="1340308"/>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9" name="テキスト ボックス 28">
            <a:extLst>
              <a:ext uri="{FF2B5EF4-FFF2-40B4-BE49-F238E27FC236}">
                <a16:creationId xmlns:a16="http://schemas.microsoft.com/office/drawing/2014/main" id="{68515C31-B2C9-4AA5-4CD0-927BA87FD5EF}"/>
              </a:ext>
            </a:extLst>
          </p:cNvPr>
          <p:cNvSpPr txBox="1"/>
          <p:nvPr/>
        </p:nvSpPr>
        <p:spPr>
          <a:xfrm>
            <a:off x="10021938" y="4923391"/>
            <a:ext cx="2954655" cy="646331"/>
          </a:xfrm>
          <a:prstGeom prst="wedgeRectCallout">
            <a:avLst>
              <a:gd name="adj1" fmla="val -40264"/>
              <a:gd name="adj2" fmla="val -95667"/>
            </a:avLst>
          </a:prstGeom>
          <a:solidFill>
            <a:srgbClr val="00B050"/>
          </a:solidFill>
          <a:effectLst>
            <a:outerShdw blurRad="50800" dist="38100" dir="2700000" algn="tl" rotWithShape="0">
              <a:prstClr val="black">
                <a:alpha val="40000"/>
              </a:prstClr>
            </a:outerShdw>
          </a:effectLst>
        </p:spPr>
        <p:txBody>
          <a:bodyPr wrap="none" rtlCol="0">
            <a:spAutoFit/>
          </a:bodyPr>
          <a:lstStyle/>
          <a:p>
            <a:r>
              <a:rPr lang="ja-JP" altLang="en-US" sz="1800" b="1" dirty="0">
                <a:solidFill>
                  <a:schemeClr val="bg1"/>
                </a:solidFill>
                <a:effectLst>
                  <a:outerShdw blurRad="38100" dist="38100" dir="2700000" algn="tl">
                    <a:srgbClr val="000000">
                      <a:alpha val="43137"/>
                    </a:srgbClr>
                  </a:outerShdw>
                </a:effectLst>
                <a:latin typeface="+mn-ea"/>
              </a:rPr>
              <a:t>右クリックでロックオン、</a:t>
            </a:r>
            <a:endParaRPr lang="en-US" altLang="ja-JP" sz="1800" b="1" dirty="0">
              <a:solidFill>
                <a:schemeClr val="bg1"/>
              </a:solidFill>
              <a:effectLst>
                <a:outerShdw blurRad="38100" dist="38100" dir="2700000" algn="tl">
                  <a:srgbClr val="000000">
                    <a:alpha val="43137"/>
                  </a:srgbClr>
                </a:outerShdw>
              </a:effectLst>
              <a:latin typeface="+mn-ea"/>
            </a:endParaRPr>
          </a:p>
          <a:p>
            <a:r>
              <a:rPr lang="ja-JP" altLang="en-US" sz="1800" b="1" dirty="0">
                <a:solidFill>
                  <a:schemeClr val="bg1"/>
                </a:solidFill>
                <a:effectLst>
                  <a:outerShdw blurRad="38100" dist="38100" dir="2700000" algn="tl">
                    <a:srgbClr val="000000">
                      <a:alpha val="43137"/>
                    </a:srgbClr>
                  </a:outerShdw>
                </a:effectLst>
                <a:latin typeface="+mn-ea"/>
              </a:rPr>
              <a:t>追尾開始（ブラウザ操作）</a:t>
            </a:r>
            <a:endParaRPr lang="en-US" altLang="ja-JP" sz="1800" b="1" dirty="0">
              <a:solidFill>
                <a:schemeClr val="bg1"/>
              </a:solidFill>
              <a:effectLst>
                <a:outerShdw blurRad="38100" dist="38100" dir="2700000" algn="tl">
                  <a:srgbClr val="000000">
                    <a:alpha val="43137"/>
                  </a:srgbClr>
                </a:outerShdw>
              </a:effectLst>
              <a:latin typeface="+mn-ea"/>
            </a:endParaRPr>
          </a:p>
        </p:txBody>
      </p:sp>
      <p:sp>
        <p:nvSpPr>
          <p:cNvPr id="16" name="正方形/長方形 15">
            <a:extLst>
              <a:ext uri="{FF2B5EF4-FFF2-40B4-BE49-F238E27FC236}">
                <a16:creationId xmlns:a16="http://schemas.microsoft.com/office/drawing/2014/main" id="{2316BCE9-B8CB-9EEE-700A-DADC40480432}"/>
              </a:ext>
            </a:extLst>
          </p:cNvPr>
          <p:cNvSpPr/>
          <p:nvPr/>
        </p:nvSpPr>
        <p:spPr>
          <a:xfrm>
            <a:off x="1843278" y="4361053"/>
            <a:ext cx="627415" cy="1366188"/>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3" name="テキスト ボックス 32">
            <a:extLst>
              <a:ext uri="{FF2B5EF4-FFF2-40B4-BE49-F238E27FC236}">
                <a16:creationId xmlns:a16="http://schemas.microsoft.com/office/drawing/2014/main" id="{2EF65E56-3834-6170-D394-50E65B054792}"/>
              </a:ext>
            </a:extLst>
          </p:cNvPr>
          <p:cNvSpPr txBox="1"/>
          <p:nvPr/>
        </p:nvSpPr>
        <p:spPr>
          <a:xfrm>
            <a:off x="3973761" y="5367861"/>
            <a:ext cx="2032929" cy="369332"/>
          </a:xfrm>
          <a:prstGeom prst="wedgeRectCallout">
            <a:avLst>
              <a:gd name="adj1" fmla="val -122301"/>
              <a:gd name="adj2" fmla="val -114042"/>
            </a:avLst>
          </a:prstGeom>
          <a:solidFill>
            <a:srgbClr val="00B050"/>
          </a:solidFill>
          <a:effectLst>
            <a:outerShdw blurRad="50800" dist="38100" dir="2700000" algn="tl" rotWithShape="0">
              <a:prstClr val="black">
                <a:alpha val="40000"/>
              </a:prstClr>
            </a:outerShdw>
          </a:effectLst>
        </p:spPr>
        <p:txBody>
          <a:bodyPr wrap="none" rtlCol="0">
            <a:spAutoFit/>
          </a:bodyPr>
          <a:lstStyle/>
          <a:p>
            <a:r>
              <a:rPr lang="en-US" altLang="ja-JP" sz="1800" b="1" dirty="0">
                <a:solidFill>
                  <a:schemeClr val="bg1"/>
                </a:solidFill>
                <a:effectLst>
                  <a:outerShdw blurRad="38100" dist="38100" dir="2700000" algn="tl">
                    <a:srgbClr val="000000">
                      <a:alpha val="43137"/>
                    </a:srgbClr>
                  </a:outerShdw>
                </a:effectLst>
                <a:latin typeface="+mn-ea"/>
              </a:rPr>
              <a:t>AI</a:t>
            </a:r>
            <a:r>
              <a:rPr lang="ja-JP" altLang="en-US" sz="1800" b="1" dirty="0">
                <a:solidFill>
                  <a:schemeClr val="bg1"/>
                </a:solidFill>
                <a:effectLst>
                  <a:outerShdw blurRad="38100" dist="38100" dir="2700000" algn="tl">
                    <a:srgbClr val="000000">
                      <a:alpha val="43137"/>
                    </a:srgbClr>
                  </a:outerShdw>
                </a:effectLst>
                <a:latin typeface="+mn-ea"/>
              </a:rPr>
              <a:t>検知・追尾開始</a:t>
            </a:r>
          </a:p>
        </p:txBody>
      </p:sp>
      <p:sp>
        <p:nvSpPr>
          <p:cNvPr id="34" name="テキスト ボックス 33">
            <a:extLst>
              <a:ext uri="{FF2B5EF4-FFF2-40B4-BE49-F238E27FC236}">
                <a16:creationId xmlns:a16="http://schemas.microsoft.com/office/drawing/2014/main" id="{349F08AD-FE5D-EF07-2B2D-2F470BACE296}"/>
              </a:ext>
            </a:extLst>
          </p:cNvPr>
          <p:cNvSpPr txBox="1"/>
          <p:nvPr/>
        </p:nvSpPr>
        <p:spPr>
          <a:xfrm>
            <a:off x="893629" y="5844686"/>
            <a:ext cx="1394934" cy="383182"/>
          </a:xfrm>
          <a:prstGeom prst="rect">
            <a:avLst/>
          </a:prstGeom>
          <a:noFill/>
        </p:spPr>
        <p:txBody>
          <a:bodyPr wrap="none" rtlCol="0">
            <a:spAutoFit/>
          </a:bodyPr>
          <a:lstStyle/>
          <a:p>
            <a:r>
              <a:rPr lang="ja-JP" altLang="en-US" sz="1890" b="1" dirty="0"/>
              <a:t>設定エリア</a:t>
            </a:r>
          </a:p>
        </p:txBody>
      </p:sp>
    </p:spTree>
    <p:extLst>
      <p:ext uri="{BB962C8B-B14F-4D97-AF65-F5344CB8AC3E}">
        <p14:creationId xmlns:p14="http://schemas.microsoft.com/office/powerpoint/2010/main" val="3845643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p:nvPr/>
        </p:nvSpPr>
        <p:spPr>
          <a:xfrm>
            <a:off x="618" y="572875"/>
            <a:ext cx="14398976" cy="400110"/>
          </a:xfrm>
          <a:prstGeom prst="rect">
            <a:avLst/>
          </a:prstGeom>
          <a:solidFill>
            <a:schemeClr val="bg1">
              <a:lumMod val="95000"/>
            </a:schemeClr>
          </a:solidFill>
        </p:spPr>
        <p:txBody>
          <a:bodyPr wrap="square" rtlCol="0">
            <a:spAutoFit/>
          </a:bodyPr>
          <a:lstStyle/>
          <a:p>
            <a:pPr marL="176213" defTabSz="719953" fontAlgn="base">
              <a:spcBef>
                <a:spcPct val="0"/>
              </a:spcBef>
              <a:spcAft>
                <a:spcPct val="0"/>
              </a:spcAft>
              <a:defRPr/>
            </a:pPr>
            <a:r>
              <a:rPr lang="ja-JP" altLang="en-US" sz="2000" b="1" dirty="0">
                <a:solidFill>
                  <a:srgbClr val="6464E6"/>
                </a:solidFill>
                <a:latin typeface="Yu Gothic UI" panose="020B0500000000000000" pitchFamily="50" charset="-128"/>
                <a:ea typeface="Yu Gothic UI" panose="020B0500000000000000" pitchFamily="50" charset="-128"/>
              </a:rPr>
              <a:t>例：侵入者を検出して自動的に追尾</a:t>
            </a:r>
            <a:r>
              <a:rPr lang="ja-JP" altLang="en-US" sz="1600" b="1" dirty="0">
                <a:solidFill>
                  <a:srgbClr val="6464E6"/>
                </a:solidFill>
                <a:latin typeface="Yu Gothic UI" panose="020B0500000000000000" pitchFamily="50" charset="-128"/>
                <a:ea typeface="Yu Gothic UI" panose="020B0500000000000000" pitchFamily="50" charset="-128"/>
              </a:rPr>
              <a:t>　</a:t>
            </a:r>
            <a:r>
              <a:rPr lang="ja-JP" altLang="en-US" sz="1600" dirty="0">
                <a:solidFill>
                  <a:srgbClr val="000000"/>
                </a:solidFill>
                <a:latin typeface="Yu Gothic UI" panose="020B0500000000000000" pitchFamily="50" charset="-128"/>
                <a:ea typeface="Yu Gothic UI" panose="020B0500000000000000" pitchFamily="50" charset="-128"/>
              </a:rPr>
              <a:t>（詳細設定手順については 「</a:t>
            </a:r>
            <a:r>
              <a:rPr lang="en-US" altLang="zh-TW" sz="1600" dirty="0">
                <a:solidFill>
                  <a:srgbClr val="000000"/>
                </a:solidFill>
                <a:latin typeface="Yu Gothic UI" panose="020B0500000000000000" pitchFamily="50" charset="-128"/>
                <a:ea typeface="Yu Gothic UI" panose="020B0500000000000000" pitchFamily="50" charset="-128"/>
              </a:rPr>
              <a:t>【</a:t>
            </a:r>
            <a:r>
              <a:rPr lang="zh-TW" altLang="en-US" sz="1600" dirty="0">
                <a:solidFill>
                  <a:srgbClr val="000000"/>
                </a:solidFill>
                <a:latin typeface="Yu Gothic UI" panose="020B0500000000000000" pitchFamily="50" charset="-128"/>
                <a:ea typeface="Yu Gothic UI" panose="020B0500000000000000" pitchFamily="50" charset="-128"/>
              </a:rPr>
              <a:t>参考</a:t>
            </a:r>
            <a:r>
              <a:rPr lang="en-US" altLang="zh-TW" sz="1600" dirty="0">
                <a:solidFill>
                  <a:srgbClr val="000000"/>
                </a:solidFill>
                <a:latin typeface="Yu Gothic UI" panose="020B0500000000000000" pitchFamily="50" charset="-128"/>
                <a:ea typeface="Yu Gothic UI" panose="020B0500000000000000" pitchFamily="50" charset="-128"/>
              </a:rPr>
              <a:t>】AI</a:t>
            </a:r>
            <a:r>
              <a:rPr lang="zh-TW" altLang="en-US" sz="1600" dirty="0">
                <a:solidFill>
                  <a:srgbClr val="000000"/>
                </a:solidFill>
                <a:latin typeface="Yu Gothic UI" panose="020B0500000000000000" pitchFamily="50" charset="-128"/>
                <a:ea typeface="Yu Gothic UI" panose="020B0500000000000000" pitchFamily="50" charset="-128"/>
              </a:rPr>
              <a:t>自動追尾連携設定</a:t>
            </a:r>
            <a:r>
              <a:rPr lang="ja-JP" altLang="en-US" sz="1600" dirty="0">
                <a:solidFill>
                  <a:srgbClr val="000000"/>
                </a:solidFill>
                <a:latin typeface="Yu Gothic UI" panose="020B0500000000000000" pitchFamily="50" charset="-128"/>
                <a:ea typeface="Yu Gothic UI" panose="020B0500000000000000" pitchFamily="50" charset="-128"/>
              </a:rPr>
              <a:t>」 を参照）</a:t>
            </a:r>
          </a:p>
        </p:txBody>
      </p:sp>
      <p:sp>
        <p:nvSpPr>
          <p:cNvPr id="2" name="タイトル 1"/>
          <p:cNvSpPr>
            <a:spLocks noGrp="1"/>
          </p:cNvSpPr>
          <p:nvPr>
            <p:ph type="title"/>
          </p:nvPr>
        </p:nvSpPr>
        <p:spPr/>
        <p:txBody>
          <a:bodyPr/>
          <a:lstStyle/>
          <a:p>
            <a:pPr marL="268288"/>
            <a:r>
              <a:rPr lang="en-US" altLang="ja-JP" dirty="0"/>
              <a:t>AI</a:t>
            </a:r>
            <a:r>
              <a:rPr lang="ja-JP" altLang="en-US" dirty="0"/>
              <a:t>自動追尾（他カメラとの連携）</a:t>
            </a:r>
            <a:endParaRPr kumimoji="1" lang="ja-JP" altLang="en-US" dirty="0"/>
          </a:p>
        </p:txBody>
      </p:sp>
      <p:sp>
        <p:nvSpPr>
          <p:cNvPr id="82" name="正方形/長方形 81"/>
          <p:cNvSpPr/>
          <p:nvPr/>
        </p:nvSpPr>
        <p:spPr>
          <a:xfrm>
            <a:off x="10404819" y="3737884"/>
            <a:ext cx="3831158" cy="2928594"/>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83" name="正方形/長方形 82"/>
          <p:cNvSpPr/>
          <p:nvPr/>
        </p:nvSpPr>
        <p:spPr>
          <a:xfrm>
            <a:off x="5754697" y="3737885"/>
            <a:ext cx="4518766" cy="2943323"/>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defTabSz="719953" fontAlgn="base">
              <a:spcBef>
                <a:spcPct val="0"/>
              </a:spcBef>
              <a:spcAft>
                <a:spcPct val="0"/>
              </a:spcAft>
              <a:defRPr/>
            </a:pPr>
            <a:endParaRPr kumimoji="0" lang="ja-JP" altLang="en-US" sz="2834" kern="0" dirty="0">
              <a:solidFill>
                <a:srgbClr val="FFFFFF"/>
              </a:solidFill>
              <a:latin typeface="Yu Gothic UI" panose="020B0500000000000000" pitchFamily="50" charset="-128"/>
              <a:ea typeface="Yu Gothic UI" panose="020B0500000000000000" pitchFamily="50" charset="-128"/>
            </a:endParaRPr>
          </a:p>
        </p:txBody>
      </p:sp>
      <p:sp>
        <p:nvSpPr>
          <p:cNvPr id="84" name="正方形/長方形 83"/>
          <p:cNvSpPr/>
          <p:nvPr/>
        </p:nvSpPr>
        <p:spPr>
          <a:xfrm>
            <a:off x="179416" y="3737884"/>
            <a:ext cx="5451071" cy="2925610"/>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grpSp>
        <p:nvGrpSpPr>
          <p:cNvPr id="85" name="グループ化 84"/>
          <p:cNvGrpSpPr/>
          <p:nvPr/>
        </p:nvGrpSpPr>
        <p:grpSpPr>
          <a:xfrm>
            <a:off x="7971462" y="5221278"/>
            <a:ext cx="2125786" cy="1299203"/>
            <a:chOff x="1202353" y="2733193"/>
            <a:chExt cx="3048000" cy="2286000"/>
          </a:xfrm>
        </p:grpSpPr>
        <p:pic>
          <p:nvPicPr>
            <p:cNvPr id="89" name="Picture 15" descr="NP5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2353" y="273319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17"/>
            <p:cNvSpPr>
              <a:spLocks noChangeArrowheads="1"/>
            </p:cNvSpPr>
            <p:nvPr/>
          </p:nvSpPr>
          <p:spPr bwMode="auto">
            <a:xfrm>
              <a:off x="1210292" y="3827479"/>
              <a:ext cx="1201738" cy="1029289"/>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0000">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1722" tIns="73696" rIns="141722" bIns="73696"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719953" fontAlgn="base">
                <a:spcBef>
                  <a:spcPct val="0"/>
                </a:spcBef>
                <a:spcAft>
                  <a:spcPct val="0"/>
                </a:spcAft>
                <a:defRPr/>
              </a:pPr>
              <a:endParaRPr lang="ja-JP" altLang="en-US" sz="2834">
                <a:solidFill>
                  <a:srgbClr val="808080"/>
                </a:solidFill>
                <a:latin typeface="Yu Gothic UI" panose="020B0500000000000000" pitchFamily="50" charset="-128"/>
                <a:ea typeface="Yu Gothic UI" panose="020B0500000000000000" pitchFamily="50" charset="-128"/>
              </a:endParaRPr>
            </a:p>
          </p:txBody>
        </p:sp>
      </p:grpSp>
      <p:grpSp>
        <p:nvGrpSpPr>
          <p:cNvPr id="91" name="グループ化 90"/>
          <p:cNvGrpSpPr/>
          <p:nvPr/>
        </p:nvGrpSpPr>
        <p:grpSpPr>
          <a:xfrm>
            <a:off x="10579762" y="5231942"/>
            <a:ext cx="2125786" cy="1299201"/>
            <a:chOff x="4995578" y="2736368"/>
            <a:chExt cx="3048000" cy="2286000"/>
          </a:xfrm>
        </p:grpSpPr>
        <p:pic>
          <p:nvPicPr>
            <p:cNvPr id="92" name="Picture 16" descr="SW39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95578" y="273636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angle 22"/>
            <p:cNvSpPr>
              <a:spLocks noChangeArrowheads="1"/>
            </p:cNvSpPr>
            <p:nvPr/>
          </p:nvSpPr>
          <p:spPr bwMode="auto">
            <a:xfrm>
              <a:off x="7345078" y="3098818"/>
              <a:ext cx="434974" cy="1029290"/>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0000">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1722" tIns="73696" rIns="141722" bIns="73696"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719953" fontAlgn="base">
                <a:spcBef>
                  <a:spcPct val="0"/>
                </a:spcBef>
                <a:spcAft>
                  <a:spcPct val="0"/>
                </a:spcAft>
                <a:defRPr/>
              </a:pPr>
              <a:endParaRPr lang="ja-JP" altLang="en-US" sz="2834">
                <a:solidFill>
                  <a:srgbClr val="808080"/>
                </a:solidFill>
                <a:latin typeface="Yu Gothic UI" panose="020B0500000000000000" pitchFamily="50" charset="-128"/>
                <a:ea typeface="Yu Gothic UI" panose="020B0500000000000000" pitchFamily="50" charset="-128"/>
              </a:endParaRPr>
            </a:p>
          </p:txBody>
        </p:sp>
      </p:grpSp>
      <p:cxnSp>
        <p:nvCxnSpPr>
          <p:cNvPr id="94" name="直線矢印コネクタ 93"/>
          <p:cNvCxnSpPr>
            <a:stCxn id="109" idx="3"/>
          </p:cNvCxnSpPr>
          <p:nvPr/>
        </p:nvCxnSpPr>
        <p:spPr>
          <a:xfrm flipV="1">
            <a:off x="7476376" y="6183952"/>
            <a:ext cx="487890" cy="2"/>
          </a:xfrm>
          <a:prstGeom prst="straightConnector1">
            <a:avLst/>
          </a:prstGeom>
          <a:noFill/>
          <a:ln w="19050" cap="flat" cmpd="sng" algn="ctr">
            <a:solidFill>
              <a:srgbClr val="FFC000"/>
            </a:solidFill>
            <a:prstDash val="solid"/>
            <a:miter lim="800000"/>
            <a:tailEnd type="triangle"/>
          </a:ln>
          <a:effectLst/>
        </p:spPr>
      </p:cxnSp>
      <p:sp>
        <p:nvSpPr>
          <p:cNvPr id="96" name="テキスト ボックス 95"/>
          <p:cNvSpPr txBox="1"/>
          <p:nvPr/>
        </p:nvSpPr>
        <p:spPr>
          <a:xfrm>
            <a:off x="11158672" y="4098575"/>
            <a:ext cx="1186543" cy="400110"/>
          </a:xfrm>
          <a:prstGeom prst="rect">
            <a:avLst/>
          </a:prstGeom>
          <a:noFill/>
        </p:spPr>
        <p:txBody>
          <a:bodyPr wrap="none" rtlCol="0">
            <a:spAutoFit/>
          </a:bodyPr>
          <a:lstStyle/>
          <a:p>
            <a:pPr defTabSz="719953" fontAlgn="base">
              <a:spcBef>
                <a:spcPct val="0"/>
              </a:spcBef>
              <a:spcAft>
                <a:spcPct val="0"/>
              </a:spcAft>
              <a:defRPr/>
            </a:pPr>
            <a:r>
              <a:rPr lang="en-US" altLang="ja-JP" sz="2000" b="1" dirty="0">
                <a:solidFill>
                  <a:srgbClr val="6464E6"/>
                </a:solidFill>
                <a:latin typeface="Yu Gothic UI" panose="020B0500000000000000" pitchFamily="50" charset="-128"/>
                <a:ea typeface="Yu Gothic UI" panose="020B0500000000000000" pitchFamily="50" charset="-128"/>
              </a:rPr>
              <a:t>3. </a:t>
            </a:r>
            <a:r>
              <a:rPr lang="ja-JP" altLang="en-US" sz="2000" b="1" dirty="0">
                <a:solidFill>
                  <a:srgbClr val="6464E6"/>
                </a:solidFill>
                <a:latin typeface="Yu Gothic UI" panose="020B0500000000000000" pitchFamily="50" charset="-128"/>
                <a:ea typeface="Yu Gothic UI" panose="020B0500000000000000" pitchFamily="50" charset="-128"/>
              </a:rPr>
              <a:t>引継ぎ</a:t>
            </a:r>
          </a:p>
        </p:txBody>
      </p:sp>
      <p:sp>
        <p:nvSpPr>
          <p:cNvPr id="103" name="Rectangle 18"/>
          <p:cNvSpPr>
            <a:spLocks noChangeArrowheads="1"/>
          </p:cNvSpPr>
          <p:nvPr/>
        </p:nvSpPr>
        <p:spPr bwMode="auto">
          <a:xfrm>
            <a:off x="7969712" y="4922980"/>
            <a:ext cx="1755960" cy="246221"/>
          </a:xfrm>
          <a:prstGeom prst="rect">
            <a:avLst/>
          </a:prstGeom>
          <a:solidFill>
            <a:srgbClr val="7FCABE"/>
          </a:solidFill>
          <a:ln>
            <a:noFill/>
          </a:ln>
          <a:effectLst/>
        </p:spPr>
        <p:txBody>
          <a:bodyPr wrap="none" lIns="56689" tIns="0" rIns="56689"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719953" fontAlgn="base">
              <a:spcBef>
                <a:spcPct val="0"/>
              </a:spcBef>
              <a:spcAft>
                <a:spcPct val="0"/>
              </a:spcAft>
              <a:defRPr/>
            </a:pPr>
            <a:r>
              <a:rPr lang="ja-JP" altLang="en-US" sz="16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自動追尾警報領域</a:t>
            </a:r>
          </a:p>
        </p:txBody>
      </p:sp>
      <p:sp>
        <p:nvSpPr>
          <p:cNvPr id="104" name="テキスト ボックス 103"/>
          <p:cNvSpPr txBox="1"/>
          <p:nvPr/>
        </p:nvSpPr>
        <p:spPr>
          <a:xfrm>
            <a:off x="11194815" y="4477108"/>
            <a:ext cx="3041162" cy="668483"/>
          </a:xfrm>
          <a:prstGeom prst="rect">
            <a:avLst/>
          </a:prstGeom>
          <a:noFill/>
        </p:spPr>
        <p:txBody>
          <a:bodyPr wrap="square" lIns="56689" tIns="56689" rIns="56689" bIns="56689" rtlCol="0">
            <a:spAutoFit/>
          </a:bodyPr>
          <a:lstStyle/>
          <a:p>
            <a:pPr marL="137492" indent="-137492" defTabSz="719953" fontAlgn="base">
              <a:spcBef>
                <a:spcPct val="0"/>
              </a:spcBef>
              <a:spcAft>
                <a:spcPct val="0"/>
              </a:spcAft>
              <a:defRPr/>
            </a:pPr>
            <a:r>
              <a:rPr lang="ja-JP" altLang="en-US" sz="18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他の</a:t>
            </a:r>
            <a:r>
              <a:rPr lang="en-US" altLang="ja-JP" sz="18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PTZ</a:t>
            </a:r>
            <a:r>
              <a:rPr lang="ja-JP" altLang="en-US" sz="18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カメラと連携して追尾を続ける</a:t>
            </a:r>
            <a:endParaRPr lang="en-US" altLang="ja-JP" sz="18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05" name="テキスト ボックス 104"/>
          <p:cNvSpPr txBox="1"/>
          <p:nvPr/>
        </p:nvSpPr>
        <p:spPr>
          <a:xfrm>
            <a:off x="1139063" y="4964298"/>
            <a:ext cx="4008867" cy="611224"/>
          </a:xfrm>
          <a:prstGeom prst="rect">
            <a:avLst/>
          </a:prstGeom>
          <a:solidFill>
            <a:srgbClr val="7FCABE"/>
          </a:solidFill>
        </p:spPr>
        <p:txBody>
          <a:bodyPr wrap="square" lIns="56689" tIns="56689" rIns="56689" bIns="56689" rtlCol="0">
            <a:spAutoFit/>
          </a:bodyPr>
          <a:lstStyle/>
          <a:p>
            <a:pPr marL="137492" indent="-137492" defTabSz="719953" fontAlgn="base">
              <a:spcBef>
                <a:spcPct val="0"/>
              </a:spcBef>
              <a:spcAft>
                <a:spcPct val="0"/>
              </a:spcAft>
              <a:defRPr/>
            </a:pPr>
            <a:r>
              <a:rPr lang="ja-JP" altLang="en-US" sz="16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侵入検知</a:t>
            </a:r>
            <a:endParaRPr lang="en-US" altLang="ja-JP" sz="16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a:p>
            <a:pPr marL="137492" indent="-137492" defTabSz="719953" fontAlgn="base">
              <a:spcBef>
                <a:spcPct val="0"/>
              </a:spcBef>
              <a:spcAft>
                <a:spcPct val="0"/>
              </a:spcAft>
              <a:defRPr/>
            </a:pPr>
            <a:r>
              <a:rPr lang="ja-JP" altLang="en-US" sz="1600" dirty="0">
                <a:solidFill>
                  <a:srgbClr val="000000"/>
                </a:solidFill>
                <a:latin typeface="Yu Gothic UI" panose="020B0500000000000000" pitchFamily="50" charset="-128"/>
                <a:ea typeface="Yu Gothic UI" panose="020B0500000000000000" pitchFamily="50" charset="-128"/>
              </a:rPr>
              <a:t>画像をクリックして追尾指示できます</a:t>
            </a:r>
            <a:endParaRPr lang="ja-JP" altLang="en-US" sz="160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106" name="図 10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5249" y="5465713"/>
            <a:ext cx="589325" cy="718240"/>
          </a:xfrm>
          <a:prstGeom prst="rect">
            <a:avLst/>
          </a:prstGeom>
        </p:spPr>
      </p:pic>
      <p:pic>
        <p:nvPicPr>
          <p:cNvPr id="107" name="図 10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1223" y="5570002"/>
            <a:ext cx="589325" cy="718240"/>
          </a:xfrm>
          <a:prstGeom prst="rect">
            <a:avLst/>
          </a:prstGeom>
        </p:spPr>
      </p:pic>
      <p:pic>
        <p:nvPicPr>
          <p:cNvPr id="108" name="図 10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4819" y="5676456"/>
            <a:ext cx="589325" cy="718240"/>
          </a:xfrm>
          <a:prstGeom prst="rect">
            <a:avLst/>
          </a:prstGeom>
        </p:spPr>
      </p:pic>
      <p:pic>
        <p:nvPicPr>
          <p:cNvPr id="109" name="図 10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7051" y="5824833"/>
            <a:ext cx="589325" cy="718240"/>
          </a:xfrm>
          <a:prstGeom prst="rect">
            <a:avLst/>
          </a:prstGeom>
        </p:spPr>
      </p:pic>
      <p:sp>
        <p:nvSpPr>
          <p:cNvPr id="110" name="Rectangle 86"/>
          <p:cNvSpPr>
            <a:spLocks noChangeAspect="1" noChangeArrowheads="1"/>
          </p:cNvSpPr>
          <p:nvPr/>
        </p:nvSpPr>
        <p:spPr bwMode="auto">
          <a:xfrm>
            <a:off x="6993248" y="5829209"/>
            <a:ext cx="376931" cy="72552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779">
              <a:solidFill>
                <a:srgbClr val="1F497D"/>
              </a:solidFill>
              <a:latin typeface="Yu Gothic UI" panose="020B0500000000000000" pitchFamily="50" charset="-128"/>
              <a:ea typeface="Yu Gothic UI" panose="020B0500000000000000" pitchFamily="50" charset="-128"/>
            </a:endParaRPr>
          </a:p>
        </p:txBody>
      </p:sp>
      <p:sp>
        <p:nvSpPr>
          <p:cNvPr id="111" name="正方形/長方形 110"/>
          <p:cNvSpPr/>
          <p:nvPr/>
        </p:nvSpPr>
        <p:spPr>
          <a:xfrm>
            <a:off x="1118988" y="4211265"/>
            <a:ext cx="2696572" cy="400110"/>
          </a:xfrm>
          <a:prstGeom prst="rect">
            <a:avLst/>
          </a:prstGeom>
        </p:spPr>
        <p:txBody>
          <a:bodyPr wrap="none">
            <a:spAutoFit/>
          </a:bodyPr>
          <a:lstStyle/>
          <a:p>
            <a:pPr defTabSz="719953" fontAlgn="base">
              <a:spcBef>
                <a:spcPct val="0"/>
              </a:spcBef>
              <a:spcAft>
                <a:spcPct val="0"/>
              </a:spcAft>
              <a:defRPr/>
            </a:pPr>
            <a:r>
              <a:rPr lang="en-US" altLang="ja-JP"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1. AI-VMD </a:t>
            </a:r>
            <a:r>
              <a:rPr lang="ja-JP" altLang="en-US"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アラーム発生</a:t>
            </a:r>
            <a:endParaRPr lang="en-US" altLang="ja-JP"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12" name="正方形/長方形 111"/>
          <p:cNvSpPr>
            <a:spLocks noChangeAspect="1"/>
          </p:cNvSpPr>
          <p:nvPr/>
        </p:nvSpPr>
        <p:spPr>
          <a:xfrm>
            <a:off x="6570058" y="4112748"/>
            <a:ext cx="3678627" cy="707886"/>
          </a:xfrm>
          <a:prstGeom prst="rect">
            <a:avLst/>
          </a:prstGeom>
        </p:spPr>
        <p:txBody>
          <a:bodyPr wrap="square">
            <a:spAutoFit/>
          </a:bodyPr>
          <a:lstStyle/>
          <a:p>
            <a:pPr marL="263525" indent="-263525" defTabSz="719953" fontAlgn="base">
              <a:spcBef>
                <a:spcPct val="0"/>
              </a:spcBef>
              <a:spcAft>
                <a:spcPct val="0"/>
              </a:spcAft>
              <a:defRPr/>
            </a:pPr>
            <a:r>
              <a:rPr lang="en-US" altLang="ja-JP"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2. </a:t>
            </a:r>
            <a:r>
              <a:rPr lang="ja-JP" altLang="en-US"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自動で検知位置まで</a:t>
            </a:r>
            <a:r>
              <a:rPr lang="en-US" altLang="ja-JP"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PTZ</a:t>
            </a:r>
            <a:r>
              <a:rPr lang="ja-JP" altLang="en-US"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rPr>
              <a:t>動作を行ない、追尾開始</a:t>
            </a:r>
            <a:endParaRPr lang="en-US" altLang="ja-JP" sz="2000" b="1" dirty="0">
              <a:solidFill>
                <a:srgbClr val="6464E6"/>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115" name="テキスト ボックス 114"/>
          <p:cNvSpPr txBox="1"/>
          <p:nvPr/>
        </p:nvSpPr>
        <p:spPr>
          <a:xfrm>
            <a:off x="257491" y="3827336"/>
            <a:ext cx="2232980" cy="322846"/>
          </a:xfrm>
          <a:prstGeom prst="rect">
            <a:avLst/>
          </a:prstGeom>
          <a:solidFill>
            <a:srgbClr val="6464E6"/>
          </a:solidFill>
        </p:spPr>
        <p:txBody>
          <a:bodyPr wrap="square" lIns="56689" tIns="56689" rIns="56689" bIns="56689" rtlCol="0" anchor="ctr" anchorCtr="0">
            <a:noAutofit/>
          </a:bodyPr>
          <a:lstStyle/>
          <a:p>
            <a:pPr marL="137492" indent="-137492" algn="ctr" defTabSz="719953" fontAlgn="base">
              <a:spcBef>
                <a:spcPct val="0"/>
              </a:spcBef>
              <a:spcAft>
                <a:spcPct val="0"/>
              </a:spcAft>
              <a:defRPr/>
            </a:pPr>
            <a:r>
              <a:rPr kumimoji="0" lang="ja-JP" altLang="en-US"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マルチセンサー部</a:t>
            </a:r>
          </a:p>
        </p:txBody>
      </p:sp>
      <p:sp>
        <p:nvSpPr>
          <p:cNvPr id="116" name="Rectangle 18"/>
          <p:cNvSpPr>
            <a:spLocks noChangeArrowheads="1"/>
          </p:cNvSpPr>
          <p:nvPr/>
        </p:nvSpPr>
        <p:spPr bwMode="auto">
          <a:xfrm>
            <a:off x="5871337" y="3807487"/>
            <a:ext cx="1605039" cy="324000"/>
          </a:xfrm>
          <a:prstGeom prst="rect">
            <a:avLst/>
          </a:prstGeom>
          <a:solidFill>
            <a:srgbClr val="6464E6"/>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PTZ</a:t>
            </a:r>
            <a:r>
              <a:rPr lang="ja-JP" altLang="en-US"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部</a:t>
            </a:r>
            <a:endParaRPr lang="en-US" altLang="ja-JP"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p:txBody>
      </p:sp>
      <p:sp>
        <p:nvSpPr>
          <p:cNvPr id="117" name="Rectangle 18"/>
          <p:cNvSpPr>
            <a:spLocks noChangeArrowheads="1"/>
          </p:cNvSpPr>
          <p:nvPr/>
        </p:nvSpPr>
        <p:spPr bwMode="auto">
          <a:xfrm>
            <a:off x="10609724" y="3814805"/>
            <a:ext cx="1717488" cy="324000"/>
          </a:xfrm>
          <a:prstGeom prst="rect">
            <a:avLst/>
          </a:prstGeom>
          <a:solidFill>
            <a:srgbClr val="6464E6"/>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PTZ</a:t>
            </a:r>
            <a:r>
              <a:rPr lang="ja-JP" altLang="en-US"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カメラ</a:t>
            </a:r>
            <a:endParaRPr lang="en-US" altLang="ja-JP" sz="2000" b="1" kern="0" dirty="0">
              <a:solidFill>
                <a:srgbClr val="FFFFFF"/>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p:txBody>
      </p:sp>
      <p:cxnSp>
        <p:nvCxnSpPr>
          <p:cNvPr id="118" name="直線矢印コネクタ 117"/>
          <p:cNvCxnSpPr/>
          <p:nvPr/>
        </p:nvCxnSpPr>
        <p:spPr>
          <a:xfrm flipV="1">
            <a:off x="8848338" y="5848618"/>
            <a:ext cx="3370051" cy="334031"/>
          </a:xfrm>
          <a:prstGeom prst="straightConnector1">
            <a:avLst/>
          </a:prstGeom>
          <a:noFill/>
          <a:ln w="19050" cap="flat" cmpd="sng" algn="ctr">
            <a:solidFill>
              <a:srgbClr val="FFC000"/>
            </a:solidFill>
            <a:prstDash val="solid"/>
            <a:miter lim="800000"/>
            <a:tailEnd type="triangle"/>
          </a:ln>
          <a:effectLst/>
        </p:spPr>
      </p:cxnSp>
      <p:pic>
        <p:nvPicPr>
          <p:cNvPr id="119" name="図 1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7371" y="4117891"/>
            <a:ext cx="536589" cy="814651"/>
          </a:xfrm>
          <a:prstGeom prst="rect">
            <a:avLst/>
          </a:prstGeom>
          <a:effectLst>
            <a:outerShdw blurRad="50800" dist="38100" dir="2700000" algn="tl" rotWithShape="0">
              <a:prstClr val="black">
                <a:alpha val="40000"/>
              </a:prstClr>
            </a:outerShdw>
          </a:effectLst>
        </p:spPr>
      </p:pic>
      <p:pic>
        <p:nvPicPr>
          <p:cNvPr id="120" name="図 1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393" y="5680174"/>
            <a:ext cx="5258505" cy="842110"/>
          </a:xfrm>
          <a:prstGeom prst="rect">
            <a:avLst/>
          </a:prstGeom>
        </p:spPr>
      </p:pic>
      <p:sp>
        <p:nvSpPr>
          <p:cNvPr id="127" name="Rectangle 85"/>
          <p:cNvSpPr>
            <a:spLocks noChangeArrowheads="1"/>
          </p:cNvSpPr>
          <p:nvPr/>
        </p:nvSpPr>
        <p:spPr bwMode="auto">
          <a:xfrm>
            <a:off x="1693253" y="5723500"/>
            <a:ext cx="249056" cy="72552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779">
              <a:solidFill>
                <a:srgbClr val="1F497D"/>
              </a:solidFill>
              <a:latin typeface="Yu Gothic UI" panose="020B0500000000000000" pitchFamily="50" charset="-128"/>
              <a:ea typeface="Yu Gothic UI" panose="020B0500000000000000" pitchFamily="50" charset="-128"/>
            </a:endParaRPr>
          </a:p>
        </p:txBody>
      </p:sp>
      <p:cxnSp>
        <p:nvCxnSpPr>
          <p:cNvPr id="128" name="直線矢印コネクタ 127"/>
          <p:cNvCxnSpPr>
            <a:endCxn id="110" idx="1"/>
          </p:cNvCxnSpPr>
          <p:nvPr/>
        </p:nvCxnSpPr>
        <p:spPr>
          <a:xfrm flipV="1">
            <a:off x="1930285" y="6191969"/>
            <a:ext cx="5062963" cy="30498"/>
          </a:xfrm>
          <a:prstGeom prst="straightConnector1">
            <a:avLst/>
          </a:prstGeom>
          <a:noFill/>
          <a:ln w="12700" cap="flat" cmpd="sng" algn="ctr">
            <a:solidFill>
              <a:srgbClr val="FFC000"/>
            </a:solidFill>
            <a:prstDash val="solid"/>
            <a:miter lim="800000"/>
            <a:tailEnd type="triangle"/>
          </a:ln>
          <a:effectLst/>
        </p:spPr>
      </p:cxnSp>
      <p:sp>
        <p:nvSpPr>
          <p:cNvPr id="129" name="下カーブ矢印 128"/>
          <p:cNvSpPr/>
          <p:nvPr/>
        </p:nvSpPr>
        <p:spPr>
          <a:xfrm>
            <a:off x="4949551" y="3278012"/>
            <a:ext cx="1503887" cy="449968"/>
          </a:xfrm>
          <a:prstGeom prst="curvedDownArrow">
            <a:avLst/>
          </a:prstGeom>
          <a:solidFill>
            <a:srgbClr val="D36163"/>
          </a:solidFill>
          <a:ln w="12700" cap="flat" cmpd="sng" algn="ctr">
            <a:no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000000"/>
              </a:solidFill>
              <a:latin typeface="Yu Gothic UI" panose="020B0500000000000000" pitchFamily="50" charset="-128"/>
              <a:ea typeface="Yu Gothic UI" panose="020B0500000000000000" pitchFamily="50" charset="-128"/>
            </a:endParaRPr>
          </a:p>
        </p:txBody>
      </p:sp>
      <p:sp>
        <p:nvSpPr>
          <p:cNvPr id="130" name="下カーブ矢印 129"/>
          <p:cNvSpPr/>
          <p:nvPr/>
        </p:nvSpPr>
        <p:spPr>
          <a:xfrm>
            <a:off x="9587198" y="3287916"/>
            <a:ext cx="1503887" cy="449968"/>
          </a:xfrm>
          <a:prstGeom prst="curvedDownArrow">
            <a:avLst/>
          </a:prstGeom>
          <a:solidFill>
            <a:srgbClr val="D36163"/>
          </a:solidFill>
          <a:ln w="12700" cap="flat" cmpd="sng" algn="ctr">
            <a:no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000000"/>
              </a:solidFill>
              <a:latin typeface="Yu Gothic UI" panose="020B0500000000000000" pitchFamily="50" charset="-128"/>
              <a:ea typeface="Yu Gothic UI" panose="020B0500000000000000" pitchFamily="50" charset="-128"/>
            </a:endParaRPr>
          </a:p>
        </p:txBody>
      </p:sp>
      <p:sp>
        <p:nvSpPr>
          <p:cNvPr id="131" name="テキスト ボックス 130"/>
          <p:cNvSpPr txBox="1"/>
          <p:nvPr/>
        </p:nvSpPr>
        <p:spPr>
          <a:xfrm>
            <a:off x="715309" y="6765974"/>
            <a:ext cx="2263287" cy="619188"/>
          </a:xfrm>
          <a:prstGeom prst="rect">
            <a:avLst/>
          </a:prstGeom>
          <a:solidFill>
            <a:srgbClr val="7FCABE"/>
          </a:solidFill>
          <a:ln w="3175">
            <a:noFill/>
          </a:ln>
        </p:spPr>
        <p:txBody>
          <a:bodyPr wrap="square" lIns="56689" tIns="28344" rIns="56689" bIns="28344" rtlCol="0" anchor="ctr" anchorCtr="0">
            <a:noAutofit/>
          </a:bodyPr>
          <a:lstStyle/>
          <a:p>
            <a:pPr defTabSz="719953" fontAlgn="base">
              <a:spcBef>
                <a:spcPct val="0"/>
              </a:spcBef>
              <a:spcAft>
                <a:spcPct val="0"/>
              </a:spcAft>
              <a:defRPr/>
            </a:pPr>
            <a:r>
              <a:rPr lang="ja-JP" altLang="en-US" sz="2000" dirty="0">
                <a:solidFill>
                  <a:srgbClr val="000000">
                    <a:lumMod val="85000"/>
                    <a:lumOff val="15000"/>
                  </a:srgbClr>
                </a:solidFill>
                <a:latin typeface="Yu Gothic UI" panose="020B0500000000000000" pitchFamily="50" charset="-128"/>
                <a:ea typeface="Yu Gothic UI" panose="020B0500000000000000" pitchFamily="50" charset="-128"/>
              </a:rPr>
              <a:t>トリガー</a:t>
            </a:r>
            <a:r>
              <a:rPr lang="en-US" altLang="ja-JP" sz="2000" dirty="0">
                <a:solidFill>
                  <a:srgbClr val="000000">
                    <a:lumMod val="85000"/>
                    <a:lumOff val="15000"/>
                  </a:srgbClr>
                </a:solidFill>
                <a:latin typeface="Yu Gothic UI" panose="020B0500000000000000" pitchFamily="50" charset="-128"/>
                <a:ea typeface="Yu Gothic UI" panose="020B0500000000000000" pitchFamily="50" charset="-128"/>
              </a:rPr>
              <a:t>  </a:t>
            </a:r>
            <a:r>
              <a:rPr lang="ja-JP" altLang="en-US" sz="2000" dirty="0">
                <a:solidFill>
                  <a:srgbClr val="000000">
                    <a:lumMod val="85000"/>
                    <a:lumOff val="15000"/>
                  </a:srgbClr>
                </a:solidFill>
                <a:latin typeface="Yu Gothic UI" panose="020B0500000000000000" pitchFamily="50" charset="-128"/>
                <a:ea typeface="Yu Gothic UI" panose="020B0500000000000000" pitchFamily="50" charset="-128"/>
              </a:rPr>
              <a:t>：</a:t>
            </a:r>
            <a:r>
              <a:rPr lang="en-US" altLang="ja-JP" sz="2000" b="1" dirty="0">
                <a:solidFill>
                  <a:srgbClr val="000000">
                    <a:lumMod val="85000"/>
                    <a:lumOff val="15000"/>
                  </a:srgbClr>
                </a:solidFill>
                <a:latin typeface="Yu Gothic UI" panose="020B0500000000000000" pitchFamily="50" charset="-128"/>
                <a:ea typeface="Yu Gothic UI" panose="020B0500000000000000" pitchFamily="50" charset="-128"/>
              </a:rPr>
              <a:t>AI-VMD</a:t>
            </a:r>
          </a:p>
        </p:txBody>
      </p:sp>
      <p:cxnSp>
        <p:nvCxnSpPr>
          <p:cNvPr id="132" name="直線矢印コネクタ 131"/>
          <p:cNvCxnSpPr>
            <a:cxnSpLocks/>
            <a:stCxn id="131" idx="3"/>
            <a:endCxn id="134" idx="1"/>
          </p:cNvCxnSpPr>
          <p:nvPr/>
        </p:nvCxnSpPr>
        <p:spPr>
          <a:xfrm flipV="1">
            <a:off x="2978596" y="7068677"/>
            <a:ext cx="2804116" cy="6891"/>
          </a:xfrm>
          <a:prstGeom prst="straightConnector1">
            <a:avLst/>
          </a:prstGeom>
          <a:noFill/>
          <a:ln w="12700" cap="flat" cmpd="sng" algn="ctr">
            <a:solidFill>
              <a:srgbClr val="FFC000"/>
            </a:solidFill>
            <a:prstDash val="solid"/>
            <a:miter lim="800000"/>
            <a:tailEnd type="triangle"/>
          </a:ln>
          <a:effectLst/>
        </p:spPr>
      </p:cxnSp>
      <p:sp>
        <p:nvSpPr>
          <p:cNvPr id="133" name="テキスト ボックス 132"/>
          <p:cNvSpPr txBox="1"/>
          <p:nvPr/>
        </p:nvSpPr>
        <p:spPr>
          <a:xfrm>
            <a:off x="3792993" y="6735921"/>
            <a:ext cx="1175322" cy="383182"/>
          </a:xfrm>
          <a:prstGeom prst="rect">
            <a:avLst/>
          </a:prstGeom>
          <a:noFill/>
        </p:spPr>
        <p:txBody>
          <a:bodyPr wrap="none" rtlCol="0">
            <a:spAutoFit/>
          </a:bodyPr>
          <a:lstStyle/>
          <a:p>
            <a:pPr defTabSz="719953" fontAlgn="base">
              <a:spcBef>
                <a:spcPct val="0"/>
              </a:spcBef>
              <a:spcAft>
                <a:spcPct val="0"/>
              </a:spcAft>
              <a:defRPr/>
            </a:pPr>
            <a:r>
              <a:rPr lang="ja-JP" altLang="en-US" sz="1890" dirty="0">
                <a:solidFill>
                  <a:srgbClr val="000000"/>
                </a:solidFill>
                <a:latin typeface="Yu Gothic UI" panose="020B0500000000000000" pitchFamily="50" charset="-128"/>
                <a:ea typeface="Yu Gothic UI" panose="020B0500000000000000" pitchFamily="50" charset="-128"/>
              </a:rPr>
              <a:t>自動通知</a:t>
            </a:r>
          </a:p>
        </p:txBody>
      </p:sp>
      <p:sp>
        <p:nvSpPr>
          <p:cNvPr id="134" name="テキスト ボックス 133"/>
          <p:cNvSpPr txBox="1"/>
          <p:nvPr/>
        </p:nvSpPr>
        <p:spPr>
          <a:xfrm>
            <a:off x="5782712" y="6759083"/>
            <a:ext cx="1260218" cy="619188"/>
          </a:xfrm>
          <a:prstGeom prst="rect">
            <a:avLst/>
          </a:prstGeom>
          <a:solidFill>
            <a:srgbClr val="D36163">
              <a:lumMod val="20000"/>
              <a:lumOff val="80000"/>
            </a:srgbClr>
          </a:solidFill>
          <a:ln w="3175">
            <a:noFill/>
          </a:ln>
        </p:spPr>
        <p:txBody>
          <a:bodyPr wrap="square" lIns="56689" tIns="28344" rIns="56689" bIns="28344" rtlCol="0" anchor="ctr" anchorCtr="0">
            <a:noAutofit/>
          </a:bodyPr>
          <a:lstStyle/>
          <a:p>
            <a:pPr defTabSz="719953" fontAlgn="base">
              <a:spcBef>
                <a:spcPct val="0"/>
              </a:spcBef>
              <a:spcAft>
                <a:spcPct val="0"/>
              </a:spcAft>
              <a:defRPr/>
            </a:pPr>
            <a:r>
              <a:rPr kumimoji="0" lang="ja-JP" altLang="en-US" sz="2000" kern="0" dirty="0">
                <a:solidFill>
                  <a:srgbClr val="000000">
                    <a:lumMod val="85000"/>
                    <a:lumOff val="15000"/>
                  </a:srgbClr>
                </a:solidFill>
                <a:latin typeface="Yu Gothic UI" panose="020B0500000000000000" pitchFamily="50" charset="-128"/>
                <a:ea typeface="Yu Gothic UI" panose="020B0500000000000000" pitchFamily="50" charset="-128"/>
              </a:rPr>
              <a:t>検知画角に移動</a:t>
            </a:r>
            <a:endParaRPr kumimoji="0" lang="en-US" altLang="ja-JP" sz="2000" b="1" kern="0" dirty="0">
              <a:solidFill>
                <a:srgbClr val="000000">
                  <a:lumMod val="85000"/>
                  <a:lumOff val="15000"/>
                </a:srgbClr>
              </a:solidFill>
              <a:latin typeface="Yu Gothic UI" panose="020B0500000000000000" pitchFamily="50" charset="-128"/>
              <a:ea typeface="Yu Gothic UI" panose="020B0500000000000000" pitchFamily="50" charset="-128"/>
            </a:endParaRPr>
          </a:p>
        </p:txBody>
      </p:sp>
      <p:sp>
        <p:nvSpPr>
          <p:cNvPr id="135" name="テキスト ボックス 134"/>
          <p:cNvSpPr txBox="1"/>
          <p:nvPr/>
        </p:nvSpPr>
        <p:spPr>
          <a:xfrm>
            <a:off x="7064745" y="6759083"/>
            <a:ext cx="1456345" cy="619188"/>
          </a:xfrm>
          <a:prstGeom prst="rect">
            <a:avLst/>
          </a:prstGeom>
          <a:solidFill>
            <a:srgbClr val="7FCABE"/>
          </a:solidFill>
          <a:ln w="3175">
            <a:solidFill>
              <a:srgbClr val="6464E6"/>
            </a:solidFill>
          </a:ln>
        </p:spPr>
        <p:txBody>
          <a:bodyPr wrap="square" lIns="56689" tIns="28344" rIns="56689" bIns="28344" rtlCol="0" anchor="ctr" anchorCtr="0">
            <a:noAutofit/>
          </a:bodyPr>
          <a:lstStyle/>
          <a:p>
            <a:pPr algn="ctr" defTabSz="719953" fontAlgn="base">
              <a:spcBef>
                <a:spcPct val="0"/>
              </a:spcBef>
              <a:spcAft>
                <a:spcPct val="0"/>
              </a:spcAft>
              <a:defRPr/>
            </a:pPr>
            <a:r>
              <a:rPr kumimoji="0" lang="ja-JP" altLang="en-US" sz="2000" b="1" kern="0" dirty="0">
                <a:solidFill>
                  <a:srgbClr val="000000">
                    <a:lumMod val="85000"/>
                    <a:lumOff val="15000"/>
                  </a:srgbClr>
                </a:solidFill>
                <a:latin typeface="Yu Gothic UI" panose="020B0500000000000000" pitchFamily="50" charset="-128"/>
                <a:ea typeface="Yu Gothic UI" panose="020B0500000000000000" pitchFamily="50" charset="-128"/>
              </a:rPr>
              <a:t>追尾開始</a:t>
            </a:r>
            <a:endParaRPr kumimoji="0" lang="en-US" altLang="ja-JP" sz="2000" b="1" kern="0" dirty="0">
              <a:solidFill>
                <a:srgbClr val="000000">
                  <a:lumMod val="85000"/>
                  <a:lumOff val="15000"/>
                </a:srgbClr>
              </a:solidFill>
              <a:latin typeface="Yu Gothic UI" panose="020B0500000000000000" pitchFamily="50" charset="-128"/>
              <a:ea typeface="Yu Gothic UI" panose="020B0500000000000000" pitchFamily="50" charset="-128"/>
            </a:endParaRPr>
          </a:p>
        </p:txBody>
      </p:sp>
      <p:sp>
        <p:nvSpPr>
          <p:cNvPr id="136" name="テキスト ボックス 135"/>
          <p:cNvSpPr txBox="1"/>
          <p:nvPr/>
        </p:nvSpPr>
        <p:spPr>
          <a:xfrm>
            <a:off x="8523418" y="6759083"/>
            <a:ext cx="1456345" cy="619188"/>
          </a:xfrm>
          <a:prstGeom prst="rect">
            <a:avLst/>
          </a:prstGeom>
          <a:solidFill>
            <a:srgbClr val="7FCABE"/>
          </a:solidFill>
          <a:ln w="3175">
            <a:solidFill>
              <a:srgbClr val="6464E6"/>
            </a:solidFill>
          </a:ln>
        </p:spPr>
        <p:txBody>
          <a:bodyPr wrap="square" lIns="56689" tIns="28344" rIns="56689" bIns="28344" rtlCol="0" anchor="ctr" anchorCtr="0">
            <a:noAutofit/>
          </a:bodyPr>
          <a:lstStyle/>
          <a:p>
            <a:pPr defTabSz="719953" fontAlgn="base">
              <a:spcBef>
                <a:spcPct val="0"/>
              </a:spcBef>
              <a:spcAft>
                <a:spcPct val="0"/>
              </a:spcAft>
              <a:defRPr/>
            </a:pPr>
            <a:r>
              <a:rPr kumimoji="0" lang="ja-JP" altLang="en-US" sz="2000" b="1" kern="0" dirty="0">
                <a:solidFill>
                  <a:srgbClr val="000000">
                    <a:lumMod val="85000"/>
                    <a:lumOff val="15000"/>
                  </a:srgbClr>
                </a:solidFill>
                <a:latin typeface="Yu Gothic UI" panose="020B0500000000000000" pitchFamily="50" charset="-128"/>
                <a:ea typeface="Yu Gothic UI" panose="020B0500000000000000" pitchFamily="50" charset="-128"/>
              </a:rPr>
              <a:t>トリガー：</a:t>
            </a:r>
            <a:r>
              <a:rPr kumimoji="0" lang="en-US" altLang="ja-JP" sz="2000" b="1" kern="0" dirty="0">
                <a:solidFill>
                  <a:srgbClr val="000000">
                    <a:lumMod val="85000"/>
                    <a:lumOff val="15000"/>
                  </a:srgbClr>
                </a:solidFill>
                <a:latin typeface="Yu Gothic UI" panose="020B0500000000000000" pitchFamily="50" charset="-128"/>
                <a:ea typeface="Yu Gothic UI" panose="020B0500000000000000" pitchFamily="50" charset="-128"/>
              </a:rPr>
              <a:t> </a:t>
            </a:r>
          </a:p>
          <a:p>
            <a:pPr defTabSz="719953" fontAlgn="base">
              <a:spcBef>
                <a:spcPct val="0"/>
              </a:spcBef>
              <a:spcAft>
                <a:spcPct val="0"/>
              </a:spcAft>
              <a:defRPr/>
            </a:pPr>
            <a:r>
              <a:rPr kumimoji="0" lang="ja-JP" altLang="en-US" sz="2000" b="1" kern="0" dirty="0">
                <a:solidFill>
                  <a:srgbClr val="000000">
                    <a:lumMod val="85000"/>
                    <a:lumOff val="15000"/>
                  </a:srgbClr>
                </a:solidFill>
                <a:latin typeface="Yu Gothic UI" panose="020B0500000000000000" pitchFamily="50" charset="-128"/>
                <a:ea typeface="Yu Gothic UI" panose="020B0500000000000000" pitchFamily="50" charset="-128"/>
              </a:rPr>
              <a:t>アラームエリア</a:t>
            </a:r>
            <a:endParaRPr kumimoji="0" lang="en-US" altLang="ja-JP" sz="2000" b="1" kern="0" dirty="0">
              <a:solidFill>
                <a:srgbClr val="000000">
                  <a:lumMod val="85000"/>
                  <a:lumOff val="15000"/>
                </a:srgbClr>
              </a:solidFill>
              <a:latin typeface="Yu Gothic UI" panose="020B0500000000000000" pitchFamily="50" charset="-128"/>
              <a:ea typeface="Yu Gothic UI" panose="020B0500000000000000" pitchFamily="50" charset="-128"/>
            </a:endParaRPr>
          </a:p>
        </p:txBody>
      </p:sp>
      <p:cxnSp>
        <p:nvCxnSpPr>
          <p:cNvPr id="137" name="直線矢印コネクタ 136"/>
          <p:cNvCxnSpPr/>
          <p:nvPr/>
        </p:nvCxnSpPr>
        <p:spPr>
          <a:xfrm>
            <a:off x="9979763" y="7057684"/>
            <a:ext cx="855903" cy="0"/>
          </a:xfrm>
          <a:prstGeom prst="straightConnector1">
            <a:avLst/>
          </a:prstGeom>
          <a:noFill/>
          <a:ln w="12700" cap="flat" cmpd="sng" algn="ctr">
            <a:solidFill>
              <a:srgbClr val="FFC000"/>
            </a:solidFill>
            <a:prstDash val="solid"/>
            <a:miter lim="800000"/>
            <a:tailEnd type="triangle"/>
          </a:ln>
          <a:effectLst/>
        </p:spPr>
      </p:cxnSp>
      <p:sp>
        <p:nvSpPr>
          <p:cNvPr id="138" name="テキスト ボックス 137"/>
          <p:cNvSpPr txBox="1"/>
          <p:nvPr/>
        </p:nvSpPr>
        <p:spPr>
          <a:xfrm>
            <a:off x="10071049" y="6738896"/>
            <a:ext cx="668773" cy="383182"/>
          </a:xfrm>
          <a:prstGeom prst="rect">
            <a:avLst/>
          </a:prstGeom>
          <a:noFill/>
        </p:spPr>
        <p:txBody>
          <a:bodyPr wrap="none" rtlCol="0">
            <a:spAutoFit/>
          </a:bodyPr>
          <a:lstStyle/>
          <a:p>
            <a:pPr defTabSz="719953" fontAlgn="base">
              <a:spcBef>
                <a:spcPct val="0"/>
              </a:spcBef>
              <a:spcAft>
                <a:spcPct val="0"/>
              </a:spcAft>
              <a:defRPr/>
            </a:pPr>
            <a:r>
              <a:rPr lang="ja-JP" altLang="en-US" sz="1890" dirty="0">
                <a:solidFill>
                  <a:srgbClr val="000000"/>
                </a:solidFill>
                <a:latin typeface="Yu Gothic UI" panose="020B0500000000000000" pitchFamily="50" charset="-128"/>
                <a:ea typeface="Yu Gothic UI" panose="020B0500000000000000" pitchFamily="50" charset="-128"/>
              </a:rPr>
              <a:t>通知</a:t>
            </a:r>
          </a:p>
        </p:txBody>
      </p:sp>
      <p:sp>
        <p:nvSpPr>
          <p:cNvPr id="139" name="テキスト ボックス 138"/>
          <p:cNvSpPr txBox="1"/>
          <p:nvPr/>
        </p:nvSpPr>
        <p:spPr>
          <a:xfrm>
            <a:off x="10824071" y="6759083"/>
            <a:ext cx="1648809" cy="619188"/>
          </a:xfrm>
          <a:prstGeom prst="rect">
            <a:avLst/>
          </a:prstGeom>
          <a:solidFill>
            <a:srgbClr val="D36163">
              <a:lumMod val="20000"/>
              <a:lumOff val="80000"/>
            </a:srgbClr>
          </a:solidFill>
          <a:ln w="3175">
            <a:noFill/>
          </a:ln>
        </p:spPr>
        <p:txBody>
          <a:bodyPr wrap="square" lIns="56689" tIns="28344" rIns="56689" bIns="28344" rtlCol="0" anchor="ctr" anchorCtr="0">
            <a:noAutofit/>
          </a:bodyPr>
          <a:lstStyle/>
          <a:p>
            <a:pPr defTabSz="719953" fontAlgn="base">
              <a:spcBef>
                <a:spcPct val="0"/>
              </a:spcBef>
              <a:spcAft>
                <a:spcPct val="0"/>
              </a:spcAft>
              <a:defRPr/>
            </a:pPr>
            <a:r>
              <a:rPr kumimoji="0" lang="ja-JP" altLang="en-US" sz="2000" kern="0" dirty="0">
                <a:solidFill>
                  <a:srgbClr val="000000">
                    <a:lumMod val="85000"/>
                    <a:lumOff val="15000"/>
                  </a:srgbClr>
                </a:solidFill>
                <a:latin typeface="Yu Gothic UI" panose="020B0500000000000000" pitchFamily="50" charset="-128"/>
                <a:ea typeface="Yu Gothic UI" panose="020B0500000000000000" pitchFamily="50" charset="-128"/>
              </a:rPr>
              <a:t>プリセット位置に移動</a:t>
            </a:r>
            <a:endParaRPr kumimoji="0" lang="en-US" altLang="ja-JP" sz="2000" b="1" kern="0" dirty="0">
              <a:solidFill>
                <a:srgbClr val="000000">
                  <a:lumMod val="85000"/>
                  <a:lumOff val="15000"/>
                </a:srgbClr>
              </a:solidFill>
              <a:latin typeface="Yu Gothic UI" panose="020B0500000000000000" pitchFamily="50" charset="-128"/>
              <a:ea typeface="Yu Gothic UI" panose="020B0500000000000000" pitchFamily="50" charset="-128"/>
            </a:endParaRPr>
          </a:p>
        </p:txBody>
      </p:sp>
      <p:sp>
        <p:nvSpPr>
          <p:cNvPr id="140" name="テキスト ボックス 139"/>
          <p:cNvSpPr txBox="1"/>
          <p:nvPr/>
        </p:nvSpPr>
        <p:spPr>
          <a:xfrm>
            <a:off x="12494695" y="6759083"/>
            <a:ext cx="1456345" cy="619188"/>
          </a:xfrm>
          <a:prstGeom prst="rect">
            <a:avLst/>
          </a:prstGeom>
          <a:solidFill>
            <a:srgbClr val="7FCABE"/>
          </a:solidFill>
          <a:ln w="3175">
            <a:solidFill>
              <a:srgbClr val="6464E6"/>
            </a:solidFill>
          </a:ln>
        </p:spPr>
        <p:txBody>
          <a:bodyPr wrap="square" lIns="56689" tIns="28344" rIns="56689" bIns="28344" rtlCol="0" anchor="ctr" anchorCtr="0">
            <a:noAutofit/>
          </a:bodyPr>
          <a:lstStyle/>
          <a:p>
            <a:pPr algn="ctr" defTabSz="719953" fontAlgn="base">
              <a:spcBef>
                <a:spcPct val="0"/>
              </a:spcBef>
              <a:spcAft>
                <a:spcPct val="0"/>
              </a:spcAft>
              <a:defRPr/>
            </a:pPr>
            <a:r>
              <a:rPr kumimoji="0" lang="ja-JP" altLang="en-US" sz="2000" b="1" kern="0" dirty="0">
                <a:solidFill>
                  <a:srgbClr val="000000">
                    <a:lumMod val="85000"/>
                    <a:lumOff val="15000"/>
                  </a:srgbClr>
                </a:solidFill>
                <a:latin typeface="Yu Gothic UI" panose="020B0500000000000000" pitchFamily="50" charset="-128"/>
                <a:ea typeface="Yu Gothic UI" panose="020B0500000000000000" pitchFamily="50" charset="-128"/>
              </a:rPr>
              <a:t>追尾開始</a:t>
            </a:r>
            <a:endParaRPr kumimoji="0" lang="en-US" altLang="ja-JP" sz="2000" b="1" kern="0" dirty="0">
              <a:solidFill>
                <a:srgbClr val="000000">
                  <a:lumMod val="85000"/>
                  <a:lumOff val="15000"/>
                </a:srgbClr>
              </a:solidFill>
              <a:latin typeface="Yu Gothic UI" panose="020B0500000000000000" pitchFamily="50" charset="-128"/>
              <a:ea typeface="Yu Gothic UI" panose="020B0500000000000000" pitchFamily="50" charset="-128"/>
            </a:endParaRPr>
          </a:p>
        </p:txBody>
      </p:sp>
      <p:pic>
        <p:nvPicPr>
          <p:cNvPr id="4" name="図 3" descr="アイコン&#10;&#10;自動的に生成された説明">
            <a:extLst>
              <a:ext uri="{FF2B5EF4-FFF2-40B4-BE49-F238E27FC236}">
                <a16:creationId xmlns:a16="http://schemas.microsoft.com/office/drawing/2014/main" id="{526CCAFF-FC25-EE6F-D391-1515059099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043" y="4239543"/>
            <a:ext cx="709824" cy="679055"/>
          </a:xfrm>
          <a:prstGeom prst="rect">
            <a:avLst/>
          </a:prstGeom>
          <a:effectLst>
            <a:outerShdw blurRad="50800" dist="38100" dir="2700000" algn="tl" rotWithShape="0">
              <a:prstClr val="black">
                <a:alpha val="40000"/>
              </a:prstClr>
            </a:outerShdw>
          </a:effectLst>
        </p:spPr>
      </p:pic>
      <p:pic>
        <p:nvPicPr>
          <p:cNvPr id="5" name="図 4" descr="アイコン&#10;&#10;自動的に生成された説明">
            <a:extLst>
              <a:ext uri="{FF2B5EF4-FFF2-40B4-BE49-F238E27FC236}">
                <a16:creationId xmlns:a16="http://schemas.microsoft.com/office/drawing/2014/main" id="{9A1B2495-CC67-6421-490A-192FC44766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1843" y="4196449"/>
            <a:ext cx="709824" cy="679055"/>
          </a:xfrm>
          <a:prstGeom prst="rect">
            <a:avLst/>
          </a:prstGeom>
          <a:effectLst>
            <a:outerShdw blurRad="50800" dist="38100" dir="2700000" algn="tl" rotWithShape="0">
              <a:prstClr val="black">
                <a:alpha val="40000"/>
              </a:prstClr>
            </a:outerShdw>
          </a:effectLst>
        </p:spPr>
      </p:pic>
      <p:pic>
        <p:nvPicPr>
          <p:cNvPr id="7" name="図 6" descr="グラフィカル ユーザー インターフェイス&#10;&#10;中程度の精度で自動的に生成された説明">
            <a:extLst>
              <a:ext uri="{FF2B5EF4-FFF2-40B4-BE49-F238E27FC236}">
                <a16:creationId xmlns:a16="http://schemas.microsoft.com/office/drawing/2014/main" id="{41FBC24E-0D97-A337-3AF1-A2BD351981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81393" y="1067251"/>
            <a:ext cx="5219747" cy="2172869"/>
          </a:xfrm>
          <a:prstGeom prst="rect">
            <a:avLst/>
          </a:prstGeom>
          <a:effectLst>
            <a:outerShdw blurRad="50800" dist="38100" dir="2700000" algn="tl" rotWithShape="0">
              <a:prstClr val="black">
                <a:alpha val="40000"/>
              </a:prstClr>
            </a:outerShdw>
          </a:effectLst>
        </p:spPr>
      </p:pic>
      <p:pic>
        <p:nvPicPr>
          <p:cNvPr id="8" name="図 7" descr="アイコン&#10;&#10;自動的に生成された説明">
            <a:extLst>
              <a:ext uri="{FF2B5EF4-FFF2-40B4-BE49-F238E27FC236}">
                <a16:creationId xmlns:a16="http://schemas.microsoft.com/office/drawing/2014/main" id="{D6109D7A-CBE6-A20B-7BCC-8B5F7AC129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76233" y="2643208"/>
            <a:ext cx="542775" cy="519247"/>
          </a:xfrm>
          <a:prstGeom prst="rect">
            <a:avLst/>
          </a:prstGeom>
          <a:effectLst>
            <a:glow rad="101600">
              <a:srgbClr val="FF0000">
                <a:alpha val="60000"/>
              </a:srgbClr>
            </a:glow>
            <a:outerShdw blurRad="50800" dist="38100" dir="2700000" algn="tl" rotWithShape="0">
              <a:prstClr val="black">
                <a:alpha val="40000"/>
              </a:prstClr>
            </a:outerShdw>
          </a:effectLst>
        </p:spPr>
      </p:pic>
      <p:sp>
        <p:nvSpPr>
          <p:cNvPr id="10" name="八角形 9">
            <a:extLst>
              <a:ext uri="{FF2B5EF4-FFF2-40B4-BE49-F238E27FC236}">
                <a16:creationId xmlns:a16="http://schemas.microsoft.com/office/drawing/2014/main" id="{388F3640-7048-342B-29E8-ABE22E6EB236}"/>
              </a:ext>
            </a:extLst>
          </p:cNvPr>
          <p:cNvSpPr/>
          <p:nvPr/>
        </p:nvSpPr>
        <p:spPr>
          <a:xfrm>
            <a:off x="3686135" y="1961331"/>
            <a:ext cx="449592" cy="436181"/>
          </a:xfrm>
          <a:prstGeom prst="octagon">
            <a:avLst>
              <a:gd name="adj" fmla="val 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08A35E58-343D-6241-A690-C9FC8ACC2781}"/>
              </a:ext>
            </a:extLst>
          </p:cNvPr>
          <p:cNvCxnSpPr>
            <a:stCxn id="10" idx="5"/>
            <a:endCxn id="8" idx="3"/>
          </p:cNvCxnSpPr>
          <p:nvPr/>
        </p:nvCxnSpPr>
        <p:spPr>
          <a:xfrm flipH="1">
            <a:off x="3119008" y="1961331"/>
            <a:ext cx="567127" cy="94150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6D65B17-E2BC-014F-FF2D-921738E741FB}"/>
              </a:ext>
            </a:extLst>
          </p:cNvPr>
          <p:cNvCxnSpPr>
            <a:cxnSpLocks/>
            <a:stCxn id="10" idx="1"/>
            <a:endCxn id="8" idx="3"/>
          </p:cNvCxnSpPr>
          <p:nvPr/>
        </p:nvCxnSpPr>
        <p:spPr>
          <a:xfrm flipH="1">
            <a:off x="3119008" y="2397512"/>
            <a:ext cx="1016719" cy="50532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EFD58C6-9680-1978-EE0F-E3F9ED6A63E8}"/>
              </a:ext>
            </a:extLst>
          </p:cNvPr>
          <p:cNvCxnSpPr>
            <a:cxnSpLocks/>
          </p:cNvCxnSpPr>
          <p:nvPr/>
        </p:nvCxnSpPr>
        <p:spPr>
          <a:xfrm flipH="1" flipV="1">
            <a:off x="2287066" y="1701135"/>
            <a:ext cx="382350" cy="864408"/>
          </a:xfrm>
          <a:prstGeom prst="straightConnector1">
            <a:avLst/>
          </a:prstGeom>
          <a:noFill/>
          <a:ln w="38100" cap="flat" cmpd="sng" algn="ctr">
            <a:solidFill>
              <a:srgbClr val="10A99A">
                <a:lumMod val="40000"/>
                <a:lumOff val="60000"/>
              </a:srgbClr>
            </a:solidFill>
            <a:prstDash val="solid"/>
            <a:miter lim="800000"/>
            <a:tailEnd type="triangle"/>
          </a:ln>
          <a:effectLst>
            <a:outerShdw blurRad="50800" dist="38100" dir="2700000" algn="tl" rotWithShape="0">
              <a:prstClr val="black">
                <a:alpha val="40000"/>
              </a:prstClr>
            </a:outerShdw>
          </a:effectLst>
        </p:spPr>
      </p:cxnSp>
      <p:sp>
        <p:nvSpPr>
          <p:cNvPr id="29" name="フリーフォーム: 図形 28">
            <a:extLst>
              <a:ext uri="{FF2B5EF4-FFF2-40B4-BE49-F238E27FC236}">
                <a16:creationId xmlns:a16="http://schemas.microsoft.com/office/drawing/2014/main" id="{87A3F94F-873F-C900-CFC3-ECE938567791}"/>
              </a:ext>
            </a:extLst>
          </p:cNvPr>
          <p:cNvSpPr/>
          <p:nvPr/>
        </p:nvSpPr>
        <p:spPr>
          <a:xfrm>
            <a:off x="1280160" y="1378168"/>
            <a:ext cx="2479039" cy="785911"/>
          </a:xfrm>
          <a:custGeom>
            <a:avLst/>
            <a:gdLst>
              <a:gd name="connsiteX0" fmla="*/ 2661920 w 2661920"/>
              <a:gd name="connsiteY0" fmla="*/ 975360 h 975360"/>
              <a:gd name="connsiteX1" fmla="*/ 2468880 w 2661920"/>
              <a:gd name="connsiteY1" fmla="*/ 955040 h 975360"/>
              <a:gd name="connsiteX2" fmla="*/ 2397760 w 2661920"/>
              <a:gd name="connsiteY2" fmla="*/ 944880 h 975360"/>
              <a:gd name="connsiteX3" fmla="*/ 2336800 w 2661920"/>
              <a:gd name="connsiteY3" fmla="*/ 914400 h 975360"/>
              <a:gd name="connsiteX4" fmla="*/ 2296160 w 2661920"/>
              <a:gd name="connsiteY4" fmla="*/ 894080 h 975360"/>
              <a:gd name="connsiteX5" fmla="*/ 2235200 w 2661920"/>
              <a:gd name="connsiteY5" fmla="*/ 853440 h 975360"/>
              <a:gd name="connsiteX6" fmla="*/ 2164080 w 2661920"/>
              <a:gd name="connsiteY6" fmla="*/ 822960 h 975360"/>
              <a:gd name="connsiteX7" fmla="*/ 2092960 w 2661920"/>
              <a:gd name="connsiteY7" fmla="*/ 782320 h 975360"/>
              <a:gd name="connsiteX8" fmla="*/ 2011680 w 2661920"/>
              <a:gd name="connsiteY8" fmla="*/ 721360 h 975360"/>
              <a:gd name="connsiteX9" fmla="*/ 1950720 w 2661920"/>
              <a:gd name="connsiteY9" fmla="*/ 701040 h 975360"/>
              <a:gd name="connsiteX10" fmla="*/ 1920240 w 2661920"/>
              <a:gd name="connsiteY10" fmla="*/ 680720 h 975360"/>
              <a:gd name="connsiteX11" fmla="*/ 1859280 w 2661920"/>
              <a:gd name="connsiteY11" fmla="*/ 660400 h 975360"/>
              <a:gd name="connsiteX12" fmla="*/ 1798320 w 2661920"/>
              <a:gd name="connsiteY12" fmla="*/ 629920 h 975360"/>
              <a:gd name="connsiteX13" fmla="*/ 1767840 w 2661920"/>
              <a:gd name="connsiteY13" fmla="*/ 619760 h 975360"/>
              <a:gd name="connsiteX14" fmla="*/ 1717040 w 2661920"/>
              <a:gd name="connsiteY14" fmla="*/ 589280 h 975360"/>
              <a:gd name="connsiteX15" fmla="*/ 1656080 w 2661920"/>
              <a:gd name="connsiteY15" fmla="*/ 568960 h 975360"/>
              <a:gd name="connsiteX16" fmla="*/ 1554480 w 2661920"/>
              <a:gd name="connsiteY16" fmla="*/ 528320 h 975360"/>
              <a:gd name="connsiteX17" fmla="*/ 1473200 w 2661920"/>
              <a:gd name="connsiteY17" fmla="*/ 497840 h 975360"/>
              <a:gd name="connsiteX18" fmla="*/ 1290320 w 2661920"/>
              <a:gd name="connsiteY18" fmla="*/ 477520 h 975360"/>
              <a:gd name="connsiteX19" fmla="*/ 1178560 w 2661920"/>
              <a:gd name="connsiteY19" fmla="*/ 457200 h 975360"/>
              <a:gd name="connsiteX20" fmla="*/ 1076960 w 2661920"/>
              <a:gd name="connsiteY20" fmla="*/ 426720 h 975360"/>
              <a:gd name="connsiteX21" fmla="*/ 1036320 w 2661920"/>
              <a:gd name="connsiteY21" fmla="*/ 416560 h 975360"/>
              <a:gd name="connsiteX22" fmla="*/ 975360 w 2661920"/>
              <a:gd name="connsiteY22" fmla="*/ 396240 h 975360"/>
              <a:gd name="connsiteX23" fmla="*/ 894080 w 2661920"/>
              <a:gd name="connsiteY23" fmla="*/ 325120 h 975360"/>
              <a:gd name="connsiteX24" fmla="*/ 863600 w 2661920"/>
              <a:gd name="connsiteY24" fmla="*/ 314960 h 975360"/>
              <a:gd name="connsiteX25" fmla="*/ 792480 w 2661920"/>
              <a:gd name="connsiteY25" fmla="*/ 274320 h 975360"/>
              <a:gd name="connsiteX26" fmla="*/ 762000 w 2661920"/>
              <a:gd name="connsiteY26" fmla="*/ 254000 h 975360"/>
              <a:gd name="connsiteX27" fmla="*/ 690880 w 2661920"/>
              <a:gd name="connsiteY27" fmla="*/ 233680 h 975360"/>
              <a:gd name="connsiteX28" fmla="*/ 660400 w 2661920"/>
              <a:gd name="connsiteY28" fmla="*/ 223520 h 975360"/>
              <a:gd name="connsiteX29" fmla="*/ 579120 w 2661920"/>
              <a:gd name="connsiteY29" fmla="*/ 203200 h 975360"/>
              <a:gd name="connsiteX30" fmla="*/ 487680 w 2661920"/>
              <a:gd name="connsiteY30" fmla="*/ 172720 h 975360"/>
              <a:gd name="connsiteX31" fmla="*/ 457200 w 2661920"/>
              <a:gd name="connsiteY31" fmla="*/ 162560 h 975360"/>
              <a:gd name="connsiteX32" fmla="*/ 426720 w 2661920"/>
              <a:gd name="connsiteY32" fmla="*/ 152400 h 975360"/>
              <a:gd name="connsiteX33" fmla="*/ 375920 w 2661920"/>
              <a:gd name="connsiteY33" fmla="*/ 142240 h 975360"/>
              <a:gd name="connsiteX34" fmla="*/ 284480 w 2661920"/>
              <a:gd name="connsiteY34" fmla="*/ 60960 h 975360"/>
              <a:gd name="connsiteX35" fmla="*/ 243840 w 2661920"/>
              <a:gd name="connsiteY35" fmla="*/ 20320 h 975360"/>
              <a:gd name="connsiteX36" fmla="*/ 193040 w 2661920"/>
              <a:gd name="connsiteY36" fmla="*/ 0 h 975360"/>
              <a:gd name="connsiteX37" fmla="*/ 50800 w 2661920"/>
              <a:gd name="connsiteY37" fmla="*/ 20320 h 975360"/>
              <a:gd name="connsiteX38" fmla="*/ 0 w 2661920"/>
              <a:gd name="connsiteY38" fmla="*/ 3048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61920" h="975360">
                <a:moveTo>
                  <a:pt x="2661920" y="975360"/>
                </a:moveTo>
                <a:cubicBezTo>
                  <a:pt x="2551343" y="953245"/>
                  <a:pt x="2664587" y="973679"/>
                  <a:pt x="2468880" y="955040"/>
                </a:cubicBezTo>
                <a:cubicBezTo>
                  <a:pt x="2445041" y="952770"/>
                  <a:pt x="2421467" y="948267"/>
                  <a:pt x="2397760" y="944880"/>
                </a:cubicBezTo>
                <a:cubicBezTo>
                  <a:pt x="2341877" y="926252"/>
                  <a:pt x="2391947" y="945913"/>
                  <a:pt x="2336800" y="914400"/>
                </a:cubicBezTo>
                <a:cubicBezTo>
                  <a:pt x="2323650" y="906886"/>
                  <a:pt x="2309147" y="901872"/>
                  <a:pt x="2296160" y="894080"/>
                </a:cubicBezTo>
                <a:cubicBezTo>
                  <a:pt x="2275219" y="881515"/>
                  <a:pt x="2257043" y="864362"/>
                  <a:pt x="2235200" y="853440"/>
                </a:cubicBezTo>
                <a:cubicBezTo>
                  <a:pt x="2184981" y="828331"/>
                  <a:pt x="2208928" y="837909"/>
                  <a:pt x="2164080" y="822960"/>
                </a:cubicBezTo>
                <a:cubicBezTo>
                  <a:pt x="2078797" y="737677"/>
                  <a:pt x="2191203" y="839628"/>
                  <a:pt x="2092960" y="782320"/>
                </a:cubicBezTo>
                <a:cubicBezTo>
                  <a:pt x="2063707" y="765256"/>
                  <a:pt x="2043809" y="732070"/>
                  <a:pt x="2011680" y="721360"/>
                </a:cubicBezTo>
                <a:cubicBezTo>
                  <a:pt x="1991360" y="714587"/>
                  <a:pt x="1968542" y="712921"/>
                  <a:pt x="1950720" y="701040"/>
                </a:cubicBezTo>
                <a:cubicBezTo>
                  <a:pt x="1940560" y="694267"/>
                  <a:pt x="1931398" y="685679"/>
                  <a:pt x="1920240" y="680720"/>
                </a:cubicBezTo>
                <a:cubicBezTo>
                  <a:pt x="1900667" y="672021"/>
                  <a:pt x="1878438" y="669979"/>
                  <a:pt x="1859280" y="660400"/>
                </a:cubicBezTo>
                <a:cubicBezTo>
                  <a:pt x="1838960" y="650240"/>
                  <a:pt x="1819080" y="639147"/>
                  <a:pt x="1798320" y="629920"/>
                </a:cubicBezTo>
                <a:cubicBezTo>
                  <a:pt x="1788533" y="625570"/>
                  <a:pt x="1777419" y="624549"/>
                  <a:pt x="1767840" y="619760"/>
                </a:cubicBezTo>
                <a:cubicBezTo>
                  <a:pt x="1750177" y="610929"/>
                  <a:pt x="1735017" y="597452"/>
                  <a:pt x="1717040" y="589280"/>
                </a:cubicBezTo>
                <a:cubicBezTo>
                  <a:pt x="1697541" y="580417"/>
                  <a:pt x="1675967" y="576915"/>
                  <a:pt x="1656080" y="568960"/>
                </a:cubicBezTo>
                <a:lnTo>
                  <a:pt x="1554480" y="528320"/>
                </a:lnTo>
                <a:cubicBezTo>
                  <a:pt x="1550243" y="526625"/>
                  <a:pt x="1487800" y="500495"/>
                  <a:pt x="1473200" y="497840"/>
                </a:cubicBezTo>
                <a:cubicBezTo>
                  <a:pt x="1438045" y="491448"/>
                  <a:pt x="1319493" y="480437"/>
                  <a:pt x="1290320" y="477520"/>
                </a:cubicBezTo>
                <a:cubicBezTo>
                  <a:pt x="1224925" y="455722"/>
                  <a:pt x="1293444" y="476347"/>
                  <a:pt x="1178560" y="457200"/>
                </a:cubicBezTo>
                <a:cubicBezTo>
                  <a:pt x="1143433" y="451346"/>
                  <a:pt x="1110835" y="436883"/>
                  <a:pt x="1076960" y="426720"/>
                </a:cubicBezTo>
                <a:cubicBezTo>
                  <a:pt x="1063585" y="422708"/>
                  <a:pt x="1049695" y="420572"/>
                  <a:pt x="1036320" y="416560"/>
                </a:cubicBezTo>
                <a:cubicBezTo>
                  <a:pt x="1015804" y="410405"/>
                  <a:pt x="975360" y="396240"/>
                  <a:pt x="975360" y="396240"/>
                </a:cubicBezTo>
                <a:cubicBezTo>
                  <a:pt x="948723" y="369603"/>
                  <a:pt x="927157" y="345793"/>
                  <a:pt x="894080" y="325120"/>
                </a:cubicBezTo>
                <a:cubicBezTo>
                  <a:pt x="884998" y="319444"/>
                  <a:pt x="873760" y="318347"/>
                  <a:pt x="863600" y="314960"/>
                </a:cubicBezTo>
                <a:cubicBezTo>
                  <a:pt x="765330" y="241258"/>
                  <a:pt x="870054" y="313107"/>
                  <a:pt x="792480" y="274320"/>
                </a:cubicBezTo>
                <a:cubicBezTo>
                  <a:pt x="781558" y="268859"/>
                  <a:pt x="772922" y="259461"/>
                  <a:pt x="762000" y="254000"/>
                </a:cubicBezTo>
                <a:cubicBezTo>
                  <a:pt x="745760" y="245880"/>
                  <a:pt x="706071" y="238020"/>
                  <a:pt x="690880" y="233680"/>
                </a:cubicBezTo>
                <a:cubicBezTo>
                  <a:pt x="680582" y="230738"/>
                  <a:pt x="670732" y="226338"/>
                  <a:pt x="660400" y="223520"/>
                </a:cubicBezTo>
                <a:cubicBezTo>
                  <a:pt x="633457" y="216172"/>
                  <a:pt x="605614" y="212031"/>
                  <a:pt x="579120" y="203200"/>
                </a:cubicBezTo>
                <a:lnTo>
                  <a:pt x="487680" y="172720"/>
                </a:lnTo>
                <a:lnTo>
                  <a:pt x="457200" y="162560"/>
                </a:lnTo>
                <a:cubicBezTo>
                  <a:pt x="447040" y="159173"/>
                  <a:pt x="437222" y="154500"/>
                  <a:pt x="426720" y="152400"/>
                </a:cubicBezTo>
                <a:lnTo>
                  <a:pt x="375920" y="142240"/>
                </a:lnTo>
                <a:cubicBezTo>
                  <a:pt x="321530" y="105980"/>
                  <a:pt x="354074" y="130554"/>
                  <a:pt x="284480" y="60960"/>
                </a:cubicBezTo>
                <a:cubicBezTo>
                  <a:pt x="270933" y="47413"/>
                  <a:pt x="261628" y="27435"/>
                  <a:pt x="243840" y="20320"/>
                </a:cubicBezTo>
                <a:lnTo>
                  <a:pt x="193040" y="0"/>
                </a:lnTo>
                <a:cubicBezTo>
                  <a:pt x="145627" y="6773"/>
                  <a:pt x="97966" y="11997"/>
                  <a:pt x="50800" y="20320"/>
                </a:cubicBezTo>
                <a:cubicBezTo>
                  <a:pt x="-18911" y="32622"/>
                  <a:pt x="51777" y="30480"/>
                  <a:pt x="0" y="30480"/>
                </a:cubicBezTo>
              </a:path>
            </a:pathLst>
          </a:custGeom>
          <a:noFill/>
          <a:ln w="19050">
            <a:solidFill>
              <a:srgbClr val="00FF00"/>
            </a:solidFill>
            <a:tailEnd type="triangle" w="lg" len="lg"/>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481347C7-D544-5D4A-15D3-3C4BB506AB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5217" y="1099706"/>
            <a:ext cx="396145" cy="601429"/>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B970AA17-B591-221D-74AA-4C2448CCA19C}"/>
              </a:ext>
            </a:extLst>
          </p:cNvPr>
          <p:cNvPicPr>
            <a:picLocks noChangeAspect="1"/>
          </p:cNvPicPr>
          <p:nvPr/>
        </p:nvPicPr>
        <p:blipFill>
          <a:blip r:embed="rId11"/>
          <a:stretch>
            <a:fillRect/>
          </a:stretch>
        </p:blipFill>
        <p:spPr>
          <a:xfrm flipH="1">
            <a:off x="3684075" y="1923897"/>
            <a:ext cx="526041" cy="526041"/>
          </a:xfrm>
          <a:prstGeom prst="rect">
            <a:avLst/>
          </a:prstGeom>
          <a:effectLst>
            <a:glow rad="63500">
              <a:schemeClr val="accent2">
                <a:satMod val="175000"/>
                <a:alpha val="40000"/>
              </a:schemeClr>
            </a:glow>
          </a:effectLst>
        </p:spPr>
      </p:pic>
      <p:pic>
        <p:nvPicPr>
          <p:cNvPr id="34" name="図 33">
            <a:extLst>
              <a:ext uri="{FF2B5EF4-FFF2-40B4-BE49-F238E27FC236}">
                <a16:creationId xmlns:a16="http://schemas.microsoft.com/office/drawing/2014/main" id="{0D1A5E77-62C5-01D0-18C5-23C9A735F686}"/>
              </a:ext>
            </a:extLst>
          </p:cNvPr>
          <p:cNvPicPr>
            <a:picLocks noChangeAspect="1"/>
          </p:cNvPicPr>
          <p:nvPr/>
        </p:nvPicPr>
        <p:blipFill>
          <a:blip r:embed="rId11"/>
          <a:stretch>
            <a:fillRect/>
          </a:stretch>
        </p:blipFill>
        <p:spPr>
          <a:xfrm flipH="1">
            <a:off x="977867" y="1035024"/>
            <a:ext cx="526041" cy="526041"/>
          </a:xfrm>
          <a:prstGeom prst="rect">
            <a:avLst/>
          </a:prstGeom>
          <a:effectLst>
            <a:glow rad="101600">
              <a:schemeClr val="accent2">
                <a:satMod val="175000"/>
                <a:alpha val="40000"/>
              </a:schemeClr>
            </a:glow>
          </a:effectLst>
        </p:spPr>
      </p:pic>
      <p:sp>
        <p:nvSpPr>
          <p:cNvPr id="36" name="楕円 35">
            <a:extLst>
              <a:ext uri="{FF2B5EF4-FFF2-40B4-BE49-F238E27FC236}">
                <a16:creationId xmlns:a16="http://schemas.microsoft.com/office/drawing/2014/main" id="{7117C3AC-5EBC-A453-03BA-2F754AEB3628}"/>
              </a:ext>
            </a:extLst>
          </p:cNvPr>
          <p:cNvSpPr/>
          <p:nvPr/>
        </p:nvSpPr>
        <p:spPr>
          <a:xfrm>
            <a:off x="4208791" y="1785214"/>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1</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7" name="楕円 36">
            <a:extLst>
              <a:ext uri="{FF2B5EF4-FFF2-40B4-BE49-F238E27FC236}">
                <a16:creationId xmlns:a16="http://schemas.microsoft.com/office/drawing/2014/main" id="{E56571EC-FE72-34E0-F41E-3878A1E3A13A}"/>
              </a:ext>
            </a:extLst>
          </p:cNvPr>
          <p:cNvSpPr/>
          <p:nvPr/>
        </p:nvSpPr>
        <p:spPr>
          <a:xfrm>
            <a:off x="3196687" y="2913433"/>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2</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8" name="楕円 37">
            <a:extLst>
              <a:ext uri="{FF2B5EF4-FFF2-40B4-BE49-F238E27FC236}">
                <a16:creationId xmlns:a16="http://schemas.microsoft.com/office/drawing/2014/main" id="{007E994D-4EB5-CC2B-CBC8-0BF6E0EDE9B6}"/>
              </a:ext>
            </a:extLst>
          </p:cNvPr>
          <p:cNvSpPr/>
          <p:nvPr/>
        </p:nvSpPr>
        <p:spPr>
          <a:xfrm>
            <a:off x="1640233" y="1110368"/>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3</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72FE92BD-5D3C-6D81-D679-FC64F0B3D582}"/>
              </a:ext>
            </a:extLst>
          </p:cNvPr>
          <p:cNvSpPr txBox="1"/>
          <p:nvPr/>
        </p:nvSpPr>
        <p:spPr>
          <a:xfrm>
            <a:off x="3505780" y="1630635"/>
            <a:ext cx="800219" cy="338554"/>
          </a:xfrm>
          <a:prstGeom prst="rect">
            <a:avLst/>
          </a:prstGeom>
          <a:noFill/>
        </p:spPr>
        <p:txBody>
          <a:bodyPr wrap="none" rtlCol="0">
            <a:spAutoFit/>
          </a:bodyPr>
          <a:lstStyle/>
          <a:p>
            <a:pPr algn="l"/>
            <a:r>
              <a:rPr kumimoji="1" lang="ja-JP" altLang="en-US" sz="1600" b="1" dirty="0">
                <a:effectLst>
                  <a:outerShdw blurRad="38100" dist="38100" dir="2700000" algn="tl">
                    <a:srgbClr val="000000">
                      <a:alpha val="43137"/>
                    </a:srgbClr>
                  </a:outerShdw>
                </a:effectLst>
              </a:rPr>
              <a:t>侵入者</a:t>
            </a:r>
          </a:p>
        </p:txBody>
      </p:sp>
      <p:sp>
        <p:nvSpPr>
          <p:cNvPr id="41" name="テキスト ボックス 40">
            <a:extLst>
              <a:ext uri="{FF2B5EF4-FFF2-40B4-BE49-F238E27FC236}">
                <a16:creationId xmlns:a16="http://schemas.microsoft.com/office/drawing/2014/main" id="{27C8FFC3-2AA8-EF0C-FF27-DBE8C31D6B17}"/>
              </a:ext>
            </a:extLst>
          </p:cNvPr>
          <p:cNvSpPr txBox="1"/>
          <p:nvPr/>
        </p:nvSpPr>
        <p:spPr>
          <a:xfrm>
            <a:off x="5701494" y="1186140"/>
            <a:ext cx="7866256" cy="1557029"/>
          </a:xfrm>
          <a:prstGeom prst="rect">
            <a:avLst/>
          </a:prstGeom>
          <a:noFill/>
        </p:spPr>
        <p:txBody>
          <a:bodyPr wrap="none" rtlCol="0">
            <a:spAutoFit/>
          </a:bodyPr>
          <a:lstStyle/>
          <a:p>
            <a:pPr algn="l">
              <a:lnSpc>
                <a:spcPct val="120000"/>
              </a:lnSpc>
              <a:spcBef>
                <a:spcPts val="600"/>
              </a:spcBef>
            </a:pPr>
            <a:r>
              <a:rPr kumimoji="1" lang="ja-JP" altLang="en-US" sz="1800" b="1" dirty="0">
                <a:latin typeface="+mn-ea"/>
              </a:rPr>
              <a:t>① マルチセンサー部の</a:t>
            </a:r>
            <a:r>
              <a:rPr kumimoji="1" lang="en-US" altLang="ja-JP" sz="1800" b="1" dirty="0">
                <a:latin typeface="+mn-ea"/>
              </a:rPr>
              <a:t>AI-VMD</a:t>
            </a:r>
            <a:r>
              <a:rPr kumimoji="1" lang="ja-JP" altLang="en-US" sz="1800" b="1" dirty="0">
                <a:latin typeface="+mn-ea"/>
              </a:rPr>
              <a:t>検知エリアで侵入者を検知</a:t>
            </a:r>
            <a:endParaRPr kumimoji="1" lang="en-US" altLang="ja-JP" sz="1800" b="1" dirty="0">
              <a:latin typeface="+mn-ea"/>
            </a:endParaRPr>
          </a:p>
          <a:p>
            <a:pPr algn="l">
              <a:lnSpc>
                <a:spcPct val="120000"/>
              </a:lnSpc>
              <a:spcBef>
                <a:spcPts val="600"/>
              </a:spcBef>
            </a:pPr>
            <a:r>
              <a:rPr lang="ja-JP" altLang="en-US" sz="1800" b="1" dirty="0">
                <a:latin typeface="+mn-ea"/>
              </a:rPr>
              <a:t>② </a:t>
            </a:r>
            <a:r>
              <a:rPr lang="en-US" altLang="ja-JP" sz="1800" b="1" dirty="0">
                <a:latin typeface="+mn-ea"/>
              </a:rPr>
              <a:t>PTZ</a:t>
            </a:r>
            <a:r>
              <a:rPr lang="ja-JP" altLang="en-US" sz="1800" b="1" dirty="0">
                <a:latin typeface="+mn-ea"/>
              </a:rPr>
              <a:t>部へ自動通知、自動追尾を開始（</a:t>
            </a:r>
            <a:r>
              <a:rPr lang="ja-JP" altLang="en-US" sz="1800" b="1" dirty="0">
                <a:solidFill>
                  <a:srgbClr val="0000FF"/>
                </a:solidFill>
                <a:latin typeface="+mn-ea"/>
              </a:rPr>
              <a:t>独自アラーム通知の設定不要</a:t>
            </a:r>
            <a:r>
              <a:rPr lang="ja-JP" altLang="en-US" sz="1800" b="1" dirty="0">
                <a:latin typeface="+mn-ea"/>
              </a:rPr>
              <a:t>）</a:t>
            </a:r>
            <a:endParaRPr lang="en-US" altLang="ja-JP" sz="1800" b="1" dirty="0">
              <a:latin typeface="+mn-ea"/>
            </a:endParaRPr>
          </a:p>
          <a:p>
            <a:pPr algn="l">
              <a:lnSpc>
                <a:spcPct val="120000"/>
              </a:lnSpc>
              <a:spcBef>
                <a:spcPts val="600"/>
              </a:spcBef>
            </a:pPr>
            <a:r>
              <a:rPr kumimoji="1" lang="ja-JP" altLang="en-US" sz="1800" b="1" dirty="0">
                <a:latin typeface="+mn-ea"/>
              </a:rPr>
              <a:t>③ 死角エリア付近で</a:t>
            </a:r>
            <a:r>
              <a:rPr kumimoji="1" lang="en-US" altLang="ja-JP" sz="1800" b="1" dirty="0">
                <a:latin typeface="+mn-ea"/>
              </a:rPr>
              <a:t>PTZ</a:t>
            </a:r>
            <a:r>
              <a:rPr kumimoji="1" lang="ja-JP" altLang="en-US" sz="1800" b="1" dirty="0">
                <a:latin typeface="+mn-ea"/>
              </a:rPr>
              <a:t>部⇒</a:t>
            </a:r>
            <a:r>
              <a:rPr kumimoji="1" lang="en-US" altLang="ja-JP" sz="1800" b="1" dirty="0">
                <a:latin typeface="+mn-ea"/>
              </a:rPr>
              <a:t>PTZ</a:t>
            </a:r>
            <a:r>
              <a:rPr kumimoji="1" lang="ja-JP" altLang="en-US" sz="1800" b="1" dirty="0">
                <a:latin typeface="+mn-ea"/>
              </a:rPr>
              <a:t>カメラ</a:t>
            </a:r>
            <a:r>
              <a:rPr lang="ja-JP" altLang="en-US" sz="1800" b="1" dirty="0">
                <a:latin typeface="+mn-ea"/>
              </a:rPr>
              <a:t>に独自アラーム通知、</a:t>
            </a:r>
            <a:endParaRPr lang="en-US" altLang="ja-JP" sz="1800" b="1" dirty="0">
              <a:latin typeface="+mn-ea"/>
            </a:endParaRPr>
          </a:p>
          <a:p>
            <a:pPr marL="263525" algn="l">
              <a:lnSpc>
                <a:spcPct val="120000"/>
              </a:lnSpc>
            </a:pPr>
            <a:r>
              <a:rPr lang="ja-JP" altLang="en-US" sz="1800" b="1" dirty="0">
                <a:latin typeface="+mn-ea"/>
              </a:rPr>
              <a:t> </a:t>
            </a:r>
            <a:r>
              <a:rPr lang="en-US" altLang="ja-JP" sz="1800" b="1" dirty="0">
                <a:latin typeface="+mn-ea"/>
              </a:rPr>
              <a:t>PTZ</a:t>
            </a:r>
            <a:r>
              <a:rPr lang="ja-JP" altLang="en-US" sz="1800" b="1" dirty="0">
                <a:latin typeface="+mn-ea"/>
              </a:rPr>
              <a:t>カメラが自動追尾を開始</a:t>
            </a:r>
            <a:endParaRPr kumimoji="1" lang="ja-JP" altLang="en-US" sz="1800" b="1" dirty="0">
              <a:latin typeface="+mn-ea"/>
            </a:endParaRPr>
          </a:p>
        </p:txBody>
      </p:sp>
      <p:sp>
        <p:nvSpPr>
          <p:cNvPr id="42" name="テキスト ボックス 41">
            <a:extLst>
              <a:ext uri="{FF2B5EF4-FFF2-40B4-BE49-F238E27FC236}">
                <a16:creationId xmlns:a16="http://schemas.microsoft.com/office/drawing/2014/main" id="{DC92464C-6BBA-C05C-F639-EBE18B4BE209}"/>
              </a:ext>
            </a:extLst>
          </p:cNvPr>
          <p:cNvSpPr txBox="1"/>
          <p:nvPr/>
        </p:nvSpPr>
        <p:spPr>
          <a:xfrm>
            <a:off x="3564419" y="2835590"/>
            <a:ext cx="1936722" cy="369332"/>
          </a:xfrm>
          <a:prstGeom prst="rect">
            <a:avLst/>
          </a:prstGeom>
          <a:noFill/>
        </p:spPr>
        <p:txBody>
          <a:bodyPr wrap="square" rtlCol="0">
            <a:spAutoFit/>
          </a:bodyPr>
          <a:lstStyle/>
          <a:p>
            <a:pPr algn="ctr"/>
            <a:r>
              <a:rPr lang="en-US" altLang="ja-JP" sz="1800" b="1" dirty="0">
                <a:solidFill>
                  <a:srgbClr val="FFFF00"/>
                </a:solidFill>
                <a:effectLst>
                  <a:outerShdw blurRad="38100" dist="38100" dir="2700000" algn="tl">
                    <a:srgbClr val="000000">
                      <a:alpha val="43137"/>
                    </a:srgbClr>
                  </a:outerShdw>
                </a:effectLst>
                <a:latin typeface="+mn-ea"/>
              </a:rPr>
              <a:t>【</a:t>
            </a:r>
            <a:r>
              <a:rPr lang="ja-JP" altLang="en-US" sz="1800" b="1" dirty="0">
                <a:solidFill>
                  <a:srgbClr val="FFFF00"/>
                </a:solidFill>
                <a:effectLst>
                  <a:outerShdw blurRad="38100" dist="38100" dir="2700000" algn="tl">
                    <a:srgbClr val="000000">
                      <a:alpha val="43137"/>
                    </a:srgbClr>
                  </a:outerShdw>
                </a:effectLst>
                <a:latin typeface="+mn-ea"/>
              </a:rPr>
              <a:t>イメージ図</a:t>
            </a:r>
            <a:r>
              <a:rPr lang="en-US" altLang="ja-JP" sz="1800" b="1" dirty="0">
                <a:solidFill>
                  <a:srgbClr val="FFFF00"/>
                </a:solidFill>
                <a:effectLst>
                  <a:outerShdw blurRad="38100" dist="38100" dir="2700000" algn="tl">
                    <a:srgbClr val="000000">
                      <a:alpha val="43137"/>
                    </a:srgbClr>
                  </a:outerShdw>
                </a:effectLst>
                <a:latin typeface="+mn-ea"/>
              </a:rPr>
              <a:t>】</a:t>
            </a:r>
            <a:endParaRPr kumimoji="1" lang="ja-JP" altLang="en-US" sz="1800" b="1" dirty="0">
              <a:solidFill>
                <a:srgbClr val="FFFF00"/>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2899945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614843147"/>
              </p:ext>
            </p:extLst>
          </p:nvPr>
        </p:nvGraphicFramePr>
        <p:xfrm>
          <a:off x="427919" y="769086"/>
          <a:ext cx="9478081" cy="2946286"/>
        </p:xfrm>
        <a:graphic>
          <a:graphicData uri="http://schemas.openxmlformats.org/drawingml/2006/table">
            <a:tbl>
              <a:tblPr firstRow="1" bandRow="1">
                <a:effectLst>
                  <a:outerShdw blurRad="50800" dist="38100" dir="2700000" algn="tl" rotWithShape="0">
                    <a:prstClr val="black">
                      <a:alpha val="40000"/>
                    </a:prstClr>
                  </a:outerShdw>
                </a:effectLst>
              </a:tblPr>
              <a:tblGrid>
                <a:gridCol w="1319601">
                  <a:extLst>
                    <a:ext uri="{9D8B030D-6E8A-4147-A177-3AD203B41FA5}">
                      <a16:colId xmlns:a16="http://schemas.microsoft.com/office/drawing/2014/main" val="2050843920"/>
                    </a:ext>
                  </a:extLst>
                </a:gridCol>
                <a:gridCol w="3312225">
                  <a:extLst>
                    <a:ext uri="{9D8B030D-6E8A-4147-A177-3AD203B41FA5}">
                      <a16:colId xmlns:a16="http://schemas.microsoft.com/office/drawing/2014/main" val="2293551984"/>
                    </a:ext>
                  </a:extLst>
                </a:gridCol>
                <a:gridCol w="4846255">
                  <a:extLst>
                    <a:ext uri="{9D8B030D-6E8A-4147-A177-3AD203B41FA5}">
                      <a16:colId xmlns:a16="http://schemas.microsoft.com/office/drawing/2014/main" val="1385136667"/>
                    </a:ext>
                  </a:extLst>
                </a:gridCol>
              </a:tblGrid>
              <a:tr h="353361">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機能</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p>
                      <a:pPr algn="ctr"/>
                      <a:r>
                        <a:rPr kumimoji="1" lang="ja-JP" altLang="en-US" sz="20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項目</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b="1"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endParaRPr kumimoji="1" lang="ja-JP" altLang="en-US" sz="2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545347">
                <a:tc rowSpan="2">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algn="ctr"/>
                      <a:r>
                        <a:rPr kumimoji="1" lang="ja-JP" altLang="en-US" sz="2000" b="1" dirty="0">
                          <a:latin typeface="Yu Gothic UI" panose="020B0500000000000000" pitchFamily="50" charset="-128"/>
                          <a:ea typeface="Yu Gothic UI" panose="020B0500000000000000" pitchFamily="50" charset="-128"/>
                        </a:rPr>
                        <a:t>検知</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検出対象</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人、車、二輪車</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545347">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最小サイズ</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solidFill>
                            <a:schemeClr val="tx1"/>
                          </a:solidFill>
                          <a:latin typeface="Yu Gothic UI" panose="020B0500000000000000" pitchFamily="50" charset="-128"/>
                          <a:ea typeface="Yu Gothic UI" panose="020B0500000000000000" pitchFamily="50" charset="-128"/>
                        </a:rPr>
                        <a:t>40x40 </a:t>
                      </a:r>
                      <a:r>
                        <a:rPr kumimoji="1" lang="ja-JP" altLang="en-US" sz="1800" dirty="0">
                          <a:solidFill>
                            <a:schemeClr val="tx1"/>
                          </a:solidFill>
                          <a:latin typeface="Yu Gothic UI" panose="020B0500000000000000" pitchFamily="50" charset="-128"/>
                          <a:ea typeface="Yu Gothic UI" panose="020B0500000000000000" pitchFamily="50" charset="-128"/>
                        </a:rPr>
                        <a:t>ピクセル</a:t>
                      </a:r>
                      <a:r>
                        <a:rPr kumimoji="1" lang="en-US" altLang="ja-JP" sz="1800" dirty="0">
                          <a:solidFill>
                            <a:schemeClr val="tx1"/>
                          </a:solidFill>
                          <a:latin typeface="Yu Gothic UI" panose="020B0500000000000000" pitchFamily="50" charset="-128"/>
                          <a:ea typeface="Yu Gothic UI" panose="020B0500000000000000" pitchFamily="50" charset="-128"/>
                        </a:rPr>
                        <a:t>(</a:t>
                      </a:r>
                      <a:r>
                        <a:rPr kumimoji="1" lang="ja-JP" altLang="en-US" sz="1800" dirty="0">
                          <a:solidFill>
                            <a:schemeClr val="tx1"/>
                          </a:solidFill>
                          <a:latin typeface="Yu Gothic UI" panose="020B0500000000000000" pitchFamily="50" charset="-128"/>
                          <a:ea typeface="Yu Gothic UI" panose="020B0500000000000000" pitchFamily="50" charset="-128"/>
                        </a:rPr>
                        <a:t>人</a:t>
                      </a:r>
                      <a:r>
                        <a:rPr kumimoji="1" lang="en-US" altLang="ja-JP" sz="1800" dirty="0">
                          <a:solidFill>
                            <a:schemeClr val="tx1"/>
                          </a:solidFill>
                          <a:latin typeface="Yu Gothic UI" panose="020B0500000000000000" pitchFamily="50" charset="-128"/>
                          <a:ea typeface="Yu Gothic UI" panose="020B0500000000000000" pitchFamily="50" charset="-128"/>
                        </a:rPr>
                        <a:t>)</a:t>
                      </a:r>
                    </a:p>
                    <a:p>
                      <a:r>
                        <a:rPr kumimoji="1" lang="en-US" altLang="ja-JP" sz="1800" b="1" dirty="0">
                          <a:solidFill>
                            <a:schemeClr val="tx1"/>
                          </a:solidFill>
                          <a:latin typeface="Yu Gothic UI" panose="020B0500000000000000" pitchFamily="50" charset="-128"/>
                          <a:ea typeface="Yu Gothic UI" panose="020B0500000000000000" pitchFamily="50" charset="-128"/>
                        </a:rPr>
                        <a:t>70x70</a:t>
                      </a:r>
                      <a:r>
                        <a:rPr kumimoji="1" lang="ja-JP" altLang="en-US" sz="1800" b="1" dirty="0">
                          <a:solidFill>
                            <a:schemeClr val="tx1"/>
                          </a:solidFill>
                          <a:latin typeface="Yu Gothic UI" panose="020B0500000000000000" pitchFamily="50" charset="-128"/>
                          <a:ea typeface="Yu Gothic UI" panose="020B0500000000000000" pitchFamily="50" charset="-128"/>
                        </a:rPr>
                        <a:t>ピクセル（車、二輪車）</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071509374"/>
                  </a:ext>
                </a:extLst>
              </a:tr>
              <a:tr h="545347">
                <a:tc rowSpan="3">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1" dirty="0">
                          <a:latin typeface="Yu Gothic UI" panose="020B0500000000000000" pitchFamily="50" charset="-128"/>
                          <a:ea typeface="Yu Gothic UI" panose="020B0500000000000000" pitchFamily="50" charset="-128"/>
                        </a:rPr>
                        <a:t>追尾</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複数人環境での追尾</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最大</a:t>
                      </a:r>
                      <a:r>
                        <a:rPr kumimoji="1" lang="en-US" altLang="ja-JP" sz="1800" b="1" dirty="0">
                          <a:solidFill>
                            <a:srgbClr val="0000FF"/>
                          </a:solidFill>
                          <a:latin typeface="Yu Gothic UI" panose="020B0500000000000000" pitchFamily="50" charset="-128"/>
                          <a:ea typeface="Yu Gothic UI" panose="020B0500000000000000" pitchFamily="50" charset="-128"/>
                        </a:rPr>
                        <a:t>10</a:t>
                      </a:r>
                      <a:r>
                        <a:rPr kumimoji="1" lang="ja-JP" altLang="en-US" sz="1800" b="1" dirty="0">
                          <a:solidFill>
                            <a:srgbClr val="0000FF"/>
                          </a:solidFill>
                          <a:latin typeface="Yu Gothic UI" panose="020B0500000000000000" pitchFamily="50" charset="-128"/>
                          <a:ea typeface="Yu Gothic UI" panose="020B0500000000000000" pitchFamily="50" charset="-128"/>
                        </a:rPr>
                        <a:t>人</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63490950"/>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速度</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b="1" dirty="0">
                          <a:solidFill>
                            <a:srgbClr val="0000FF"/>
                          </a:solidFill>
                          <a:latin typeface="Yu Gothic UI" panose="020B0500000000000000" pitchFamily="50" charset="-128"/>
                          <a:ea typeface="Yu Gothic UI" panose="020B0500000000000000" pitchFamily="50" charset="-128"/>
                        </a:rPr>
                        <a:t>60km/h </a:t>
                      </a:r>
                      <a:r>
                        <a:rPr kumimoji="1" lang="ja-JP" altLang="en-US" sz="1800" b="1" dirty="0">
                          <a:solidFill>
                            <a:srgbClr val="0000FF"/>
                          </a:solidFill>
                          <a:latin typeface="Yu Gothic UI" panose="020B0500000000000000" pitchFamily="50" charset="-128"/>
                          <a:ea typeface="Yu Gothic UI" panose="020B0500000000000000" pitchFamily="50" charset="-128"/>
                        </a:rPr>
                        <a:t>（</a:t>
                      </a:r>
                      <a:r>
                        <a:rPr kumimoji="1" lang="en-US" altLang="ja-JP" sz="1800" b="1" dirty="0">
                          <a:solidFill>
                            <a:srgbClr val="0000FF"/>
                          </a:solidFill>
                          <a:latin typeface="Yu Gothic UI" panose="020B0500000000000000" pitchFamily="50" charset="-128"/>
                          <a:ea typeface="Yu Gothic UI" panose="020B0500000000000000" pitchFamily="50" charset="-128"/>
                        </a:rPr>
                        <a:t>WIDE</a:t>
                      </a:r>
                      <a:r>
                        <a:rPr kumimoji="1" lang="ja-JP" altLang="en-US" sz="1800" b="1" dirty="0">
                          <a:solidFill>
                            <a:srgbClr val="0000FF"/>
                          </a:solidFill>
                          <a:latin typeface="Yu Gothic UI" panose="020B0500000000000000" pitchFamily="50" charset="-128"/>
                          <a:ea typeface="Yu Gothic UI" panose="020B0500000000000000" pitchFamily="50" charset="-128"/>
                        </a:rPr>
                        <a:t>端）</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850303245"/>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照度</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solidFill>
                            <a:schemeClr val="tx1"/>
                          </a:solidFill>
                          <a:latin typeface="Yu Gothic UI" panose="020B0500000000000000" pitchFamily="50" charset="-128"/>
                          <a:ea typeface="Yu Gothic UI" panose="020B0500000000000000" pitchFamily="50" charset="-128"/>
                        </a:rPr>
                        <a:t>10</a:t>
                      </a:r>
                      <a:r>
                        <a:rPr kumimoji="1" lang="ja-JP" altLang="en-US" sz="1800" dirty="0">
                          <a:solidFill>
                            <a:schemeClr val="tx1"/>
                          </a:solidFill>
                          <a:latin typeface="Yu Gothic UI" panose="020B0500000000000000" pitchFamily="50" charset="-128"/>
                          <a:ea typeface="Yu Gothic UI" panose="020B0500000000000000" pitchFamily="50" charset="-128"/>
                        </a:rPr>
                        <a:t> </a:t>
                      </a:r>
                      <a:r>
                        <a:rPr kumimoji="1" lang="en-US" altLang="ja-JP" sz="1800" dirty="0">
                          <a:solidFill>
                            <a:schemeClr val="tx1"/>
                          </a:solidFill>
                          <a:latin typeface="Yu Gothic UI" panose="020B0500000000000000" pitchFamily="50" charset="-128"/>
                          <a:ea typeface="Yu Gothic UI" panose="020B0500000000000000" pitchFamily="50" charset="-128"/>
                        </a:rPr>
                        <a:t>lx </a:t>
                      </a:r>
                      <a:r>
                        <a:rPr kumimoji="1" lang="ja-JP" altLang="en-US" sz="1800" dirty="0">
                          <a:solidFill>
                            <a:schemeClr val="tx1"/>
                          </a:solidFill>
                          <a:latin typeface="Yu Gothic UI" panose="020B0500000000000000" pitchFamily="50" charset="-128"/>
                          <a:ea typeface="Yu Gothic UI" panose="020B0500000000000000" pitchFamily="50" charset="-128"/>
                        </a:rPr>
                        <a:t>以上</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91486019"/>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343747156"/>
              </p:ext>
            </p:extLst>
          </p:nvPr>
        </p:nvGraphicFramePr>
        <p:xfrm>
          <a:off x="427918" y="3835750"/>
          <a:ext cx="9488242" cy="3610171"/>
        </p:xfrm>
        <a:graphic>
          <a:graphicData uri="http://schemas.openxmlformats.org/drawingml/2006/table">
            <a:tbl>
              <a:tblPr firstRow="1" bandRow="1">
                <a:effectLst>
                  <a:outerShdw blurRad="50800" dist="38100" dir="2700000" algn="tl" rotWithShape="0">
                    <a:prstClr val="black">
                      <a:alpha val="40000"/>
                    </a:prstClr>
                  </a:outerShdw>
                </a:effectLst>
              </a:tblPr>
              <a:tblGrid>
                <a:gridCol w="1312606">
                  <a:extLst>
                    <a:ext uri="{9D8B030D-6E8A-4147-A177-3AD203B41FA5}">
                      <a16:colId xmlns:a16="http://schemas.microsoft.com/office/drawing/2014/main" val="2050843920"/>
                    </a:ext>
                  </a:extLst>
                </a:gridCol>
                <a:gridCol w="8175636">
                  <a:extLst>
                    <a:ext uri="{9D8B030D-6E8A-4147-A177-3AD203B41FA5}">
                      <a16:colId xmlns:a16="http://schemas.microsoft.com/office/drawing/2014/main" val="1385136667"/>
                    </a:ext>
                  </a:extLst>
                </a:gridCol>
              </a:tblGrid>
              <a:tr h="239460">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使用事例</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545347">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algn="ctr"/>
                      <a:r>
                        <a:rPr kumimoji="1" lang="ja-JP" altLang="en-US" sz="2000" b="1" dirty="0">
                          <a:latin typeface="Yu Gothic UI" panose="020B0500000000000000" pitchFamily="50" charset="-128"/>
                          <a:ea typeface="Yu Gothic UI" panose="020B0500000000000000" pitchFamily="50" charset="-128"/>
                        </a:rPr>
                        <a:t>手動</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「ライブ」画面でのロックオン</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p>
                      <a:r>
                        <a:rPr kumimoji="1" lang="en-US" altLang="ja-JP" sz="1800" b="1" dirty="0">
                          <a:solidFill>
                            <a:srgbClr val="0000FF"/>
                          </a:solidFill>
                          <a:latin typeface="Yu Gothic UI" panose="020B0500000000000000" pitchFamily="50" charset="-128"/>
                          <a:ea typeface="Yu Gothic UI" panose="020B0500000000000000" pitchFamily="50" charset="-128"/>
                        </a:rPr>
                        <a:t>VMS</a:t>
                      </a:r>
                      <a:r>
                        <a:rPr kumimoji="1" lang="ja-JP" altLang="en-US" sz="1800" b="1" dirty="0">
                          <a:solidFill>
                            <a:srgbClr val="0000FF"/>
                          </a:solidFill>
                          <a:latin typeface="Yu Gothic UI" panose="020B0500000000000000" pitchFamily="50" charset="-128"/>
                          <a:ea typeface="Yu Gothic UI" panose="020B0500000000000000" pitchFamily="50" charset="-128"/>
                        </a:rPr>
                        <a:t>操作画面でのロックオン</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545347">
                <a:tc rowSpan="5">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algn="ctr"/>
                      <a:r>
                        <a:rPr kumimoji="1" lang="ja-JP" altLang="en-US" sz="2000" b="1" dirty="0">
                          <a:latin typeface="Yu Gothic UI" panose="020B0500000000000000" pitchFamily="50" charset="-128"/>
                          <a:ea typeface="Yu Gothic UI" panose="020B0500000000000000" pitchFamily="50" charset="-128"/>
                        </a:rPr>
                        <a:t>自動</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Yu Gothic UI" panose="020B0500000000000000" pitchFamily="50" charset="-128"/>
                          <a:ea typeface="Yu Gothic UI" panose="020B0500000000000000" pitchFamily="50" charset="-128"/>
                        </a:rPr>
                        <a:t>アラーム連動（ターミナル、</a:t>
                      </a:r>
                      <a:r>
                        <a:rPr kumimoji="1" lang="en-US" altLang="ja-JP" sz="1800" dirty="0">
                          <a:solidFill>
                            <a:schemeClr val="tx1"/>
                          </a:solidFill>
                          <a:latin typeface="Yu Gothic UI" panose="020B0500000000000000" pitchFamily="50" charset="-128"/>
                          <a:ea typeface="Yu Gothic UI" panose="020B0500000000000000" pitchFamily="50" charset="-128"/>
                        </a:rPr>
                        <a:t>VMD</a:t>
                      </a:r>
                      <a:r>
                        <a:rPr kumimoji="1" lang="ja-JP" altLang="en-US" sz="1800" dirty="0" err="1">
                          <a:solidFill>
                            <a:schemeClr val="tx1"/>
                          </a:solidFill>
                          <a:latin typeface="Yu Gothic UI" panose="020B0500000000000000" pitchFamily="50" charset="-128"/>
                          <a:ea typeface="Yu Gothic UI" panose="020B0500000000000000" pitchFamily="50" charset="-128"/>
                        </a:rPr>
                        <a:t>、</a:t>
                      </a:r>
                      <a:r>
                        <a:rPr kumimoji="1" lang="ja-JP" altLang="en-US" sz="1800" dirty="0">
                          <a:solidFill>
                            <a:schemeClr val="tx1"/>
                          </a:solidFill>
                          <a:latin typeface="Yu Gothic UI" panose="020B0500000000000000" pitchFamily="50" charset="-128"/>
                          <a:ea typeface="Yu Gothic UI" panose="020B0500000000000000" pitchFamily="50" charset="-128"/>
                        </a:rPr>
                        <a:t>サウンド検出、コマンド）</a:t>
                      </a:r>
                      <a:endParaRPr kumimoji="1" lang="en-US" altLang="ja-JP" sz="1800" dirty="0">
                        <a:solidFill>
                          <a:schemeClr val="tx1"/>
                        </a:solidFill>
                        <a:latin typeface="Yu Gothic UI" panose="020B0500000000000000" pitchFamily="50" charset="-128"/>
                        <a:ea typeface="Yu Gothic UI" panose="020B0500000000000000"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dirty="0">
                          <a:solidFill>
                            <a:schemeClr val="tx1"/>
                          </a:solidFill>
                          <a:latin typeface="Yu Gothic UI" panose="020B0500000000000000" pitchFamily="50" charset="-128"/>
                          <a:ea typeface="Yu Gothic UI" panose="020B0500000000000000" pitchFamily="50" charset="-128"/>
                        </a:rPr>
                        <a:t>-&gt;</a:t>
                      </a:r>
                      <a:r>
                        <a:rPr kumimoji="1" lang="ja-JP" altLang="en-US" sz="1800" dirty="0">
                          <a:solidFill>
                            <a:schemeClr val="tx1"/>
                          </a:solidFill>
                          <a:latin typeface="Yu Gothic UI" panose="020B0500000000000000" pitchFamily="50" charset="-128"/>
                          <a:ea typeface="Yu Gothic UI" panose="020B0500000000000000" pitchFamily="50" charset="-128"/>
                        </a:rPr>
                        <a:t>プリセット位置を移動して追尾を開始</a:t>
                      </a:r>
                      <a:endParaRPr kumimoji="1" lang="en-US" altLang="ja-JP" sz="180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147643061"/>
                  </a:ext>
                </a:extLst>
              </a:tr>
              <a:tr h="545347">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solidFill>
                            <a:schemeClr val="tx1"/>
                          </a:solidFill>
                          <a:latin typeface="Yu Gothic UI" panose="020B0500000000000000" pitchFamily="50" charset="-128"/>
                          <a:ea typeface="Yu Gothic UI" panose="020B0500000000000000" pitchFamily="50" charset="-128"/>
                        </a:rPr>
                        <a:t>他のカメラからの</a:t>
                      </a:r>
                      <a:r>
                        <a:rPr kumimoji="1" lang="en-US" altLang="ja-JP" sz="1800" b="1" dirty="0">
                          <a:solidFill>
                            <a:srgbClr val="0000FF"/>
                          </a:solidFill>
                          <a:latin typeface="Yu Gothic UI" panose="020B0500000000000000" pitchFamily="50" charset="-128"/>
                          <a:ea typeface="Yu Gothic UI" panose="020B0500000000000000" pitchFamily="50" charset="-128"/>
                        </a:rPr>
                        <a:t>AI-VMD</a:t>
                      </a:r>
                      <a:r>
                        <a:rPr kumimoji="1" lang="ja-JP" altLang="en-US" sz="1800" dirty="0">
                          <a:solidFill>
                            <a:schemeClr val="tx1"/>
                          </a:solidFill>
                          <a:latin typeface="Yu Gothic UI" panose="020B0500000000000000" pitchFamily="50" charset="-128"/>
                          <a:ea typeface="Yu Gothic UI" panose="020B0500000000000000" pitchFamily="50" charset="-128"/>
                        </a:rPr>
                        <a:t>および</a:t>
                      </a:r>
                      <a:r>
                        <a:rPr kumimoji="1" lang="en-US" altLang="ja-JP" sz="1800" dirty="0">
                          <a:solidFill>
                            <a:schemeClr val="tx1"/>
                          </a:solidFill>
                          <a:latin typeface="Yu Gothic UI" panose="020B0500000000000000" pitchFamily="50" charset="-128"/>
                          <a:ea typeface="Yu Gothic UI" panose="020B0500000000000000" pitchFamily="50" charset="-128"/>
                        </a:rPr>
                        <a:t>VMD</a:t>
                      </a:r>
                      <a:r>
                        <a:rPr kumimoji="1" lang="ja-JP" altLang="en-US" sz="1800" dirty="0">
                          <a:solidFill>
                            <a:schemeClr val="tx1"/>
                          </a:solidFill>
                          <a:latin typeface="Yu Gothic UI" panose="020B0500000000000000" pitchFamily="50" charset="-128"/>
                          <a:ea typeface="Yu Gothic UI" panose="020B0500000000000000" pitchFamily="50" charset="-128"/>
                        </a:rPr>
                        <a:t>通知</a:t>
                      </a:r>
                      <a:br>
                        <a:rPr kumimoji="1" lang="en-US" altLang="ja-JP" sz="1800" dirty="0">
                          <a:solidFill>
                            <a:schemeClr val="tx1"/>
                          </a:solidFill>
                          <a:latin typeface="Yu Gothic UI" panose="020B0500000000000000" pitchFamily="50" charset="-128"/>
                          <a:ea typeface="Yu Gothic UI" panose="020B0500000000000000" pitchFamily="50" charset="-128"/>
                        </a:rPr>
                      </a:br>
                      <a:r>
                        <a:rPr kumimoji="1" lang="en-US" altLang="ja-JP" sz="1800" dirty="0">
                          <a:solidFill>
                            <a:schemeClr val="tx1"/>
                          </a:solidFill>
                          <a:latin typeface="Yu Gothic UI" panose="020B0500000000000000" pitchFamily="50" charset="-128"/>
                          <a:ea typeface="Yu Gothic UI" panose="020B0500000000000000" pitchFamily="50" charset="-128"/>
                        </a:rPr>
                        <a:t>-&gt;</a:t>
                      </a:r>
                      <a:r>
                        <a:rPr kumimoji="1" lang="ja-JP" altLang="en-US" sz="1800" dirty="0">
                          <a:solidFill>
                            <a:schemeClr val="tx1"/>
                          </a:solidFill>
                          <a:latin typeface="Yu Gothic UI" panose="020B0500000000000000" pitchFamily="50" charset="-128"/>
                          <a:ea typeface="Yu Gothic UI" panose="020B0500000000000000" pitchFamily="50" charset="-128"/>
                        </a:rPr>
                        <a:t>プリセット位置に移動して追尾を開始</a:t>
                      </a:r>
                      <a:endParaRPr kumimoji="1" lang="en-US" altLang="ja-JP" sz="180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63490950"/>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任意のプリセット位置</a:t>
                      </a:r>
                      <a:r>
                        <a:rPr kumimoji="1" lang="ja-JP" altLang="en-US" sz="1800" b="0" dirty="0">
                          <a:solidFill>
                            <a:schemeClr val="tx1"/>
                          </a:solidFill>
                          <a:latin typeface="Yu Gothic UI" panose="020B0500000000000000" pitchFamily="50" charset="-128"/>
                          <a:ea typeface="Yu Gothic UI" panose="020B0500000000000000" pitchFamily="50" charset="-128"/>
                        </a:rPr>
                        <a:t>で追尾対象を検出し、追尾を開始</a:t>
                      </a:r>
                      <a:endParaRPr kumimoji="1" lang="en-US" altLang="ja-JP" sz="1800" b="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50900541"/>
                  </a:ext>
                </a:extLst>
              </a:tr>
              <a:tr h="430543">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0000FF"/>
                          </a:solidFill>
                          <a:latin typeface="Yu Gothic UI" panose="020B0500000000000000" pitchFamily="50" charset="-128"/>
                          <a:ea typeface="Yu Gothic UI" panose="020B0500000000000000" pitchFamily="50" charset="-128"/>
                        </a:rPr>
                        <a:t>自動パン、プリセットシーケンス、パトロール中に、</a:t>
                      </a:r>
                      <a:r>
                        <a:rPr kumimoji="1" lang="ja-JP" altLang="en-US" sz="1800" b="0" dirty="0">
                          <a:solidFill>
                            <a:schemeClr val="tx1"/>
                          </a:solidFill>
                          <a:latin typeface="Yu Gothic UI" panose="020B0500000000000000" pitchFamily="50" charset="-128"/>
                          <a:ea typeface="Yu Gothic UI" panose="020B0500000000000000" pitchFamily="50" charset="-128"/>
                        </a:rPr>
                        <a:t>追尾対象を検出して追尾を開始</a:t>
                      </a:r>
                      <a:endParaRPr kumimoji="1" lang="en-US" altLang="ja-JP" sz="1800" b="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850303245"/>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設定エリア（</a:t>
                      </a:r>
                      <a:r>
                        <a:rPr kumimoji="1" lang="en-US" altLang="ja-JP" sz="1800" b="1" dirty="0">
                          <a:solidFill>
                            <a:srgbClr val="0000FF"/>
                          </a:solidFill>
                          <a:latin typeface="Yu Gothic UI" panose="020B0500000000000000" pitchFamily="50" charset="-128"/>
                          <a:ea typeface="Yu Gothic UI" panose="020B0500000000000000" pitchFamily="50" charset="-128"/>
                        </a:rPr>
                        <a:t>8</a:t>
                      </a:r>
                      <a:r>
                        <a:rPr kumimoji="1" lang="ja-JP" altLang="en-US" sz="1800" b="1" dirty="0">
                          <a:solidFill>
                            <a:srgbClr val="0000FF"/>
                          </a:solidFill>
                          <a:latin typeface="Yu Gothic UI" panose="020B0500000000000000" pitchFamily="50" charset="-128"/>
                          <a:ea typeface="Yu Gothic UI" panose="020B0500000000000000" pitchFamily="50" charset="-128"/>
                        </a:rPr>
                        <a:t>エリア）</a:t>
                      </a:r>
                      <a:r>
                        <a:rPr kumimoji="1" lang="ja-JP" altLang="en-US" sz="1800" b="0" dirty="0">
                          <a:solidFill>
                            <a:schemeClr val="tx1"/>
                          </a:solidFill>
                          <a:latin typeface="Yu Gothic UI" panose="020B0500000000000000" pitchFamily="50" charset="-128"/>
                          <a:ea typeface="Yu Gothic UI" panose="020B0500000000000000" pitchFamily="50" charset="-128"/>
                        </a:rPr>
                        <a:t>で、追尾対象を検出して追尾を開始</a:t>
                      </a:r>
                      <a:endParaRPr kumimoji="1" lang="en-US" altLang="ja-JP" sz="1800" b="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691486019"/>
                  </a:ext>
                </a:extLst>
              </a:tr>
            </a:tbl>
          </a:graphicData>
        </a:graphic>
      </p:graphicFrame>
      <p:sp>
        <p:nvSpPr>
          <p:cNvPr id="2" name="タイトル 1"/>
          <p:cNvSpPr>
            <a:spLocks noGrp="1"/>
          </p:cNvSpPr>
          <p:nvPr>
            <p:ph type="title"/>
          </p:nvPr>
        </p:nvSpPr>
        <p:spPr/>
        <p:txBody>
          <a:bodyPr/>
          <a:lstStyle/>
          <a:p>
            <a:pPr marL="268288"/>
            <a:r>
              <a:rPr lang="en-US" altLang="ja-JP" dirty="0"/>
              <a:t>AI</a:t>
            </a:r>
            <a:r>
              <a:rPr lang="ja-JP" altLang="en-US" dirty="0"/>
              <a:t>自動追尾の仕様</a:t>
            </a:r>
            <a:r>
              <a:rPr lang="ja-JP" altLang="en-US" sz="2000" dirty="0"/>
              <a:t>（</a:t>
            </a:r>
            <a:r>
              <a:rPr lang="en-US" altLang="ja-JP" sz="2000" dirty="0"/>
              <a:t>1/2</a:t>
            </a:r>
            <a:r>
              <a:rPr lang="ja-JP" altLang="en-US" sz="2000" dirty="0"/>
              <a:t>）</a:t>
            </a:r>
            <a:endParaRPr kumimoji="1" lang="ja-JP" altLang="en-US" dirty="0"/>
          </a:p>
        </p:txBody>
      </p:sp>
    </p:spTree>
    <p:extLst>
      <p:ext uri="{BB962C8B-B14F-4D97-AF65-F5344CB8AC3E}">
        <p14:creationId xmlns:p14="http://schemas.microsoft.com/office/powerpoint/2010/main" val="1159421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89251135"/>
              </p:ext>
            </p:extLst>
          </p:nvPr>
        </p:nvGraphicFramePr>
        <p:xfrm>
          <a:off x="468975" y="1220810"/>
          <a:ext cx="12103616" cy="5330810"/>
        </p:xfrm>
        <a:graphic>
          <a:graphicData uri="http://schemas.openxmlformats.org/drawingml/2006/table">
            <a:tbl>
              <a:tblPr firstRow="1" bandRow="1">
                <a:effectLst>
                  <a:outerShdw blurRad="50800" dist="38100" dir="2700000" algn="tl" rotWithShape="0">
                    <a:prstClr val="black">
                      <a:alpha val="40000"/>
                    </a:prstClr>
                  </a:outerShdw>
                </a:effectLst>
              </a:tblPr>
              <a:tblGrid>
                <a:gridCol w="3863160">
                  <a:extLst>
                    <a:ext uri="{9D8B030D-6E8A-4147-A177-3AD203B41FA5}">
                      <a16:colId xmlns:a16="http://schemas.microsoft.com/office/drawing/2014/main" val="2050843920"/>
                    </a:ext>
                  </a:extLst>
                </a:gridCol>
                <a:gridCol w="8240456">
                  <a:extLst>
                    <a:ext uri="{9D8B030D-6E8A-4147-A177-3AD203B41FA5}">
                      <a16:colId xmlns:a16="http://schemas.microsoft.com/office/drawing/2014/main" val="1385136667"/>
                    </a:ext>
                  </a:extLst>
                </a:gridCol>
              </a:tblGrid>
              <a:tr h="329362">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設定項目</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en-US" altLang="ja-JP"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a:t>
                      </a: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ベース</a:t>
                      </a:r>
                      <a:endParaRPr kumimoji="1" lang="en-US" altLang="ja-JP"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検知オブジェクト</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人物／車／二輪車</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追尾対象の表示サイズ</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大</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画面の</a:t>
                      </a:r>
                      <a:r>
                        <a:rPr kumimoji="1" lang="en-US" altLang="ja-JP" sz="1800" dirty="0">
                          <a:latin typeface="Yu Gothic UI" panose="020B0500000000000000" pitchFamily="50" charset="-128"/>
                          <a:ea typeface="Yu Gothic UI" panose="020B0500000000000000" pitchFamily="50" charset="-128"/>
                        </a:rPr>
                        <a:t>3/4)/</a:t>
                      </a:r>
                      <a:r>
                        <a:rPr kumimoji="1" lang="ja-JP" altLang="en-US" sz="1800" dirty="0">
                          <a:latin typeface="Yu Gothic UI" panose="020B0500000000000000" pitchFamily="50" charset="-128"/>
                          <a:ea typeface="Yu Gothic UI" panose="020B0500000000000000" pitchFamily="50" charset="-128"/>
                        </a:rPr>
                        <a:t>中</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画面の</a:t>
                      </a:r>
                      <a:r>
                        <a:rPr kumimoji="1" lang="en-US" altLang="ja-JP" sz="1800" dirty="0">
                          <a:latin typeface="Yu Gothic UI" panose="020B0500000000000000" pitchFamily="50" charset="-128"/>
                          <a:ea typeface="Yu Gothic UI" panose="020B0500000000000000" pitchFamily="50" charset="-128"/>
                        </a:rPr>
                        <a:t>1/2)/</a:t>
                      </a:r>
                      <a:r>
                        <a:rPr kumimoji="1" lang="ja-JP" altLang="en-US" sz="1800" dirty="0">
                          <a:latin typeface="Yu Gothic UI" panose="020B0500000000000000" pitchFamily="50" charset="-128"/>
                          <a:ea typeface="Yu Gothic UI" panose="020B0500000000000000" pitchFamily="50" charset="-128"/>
                        </a:rPr>
                        <a:t>小</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画面の</a:t>
                      </a:r>
                      <a:r>
                        <a:rPr kumimoji="1" lang="en-US" altLang="ja-JP" sz="1800" dirty="0">
                          <a:latin typeface="Yu Gothic UI" panose="020B0500000000000000" pitchFamily="50" charset="-128"/>
                          <a:ea typeface="Yu Gothic UI" panose="020B0500000000000000" pitchFamily="50" charset="-128"/>
                        </a:rPr>
                        <a:t>1/4)/</a:t>
                      </a:r>
                      <a:r>
                        <a:rPr kumimoji="1" lang="ja-JP" altLang="en-US" sz="1800" dirty="0">
                          <a:latin typeface="Yu Gothic UI" panose="020B0500000000000000" pitchFamily="50" charset="-128"/>
                          <a:ea typeface="Yu Gothic UI" panose="020B0500000000000000" pitchFamily="50" charset="-128"/>
                        </a:rPr>
                        <a:t>サイズ調整なし</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3500050848"/>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感度</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高</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中</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低</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670062640"/>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Yu Gothic UI" panose="020B0500000000000000" pitchFamily="50" charset="-128"/>
                          <a:ea typeface="Yu Gothic UI" panose="020B0500000000000000" pitchFamily="50" charset="-128"/>
                        </a:rPr>
                        <a:t>追尾最長時間</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dirty="0">
                          <a:latin typeface="Yu Gothic UI" panose="020B0500000000000000" pitchFamily="50" charset="-128"/>
                          <a:ea typeface="Yu Gothic UI" panose="020B0500000000000000" pitchFamily="50" charset="-128"/>
                        </a:rPr>
                        <a:t>Off</a:t>
                      </a:r>
                      <a:r>
                        <a:rPr kumimoji="1" lang="ja-JP" altLang="en-US" sz="1800" dirty="0">
                          <a:latin typeface="Yu Gothic UI" panose="020B0500000000000000" pitchFamily="50" charset="-128"/>
                          <a:ea typeface="Yu Gothic UI" panose="020B0500000000000000" pitchFamily="50" charset="-128"/>
                        </a:rPr>
                        <a:t>（制限なし）</a:t>
                      </a:r>
                      <a:r>
                        <a:rPr kumimoji="1" lang="en-US" altLang="ja-JP" sz="1800" dirty="0">
                          <a:latin typeface="Yu Gothic UI" panose="020B0500000000000000" pitchFamily="50" charset="-128"/>
                          <a:ea typeface="Yu Gothic UI" panose="020B0500000000000000" pitchFamily="50" charset="-128"/>
                        </a:rPr>
                        <a:t>/10s/20s/30s/40s/50s/1min/2min/3min/5min/10min</a:t>
                      </a:r>
                      <a:endParaRPr kumimoji="1" lang="ja-JP" altLang="en-US" sz="1800" dirty="0">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490443097"/>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自動追尾情報付加</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latin typeface="Yu Gothic UI" panose="020B0500000000000000" pitchFamily="50" charset="-128"/>
                          <a:ea typeface="Yu Gothic UI" panose="020B0500000000000000" pitchFamily="50" charset="-128"/>
                        </a:rPr>
                        <a:t>Off/On</a:t>
                      </a:r>
                      <a:r>
                        <a:rPr kumimoji="1" lang="ja-JP" altLang="en-US" sz="1800" dirty="0">
                          <a:latin typeface="Yu Gothic UI" panose="020B0500000000000000" pitchFamily="50" charset="-128"/>
                          <a:ea typeface="Yu Gothic UI" panose="020B0500000000000000" pitchFamily="50" charset="-128"/>
                        </a:rPr>
                        <a:t>（ライブ画表示なし）</a:t>
                      </a:r>
                      <a:r>
                        <a:rPr kumimoji="1" lang="en-US" altLang="ja-JP" sz="1800" dirty="0">
                          <a:latin typeface="Yu Gothic UI" panose="020B0500000000000000" pitchFamily="50" charset="-128"/>
                          <a:ea typeface="Yu Gothic UI" panose="020B0500000000000000" pitchFamily="50" charset="-128"/>
                        </a:rPr>
                        <a:t>/On</a:t>
                      </a:r>
                      <a:r>
                        <a:rPr kumimoji="1" lang="ja-JP" altLang="en-US" sz="1800" dirty="0">
                          <a:latin typeface="Yu Gothic UI" panose="020B0500000000000000" pitchFamily="50" charset="-128"/>
                          <a:ea typeface="Yu Gothic UI" panose="020B0500000000000000" pitchFamily="50" charset="-128"/>
                        </a:rPr>
                        <a:t>（ライブ画表示あり）</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411166874"/>
                  </a:ext>
                </a:extLst>
              </a:tr>
              <a:tr h="76133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自動追尾起動設定</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baseline="0" dirty="0">
                          <a:solidFill>
                            <a:srgbClr val="0000FF"/>
                          </a:solidFill>
                          <a:latin typeface="Yu Gothic UI" panose="020B0500000000000000" pitchFamily="50" charset="-128"/>
                          <a:ea typeface="Yu Gothic UI" panose="020B0500000000000000" pitchFamily="50" charset="-128"/>
                        </a:rPr>
                        <a:t>オートパン、プリセットシーケンス</a:t>
                      </a:r>
                      <a:r>
                        <a:rPr kumimoji="1" lang="en-US" altLang="ja-JP" sz="1800" b="1" baseline="0" dirty="0">
                          <a:solidFill>
                            <a:srgbClr val="0000FF"/>
                          </a:solidFill>
                          <a:latin typeface="Yu Gothic UI" panose="020B0500000000000000" pitchFamily="50" charset="-128"/>
                          <a:ea typeface="Yu Gothic UI" panose="020B0500000000000000" pitchFamily="50" charset="-128"/>
                        </a:rPr>
                        <a:t>/</a:t>
                      </a:r>
                      <a:r>
                        <a:rPr kumimoji="1" lang="ja-JP" altLang="en-US" sz="1800" b="1" baseline="0" dirty="0">
                          <a:solidFill>
                            <a:srgbClr val="0000FF"/>
                          </a:solidFill>
                          <a:latin typeface="Yu Gothic UI" panose="020B0500000000000000" pitchFamily="50" charset="-128"/>
                          <a:ea typeface="Yu Gothic UI" panose="020B0500000000000000" pitchFamily="50" charset="-128"/>
                        </a:rPr>
                        <a:t>プリセットポジション、プリセットポジション選択、パトロール</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p>
                      <a:r>
                        <a:rPr kumimoji="1" lang="ja-JP" altLang="en-US" sz="1800" b="1" dirty="0">
                          <a:solidFill>
                            <a:srgbClr val="0000FF"/>
                          </a:solidFill>
                          <a:latin typeface="Yu Gothic UI" panose="020B0500000000000000" pitchFamily="50" charset="-128"/>
                          <a:ea typeface="Yu Gothic UI" panose="020B0500000000000000" pitchFamily="50" charset="-128"/>
                        </a:rPr>
                        <a:t>自動追尾起動設定エリア</a:t>
                      </a:r>
                      <a:r>
                        <a:rPr kumimoji="1" lang="en-US" altLang="ja-JP" sz="1800" b="1" baseline="0" dirty="0">
                          <a:solidFill>
                            <a:srgbClr val="0000FF"/>
                          </a:solidFill>
                          <a:latin typeface="Yu Gothic UI" panose="020B0500000000000000" pitchFamily="50" charset="-128"/>
                          <a:ea typeface="Yu Gothic UI" panose="020B0500000000000000" pitchFamily="50" charset="-128"/>
                        </a:rPr>
                        <a:t>(8</a:t>
                      </a:r>
                      <a:r>
                        <a:rPr kumimoji="1" lang="ja-JP" altLang="en-US" sz="1800" b="1" baseline="0" dirty="0">
                          <a:solidFill>
                            <a:srgbClr val="0000FF"/>
                          </a:solidFill>
                          <a:latin typeface="Yu Gothic UI" panose="020B0500000000000000" pitchFamily="50" charset="-128"/>
                          <a:ea typeface="Yu Gothic UI" panose="020B0500000000000000" pitchFamily="50" charset="-128"/>
                        </a:rPr>
                        <a:t>か所</a:t>
                      </a:r>
                      <a:r>
                        <a:rPr kumimoji="1" lang="en-US" altLang="ja-JP" sz="1800" b="1" baseline="0" dirty="0">
                          <a:solidFill>
                            <a:srgbClr val="0000FF"/>
                          </a:solidFill>
                          <a:latin typeface="Yu Gothic UI" panose="020B0500000000000000" pitchFamily="50" charset="-128"/>
                          <a:ea typeface="Yu Gothic UI" panose="020B0500000000000000" pitchFamily="50" charset="-128"/>
                        </a:rPr>
                        <a:t>, </a:t>
                      </a:r>
                      <a:r>
                        <a:rPr kumimoji="1" lang="ja-JP" altLang="en-US" sz="1800" b="1" baseline="0" dirty="0">
                          <a:solidFill>
                            <a:srgbClr val="0000FF"/>
                          </a:solidFill>
                          <a:latin typeface="Yu Gothic UI" panose="020B0500000000000000" pitchFamily="50" charset="-128"/>
                          <a:ea typeface="Yu Gothic UI" panose="020B0500000000000000" pitchFamily="50" charset="-128"/>
                        </a:rPr>
                        <a:t>四辺形設定</a:t>
                      </a:r>
                      <a:r>
                        <a:rPr kumimoji="1" lang="en-US" altLang="ja-JP" sz="1800" b="1" baseline="0" dirty="0">
                          <a:solidFill>
                            <a:srgbClr val="0000FF"/>
                          </a:solidFill>
                          <a:latin typeface="Yu Gothic UI" panose="020B0500000000000000" pitchFamily="50" charset="-128"/>
                          <a:ea typeface="Yu Gothic UI" panose="020B0500000000000000" pitchFamily="50" charset="-128"/>
                        </a:rPr>
                        <a:t>)</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766381732"/>
                  </a:ext>
                </a:extLst>
              </a:tr>
              <a:tr h="545347">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自動追尾アラーム設定</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latin typeface="Yu Gothic UI" panose="020B0500000000000000" pitchFamily="50" charset="-128"/>
                          <a:ea typeface="Yu Gothic UI" panose="020B0500000000000000" pitchFamily="50" charset="-128"/>
                        </a:rPr>
                        <a:t>Off/On(</a:t>
                      </a:r>
                      <a:r>
                        <a:rPr kumimoji="1" lang="ja-JP" altLang="en-US" sz="1800" dirty="0">
                          <a:latin typeface="Yu Gothic UI" panose="020B0500000000000000" pitchFamily="50" charset="-128"/>
                          <a:ea typeface="Yu Gothic UI" panose="020B0500000000000000" pitchFamily="50" charset="-128"/>
                        </a:rPr>
                        <a:t>追尾開始時</a:t>
                      </a:r>
                      <a:r>
                        <a:rPr kumimoji="1" lang="en-US" altLang="ja-JP" sz="1800" dirty="0">
                          <a:latin typeface="Yu Gothic UI" panose="020B0500000000000000" pitchFamily="50" charset="-128"/>
                          <a:ea typeface="Yu Gothic UI" panose="020B0500000000000000" pitchFamily="50" charset="-128"/>
                        </a:rPr>
                        <a:t>)/On(</a:t>
                      </a:r>
                      <a:r>
                        <a:rPr kumimoji="1" lang="ja-JP" altLang="en-US" sz="1800" dirty="0">
                          <a:latin typeface="Yu Gothic UI" panose="020B0500000000000000" pitchFamily="50" charset="-128"/>
                          <a:ea typeface="Yu Gothic UI" panose="020B0500000000000000" pitchFamily="50" charset="-128"/>
                        </a:rPr>
                        <a:t>アラーム検出時間経過時</a:t>
                      </a:r>
                      <a:r>
                        <a:rPr kumimoji="1" lang="en-US" altLang="ja-JP" sz="1800" dirty="0">
                          <a:latin typeface="Yu Gothic UI" panose="020B0500000000000000" pitchFamily="50" charset="-128"/>
                          <a:ea typeface="Yu Gothic UI" panose="020B0500000000000000" pitchFamily="50" charset="-128"/>
                        </a:rPr>
                        <a:t>)/</a:t>
                      </a:r>
                    </a:p>
                    <a:p>
                      <a:r>
                        <a:rPr kumimoji="1" lang="en-US" altLang="ja-JP" sz="1800" dirty="0">
                          <a:latin typeface="Yu Gothic UI" panose="020B0500000000000000" pitchFamily="50" charset="-128"/>
                          <a:ea typeface="Yu Gothic UI" panose="020B0500000000000000" pitchFamily="50" charset="-128"/>
                        </a:rPr>
                        <a:t>On(</a:t>
                      </a:r>
                      <a:r>
                        <a:rPr kumimoji="1" lang="ja-JP" altLang="en-US" sz="1800" dirty="0">
                          <a:latin typeface="Yu Gothic UI" panose="020B0500000000000000" pitchFamily="50" charset="-128"/>
                          <a:ea typeface="Yu Gothic UI" panose="020B0500000000000000" pitchFamily="50" charset="-128"/>
                        </a:rPr>
                        <a:t>アラームエリア侵入時（</a:t>
                      </a:r>
                      <a:r>
                        <a:rPr kumimoji="1" lang="en-US" altLang="ja-JP" sz="1800" b="1" dirty="0">
                          <a:solidFill>
                            <a:srgbClr val="0000FF"/>
                          </a:solidFill>
                          <a:latin typeface="Yu Gothic UI" panose="020B0500000000000000" pitchFamily="50" charset="-128"/>
                          <a:ea typeface="Yu Gothic UI" panose="020B0500000000000000" pitchFamily="50" charset="-128"/>
                        </a:rPr>
                        <a:t>8</a:t>
                      </a:r>
                      <a:r>
                        <a:rPr kumimoji="1" lang="ja-JP" altLang="en-US" sz="1800" b="1" dirty="0">
                          <a:solidFill>
                            <a:srgbClr val="0000FF"/>
                          </a:solidFill>
                          <a:latin typeface="Yu Gothic UI" panose="020B0500000000000000" pitchFamily="50" charset="-128"/>
                          <a:ea typeface="Yu Gothic UI" panose="020B0500000000000000" pitchFamily="50" charset="-128"/>
                        </a:rPr>
                        <a:t>か所</a:t>
                      </a:r>
                      <a:r>
                        <a:rPr kumimoji="1" lang="en-US" altLang="ja-JP" sz="1800" b="1" dirty="0">
                          <a:solidFill>
                            <a:srgbClr val="0000FF"/>
                          </a:solidFill>
                          <a:latin typeface="Yu Gothic UI" panose="020B0500000000000000" pitchFamily="50" charset="-128"/>
                          <a:ea typeface="Yu Gothic UI" panose="020B0500000000000000" pitchFamily="50" charset="-128"/>
                        </a:rPr>
                        <a:t>,</a:t>
                      </a:r>
                      <a:r>
                        <a:rPr kumimoji="1" lang="ja-JP" altLang="en-US" sz="1800" b="1" dirty="0">
                          <a:solidFill>
                            <a:srgbClr val="0000FF"/>
                          </a:solidFill>
                          <a:latin typeface="Yu Gothic UI" panose="020B0500000000000000" pitchFamily="50" charset="-128"/>
                          <a:ea typeface="Yu Gothic UI" panose="020B0500000000000000" pitchFamily="50" charset="-128"/>
                        </a:rPr>
                        <a:t>四辺形設定</a:t>
                      </a:r>
                      <a:r>
                        <a:rPr kumimoji="1" lang="ja-JP" altLang="en-US" sz="1800" dirty="0">
                          <a:solidFill>
                            <a:schemeClr val="tx1"/>
                          </a:solidFill>
                          <a:latin typeface="Yu Gothic UI" panose="020B0500000000000000" pitchFamily="50" charset="-128"/>
                          <a:ea typeface="Yu Gothic UI" panose="020B0500000000000000" pitchFamily="50" charset="-128"/>
                        </a:rPr>
                        <a:t>）</a:t>
                      </a:r>
                      <a:r>
                        <a:rPr kumimoji="1" lang="en-US" altLang="ja-JP" sz="1800" dirty="0">
                          <a:latin typeface="Yu Gothic UI" panose="020B0500000000000000" pitchFamily="50" charset="-128"/>
                          <a:ea typeface="Yu Gothic UI" panose="020B0500000000000000" pitchFamily="50" charset="-128"/>
                        </a:rPr>
                        <a:t>)</a:t>
                      </a:r>
                      <a:endParaRPr kumimoji="1" lang="ja-JP" altLang="en-US" sz="1800" dirty="0">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753769800"/>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アラームエリア</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b="1" kern="1200" baseline="0" dirty="0">
                          <a:solidFill>
                            <a:srgbClr val="0000FF"/>
                          </a:solidFill>
                          <a:latin typeface="Yu Gothic UI" panose="020B0500000000000000" pitchFamily="50" charset="-128"/>
                          <a:ea typeface="Yu Gothic UI" panose="020B0500000000000000" pitchFamily="50" charset="-128"/>
                          <a:cs typeface="+mn-cs"/>
                        </a:rPr>
                        <a:t>8</a:t>
                      </a:r>
                      <a:r>
                        <a:rPr kumimoji="1" lang="ja-JP" altLang="en-US" sz="1800" b="1" kern="1200" baseline="0" dirty="0">
                          <a:solidFill>
                            <a:srgbClr val="0000FF"/>
                          </a:solidFill>
                          <a:latin typeface="Yu Gothic UI" panose="020B0500000000000000" pitchFamily="50" charset="-128"/>
                          <a:ea typeface="Yu Gothic UI" panose="020B0500000000000000" pitchFamily="50" charset="-128"/>
                          <a:cs typeface="+mn-cs"/>
                        </a:rPr>
                        <a:t>か所</a:t>
                      </a:r>
                      <a:r>
                        <a:rPr kumimoji="1" lang="en-US" altLang="ja-JP" sz="1800" b="1" kern="1200" baseline="0" dirty="0">
                          <a:solidFill>
                            <a:srgbClr val="0000FF"/>
                          </a:solidFill>
                          <a:latin typeface="Yu Gothic UI" panose="020B0500000000000000" pitchFamily="50" charset="-128"/>
                          <a:ea typeface="Yu Gothic UI" panose="020B0500000000000000" pitchFamily="50" charset="-128"/>
                          <a:cs typeface="+mn-cs"/>
                        </a:rPr>
                        <a:t>, </a:t>
                      </a:r>
                      <a:r>
                        <a:rPr kumimoji="1" lang="ja-JP" altLang="en-US" sz="1800" b="1" kern="1200" baseline="0" dirty="0">
                          <a:solidFill>
                            <a:srgbClr val="0000FF"/>
                          </a:solidFill>
                          <a:latin typeface="Yu Gothic UI" panose="020B0500000000000000" pitchFamily="50" charset="-128"/>
                          <a:ea typeface="Yu Gothic UI" panose="020B0500000000000000" pitchFamily="50" charset="-128"/>
                          <a:cs typeface="+mn-cs"/>
                        </a:rPr>
                        <a:t>四辺形設定</a:t>
                      </a:r>
                      <a:endParaRPr kumimoji="1" lang="ja-JP" altLang="en-US" sz="1800" b="1"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3163035463"/>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検知マスクエリア設定</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Yu Gothic UI" panose="020B0500000000000000" pitchFamily="50" charset="-128"/>
                          <a:ea typeface="Yu Gothic UI" panose="020B0500000000000000" pitchFamily="50" charset="-128"/>
                        </a:rPr>
                        <a:t>なし</a:t>
                      </a:r>
                      <a:r>
                        <a:rPr kumimoji="1" lang="en-US" altLang="ja-JP" sz="1800" dirty="0">
                          <a:solidFill>
                            <a:srgbClr val="FF0000"/>
                          </a:solidFill>
                          <a:latin typeface="Yu Gothic UI" panose="020B0500000000000000" pitchFamily="50" charset="-128"/>
                          <a:ea typeface="Yu Gothic UI" panose="020B0500000000000000" pitchFamily="50" charset="-128"/>
                        </a:rPr>
                        <a:t> </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r>
                        <a:rPr kumimoji="1" lang="ja-JP" altLang="en-US" sz="1800" baseline="0" dirty="0">
                          <a:solidFill>
                            <a:schemeClr val="tx1"/>
                          </a:solidFill>
                          <a:latin typeface="Yu Gothic UI" panose="020B0500000000000000" pitchFamily="50" charset="-128"/>
                          <a:ea typeface="Yu Gothic UI" panose="020B0500000000000000" pitchFamily="50" charset="-128"/>
                        </a:rPr>
                        <a:t>パフォーマンス向上により不要に</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1990395769"/>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カメラ設置高さ</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Yu Gothic UI" panose="020B0500000000000000" pitchFamily="50" charset="-128"/>
                          <a:ea typeface="Yu Gothic UI" panose="020B0500000000000000" pitchFamily="50" charset="-128"/>
                        </a:rPr>
                        <a:t>なし</a:t>
                      </a:r>
                      <a:r>
                        <a:rPr kumimoji="1" lang="en-US" altLang="ja-JP" sz="1800" dirty="0">
                          <a:solidFill>
                            <a:schemeClr val="tx1"/>
                          </a:solidFill>
                          <a:latin typeface="Yu Gothic UI" panose="020B0500000000000000" pitchFamily="50" charset="-128"/>
                          <a:ea typeface="Yu Gothic UI" panose="020B0500000000000000" pitchFamily="50" charset="-128"/>
                        </a:rPr>
                        <a:t> </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パフォーマンス</a:t>
                      </a:r>
                      <a:r>
                        <a:rPr kumimoji="1" lang="ja-JP" altLang="en-US" sz="1800" baseline="0" dirty="0">
                          <a:solidFill>
                            <a:schemeClr val="tx1"/>
                          </a:solidFill>
                          <a:latin typeface="Yu Gothic UI" panose="020B0500000000000000" pitchFamily="50" charset="-128"/>
                          <a:ea typeface="Yu Gothic UI" panose="020B0500000000000000" pitchFamily="50" charset="-128"/>
                        </a:rPr>
                        <a:t>向上により</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不要に</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147568660"/>
                  </a:ext>
                </a:extLst>
              </a:tr>
              <a:tr h="330769">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再検索設定</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kern="1200" dirty="0">
                          <a:solidFill>
                            <a:schemeClr val="tx1"/>
                          </a:solidFill>
                          <a:latin typeface="Yu Gothic UI" panose="020B0500000000000000" pitchFamily="50" charset="-128"/>
                          <a:ea typeface="Yu Gothic UI" panose="020B0500000000000000" pitchFamily="50" charset="-128"/>
                          <a:cs typeface="+mn-cs"/>
                        </a:rPr>
                        <a:t>なし</a:t>
                      </a:r>
                      <a:r>
                        <a:rPr kumimoji="1" lang="en-US" altLang="ja-JP" sz="1800" kern="1200" dirty="0">
                          <a:solidFill>
                            <a:srgbClr val="FF0000"/>
                          </a:solidFill>
                          <a:latin typeface="Yu Gothic UI" panose="020B0500000000000000" pitchFamily="50" charset="-128"/>
                          <a:ea typeface="Yu Gothic UI" panose="020B0500000000000000" pitchFamily="50" charset="-128"/>
                          <a:cs typeface="+mn-cs"/>
                        </a:rPr>
                        <a:t> </a:t>
                      </a:r>
                      <a:r>
                        <a:rPr kumimoji="1" lang="en-US" altLang="ja-JP" sz="1800" kern="1200" baseline="0" dirty="0">
                          <a:solidFill>
                            <a:schemeClr val="tx1"/>
                          </a:solidFill>
                          <a:latin typeface="Yu Gothic UI" panose="020B0500000000000000" pitchFamily="50" charset="-128"/>
                          <a:ea typeface="Yu Gothic UI" panose="020B0500000000000000" pitchFamily="50" charset="-128"/>
                          <a:cs typeface="+mn-cs"/>
                        </a:rPr>
                        <a:t>(</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パフォーマンス</a:t>
                      </a:r>
                      <a:r>
                        <a:rPr kumimoji="1" lang="ja-JP" altLang="en-US" sz="1800" baseline="0" dirty="0">
                          <a:solidFill>
                            <a:schemeClr val="tx1"/>
                          </a:solidFill>
                          <a:latin typeface="Yu Gothic UI" panose="020B0500000000000000" pitchFamily="50" charset="-128"/>
                          <a:ea typeface="Yu Gothic UI" panose="020B0500000000000000" pitchFamily="50" charset="-128"/>
                        </a:rPr>
                        <a:t>向上により</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不要に</a:t>
                      </a:r>
                      <a:r>
                        <a:rPr kumimoji="1" lang="en-US" altLang="ja-JP" sz="1800" kern="1200" baseline="0" dirty="0">
                          <a:solidFill>
                            <a:schemeClr val="tx1"/>
                          </a:solidFill>
                          <a:latin typeface="Yu Gothic UI" panose="020B0500000000000000" pitchFamily="50" charset="-128"/>
                          <a:ea typeface="Yu Gothic UI" panose="020B0500000000000000" pitchFamily="50" charset="-128"/>
                          <a:cs typeface="+mn-cs"/>
                        </a:rPr>
                        <a:t>)</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856701022"/>
                  </a:ext>
                </a:extLst>
              </a:tr>
            </a:tbl>
          </a:graphicData>
        </a:graphic>
      </p:graphicFrame>
      <p:sp>
        <p:nvSpPr>
          <p:cNvPr id="2" name="タイトル 1"/>
          <p:cNvSpPr>
            <a:spLocks noGrp="1"/>
          </p:cNvSpPr>
          <p:nvPr>
            <p:ph type="title"/>
          </p:nvPr>
        </p:nvSpPr>
        <p:spPr/>
        <p:txBody>
          <a:bodyPr/>
          <a:lstStyle/>
          <a:p>
            <a:r>
              <a:rPr lang="en-US" altLang="ja-JP" dirty="0"/>
              <a:t>AI</a:t>
            </a:r>
            <a:r>
              <a:rPr lang="ja-JP" altLang="en-US" dirty="0"/>
              <a:t>自動追尾の仕様</a:t>
            </a:r>
            <a:r>
              <a:rPr lang="ja-JP" altLang="en-US" sz="2000" dirty="0"/>
              <a:t>（</a:t>
            </a:r>
            <a:r>
              <a:rPr lang="en-US" altLang="ja-JP" sz="2000" dirty="0"/>
              <a:t>2/2</a:t>
            </a:r>
            <a:r>
              <a:rPr lang="ja-JP" altLang="en-US" sz="2000" dirty="0"/>
              <a:t>）</a:t>
            </a:r>
            <a:endParaRPr kumimoji="1" lang="ja-JP" altLang="en-US" sz="2000" dirty="0"/>
          </a:p>
        </p:txBody>
      </p:sp>
    </p:spTree>
    <p:extLst>
      <p:ext uri="{BB962C8B-B14F-4D97-AF65-F5344CB8AC3E}">
        <p14:creationId xmlns:p14="http://schemas.microsoft.com/office/powerpoint/2010/main" val="446731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latin typeface="Yu Gothic UI" panose="020B0500000000000000" pitchFamily="50" charset="-128"/>
                <a:ea typeface="Yu Gothic UI" panose="020B0500000000000000" pitchFamily="50" charset="-128"/>
              </a:rPr>
              <a:t>【</a:t>
            </a:r>
            <a:r>
              <a:rPr lang="ja-JP" altLang="en-US" dirty="0">
                <a:latin typeface="Yu Gothic UI" panose="020B0500000000000000" pitchFamily="50" charset="-128"/>
                <a:ea typeface="Yu Gothic UI" panose="020B0500000000000000" pitchFamily="50" charset="-128"/>
              </a:rPr>
              <a:t>参考②</a:t>
            </a:r>
            <a:r>
              <a:rPr lang="en-US" altLang="ja-JP" dirty="0">
                <a:latin typeface="Yu Gothic UI" panose="020B0500000000000000" pitchFamily="50" charset="-128"/>
                <a:ea typeface="Yu Gothic UI" panose="020B0500000000000000" pitchFamily="50" charset="-128"/>
              </a:rPr>
              <a:t>】AI</a:t>
            </a:r>
            <a:r>
              <a:rPr lang="ja-JP" altLang="en-US" dirty="0"/>
              <a:t>自動追尾連携設定</a:t>
            </a:r>
            <a:endParaRPr kumimoji="1" lang="ja-JP" altLang="en-US"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801319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85" t="14699" r="85" b="-1050"/>
          <a:stretch/>
        </p:blipFill>
        <p:spPr>
          <a:xfrm>
            <a:off x="236164" y="1137855"/>
            <a:ext cx="9731001" cy="604620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2" name="図 61"/>
          <p:cNvPicPr>
            <a:picLocks noChangeAspect="1"/>
          </p:cNvPicPr>
          <p:nvPr/>
        </p:nvPicPr>
        <p:blipFill rotWithShape="1">
          <a:blip r:embed="rId4"/>
          <a:srcRect l="26594" t="14218" r="12772" b="31457"/>
          <a:stretch/>
        </p:blipFill>
        <p:spPr>
          <a:xfrm>
            <a:off x="2826910" y="1727170"/>
            <a:ext cx="6025952" cy="3321281"/>
          </a:xfrm>
          <a:prstGeom prst="rect">
            <a:avLst/>
          </a:prstGeom>
          <a:ln>
            <a:solidFill>
              <a:schemeClr val="tx1"/>
            </a:solidFill>
          </a:ln>
        </p:spPr>
      </p:pic>
      <p:cxnSp>
        <p:nvCxnSpPr>
          <p:cNvPr id="67" name="直線矢印コネクタ 66"/>
          <p:cNvCxnSpPr>
            <a:cxnSpLocks/>
          </p:cNvCxnSpPr>
          <p:nvPr/>
        </p:nvCxnSpPr>
        <p:spPr>
          <a:xfrm flipV="1">
            <a:off x="3447164" y="2203155"/>
            <a:ext cx="2454846" cy="3044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a:cxnSpLocks/>
          </p:cNvCxnSpPr>
          <p:nvPr/>
        </p:nvCxnSpPr>
        <p:spPr>
          <a:xfrm flipV="1">
            <a:off x="3876078" y="4049712"/>
            <a:ext cx="1997283" cy="1556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図 20"/>
          <p:cNvPicPr>
            <a:picLocks noChangeAspect="1"/>
          </p:cNvPicPr>
          <p:nvPr/>
        </p:nvPicPr>
        <p:blipFill>
          <a:blip r:embed="rId5"/>
          <a:stretch>
            <a:fillRect/>
          </a:stretch>
        </p:blipFill>
        <p:spPr>
          <a:xfrm>
            <a:off x="5918386" y="901106"/>
            <a:ext cx="6253154" cy="1967082"/>
          </a:xfrm>
          <a:prstGeom prst="rect">
            <a:avLst/>
          </a:prstGeom>
          <a:ln w="19050">
            <a:solidFill>
              <a:schemeClr val="tx1"/>
            </a:solidFill>
          </a:ln>
          <a:effectLst>
            <a:outerShdw blurRad="50800" dist="38100" dir="2700000" algn="tl" rotWithShape="0">
              <a:prstClr val="black">
                <a:alpha val="40000"/>
              </a:prstClr>
            </a:outerShdw>
          </a:effectLst>
        </p:spPr>
      </p:pic>
      <p:pic>
        <p:nvPicPr>
          <p:cNvPr id="22" name="図 21"/>
          <p:cNvPicPr>
            <a:picLocks noChangeAspect="1"/>
          </p:cNvPicPr>
          <p:nvPr/>
        </p:nvPicPr>
        <p:blipFill>
          <a:blip r:embed="rId6"/>
          <a:stretch>
            <a:fillRect/>
          </a:stretch>
        </p:blipFill>
        <p:spPr>
          <a:xfrm>
            <a:off x="5902010" y="3059369"/>
            <a:ext cx="6285903" cy="166898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7"/>
          <a:stretch>
            <a:fillRect/>
          </a:stretch>
        </p:blipFill>
        <p:spPr>
          <a:xfrm>
            <a:off x="11217723" y="4637716"/>
            <a:ext cx="2807985" cy="1251138"/>
          </a:xfrm>
          <a:prstGeom prst="rect">
            <a:avLst/>
          </a:prstGeom>
          <a:ln>
            <a:solidFill>
              <a:schemeClr val="bg1">
                <a:lumMod val="85000"/>
              </a:schemeClr>
            </a:solidFill>
          </a:ln>
          <a:effectLst>
            <a:outerShdw blurRad="50800" dist="38100" dir="2700000" algn="tl" rotWithShape="0">
              <a:prstClr val="black">
                <a:alpha val="40000"/>
              </a:prstClr>
            </a:outerShdw>
          </a:effectLst>
        </p:spPr>
      </p:pic>
      <p:cxnSp>
        <p:nvCxnSpPr>
          <p:cNvPr id="88" name="直線矢印コネクタ 87"/>
          <p:cNvCxnSpPr/>
          <p:nvPr/>
        </p:nvCxnSpPr>
        <p:spPr>
          <a:xfrm>
            <a:off x="7847176" y="4194934"/>
            <a:ext cx="3325523" cy="10399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E08E8855-35DF-FB14-656F-EB731E56D189}"/>
              </a:ext>
            </a:extLst>
          </p:cNvPr>
          <p:cNvSpPr txBox="1"/>
          <p:nvPr/>
        </p:nvSpPr>
        <p:spPr>
          <a:xfrm>
            <a:off x="10863045" y="1288003"/>
            <a:ext cx="3350799" cy="211130"/>
          </a:xfrm>
          <a:prstGeom prst="leftArrow">
            <a:avLst>
              <a:gd name="adj1" fmla="val 100000"/>
              <a:gd name="adj2" fmla="val 40806"/>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ja-JP" altLang="en-US" sz="1000" dirty="0">
                <a:solidFill>
                  <a:srgbClr val="0000FF"/>
                </a:solidFill>
                <a:latin typeface="+mn-ea"/>
              </a:rPr>
              <a:t>人物 </a:t>
            </a:r>
            <a:r>
              <a:rPr lang="en-US" altLang="ja-JP" sz="1000" dirty="0">
                <a:solidFill>
                  <a:srgbClr val="0000FF"/>
                </a:solidFill>
                <a:latin typeface="+mn-ea"/>
              </a:rPr>
              <a:t>/</a:t>
            </a:r>
            <a:r>
              <a:rPr lang="ja-JP" altLang="en-US" sz="1000" dirty="0">
                <a:solidFill>
                  <a:srgbClr val="0000FF"/>
                </a:solidFill>
                <a:latin typeface="+mn-ea"/>
              </a:rPr>
              <a:t> 車 </a:t>
            </a:r>
            <a:r>
              <a:rPr lang="en-US" altLang="ja-JP" sz="1000" dirty="0">
                <a:solidFill>
                  <a:srgbClr val="0000FF"/>
                </a:solidFill>
                <a:latin typeface="+mn-ea"/>
              </a:rPr>
              <a:t>/</a:t>
            </a:r>
            <a:r>
              <a:rPr lang="ja-JP" altLang="en-US" sz="1000" dirty="0">
                <a:solidFill>
                  <a:srgbClr val="0000FF"/>
                </a:solidFill>
                <a:latin typeface="+mn-ea"/>
              </a:rPr>
              <a:t> 二輪車</a:t>
            </a:r>
            <a:endParaRPr lang="en-US" altLang="ja-JP" sz="1000" dirty="0">
              <a:solidFill>
                <a:srgbClr val="0000FF"/>
              </a:solidFill>
              <a:latin typeface="+mn-ea"/>
            </a:endParaRPr>
          </a:p>
        </p:txBody>
      </p:sp>
      <p:sp>
        <p:nvSpPr>
          <p:cNvPr id="5" name="テキスト ボックス 4">
            <a:extLst>
              <a:ext uri="{FF2B5EF4-FFF2-40B4-BE49-F238E27FC236}">
                <a16:creationId xmlns:a16="http://schemas.microsoft.com/office/drawing/2014/main" id="{84010408-989F-4D9C-B1CD-99DA57213169}"/>
              </a:ext>
            </a:extLst>
          </p:cNvPr>
          <p:cNvSpPr txBox="1"/>
          <p:nvPr/>
        </p:nvSpPr>
        <p:spPr>
          <a:xfrm>
            <a:off x="10863048" y="1543944"/>
            <a:ext cx="3350798" cy="365018"/>
          </a:xfrm>
          <a:prstGeom prst="leftArrow">
            <a:avLst>
              <a:gd name="adj1" fmla="val 100000"/>
              <a:gd name="adj2" fmla="val 25011"/>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ja-JP" altLang="en-US" sz="1000" dirty="0">
                <a:solidFill>
                  <a:srgbClr val="0000FF"/>
                </a:solidFill>
                <a:latin typeface="+mn-ea"/>
              </a:rPr>
              <a:t>大</a:t>
            </a:r>
            <a:r>
              <a:rPr lang="en-US" altLang="ja-JP" sz="1000" dirty="0">
                <a:solidFill>
                  <a:srgbClr val="0000FF"/>
                </a:solidFill>
                <a:latin typeface="+mn-ea"/>
              </a:rPr>
              <a:t>(</a:t>
            </a:r>
            <a:r>
              <a:rPr lang="ja-JP" altLang="en-US" sz="1000" dirty="0">
                <a:solidFill>
                  <a:srgbClr val="0000FF"/>
                </a:solidFill>
                <a:latin typeface="+mn-ea"/>
              </a:rPr>
              <a:t>画面の</a:t>
            </a:r>
            <a:r>
              <a:rPr lang="en-US" altLang="ja-JP" sz="1000" dirty="0">
                <a:solidFill>
                  <a:srgbClr val="0000FF"/>
                </a:solidFill>
                <a:latin typeface="+mn-ea"/>
              </a:rPr>
              <a:t>3/4)</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 中</a:t>
            </a:r>
            <a:r>
              <a:rPr lang="en-US" altLang="ja-JP" sz="1000" dirty="0">
                <a:solidFill>
                  <a:srgbClr val="0000FF"/>
                </a:solidFill>
                <a:latin typeface="+mn-ea"/>
              </a:rPr>
              <a:t>(</a:t>
            </a:r>
            <a:r>
              <a:rPr lang="ja-JP" altLang="en-US" sz="1000" dirty="0">
                <a:solidFill>
                  <a:srgbClr val="0000FF"/>
                </a:solidFill>
                <a:latin typeface="+mn-ea"/>
              </a:rPr>
              <a:t>画面の</a:t>
            </a:r>
            <a:r>
              <a:rPr lang="en-US" altLang="ja-JP" sz="1000" dirty="0">
                <a:solidFill>
                  <a:srgbClr val="0000FF"/>
                </a:solidFill>
                <a:latin typeface="+mn-ea"/>
              </a:rPr>
              <a:t>1/2)</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 小</a:t>
            </a:r>
            <a:r>
              <a:rPr lang="en-US" altLang="ja-JP" sz="1000" dirty="0">
                <a:solidFill>
                  <a:srgbClr val="0000FF"/>
                </a:solidFill>
                <a:latin typeface="+mn-ea"/>
              </a:rPr>
              <a:t>(</a:t>
            </a:r>
            <a:r>
              <a:rPr lang="ja-JP" altLang="en-US" sz="1000" dirty="0">
                <a:solidFill>
                  <a:srgbClr val="0000FF"/>
                </a:solidFill>
                <a:latin typeface="+mn-ea"/>
              </a:rPr>
              <a:t>画面の</a:t>
            </a:r>
            <a:r>
              <a:rPr lang="en-US" altLang="ja-JP" sz="1000" dirty="0">
                <a:solidFill>
                  <a:srgbClr val="0000FF"/>
                </a:solidFill>
                <a:latin typeface="+mn-ea"/>
              </a:rPr>
              <a:t>1/4)</a:t>
            </a:r>
            <a:r>
              <a:rPr lang="ja-JP" altLang="en-US" sz="1000" dirty="0">
                <a:solidFill>
                  <a:srgbClr val="0000FF"/>
                </a:solidFill>
                <a:latin typeface="+mn-ea"/>
              </a:rPr>
              <a:t> </a:t>
            </a:r>
            <a:r>
              <a:rPr lang="en-US" altLang="ja-JP" sz="1000" dirty="0">
                <a:solidFill>
                  <a:srgbClr val="0000FF"/>
                </a:solidFill>
                <a:latin typeface="+mn-ea"/>
              </a:rPr>
              <a:t>/</a:t>
            </a:r>
          </a:p>
          <a:p>
            <a:pPr defTabSz="719953" fontAlgn="base">
              <a:spcBef>
                <a:spcPct val="0"/>
              </a:spcBef>
              <a:spcAft>
                <a:spcPct val="0"/>
              </a:spcAft>
              <a:defRPr/>
            </a:pPr>
            <a:r>
              <a:rPr lang="ja-JP" altLang="en-US" sz="1000" dirty="0">
                <a:solidFill>
                  <a:srgbClr val="0000FF"/>
                </a:solidFill>
                <a:latin typeface="+mn-ea"/>
              </a:rPr>
              <a:t>サイズ調整なし</a:t>
            </a:r>
            <a:endParaRPr lang="en-US" altLang="ja-JP" sz="1000" dirty="0">
              <a:solidFill>
                <a:srgbClr val="0000FF"/>
              </a:solidFill>
              <a:latin typeface="+mn-ea"/>
            </a:endParaRPr>
          </a:p>
        </p:txBody>
      </p:sp>
      <p:sp>
        <p:nvSpPr>
          <p:cNvPr id="7" name="テキスト ボックス 6">
            <a:extLst>
              <a:ext uri="{FF2B5EF4-FFF2-40B4-BE49-F238E27FC236}">
                <a16:creationId xmlns:a16="http://schemas.microsoft.com/office/drawing/2014/main" id="{AA530489-55E7-78EA-3569-E031F95E16A5}"/>
              </a:ext>
            </a:extLst>
          </p:cNvPr>
          <p:cNvSpPr txBox="1"/>
          <p:nvPr/>
        </p:nvSpPr>
        <p:spPr>
          <a:xfrm>
            <a:off x="10855876" y="1946487"/>
            <a:ext cx="3357970" cy="211130"/>
          </a:xfrm>
          <a:prstGeom prst="leftArrow">
            <a:avLst>
              <a:gd name="adj1" fmla="val 100000"/>
              <a:gd name="adj2" fmla="val 36209"/>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ja-JP" altLang="en-US" sz="1000" dirty="0">
                <a:solidFill>
                  <a:srgbClr val="0000FF"/>
                </a:solidFill>
                <a:latin typeface="+mn-ea"/>
              </a:rPr>
              <a:t>高</a:t>
            </a:r>
            <a:r>
              <a:rPr lang="en-US" altLang="ja-JP" sz="1000" dirty="0">
                <a:solidFill>
                  <a:srgbClr val="0000FF"/>
                </a:solidFill>
                <a:latin typeface="+mn-ea"/>
              </a:rPr>
              <a:t> / </a:t>
            </a:r>
            <a:r>
              <a:rPr lang="ja-JP" altLang="en-US" sz="1000" dirty="0">
                <a:solidFill>
                  <a:srgbClr val="0000FF"/>
                </a:solidFill>
                <a:latin typeface="+mn-ea"/>
              </a:rPr>
              <a:t>中</a:t>
            </a:r>
            <a:r>
              <a:rPr lang="en-US" altLang="ja-JP" sz="1000" dirty="0">
                <a:solidFill>
                  <a:srgbClr val="0000FF"/>
                </a:solidFill>
                <a:latin typeface="+mn-ea"/>
              </a:rPr>
              <a:t> / </a:t>
            </a:r>
            <a:r>
              <a:rPr lang="ja-JP" altLang="en-US" sz="1000" dirty="0">
                <a:solidFill>
                  <a:srgbClr val="0000FF"/>
                </a:solidFill>
                <a:latin typeface="+mn-ea"/>
              </a:rPr>
              <a:t>低</a:t>
            </a:r>
            <a:endParaRPr lang="en-US" altLang="ja-JP" sz="1000" dirty="0">
              <a:solidFill>
                <a:srgbClr val="0000FF"/>
              </a:solidFill>
              <a:latin typeface="+mn-ea"/>
            </a:endParaRPr>
          </a:p>
        </p:txBody>
      </p:sp>
      <p:sp>
        <p:nvSpPr>
          <p:cNvPr id="8" name="テキスト ボックス 7">
            <a:extLst>
              <a:ext uri="{FF2B5EF4-FFF2-40B4-BE49-F238E27FC236}">
                <a16:creationId xmlns:a16="http://schemas.microsoft.com/office/drawing/2014/main" id="{2E8FA206-5074-0330-EABB-92EBCCE5532A}"/>
              </a:ext>
            </a:extLst>
          </p:cNvPr>
          <p:cNvSpPr txBox="1"/>
          <p:nvPr/>
        </p:nvSpPr>
        <p:spPr>
          <a:xfrm>
            <a:off x="10855876" y="2245095"/>
            <a:ext cx="3357970" cy="211130"/>
          </a:xfrm>
          <a:prstGeom prst="leftArrow">
            <a:avLst>
              <a:gd name="adj1" fmla="val 100000"/>
              <a:gd name="adj2" fmla="val 33910"/>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en-US" altLang="ja-JP" sz="1000" dirty="0">
                <a:solidFill>
                  <a:srgbClr val="0000FF"/>
                </a:solidFill>
                <a:latin typeface="+mn-ea"/>
              </a:rPr>
              <a:t>Off(</a:t>
            </a:r>
            <a:r>
              <a:rPr lang="ja-JP" altLang="en-US" sz="1000" dirty="0">
                <a:solidFill>
                  <a:srgbClr val="0000FF"/>
                </a:solidFill>
                <a:latin typeface="+mn-ea"/>
              </a:rPr>
              <a:t>制限無し</a:t>
            </a:r>
            <a:r>
              <a:rPr lang="en-US" altLang="ja-JP" sz="1000" dirty="0">
                <a:solidFill>
                  <a:srgbClr val="0000FF"/>
                </a:solidFill>
                <a:latin typeface="+mn-ea"/>
              </a:rPr>
              <a:t>)</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 </a:t>
            </a:r>
            <a:r>
              <a:rPr lang="en-US" altLang="ja-JP" sz="1000" dirty="0">
                <a:solidFill>
                  <a:srgbClr val="0000FF"/>
                </a:solidFill>
                <a:latin typeface="+mn-ea"/>
              </a:rPr>
              <a:t>10s,20s,30s,40s,50s,1,2,3,5,10min</a:t>
            </a:r>
            <a:r>
              <a:rPr lang="ja-JP" altLang="en-US" sz="1000" dirty="0">
                <a:solidFill>
                  <a:srgbClr val="0000FF"/>
                </a:solidFill>
                <a:latin typeface="+mn-ea"/>
              </a:rPr>
              <a:t> </a:t>
            </a:r>
            <a:endParaRPr lang="en-US" altLang="ja-JP" sz="1000" dirty="0">
              <a:solidFill>
                <a:srgbClr val="0000FF"/>
              </a:solidFill>
              <a:latin typeface="+mn-ea"/>
            </a:endParaRPr>
          </a:p>
        </p:txBody>
      </p:sp>
      <p:sp>
        <p:nvSpPr>
          <p:cNvPr id="83" name="テキスト ボックス 82"/>
          <p:cNvSpPr txBox="1"/>
          <p:nvPr/>
        </p:nvSpPr>
        <p:spPr>
          <a:xfrm>
            <a:off x="10847294" y="2571097"/>
            <a:ext cx="3366551" cy="211130"/>
          </a:xfrm>
          <a:prstGeom prst="leftArrow">
            <a:avLst>
              <a:gd name="adj1" fmla="val 100000"/>
              <a:gd name="adj2" fmla="val 36208"/>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en-US" altLang="ja-JP" sz="1000" dirty="0">
                <a:solidFill>
                  <a:srgbClr val="0000FF"/>
                </a:solidFill>
                <a:latin typeface="+mn-ea"/>
              </a:rPr>
              <a:t>Off / On</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ライブ画表示なし</a:t>
            </a:r>
            <a:r>
              <a:rPr lang="en-US" altLang="ja-JP" sz="1000" dirty="0">
                <a:solidFill>
                  <a:srgbClr val="0000FF"/>
                </a:solidFill>
                <a:latin typeface="+mn-ea"/>
              </a:rPr>
              <a:t>) / On(</a:t>
            </a:r>
            <a:r>
              <a:rPr lang="ja-JP" altLang="en-US" sz="1000" dirty="0">
                <a:solidFill>
                  <a:srgbClr val="0000FF"/>
                </a:solidFill>
                <a:latin typeface="+mn-ea"/>
              </a:rPr>
              <a:t>ライブ画表示あり</a:t>
            </a:r>
            <a:r>
              <a:rPr lang="en-US" altLang="ja-JP" sz="1000" dirty="0">
                <a:solidFill>
                  <a:srgbClr val="0000FF"/>
                </a:solidFill>
                <a:latin typeface="+mn-ea"/>
              </a:rPr>
              <a:t>)</a:t>
            </a:r>
          </a:p>
        </p:txBody>
      </p:sp>
      <p:sp>
        <p:nvSpPr>
          <p:cNvPr id="9" name="テキスト ボックス 8">
            <a:extLst>
              <a:ext uri="{FF2B5EF4-FFF2-40B4-BE49-F238E27FC236}">
                <a16:creationId xmlns:a16="http://schemas.microsoft.com/office/drawing/2014/main" id="{F5CB826C-0D46-DDCD-C8AC-68694DD6137D}"/>
              </a:ext>
            </a:extLst>
          </p:cNvPr>
          <p:cNvSpPr txBox="1"/>
          <p:nvPr/>
        </p:nvSpPr>
        <p:spPr>
          <a:xfrm>
            <a:off x="4457275" y="6411886"/>
            <a:ext cx="4698722" cy="338554"/>
          </a:xfrm>
          <a:prstGeom prst="rect">
            <a:avLst/>
          </a:prstGeom>
          <a:noFill/>
        </p:spPr>
        <p:txBody>
          <a:bodyPr wrap="none" rtlCol="0">
            <a:spAutoFit/>
          </a:bodyPr>
          <a:lstStyle/>
          <a:p>
            <a:r>
              <a:rPr lang="ja-JP" altLang="en-US" sz="1600" b="1" dirty="0">
                <a:solidFill>
                  <a:srgbClr val="FF0000"/>
                </a:solidFill>
              </a:rPr>
              <a:t>＊各項目設定後に「設定」ボタンを必ずクリック</a:t>
            </a:r>
          </a:p>
        </p:txBody>
      </p:sp>
      <p:sp>
        <p:nvSpPr>
          <p:cNvPr id="4" name="テキスト ボックス 3">
            <a:extLst>
              <a:ext uri="{FF2B5EF4-FFF2-40B4-BE49-F238E27FC236}">
                <a16:creationId xmlns:a16="http://schemas.microsoft.com/office/drawing/2014/main" id="{2B4114CD-D13B-C35F-0FB3-28139E9DC7F9}"/>
              </a:ext>
            </a:extLst>
          </p:cNvPr>
          <p:cNvSpPr txBox="1"/>
          <p:nvPr/>
        </p:nvSpPr>
        <p:spPr>
          <a:xfrm>
            <a:off x="11172699" y="2973072"/>
            <a:ext cx="3041146" cy="1200329"/>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r>
              <a:rPr lang="en-US" altLang="ja-JP" sz="1200" b="1" dirty="0">
                <a:latin typeface="+mn-ea"/>
              </a:rPr>
              <a:t>【</a:t>
            </a:r>
            <a:r>
              <a:rPr lang="ja-JP" altLang="en-US" sz="1200" b="1" dirty="0">
                <a:latin typeface="+mn-ea"/>
              </a:rPr>
              <a:t>メモ</a:t>
            </a:r>
            <a:r>
              <a:rPr lang="en-US" altLang="ja-JP" sz="1200" b="1" dirty="0">
                <a:latin typeface="+mn-ea"/>
              </a:rPr>
              <a:t>】</a:t>
            </a:r>
          </a:p>
          <a:p>
            <a:r>
              <a:rPr lang="ja-JP" altLang="en-US" sz="1200" b="1" dirty="0">
                <a:latin typeface="+mn-ea"/>
              </a:rPr>
              <a:t>画角外から走り込んできた人物に対する自動追尾の場合、検知幅の</a:t>
            </a:r>
            <a:r>
              <a:rPr lang="en-US" altLang="ja-JP" sz="1200" b="1" dirty="0">
                <a:latin typeface="+mn-ea"/>
              </a:rPr>
              <a:t>2</a:t>
            </a:r>
            <a:r>
              <a:rPr lang="ja-JP" altLang="en-US" sz="1200" b="1" dirty="0">
                <a:latin typeface="+mn-ea"/>
              </a:rPr>
              <a:t>倍以上の画角があれば検知可能ですが、「自動追尾起動設定エリア」の画角を引き目にすることをお勧めします。</a:t>
            </a:r>
          </a:p>
        </p:txBody>
      </p:sp>
      <p:sp>
        <p:nvSpPr>
          <p:cNvPr id="6" name="正方形/長方形 5">
            <a:extLst>
              <a:ext uri="{FF2B5EF4-FFF2-40B4-BE49-F238E27FC236}">
                <a16:creationId xmlns:a16="http://schemas.microsoft.com/office/drawing/2014/main" id="{F417283F-40E4-7447-BF58-EA9952443260}"/>
              </a:ext>
            </a:extLst>
          </p:cNvPr>
          <p:cNvSpPr/>
          <p:nvPr/>
        </p:nvSpPr>
        <p:spPr>
          <a:xfrm>
            <a:off x="6032237" y="1528204"/>
            <a:ext cx="4487856" cy="364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12" name="コネクタ: カギ線 11">
            <a:extLst>
              <a:ext uri="{FF2B5EF4-FFF2-40B4-BE49-F238E27FC236}">
                <a16:creationId xmlns:a16="http://schemas.microsoft.com/office/drawing/2014/main" id="{C9DA00E8-08B4-A399-4BC4-75FB6FD73414}"/>
              </a:ext>
            </a:extLst>
          </p:cNvPr>
          <p:cNvCxnSpPr>
            <a:cxnSpLocks/>
            <a:stCxn id="6" idx="3"/>
            <a:endCxn id="4" idx="1"/>
          </p:cNvCxnSpPr>
          <p:nvPr/>
        </p:nvCxnSpPr>
        <p:spPr>
          <a:xfrm>
            <a:off x="10520093" y="1710526"/>
            <a:ext cx="652606" cy="1862711"/>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タイトル 9">
            <a:extLst>
              <a:ext uri="{FF2B5EF4-FFF2-40B4-BE49-F238E27FC236}">
                <a16:creationId xmlns:a16="http://schemas.microsoft.com/office/drawing/2014/main" id="{F93637CE-AEEE-111A-E1AA-A715FE93F97B}"/>
              </a:ext>
            </a:extLst>
          </p:cNvPr>
          <p:cNvSpPr>
            <a:spLocks noGrp="1"/>
          </p:cNvSpPr>
          <p:nvPr>
            <p:ph type="title"/>
          </p:nvPr>
        </p:nvSpPr>
        <p:spPr/>
        <p:txBody>
          <a:bodyPr/>
          <a:lstStyle/>
          <a:p>
            <a:r>
              <a:rPr lang="en-US" altLang="ja-JP" dirty="0">
                <a:latin typeface="游ゴシック" panose="020B0400000000000000" pitchFamily="50" charset="-128"/>
                <a:ea typeface="游ゴシック" panose="020B0400000000000000" pitchFamily="50" charset="-128"/>
              </a:rPr>
              <a:t>【PTZ</a:t>
            </a:r>
            <a:r>
              <a:rPr lang="ja-JP" altLang="en-US" dirty="0">
                <a:latin typeface="游ゴシック" panose="020B0400000000000000" pitchFamily="50" charset="-128"/>
                <a:ea typeface="游ゴシック" panose="020B0400000000000000" pitchFamily="50" charset="-128"/>
              </a:rPr>
              <a:t>部</a:t>
            </a:r>
            <a:r>
              <a:rPr lang="en-US" altLang="ja-JP" dirty="0">
                <a:latin typeface="游ゴシック" panose="020B0400000000000000" pitchFamily="50" charset="-128"/>
                <a:ea typeface="游ゴシック" panose="020B0400000000000000" pitchFamily="50" charset="-128"/>
              </a:rPr>
              <a:t>】</a:t>
            </a:r>
            <a:r>
              <a:rPr lang="zh-TW" altLang="en-US" dirty="0">
                <a:latin typeface="游ゴシック" panose="020B0400000000000000" pitchFamily="50" charset="-128"/>
                <a:ea typeface="游ゴシック" panose="020B0400000000000000" pitchFamily="50" charset="-128"/>
              </a:rPr>
              <a:t>自動追尾設定</a:t>
            </a:r>
            <a:endParaRPr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35406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8A638B6-EBCD-1D73-8998-031453AD8FEF}"/>
              </a:ext>
            </a:extLst>
          </p:cNvPr>
          <p:cNvSpPr>
            <a:spLocks noGrp="1"/>
          </p:cNvSpPr>
          <p:nvPr>
            <p:ph type="title"/>
          </p:nvPr>
        </p:nvSpPr>
        <p:spPr/>
        <p:txBody>
          <a:bodyPr/>
          <a:lstStyle/>
          <a:p>
            <a:pPr marL="268288"/>
            <a:r>
              <a:rPr lang="ja-JP" altLang="en-US" dirty="0"/>
              <a:t>自動追尾連動での留意事項</a:t>
            </a:r>
          </a:p>
        </p:txBody>
      </p:sp>
      <p:sp>
        <p:nvSpPr>
          <p:cNvPr id="15" name="フリーフォーム: 図形 14">
            <a:extLst>
              <a:ext uri="{FF2B5EF4-FFF2-40B4-BE49-F238E27FC236}">
                <a16:creationId xmlns:a16="http://schemas.microsoft.com/office/drawing/2014/main" id="{3C29AC90-418D-4CAA-AC3E-FA8DD288B71E}"/>
              </a:ext>
            </a:extLst>
          </p:cNvPr>
          <p:cNvSpPr/>
          <p:nvPr/>
        </p:nvSpPr>
        <p:spPr>
          <a:xfrm>
            <a:off x="526307" y="2831564"/>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6" name="正方形/長方形 15">
            <a:extLst>
              <a:ext uri="{FF2B5EF4-FFF2-40B4-BE49-F238E27FC236}">
                <a16:creationId xmlns:a16="http://schemas.microsoft.com/office/drawing/2014/main" id="{A1DED5DD-4BD1-7952-2463-221DC1D8DEAF}"/>
              </a:ext>
            </a:extLst>
          </p:cNvPr>
          <p:cNvSpPr/>
          <p:nvPr/>
        </p:nvSpPr>
        <p:spPr>
          <a:xfrm>
            <a:off x="432386" y="889706"/>
            <a:ext cx="6102828" cy="38427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オブジェクトが検知エリアに入り</a:t>
            </a:r>
            <a:r>
              <a:rPr lang="en-US" altLang="ja-JP" sz="2000" b="1" dirty="0">
                <a:solidFill>
                  <a:schemeClr val="tx1"/>
                </a:solidFill>
                <a:latin typeface="+mn-ea"/>
              </a:rPr>
              <a:t>AI</a:t>
            </a:r>
            <a:r>
              <a:rPr lang="ja-JP" altLang="en-US" sz="2000" b="1" dirty="0">
                <a:solidFill>
                  <a:schemeClr val="tx1"/>
                </a:solidFill>
                <a:latin typeface="+mn-ea"/>
              </a:rPr>
              <a:t>検知</a:t>
            </a:r>
          </a:p>
        </p:txBody>
      </p:sp>
      <p:pic>
        <p:nvPicPr>
          <p:cNvPr id="27" name="図 26">
            <a:extLst>
              <a:ext uri="{FF2B5EF4-FFF2-40B4-BE49-F238E27FC236}">
                <a16:creationId xmlns:a16="http://schemas.microsoft.com/office/drawing/2014/main" id="{E6BD4335-1D42-A80D-0D71-1CDE4845C8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982027" y="2861983"/>
            <a:ext cx="703163" cy="1429541"/>
          </a:xfrm>
          <a:prstGeom prst="rect">
            <a:avLst/>
          </a:prstGeom>
          <a:effectLst/>
        </p:spPr>
      </p:pic>
      <p:pic>
        <p:nvPicPr>
          <p:cNvPr id="28" name="図 27">
            <a:extLst>
              <a:ext uri="{FF2B5EF4-FFF2-40B4-BE49-F238E27FC236}">
                <a16:creationId xmlns:a16="http://schemas.microsoft.com/office/drawing/2014/main" id="{5BF6A476-7788-99A5-8896-7AB25B01E3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2571191" y="2396186"/>
            <a:ext cx="703163" cy="1429541"/>
          </a:xfrm>
          <a:prstGeom prst="rect">
            <a:avLst/>
          </a:prstGeom>
          <a:effectLst/>
        </p:spPr>
      </p:pic>
      <p:sp>
        <p:nvSpPr>
          <p:cNvPr id="29" name="テキスト ボックス 28">
            <a:extLst>
              <a:ext uri="{FF2B5EF4-FFF2-40B4-BE49-F238E27FC236}">
                <a16:creationId xmlns:a16="http://schemas.microsoft.com/office/drawing/2014/main" id="{69460B26-F6A2-06D3-12C6-A323A002F325}"/>
              </a:ext>
            </a:extLst>
          </p:cNvPr>
          <p:cNvSpPr txBox="1"/>
          <p:nvPr/>
        </p:nvSpPr>
        <p:spPr>
          <a:xfrm>
            <a:off x="1825735" y="1650437"/>
            <a:ext cx="1298753" cy="358881"/>
          </a:xfrm>
          <a:prstGeom prst="rect">
            <a:avLst/>
          </a:prstGeom>
          <a:noFill/>
        </p:spPr>
        <p:txBody>
          <a:bodyPr wrap="none" rtlCol="0">
            <a:spAutoFit/>
          </a:bodyPr>
          <a:lstStyle/>
          <a:p>
            <a:r>
              <a:rPr lang="ja-JP" altLang="en-US" sz="1732" b="1" dirty="0"/>
              <a:t>検知エリア</a:t>
            </a:r>
          </a:p>
        </p:txBody>
      </p:sp>
      <p:sp>
        <p:nvSpPr>
          <p:cNvPr id="30" name="正方形/長方形 29">
            <a:extLst>
              <a:ext uri="{FF2B5EF4-FFF2-40B4-BE49-F238E27FC236}">
                <a16:creationId xmlns:a16="http://schemas.microsoft.com/office/drawing/2014/main" id="{61FCEE92-3F28-E7DE-1AA1-753FA068463E}"/>
              </a:ext>
            </a:extLst>
          </p:cNvPr>
          <p:cNvSpPr/>
          <p:nvPr/>
        </p:nvSpPr>
        <p:spPr>
          <a:xfrm>
            <a:off x="1940882" y="2017198"/>
            <a:ext cx="3677598" cy="1954949"/>
          </a:xfrm>
          <a:prstGeom prst="rect">
            <a:avLst/>
          </a:prstGeom>
          <a:noFill/>
          <a:ln w="25400">
            <a:solidFill>
              <a:schemeClr val="bg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4" name="正方形/長方形 33">
            <a:extLst>
              <a:ext uri="{FF2B5EF4-FFF2-40B4-BE49-F238E27FC236}">
                <a16:creationId xmlns:a16="http://schemas.microsoft.com/office/drawing/2014/main" id="{701B9929-004D-09BE-0142-6CFD3B71EA66}"/>
              </a:ext>
            </a:extLst>
          </p:cNvPr>
          <p:cNvSpPr/>
          <p:nvPr/>
        </p:nvSpPr>
        <p:spPr>
          <a:xfrm>
            <a:off x="2583654" y="2322815"/>
            <a:ext cx="678237" cy="1429541"/>
          </a:xfrm>
          <a:prstGeom prst="rect">
            <a:avLst/>
          </a:prstGeom>
          <a:noFill/>
          <a:ln w="254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schemeClr val="tx1"/>
              </a:solidFill>
            </a:endParaRPr>
          </a:p>
        </p:txBody>
      </p:sp>
      <p:cxnSp>
        <p:nvCxnSpPr>
          <p:cNvPr id="37" name="直線矢印コネクタ 36">
            <a:extLst>
              <a:ext uri="{FF2B5EF4-FFF2-40B4-BE49-F238E27FC236}">
                <a16:creationId xmlns:a16="http://schemas.microsoft.com/office/drawing/2014/main" id="{7D8C8341-3CC5-7E1A-579F-B718E8157106}"/>
              </a:ext>
            </a:extLst>
          </p:cNvPr>
          <p:cNvCxnSpPr>
            <a:cxnSpLocks/>
          </p:cNvCxnSpPr>
          <p:nvPr/>
        </p:nvCxnSpPr>
        <p:spPr>
          <a:xfrm flipV="1">
            <a:off x="1220154" y="3531561"/>
            <a:ext cx="3961446" cy="825768"/>
          </a:xfrm>
          <a:prstGeom prst="straightConnector1">
            <a:avLst/>
          </a:prstGeom>
          <a:ln w="25400">
            <a:solidFill>
              <a:srgbClr val="00FF00"/>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5D72466C-C33D-C509-DD29-FD1C1F96D6C8}"/>
              </a:ext>
            </a:extLst>
          </p:cNvPr>
          <p:cNvSpPr txBox="1"/>
          <p:nvPr/>
        </p:nvSpPr>
        <p:spPr>
          <a:xfrm>
            <a:off x="3418228" y="2085159"/>
            <a:ext cx="1261884" cy="738664"/>
          </a:xfrm>
          <a:prstGeom prst="rect">
            <a:avLst/>
          </a:prstGeom>
          <a:noFill/>
        </p:spPr>
        <p:txBody>
          <a:bodyPr wrap="none" rtlCol="0">
            <a:spAutoFit/>
          </a:bodyPr>
          <a:lstStyle/>
          <a:p>
            <a:pPr algn="ctr"/>
            <a:r>
              <a:rPr lang="ja-JP" altLang="en-US" sz="1400" b="1" dirty="0">
                <a:latin typeface="+mn-ea"/>
              </a:rPr>
              <a:t>アラーム</a:t>
            </a:r>
            <a:endParaRPr lang="en-US" altLang="ja-JP" sz="1400" b="1" dirty="0">
              <a:latin typeface="+mn-ea"/>
            </a:endParaRPr>
          </a:p>
          <a:p>
            <a:pPr algn="ctr"/>
            <a:r>
              <a:rPr lang="ja-JP" altLang="en-US" sz="1400" b="1" dirty="0">
                <a:latin typeface="+mn-ea"/>
              </a:rPr>
              <a:t>無検知時間を</a:t>
            </a:r>
            <a:endParaRPr lang="en-US" altLang="ja-JP" sz="1400" b="1" dirty="0">
              <a:latin typeface="+mn-ea"/>
            </a:endParaRPr>
          </a:p>
          <a:p>
            <a:pPr algn="ctr"/>
            <a:r>
              <a:rPr lang="ja-JP" altLang="en-US" sz="1400" b="1" dirty="0">
                <a:latin typeface="+mn-ea"/>
              </a:rPr>
              <a:t>超えての移動</a:t>
            </a:r>
          </a:p>
        </p:txBody>
      </p:sp>
      <p:cxnSp>
        <p:nvCxnSpPr>
          <p:cNvPr id="42" name="直線矢印コネクタ 41">
            <a:extLst>
              <a:ext uri="{FF2B5EF4-FFF2-40B4-BE49-F238E27FC236}">
                <a16:creationId xmlns:a16="http://schemas.microsoft.com/office/drawing/2014/main" id="{88D831FD-3E82-DF0E-37F0-CDF9A7344A35}"/>
              </a:ext>
            </a:extLst>
          </p:cNvPr>
          <p:cNvCxnSpPr>
            <a:cxnSpLocks/>
            <a:stCxn id="34" idx="3"/>
          </p:cNvCxnSpPr>
          <p:nvPr/>
        </p:nvCxnSpPr>
        <p:spPr>
          <a:xfrm flipV="1">
            <a:off x="3261890" y="2707312"/>
            <a:ext cx="1514926" cy="330274"/>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FF31200F-13AD-17D3-9155-713EFE85ED12}"/>
              </a:ext>
            </a:extLst>
          </p:cNvPr>
          <p:cNvSpPr txBox="1"/>
          <p:nvPr/>
        </p:nvSpPr>
        <p:spPr>
          <a:xfrm>
            <a:off x="3261890" y="1355998"/>
            <a:ext cx="1107996" cy="369332"/>
          </a:xfrm>
          <a:prstGeom prst="rect">
            <a:avLst/>
          </a:prstGeom>
          <a:noFill/>
        </p:spPr>
        <p:txBody>
          <a:bodyPr wrap="none" rtlCol="0">
            <a:spAutoFit/>
          </a:bodyPr>
          <a:lstStyle/>
          <a:p>
            <a:r>
              <a:rPr lang="ja-JP" altLang="en-US" sz="1800" b="1" dirty="0">
                <a:solidFill>
                  <a:srgbClr val="0000FF"/>
                </a:solidFill>
              </a:rPr>
              <a:t>自動追尾</a:t>
            </a:r>
          </a:p>
        </p:txBody>
      </p:sp>
      <p:sp>
        <p:nvSpPr>
          <p:cNvPr id="44" name="テキスト ボックス 43">
            <a:extLst>
              <a:ext uri="{FF2B5EF4-FFF2-40B4-BE49-F238E27FC236}">
                <a16:creationId xmlns:a16="http://schemas.microsoft.com/office/drawing/2014/main" id="{7C608B13-47DA-3A41-5DD6-B7341C678EE5}"/>
              </a:ext>
            </a:extLst>
          </p:cNvPr>
          <p:cNvSpPr txBox="1"/>
          <p:nvPr/>
        </p:nvSpPr>
        <p:spPr>
          <a:xfrm>
            <a:off x="1825735" y="4272912"/>
            <a:ext cx="1744388" cy="358881"/>
          </a:xfrm>
          <a:prstGeom prst="rect">
            <a:avLst/>
          </a:prstGeom>
          <a:noFill/>
        </p:spPr>
        <p:txBody>
          <a:bodyPr wrap="none" rtlCol="0">
            <a:spAutoFit/>
          </a:bodyPr>
          <a:lstStyle/>
          <a:p>
            <a:r>
              <a:rPr lang="ja-JP" altLang="en-US" sz="1732" b="1" dirty="0"/>
              <a:t>ターゲット移動</a:t>
            </a:r>
          </a:p>
        </p:txBody>
      </p:sp>
      <p:pic>
        <p:nvPicPr>
          <p:cNvPr id="46" name="図 45">
            <a:extLst>
              <a:ext uri="{FF2B5EF4-FFF2-40B4-BE49-F238E27FC236}">
                <a16:creationId xmlns:a16="http://schemas.microsoft.com/office/drawing/2014/main" id="{11233E44-A5EB-71B3-2CB3-6E415F69F9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4735086" y="2020769"/>
            <a:ext cx="703163" cy="1429541"/>
          </a:xfrm>
          <a:prstGeom prst="rect">
            <a:avLst/>
          </a:prstGeom>
          <a:effectLst/>
        </p:spPr>
      </p:pic>
      <p:sp>
        <p:nvSpPr>
          <p:cNvPr id="47" name="正方形/長方形 46">
            <a:extLst>
              <a:ext uri="{FF2B5EF4-FFF2-40B4-BE49-F238E27FC236}">
                <a16:creationId xmlns:a16="http://schemas.microsoft.com/office/drawing/2014/main" id="{1F82A37C-703F-5113-D1AF-60B4BAE4E443}"/>
              </a:ext>
            </a:extLst>
          </p:cNvPr>
          <p:cNvSpPr/>
          <p:nvPr/>
        </p:nvSpPr>
        <p:spPr>
          <a:xfrm>
            <a:off x="4747549" y="1947398"/>
            <a:ext cx="678237" cy="1429541"/>
          </a:xfrm>
          <a:prstGeom prst="rect">
            <a:avLst/>
          </a:prstGeom>
          <a:noFill/>
          <a:ln w="254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schemeClr val="tx1"/>
              </a:solidFill>
            </a:endParaRPr>
          </a:p>
        </p:txBody>
      </p:sp>
      <p:sp>
        <p:nvSpPr>
          <p:cNvPr id="48" name="フリーフォーム: 図形 47">
            <a:extLst>
              <a:ext uri="{FF2B5EF4-FFF2-40B4-BE49-F238E27FC236}">
                <a16:creationId xmlns:a16="http://schemas.microsoft.com/office/drawing/2014/main" id="{382312AE-8B5E-8BF8-3062-4C10044603EB}"/>
              </a:ext>
            </a:extLst>
          </p:cNvPr>
          <p:cNvSpPr/>
          <p:nvPr/>
        </p:nvSpPr>
        <p:spPr>
          <a:xfrm>
            <a:off x="3009340" y="1674855"/>
            <a:ext cx="741680" cy="640080"/>
          </a:xfrm>
          <a:custGeom>
            <a:avLst/>
            <a:gdLst>
              <a:gd name="connsiteX0" fmla="*/ 0 w 741680"/>
              <a:gd name="connsiteY0" fmla="*/ 640080 h 640080"/>
              <a:gd name="connsiteX1" fmla="*/ 426720 w 741680"/>
              <a:gd name="connsiteY1" fmla="*/ 162560 h 640080"/>
              <a:gd name="connsiteX2" fmla="*/ 416560 w 741680"/>
              <a:gd name="connsiteY2" fmla="*/ 365760 h 640080"/>
              <a:gd name="connsiteX3" fmla="*/ 741680 w 741680"/>
              <a:gd name="connsiteY3" fmla="*/ 0 h 640080"/>
              <a:gd name="connsiteX4" fmla="*/ 741680 w 741680"/>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680" h="640080">
                <a:moveTo>
                  <a:pt x="0" y="640080"/>
                </a:moveTo>
                <a:lnTo>
                  <a:pt x="426720" y="162560"/>
                </a:lnTo>
                <a:lnTo>
                  <a:pt x="416560" y="365760"/>
                </a:lnTo>
                <a:lnTo>
                  <a:pt x="741680" y="0"/>
                </a:lnTo>
                <a:lnTo>
                  <a:pt x="741680" y="0"/>
                </a:lnTo>
              </a:path>
            </a:pathLst>
          </a:custGeom>
          <a:noFill/>
          <a:ln w="381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5E35D22-65E3-2450-C62D-A20C0BD8937A}"/>
              </a:ext>
            </a:extLst>
          </p:cNvPr>
          <p:cNvSpPr txBox="1"/>
          <p:nvPr/>
        </p:nvSpPr>
        <p:spPr>
          <a:xfrm>
            <a:off x="5438249" y="1032874"/>
            <a:ext cx="1107996" cy="369332"/>
          </a:xfrm>
          <a:prstGeom prst="rect">
            <a:avLst/>
          </a:prstGeom>
          <a:noFill/>
        </p:spPr>
        <p:txBody>
          <a:bodyPr wrap="none" rtlCol="0">
            <a:spAutoFit/>
          </a:bodyPr>
          <a:lstStyle/>
          <a:p>
            <a:r>
              <a:rPr lang="ja-JP" altLang="en-US" sz="1800" b="1" dirty="0">
                <a:solidFill>
                  <a:srgbClr val="0000FF"/>
                </a:solidFill>
              </a:rPr>
              <a:t>自動追尾</a:t>
            </a:r>
          </a:p>
        </p:txBody>
      </p:sp>
      <p:sp>
        <p:nvSpPr>
          <p:cNvPr id="50" name="フリーフォーム: 図形 49">
            <a:extLst>
              <a:ext uri="{FF2B5EF4-FFF2-40B4-BE49-F238E27FC236}">
                <a16:creationId xmlns:a16="http://schemas.microsoft.com/office/drawing/2014/main" id="{935F93F3-57ED-B556-2CB6-6FF0B8FFA915}"/>
              </a:ext>
            </a:extLst>
          </p:cNvPr>
          <p:cNvSpPr/>
          <p:nvPr/>
        </p:nvSpPr>
        <p:spPr>
          <a:xfrm>
            <a:off x="5102084" y="1330397"/>
            <a:ext cx="741680" cy="640080"/>
          </a:xfrm>
          <a:custGeom>
            <a:avLst/>
            <a:gdLst>
              <a:gd name="connsiteX0" fmla="*/ 0 w 741680"/>
              <a:gd name="connsiteY0" fmla="*/ 640080 h 640080"/>
              <a:gd name="connsiteX1" fmla="*/ 426720 w 741680"/>
              <a:gd name="connsiteY1" fmla="*/ 162560 h 640080"/>
              <a:gd name="connsiteX2" fmla="*/ 416560 w 741680"/>
              <a:gd name="connsiteY2" fmla="*/ 365760 h 640080"/>
              <a:gd name="connsiteX3" fmla="*/ 741680 w 741680"/>
              <a:gd name="connsiteY3" fmla="*/ 0 h 640080"/>
              <a:gd name="connsiteX4" fmla="*/ 741680 w 741680"/>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680" h="640080">
                <a:moveTo>
                  <a:pt x="0" y="640080"/>
                </a:moveTo>
                <a:lnTo>
                  <a:pt x="426720" y="162560"/>
                </a:lnTo>
                <a:lnTo>
                  <a:pt x="416560" y="365760"/>
                </a:lnTo>
                <a:lnTo>
                  <a:pt x="741680" y="0"/>
                </a:lnTo>
                <a:lnTo>
                  <a:pt x="741680" y="0"/>
                </a:lnTo>
              </a:path>
            </a:pathLst>
          </a:custGeom>
          <a:noFill/>
          <a:ln w="381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44E3E718-0C7E-2D8B-C19B-73C25110E46C}"/>
              </a:ext>
            </a:extLst>
          </p:cNvPr>
          <p:cNvPicPr>
            <a:picLocks noChangeAspect="1"/>
          </p:cNvPicPr>
          <p:nvPr/>
        </p:nvPicPr>
        <p:blipFill>
          <a:blip r:embed="rId5"/>
          <a:stretch>
            <a:fillRect/>
          </a:stretch>
        </p:blipFill>
        <p:spPr>
          <a:xfrm>
            <a:off x="7630161" y="4758759"/>
            <a:ext cx="6102827" cy="237960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4" name="正方形/長方形 53">
            <a:extLst>
              <a:ext uri="{FF2B5EF4-FFF2-40B4-BE49-F238E27FC236}">
                <a16:creationId xmlns:a16="http://schemas.microsoft.com/office/drawing/2014/main" id="{ECC21A6D-65CF-9AD1-8ED9-80A1FB41F725}"/>
              </a:ext>
            </a:extLst>
          </p:cNvPr>
          <p:cNvSpPr/>
          <p:nvPr/>
        </p:nvSpPr>
        <p:spPr>
          <a:xfrm>
            <a:off x="9117290" y="6287818"/>
            <a:ext cx="3792745" cy="3275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FC654BD7-8104-5D73-A760-74826896EF32}"/>
              </a:ext>
            </a:extLst>
          </p:cNvPr>
          <p:cNvSpPr/>
          <p:nvPr/>
        </p:nvSpPr>
        <p:spPr>
          <a:xfrm>
            <a:off x="10896247" y="6874595"/>
            <a:ext cx="1001960" cy="3275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055B8A6F-1048-F7D6-D056-D95923FE1D24}"/>
              </a:ext>
            </a:extLst>
          </p:cNvPr>
          <p:cNvSpPr txBox="1"/>
          <p:nvPr/>
        </p:nvSpPr>
        <p:spPr>
          <a:xfrm>
            <a:off x="7395322" y="929552"/>
            <a:ext cx="6455760" cy="2899705"/>
          </a:xfrm>
          <a:prstGeom prst="rect">
            <a:avLst/>
          </a:prstGeom>
          <a:noFill/>
        </p:spPr>
        <p:txBody>
          <a:bodyPr wrap="square" rtlCol="0">
            <a:spAutoFit/>
          </a:bodyPr>
          <a:lstStyle/>
          <a:p>
            <a:pPr algn="l">
              <a:lnSpc>
                <a:spcPct val="110000"/>
              </a:lnSpc>
            </a:pPr>
            <a:r>
              <a:rPr kumimoji="1" lang="ja-JP" altLang="en-US" sz="1800" b="1" dirty="0">
                <a:latin typeface="+mn-ea"/>
              </a:rPr>
              <a:t>ターゲットが検知エリアに侵入し検知した段階で、</a:t>
            </a:r>
            <a:r>
              <a:rPr kumimoji="1" lang="en-US" altLang="ja-JP" sz="1800" b="1" dirty="0">
                <a:latin typeface="+mn-ea"/>
              </a:rPr>
              <a:t>PTZ</a:t>
            </a:r>
            <a:r>
              <a:rPr kumimoji="1" lang="ja-JP" altLang="en-US" sz="1800" b="1" dirty="0">
                <a:latin typeface="+mn-ea"/>
              </a:rPr>
              <a:t>部に自動通知され、自動追尾が開始されますが、</a:t>
            </a:r>
            <a:endParaRPr kumimoji="1" lang="en-US" altLang="ja-JP" sz="1800" b="1" dirty="0">
              <a:latin typeface="+mn-ea"/>
            </a:endParaRPr>
          </a:p>
          <a:p>
            <a:pPr algn="l">
              <a:lnSpc>
                <a:spcPct val="110000"/>
              </a:lnSpc>
            </a:pPr>
            <a:r>
              <a:rPr kumimoji="1" lang="en-US" altLang="ja-JP" sz="1800" b="1" dirty="0">
                <a:latin typeface="+mn-ea"/>
              </a:rPr>
              <a:t>AI-VMD</a:t>
            </a:r>
            <a:r>
              <a:rPr kumimoji="1" lang="ja-JP" altLang="en-US" sz="1800" b="1" dirty="0">
                <a:latin typeface="+mn-ea"/>
              </a:rPr>
              <a:t>アラーム①の発報タイミングが「検知時に毎回発報」に設定されている場合、「アラーム無検知時間」の設定時間以上、検知エリアに留まると、自動追尾開始後に再度</a:t>
            </a:r>
            <a:r>
              <a:rPr kumimoji="1" lang="en-US" altLang="ja-JP" sz="1800" b="1" dirty="0">
                <a:latin typeface="+mn-ea"/>
              </a:rPr>
              <a:t>PTZ</a:t>
            </a:r>
            <a:r>
              <a:rPr kumimoji="1" lang="ja-JP" altLang="en-US" sz="1800" b="1" dirty="0">
                <a:latin typeface="+mn-ea"/>
              </a:rPr>
              <a:t>部に自動通知され、検知位置に</a:t>
            </a:r>
            <a:r>
              <a:rPr kumimoji="1" lang="en-US" altLang="ja-JP" sz="1800" b="1" dirty="0">
                <a:latin typeface="+mn-ea"/>
              </a:rPr>
              <a:t>PTZ</a:t>
            </a:r>
            <a:r>
              <a:rPr kumimoji="1" lang="ja-JP" altLang="en-US" sz="1800" b="1" dirty="0">
                <a:latin typeface="+mn-ea"/>
              </a:rPr>
              <a:t>操作してしまう可能性があります。</a:t>
            </a:r>
            <a:endParaRPr kumimoji="1" lang="en-US" altLang="ja-JP" sz="1800" b="1" dirty="0">
              <a:latin typeface="+mn-ea"/>
            </a:endParaRPr>
          </a:p>
          <a:p>
            <a:pPr algn="l">
              <a:lnSpc>
                <a:spcPct val="110000"/>
              </a:lnSpc>
              <a:spcBef>
                <a:spcPts val="600"/>
              </a:spcBef>
            </a:pPr>
            <a:r>
              <a:rPr lang="ja-JP" altLang="en-US" sz="1800" b="1" dirty="0">
                <a:latin typeface="+mn-ea"/>
              </a:rPr>
              <a:t>その場合は、アラーム無検知時間②を長めに設定するなどの調整・検討が必要になります。</a:t>
            </a:r>
            <a:endParaRPr kumimoji="1" lang="ja-JP" altLang="en-US" sz="1800" b="1" dirty="0">
              <a:latin typeface="+mn-ea"/>
            </a:endParaRPr>
          </a:p>
        </p:txBody>
      </p:sp>
      <p:pic>
        <p:nvPicPr>
          <p:cNvPr id="58" name="図 57">
            <a:extLst>
              <a:ext uri="{FF2B5EF4-FFF2-40B4-BE49-F238E27FC236}">
                <a16:creationId xmlns:a16="http://schemas.microsoft.com/office/drawing/2014/main" id="{448690D2-F411-AB95-38ED-8595199F0761}"/>
              </a:ext>
            </a:extLst>
          </p:cNvPr>
          <p:cNvPicPr>
            <a:picLocks noChangeAspect="1"/>
          </p:cNvPicPr>
          <p:nvPr/>
        </p:nvPicPr>
        <p:blipFill>
          <a:blip r:embed="rId6"/>
          <a:stretch>
            <a:fillRect/>
          </a:stretch>
        </p:blipFill>
        <p:spPr>
          <a:xfrm>
            <a:off x="427018" y="5173758"/>
            <a:ext cx="6109992" cy="1389530"/>
          </a:xfrm>
          <a:prstGeom prst="rect">
            <a:avLst/>
          </a:prstGeom>
          <a:ln>
            <a:noFill/>
          </a:ln>
          <a:effectLst>
            <a:outerShdw blurRad="50800" dist="38100" dir="2700000" algn="tl" rotWithShape="0">
              <a:prstClr val="black">
                <a:alpha val="40000"/>
              </a:prstClr>
            </a:outerShdw>
          </a:effectLst>
        </p:spPr>
      </p:pic>
      <p:sp>
        <p:nvSpPr>
          <p:cNvPr id="59" name="正方形/長方形 58">
            <a:extLst>
              <a:ext uri="{FF2B5EF4-FFF2-40B4-BE49-F238E27FC236}">
                <a16:creationId xmlns:a16="http://schemas.microsoft.com/office/drawing/2014/main" id="{6008CE0A-AC06-AEB5-46B3-F7E297DBE17D}"/>
              </a:ext>
            </a:extLst>
          </p:cNvPr>
          <p:cNvSpPr/>
          <p:nvPr/>
        </p:nvSpPr>
        <p:spPr>
          <a:xfrm>
            <a:off x="427018" y="5619115"/>
            <a:ext cx="4560618" cy="5952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E105BA0-6099-6763-1F0D-1FF42B8938EB}"/>
              </a:ext>
            </a:extLst>
          </p:cNvPr>
          <p:cNvSpPr txBox="1"/>
          <p:nvPr/>
        </p:nvSpPr>
        <p:spPr>
          <a:xfrm>
            <a:off x="301694" y="6809138"/>
            <a:ext cx="6233065" cy="338554"/>
          </a:xfrm>
          <a:prstGeom prst="rect">
            <a:avLst/>
          </a:prstGeom>
          <a:noFill/>
        </p:spPr>
        <p:txBody>
          <a:bodyPr wrap="square" rtlCol="0">
            <a:spAutoFit/>
          </a:bodyPr>
          <a:lstStyle/>
          <a:p>
            <a:pPr algn="l"/>
            <a:r>
              <a:rPr kumimoji="1" lang="en-US" altLang="ja-JP" sz="1600" b="1" dirty="0">
                <a:latin typeface="+mn-ea"/>
              </a:rPr>
              <a:t>【AI-VMD</a:t>
            </a:r>
            <a:r>
              <a:rPr kumimoji="1" lang="ja-JP" altLang="en-US" sz="1600" b="1" dirty="0">
                <a:latin typeface="+mn-ea"/>
              </a:rPr>
              <a:t>設定画面</a:t>
            </a:r>
            <a:r>
              <a:rPr kumimoji="1" lang="en-US" altLang="ja-JP" sz="1600" b="1" dirty="0">
                <a:latin typeface="+mn-ea"/>
              </a:rPr>
              <a:t>】</a:t>
            </a:r>
            <a:r>
              <a:rPr kumimoji="1" lang="ja-JP" altLang="en-US" sz="1600" b="1" dirty="0">
                <a:latin typeface="+mn-ea"/>
              </a:rPr>
              <a:t>＞</a:t>
            </a:r>
            <a:r>
              <a:rPr lang="ja-JP" altLang="en-US" sz="1600" b="1" dirty="0">
                <a:latin typeface="+mn-ea"/>
              </a:rPr>
              <a:t>「</a:t>
            </a:r>
            <a:r>
              <a:rPr kumimoji="1" lang="ja-JP" altLang="en-US" sz="1600" b="1" dirty="0">
                <a:latin typeface="+mn-ea"/>
              </a:rPr>
              <a:t>詳細設定</a:t>
            </a:r>
            <a:r>
              <a:rPr lang="ja-JP" altLang="en-US" sz="1600" b="1" dirty="0">
                <a:latin typeface="+mn-ea"/>
              </a:rPr>
              <a:t>」</a:t>
            </a:r>
            <a:r>
              <a:rPr kumimoji="1" lang="ja-JP" altLang="en-US" sz="1600" b="1" dirty="0">
                <a:latin typeface="+mn-ea"/>
              </a:rPr>
              <a:t>＞「</a:t>
            </a:r>
            <a:r>
              <a:rPr kumimoji="1" lang="en-US" altLang="ja-JP" sz="1600" b="1" dirty="0">
                <a:latin typeface="+mn-ea"/>
              </a:rPr>
              <a:t>AI-VMD</a:t>
            </a:r>
            <a:r>
              <a:rPr kumimoji="1" lang="ja-JP" altLang="en-US" sz="1600" b="1" dirty="0">
                <a:latin typeface="+mn-ea"/>
              </a:rPr>
              <a:t>アラーム」設定 </a:t>
            </a:r>
          </a:p>
        </p:txBody>
      </p:sp>
      <p:sp>
        <p:nvSpPr>
          <p:cNvPr id="61" name="テキスト ボックス 60">
            <a:extLst>
              <a:ext uri="{FF2B5EF4-FFF2-40B4-BE49-F238E27FC236}">
                <a16:creationId xmlns:a16="http://schemas.microsoft.com/office/drawing/2014/main" id="{727B53EC-8608-28F1-F5A9-AD3F0E69A99B}"/>
              </a:ext>
            </a:extLst>
          </p:cNvPr>
          <p:cNvSpPr txBox="1"/>
          <p:nvPr/>
        </p:nvSpPr>
        <p:spPr>
          <a:xfrm>
            <a:off x="7499923" y="7271313"/>
            <a:ext cx="6233065" cy="338554"/>
          </a:xfrm>
          <a:prstGeom prst="rect">
            <a:avLst/>
          </a:prstGeom>
          <a:noFill/>
        </p:spPr>
        <p:txBody>
          <a:bodyPr wrap="square" rtlCol="0">
            <a:spAutoFit/>
          </a:bodyPr>
          <a:lstStyle/>
          <a:p>
            <a:pPr algn="l"/>
            <a:r>
              <a:rPr kumimoji="1" lang="en-US" altLang="ja-JP" sz="1600" b="1" dirty="0">
                <a:latin typeface="+mn-ea"/>
              </a:rPr>
              <a:t>【</a:t>
            </a:r>
            <a:r>
              <a:rPr kumimoji="1" lang="ja-JP" altLang="en-US" sz="1600" b="1" dirty="0">
                <a:latin typeface="+mn-ea"/>
              </a:rPr>
              <a:t>設定画面</a:t>
            </a:r>
            <a:r>
              <a:rPr kumimoji="1" lang="en-US" altLang="ja-JP" sz="1600" b="1" dirty="0">
                <a:latin typeface="+mn-ea"/>
              </a:rPr>
              <a:t>】</a:t>
            </a:r>
            <a:r>
              <a:rPr kumimoji="1" lang="ja-JP" altLang="en-US" sz="1600" b="1" dirty="0">
                <a:latin typeface="+mn-ea"/>
              </a:rPr>
              <a:t>＞</a:t>
            </a:r>
            <a:r>
              <a:rPr lang="ja-JP" altLang="en-US" sz="1600" b="1" dirty="0">
                <a:latin typeface="+mn-ea"/>
              </a:rPr>
              <a:t>「</a:t>
            </a:r>
            <a:r>
              <a:rPr kumimoji="1" lang="ja-JP" altLang="en-US" sz="1600" b="1" dirty="0">
                <a:latin typeface="+mn-ea"/>
              </a:rPr>
              <a:t>アラーム</a:t>
            </a:r>
            <a:r>
              <a:rPr lang="ja-JP" altLang="en-US" sz="1600" b="1" dirty="0">
                <a:latin typeface="+mn-ea"/>
              </a:rPr>
              <a:t>」</a:t>
            </a:r>
            <a:r>
              <a:rPr kumimoji="1" lang="ja-JP" altLang="en-US" sz="1600" b="1" dirty="0">
                <a:latin typeface="+mn-ea"/>
              </a:rPr>
              <a:t>＞「</a:t>
            </a:r>
            <a:r>
              <a:rPr lang="ja-JP" altLang="en-US" sz="1600" b="1" dirty="0">
                <a:latin typeface="+mn-ea"/>
              </a:rPr>
              <a:t>アラーム無検知時間</a:t>
            </a:r>
            <a:r>
              <a:rPr kumimoji="1" lang="ja-JP" altLang="en-US" sz="1600" b="1" dirty="0">
                <a:latin typeface="+mn-ea"/>
              </a:rPr>
              <a:t>」設定 </a:t>
            </a:r>
          </a:p>
        </p:txBody>
      </p:sp>
      <p:sp>
        <p:nvSpPr>
          <p:cNvPr id="62" name="テキスト ボックス 61">
            <a:extLst>
              <a:ext uri="{FF2B5EF4-FFF2-40B4-BE49-F238E27FC236}">
                <a16:creationId xmlns:a16="http://schemas.microsoft.com/office/drawing/2014/main" id="{3A618498-145D-6CFB-77B8-826EB0907271}"/>
              </a:ext>
            </a:extLst>
          </p:cNvPr>
          <p:cNvSpPr txBox="1"/>
          <p:nvPr/>
        </p:nvSpPr>
        <p:spPr>
          <a:xfrm>
            <a:off x="4987636" y="5700117"/>
            <a:ext cx="411480" cy="461665"/>
          </a:xfrm>
          <a:prstGeom prst="rect">
            <a:avLst/>
          </a:prstGeom>
          <a:noFill/>
        </p:spPr>
        <p:txBody>
          <a:bodyPr wrap="square" rtlCol="0">
            <a:spAutoFit/>
          </a:bodyPr>
          <a:lstStyle/>
          <a:p>
            <a:pPr algn="l"/>
            <a:r>
              <a:rPr kumimoji="1" lang="ja-JP" altLang="en-US" sz="2400" b="1" dirty="0">
                <a:solidFill>
                  <a:srgbClr val="FF0000"/>
                </a:solidFill>
                <a:latin typeface="+mn-ea"/>
              </a:rPr>
              <a:t>①</a:t>
            </a:r>
          </a:p>
        </p:txBody>
      </p:sp>
      <p:sp>
        <p:nvSpPr>
          <p:cNvPr id="63" name="テキスト ボックス 62">
            <a:extLst>
              <a:ext uri="{FF2B5EF4-FFF2-40B4-BE49-F238E27FC236}">
                <a16:creationId xmlns:a16="http://schemas.microsoft.com/office/drawing/2014/main" id="{690A203D-320D-E378-FAB4-FD364B484BF0}"/>
              </a:ext>
            </a:extLst>
          </p:cNvPr>
          <p:cNvSpPr txBox="1"/>
          <p:nvPr/>
        </p:nvSpPr>
        <p:spPr>
          <a:xfrm>
            <a:off x="13035853" y="6220779"/>
            <a:ext cx="571316" cy="461665"/>
          </a:xfrm>
          <a:prstGeom prst="rect">
            <a:avLst/>
          </a:prstGeom>
          <a:noFill/>
        </p:spPr>
        <p:txBody>
          <a:bodyPr wrap="square" rtlCol="0">
            <a:spAutoFit/>
          </a:bodyPr>
          <a:lstStyle/>
          <a:p>
            <a:pPr algn="l"/>
            <a:r>
              <a:rPr lang="ja-JP" altLang="en-US" sz="2400" b="1" dirty="0">
                <a:solidFill>
                  <a:srgbClr val="FF0000"/>
                </a:solidFill>
                <a:latin typeface="+mn-ea"/>
              </a:rPr>
              <a:t>②</a:t>
            </a:r>
            <a:endParaRPr kumimoji="1" lang="ja-JP" altLang="en-US" sz="2400" b="1" dirty="0">
              <a:solidFill>
                <a:srgbClr val="FF0000"/>
              </a:solidFill>
              <a:latin typeface="+mn-ea"/>
            </a:endParaRPr>
          </a:p>
        </p:txBody>
      </p:sp>
    </p:spTree>
    <p:extLst>
      <p:ext uri="{BB962C8B-B14F-4D97-AF65-F5344CB8AC3E}">
        <p14:creationId xmlns:p14="http://schemas.microsoft.com/office/powerpoint/2010/main" val="926561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p:cNvSpPr txBox="1"/>
          <p:nvPr/>
        </p:nvSpPr>
        <p:spPr>
          <a:xfrm>
            <a:off x="5606083" y="5223892"/>
            <a:ext cx="8232600" cy="107721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アラームエリア</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・「エリア選択」：自動追尾を</a:t>
            </a:r>
            <a:r>
              <a:rPr lang="en-US" altLang="ja-JP" sz="1600" dirty="0">
                <a:solidFill>
                  <a:srgbClr val="0000FF"/>
                </a:solidFill>
                <a:latin typeface="+mn-ea"/>
              </a:rPr>
              <a:t>PTZ</a:t>
            </a:r>
            <a:r>
              <a:rPr lang="ja-JP" altLang="en-US" sz="1600" dirty="0">
                <a:solidFill>
                  <a:srgbClr val="0000FF"/>
                </a:solidFill>
                <a:latin typeface="+mn-ea"/>
              </a:rPr>
              <a:t>カメラに引き継ぐタイミングのエリアを指定</a:t>
            </a:r>
            <a:endParaRPr lang="en-US" altLang="ja-JP" sz="1600" dirty="0">
              <a:solidFill>
                <a:srgbClr val="0000FF"/>
              </a:solidFill>
              <a:latin typeface="+mn-ea"/>
            </a:endParaRPr>
          </a:p>
          <a:p>
            <a:pPr marL="1881188" defTabSz="719953" fontAlgn="base">
              <a:spcBef>
                <a:spcPct val="0"/>
              </a:spcBef>
              <a:spcAft>
                <a:spcPct val="0"/>
              </a:spcAft>
              <a:defRPr/>
            </a:pPr>
            <a:r>
              <a:rPr lang="ja-JP" altLang="en-US" sz="1600" dirty="0">
                <a:solidFill>
                  <a:srgbClr val="0000FF"/>
                </a:solidFill>
                <a:latin typeface="+mn-ea"/>
              </a:rPr>
              <a:t>（下段にて画角とエリアを設定）</a:t>
            </a:r>
            <a:r>
              <a:rPr lang="ja-JP" altLang="en-US" sz="1600" baseline="30000" dirty="0">
                <a:solidFill>
                  <a:srgbClr val="0000FF"/>
                </a:solidFill>
                <a:latin typeface="+mn-ea"/>
              </a:rPr>
              <a:t>*</a:t>
            </a:r>
            <a:r>
              <a:rPr lang="en-US" altLang="ja-JP" sz="1600" baseline="30000" dirty="0">
                <a:solidFill>
                  <a:srgbClr val="0000FF"/>
                </a:solidFill>
                <a:latin typeface="+mn-ea"/>
              </a:rPr>
              <a:t>1</a:t>
            </a:r>
          </a:p>
          <a:p>
            <a:pPr defTabSz="719953" fontAlgn="base">
              <a:spcBef>
                <a:spcPct val="0"/>
              </a:spcBef>
              <a:spcAft>
                <a:spcPct val="0"/>
              </a:spcAft>
              <a:defRPr/>
            </a:pPr>
            <a:r>
              <a:rPr lang="ja-JP" altLang="en-US" sz="1600" dirty="0">
                <a:solidFill>
                  <a:srgbClr val="0000FF"/>
                </a:solidFill>
                <a:latin typeface="+mn-ea"/>
              </a:rPr>
              <a:t>・「エリア</a:t>
            </a:r>
            <a:r>
              <a:rPr lang="en-US" altLang="ja-JP" sz="1600" dirty="0">
                <a:solidFill>
                  <a:srgbClr val="0000FF"/>
                </a:solidFill>
                <a:latin typeface="+mn-ea"/>
              </a:rPr>
              <a:t>No</a:t>
            </a:r>
            <a:r>
              <a:rPr lang="ja-JP" altLang="en-US" sz="1600" dirty="0">
                <a:solidFill>
                  <a:srgbClr val="0000FF"/>
                </a:solidFill>
                <a:latin typeface="+mn-ea"/>
              </a:rPr>
              <a:t>通知」：「独自アラーム通知」設定画面にて指定（次ページ参照）</a:t>
            </a:r>
          </a:p>
        </p:txBody>
      </p:sp>
      <p:sp>
        <p:nvSpPr>
          <p:cNvPr id="46" name="テキスト ボックス 45"/>
          <p:cNvSpPr txBox="1"/>
          <p:nvPr/>
        </p:nvSpPr>
        <p:spPr>
          <a:xfrm>
            <a:off x="5606083" y="4481657"/>
            <a:ext cx="3234347" cy="584775"/>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ja-JP" altLang="en-US" sz="1600" dirty="0">
                <a:solidFill>
                  <a:srgbClr val="0000FF"/>
                </a:solidFill>
                <a:latin typeface="+mn-ea"/>
              </a:rPr>
              <a:t>「自動追尾アラーム」</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a:t>
            </a:r>
            <a:r>
              <a:rPr lang="en-US" altLang="ja-JP" sz="1600" dirty="0">
                <a:solidFill>
                  <a:srgbClr val="0000FF"/>
                </a:solidFill>
                <a:latin typeface="+mn-ea"/>
              </a:rPr>
              <a:t>On(</a:t>
            </a:r>
            <a:r>
              <a:rPr lang="ja-JP" altLang="en-US" sz="1600" dirty="0">
                <a:solidFill>
                  <a:srgbClr val="0000FF"/>
                </a:solidFill>
                <a:latin typeface="+mn-ea"/>
              </a:rPr>
              <a:t>アラームエリア侵入時</a:t>
            </a:r>
            <a:r>
              <a:rPr lang="en-US" altLang="ja-JP" sz="1600" dirty="0">
                <a:solidFill>
                  <a:srgbClr val="0000FF"/>
                </a:solidFill>
                <a:latin typeface="+mn-ea"/>
              </a:rPr>
              <a:t>)”</a:t>
            </a:r>
          </a:p>
        </p:txBody>
      </p:sp>
      <p:grpSp>
        <p:nvGrpSpPr>
          <p:cNvPr id="85" name="グループ化 84">
            <a:extLst>
              <a:ext uri="{FF2B5EF4-FFF2-40B4-BE49-F238E27FC236}">
                <a16:creationId xmlns:a16="http://schemas.microsoft.com/office/drawing/2014/main" id="{FA861F6B-457D-8C04-1470-B030A8E59B17}"/>
              </a:ext>
            </a:extLst>
          </p:cNvPr>
          <p:cNvGrpSpPr/>
          <p:nvPr/>
        </p:nvGrpSpPr>
        <p:grpSpPr>
          <a:xfrm>
            <a:off x="148299" y="2580640"/>
            <a:ext cx="5122065" cy="4741301"/>
            <a:chOff x="93785" y="1769766"/>
            <a:chExt cx="3252742" cy="3010940"/>
          </a:xfrm>
        </p:grpSpPr>
        <p:grpSp>
          <p:nvGrpSpPr>
            <p:cNvPr id="27" name="グループ化 26">
              <a:extLst>
                <a:ext uri="{FF2B5EF4-FFF2-40B4-BE49-F238E27FC236}">
                  <a16:creationId xmlns:a16="http://schemas.microsoft.com/office/drawing/2014/main" id="{7622DADB-8013-C94B-B476-0D7E430B2838}"/>
                </a:ext>
              </a:extLst>
            </p:cNvPr>
            <p:cNvGrpSpPr/>
            <p:nvPr/>
          </p:nvGrpSpPr>
          <p:grpSpPr>
            <a:xfrm>
              <a:off x="93785" y="1769766"/>
              <a:ext cx="3252742" cy="3010940"/>
              <a:chOff x="4434999" y="952612"/>
              <a:chExt cx="3609969" cy="3341611"/>
            </a:xfrm>
          </p:grpSpPr>
          <p:pic>
            <p:nvPicPr>
              <p:cNvPr id="2" name="図 1"/>
              <p:cNvPicPr>
                <a:picLocks noChangeAspect="1"/>
              </p:cNvPicPr>
              <p:nvPr/>
            </p:nvPicPr>
            <p:blipFill rotWithShape="1">
              <a:blip r:embed="rId3"/>
              <a:srcRect t="9994" r="9718" b="6207"/>
              <a:stretch/>
            </p:blipFill>
            <p:spPr>
              <a:xfrm>
                <a:off x="4434999" y="952612"/>
                <a:ext cx="3609969" cy="3341611"/>
              </a:xfrm>
              <a:prstGeom prst="rect">
                <a:avLst/>
              </a:prstGeom>
              <a:effectLst>
                <a:outerShdw blurRad="50800" dist="38100" dir="2700000" algn="tl" rotWithShape="0">
                  <a:prstClr val="black">
                    <a:alpha val="40000"/>
                  </a:prstClr>
                </a:outerShdw>
              </a:effectLst>
            </p:spPr>
          </p:pic>
          <p:sp>
            <p:nvSpPr>
              <p:cNvPr id="38" name="テキスト ボックス 37"/>
              <p:cNvSpPr txBox="1"/>
              <p:nvPr/>
            </p:nvSpPr>
            <p:spPr>
              <a:xfrm>
                <a:off x="5362539" y="2514451"/>
                <a:ext cx="1967254" cy="150441"/>
              </a:xfrm>
              <a:prstGeom prst="rect">
                <a:avLst/>
              </a:prstGeom>
              <a:noFill/>
              <a:ln w="19050">
                <a:solidFill>
                  <a:srgbClr val="FF0000"/>
                </a:solidFill>
              </a:ln>
            </p:spPr>
            <p:txBody>
              <a:bodyPr wrap="square" rtlCol="0">
                <a:spAutoFit/>
              </a:bodyPr>
              <a:lstStyle/>
              <a:p>
                <a:pPr defTabSz="719953" fontAlgn="base">
                  <a:spcBef>
                    <a:spcPct val="0"/>
                  </a:spcBef>
                  <a:spcAft>
                    <a:spcPct val="0"/>
                  </a:spcAft>
                  <a:defRPr/>
                </a:pPr>
                <a:endParaRPr lang="ja-JP" altLang="en-US" sz="787" dirty="0">
                  <a:solidFill>
                    <a:srgbClr val="000000"/>
                  </a:solidFill>
                  <a:latin typeface="Calibri" charset="0"/>
                  <a:ea typeface="ＭＳ Ｐゴシック" charset="0"/>
                </a:endParaRPr>
              </a:p>
            </p:txBody>
          </p:sp>
          <p:sp>
            <p:nvSpPr>
              <p:cNvPr id="41" name="テキスト ボックス 40"/>
              <p:cNvSpPr txBox="1"/>
              <p:nvPr/>
            </p:nvSpPr>
            <p:spPr>
              <a:xfrm>
                <a:off x="5362539" y="2985398"/>
                <a:ext cx="1898554" cy="445921"/>
              </a:xfrm>
              <a:prstGeom prst="rect">
                <a:avLst/>
              </a:prstGeom>
              <a:noFill/>
              <a:ln w="19050">
                <a:solidFill>
                  <a:srgbClr val="FF0000"/>
                </a:solidFill>
              </a:ln>
            </p:spPr>
            <p:txBody>
              <a:bodyPr wrap="square" rtlCol="0">
                <a:noAutofit/>
              </a:bodyPr>
              <a:lstStyle/>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ja-JP" altLang="en-US" sz="787" dirty="0">
                  <a:solidFill>
                    <a:srgbClr val="000000"/>
                  </a:solidFill>
                  <a:latin typeface="Calibri" charset="0"/>
                  <a:ea typeface="ＭＳ Ｐゴシック" charset="0"/>
                </a:endParaRPr>
              </a:p>
            </p:txBody>
          </p:sp>
          <p:pic>
            <p:nvPicPr>
              <p:cNvPr id="7" name="図 6"/>
              <p:cNvPicPr>
                <a:picLocks noChangeAspect="1"/>
              </p:cNvPicPr>
              <p:nvPr/>
            </p:nvPicPr>
            <p:blipFill rotWithShape="1">
              <a:blip r:embed="rId4"/>
              <a:srcRect l="28375" t="9581" r="6326" b="52331"/>
              <a:stretch/>
            </p:blipFill>
            <p:spPr>
              <a:xfrm>
                <a:off x="5475953" y="1183838"/>
                <a:ext cx="2348697" cy="1302021"/>
              </a:xfrm>
              <a:prstGeom prst="rect">
                <a:avLst/>
              </a:prstGeom>
              <a:ln>
                <a:solidFill>
                  <a:schemeClr val="tx1"/>
                </a:solidFill>
              </a:ln>
            </p:spPr>
          </p:pic>
        </p:grpSp>
        <p:sp>
          <p:nvSpPr>
            <p:cNvPr id="70" name="テキスト ボックス 69">
              <a:extLst>
                <a:ext uri="{FF2B5EF4-FFF2-40B4-BE49-F238E27FC236}">
                  <a16:creationId xmlns:a16="http://schemas.microsoft.com/office/drawing/2014/main" id="{13D30FEF-951D-FAD0-F94E-BD1AEAF293B8}"/>
                </a:ext>
              </a:extLst>
            </p:cNvPr>
            <p:cNvSpPr txBox="1"/>
            <p:nvPr/>
          </p:nvSpPr>
          <p:spPr>
            <a:xfrm>
              <a:off x="914622" y="4275009"/>
              <a:ext cx="2317657" cy="505696"/>
            </a:xfrm>
            <a:prstGeom prst="rect">
              <a:avLst/>
            </a:prstGeom>
            <a:noFill/>
            <a:ln w="19050">
              <a:solidFill>
                <a:srgbClr val="FF0000"/>
              </a:solidFill>
            </a:ln>
          </p:spPr>
          <p:txBody>
            <a:bodyPr wrap="square" rtlCol="0">
              <a:noAutofit/>
            </a:bodyPr>
            <a:lstStyle/>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ja-JP" altLang="en-US" sz="787" dirty="0">
                <a:solidFill>
                  <a:srgbClr val="000000"/>
                </a:solidFill>
                <a:latin typeface="Calibri" charset="0"/>
                <a:ea typeface="ＭＳ Ｐゴシック" charset="0"/>
              </a:endParaRPr>
            </a:p>
          </p:txBody>
        </p:sp>
      </p:grpSp>
      <p:sp>
        <p:nvSpPr>
          <p:cNvPr id="73" name="テキスト ボックス 72">
            <a:extLst>
              <a:ext uri="{FF2B5EF4-FFF2-40B4-BE49-F238E27FC236}">
                <a16:creationId xmlns:a16="http://schemas.microsoft.com/office/drawing/2014/main" id="{30F827A8-1BFD-AF2A-940C-9DF5CCF77139}"/>
              </a:ext>
            </a:extLst>
          </p:cNvPr>
          <p:cNvSpPr txBox="1"/>
          <p:nvPr/>
        </p:nvSpPr>
        <p:spPr>
          <a:xfrm>
            <a:off x="5606082" y="6614574"/>
            <a:ext cx="6149889" cy="584775"/>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ja-JP" altLang="en-US" sz="1600" dirty="0">
                <a:solidFill>
                  <a:srgbClr val="0000FF"/>
                </a:solidFill>
                <a:latin typeface="+mn-ea"/>
              </a:rPr>
              <a:t>*</a:t>
            </a:r>
            <a:r>
              <a:rPr lang="en-US" altLang="ja-JP" sz="1600" dirty="0">
                <a:solidFill>
                  <a:srgbClr val="0000FF"/>
                </a:solidFill>
                <a:latin typeface="+mn-ea"/>
              </a:rPr>
              <a:t>1</a:t>
            </a:r>
            <a:r>
              <a:rPr lang="ja-JP" altLang="en-US" sz="1600" dirty="0">
                <a:solidFill>
                  <a:srgbClr val="0000FF"/>
                </a:solidFill>
                <a:latin typeface="+mn-ea"/>
              </a:rPr>
              <a:t>：エリア設定</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下段のコントロールパネルを使用し、画角とエリアを設定</a:t>
            </a:r>
            <a:endParaRPr lang="en-US" altLang="ja-JP" sz="1600" dirty="0">
              <a:solidFill>
                <a:srgbClr val="0000FF"/>
              </a:solidFill>
              <a:latin typeface="+mn-ea"/>
            </a:endParaRPr>
          </a:p>
        </p:txBody>
      </p:sp>
      <p:cxnSp>
        <p:nvCxnSpPr>
          <p:cNvPr id="74" name="直線矢印コネクタ 73">
            <a:extLst>
              <a:ext uri="{FF2B5EF4-FFF2-40B4-BE49-F238E27FC236}">
                <a16:creationId xmlns:a16="http://schemas.microsoft.com/office/drawing/2014/main" id="{B3E45775-CD65-4F2E-EAAB-8A59064E4BE6}"/>
              </a:ext>
            </a:extLst>
          </p:cNvPr>
          <p:cNvCxnSpPr>
            <a:cxnSpLocks/>
            <a:stCxn id="70" idx="3"/>
            <a:endCxn id="73" idx="1"/>
          </p:cNvCxnSpPr>
          <p:nvPr/>
        </p:nvCxnSpPr>
        <p:spPr>
          <a:xfrm flipV="1">
            <a:off x="5090459" y="6906962"/>
            <a:ext cx="515623" cy="168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a:stCxn id="38" idx="3"/>
            <a:endCxn id="46" idx="1"/>
          </p:cNvCxnSpPr>
          <p:nvPr/>
        </p:nvCxnSpPr>
        <p:spPr>
          <a:xfrm flipV="1">
            <a:off x="4255626" y="4774045"/>
            <a:ext cx="1350457" cy="1293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cxnSpLocks/>
            <a:stCxn id="41" idx="3"/>
            <a:endCxn id="48" idx="1"/>
          </p:cNvCxnSpPr>
          <p:nvPr/>
        </p:nvCxnSpPr>
        <p:spPr>
          <a:xfrm flipV="1">
            <a:off x="4158150" y="5762501"/>
            <a:ext cx="1447933" cy="187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DF5BF29D-7436-9817-412C-9E467E8CBFC3}"/>
              </a:ext>
            </a:extLst>
          </p:cNvPr>
          <p:cNvSpPr txBox="1"/>
          <p:nvPr/>
        </p:nvSpPr>
        <p:spPr>
          <a:xfrm>
            <a:off x="5535649" y="2393667"/>
            <a:ext cx="8703957" cy="1449628"/>
          </a:xfrm>
          <a:prstGeom prst="rect">
            <a:avLst/>
          </a:prstGeom>
          <a:noFill/>
        </p:spPr>
        <p:txBody>
          <a:bodyPr wrap="square" rtlCol="0">
            <a:spAutoFit/>
          </a:bodyPr>
          <a:lstStyle/>
          <a:p>
            <a:r>
              <a:rPr lang="en-US" altLang="ja-JP" sz="2205" b="1" dirty="0">
                <a:latin typeface="+mn-ea"/>
              </a:rPr>
              <a:t>PTZ</a:t>
            </a:r>
            <a:r>
              <a:rPr lang="ja-JP" altLang="en-US" sz="2205" b="1" dirty="0">
                <a:latin typeface="+mn-ea"/>
              </a:rPr>
              <a:t>部⇒</a:t>
            </a:r>
            <a:r>
              <a:rPr lang="en-US" altLang="ja-JP" sz="2205" b="1" dirty="0">
                <a:latin typeface="+mn-ea"/>
              </a:rPr>
              <a:t>PTZ</a:t>
            </a:r>
            <a:r>
              <a:rPr lang="ja-JP" altLang="en-US" sz="2205" b="1" dirty="0">
                <a:latin typeface="+mn-ea"/>
              </a:rPr>
              <a:t>カメラへ自動追尾を引き継ぐ設定を行ないます。</a:t>
            </a:r>
            <a:endParaRPr lang="en-US" altLang="ja-JP" sz="2205" b="1" dirty="0">
              <a:latin typeface="+mn-ea"/>
            </a:endParaRPr>
          </a:p>
          <a:p>
            <a:r>
              <a:rPr lang="en-US" altLang="ja-JP" sz="2205" b="1" dirty="0">
                <a:latin typeface="+mn-ea"/>
              </a:rPr>
              <a:t>PTZ</a:t>
            </a:r>
            <a:r>
              <a:rPr lang="ja-JP" altLang="en-US" sz="2205" b="1" dirty="0">
                <a:latin typeface="+mn-ea"/>
              </a:rPr>
              <a:t>部の画角が死角となり自動追尾が停止する前のエリアに差し掛かった時に、</a:t>
            </a:r>
            <a:r>
              <a:rPr lang="en-US" altLang="ja-JP" sz="2205" b="1" dirty="0">
                <a:latin typeface="+mn-ea"/>
              </a:rPr>
              <a:t>PTZ</a:t>
            </a:r>
            <a:r>
              <a:rPr lang="ja-JP" altLang="en-US" sz="2205" b="1" dirty="0">
                <a:latin typeface="+mn-ea"/>
              </a:rPr>
              <a:t>カメラへ独自アラームを通知、自動追尾を引き継ぐように設定します。</a:t>
            </a:r>
          </a:p>
        </p:txBody>
      </p:sp>
      <p:sp>
        <p:nvSpPr>
          <p:cNvPr id="91" name="テキスト ボックス 90">
            <a:extLst>
              <a:ext uri="{FF2B5EF4-FFF2-40B4-BE49-F238E27FC236}">
                <a16:creationId xmlns:a16="http://schemas.microsoft.com/office/drawing/2014/main" id="{CD7D1ECE-1E8C-76DF-7BEE-A185C579E119}"/>
              </a:ext>
            </a:extLst>
          </p:cNvPr>
          <p:cNvSpPr txBox="1"/>
          <p:nvPr/>
        </p:nvSpPr>
        <p:spPr>
          <a:xfrm>
            <a:off x="10652097" y="7280146"/>
            <a:ext cx="3262432" cy="338554"/>
          </a:xfrm>
          <a:prstGeom prst="rect">
            <a:avLst/>
          </a:prstGeom>
          <a:noFill/>
        </p:spPr>
        <p:txBody>
          <a:bodyPr wrap="none" rtlCol="0">
            <a:spAutoFit/>
          </a:bodyPr>
          <a:lstStyle/>
          <a:p>
            <a:r>
              <a:rPr lang="ja-JP" altLang="en-US" sz="1600" b="1" dirty="0">
                <a:solidFill>
                  <a:srgbClr val="FF0000"/>
                </a:solidFill>
              </a:rPr>
              <a:t>＊「設定」ボタンを必ずクリック</a:t>
            </a:r>
          </a:p>
        </p:txBody>
      </p:sp>
      <p:sp>
        <p:nvSpPr>
          <p:cNvPr id="96" name="正方形/長方形 95">
            <a:extLst>
              <a:ext uri="{FF2B5EF4-FFF2-40B4-BE49-F238E27FC236}">
                <a16:creationId xmlns:a16="http://schemas.microsoft.com/office/drawing/2014/main" id="{16D0BAEF-65BB-92EA-9F67-E699853EAE85}"/>
              </a:ext>
            </a:extLst>
          </p:cNvPr>
          <p:cNvSpPr/>
          <p:nvPr/>
        </p:nvSpPr>
        <p:spPr>
          <a:xfrm>
            <a:off x="2342612" y="6222979"/>
            <a:ext cx="728373" cy="262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19953" fontAlgn="base">
              <a:spcBef>
                <a:spcPct val="0"/>
              </a:spcBef>
              <a:spcAft>
                <a:spcPct val="0"/>
              </a:spcAft>
              <a:defRPr/>
            </a:pPr>
            <a:r>
              <a:rPr lang="ja-JP" altLang="en-US" sz="1890" b="1" dirty="0">
                <a:solidFill>
                  <a:srgbClr val="FF0000"/>
                </a:solidFill>
                <a:latin typeface="Calibri"/>
                <a:ea typeface="Yu Gothic UI"/>
              </a:rPr>
              <a:t>＊</a:t>
            </a:r>
          </a:p>
        </p:txBody>
      </p:sp>
      <p:sp>
        <p:nvSpPr>
          <p:cNvPr id="97" name="正方形/長方形 96">
            <a:extLst>
              <a:ext uri="{FF2B5EF4-FFF2-40B4-BE49-F238E27FC236}">
                <a16:creationId xmlns:a16="http://schemas.microsoft.com/office/drawing/2014/main" id="{212B2157-7E91-E0FC-7C0E-B677EA78C5D5}"/>
              </a:ext>
            </a:extLst>
          </p:cNvPr>
          <p:cNvSpPr/>
          <p:nvPr/>
        </p:nvSpPr>
        <p:spPr>
          <a:xfrm>
            <a:off x="2811252" y="5174926"/>
            <a:ext cx="728373" cy="262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19953" fontAlgn="base">
              <a:spcBef>
                <a:spcPct val="0"/>
              </a:spcBef>
              <a:spcAft>
                <a:spcPct val="0"/>
              </a:spcAft>
              <a:defRPr/>
            </a:pPr>
            <a:r>
              <a:rPr lang="ja-JP" altLang="en-US" sz="1890" b="1" dirty="0">
                <a:solidFill>
                  <a:srgbClr val="FF0000"/>
                </a:solidFill>
                <a:latin typeface="Calibri"/>
                <a:ea typeface="Yu Gothic UI"/>
              </a:rPr>
              <a:t>＊</a:t>
            </a:r>
          </a:p>
        </p:txBody>
      </p:sp>
      <p:sp>
        <p:nvSpPr>
          <p:cNvPr id="3" name="タイトル 2">
            <a:extLst>
              <a:ext uri="{FF2B5EF4-FFF2-40B4-BE49-F238E27FC236}">
                <a16:creationId xmlns:a16="http://schemas.microsoft.com/office/drawing/2014/main" id="{40A7EB77-59BF-00AD-D1BE-E010CA6879FD}"/>
              </a:ext>
            </a:extLst>
          </p:cNvPr>
          <p:cNvSpPr>
            <a:spLocks noGrp="1"/>
          </p:cNvSpPr>
          <p:nvPr>
            <p:ph type="title"/>
          </p:nvPr>
        </p:nvSpPr>
        <p:spPr/>
        <p:txBody>
          <a:bodyPr/>
          <a:lstStyle/>
          <a:p>
            <a:pPr marL="268288"/>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PTZ</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カメラ</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t>
            </a:r>
            <a:r>
              <a:rPr kumimoji="1" lang="en-US" altLang="ja-JP"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AI</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搭載モデル）</a:t>
            </a:r>
            <a:r>
              <a:rPr lang="ja-JP" altLang="en-US" dirty="0"/>
              <a:t>との自動追尾連動の設定手順（</a:t>
            </a:r>
            <a:r>
              <a:rPr lang="en-US" altLang="ja-JP" dirty="0"/>
              <a:t>1/3</a:t>
            </a:r>
            <a:r>
              <a:rPr lang="ja-JP" altLang="en-US" dirty="0"/>
              <a:t>）</a:t>
            </a:r>
          </a:p>
        </p:txBody>
      </p:sp>
      <p:sp>
        <p:nvSpPr>
          <p:cNvPr id="43" name="テキスト ボックス 42">
            <a:extLst>
              <a:ext uri="{FF2B5EF4-FFF2-40B4-BE49-F238E27FC236}">
                <a16:creationId xmlns:a16="http://schemas.microsoft.com/office/drawing/2014/main" id="{D17E97CA-16F0-DBB5-00DA-42FC14C211E9}"/>
              </a:ext>
            </a:extLst>
          </p:cNvPr>
          <p:cNvSpPr txBox="1"/>
          <p:nvPr/>
        </p:nvSpPr>
        <p:spPr>
          <a:xfrm>
            <a:off x="148299" y="930689"/>
            <a:ext cx="14091307" cy="1400768"/>
          </a:xfrm>
          <a:prstGeom prst="rect">
            <a:avLst/>
          </a:prstGeom>
          <a:solidFill>
            <a:schemeClr val="bg2">
              <a:lumMod val="90000"/>
            </a:schemeClr>
          </a:solidFill>
          <a:ln w="19050">
            <a:noFill/>
          </a:ln>
        </p:spPr>
        <p:txBody>
          <a:bodyPr wrap="square" rtlCol="0">
            <a:spAutoFit/>
          </a:bodyPr>
          <a:lstStyle/>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ja-JP" altLang="en-US" sz="2834" dirty="0">
              <a:solidFill>
                <a:srgbClr val="000000"/>
              </a:solidFill>
              <a:latin typeface="+mn-ea"/>
            </a:endParaRPr>
          </a:p>
        </p:txBody>
      </p:sp>
      <p:grpSp>
        <p:nvGrpSpPr>
          <p:cNvPr id="12" name="グループ化 11">
            <a:extLst>
              <a:ext uri="{FF2B5EF4-FFF2-40B4-BE49-F238E27FC236}">
                <a16:creationId xmlns:a16="http://schemas.microsoft.com/office/drawing/2014/main" id="{529D6BD8-70F7-FC38-89D5-C0004CC32110}"/>
              </a:ext>
            </a:extLst>
          </p:cNvPr>
          <p:cNvGrpSpPr/>
          <p:nvPr/>
        </p:nvGrpSpPr>
        <p:grpSpPr>
          <a:xfrm>
            <a:off x="2811252" y="1010007"/>
            <a:ext cx="8786886" cy="1217227"/>
            <a:chOff x="2544570" y="986831"/>
            <a:chExt cx="8786886" cy="1217227"/>
          </a:xfrm>
        </p:grpSpPr>
        <p:sp>
          <p:nvSpPr>
            <p:cNvPr id="44" name="正方形/長方形 43">
              <a:extLst>
                <a:ext uri="{FF2B5EF4-FFF2-40B4-BE49-F238E27FC236}">
                  <a16:creationId xmlns:a16="http://schemas.microsoft.com/office/drawing/2014/main" id="{CFC0F530-32A8-E96C-640F-9677D773CA9B}"/>
                </a:ext>
              </a:extLst>
            </p:cNvPr>
            <p:cNvSpPr/>
            <p:nvPr/>
          </p:nvSpPr>
          <p:spPr>
            <a:xfrm>
              <a:off x="7334081" y="1005283"/>
              <a:ext cx="3996894" cy="119877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45" name="正方形/長方形 44">
              <a:extLst>
                <a:ext uri="{FF2B5EF4-FFF2-40B4-BE49-F238E27FC236}">
                  <a16:creationId xmlns:a16="http://schemas.microsoft.com/office/drawing/2014/main" id="{FCB9A919-E813-BDEB-D5DB-850818D59637}"/>
                </a:ext>
              </a:extLst>
            </p:cNvPr>
            <p:cNvSpPr/>
            <p:nvPr/>
          </p:nvSpPr>
          <p:spPr>
            <a:xfrm>
              <a:off x="2544570" y="986831"/>
              <a:ext cx="3956044" cy="1204804"/>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9953" fontAlgn="base">
                <a:spcBef>
                  <a:spcPct val="0"/>
                </a:spcBef>
                <a:spcAft>
                  <a:spcPct val="0"/>
                </a:spcAft>
                <a:defRPr/>
              </a:pPr>
              <a:endParaRPr lang="ja-JP" altLang="en-US" sz="2834" dirty="0">
                <a:solidFill>
                  <a:srgbClr val="FFFFFF"/>
                </a:solidFill>
                <a:latin typeface="+mn-ea"/>
              </a:endParaRPr>
            </a:p>
          </p:txBody>
        </p:sp>
        <p:pic>
          <p:nvPicPr>
            <p:cNvPr id="57" name="図 56">
              <a:extLst>
                <a:ext uri="{FF2B5EF4-FFF2-40B4-BE49-F238E27FC236}">
                  <a16:creationId xmlns:a16="http://schemas.microsoft.com/office/drawing/2014/main" id="{ABF72BF5-3FD7-7F8A-B90D-620194E37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132" y="1041488"/>
              <a:ext cx="553235" cy="814651"/>
            </a:xfrm>
            <a:prstGeom prst="rect">
              <a:avLst/>
            </a:prstGeom>
            <a:effectLst>
              <a:outerShdw blurRad="50800" dist="38100" dir="2700000" algn="tl" rotWithShape="0">
                <a:prstClr val="black">
                  <a:alpha val="40000"/>
                </a:prstClr>
              </a:outerShdw>
            </a:effectLst>
          </p:spPr>
        </p:pic>
        <p:sp>
          <p:nvSpPr>
            <p:cNvPr id="59" name="右矢印 52">
              <a:extLst>
                <a:ext uri="{FF2B5EF4-FFF2-40B4-BE49-F238E27FC236}">
                  <a16:creationId xmlns:a16="http://schemas.microsoft.com/office/drawing/2014/main" id="{504E6DB4-FE7D-5AB8-D859-1A29D70BB530}"/>
                </a:ext>
              </a:extLst>
            </p:cNvPr>
            <p:cNvSpPr/>
            <p:nvPr/>
          </p:nvSpPr>
          <p:spPr>
            <a:xfrm>
              <a:off x="6684421" y="1311685"/>
              <a:ext cx="487024" cy="571725"/>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61" name="Rectangle 18">
              <a:extLst>
                <a:ext uri="{FF2B5EF4-FFF2-40B4-BE49-F238E27FC236}">
                  <a16:creationId xmlns:a16="http://schemas.microsoft.com/office/drawing/2014/main" id="{60381C26-4E34-B36E-9879-13CDAE68078E}"/>
                </a:ext>
              </a:extLst>
            </p:cNvPr>
            <p:cNvSpPr>
              <a:spLocks noChangeArrowheads="1"/>
            </p:cNvSpPr>
            <p:nvPr/>
          </p:nvSpPr>
          <p:spPr bwMode="auto">
            <a:xfrm>
              <a:off x="8181635" y="1121910"/>
              <a:ext cx="2879516" cy="324000"/>
            </a:xfrm>
            <a:prstGeom prst="rect">
              <a:avLst/>
            </a:prstGeom>
            <a:solidFill>
              <a:schemeClr val="bg1">
                <a:lumMod val="65000"/>
              </a:schemeClr>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solidFill>
                  <a:latin typeface="+mn-ea"/>
                  <a:ea typeface="+mn-ea"/>
                  <a:cs typeface="Calibri" panose="020F0502020204030204" pitchFamily="34" charset="0"/>
                </a:rPr>
                <a:t>PTZ</a:t>
              </a:r>
              <a:r>
                <a:rPr lang="ja-JP" altLang="en-US" sz="1800" b="1" dirty="0">
                  <a:solidFill>
                    <a:srgbClr val="FFFFFF"/>
                  </a:solidFill>
                  <a:latin typeface="+mn-ea"/>
                  <a:ea typeface="+mn-ea"/>
                  <a:cs typeface="Calibri" panose="020F0502020204030204" pitchFamily="34" charset="0"/>
                </a:rPr>
                <a:t>カメラ</a:t>
              </a:r>
              <a:endParaRPr lang="en-US" altLang="ja-JP" sz="1800" b="1" dirty="0">
                <a:solidFill>
                  <a:srgbClr val="FFFFFF"/>
                </a:solidFill>
                <a:latin typeface="+mn-ea"/>
                <a:ea typeface="+mn-ea"/>
                <a:cs typeface="Calibri" panose="020F0502020204030204" pitchFamily="34" charset="0"/>
              </a:endParaRPr>
            </a:p>
          </p:txBody>
        </p:sp>
        <p:pic>
          <p:nvPicPr>
            <p:cNvPr id="5" name="図 4" descr="アイコン&#10;&#10;自動的に生成された説明">
              <a:extLst>
                <a:ext uri="{FF2B5EF4-FFF2-40B4-BE49-F238E27FC236}">
                  <a16:creationId xmlns:a16="http://schemas.microsoft.com/office/drawing/2014/main" id="{EF692CA2-821C-4BAD-D758-AD97F20A94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9156" y="1037115"/>
              <a:ext cx="709824" cy="679055"/>
            </a:xfrm>
            <a:prstGeom prst="rect">
              <a:avLst/>
            </a:prstGeom>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F0E98401-AB3B-37CD-8144-1AC9C51A0605}"/>
                </a:ext>
              </a:extLst>
            </p:cNvPr>
            <p:cNvSpPr>
              <a:spLocks noChangeAspect="1"/>
            </p:cNvSpPr>
            <p:nvPr/>
          </p:nvSpPr>
          <p:spPr>
            <a:xfrm>
              <a:off x="3567774" y="1529256"/>
              <a:ext cx="2585175" cy="584775"/>
            </a:xfrm>
            <a:prstGeom prst="rect">
              <a:avLst/>
            </a:prstGeom>
          </p:spPr>
          <p:txBody>
            <a:bodyPr wrap="square">
              <a:spAutoFit/>
            </a:bodyPr>
            <a:lstStyle/>
            <a:p>
              <a:pPr marL="279982" indent="-279982" defTabSz="719953" fontAlgn="base">
                <a:spcBef>
                  <a:spcPct val="0"/>
                </a:spcBef>
                <a:spcAft>
                  <a:spcPct val="0"/>
                </a:spcAft>
                <a:defRPr/>
              </a:pPr>
              <a:r>
                <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2. </a:t>
              </a: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自動ズーム調整および</a:t>
              </a:r>
              <a:endPar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endParaRPr>
            </a:p>
            <a:p>
              <a:pPr marL="263525" defTabSz="719953" fontAlgn="base">
                <a:spcBef>
                  <a:spcPct val="0"/>
                </a:spcBef>
                <a:spcAft>
                  <a:spcPct val="0"/>
                </a:spcAft>
                <a:defRPr/>
              </a:pP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自動追尾起動の設定</a:t>
              </a:r>
            </a:p>
          </p:txBody>
        </p:sp>
        <p:sp>
          <p:nvSpPr>
            <p:cNvPr id="10" name="Rectangle 18">
              <a:extLst>
                <a:ext uri="{FF2B5EF4-FFF2-40B4-BE49-F238E27FC236}">
                  <a16:creationId xmlns:a16="http://schemas.microsoft.com/office/drawing/2014/main" id="{D2FDC2B9-5429-3333-5ADC-4C4ECD210E0E}"/>
                </a:ext>
              </a:extLst>
            </p:cNvPr>
            <p:cNvSpPr>
              <a:spLocks noChangeArrowheads="1"/>
            </p:cNvSpPr>
            <p:nvPr/>
          </p:nvSpPr>
          <p:spPr bwMode="auto">
            <a:xfrm>
              <a:off x="3563084" y="1111793"/>
              <a:ext cx="2851513" cy="324000"/>
            </a:xfrm>
            <a:prstGeom prst="rect">
              <a:avLst/>
            </a:prstGeom>
            <a:solidFill>
              <a:schemeClr val="bg1"/>
            </a:solidFill>
            <a:ln>
              <a:noFill/>
            </a:ln>
            <a:effectLst>
              <a:outerShdw blurRad="50800" dist="38100" dir="2700000" algn="tl" rotWithShape="0">
                <a:prstClr val="black">
                  <a:alpha val="40000"/>
                </a:prstClr>
              </a:outerShdw>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lumMod val="50000"/>
                    </a:srgbClr>
                  </a:solidFill>
                  <a:latin typeface="+mn-ea"/>
                  <a:ea typeface="+mn-ea"/>
                  <a:cs typeface="Calibri" panose="020F0502020204030204" pitchFamily="34" charset="0"/>
                </a:rPr>
                <a:t>PTZ</a:t>
              </a:r>
              <a:r>
                <a:rPr lang="ja-JP" altLang="en-US" sz="1800" b="1" dirty="0">
                  <a:solidFill>
                    <a:srgbClr val="FFFFFF">
                      <a:lumMod val="50000"/>
                    </a:srgbClr>
                  </a:solidFill>
                  <a:latin typeface="+mn-ea"/>
                  <a:ea typeface="+mn-ea"/>
                  <a:cs typeface="Calibri" panose="020F0502020204030204" pitchFamily="34" charset="0"/>
                </a:rPr>
                <a:t>部</a:t>
              </a:r>
              <a:endParaRPr lang="en-US" altLang="ja-JP" sz="1800" b="1" dirty="0">
                <a:solidFill>
                  <a:srgbClr val="FFFFFF">
                    <a:lumMod val="50000"/>
                  </a:srgbClr>
                </a:solidFill>
                <a:latin typeface="+mn-ea"/>
                <a:ea typeface="+mn-ea"/>
                <a:cs typeface="Calibri" panose="020F0502020204030204" pitchFamily="34" charset="0"/>
              </a:endParaRPr>
            </a:p>
          </p:txBody>
        </p:sp>
        <p:sp>
          <p:nvSpPr>
            <p:cNvPr id="11" name="テキスト ボックス 10">
              <a:extLst>
                <a:ext uri="{FF2B5EF4-FFF2-40B4-BE49-F238E27FC236}">
                  <a16:creationId xmlns:a16="http://schemas.microsoft.com/office/drawing/2014/main" id="{679A60A3-D7F0-1DA2-CB22-05D4B6C7A7CC}"/>
                </a:ext>
              </a:extLst>
            </p:cNvPr>
            <p:cNvSpPr txBox="1"/>
            <p:nvPr/>
          </p:nvSpPr>
          <p:spPr>
            <a:xfrm>
              <a:off x="8181635" y="1557381"/>
              <a:ext cx="3149821" cy="584775"/>
            </a:xfrm>
            <a:prstGeom prst="rect">
              <a:avLst/>
            </a:prstGeom>
            <a:noFill/>
          </p:spPr>
          <p:txBody>
            <a:bodyPr wrap="square" rtlCol="0">
              <a:spAutoFit/>
            </a:bodyPr>
            <a:lstStyle/>
            <a:p>
              <a:pPr defTabSz="719953" fontAlgn="base">
                <a:spcBef>
                  <a:spcPct val="0"/>
                </a:spcBef>
                <a:spcAft>
                  <a:spcPct val="0"/>
                </a:spcAft>
                <a:defRPr/>
              </a:pPr>
              <a:r>
                <a:rPr lang="en-US" altLang="ja-JP" sz="1600" b="1" dirty="0">
                  <a:solidFill>
                    <a:srgbClr val="6464E6"/>
                  </a:solidFill>
                  <a:latin typeface="+mn-ea"/>
                </a:rPr>
                <a:t>3. </a:t>
              </a:r>
              <a:r>
                <a:rPr lang="ja-JP" altLang="en-US" sz="1600" b="1" dirty="0">
                  <a:solidFill>
                    <a:srgbClr val="6464E6"/>
                  </a:solidFill>
                  <a:latin typeface="+mn-ea"/>
                </a:rPr>
                <a:t>自動追尾の引継ぎ</a:t>
              </a:r>
              <a:endParaRPr lang="en-US" altLang="ja-JP" sz="1600" b="1" dirty="0">
                <a:solidFill>
                  <a:srgbClr val="6464E6"/>
                </a:solidFill>
                <a:latin typeface="+mn-ea"/>
              </a:endParaRPr>
            </a:p>
            <a:p>
              <a:pPr marL="279982" defTabSz="719953" fontAlgn="base">
                <a:spcBef>
                  <a:spcPct val="0"/>
                </a:spcBef>
                <a:spcAft>
                  <a:spcPct val="0"/>
                </a:spcAft>
                <a:defRPr/>
              </a:pPr>
              <a:r>
                <a:rPr lang="en-US" altLang="ja-JP" sz="1600" b="1" dirty="0">
                  <a:solidFill>
                    <a:srgbClr val="6464E6"/>
                  </a:solidFill>
                  <a:latin typeface="+mn-ea"/>
                </a:rPr>
                <a:t>PTZ</a:t>
              </a:r>
              <a:r>
                <a:rPr lang="ja-JP" altLang="en-US" sz="1600" b="1" dirty="0">
                  <a:solidFill>
                    <a:srgbClr val="6464E6"/>
                  </a:solidFill>
                  <a:latin typeface="+mn-ea"/>
                </a:rPr>
                <a:t>部 ⇒ </a:t>
              </a:r>
              <a:r>
                <a:rPr lang="en-US" altLang="ja-JP" sz="1600" b="1" dirty="0">
                  <a:solidFill>
                    <a:srgbClr val="6464E6"/>
                  </a:solidFill>
                  <a:latin typeface="+mn-ea"/>
                </a:rPr>
                <a:t>PTZ</a:t>
              </a:r>
              <a:r>
                <a:rPr lang="ja-JP" altLang="en-US" sz="1600" b="1" dirty="0">
                  <a:solidFill>
                    <a:srgbClr val="6464E6"/>
                  </a:solidFill>
                  <a:latin typeface="+mn-ea"/>
                </a:rPr>
                <a:t>カメラ</a:t>
              </a:r>
            </a:p>
          </p:txBody>
        </p:sp>
      </p:grpSp>
    </p:spTree>
    <p:extLst>
      <p:ext uri="{BB962C8B-B14F-4D97-AF65-F5344CB8AC3E}">
        <p14:creationId xmlns:p14="http://schemas.microsoft.com/office/powerpoint/2010/main" val="1019837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6513469" y="3652957"/>
            <a:ext cx="7209601" cy="107721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独自アラーム通知設定</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・「独自アラーム通知」：”</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・「アラーム拡張情報付加」：”</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・「通知先ポート番号」：</a:t>
            </a:r>
            <a:r>
              <a:rPr lang="en-US" altLang="ja-JP" sz="1600" dirty="0">
                <a:solidFill>
                  <a:srgbClr val="0000FF"/>
                </a:solidFill>
                <a:latin typeface="+mn-ea"/>
              </a:rPr>
              <a:t>PTZ</a:t>
            </a:r>
            <a:r>
              <a:rPr lang="ja-JP" altLang="en-US" sz="1600" dirty="0">
                <a:solidFill>
                  <a:srgbClr val="0000FF"/>
                </a:solidFill>
                <a:latin typeface="+mn-ea"/>
              </a:rPr>
              <a:t>カメラと同じ番号を指定</a:t>
            </a:r>
          </a:p>
        </p:txBody>
      </p:sp>
      <p:sp>
        <p:nvSpPr>
          <p:cNvPr id="49" name="テキスト ボックス 48"/>
          <p:cNvSpPr txBox="1"/>
          <p:nvPr/>
        </p:nvSpPr>
        <p:spPr>
          <a:xfrm>
            <a:off x="6513468" y="4945654"/>
            <a:ext cx="7209603" cy="830997"/>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独自アラーム通知先</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・「アラーム」：チェック</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・「通知先アドレス」：</a:t>
            </a:r>
            <a:r>
              <a:rPr lang="en-US" altLang="ja-JP" sz="1600" dirty="0">
                <a:solidFill>
                  <a:srgbClr val="0000FF"/>
                </a:solidFill>
                <a:latin typeface="+mn-ea"/>
              </a:rPr>
              <a:t>PTZ</a:t>
            </a:r>
            <a:r>
              <a:rPr lang="ja-JP" altLang="en-US" sz="1600" dirty="0">
                <a:solidFill>
                  <a:srgbClr val="0000FF"/>
                </a:solidFill>
                <a:latin typeface="+mn-ea"/>
              </a:rPr>
              <a:t>カメラの</a:t>
            </a:r>
            <a:r>
              <a:rPr lang="en-US" altLang="ja-JP" sz="1600" dirty="0">
                <a:solidFill>
                  <a:srgbClr val="0000FF"/>
                </a:solidFill>
                <a:latin typeface="+mn-ea"/>
              </a:rPr>
              <a:t>IP</a:t>
            </a:r>
            <a:r>
              <a:rPr lang="ja-JP" altLang="en-US" sz="1600" dirty="0">
                <a:solidFill>
                  <a:srgbClr val="0000FF"/>
                </a:solidFill>
                <a:latin typeface="+mn-ea"/>
              </a:rPr>
              <a:t>アドレスを指定</a:t>
            </a:r>
          </a:p>
        </p:txBody>
      </p:sp>
      <p:sp>
        <p:nvSpPr>
          <p:cNvPr id="50" name="テキスト ボックス 49"/>
          <p:cNvSpPr txBox="1"/>
          <p:nvPr/>
        </p:nvSpPr>
        <p:spPr>
          <a:xfrm>
            <a:off x="6513468" y="5996025"/>
            <a:ext cx="7209603" cy="584775"/>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ja-JP" altLang="en-US" sz="1600" dirty="0">
                <a:solidFill>
                  <a:srgbClr val="0000FF"/>
                </a:solidFill>
                <a:latin typeface="+mn-ea"/>
              </a:rPr>
              <a:t>「自動追尾連携設定」：</a:t>
            </a:r>
            <a:r>
              <a:rPr lang="en-US" altLang="ja-JP" sz="1600" dirty="0">
                <a:solidFill>
                  <a:srgbClr val="0000FF"/>
                </a:solidFill>
                <a:latin typeface="+mn-ea"/>
              </a:rPr>
              <a:t> “On” </a:t>
            </a:r>
          </a:p>
          <a:p>
            <a:pPr defTabSz="719953" fontAlgn="base">
              <a:spcBef>
                <a:spcPct val="0"/>
              </a:spcBef>
              <a:spcAft>
                <a:spcPct val="0"/>
              </a:spcAft>
              <a:defRPr/>
            </a:pPr>
            <a:r>
              <a:rPr lang="ja-JP" altLang="en-US" sz="1600" dirty="0">
                <a:solidFill>
                  <a:srgbClr val="0000FF"/>
                </a:solidFill>
                <a:latin typeface="+mn-ea"/>
              </a:rPr>
              <a:t>「アラームエリア</a:t>
            </a:r>
            <a:r>
              <a:rPr lang="en-US" altLang="ja-JP" sz="1600" dirty="0">
                <a:solidFill>
                  <a:srgbClr val="0000FF"/>
                </a:solidFill>
                <a:latin typeface="+mn-ea"/>
              </a:rPr>
              <a:t>No</a:t>
            </a:r>
            <a:r>
              <a:rPr lang="ja-JP" altLang="en-US" sz="1600" dirty="0">
                <a:solidFill>
                  <a:srgbClr val="0000FF"/>
                </a:solidFill>
                <a:latin typeface="+mn-ea"/>
              </a:rPr>
              <a:t>」：前ページで設定したアラームエリアの番号を指定</a:t>
            </a:r>
          </a:p>
        </p:txBody>
      </p:sp>
      <p:pic>
        <p:nvPicPr>
          <p:cNvPr id="3" name="図 2"/>
          <p:cNvPicPr>
            <a:picLocks noChangeAspect="1"/>
          </p:cNvPicPr>
          <p:nvPr/>
        </p:nvPicPr>
        <p:blipFill rotWithShape="1">
          <a:blip r:embed="rId3"/>
          <a:srcRect l="20043" t="18020" r="9417" b="1"/>
          <a:stretch/>
        </p:blipFill>
        <p:spPr>
          <a:xfrm>
            <a:off x="315597" y="3012780"/>
            <a:ext cx="5566325" cy="3838801"/>
          </a:xfrm>
          <a:prstGeom prst="rect">
            <a:avLst/>
          </a:prstGeom>
          <a:ln>
            <a:solidFill>
              <a:schemeClr val="tx1"/>
            </a:solidFill>
          </a:ln>
          <a:effectLst>
            <a:outerShdw blurRad="50800" dist="38100" dir="2700000" algn="tl" rotWithShape="0">
              <a:prstClr val="black">
                <a:alpha val="40000"/>
              </a:prstClr>
            </a:outerShdw>
          </a:effectLst>
        </p:spPr>
      </p:pic>
      <p:sp>
        <p:nvSpPr>
          <p:cNvPr id="21" name="正方形/長方形 20">
            <a:extLst>
              <a:ext uri="{FF2B5EF4-FFF2-40B4-BE49-F238E27FC236}">
                <a16:creationId xmlns:a16="http://schemas.microsoft.com/office/drawing/2014/main" id="{086F102C-2FDA-2309-1963-4742569E3061}"/>
              </a:ext>
            </a:extLst>
          </p:cNvPr>
          <p:cNvSpPr/>
          <p:nvPr/>
        </p:nvSpPr>
        <p:spPr>
          <a:xfrm>
            <a:off x="2303754" y="6553929"/>
            <a:ext cx="1349545" cy="2976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19953" fontAlgn="base">
              <a:spcBef>
                <a:spcPct val="0"/>
              </a:spcBef>
              <a:spcAft>
                <a:spcPct val="0"/>
              </a:spcAft>
              <a:defRPr/>
            </a:pPr>
            <a:r>
              <a:rPr lang="ja-JP" altLang="en-US" sz="1890" b="1" dirty="0">
                <a:solidFill>
                  <a:srgbClr val="FF0000"/>
                </a:solidFill>
                <a:latin typeface="Calibri"/>
                <a:ea typeface="Yu Gothic UI"/>
              </a:rPr>
              <a:t>＊</a:t>
            </a:r>
          </a:p>
        </p:txBody>
      </p:sp>
      <p:sp>
        <p:nvSpPr>
          <p:cNvPr id="22" name="テキスト ボックス 21">
            <a:extLst>
              <a:ext uri="{FF2B5EF4-FFF2-40B4-BE49-F238E27FC236}">
                <a16:creationId xmlns:a16="http://schemas.microsoft.com/office/drawing/2014/main" id="{468E3446-84DA-81F6-D1EB-660DFA6456A7}"/>
              </a:ext>
            </a:extLst>
          </p:cNvPr>
          <p:cNvSpPr txBox="1"/>
          <p:nvPr/>
        </p:nvSpPr>
        <p:spPr>
          <a:xfrm>
            <a:off x="10576251" y="7174672"/>
            <a:ext cx="3262432" cy="338554"/>
          </a:xfrm>
          <a:prstGeom prst="rect">
            <a:avLst/>
          </a:prstGeom>
          <a:noFill/>
        </p:spPr>
        <p:txBody>
          <a:bodyPr wrap="none" rtlCol="0">
            <a:spAutoFit/>
          </a:bodyPr>
          <a:lstStyle/>
          <a:p>
            <a:r>
              <a:rPr lang="ja-JP" altLang="en-US" sz="1600" b="1" dirty="0">
                <a:solidFill>
                  <a:srgbClr val="FF0000"/>
                </a:solidFill>
              </a:rPr>
              <a:t>＊「設定」ボタンを必ずクリック</a:t>
            </a:r>
          </a:p>
        </p:txBody>
      </p:sp>
      <p:sp>
        <p:nvSpPr>
          <p:cNvPr id="28" name="テキスト ボックス 27"/>
          <p:cNvSpPr txBox="1"/>
          <p:nvPr/>
        </p:nvSpPr>
        <p:spPr>
          <a:xfrm>
            <a:off x="417754" y="3798523"/>
            <a:ext cx="3772000" cy="746551"/>
          </a:xfrm>
          <a:prstGeom prst="rect">
            <a:avLst/>
          </a:prstGeom>
          <a:noFill/>
          <a:ln w="19050">
            <a:solidFill>
              <a:srgbClr val="FF0000"/>
            </a:solidFill>
          </a:ln>
        </p:spPr>
        <p:txBody>
          <a:bodyPr wrap="square" rtlCol="0">
            <a:spAutoFit/>
          </a:bodyPr>
          <a:lstStyle/>
          <a:p>
            <a:pPr defTabSz="719953" fontAlgn="base">
              <a:spcBef>
                <a:spcPct val="0"/>
              </a:spcBef>
              <a:spcAft>
                <a:spcPct val="0"/>
              </a:spcAft>
              <a:defRPr/>
            </a:pPr>
            <a:r>
              <a:rPr lang="en-US" altLang="ja-JP" sz="1417" dirty="0">
                <a:solidFill>
                  <a:srgbClr val="000000"/>
                </a:solidFill>
                <a:latin typeface="Calibri" charset="0"/>
                <a:ea typeface="ＭＳ Ｐゴシック" charset="0"/>
              </a:rPr>
              <a:t> </a:t>
            </a:r>
          </a:p>
          <a:p>
            <a:pPr defTabSz="719953" fontAlgn="base">
              <a:spcBef>
                <a:spcPct val="0"/>
              </a:spcBef>
              <a:spcAft>
                <a:spcPct val="0"/>
              </a:spcAft>
              <a:defRPr/>
            </a:pPr>
            <a:endParaRPr lang="ja-JP" altLang="en-US" sz="2834" dirty="0">
              <a:solidFill>
                <a:srgbClr val="000000"/>
              </a:solidFill>
              <a:latin typeface="Calibri" charset="0"/>
              <a:ea typeface="ＭＳ Ｐゴシック" charset="0"/>
            </a:endParaRPr>
          </a:p>
        </p:txBody>
      </p:sp>
      <p:sp>
        <p:nvSpPr>
          <p:cNvPr id="30" name="正方形/長方形 29"/>
          <p:cNvSpPr/>
          <p:nvPr/>
        </p:nvSpPr>
        <p:spPr>
          <a:xfrm>
            <a:off x="465648" y="5069870"/>
            <a:ext cx="4548715" cy="6239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sp>
        <p:nvSpPr>
          <p:cNvPr id="31" name="正方形/長方形 30"/>
          <p:cNvSpPr/>
          <p:nvPr/>
        </p:nvSpPr>
        <p:spPr>
          <a:xfrm>
            <a:off x="569330" y="5717322"/>
            <a:ext cx="4978451" cy="208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cxnSp>
        <p:nvCxnSpPr>
          <p:cNvPr id="52" name="直線矢印コネクタ 51"/>
          <p:cNvCxnSpPr>
            <a:cxnSpLocks/>
            <a:stCxn id="28" idx="3"/>
            <a:endCxn id="47" idx="1"/>
          </p:cNvCxnSpPr>
          <p:nvPr/>
        </p:nvCxnSpPr>
        <p:spPr>
          <a:xfrm>
            <a:off x="4189754" y="4171799"/>
            <a:ext cx="2323715" cy="197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cxnSpLocks/>
            <a:stCxn id="30" idx="3"/>
            <a:endCxn id="49" idx="1"/>
          </p:cNvCxnSpPr>
          <p:nvPr/>
        </p:nvCxnSpPr>
        <p:spPr>
          <a:xfrm flipV="1">
            <a:off x="5014363" y="5361153"/>
            <a:ext cx="1499105" cy="206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cxnSpLocks/>
            <a:stCxn id="31" idx="3"/>
            <a:endCxn id="50" idx="1"/>
          </p:cNvCxnSpPr>
          <p:nvPr/>
        </p:nvCxnSpPr>
        <p:spPr>
          <a:xfrm>
            <a:off x="5547781" y="5821328"/>
            <a:ext cx="965687" cy="4670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B65DB96-0666-DC28-15F6-EF4B721CEC23}"/>
              </a:ext>
            </a:extLst>
          </p:cNvPr>
          <p:cNvSpPr txBox="1"/>
          <p:nvPr/>
        </p:nvSpPr>
        <p:spPr>
          <a:xfrm>
            <a:off x="6513469" y="2520610"/>
            <a:ext cx="7726136" cy="707886"/>
          </a:xfrm>
          <a:prstGeom prst="rect">
            <a:avLst/>
          </a:prstGeom>
          <a:noFill/>
        </p:spPr>
        <p:txBody>
          <a:bodyPr wrap="square" rtlCol="0">
            <a:spAutoFit/>
          </a:bodyPr>
          <a:lstStyle/>
          <a:p>
            <a:r>
              <a:rPr lang="en-US" altLang="ja-JP" sz="2000" b="1" dirty="0">
                <a:latin typeface="+mn-ea"/>
              </a:rPr>
              <a:t>PTZ</a:t>
            </a:r>
            <a:r>
              <a:rPr lang="ja-JP" altLang="en-US" sz="2000" b="1" dirty="0">
                <a:latin typeface="+mn-ea"/>
              </a:rPr>
              <a:t>部 ⇒ </a:t>
            </a:r>
            <a:r>
              <a:rPr lang="en-US" altLang="ja-JP" sz="2000" b="1" dirty="0">
                <a:latin typeface="+mn-ea"/>
              </a:rPr>
              <a:t>PTZ</a:t>
            </a:r>
            <a:r>
              <a:rPr lang="ja-JP" altLang="en-US" sz="2000" b="1" dirty="0">
                <a:latin typeface="+mn-ea"/>
              </a:rPr>
              <a:t>カメラへ自動追尾を引き継ぐための</a:t>
            </a:r>
            <a:endParaRPr lang="en-US" altLang="ja-JP" sz="2000" b="1" dirty="0">
              <a:latin typeface="+mn-ea"/>
            </a:endParaRPr>
          </a:p>
          <a:p>
            <a:r>
              <a:rPr lang="ja-JP" altLang="en-US" sz="2000" b="1" dirty="0">
                <a:latin typeface="+mn-ea"/>
              </a:rPr>
              <a:t>独自アラーム通知設定を行ないます。</a:t>
            </a:r>
            <a:endParaRPr lang="en-US" altLang="ja-JP" sz="2000" b="1" dirty="0">
              <a:latin typeface="+mn-ea"/>
            </a:endParaRPr>
          </a:p>
        </p:txBody>
      </p:sp>
      <p:sp>
        <p:nvSpPr>
          <p:cNvPr id="2" name="タイトル 1">
            <a:extLst>
              <a:ext uri="{FF2B5EF4-FFF2-40B4-BE49-F238E27FC236}">
                <a16:creationId xmlns:a16="http://schemas.microsoft.com/office/drawing/2014/main" id="{D408B38C-DCE7-1215-9AD2-1DF0C4AD6056}"/>
              </a:ext>
            </a:extLst>
          </p:cNvPr>
          <p:cNvSpPr>
            <a:spLocks noGrp="1"/>
          </p:cNvSpPr>
          <p:nvPr>
            <p:ph type="title"/>
          </p:nvPr>
        </p:nvSpPr>
        <p:spPr/>
        <p:txBody>
          <a:bodyPr/>
          <a:lstStyle/>
          <a:p>
            <a:pPr marL="179388" indent="3175"/>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PTZ</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カメラ</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t>
            </a:r>
            <a:r>
              <a:rPr kumimoji="1" lang="en-US" altLang="ja-JP"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AI</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搭載モデル）</a:t>
            </a:r>
            <a:r>
              <a:rPr lang="ja-JP" altLang="en-US" dirty="0"/>
              <a:t>との自動追尾連動の設定手順（</a:t>
            </a:r>
            <a:r>
              <a:rPr lang="en-US" altLang="ja-JP" dirty="0"/>
              <a:t>2/3</a:t>
            </a:r>
            <a:r>
              <a:rPr lang="ja-JP" altLang="en-US" dirty="0"/>
              <a:t>）</a:t>
            </a:r>
          </a:p>
        </p:txBody>
      </p:sp>
      <p:sp>
        <p:nvSpPr>
          <p:cNvPr id="7" name="テキスト ボックス 6">
            <a:extLst>
              <a:ext uri="{FF2B5EF4-FFF2-40B4-BE49-F238E27FC236}">
                <a16:creationId xmlns:a16="http://schemas.microsoft.com/office/drawing/2014/main" id="{3C665539-F33D-5573-D75F-D6DD8A235028}"/>
              </a:ext>
            </a:extLst>
          </p:cNvPr>
          <p:cNvSpPr txBox="1"/>
          <p:nvPr/>
        </p:nvSpPr>
        <p:spPr>
          <a:xfrm>
            <a:off x="148299" y="930689"/>
            <a:ext cx="14091307" cy="1400768"/>
          </a:xfrm>
          <a:prstGeom prst="rect">
            <a:avLst/>
          </a:prstGeom>
          <a:solidFill>
            <a:schemeClr val="bg2">
              <a:lumMod val="90000"/>
            </a:schemeClr>
          </a:solidFill>
          <a:ln w="19050">
            <a:noFill/>
          </a:ln>
        </p:spPr>
        <p:txBody>
          <a:bodyPr wrap="square" rtlCol="0">
            <a:spAutoFit/>
          </a:bodyPr>
          <a:lstStyle/>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ja-JP" altLang="en-US" sz="2834" dirty="0">
              <a:solidFill>
                <a:srgbClr val="000000"/>
              </a:solidFill>
              <a:latin typeface="+mn-ea"/>
            </a:endParaRPr>
          </a:p>
        </p:txBody>
      </p:sp>
      <p:grpSp>
        <p:nvGrpSpPr>
          <p:cNvPr id="13" name="グループ化 12">
            <a:extLst>
              <a:ext uri="{FF2B5EF4-FFF2-40B4-BE49-F238E27FC236}">
                <a16:creationId xmlns:a16="http://schemas.microsoft.com/office/drawing/2014/main" id="{FDC99359-664A-CA75-DB56-39ADCE320D08}"/>
              </a:ext>
            </a:extLst>
          </p:cNvPr>
          <p:cNvGrpSpPr/>
          <p:nvPr/>
        </p:nvGrpSpPr>
        <p:grpSpPr>
          <a:xfrm>
            <a:off x="2811252" y="1010007"/>
            <a:ext cx="8786886" cy="1217227"/>
            <a:chOff x="2544570" y="986831"/>
            <a:chExt cx="8786886" cy="1217227"/>
          </a:xfrm>
        </p:grpSpPr>
        <p:sp>
          <p:nvSpPr>
            <p:cNvPr id="14" name="正方形/長方形 13">
              <a:extLst>
                <a:ext uri="{FF2B5EF4-FFF2-40B4-BE49-F238E27FC236}">
                  <a16:creationId xmlns:a16="http://schemas.microsoft.com/office/drawing/2014/main" id="{322C3C15-B597-EAA3-E9AC-0F819C7839CB}"/>
                </a:ext>
              </a:extLst>
            </p:cNvPr>
            <p:cNvSpPr/>
            <p:nvPr/>
          </p:nvSpPr>
          <p:spPr>
            <a:xfrm>
              <a:off x="7334081" y="1005283"/>
              <a:ext cx="3996894" cy="119877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15" name="正方形/長方形 14">
              <a:extLst>
                <a:ext uri="{FF2B5EF4-FFF2-40B4-BE49-F238E27FC236}">
                  <a16:creationId xmlns:a16="http://schemas.microsoft.com/office/drawing/2014/main" id="{7D5AC6A8-F7C1-2296-61F5-AE57B0627497}"/>
                </a:ext>
              </a:extLst>
            </p:cNvPr>
            <p:cNvSpPr/>
            <p:nvPr/>
          </p:nvSpPr>
          <p:spPr>
            <a:xfrm>
              <a:off x="2544570" y="986831"/>
              <a:ext cx="3956044" cy="1204804"/>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9953" fontAlgn="base">
                <a:spcBef>
                  <a:spcPct val="0"/>
                </a:spcBef>
                <a:spcAft>
                  <a:spcPct val="0"/>
                </a:spcAft>
                <a:defRPr/>
              </a:pPr>
              <a:endParaRPr lang="ja-JP" altLang="en-US" sz="2834" dirty="0">
                <a:solidFill>
                  <a:srgbClr val="FFFFFF"/>
                </a:solidFill>
                <a:latin typeface="+mn-ea"/>
              </a:endParaRPr>
            </a:p>
          </p:txBody>
        </p:sp>
        <p:pic>
          <p:nvPicPr>
            <p:cNvPr id="16" name="図 15">
              <a:extLst>
                <a:ext uri="{FF2B5EF4-FFF2-40B4-BE49-F238E27FC236}">
                  <a16:creationId xmlns:a16="http://schemas.microsoft.com/office/drawing/2014/main" id="{9A263415-D14F-ED72-A4E2-391C0CB57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1132" y="1041488"/>
              <a:ext cx="553235" cy="814651"/>
            </a:xfrm>
            <a:prstGeom prst="rect">
              <a:avLst/>
            </a:prstGeom>
            <a:effectLst>
              <a:outerShdw blurRad="50800" dist="38100" dir="2700000" algn="tl" rotWithShape="0">
                <a:prstClr val="black">
                  <a:alpha val="40000"/>
                </a:prstClr>
              </a:outerShdw>
            </a:effectLst>
          </p:spPr>
        </p:pic>
        <p:sp>
          <p:nvSpPr>
            <p:cNvPr id="17" name="右矢印 52">
              <a:extLst>
                <a:ext uri="{FF2B5EF4-FFF2-40B4-BE49-F238E27FC236}">
                  <a16:creationId xmlns:a16="http://schemas.microsoft.com/office/drawing/2014/main" id="{64ECB6C2-8C0D-966F-D3A7-5733F5E5AC73}"/>
                </a:ext>
              </a:extLst>
            </p:cNvPr>
            <p:cNvSpPr/>
            <p:nvPr/>
          </p:nvSpPr>
          <p:spPr>
            <a:xfrm>
              <a:off x="6684421" y="1311685"/>
              <a:ext cx="487024" cy="571725"/>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18" name="Rectangle 18">
              <a:extLst>
                <a:ext uri="{FF2B5EF4-FFF2-40B4-BE49-F238E27FC236}">
                  <a16:creationId xmlns:a16="http://schemas.microsoft.com/office/drawing/2014/main" id="{63B6228D-B64F-138C-9EBA-06B207F99461}"/>
                </a:ext>
              </a:extLst>
            </p:cNvPr>
            <p:cNvSpPr>
              <a:spLocks noChangeArrowheads="1"/>
            </p:cNvSpPr>
            <p:nvPr/>
          </p:nvSpPr>
          <p:spPr bwMode="auto">
            <a:xfrm>
              <a:off x="8181635" y="1121910"/>
              <a:ext cx="2879516" cy="324000"/>
            </a:xfrm>
            <a:prstGeom prst="rect">
              <a:avLst/>
            </a:prstGeom>
            <a:solidFill>
              <a:schemeClr val="bg1">
                <a:lumMod val="65000"/>
              </a:schemeClr>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solidFill>
                  <a:latin typeface="+mn-ea"/>
                  <a:ea typeface="+mn-ea"/>
                  <a:cs typeface="Calibri" panose="020F0502020204030204" pitchFamily="34" charset="0"/>
                </a:rPr>
                <a:t>PTZ</a:t>
              </a:r>
              <a:r>
                <a:rPr lang="ja-JP" altLang="en-US" sz="1800" b="1" dirty="0">
                  <a:solidFill>
                    <a:srgbClr val="FFFFFF"/>
                  </a:solidFill>
                  <a:latin typeface="+mn-ea"/>
                  <a:ea typeface="+mn-ea"/>
                  <a:cs typeface="Calibri" panose="020F0502020204030204" pitchFamily="34" charset="0"/>
                </a:rPr>
                <a:t>カメラ</a:t>
              </a:r>
              <a:endParaRPr lang="en-US" altLang="ja-JP" sz="1800" b="1" dirty="0">
                <a:solidFill>
                  <a:srgbClr val="FFFFFF"/>
                </a:solidFill>
                <a:latin typeface="+mn-ea"/>
                <a:ea typeface="+mn-ea"/>
                <a:cs typeface="Calibri" panose="020F0502020204030204" pitchFamily="34" charset="0"/>
              </a:endParaRPr>
            </a:p>
          </p:txBody>
        </p:sp>
        <p:pic>
          <p:nvPicPr>
            <p:cNvPr id="19" name="図 18" descr="アイコン&#10;&#10;自動的に生成された説明">
              <a:extLst>
                <a:ext uri="{FF2B5EF4-FFF2-40B4-BE49-F238E27FC236}">
                  <a16:creationId xmlns:a16="http://schemas.microsoft.com/office/drawing/2014/main" id="{F31E891A-549B-2459-D580-3C994C34E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9156" y="1037115"/>
              <a:ext cx="709824" cy="679055"/>
            </a:xfrm>
            <a:prstGeom prst="rect">
              <a:avLst/>
            </a:prstGeom>
            <a:effectLst>
              <a:outerShdw blurRad="50800" dist="38100" dir="2700000" algn="tl" rotWithShape="0">
                <a:prstClr val="black">
                  <a:alpha val="40000"/>
                </a:prstClr>
              </a:outerShdw>
            </a:effectLst>
          </p:spPr>
        </p:pic>
        <p:sp>
          <p:nvSpPr>
            <p:cNvPr id="20" name="正方形/長方形 19">
              <a:extLst>
                <a:ext uri="{FF2B5EF4-FFF2-40B4-BE49-F238E27FC236}">
                  <a16:creationId xmlns:a16="http://schemas.microsoft.com/office/drawing/2014/main" id="{E4AAA3CC-74A8-7230-D41F-64C04AB58769}"/>
                </a:ext>
              </a:extLst>
            </p:cNvPr>
            <p:cNvSpPr>
              <a:spLocks noChangeAspect="1"/>
            </p:cNvSpPr>
            <p:nvPr/>
          </p:nvSpPr>
          <p:spPr>
            <a:xfrm>
              <a:off x="3567774" y="1529256"/>
              <a:ext cx="2585175" cy="584775"/>
            </a:xfrm>
            <a:prstGeom prst="rect">
              <a:avLst/>
            </a:prstGeom>
          </p:spPr>
          <p:txBody>
            <a:bodyPr wrap="square">
              <a:spAutoFit/>
            </a:bodyPr>
            <a:lstStyle/>
            <a:p>
              <a:pPr marL="279982" indent="-279982" defTabSz="719953" fontAlgn="base">
                <a:spcBef>
                  <a:spcPct val="0"/>
                </a:spcBef>
                <a:spcAft>
                  <a:spcPct val="0"/>
                </a:spcAft>
                <a:defRPr/>
              </a:pPr>
              <a:r>
                <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2. </a:t>
              </a: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自動ズーム調整および</a:t>
              </a:r>
              <a:endPar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endParaRPr>
            </a:p>
            <a:p>
              <a:pPr marL="263525" defTabSz="719953" fontAlgn="base">
                <a:spcBef>
                  <a:spcPct val="0"/>
                </a:spcBef>
                <a:spcAft>
                  <a:spcPct val="0"/>
                </a:spcAft>
                <a:defRPr/>
              </a:pP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自動追尾起動の設定</a:t>
              </a:r>
            </a:p>
          </p:txBody>
        </p:sp>
        <p:sp>
          <p:nvSpPr>
            <p:cNvPr id="25" name="Rectangle 18">
              <a:extLst>
                <a:ext uri="{FF2B5EF4-FFF2-40B4-BE49-F238E27FC236}">
                  <a16:creationId xmlns:a16="http://schemas.microsoft.com/office/drawing/2014/main" id="{391C0783-FA2A-8634-5FCD-09F7B62C8DC6}"/>
                </a:ext>
              </a:extLst>
            </p:cNvPr>
            <p:cNvSpPr>
              <a:spLocks noChangeArrowheads="1"/>
            </p:cNvSpPr>
            <p:nvPr/>
          </p:nvSpPr>
          <p:spPr bwMode="auto">
            <a:xfrm>
              <a:off x="3563084" y="1111793"/>
              <a:ext cx="2851513" cy="324000"/>
            </a:xfrm>
            <a:prstGeom prst="rect">
              <a:avLst/>
            </a:prstGeom>
            <a:solidFill>
              <a:schemeClr val="bg1"/>
            </a:solidFill>
            <a:ln>
              <a:noFill/>
            </a:ln>
            <a:effectLst>
              <a:outerShdw blurRad="50800" dist="38100" dir="2700000" algn="tl" rotWithShape="0">
                <a:prstClr val="black">
                  <a:alpha val="40000"/>
                </a:prstClr>
              </a:outerShdw>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lumMod val="50000"/>
                    </a:srgbClr>
                  </a:solidFill>
                  <a:latin typeface="+mn-ea"/>
                  <a:ea typeface="+mn-ea"/>
                  <a:cs typeface="Calibri" panose="020F0502020204030204" pitchFamily="34" charset="0"/>
                </a:rPr>
                <a:t>PTZ</a:t>
              </a:r>
              <a:r>
                <a:rPr lang="ja-JP" altLang="en-US" sz="1800" b="1" dirty="0">
                  <a:solidFill>
                    <a:srgbClr val="FFFFFF">
                      <a:lumMod val="50000"/>
                    </a:srgbClr>
                  </a:solidFill>
                  <a:latin typeface="+mn-ea"/>
                  <a:ea typeface="+mn-ea"/>
                  <a:cs typeface="Calibri" panose="020F0502020204030204" pitchFamily="34" charset="0"/>
                </a:rPr>
                <a:t>部</a:t>
              </a:r>
              <a:endParaRPr lang="en-US" altLang="ja-JP" sz="1800" b="1" dirty="0">
                <a:solidFill>
                  <a:srgbClr val="FFFFFF">
                    <a:lumMod val="50000"/>
                  </a:srgbClr>
                </a:solidFill>
                <a:latin typeface="+mn-ea"/>
                <a:ea typeface="+mn-ea"/>
                <a:cs typeface="Calibri" panose="020F0502020204030204" pitchFamily="34" charset="0"/>
              </a:endParaRPr>
            </a:p>
          </p:txBody>
        </p:sp>
        <p:sp>
          <p:nvSpPr>
            <p:cNvPr id="26" name="テキスト ボックス 25">
              <a:extLst>
                <a:ext uri="{FF2B5EF4-FFF2-40B4-BE49-F238E27FC236}">
                  <a16:creationId xmlns:a16="http://schemas.microsoft.com/office/drawing/2014/main" id="{F4E08CE5-9743-0FEE-5CCD-BFF4BF272469}"/>
                </a:ext>
              </a:extLst>
            </p:cNvPr>
            <p:cNvSpPr txBox="1"/>
            <p:nvPr/>
          </p:nvSpPr>
          <p:spPr>
            <a:xfrm>
              <a:off x="8181635" y="1557381"/>
              <a:ext cx="3149821" cy="584775"/>
            </a:xfrm>
            <a:prstGeom prst="rect">
              <a:avLst/>
            </a:prstGeom>
            <a:noFill/>
          </p:spPr>
          <p:txBody>
            <a:bodyPr wrap="square" rtlCol="0">
              <a:spAutoFit/>
            </a:bodyPr>
            <a:lstStyle/>
            <a:p>
              <a:pPr defTabSz="719953" fontAlgn="base">
                <a:spcBef>
                  <a:spcPct val="0"/>
                </a:spcBef>
                <a:spcAft>
                  <a:spcPct val="0"/>
                </a:spcAft>
                <a:defRPr/>
              </a:pPr>
              <a:r>
                <a:rPr lang="en-US" altLang="ja-JP" sz="1600" b="1" dirty="0">
                  <a:solidFill>
                    <a:srgbClr val="6464E6"/>
                  </a:solidFill>
                  <a:latin typeface="+mn-ea"/>
                </a:rPr>
                <a:t>3. </a:t>
              </a:r>
              <a:r>
                <a:rPr lang="ja-JP" altLang="en-US" sz="1600" b="1" dirty="0">
                  <a:solidFill>
                    <a:srgbClr val="6464E6"/>
                  </a:solidFill>
                  <a:latin typeface="+mn-ea"/>
                </a:rPr>
                <a:t>自動追尾の引継ぎ</a:t>
              </a:r>
              <a:endParaRPr lang="en-US" altLang="ja-JP" sz="1600" b="1" dirty="0">
                <a:solidFill>
                  <a:srgbClr val="6464E6"/>
                </a:solidFill>
                <a:latin typeface="+mn-ea"/>
              </a:endParaRPr>
            </a:p>
            <a:p>
              <a:pPr marL="279982" defTabSz="719953" fontAlgn="base">
                <a:spcBef>
                  <a:spcPct val="0"/>
                </a:spcBef>
                <a:spcAft>
                  <a:spcPct val="0"/>
                </a:spcAft>
                <a:defRPr/>
              </a:pPr>
              <a:r>
                <a:rPr lang="en-US" altLang="ja-JP" sz="1600" b="1" dirty="0">
                  <a:solidFill>
                    <a:srgbClr val="6464E6"/>
                  </a:solidFill>
                  <a:latin typeface="+mn-ea"/>
                </a:rPr>
                <a:t>PTZ</a:t>
              </a:r>
              <a:r>
                <a:rPr lang="ja-JP" altLang="en-US" sz="1600" b="1" dirty="0">
                  <a:solidFill>
                    <a:srgbClr val="6464E6"/>
                  </a:solidFill>
                  <a:latin typeface="+mn-ea"/>
                </a:rPr>
                <a:t>部 ⇒ </a:t>
              </a:r>
              <a:r>
                <a:rPr lang="en-US" altLang="ja-JP" sz="1600" b="1" dirty="0">
                  <a:solidFill>
                    <a:srgbClr val="6464E6"/>
                  </a:solidFill>
                  <a:latin typeface="+mn-ea"/>
                </a:rPr>
                <a:t>PTZ</a:t>
              </a:r>
              <a:r>
                <a:rPr lang="ja-JP" altLang="en-US" sz="1600" b="1" dirty="0">
                  <a:solidFill>
                    <a:srgbClr val="6464E6"/>
                  </a:solidFill>
                  <a:latin typeface="+mn-ea"/>
                </a:rPr>
                <a:t>カメラ</a:t>
              </a:r>
            </a:p>
          </p:txBody>
        </p:sp>
      </p:grpSp>
    </p:spTree>
    <p:extLst>
      <p:ext uri="{BB962C8B-B14F-4D97-AF65-F5344CB8AC3E}">
        <p14:creationId xmlns:p14="http://schemas.microsoft.com/office/powerpoint/2010/main" val="166842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Yu Gothic UI" panose="020B0500000000000000" pitchFamily="50" charset="-128"/>
                <a:ea typeface="Yu Gothic UI" panose="020B0500000000000000" pitchFamily="50" charset="-128"/>
              </a:rPr>
              <a:t>１．設計・</a:t>
            </a:r>
            <a:r>
              <a:rPr kumimoji="1" lang="ja-JP" altLang="en-US" dirty="0">
                <a:latin typeface="Yu Gothic UI" panose="020B0500000000000000" pitchFamily="50" charset="-128"/>
                <a:ea typeface="Yu Gothic UI" panose="020B0500000000000000" pitchFamily="50" charset="-128"/>
              </a:rPr>
              <a:t>導入</a:t>
            </a:r>
          </a:p>
        </p:txBody>
      </p:sp>
    </p:spTree>
    <p:extLst>
      <p:ext uri="{BB962C8B-B14F-4D97-AF65-F5344CB8AC3E}">
        <p14:creationId xmlns:p14="http://schemas.microsoft.com/office/powerpoint/2010/main" val="3494334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88C6049-6047-D845-89E1-D5E69DD40181}"/>
              </a:ext>
            </a:extLst>
          </p:cNvPr>
          <p:cNvSpPr txBox="1"/>
          <p:nvPr/>
        </p:nvSpPr>
        <p:spPr>
          <a:xfrm>
            <a:off x="6594412" y="5514694"/>
            <a:ext cx="7398483" cy="1569660"/>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送信元別プリセットポジション</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・「送信元アドレス１」：</a:t>
            </a:r>
            <a:r>
              <a:rPr lang="en-US" altLang="ja-JP" sz="1600" dirty="0">
                <a:solidFill>
                  <a:srgbClr val="0000FF"/>
                </a:solidFill>
                <a:latin typeface="+mn-ea"/>
              </a:rPr>
              <a:t>PTZ</a:t>
            </a:r>
            <a:r>
              <a:rPr lang="ja-JP" altLang="en-US" sz="1600" dirty="0">
                <a:solidFill>
                  <a:srgbClr val="0000FF"/>
                </a:solidFill>
                <a:latin typeface="+mn-ea"/>
              </a:rPr>
              <a:t>部の</a:t>
            </a:r>
            <a:r>
              <a:rPr lang="en-US" altLang="ja-JP" sz="1600" dirty="0">
                <a:solidFill>
                  <a:srgbClr val="0000FF"/>
                </a:solidFill>
                <a:latin typeface="+mn-ea"/>
              </a:rPr>
              <a:t>IP</a:t>
            </a:r>
            <a:r>
              <a:rPr lang="ja-JP" altLang="en-US" sz="1600" dirty="0">
                <a:solidFill>
                  <a:srgbClr val="0000FF"/>
                </a:solidFill>
                <a:latin typeface="+mn-ea"/>
              </a:rPr>
              <a:t>アドレス</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＊右のボックスに、独自アラーム受信時のプリセットポジション番号を指定</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・「カメラ別受信設定」：”</a:t>
            </a:r>
            <a:r>
              <a:rPr lang="en-US" altLang="ja-JP" sz="1600" dirty="0">
                <a:solidFill>
                  <a:srgbClr val="0000FF"/>
                </a:solidFill>
                <a:latin typeface="+mn-ea"/>
              </a:rPr>
              <a:t>1</a:t>
            </a:r>
            <a:r>
              <a:rPr lang="ja-JP" altLang="en-US" sz="1600" dirty="0">
                <a:solidFill>
                  <a:srgbClr val="0000FF"/>
                </a:solidFill>
                <a:latin typeface="+mn-ea"/>
              </a:rPr>
              <a:t>”を指定</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・「アラームエリア</a:t>
            </a:r>
            <a:r>
              <a:rPr lang="en-US" altLang="ja-JP" sz="1600" dirty="0">
                <a:solidFill>
                  <a:srgbClr val="0000FF"/>
                </a:solidFill>
                <a:latin typeface="+mn-ea"/>
              </a:rPr>
              <a:t>No</a:t>
            </a:r>
            <a:r>
              <a:rPr lang="ja-JP" altLang="en-US" sz="1600" dirty="0">
                <a:solidFill>
                  <a:srgbClr val="0000FF"/>
                </a:solidFill>
                <a:latin typeface="+mn-ea"/>
              </a:rPr>
              <a:t>」：”</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a:t>
            </a:r>
            <a:r>
              <a:rPr lang="en-US" altLang="ja-JP" sz="1600" dirty="0">
                <a:solidFill>
                  <a:srgbClr val="0000FF"/>
                </a:solidFill>
                <a:latin typeface="+mn-ea"/>
              </a:rPr>
              <a:t>PTZ</a:t>
            </a:r>
            <a:r>
              <a:rPr lang="ja-JP" altLang="en-US" sz="1600" dirty="0">
                <a:solidFill>
                  <a:srgbClr val="0000FF"/>
                </a:solidFill>
                <a:latin typeface="+mn-ea"/>
              </a:rPr>
              <a:t>部のアラームエリア</a:t>
            </a:r>
            <a:r>
              <a:rPr lang="en-US" altLang="ja-JP" sz="1600" dirty="0">
                <a:solidFill>
                  <a:srgbClr val="0000FF"/>
                </a:solidFill>
                <a:latin typeface="+mn-ea"/>
              </a:rPr>
              <a:t>No</a:t>
            </a:r>
            <a:r>
              <a:rPr lang="ja-JP" altLang="en-US" sz="1600" dirty="0">
                <a:solidFill>
                  <a:srgbClr val="0000FF"/>
                </a:solidFill>
                <a:latin typeface="+mn-ea"/>
              </a:rPr>
              <a:t>を指定</a:t>
            </a:r>
            <a:endParaRPr lang="en-US" altLang="ja-JP" sz="1600" dirty="0">
              <a:solidFill>
                <a:srgbClr val="0000FF"/>
              </a:solidFill>
              <a:latin typeface="+mn-ea"/>
            </a:endParaRPr>
          </a:p>
        </p:txBody>
      </p:sp>
      <p:sp>
        <p:nvSpPr>
          <p:cNvPr id="22" name="テキスト ボックス 21">
            <a:extLst>
              <a:ext uri="{FF2B5EF4-FFF2-40B4-BE49-F238E27FC236}">
                <a16:creationId xmlns:a16="http://schemas.microsoft.com/office/drawing/2014/main" id="{7EE41179-5584-031F-AF8A-52333B5B4161}"/>
              </a:ext>
            </a:extLst>
          </p:cNvPr>
          <p:cNvSpPr txBox="1"/>
          <p:nvPr/>
        </p:nvSpPr>
        <p:spPr>
          <a:xfrm>
            <a:off x="6628694" y="3317066"/>
            <a:ext cx="7358522" cy="830997"/>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アラーム設定</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・「コマンドアラーム」：”</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・「受信ポート番号」：</a:t>
            </a:r>
            <a:r>
              <a:rPr lang="en-US" altLang="ja-JP" sz="1600" dirty="0">
                <a:solidFill>
                  <a:srgbClr val="0000FF"/>
                </a:solidFill>
                <a:latin typeface="+mn-ea"/>
              </a:rPr>
              <a:t>PTZ</a:t>
            </a:r>
            <a:r>
              <a:rPr lang="ja-JP" altLang="en-US" sz="1600" dirty="0">
                <a:solidFill>
                  <a:srgbClr val="0000FF"/>
                </a:solidFill>
                <a:latin typeface="+mn-ea"/>
              </a:rPr>
              <a:t>部と同じ番号を指定</a:t>
            </a:r>
            <a:endParaRPr lang="en-US" altLang="ja-JP" sz="1600" dirty="0">
              <a:solidFill>
                <a:srgbClr val="0000FF"/>
              </a:solidFill>
              <a:latin typeface="+mn-ea"/>
            </a:endParaRPr>
          </a:p>
        </p:txBody>
      </p:sp>
      <p:sp>
        <p:nvSpPr>
          <p:cNvPr id="23" name="テキスト ボックス 22">
            <a:extLst>
              <a:ext uri="{FF2B5EF4-FFF2-40B4-BE49-F238E27FC236}">
                <a16:creationId xmlns:a16="http://schemas.microsoft.com/office/drawing/2014/main" id="{FBC69284-E3F1-25C8-58AC-2C0E0AFCF535}"/>
              </a:ext>
            </a:extLst>
          </p:cNvPr>
          <p:cNvSpPr txBox="1"/>
          <p:nvPr/>
        </p:nvSpPr>
        <p:spPr>
          <a:xfrm>
            <a:off x="6628694" y="4466855"/>
            <a:ext cx="7364201" cy="830997"/>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アラーム連動設定</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・「コマンドアラーム」：”送信元別プリセットポジション”</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⇒「送信元別プリセットポジション設定へ」をクリック</a:t>
            </a:r>
          </a:p>
        </p:txBody>
      </p:sp>
      <p:grpSp>
        <p:nvGrpSpPr>
          <p:cNvPr id="34" name="グループ化 33">
            <a:extLst>
              <a:ext uri="{FF2B5EF4-FFF2-40B4-BE49-F238E27FC236}">
                <a16:creationId xmlns:a16="http://schemas.microsoft.com/office/drawing/2014/main" id="{93534812-8773-3780-E8FF-980076DBE0BA}"/>
              </a:ext>
            </a:extLst>
          </p:cNvPr>
          <p:cNvGrpSpPr/>
          <p:nvPr/>
        </p:nvGrpSpPr>
        <p:grpSpPr>
          <a:xfrm>
            <a:off x="412997" y="2947596"/>
            <a:ext cx="5317906" cy="1146040"/>
            <a:chOff x="4621482" y="2500694"/>
            <a:chExt cx="3377110" cy="727787"/>
          </a:xfrm>
        </p:grpSpPr>
        <p:pic>
          <p:nvPicPr>
            <p:cNvPr id="36" name="図 35">
              <a:extLst>
                <a:ext uri="{FF2B5EF4-FFF2-40B4-BE49-F238E27FC236}">
                  <a16:creationId xmlns:a16="http://schemas.microsoft.com/office/drawing/2014/main" id="{86819B85-5A12-84A2-F458-3704256FE9BA}"/>
                </a:ext>
              </a:extLst>
            </p:cNvPr>
            <p:cNvPicPr>
              <a:picLocks noChangeAspect="1"/>
            </p:cNvPicPr>
            <p:nvPr/>
          </p:nvPicPr>
          <p:blipFill rotWithShape="1">
            <a:blip r:embed="rId3"/>
            <a:srcRect l="548" t="36190" r="21734" b="46921"/>
            <a:stretch/>
          </p:blipFill>
          <p:spPr>
            <a:xfrm>
              <a:off x="4621482" y="2500694"/>
              <a:ext cx="3377110" cy="7277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7" name="正方形/長方形 46">
              <a:extLst>
                <a:ext uri="{FF2B5EF4-FFF2-40B4-BE49-F238E27FC236}">
                  <a16:creationId xmlns:a16="http://schemas.microsoft.com/office/drawing/2014/main" id="{6567CAFD-DADF-DA42-24BA-06B321C757D2}"/>
                </a:ext>
              </a:extLst>
            </p:cNvPr>
            <p:cNvSpPr/>
            <p:nvPr/>
          </p:nvSpPr>
          <p:spPr>
            <a:xfrm>
              <a:off x="5527962" y="2857866"/>
              <a:ext cx="2228013"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grpSp>
      <p:cxnSp>
        <p:nvCxnSpPr>
          <p:cNvPr id="48" name="直線矢印コネクタ 47">
            <a:extLst>
              <a:ext uri="{FF2B5EF4-FFF2-40B4-BE49-F238E27FC236}">
                <a16:creationId xmlns:a16="http://schemas.microsoft.com/office/drawing/2014/main" id="{7C81507F-27A6-D675-8484-89FAE91577DA}"/>
              </a:ext>
            </a:extLst>
          </p:cNvPr>
          <p:cNvCxnSpPr>
            <a:cxnSpLocks/>
            <a:stCxn id="47" idx="3"/>
            <a:endCxn id="22" idx="1"/>
          </p:cNvCxnSpPr>
          <p:nvPr/>
        </p:nvCxnSpPr>
        <p:spPr>
          <a:xfrm flipV="1">
            <a:off x="5348856" y="3732565"/>
            <a:ext cx="1279838" cy="206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50AD3A29-036D-BBD0-0C2F-FBFA10A6E45C}"/>
              </a:ext>
            </a:extLst>
          </p:cNvPr>
          <p:cNvGrpSpPr/>
          <p:nvPr/>
        </p:nvGrpSpPr>
        <p:grpSpPr>
          <a:xfrm>
            <a:off x="1772288" y="4315691"/>
            <a:ext cx="3958613" cy="876418"/>
            <a:chOff x="4747514" y="2557458"/>
            <a:chExt cx="2513898" cy="556565"/>
          </a:xfrm>
        </p:grpSpPr>
        <p:pic>
          <p:nvPicPr>
            <p:cNvPr id="51" name="図 50">
              <a:extLst>
                <a:ext uri="{FF2B5EF4-FFF2-40B4-BE49-F238E27FC236}">
                  <a16:creationId xmlns:a16="http://schemas.microsoft.com/office/drawing/2014/main" id="{FDCE39C3-DFFC-3DB1-F66F-631EE8E94E68}"/>
                </a:ext>
              </a:extLst>
            </p:cNvPr>
            <p:cNvPicPr>
              <a:picLocks noChangeAspect="1"/>
            </p:cNvPicPr>
            <p:nvPr/>
          </p:nvPicPr>
          <p:blipFill rotWithShape="1">
            <a:blip r:embed="rId4"/>
            <a:srcRect t="63108" r="25265"/>
            <a:stretch/>
          </p:blipFill>
          <p:spPr>
            <a:xfrm>
              <a:off x="4747514" y="2557458"/>
              <a:ext cx="2513898" cy="5565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3" name="正方形/長方形 52">
              <a:extLst>
                <a:ext uri="{FF2B5EF4-FFF2-40B4-BE49-F238E27FC236}">
                  <a16:creationId xmlns:a16="http://schemas.microsoft.com/office/drawing/2014/main" id="{F7D125C1-4D79-A7CB-A081-F23125BA69DA}"/>
                </a:ext>
              </a:extLst>
            </p:cNvPr>
            <p:cNvSpPr/>
            <p:nvPr/>
          </p:nvSpPr>
          <p:spPr>
            <a:xfrm>
              <a:off x="4838362" y="2774581"/>
              <a:ext cx="2325631"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grpSp>
      <p:sp>
        <p:nvSpPr>
          <p:cNvPr id="58" name="右矢印 55">
            <a:extLst>
              <a:ext uri="{FF2B5EF4-FFF2-40B4-BE49-F238E27FC236}">
                <a16:creationId xmlns:a16="http://schemas.microsoft.com/office/drawing/2014/main" id="{B1911D9A-0A64-465B-301F-A9E056C822A4}"/>
              </a:ext>
            </a:extLst>
          </p:cNvPr>
          <p:cNvSpPr/>
          <p:nvPr/>
        </p:nvSpPr>
        <p:spPr>
          <a:xfrm rot="5400000">
            <a:off x="4131320" y="5154682"/>
            <a:ext cx="351230" cy="407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cxnSp>
        <p:nvCxnSpPr>
          <p:cNvPr id="61" name="直線矢印コネクタ 60">
            <a:extLst>
              <a:ext uri="{FF2B5EF4-FFF2-40B4-BE49-F238E27FC236}">
                <a16:creationId xmlns:a16="http://schemas.microsoft.com/office/drawing/2014/main" id="{204F99EB-5BC7-3FF2-AA36-8765057D4A5C}"/>
              </a:ext>
            </a:extLst>
          </p:cNvPr>
          <p:cNvCxnSpPr>
            <a:cxnSpLocks/>
            <a:stCxn id="53" idx="3"/>
            <a:endCxn id="23" idx="1"/>
          </p:cNvCxnSpPr>
          <p:nvPr/>
        </p:nvCxnSpPr>
        <p:spPr>
          <a:xfrm flipV="1">
            <a:off x="5577497" y="4882354"/>
            <a:ext cx="1051197" cy="1846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AC5854E8-B931-D16F-3274-0BECE53A1DF7}"/>
              </a:ext>
            </a:extLst>
          </p:cNvPr>
          <p:cNvCxnSpPr>
            <a:cxnSpLocks/>
            <a:stCxn id="59" idx="3"/>
            <a:endCxn id="21" idx="1"/>
          </p:cNvCxnSpPr>
          <p:nvPr/>
        </p:nvCxnSpPr>
        <p:spPr>
          <a:xfrm flipV="1">
            <a:off x="6093237" y="6299524"/>
            <a:ext cx="501175" cy="128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C273F9C5-A984-B599-1B9D-B898ECA99554}"/>
              </a:ext>
            </a:extLst>
          </p:cNvPr>
          <p:cNvSpPr txBox="1"/>
          <p:nvPr/>
        </p:nvSpPr>
        <p:spPr>
          <a:xfrm>
            <a:off x="6628694" y="2649030"/>
            <a:ext cx="7239475" cy="400110"/>
          </a:xfrm>
          <a:prstGeom prst="rect">
            <a:avLst/>
          </a:prstGeom>
          <a:noFill/>
        </p:spPr>
        <p:txBody>
          <a:bodyPr wrap="square" rtlCol="0">
            <a:spAutoFit/>
          </a:bodyPr>
          <a:lstStyle/>
          <a:p>
            <a:r>
              <a:rPr lang="en-US" altLang="ja-JP" sz="2000" b="1" dirty="0">
                <a:latin typeface="+mn-ea"/>
              </a:rPr>
              <a:t>PTZ</a:t>
            </a:r>
            <a:r>
              <a:rPr lang="ja-JP" altLang="en-US" sz="2000" b="1" dirty="0">
                <a:latin typeface="+mn-ea"/>
              </a:rPr>
              <a:t>部からの独自アラーム通知を受信する設定を行ないます。</a:t>
            </a:r>
          </a:p>
        </p:txBody>
      </p:sp>
      <p:sp>
        <p:nvSpPr>
          <p:cNvPr id="70" name="テキスト ボックス 69">
            <a:extLst>
              <a:ext uri="{FF2B5EF4-FFF2-40B4-BE49-F238E27FC236}">
                <a16:creationId xmlns:a16="http://schemas.microsoft.com/office/drawing/2014/main" id="{66ADAC84-2BEE-45CD-C474-07117468C47F}"/>
              </a:ext>
            </a:extLst>
          </p:cNvPr>
          <p:cNvSpPr txBox="1"/>
          <p:nvPr/>
        </p:nvSpPr>
        <p:spPr>
          <a:xfrm>
            <a:off x="11063867" y="7190371"/>
            <a:ext cx="3262432" cy="338554"/>
          </a:xfrm>
          <a:prstGeom prst="rect">
            <a:avLst/>
          </a:prstGeom>
          <a:noFill/>
        </p:spPr>
        <p:txBody>
          <a:bodyPr wrap="none" rtlCol="0">
            <a:spAutoFit/>
          </a:bodyPr>
          <a:lstStyle/>
          <a:p>
            <a:r>
              <a:rPr lang="ja-JP" altLang="en-US" sz="1600" b="1" dirty="0">
                <a:solidFill>
                  <a:srgbClr val="FF0000"/>
                </a:solidFill>
              </a:rPr>
              <a:t>＊「設定」ボタンを必ずクリック</a:t>
            </a:r>
          </a:p>
        </p:txBody>
      </p:sp>
      <p:grpSp>
        <p:nvGrpSpPr>
          <p:cNvPr id="76" name="グループ化 75">
            <a:extLst>
              <a:ext uri="{FF2B5EF4-FFF2-40B4-BE49-F238E27FC236}">
                <a16:creationId xmlns:a16="http://schemas.microsoft.com/office/drawing/2014/main" id="{8BB95720-0D51-96A7-0A6F-D9DA0ED6BCF0}"/>
              </a:ext>
            </a:extLst>
          </p:cNvPr>
          <p:cNvGrpSpPr/>
          <p:nvPr/>
        </p:nvGrpSpPr>
        <p:grpSpPr>
          <a:xfrm>
            <a:off x="554175" y="5607919"/>
            <a:ext cx="5586211" cy="1255506"/>
            <a:chOff x="351534" y="3561281"/>
            <a:chExt cx="3547496" cy="797303"/>
          </a:xfrm>
        </p:grpSpPr>
        <p:grpSp>
          <p:nvGrpSpPr>
            <p:cNvPr id="24" name="グループ化 23">
              <a:extLst>
                <a:ext uri="{FF2B5EF4-FFF2-40B4-BE49-F238E27FC236}">
                  <a16:creationId xmlns:a16="http://schemas.microsoft.com/office/drawing/2014/main" id="{2BDAA502-04E4-4045-DFD5-65734D7C8268}"/>
                </a:ext>
              </a:extLst>
            </p:cNvPr>
            <p:cNvGrpSpPr/>
            <p:nvPr/>
          </p:nvGrpSpPr>
          <p:grpSpPr>
            <a:xfrm>
              <a:off x="351534" y="3561281"/>
              <a:ext cx="3547496" cy="797303"/>
              <a:chOff x="5112006" y="4266440"/>
              <a:chExt cx="3547496" cy="797303"/>
            </a:xfrm>
          </p:grpSpPr>
          <p:pic>
            <p:nvPicPr>
              <p:cNvPr id="28" name="図 27">
                <a:extLst>
                  <a:ext uri="{FF2B5EF4-FFF2-40B4-BE49-F238E27FC236}">
                    <a16:creationId xmlns:a16="http://schemas.microsoft.com/office/drawing/2014/main" id="{52A72651-7AF0-8FA8-15E0-DDF29ACBCEC0}"/>
                  </a:ext>
                </a:extLst>
              </p:cNvPr>
              <p:cNvPicPr>
                <a:picLocks noChangeAspect="1"/>
              </p:cNvPicPr>
              <p:nvPr/>
            </p:nvPicPr>
            <p:blipFill>
              <a:blip r:embed="rId5"/>
              <a:stretch>
                <a:fillRect/>
              </a:stretch>
            </p:blipFill>
            <p:spPr>
              <a:xfrm>
                <a:off x="5112006" y="4266440"/>
                <a:ext cx="3547496" cy="797303"/>
              </a:xfrm>
              <a:prstGeom prst="rect">
                <a:avLst/>
              </a:prstGeom>
              <a:ln>
                <a:solidFill>
                  <a:schemeClr val="tx1"/>
                </a:solidFill>
              </a:ln>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2DC751DF-53FE-614D-F652-939E990567E1}"/>
                  </a:ext>
                </a:extLst>
              </p:cNvPr>
              <p:cNvSpPr txBox="1"/>
              <p:nvPr/>
            </p:nvSpPr>
            <p:spPr>
              <a:xfrm>
                <a:off x="7345913" y="4513987"/>
                <a:ext cx="121566" cy="92351"/>
              </a:xfrm>
              <a:prstGeom prst="rect">
                <a:avLst/>
              </a:prstGeom>
              <a:solidFill>
                <a:schemeClr val="bg1">
                  <a:lumMod val="95000"/>
                </a:schemeClr>
              </a:solidFill>
            </p:spPr>
            <p:txBody>
              <a:bodyPr wrap="none" lIns="56689" tIns="0" rIns="56689" bIns="0" rtlCol="0">
                <a:spAutoFit/>
              </a:bodyPr>
              <a:lstStyle/>
              <a:p>
                <a:r>
                  <a:rPr lang="en-US" altLang="ja-JP" sz="945" b="1" dirty="0">
                    <a:latin typeface="+mj-ea"/>
                    <a:ea typeface="+mj-ea"/>
                  </a:rPr>
                  <a:t>1:</a:t>
                </a:r>
                <a:endParaRPr lang="ja-JP" altLang="en-US" sz="945" b="1" dirty="0">
                  <a:latin typeface="+mj-ea"/>
                  <a:ea typeface="+mj-ea"/>
                </a:endParaRPr>
              </a:p>
            </p:txBody>
          </p:sp>
        </p:grpSp>
        <p:sp>
          <p:nvSpPr>
            <p:cNvPr id="59" name="正方形/長方形 58">
              <a:extLst>
                <a:ext uri="{FF2B5EF4-FFF2-40B4-BE49-F238E27FC236}">
                  <a16:creationId xmlns:a16="http://schemas.microsoft.com/office/drawing/2014/main" id="{71196D2C-DB4E-5E7C-0484-173C633BC963}"/>
                </a:ext>
              </a:extLst>
            </p:cNvPr>
            <p:cNvSpPr/>
            <p:nvPr/>
          </p:nvSpPr>
          <p:spPr>
            <a:xfrm>
              <a:off x="370895" y="3746703"/>
              <a:ext cx="3498193" cy="523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sp>
          <p:nvSpPr>
            <p:cNvPr id="75" name="テキスト ボックス 74">
              <a:extLst>
                <a:ext uri="{FF2B5EF4-FFF2-40B4-BE49-F238E27FC236}">
                  <a16:creationId xmlns:a16="http://schemas.microsoft.com/office/drawing/2014/main" id="{A5452220-4799-B9E4-E21A-0182A7F0F038}"/>
                </a:ext>
              </a:extLst>
            </p:cNvPr>
            <p:cNvSpPr txBox="1"/>
            <p:nvPr/>
          </p:nvSpPr>
          <p:spPr>
            <a:xfrm>
              <a:off x="1995377" y="3805200"/>
              <a:ext cx="41678" cy="92333"/>
            </a:xfrm>
            <a:prstGeom prst="rect">
              <a:avLst/>
            </a:prstGeom>
            <a:solidFill>
              <a:schemeClr val="bg1">
                <a:lumMod val="95000"/>
              </a:schemeClr>
            </a:solidFill>
          </p:spPr>
          <p:txBody>
            <a:bodyPr wrap="none" lIns="0" tIns="0" rIns="0" bIns="0" rtlCol="0" anchor="ctr" anchorCtr="1">
              <a:noAutofit/>
            </a:bodyPr>
            <a:lstStyle/>
            <a:p>
              <a:r>
                <a:rPr lang="en-US" altLang="ja-JP" sz="787" dirty="0">
                  <a:latin typeface="+mn-ea"/>
                </a:rPr>
                <a:t>0</a:t>
              </a:r>
              <a:endParaRPr lang="ja-JP" altLang="en-US" sz="787" dirty="0">
                <a:latin typeface="+mn-ea"/>
              </a:endParaRPr>
            </a:p>
          </p:txBody>
        </p:sp>
      </p:grpSp>
      <p:sp>
        <p:nvSpPr>
          <p:cNvPr id="2" name="タイトル 1">
            <a:extLst>
              <a:ext uri="{FF2B5EF4-FFF2-40B4-BE49-F238E27FC236}">
                <a16:creationId xmlns:a16="http://schemas.microsoft.com/office/drawing/2014/main" id="{B5F5950F-1970-99E7-738F-5948C6E34C3B}"/>
              </a:ext>
            </a:extLst>
          </p:cNvPr>
          <p:cNvSpPr>
            <a:spLocks noGrp="1"/>
          </p:cNvSpPr>
          <p:nvPr>
            <p:ph type="title"/>
          </p:nvPr>
        </p:nvSpPr>
        <p:spPr/>
        <p:txBody>
          <a:bodyPr/>
          <a:lstStyle/>
          <a:p>
            <a:pPr marL="176213" marR="0" lvl="0" defTabSz="1079929" rtl="0" eaLnBrk="1" fontAlgn="auto" latinLnBrk="0" hangingPunct="1">
              <a:lnSpc>
                <a:spcPct val="100000"/>
              </a:lnSpc>
              <a:spcBef>
                <a:spcPts val="0"/>
              </a:spcBef>
              <a:spcAft>
                <a:spcPts val="0"/>
              </a:spcAft>
              <a:tabLst/>
              <a:defRPr/>
            </a:pPr>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PTZ</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カメラ</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t>
            </a:r>
            <a:r>
              <a:rPr kumimoji="1" lang="en-US" altLang="ja-JP"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AI</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搭載モデル）</a:t>
            </a:r>
            <a:r>
              <a:rPr kumimoji="1" lang="ja-JP" altLang="en-US" i="0" u="none" strike="noStrike" kern="1200" cap="none" spc="0" normalizeH="0" baseline="0" noProof="0" dirty="0">
                <a:ln>
                  <a:noFill/>
                </a:ln>
                <a:uLnTx/>
                <a:uFillTx/>
                <a:cs typeface="+mn-cs"/>
              </a:rPr>
              <a:t>との自動追尾連動の設定手順（</a:t>
            </a:r>
            <a:r>
              <a:rPr lang="en-US" altLang="ja-JP" dirty="0">
                <a:cs typeface="+mn-cs"/>
              </a:rPr>
              <a:t>3</a:t>
            </a:r>
            <a:r>
              <a:rPr kumimoji="1" lang="en-US" altLang="ja-JP" i="0" u="none" strike="noStrike" kern="1200" cap="none" spc="0" normalizeH="0" baseline="0" noProof="0" dirty="0">
                <a:ln>
                  <a:noFill/>
                </a:ln>
                <a:uLnTx/>
                <a:uFillTx/>
                <a:cs typeface="+mn-cs"/>
              </a:rPr>
              <a:t>/3</a:t>
            </a:r>
            <a:r>
              <a:rPr kumimoji="1" lang="ja-JP" altLang="en-US" i="0" u="none" strike="noStrike" kern="1200" cap="none" spc="0" normalizeH="0" baseline="0" noProof="0" dirty="0">
                <a:ln>
                  <a:noFill/>
                </a:ln>
                <a:uLnTx/>
                <a:uFillTx/>
                <a:cs typeface="+mn-cs"/>
              </a:rPr>
              <a:t>）</a:t>
            </a:r>
            <a:endParaRPr lang="ja-JP" altLang="en-US" dirty="0"/>
          </a:p>
        </p:txBody>
      </p:sp>
      <p:sp>
        <p:nvSpPr>
          <p:cNvPr id="3" name="テキスト ボックス 2">
            <a:extLst>
              <a:ext uri="{FF2B5EF4-FFF2-40B4-BE49-F238E27FC236}">
                <a16:creationId xmlns:a16="http://schemas.microsoft.com/office/drawing/2014/main" id="{193F1CE8-255B-0EBF-2036-E1F03E28916D}"/>
              </a:ext>
            </a:extLst>
          </p:cNvPr>
          <p:cNvSpPr txBox="1"/>
          <p:nvPr/>
        </p:nvSpPr>
        <p:spPr>
          <a:xfrm>
            <a:off x="148299" y="930689"/>
            <a:ext cx="14091307" cy="1400768"/>
          </a:xfrm>
          <a:prstGeom prst="rect">
            <a:avLst/>
          </a:prstGeom>
          <a:solidFill>
            <a:schemeClr val="bg2">
              <a:lumMod val="90000"/>
            </a:schemeClr>
          </a:solidFill>
          <a:ln w="19050">
            <a:noFill/>
          </a:ln>
        </p:spPr>
        <p:txBody>
          <a:bodyPr wrap="square" rtlCol="0">
            <a:spAutoFit/>
          </a:bodyPr>
          <a:lstStyle/>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ja-JP" altLang="en-US" sz="2834" dirty="0">
              <a:solidFill>
                <a:srgbClr val="000000"/>
              </a:solidFill>
              <a:latin typeface="+mn-ea"/>
            </a:endParaRPr>
          </a:p>
        </p:txBody>
      </p:sp>
      <p:grpSp>
        <p:nvGrpSpPr>
          <p:cNvPr id="7" name="グループ化 6">
            <a:extLst>
              <a:ext uri="{FF2B5EF4-FFF2-40B4-BE49-F238E27FC236}">
                <a16:creationId xmlns:a16="http://schemas.microsoft.com/office/drawing/2014/main" id="{D0ED8723-DDF1-7BC2-1558-C808773A33BF}"/>
              </a:ext>
            </a:extLst>
          </p:cNvPr>
          <p:cNvGrpSpPr/>
          <p:nvPr/>
        </p:nvGrpSpPr>
        <p:grpSpPr>
          <a:xfrm>
            <a:off x="2800509" y="1040240"/>
            <a:ext cx="8786886" cy="1217227"/>
            <a:chOff x="5206490" y="1038699"/>
            <a:chExt cx="8786886" cy="1217227"/>
          </a:xfrm>
        </p:grpSpPr>
        <p:sp>
          <p:nvSpPr>
            <p:cNvPr id="4" name="正方形/長方形 3">
              <a:extLst>
                <a:ext uri="{FF2B5EF4-FFF2-40B4-BE49-F238E27FC236}">
                  <a16:creationId xmlns:a16="http://schemas.microsoft.com/office/drawing/2014/main" id="{ED7C2A91-3635-ADF9-1FC1-2B6390AD3D5F}"/>
                </a:ext>
              </a:extLst>
            </p:cNvPr>
            <p:cNvSpPr/>
            <p:nvPr/>
          </p:nvSpPr>
          <p:spPr>
            <a:xfrm>
              <a:off x="9996001" y="1057151"/>
              <a:ext cx="3996894" cy="1198775"/>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5" name="正方形/長方形 4">
              <a:extLst>
                <a:ext uri="{FF2B5EF4-FFF2-40B4-BE49-F238E27FC236}">
                  <a16:creationId xmlns:a16="http://schemas.microsoft.com/office/drawing/2014/main" id="{2F0D9DC8-7664-3A01-D5FA-0BD973A98A10}"/>
                </a:ext>
              </a:extLst>
            </p:cNvPr>
            <p:cNvSpPr/>
            <p:nvPr/>
          </p:nvSpPr>
          <p:spPr>
            <a:xfrm>
              <a:off x="5206490" y="1038699"/>
              <a:ext cx="3956044" cy="120480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9953" fontAlgn="base">
                <a:spcBef>
                  <a:spcPct val="0"/>
                </a:spcBef>
                <a:spcAft>
                  <a:spcPct val="0"/>
                </a:spcAft>
                <a:defRPr/>
              </a:pPr>
              <a:endParaRPr lang="ja-JP" altLang="en-US" sz="2834" dirty="0">
                <a:solidFill>
                  <a:srgbClr val="FFFFFF"/>
                </a:solidFill>
                <a:latin typeface="+mn-ea"/>
              </a:endParaRPr>
            </a:p>
          </p:txBody>
        </p:sp>
        <p:pic>
          <p:nvPicPr>
            <p:cNvPr id="25" name="図 24">
              <a:extLst>
                <a:ext uri="{FF2B5EF4-FFF2-40B4-BE49-F238E27FC236}">
                  <a16:creationId xmlns:a16="http://schemas.microsoft.com/office/drawing/2014/main" id="{272B4F20-5D4B-EA38-9827-DADB11B98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052" y="1093356"/>
              <a:ext cx="553235" cy="814651"/>
            </a:xfrm>
            <a:prstGeom prst="rect">
              <a:avLst/>
            </a:prstGeom>
            <a:effectLst>
              <a:outerShdw blurRad="50800" dist="38100" dir="2700000" algn="tl" rotWithShape="0">
                <a:prstClr val="black">
                  <a:alpha val="40000"/>
                </a:prstClr>
              </a:outerShdw>
            </a:effectLst>
          </p:spPr>
        </p:pic>
        <p:sp>
          <p:nvSpPr>
            <p:cNvPr id="30" name="Rectangle 18">
              <a:extLst>
                <a:ext uri="{FF2B5EF4-FFF2-40B4-BE49-F238E27FC236}">
                  <a16:creationId xmlns:a16="http://schemas.microsoft.com/office/drawing/2014/main" id="{5462AA00-7486-6E28-897C-0D28DA7EFAE3}"/>
                </a:ext>
              </a:extLst>
            </p:cNvPr>
            <p:cNvSpPr>
              <a:spLocks noChangeArrowheads="1"/>
            </p:cNvSpPr>
            <p:nvPr/>
          </p:nvSpPr>
          <p:spPr bwMode="auto">
            <a:xfrm>
              <a:off x="10843555" y="1197279"/>
              <a:ext cx="2879516" cy="324000"/>
            </a:xfrm>
            <a:prstGeom prst="rect">
              <a:avLst/>
            </a:prstGeom>
            <a:solidFill>
              <a:schemeClr val="bg1"/>
            </a:solidFill>
            <a:ln>
              <a:noFill/>
            </a:ln>
            <a:effectLst>
              <a:outerShdw blurRad="50800" dist="38100" dir="2700000" algn="tl" rotWithShape="0">
                <a:prstClr val="black">
                  <a:alpha val="40000"/>
                </a:prstClr>
              </a:outerShdw>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7F7F7F"/>
                  </a:solidFill>
                  <a:latin typeface="+mn-ea"/>
                  <a:ea typeface="+mn-ea"/>
                  <a:cs typeface="Calibri" panose="020F0502020204030204" pitchFamily="34" charset="0"/>
                </a:rPr>
                <a:t>PTZ</a:t>
              </a:r>
              <a:r>
                <a:rPr lang="ja-JP" altLang="en-US" sz="1800" b="1" dirty="0">
                  <a:solidFill>
                    <a:srgbClr val="7F7F7F"/>
                  </a:solidFill>
                  <a:latin typeface="+mn-ea"/>
                  <a:ea typeface="+mn-ea"/>
                  <a:cs typeface="Calibri" panose="020F0502020204030204" pitchFamily="34" charset="0"/>
                </a:rPr>
                <a:t>カメラ</a:t>
              </a:r>
              <a:endParaRPr lang="en-US" altLang="ja-JP" sz="1800" b="1" dirty="0">
                <a:solidFill>
                  <a:srgbClr val="7F7F7F"/>
                </a:solidFill>
                <a:latin typeface="+mn-ea"/>
                <a:ea typeface="+mn-ea"/>
                <a:cs typeface="Calibri" panose="020F0502020204030204" pitchFamily="34" charset="0"/>
              </a:endParaRPr>
            </a:p>
          </p:txBody>
        </p:sp>
        <p:sp>
          <p:nvSpPr>
            <p:cNvPr id="32" name="右矢印 2">
              <a:extLst>
                <a:ext uri="{FF2B5EF4-FFF2-40B4-BE49-F238E27FC236}">
                  <a16:creationId xmlns:a16="http://schemas.microsoft.com/office/drawing/2014/main" id="{4366E1F7-E6C4-3BDF-A78B-EEE0A29118B8}"/>
                </a:ext>
              </a:extLst>
            </p:cNvPr>
            <p:cNvSpPr/>
            <p:nvPr/>
          </p:nvSpPr>
          <p:spPr>
            <a:xfrm>
              <a:off x="9346270" y="1345210"/>
              <a:ext cx="487024" cy="571725"/>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pic>
          <p:nvPicPr>
            <p:cNvPr id="13" name="図 12" descr="アイコン&#10;&#10;自動的に生成された説明">
              <a:extLst>
                <a:ext uri="{FF2B5EF4-FFF2-40B4-BE49-F238E27FC236}">
                  <a16:creationId xmlns:a16="http://schemas.microsoft.com/office/drawing/2014/main" id="{676DF26E-7608-3F87-8D35-70392D8C8B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1076" y="1088983"/>
              <a:ext cx="709824" cy="679055"/>
            </a:xfrm>
            <a:prstGeom prst="rect">
              <a:avLst/>
            </a:prstGeom>
            <a:effectLst>
              <a:outerShdw blurRad="50800" dist="38100" dir="2700000" algn="tl" rotWithShape="0">
                <a:prstClr val="black">
                  <a:alpha val="40000"/>
                </a:prstClr>
              </a:outerShdw>
            </a:effectLst>
          </p:spPr>
        </p:pic>
        <p:sp>
          <p:nvSpPr>
            <p:cNvPr id="16" name="正方形/長方形 15">
              <a:extLst>
                <a:ext uri="{FF2B5EF4-FFF2-40B4-BE49-F238E27FC236}">
                  <a16:creationId xmlns:a16="http://schemas.microsoft.com/office/drawing/2014/main" id="{0733D2DA-D255-0626-DE9F-3B6F04B71E18}"/>
                </a:ext>
              </a:extLst>
            </p:cNvPr>
            <p:cNvSpPr>
              <a:spLocks noChangeAspect="1"/>
            </p:cNvSpPr>
            <p:nvPr/>
          </p:nvSpPr>
          <p:spPr>
            <a:xfrm>
              <a:off x="6225003" y="1632523"/>
              <a:ext cx="2937531" cy="584775"/>
            </a:xfrm>
            <a:prstGeom prst="rect">
              <a:avLst/>
            </a:prstGeom>
          </p:spPr>
          <p:txBody>
            <a:bodyPr wrap="square">
              <a:spAutoFit/>
            </a:bodyPr>
            <a:lstStyle/>
            <a:p>
              <a:pPr marL="279982" indent="-279982" defTabSz="719953" fontAlgn="base">
                <a:spcBef>
                  <a:spcPct val="0"/>
                </a:spcBef>
                <a:spcAft>
                  <a:spcPct val="0"/>
                </a:spcAft>
                <a:defRPr/>
              </a:pPr>
              <a:r>
                <a:rPr lang="en-US" altLang="ja-JP" sz="1600" b="1" dirty="0">
                  <a:solidFill>
                    <a:srgbClr val="6464E6"/>
                  </a:solidFill>
                  <a:latin typeface="+mn-ea"/>
                  <a:cs typeface="Calibri" panose="020F0502020204030204" pitchFamily="34" charset="0"/>
                </a:rPr>
                <a:t>2. </a:t>
              </a:r>
              <a:r>
                <a:rPr lang="ja-JP" altLang="en-US" sz="1600" b="1" dirty="0">
                  <a:solidFill>
                    <a:srgbClr val="6464E6"/>
                  </a:solidFill>
                  <a:latin typeface="+mn-ea"/>
                  <a:cs typeface="Calibri" panose="020F0502020204030204" pitchFamily="34" charset="0"/>
                </a:rPr>
                <a:t>自動ズーム調整および</a:t>
              </a:r>
              <a:endParaRPr lang="en-US" altLang="ja-JP" sz="1600" b="1" dirty="0">
                <a:solidFill>
                  <a:srgbClr val="6464E6"/>
                </a:solidFill>
                <a:latin typeface="+mn-ea"/>
                <a:cs typeface="Calibri" panose="020F0502020204030204" pitchFamily="34" charset="0"/>
              </a:endParaRPr>
            </a:p>
            <a:p>
              <a:pPr marL="263525" defTabSz="719953" fontAlgn="base">
                <a:spcBef>
                  <a:spcPct val="0"/>
                </a:spcBef>
                <a:spcAft>
                  <a:spcPct val="0"/>
                </a:spcAft>
                <a:defRPr/>
              </a:pPr>
              <a:r>
                <a:rPr lang="ja-JP" altLang="en-US" sz="1600" b="1" dirty="0">
                  <a:solidFill>
                    <a:srgbClr val="6464E6"/>
                  </a:solidFill>
                  <a:latin typeface="+mn-ea"/>
                  <a:cs typeface="Calibri" panose="020F0502020204030204" pitchFamily="34" charset="0"/>
                </a:rPr>
                <a:t>自動追尾起動の設定</a:t>
              </a:r>
            </a:p>
          </p:txBody>
        </p:sp>
        <p:sp>
          <p:nvSpPr>
            <p:cNvPr id="18" name="Rectangle 18">
              <a:extLst>
                <a:ext uri="{FF2B5EF4-FFF2-40B4-BE49-F238E27FC236}">
                  <a16:creationId xmlns:a16="http://schemas.microsoft.com/office/drawing/2014/main" id="{8396044D-8354-8CC5-3E50-8D3C39D8D802}"/>
                </a:ext>
              </a:extLst>
            </p:cNvPr>
            <p:cNvSpPr>
              <a:spLocks noChangeArrowheads="1"/>
            </p:cNvSpPr>
            <p:nvPr/>
          </p:nvSpPr>
          <p:spPr bwMode="auto">
            <a:xfrm>
              <a:off x="6259564" y="1138242"/>
              <a:ext cx="2730736" cy="324000"/>
            </a:xfrm>
            <a:prstGeom prst="rect">
              <a:avLst/>
            </a:prstGeom>
            <a:solidFill>
              <a:srgbClr val="A6A6A6"/>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chemeClr val="bg1"/>
                  </a:solidFill>
                  <a:latin typeface="+mn-ea"/>
                  <a:ea typeface="+mn-ea"/>
                  <a:cs typeface="Calibri" panose="020F0502020204030204" pitchFamily="34" charset="0"/>
                </a:rPr>
                <a:t>PTZ</a:t>
              </a:r>
              <a:r>
                <a:rPr lang="ja-JP" altLang="en-US" sz="1800" b="1" dirty="0">
                  <a:solidFill>
                    <a:schemeClr val="bg1"/>
                  </a:solidFill>
                  <a:latin typeface="+mn-ea"/>
                  <a:ea typeface="+mn-ea"/>
                  <a:cs typeface="Calibri" panose="020F0502020204030204" pitchFamily="34" charset="0"/>
                </a:rPr>
                <a:t>部</a:t>
              </a:r>
              <a:endParaRPr lang="en-US" altLang="ja-JP" sz="1800" b="1" dirty="0">
                <a:solidFill>
                  <a:schemeClr val="bg1"/>
                </a:solidFill>
                <a:latin typeface="+mn-ea"/>
                <a:ea typeface="+mn-ea"/>
                <a:cs typeface="Calibri" panose="020F0502020204030204" pitchFamily="34" charset="0"/>
              </a:endParaRPr>
            </a:p>
          </p:txBody>
        </p:sp>
        <p:sp>
          <p:nvSpPr>
            <p:cNvPr id="19" name="テキスト ボックス 18">
              <a:extLst>
                <a:ext uri="{FF2B5EF4-FFF2-40B4-BE49-F238E27FC236}">
                  <a16:creationId xmlns:a16="http://schemas.microsoft.com/office/drawing/2014/main" id="{F9EFB5C0-6E08-0926-CACD-73BBE59B0029}"/>
                </a:ext>
              </a:extLst>
            </p:cNvPr>
            <p:cNvSpPr txBox="1"/>
            <p:nvPr/>
          </p:nvSpPr>
          <p:spPr>
            <a:xfrm>
              <a:off x="10843555" y="1609249"/>
              <a:ext cx="3149821" cy="584775"/>
            </a:xfrm>
            <a:prstGeom prst="rect">
              <a:avLst/>
            </a:prstGeom>
            <a:noFill/>
          </p:spPr>
          <p:txBody>
            <a:bodyPr wrap="square" rtlCol="0">
              <a:spAutoFit/>
            </a:bodyPr>
            <a:lstStyle/>
            <a:p>
              <a:pPr defTabSz="719953" fontAlgn="base">
                <a:spcBef>
                  <a:spcPct val="0"/>
                </a:spcBef>
                <a:spcAft>
                  <a:spcPct val="0"/>
                </a:spcAft>
                <a:defRPr/>
              </a:pPr>
              <a:r>
                <a:rPr lang="en-US" altLang="ja-JP" sz="1600" b="1" dirty="0">
                  <a:solidFill>
                    <a:schemeClr val="bg1"/>
                  </a:solidFill>
                  <a:effectLst>
                    <a:outerShdw blurRad="38100" dist="38100" dir="2700000" algn="tl">
                      <a:srgbClr val="000000">
                        <a:alpha val="43137"/>
                      </a:srgbClr>
                    </a:outerShdw>
                  </a:effectLst>
                  <a:latin typeface="+mn-ea"/>
                </a:rPr>
                <a:t>3. </a:t>
              </a:r>
              <a:r>
                <a:rPr lang="ja-JP" altLang="en-US" sz="1600" b="1" dirty="0">
                  <a:solidFill>
                    <a:schemeClr val="bg1"/>
                  </a:solidFill>
                  <a:effectLst>
                    <a:outerShdw blurRad="38100" dist="38100" dir="2700000" algn="tl">
                      <a:srgbClr val="000000">
                        <a:alpha val="43137"/>
                      </a:srgbClr>
                    </a:outerShdw>
                  </a:effectLst>
                  <a:latin typeface="+mn-ea"/>
                </a:rPr>
                <a:t>自動追尾の引継ぎ</a:t>
              </a:r>
              <a:endParaRPr lang="en-US" altLang="ja-JP" sz="1600" b="1" dirty="0">
                <a:solidFill>
                  <a:schemeClr val="bg1"/>
                </a:solidFill>
                <a:effectLst>
                  <a:outerShdw blurRad="38100" dist="38100" dir="2700000" algn="tl">
                    <a:srgbClr val="000000">
                      <a:alpha val="43137"/>
                    </a:srgbClr>
                  </a:outerShdw>
                </a:effectLst>
                <a:latin typeface="+mn-ea"/>
              </a:endParaRPr>
            </a:p>
            <a:p>
              <a:pPr marL="279982" defTabSz="719953" fontAlgn="base">
                <a:spcBef>
                  <a:spcPct val="0"/>
                </a:spcBef>
                <a:spcAft>
                  <a:spcPct val="0"/>
                </a:spcAft>
                <a:defRPr/>
              </a:pPr>
              <a:r>
                <a:rPr lang="en-US" altLang="ja-JP" sz="1600" b="1" dirty="0">
                  <a:solidFill>
                    <a:schemeClr val="bg1"/>
                  </a:solidFill>
                  <a:effectLst>
                    <a:outerShdw blurRad="38100" dist="38100" dir="2700000" algn="tl">
                      <a:srgbClr val="000000">
                        <a:alpha val="43137"/>
                      </a:srgbClr>
                    </a:outerShdw>
                  </a:effectLst>
                  <a:latin typeface="+mn-ea"/>
                </a:rPr>
                <a:t>PTZ</a:t>
              </a:r>
              <a:r>
                <a:rPr lang="ja-JP" altLang="en-US" sz="1600" b="1" dirty="0">
                  <a:solidFill>
                    <a:schemeClr val="bg1"/>
                  </a:solidFill>
                  <a:effectLst>
                    <a:outerShdw blurRad="38100" dist="38100" dir="2700000" algn="tl">
                      <a:srgbClr val="000000">
                        <a:alpha val="43137"/>
                      </a:srgbClr>
                    </a:outerShdw>
                  </a:effectLst>
                  <a:latin typeface="+mn-ea"/>
                </a:rPr>
                <a:t>部 ⇒ </a:t>
              </a:r>
              <a:r>
                <a:rPr lang="en-US" altLang="ja-JP" sz="1600" b="1" dirty="0">
                  <a:solidFill>
                    <a:schemeClr val="bg1"/>
                  </a:solidFill>
                  <a:effectLst>
                    <a:outerShdw blurRad="38100" dist="38100" dir="2700000" algn="tl">
                      <a:srgbClr val="000000">
                        <a:alpha val="43137"/>
                      </a:srgbClr>
                    </a:outerShdw>
                  </a:effectLst>
                  <a:latin typeface="+mn-ea"/>
                </a:rPr>
                <a:t>PTZ</a:t>
              </a:r>
              <a:r>
                <a:rPr lang="ja-JP" altLang="en-US" sz="1600" b="1" dirty="0">
                  <a:solidFill>
                    <a:schemeClr val="bg1"/>
                  </a:solidFill>
                  <a:effectLst>
                    <a:outerShdw blurRad="38100" dist="38100" dir="2700000" algn="tl">
                      <a:srgbClr val="000000">
                        <a:alpha val="43137"/>
                      </a:srgbClr>
                    </a:outerShdw>
                  </a:effectLst>
                  <a:latin typeface="+mn-ea"/>
                </a:rPr>
                <a:t>カメラ</a:t>
              </a:r>
            </a:p>
          </p:txBody>
        </p:sp>
      </p:grpSp>
    </p:spTree>
    <p:extLst>
      <p:ext uri="{BB962C8B-B14F-4D97-AF65-F5344CB8AC3E}">
        <p14:creationId xmlns:p14="http://schemas.microsoft.com/office/powerpoint/2010/main" val="1346765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E163DE-3610-AF17-052E-FD88329B28EF}"/>
              </a:ext>
            </a:extLst>
          </p:cNvPr>
          <p:cNvSpPr>
            <a:spLocks noGrp="1"/>
          </p:cNvSpPr>
          <p:nvPr>
            <p:ph type="title"/>
          </p:nvPr>
        </p:nvSpPr>
        <p:spPr/>
        <p:txBody>
          <a:bodyPr/>
          <a:lstStyle/>
          <a:p>
            <a:r>
              <a:rPr kumimoji="1" lang="ja-JP" altLang="en-US" dirty="0"/>
              <a:t>更新履歴</a:t>
            </a:r>
          </a:p>
        </p:txBody>
      </p:sp>
    </p:spTree>
    <p:extLst>
      <p:ext uri="{BB962C8B-B14F-4D97-AF65-F5344CB8AC3E}">
        <p14:creationId xmlns:p14="http://schemas.microsoft.com/office/powerpoint/2010/main" val="2167639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758018660"/>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dirty="0">
                          <a:latin typeface="+mn-ea"/>
                          <a:ea typeface="+mn-ea"/>
                          <a:cs typeface="Calibri" panose="020F0502020204030204" pitchFamily="34" charset="0"/>
                        </a:rPr>
                        <a:t> -</a:t>
                      </a: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dirty="0">
                          <a:latin typeface="+mn-ea"/>
                          <a:ea typeface="+mn-ea"/>
                          <a:cs typeface="Calibri" panose="020F0502020204030204" pitchFamily="34" charset="0"/>
                        </a:rPr>
                        <a:t>1.00</a:t>
                      </a: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mn-ea"/>
                          <a:ea typeface="+mn-ea"/>
                          <a:cs typeface="Calibri" panose="020F0502020204030204" pitchFamily="34" charset="0"/>
                        </a:rPr>
                        <a:t>2023/8/31</a:t>
                      </a: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36026EE-76CB-420C-7F7A-1A388EF5518D}"/>
              </a:ext>
            </a:extLst>
          </p:cNvPr>
          <p:cNvSpPr>
            <a:spLocks noGrp="1"/>
          </p:cNvSpPr>
          <p:nvPr>
            <p:ph type="title"/>
          </p:nvPr>
        </p:nvSpPr>
        <p:spPr/>
        <p:txBody>
          <a:bodyPr/>
          <a:lstStyle/>
          <a:p>
            <a:pPr marL="268288"/>
            <a:r>
              <a:rPr lang="en-US" altLang="ja-JP" dirty="0"/>
              <a:t>1-1. </a:t>
            </a:r>
            <a:r>
              <a:rPr lang="ja-JP" altLang="en-US" dirty="0"/>
              <a:t>従来モデルとのスペック比較①：マルチセンサー部</a:t>
            </a:r>
          </a:p>
        </p:txBody>
      </p:sp>
      <p:sp>
        <p:nvSpPr>
          <p:cNvPr id="4" name="テキスト ボックス 3">
            <a:extLst>
              <a:ext uri="{FF2B5EF4-FFF2-40B4-BE49-F238E27FC236}">
                <a16:creationId xmlns:a16="http://schemas.microsoft.com/office/drawing/2014/main" id="{79E0FB22-D3BE-9F9C-4850-8B9078A4226D}"/>
              </a:ext>
            </a:extLst>
          </p:cNvPr>
          <p:cNvSpPr txBox="1"/>
          <p:nvPr/>
        </p:nvSpPr>
        <p:spPr>
          <a:xfrm>
            <a:off x="365760" y="586923"/>
            <a:ext cx="4297680" cy="400110"/>
          </a:xfrm>
          <a:prstGeom prst="rect">
            <a:avLst/>
          </a:prstGeom>
          <a:noFill/>
        </p:spPr>
        <p:txBody>
          <a:bodyPr wrap="square">
            <a:spAutoFit/>
          </a:bodyPr>
          <a:lstStyle/>
          <a:p>
            <a:r>
              <a:rPr lang="ja-JP" altLang="en-US" sz="2000" b="1" dirty="0"/>
              <a:t>■既存モデルから一部仕様を変更</a:t>
            </a:r>
          </a:p>
        </p:txBody>
      </p:sp>
      <p:graphicFrame>
        <p:nvGraphicFramePr>
          <p:cNvPr id="5" name="表 4">
            <a:extLst>
              <a:ext uri="{FF2B5EF4-FFF2-40B4-BE49-F238E27FC236}">
                <a16:creationId xmlns:a16="http://schemas.microsoft.com/office/drawing/2014/main" id="{D9824532-7D19-B7D5-C981-46E157940DD5}"/>
              </a:ext>
            </a:extLst>
          </p:cNvPr>
          <p:cNvGraphicFramePr>
            <a:graphicFrameLocks noGrp="1"/>
          </p:cNvGraphicFramePr>
          <p:nvPr>
            <p:extLst>
              <p:ext uri="{D42A27DB-BD31-4B8C-83A1-F6EECF244321}">
                <p14:modId xmlns:p14="http://schemas.microsoft.com/office/powerpoint/2010/main" val="3864706820"/>
              </p:ext>
            </p:extLst>
          </p:nvPr>
        </p:nvGraphicFramePr>
        <p:xfrm>
          <a:off x="490452" y="1004493"/>
          <a:ext cx="13388107" cy="631236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82033">
                  <a:extLst>
                    <a:ext uri="{9D8B030D-6E8A-4147-A177-3AD203B41FA5}">
                      <a16:colId xmlns:a16="http://schemas.microsoft.com/office/drawing/2014/main" val="20000"/>
                    </a:ext>
                  </a:extLst>
                </a:gridCol>
                <a:gridCol w="5534452">
                  <a:extLst>
                    <a:ext uri="{9D8B030D-6E8A-4147-A177-3AD203B41FA5}">
                      <a16:colId xmlns:a16="http://schemas.microsoft.com/office/drawing/2014/main" val="2656412785"/>
                    </a:ext>
                  </a:extLst>
                </a:gridCol>
                <a:gridCol w="5771622">
                  <a:extLst>
                    <a:ext uri="{9D8B030D-6E8A-4147-A177-3AD203B41FA5}">
                      <a16:colId xmlns:a16="http://schemas.microsoft.com/office/drawing/2014/main" val="2109513947"/>
                    </a:ext>
                  </a:extLst>
                </a:gridCol>
              </a:tblGrid>
              <a:tr h="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just">
                        <a:spcAft>
                          <a:spcPts val="0"/>
                        </a:spcAft>
                      </a:pPr>
                      <a:endParaRPr lang="ja-JP" sz="1600" b="0" kern="100" dirty="0">
                        <a:solidFill>
                          <a:schemeClr val="bg1"/>
                        </a:solidFill>
                        <a:effectLst/>
                        <a:latin typeface="+mn-ea"/>
                        <a:ea typeface="+mn-ea"/>
                        <a:cs typeface="Calibri" panose="020F0502020204030204" pitchFamily="34" charset="0"/>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ja-JP" sz="16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WV-X86531-Z2 </a:t>
                      </a:r>
                      <a:r>
                        <a:rPr lang="en-US" altLang="ja-JP"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(5MPx4)</a:t>
                      </a:r>
                      <a:r>
                        <a:rPr lang="ja-JP" altLang="en-US"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マルチセンサー部</a:t>
                      </a:r>
                      <a:endParaRPr lang="en-US" altLang="ja-JP"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altLang="ja-JP" sz="1600" b="1" kern="100" dirty="0">
                          <a:solidFill>
                            <a:schemeClr val="tx1">
                              <a:lumMod val="85000"/>
                              <a:lumOff val="15000"/>
                            </a:schemeClr>
                          </a:solidFill>
                          <a:effectLst/>
                          <a:latin typeface="+mn-ea"/>
                          <a:ea typeface="+mn-ea"/>
                          <a:cs typeface="Calibri" panose="020F0502020204030204" pitchFamily="34" charset="0"/>
                        </a:rPr>
                        <a:t>WV-S8544L </a:t>
                      </a:r>
                      <a:r>
                        <a:rPr lang="en-US" altLang="ja-JP" sz="1400" b="1" kern="100" dirty="0">
                          <a:solidFill>
                            <a:schemeClr val="tx1">
                              <a:lumMod val="85000"/>
                              <a:lumOff val="15000"/>
                            </a:schemeClr>
                          </a:solidFill>
                          <a:effectLst/>
                          <a:latin typeface="+mn-ea"/>
                          <a:ea typeface="+mn-ea"/>
                          <a:cs typeface="Calibri" panose="020F0502020204030204" pitchFamily="34" charset="0"/>
                        </a:rPr>
                        <a:t>(4MP)</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10000"/>
                  </a:ext>
                </a:extLst>
              </a:tr>
              <a:tr h="19348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映像コーディック</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H.265 (or H.264)  (1)-(2),  JPEG(1)</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lang="en-US" altLang="ja-JP" sz="1400" b="0" kern="100" baseline="0" dirty="0">
                          <a:solidFill>
                            <a:schemeClr val="tx1"/>
                          </a:solidFill>
                          <a:effectLst/>
                          <a:latin typeface="+mn-ea"/>
                          <a:ea typeface="+mn-ea"/>
                          <a:cs typeface="Calibri" panose="020F0502020204030204" pitchFamily="34" charset="0"/>
                        </a:rPr>
                        <a:t>H.265 (or H.264)  (1)-(2),  JPEG(1)</a:t>
                      </a:r>
                      <a:endParaRPr kumimoji="1" lang="en-US" altLang="ja-JP" sz="1400" b="0"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934942266"/>
                  </a:ext>
                </a:extLst>
              </a:tr>
              <a:tr h="339503">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最大解像度</a:t>
                      </a:r>
                      <a:endParaRPr 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lang="en-US" altLang="ja-JP" sz="1400" b="0" i="0" u="none" kern="1200" dirty="0">
                          <a:solidFill>
                            <a:schemeClr val="tx1"/>
                          </a:solidFill>
                          <a:effectLst/>
                          <a:latin typeface="+mn-ea"/>
                          <a:ea typeface="+mn-ea"/>
                          <a:cs typeface="Calibri"/>
                        </a:rPr>
                        <a:t>[16:9] </a:t>
                      </a:r>
                      <a:r>
                        <a:rPr lang="en-US" altLang="ja-JP" sz="1400" b="1" i="0" u="none" kern="1200" dirty="0">
                          <a:solidFill>
                            <a:srgbClr val="FF0000"/>
                          </a:solidFill>
                          <a:effectLst/>
                          <a:latin typeface="+mn-ea"/>
                          <a:ea typeface="+mn-ea"/>
                          <a:cs typeface="Calibri"/>
                        </a:rPr>
                        <a:t>2560 x 1440</a:t>
                      </a:r>
                      <a:r>
                        <a:rPr lang="ja-JP" altLang="en-US" sz="1400" b="0" i="0" u="none" kern="1200" dirty="0">
                          <a:solidFill>
                            <a:srgbClr val="FF0000"/>
                          </a:solidFill>
                          <a:effectLst/>
                          <a:latin typeface="+mn-ea"/>
                          <a:ea typeface="+mn-ea"/>
                          <a:cs typeface="Calibri"/>
                        </a:rPr>
                        <a:t>　</a:t>
                      </a:r>
                      <a:r>
                        <a:rPr lang="en-US" altLang="ja-JP" sz="1400" b="1" i="0" u="none" kern="1200" dirty="0">
                          <a:solidFill>
                            <a:srgbClr val="0000FF"/>
                          </a:solidFill>
                          <a:effectLst/>
                          <a:latin typeface="+mn-ea"/>
                          <a:ea typeface="+mn-ea"/>
                          <a:cs typeface="Calibri"/>
                        </a:rPr>
                        <a:t>(3072</a:t>
                      </a:r>
                      <a:r>
                        <a:rPr kumimoji="1" lang="en-US" altLang="ja-JP" sz="1400" b="1" i="0" u="none" kern="1200" dirty="0">
                          <a:solidFill>
                            <a:srgbClr val="0000FF"/>
                          </a:solidFill>
                          <a:effectLst/>
                          <a:latin typeface="+mn-ea"/>
                          <a:ea typeface="+mn-ea"/>
                          <a:cs typeface="Calibri"/>
                        </a:rPr>
                        <a:t> x 1728</a:t>
                      </a:r>
                      <a:r>
                        <a:rPr kumimoji="1" lang="en-US" altLang="ja-JP" sz="1400" b="1" u="none" kern="1200" baseline="0" dirty="0">
                          <a:solidFill>
                            <a:srgbClr val="0000FF"/>
                          </a:solidFill>
                          <a:effectLst/>
                          <a:latin typeface="+mn-ea"/>
                          <a:ea typeface="+mn-ea"/>
                          <a:cs typeface="Calibri"/>
                        </a:rPr>
                        <a:t> *</a:t>
                      </a:r>
                      <a:r>
                        <a:rPr lang="ja-JP" altLang="en-US" sz="1400" b="1" dirty="0">
                          <a:solidFill>
                            <a:srgbClr val="0000FF"/>
                          </a:solidFill>
                          <a:latin typeface="+mn-ea"/>
                          <a:ea typeface="+mn-ea"/>
                          <a:cs typeface="Calibri" panose="020F0502020204030204" pitchFamily="34" charset="0"/>
                        </a:rPr>
                        <a:t>超解像度モード</a:t>
                      </a:r>
                      <a:r>
                        <a:rPr lang="en-US" altLang="ja-JP" sz="1400" b="1" dirty="0">
                          <a:solidFill>
                            <a:srgbClr val="0000FF"/>
                          </a:solidFill>
                          <a:latin typeface="+mn-ea"/>
                          <a:ea typeface="+mn-ea"/>
                          <a:cs typeface="Calibri"/>
                        </a:rPr>
                        <a:t>)</a:t>
                      </a:r>
                      <a:endParaRPr kumimoji="1" lang="en-US" altLang="ja-JP" sz="1400" b="1" i="0" u="none" strike="noStrike" cap="none" normalizeH="0" baseline="0" dirty="0">
                        <a:ln>
                          <a:noFill/>
                        </a:ln>
                        <a:solidFill>
                          <a:srgbClr val="0000FF"/>
                        </a:solidFill>
                        <a:effectLst/>
                        <a:latin typeface="+mn-ea"/>
                        <a:ea typeface="+mn-ea"/>
                        <a:cs typeface="Calibri"/>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1" i="0" u="none" kern="1200" dirty="0">
                          <a:solidFill>
                            <a:srgbClr val="0000FF"/>
                          </a:solidFill>
                          <a:effectLst/>
                          <a:latin typeface="+mn-ea"/>
                          <a:ea typeface="+mn-ea"/>
                          <a:cs typeface="Calibri" panose="020F0502020204030204" pitchFamily="34" charset="0"/>
                        </a:rPr>
                        <a:t>[4:3]   2560 x 1920</a:t>
                      </a:r>
                      <a:r>
                        <a:rPr kumimoji="1" lang="ja-JP" altLang="en-US" sz="1400" b="1" i="0" u="none" kern="1200" dirty="0">
                          <a:solidFill>
                            <a:srgbClr val="0000FF"/>
                          </a:solidFill>
                          <a:effectLst/>
                          <a:latin typeface="+mn-ea"/>
                          <a:ea typeface="+mn-ea"/>
                          <a:cs typeface="Calibri" panose="020F0502020204030204" pitchFamily="34" charset="0"/>
                        </a:rPr>
                        <a:t>　</a:t>
                      </a:r>
                      <a:r>
                        <a:rPr kumimoji="1" lang="en-US" altLang="ja-JP" sz="1400" b="1" i="0" u="none" kern="1200" dirty="0">
                          <a:solidFill>
                            <a:sysClr val="windowText" lastClr="000000"/>
                          </a:solidFill>
                          <a:effectLst/>
                          <a:latin typeface="+mn-ea"/>
                          <a:ea typeface="+mn-ea"/>
                          <a:cs typeface="Calibri" panose="020F0502020204030204" pitchFamily="34" charset="0"/>
                        </a:rPr>
                        <a:t>(</a:t>
                      </a:r>
                      <a:r>
                        <a:rPr kumimoji="1" lang="en-US" altLang="ja-JP" sz="1400" b="1" i="0" u="none" kern="1200" dirty="0">
                          <a:solidFill>
                            <a:srgbClr val="0000FF"/>
                          </a:solidFill>
                          <a:effectLst/>
                          <a:latin typeface="+mn-ea"/>
                          <a:ea typeface="+mn-ea"/>
                          <a:cs typeface="Calibri" panose="020F0502020204030204" pitchFamily="34" charset="0"/>
                        </a:rPr>
                        <a:t>3072 x 2304 *</a:t>
                      </a:r>
                      <a:r>
                        <a:rPr lang="ja-JP" altLang="en-US" sz="1400" b="1" dirty="0">
                          <a:solidFill>
                            <a:srgbClr val="0000FF"/>
                          </a:solidFill>
                          <a:latin typeface="+mn-ea"/>
                          <a:ea typeface="+mn-ea"/>
                          <a:cs typeface="Calibri" panose="020F0502020204030204" pitchFamily="34" charset="0"/>
                        </a:rPr>
                        <a:t>超解像度モード</a:t>
                      </a:r>
                      <a:r>
                        <a:rPr kumimoji="1" lang="en-US" altLang="ja-JP" sz="1400" b="1" i="0" u="none" kern="1200" dirty="0">
                          <a:solidFill>
                            <a:sysClr val="windowText" lastClr="000000"/>
                          </a:solidFill>
                          <a:effectLst/>
                          <a:latin typeface="+mn-ea"/>
                          <a:ea typeface="+mn-ea"/>
                          <a:cs typeface="Calibri" panose="020F0502020204030204" pitchFamily="34" charset="0"/>
                        </a:rPr>
                        <a:t>)</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400" b="0" i="0" u="none" kern="1200">
                          <a:solidFill>
                            <a:schemeClr val="tx1"/>
                          </a:solidFill>
                          <a:effectLst/>
                          <a:latin typeface="+mn-ea"/>
                          <a:ea typeface="+mn-ea"/>
                          <a:cs typeface="Calibri" panose="020F0502020204030204" pitchFamily="34" charset="0"/>
                        </a:rPr>
                        <a:t>[16:9] 2688 x 1520</a:t>
                      </a:r>
                      <a:endParaRPr lang="en-US" altLang="ja-JP" sz="1400" b="0" kern="100" baseline="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784677026"/>
                  </a:ext>
                </a:extLst>
              </a:tr>
              <a:tr h="13500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最大フレームレート</a:t>
                      </a:r>
                      <a:endParaRPr 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400" b="1" kern="100" baseline="0" dirty="0">
                          <a:solidFill>
                            <a:srgbClr val="FF0000"/>
                          </a:solidFill>
                          <a:effectLst/>
                          <a:latin typeface="+mn-ea"/>
                          <a:ea typeface="+mn-ea"/>
                          <a:cs typeface="Calibri" panose="020F0502020204030204" pitchFamily="34" charset="0"/>
                        </a:rPr>
                        <a:t>15fps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baseline="0">
                          <a:solidFill>
                            <a:schemeClr val="tx1"/>
                          </a:solidFill>
                          <a:effectLst/>
                          <a:latin typeface="+mn-ea"/>
                          <a:ea typeface="+mn-ea"/>
                          <a:cs typeface="Calibri" panose="020F0502020204030204" pitchFamily="34" charset="0"/>
                        </a:rPr>
                        <a:t>30fps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27005690"/>
                  </a:ext>
                </a:extLst>
              </a:tr>
              <a:tr h="23488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撮像モード</a:t>
                      </a:r>
                      <a:endParaRPr 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lnSpc>
                          <a:spcPct val="120000"/>
                        </a:lnSpc>
                        <a:spcAft>
                          <a:spcPts val="0"/>
                        </a:spcAft>
                      </a:pPr>
                      <a:r>
                        <a:rPr lang="en-US" altLang="ja-JP" sz="1400" b="0" kern="100" baseline="0" dirty="0">
                          <a:solidFill>
                            <a:schemeClr val="tx1"/>
                          </a:solidFill>
                          <a:effectLst/>
                          <a:latin typeface="+mn-ea"/>
                          <a:ea typeface="+mn-ea"/>
                          <a:cs typeface="Calibri" panose="020F0502020204030204" pitchFamily="34" charset="0"/>
                        </a:rPr>
                        <a:t>16:9 </a:t>
                      </a:r>
                      <a:r>
                        <a:rPr lang="en-US" altLang="ja-JP" sz="1400" b="1" kern="100" baseline="0" dirty="0">
                          <a:solidFill>
                            <a:srgbClr val="FF0000"/>
                          </a:solidFill>
                          <a:effectLst/>
                          <a:latin typeface="+mn-ea"/>
                          <a:ea typeface="+mn-ea"/>
                          <a:cs typeface="Calibri" panose="020F0502020204030204" pitchFamily="34" charset="0"/>
                        </a:rPr>
                        <a:t>(15fps/12.5fps)</a:t>
                      </a:r>
                    </a:p>
                    <a:p>
                      <a:pPr algn="l">
                        <a:lnSpc>
                          <a:spcPct val="120000"/>
                        </a:lnSpc>
                        <a:spcAft>
                          <a:spcPts val="0"/>
                        </a:spcAft>
                      </a:pPr>
                      <a:r>
                        <a:rPr lang="en-US" altLang="ja-JP" sz="1400" b="1" kern="100" baseline="0" dirty="0">
                          <a:solidFill>
                            <a:srgbClr val="0000FF"/>
                          </a:solidFill>
                          <a:effectLst/>
                          <a:latin typeface="+mn-ea"/>
                          <a:ea typeface="+mn-ea"/>
                          <a:cs typeface="Calibri" panose="020F0502020204030204" pitchFamily="34" charset="0"/>
                        </a:rPr>
                        <a:t>4:3 (15fps/12.5fps)</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16:9(30fps/25fps)</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749300082"/>
                  </a:ext>
                </a:extLst>
              </a:tr>
              <a:tr h="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光学ズーム</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cap="none" normalizeH="0" baseline="0" dirty="0">
                          <a:ln>
                            <a:noFill/>
                          </a:ln>
                          <a:solidFill>
                            <a:srgbClr val="FF0000"/>
                          </a:solidFill>
                          <a:effectLst/>
                          <a:latin typeface="+mn-ea"/>
                          <a:ea typeface="+mn-ea"/>
                          <a:cs typeface="Calibri" panose="020F0502020204030204" pitchFamily="34" charset="0"/>
                        </a:rPr>
                        <a:t>1x</a:t>
                      </a:r>
                    </a:p>
                  </a:txBody>
                  <a:tcPr marL="90000" marR="90000" marT="46800" marB="4680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cap="none" normalizeH="0" baseline="0" dirty="0">
                          <a:ln>
                            <a:noFill/>
                          </a:ln>
                          <a:solidFill>
                            <a:schemeClr val="tx1"/>
                          </a:solidFill>
                          <a:effectLst/>
                          <a:latin typeface="+mn-ea"/>
                          <a:ea typeface="+mn-ea"/>
                          <a:cs typeface="Calibri" panose="020F0502020204030204" pitchFamily="34" charset="0"/>
                        </a:rPr>
                        <a:t>2.5x</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105356321"/>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視野角</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400" b="1" u="none" strike="noStrike" kern="1200" cap="none" spc="0" normalizeH="0" baseline="0" noProof="0" dirty="0">
                          <a:ln>
                            <a:noFill/>
                          </a:ln>
                          <a:solidFill>
                            <a:schemeClr val="tx1"/>
                          </a:solidFill>
                          <a:effectLst/>
                          <a:uLnTx/>
                          <a:uFillTx/>
                          <a:latin typeface="+mn-ea"/>
                          <a:ea typeface="+mn-ea"/>
                          <a:cs typeface="Calibri" panose="020F0502020204030204" pitchFamily="34" charset="0"/>
                        </a:rPr>
                        <a:t>[H] 97</a:t>
                      </a:r>
                      <a:r>
                        <a:rPr kumimoji="1" lang="ja-JP" altLang="en-US" sz="1400" b="1"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endParaRPr kumimoji="1" lang="en-US" altLang="ja-JP" sz="1400" b="1"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[V]</a:t>
                      </a:r>
                      <a:r>
                        <a:rPr kumimoji="1" lang="en-US" altLang="ja-JP" sz="1400" b="1"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52</a:t>
                      </a:r>
                      <a:r>
                        <a:rPr kumimoji="1" lang="ja-JP" altLang="en-US" sz="1400" b="1"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endParaRPr kumimoji="1" lang="en-US" altLang="ja-JP"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[H] Wide: 100</a:t>
                      </a:r>
                      <a:r>
                        <a:rPr kumimoji="1" lang="ja-JP" altLang="en-US"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Tele: 43</a:t>
                      </a:r>
                      <a:r>
                        <a:rPr kumimoji="1" lang="ja-JP" altLang="en-US"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a:t>
                      </a:r>
                      <a:endParaRPr kumimoji="1" lang="en-US" altLang="ja-JP"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400" b="0"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[V]</a:t>
                      </a:r>
                      <a:r>
                        <a:rPr kumimoji="1" lang="en-US" altLang="ja-JP"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Wide: 56</a:t>
                      </a:r>
                      <a:r>
                        <a:rPr kumimoji="1" lang="ja-JP" altLang="en-US"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Tele: 24</a:t>
                      </a:r>
                      <a:r>
                        <a:rPr kumimoji="1" lang="ja-JP" altLang="en-US" sz="1400" b="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endParaRPr kumimoji="1" lang="en-US" altLang="ja-JP" sz="1400" b="0" i="0"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641273763"/>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画角調整範囲</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[PAN] </a:t>
                      </a:r>
                      <a:r>
                        <a:rPr kumimoji="1" lang="ja-JP" altLang="en-US" sz="1400" b="1" u="none" strike="noStrike" cap="none" normalizeH="0" baseline="0" dirty="0">
                          <a:ln>
                            <a:noFill/>
                          </a:ln>
                          <a:solidFill>
                            <a:srgbClr val="FF0000"/>
                          </a:solidFill>
                          <a:effectLst/>
                          <a:latin typeface="+mn-ea"/>
                          <a:ea typeface="+mn-ea"/>
                          <a:cs typeface="Calibri" panose="020F0502020204030204" pitchFamily="34" charset="0"/>
                        </a:rPr>
                        <a:t>非対応</a:t>
                      </a:r>
                      <a:endParaRPr kumimoji="1" lang="en-US" altLang="ja-JP" sz="1400" b="1" u="none" strike="noStrike" cap="none" normalizeH="0" baseline="0" dirty="0">
                        <a:ln>
                          <a:noFill/>
                        </a:ln>
                        <a:solidFill>
                          <a:srgbClr val="FF0000"/>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[TILT] </a:t>
                      </a:r>
                      <a:r>
                        <a:rPr kumimoji="1" lang="en-US" altLang="ja-JP" sz="1400" b="1" u="none" strike="noStrike" cap="none" normalizeH="0" baseline="0" dirty="0">
                          <a:ln>
                            <a:noFill/>
                          </a:ln>
                          <a:solidFill>
                            <a:schemeClr val="tx1"/>
                          </a:solidFill>
                          <a:effectLst/>
                          <a:latin typeface="+mn-ea"/>
                          <a:ea typeface="+mn-ea"/>
                          <a:cs typeface="Calibri" panose="020F0502020204030204" pitchFamily="34" charset="0"/>
                        </a:rPr>
                        <a:t>+33</a:t>
                      </a:r>
                      <a:r>
                        <a:rPr kumimoji="1" lang="ja-JP" altLang="en-US" sz="1400" b="1" u="none" strike="noStrike" cap="none" normalizeH="0" baseline="0" dirty="0">
                          <a:ln>
                            <a:noFill/>
                          </a:ln>
                          <a:solidFill>
                            <a:schemeClr val="tx1"/>
                          </a:solidFill>
                          <a:effectLst/>
                          <a:latin typeface="+mn-ea"/>
                          <a:ea typeface="+mn-ea"/>
                          <a:cs typeface="Calibri" panose="020F0502020204030204" pitchFamily="34" charset="0"/>
                        </a:rPr>
                        <a:t>゜</a:t>
                      </a:r>
                      <a:r>
                        <a:rPr kumimoji="1" lang="en-US" altLang="ja-JP" sz="1400" b="1" u="none" strike="noStrike" cap="none" normalizeH="0" baseline="0" dirty="0">
                          <a:ln>
                            <a:noFill/>
                          </a:ln>
                          <a:solidFill>
                            <a:schemeClr val="tx1"/>
                          </a:solidFill>
                          <a:effectLst/>
                          <a:latin typeface="+mn-ea"/>
                          <a:ea typeface="+mn-ea"/>
                          <a:cs typeface="Calibri" panose="020F0502020204030204" pitchFamily="34" charset="0"/>
                        </a:rPr>
                        <a:t>, +40</a:t>
                      </a:r>
                      <a:r>
                        <a:rPr kumimoji="1" lang="ja-JP" altLang="en-US" sz="1400" b="1" u="none" strike="noStrike" cap="none" normalizeH="0" baseline="0" dirty="0">
                          <a:ln>
                            <a:noFill/>
                          </a:ln>
                          <a:solidFill>
                            <a:schemeClr val="tx1"/>
                          </a:solidFill>
                          <a:effectLst/>
                          <a:latin typeface="+mn-ea"/>
                          <a:ea typeface="+mn-ea"/>
                          <a:cs typeface="Calibri" panose="020F0502020204030204" pitchFamily="34" charset="0"/>
                        </a:rPr>
                        <a:t>゜</a:t>
                      </a:r>
                      <a:r>
                        <a:rPr kumimoji="1" lang="en-US" altLang="ja-JP" sz="1400" b="1" u="none" strike="noStrike" cap="none" normalizeH="0" baseline="0" dirty="0">
                          <a:ln>
                            <a:noFill/>
                          </a:ln>
                          <a:solidFill>
                            <a:schemeClr val="tx1"/>
                          </a:solidFill>
                          <a:effectLst/>
                          <a:latin typeface="+mn-ea"/>
                          <a:ea typeface="+mn-ea"/>
                          <a:cs typeface="Calibri" panose="020F0502020204030204" pitchFamily="34" charset="0"/>
                        </a:rPr>
                        <a:t>, +47</a:t>
                      </a:r>
                      <a:r>
                        <a:rPr kumimoji="1" lang="ja-JP" altLang="en-US" sz="1400" b="1"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400" b="1"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[YAW]</a:t>
                      </a:r>
                      <a:r>
                        <a:rPr kumimoji="1" lang="en-US" altLang="ja-JP" sz="1400" b="1" u="none" strike="noStrike" cap="none" normalizeH="0" baseline="0" dirty="0">
                          <a:ln>
                            <a:noFill/>
                          </a:ln>
                          <a:solidFill>
                            <a:srgbClr val="FF0000"/>
                          </a:solidFill>
                          <a:effectLst/>
                          <a:latin typeface="+mn-ea"/>
                          <a:ea typeface="+mn-ea"/>
                          <a:cs typeface="Calibri" panose="020F0502020204030204" pitchFamily="34" charset="0"/>
                        </a:rPr>
                        <a:t> </a:t>
                      </a:r>
                      <a:r>
                        <a:rPr kumimoji="1" lang="ja-JP" altLang="en-US" sz="1400" b="1" u="none" strike="noStrike" cap="none" normalizeH="0" baseline="0" dirty="0">
                          <a:ln>
                            <a:noFill/>
                          </a:ln>
                          <a:solidFill>
                            <a:srgbClr val="FF0000"/>
                          </a:solidFill>
                          <a:effectLst/>
                          <a:latin typeface="+mn-ea"/>
                          <a:ea typeface="+mn-ea"/>
                          <a:cs typeface="Calibri" panose="020F0502020204030204" pitchFamily="34" charset="0"/>
                        </a:rPr>
                        <a:t>非対応</a:t>
                      </a:r>
                      <a:endParaRPr kumimoji="1" lang="en-US" altLang="ja-JP" sz="1400" b="1" u="none" strike="noStrike" cap="none" normalizeH="0" baseline="0" dirty="0">
                        <a:ln>
                          <a:noFill/>
                        </a:ln>
                        <a:solidFill>
                          <a:srgbClr val="FF0000"/>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[TWIST] </a:t>
                      </a:r>
                      <a:r>
                        <a:rPr kumimoji="1" lang="ja-JP" altLang="en-US" sz="1400" b="1" u="none" strike="noStrike" cap="none" normalizeH="0" baseline="0" dirty="0">
                          <a:ln>
                            <a:noFill/>
                          </a:ln>
                          <a:solidFill>
                            <a:srgbClr val="FF0000"/>
                          </a:solidFill>
                          <a:effectLst/>
                          <a:latin typeface="+mn-ea"/>
                          <a:ea typeface="+mn-ea"/>
                          <a:cs typeface="Calibri" panose="020F0502020204030204" pitchFamily="34" charset="0"/>
                        </a:rPr>
                        <a:t>非対応</a:t>
                      </a:r>
                      <a:endParaRPr kumimoji="1" lang="en-US" altLang="ja-JP" sz="1400" b="1" u="none" strike="noStrike" cap="none" normalizeH="0" baseline="0" dirty="0">
                        <a:ln>
                          <a:noFill/>
                        </a:ln>
                        <a:solidFill>
                          <a:srgbClr val="FF0000"/>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[PAN] ±125</a:t>
                      </a:r>
                      <a:r>
                        <a:rPr kumimoji="1" lang="ja-JP" altLang="en-US" sz="1400" b="0"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400" b="0"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[TILT] +10</a:t>
                      </a:r>
                      <a:r>
                        <a:rPr kumimoji="1" lang="ja-JP" altLang="en-US" sz="1400" b="0" u="none" strike="noStrike" cap="none" normalizeH="0" baseline="0" dirty="0">
                          <a:ln>
                            <a:noFill/>
                          </a:ln>
                          <a:solidFill>
                            <a:schemeClr val="tx1"/>
                          </a:solidFill>
                          <a:effectLst/>
                          <a:latin typeface="+mn-ea"/>
                          <a:ea typeface="+mn-ea"/>
                          <a:cs typeface="Calibri" panose="020F0502020204030204" pitchFamily="34" charset="0"/>
                        </a:rPr>
                        <a:t>゜⇒</a:t>
                      </a: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 +105</a:t>
                      </a:r>
                      <a:r>
                        <a:rPr kumimoji="1" lang="ja-JP" altLang="en-US" sz="1400" b="0"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400" b="0"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[YAW] ±90</a:t>
                      </a:r>
                      <a:r>
                        <a:rPr kumimoji="1" lang="ja-JP" altLang="en-US" sz="1400" b="0"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400" b="0"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[TWIST] ±30</a:t>
                      </a:r>
                      <a:r>
                        <a:rPr kumimoji="1" lang="ja-JP" altLang="en-US" sz="1400" b="0"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400" b="0"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112255776"/>
                  </a:ext>
                </a:extLst>
              </a:tr>
              <a:tr h="157791">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ダイナミックレンジ</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108dB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108dB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58039255"/>
                  </a:ext>
                </a:extLst>
              </a:tr>
              <a:tr h="201351">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最低照度（カラー時）</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1" u="none" strike="noStrike" cap="none" normalizeH="0" baseline="0" dirty="0">
                          <a:ln>
                            <a:noFill/>
                          </a:ln>
                          <a:solidFill>
                            <a:srgbClr val="0000FF"/>
                          </a:solidFill>
                          <a:effectLst/>
                          <a:latin typeface="+mn-ea"/>
                          <a:ea typeface="+mn-ea"/>
                          <a:cs typeface="Calibri" panose="020F0502020204030204" pitchFamily="34" charset="0"/>
                        </a:rPr>
                        <a:t>0.12 lx [30IRE]   0.17 lx [50IRE] </a:t>
                      </a:r>
                    </a:p>
                  </a:txBody>
                  <a:tcPr marL="90000" marR="90000" marT="46800" marB="4680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0.21 lx [30IRE]   0.3 lx [50IRE] </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322148433"/>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コリドールモード</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ja-JP" altLang="en-US" sz="1400" b="1" kern="100" dirty="0">
                          <a:solidFill>
                            <a:srgbClr val="FF0000"/>
                          </a:solidFill>
                          <a:effectLst/>
                          <a:latin typeface="+mn-ea"/>
                          <a:ea typeface="+mn-ea"/>
                          <a:cs typeface="Calibri" panose="020F0502020204030204" pitchFamily="34" charset="0"/>
                        </a:rPr>
                        <a:t>非対応</a:t>
                      </a:r>
                      <a:endParaRPr lang="en-US" altLang="ja-JP" sz="1400" b="1" kern="100" dirty="0">
                        <a:solidFill>
                          <a:srgbClr val="FF0000"/>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ja-JP" altLang="en-US" sz="1400" b="0" kern="100" dirty="0">
                          <a:solidFill>
                            <a:schemeClr val="tx1"/>
                          </a:solidFill>
                          <a:effectLst/>
                          <a:latin typeface="+mn-ea"/>
                          <a:ea typeface="+mn-ea"/>
                          <a:cs typeface="Calibri" panose="020F0502020204030204" pitchFamily="34" charset="0"/>
                        </a:rPr>
                        <a:t>対応</a:t>
                      </a:r>
                      <a:endParaRPr lang="en-US" altLang="ja-JP" sz="1400" b="0" kern="100" dirty="0">
                        <a:solidFill>
                          <a:srgbClr val="0000FF"/>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300131694"/>
                  </a:ext>
                </a:extLst>
              </a:tr>
              <a:tr h="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SD</a:t>
                      </a: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カードスロット</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400" b="0" kern="100" dirty="0">
                          <a:solidFill>
                            <a:schemeClr val="tx1"/>
                          </a:solidFill>
                          <a:effectLst/>
                          <a:latin typeface="+mn-ea"/>
                          <a:ea typeface="+mn-ea"/>
                          <a:cs typeface="Calibri" panose="020F0502020204030204" pitchFamily="34" charset="0"/>
                        </a:rPr>
                        <a:t>1</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400" b="0" kern="100" dirty="0">
                          <a:solidFill>
                            <a:schemeClr val="tx1"/>
                          </a:solidFill>
                          <a:effectLst/>
                          <a:latin typeface="+mn-ea"/>
                          <a:ea typeface="+mn-ea"/>
                          <a:cs typeface="Calibri" panose="020F0502020204030204" pitchFamily="34" charset="0"/>
                        </a:rPr>
                        <a:t>1</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59803779"/>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インストール可能数</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4</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00" cap="none" spc="0" normalizeH="0" baseline="0" noProof="0" dirty="0">
                          <a:ln>
                            <a:noFill/>
                          </a:ln>
                          <a:solidFill>
                            <a:schemeClr val="tx1"/>
                          </a:solidFill>
                          <a:effectLst/>
                          <a:uLnTx/>
                          <a:uFillTx/>
                          <a:latin typeface="+mn-ea"/>
                          <a:ea typeface="+mn-ea"/>
                          <a:cs typeface="Calibri" panose="020F0502020204030204" pitchFamily="34" charset="0"/>
                        </a:rPr>
                        <a:t>4</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0837258"/>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最大使用可能メモリ量</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ROM : 150MB</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RAM : </a:t>
                      </a:r>
                      <a:r>
                        <a:rPr lang="en-US" altLang="ja-JP" sz="1400" b="1" kern="100" baseline="0" dirty="0">
                          <a:solidFill>
                            <a:srgbClr val="0000FF"/>
                          </a:solidFill>
                          <a:effectLst/>
                          <a:latin typeface="+mn-ea"/>
                          <a:ea typeface="+mn-ea"/>
                          <a:cs typeface="Calibri" panose="020F0502020204030204" pitchFamily="34" charset="0"/>
                        </a:rPr>
                        <a:t>250MB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ROM : 150MB</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RAM : 200MB</a:t>
                      </a:r>
                      <a:r>
                        <a:rPr lang="ja-JP" altLang="en-US" sz="1400" b="0" kern="100" baseline="0" dirty="0">
                          <a:solidFill>
                            <a:schemeClr val="tx1"/>
                          </a:solidFill>
                          <a:effectLst/>
                          <a:latin typeface="+mn-ea"/>
                          <a:ea typeface="+mn-ea"/>
                          <a:cs typeface="Calibri" panose="020F0502020204030204" pitchFamily="34" charset="0"/>
                        </a:rPr>
                        <a:t>　</a:t>
                      </a:r>
                      <a:r>
                        <a:rPr lang="en-US" altLang="ja-JP" sz="1400" b="0" kern="100" baseline="0" dirty="0">
                          <a:solidFill>
                            <a:schemeClr val="tx1"/>
                          </a:solidFill>
                          <a:effectLst/>
                          <a:latin typeface="+mn-ea"/>
                          <a:ea typeface="+mn-ea"/>
                          <a:cs typeface="Calibri" panose="020F0502020204030204" pitchFamily="34" charset="0"/>
                        </a:rPr>
                        <a:t>(※</a:t>
                      </a:r>
                      <a:r>
                        <a:rPr lang="ja-JP" altLang="en-US" sz="1400" b="0" kern="100" baseline="0" dirty="0">
                          <a:solidFill>
                            <a:schemeClr val="tx1"/>
                          </a:solidFill>
                          <a:effectLst/>
                          <a:latin typeface="+mn-ea"/>
                          <a:ea typeface="+mn-ea"/>
                          <a:cs typeface="Calibri" panose="020F0502020204030204" pitchFamily="34" charset="0"/>
                        </a:rPr>
                        <a:t>計画的には</a:t>
                      </a:r>
                      <a:r>
                        <a:rPr lang="en-US" altLang="ja-JP" sz="1400" b="0" kern="100" baseline="0" dirty="0">
                          <a:solidFill>
                            <a:schemeClr val="tx1"/>
                          </a:solidFill>
                          <a:effectLst/>
                          <a:latin typeface="+mn-ea"/>
                          <a:ea typeface="+mn-ea"/>
                          <a:cs typeface="Calibri" panose="020F0502020204030204" pitchFamily="34" charset="0"/>
                        </a:rPr>
                        <a:t>250MB</a:t>
                      </a:r>
                      <a:r>
                        <a:rPr lang="ja-JP" altLang="en-US" sz="1400" b="0" kern="100" baseline="0" dirty="0">
                          <a:solidFill>
                            <a:schemeClr val="tx1"/>
                          </a:solidFill>
                          <a:effectLst/>
                          <a:latin typeface="+mn-ea"/>
                          <a:ea typeface="+mn-ea"/>
                          <a:cs typeface="Calibri" panose="020F0502020204030204" pitchFamily="34" charset="0"/>
                        </a:rPr>
                        <a:t>まで拡張予定</a:t>
                      </a:r>
                      <a:r>
                        <a:rPr lang="en-US" altLang="ja-JP" sz="1400" b="0" kern="100" baseline="0" dirty="0">
                          <a:solidFill>
                            <a:schemeClr val="tx1"/>
                          </a:solidFill>
                          <a:effectLst/>
                          <a:latin typeface="+mn-ea"/>
                          <a:ea typeface="+mn-ea"/>
                          <a:cs typeface="Calibri" panose="020F0502020204030204" pitchFamily="34" charset="0"/>
                        </a:rPr>
                        <a:t>)</a:t>
                      </a:r>
                      <a:endParaRPr lang="en-US" altLang="ja-JP" sz="1400" b="0" kern="10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28672585"/>
                  </a:ext>
                </a:extLst>
              </a:tr>
            </a:tbl>
          </a:graphicData>
        </a:graphic>
      </p:graphicFrame>
      <p:pic>
        <p:nvPicPr>
          <p:cNvPr id="7" name="図 6">
            <a:extLst>
              <a:ext uri="{FF2B5EF4-FFF2-40B4-BE49-F238E27FC236}">
                <a16:creationId xmlns:a16="http://schemas.microsoft.com/office/drawing/2014/main" id="{99FCD2BA-04E1-19AB-5A66-CE3D2CE259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1186" y="1075234"/>
            <a:ext cx="647053" cy="400110"/>
          </a:xfrm>
          <a:prstGeom prst="rect">
            <a:avLst/>
          </a:prstGeom>
        </p:spPr>
      </p:pic>
      <p:pic>
        <p:nvPicPr>
          <p:cNvPr id="8" name="図 7" descr="アイコン&#10;&#10;自動的に生成された説明">
            <a:extLst>
              <a:ext uri="{FF2B5EF4-FFF2-40B4-BE49-F238E27FC236}">
                <a16:creationId xmlns:a16="http://schemas.microsoft.com/office/drawing/2014/main" id="{5D837ACE-9C7C-03CD-1F0F-CDDFB28FE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219" y="1059131"/>
            <a:ext cx="617541" cy="590772"/>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694A4979-B84E-7BD8-CC40-D69203153F77}"/>
              </a:ext>
            </a:extLst>
          </p:cNvPr>
          <p:cNvSpPr txBox="1"/>
          <p:nvPr/>
        </p:nvSpPr>
        <p:spPr>
          <a:xfrm>
            <a:off x="5283200" y="7334313"/>
            <a:ext cx="4134465" cy="261610"/>
          </a:xfrm>
          <a:prstGeom prst="rect">
            <a:avLst/>
          </a:prstGeom>
          <a:noFill/>
        </p:spPr>
        <p:txBody>
          <a:bodyPr wrap="none" rtlCol="0">
            <a:spAutoFit/>
          </a:bodyPr>
          <a:lstStyle/>
          <a:p>
            <a:pPr algn="l"/>
            <a:r>
              <a:rPr kumimoji="1" lang="ja-JP" altLang="en-US" sz="1100" b="1" dirty="0"/>
              <a:t>＊基本、太文字は変更点。（</a:t>
            </a:r>
            <a:r>
              <a:rPr kumimoji="1" lang="ja-JP" altLang="en-US" sz="1100" b="1" dirty="0">
                <a:solidFill>
                  <a:srgbClr val="0000FF"/>
                </a:solidFill>
              </a:rPr>
              <a:t>青字：良化点　　</a:t>
            </a:r>
            <a:r>
              <a:rPr kumimoji="1" lang="ja-JP" altLang="en-US" sz="1100" b="1" dirty="0">
                <a:solidFill>
                  <a:srgbClr val="FF0000"/>
                </a:solidFill>
              </a:rPr>
              <a:t>赤字：劣化点</a:t>
            </a:r>
            <a:r>
              <a:rPr kumimoji="1" lang="ja-JP" altLang="en-US" sz="1100" b="1" dirty="0"/>
              <a:t>）</a:t>
            </a:r>
          </a:p>
        </p:txBody>
      </p:sp>
    </p:spTree>
    <p:extLst>
      <p:ext uri="{BB962C8B-B14F-4D97-AF65-F5344CB8AC3E}">
        <p14:creationId xmlns:p14="http://schemas.microsoft.com/office/powerpoint/2010/main" val="130214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D4F3240-4F9A-5F73-B05F-85F60B8FFAB3}"/>
              </a:ext>
            </a:extLst>
          </p:cNvPr>
          <p:cNvSpPr>
            <a:spLocks noGrp="1"/>
          </p:cNvSpPr>
          <p:nvPr>
            <p:ph sz="quarter" idx="10"/>
          </p:nvPr>
        </p:nvSpPr>
        <p:spPr>
          <a:xfrm>
            <a:off x="384878" y="645901"/>
            <a:ext cx="10150114" cy="420900"/>
          </a:xfrm>
        </p:spPr>
        <p:txBody>
          <a:bodyPr/>
          <a:lstStyle/>
          <a:p>
            <a:pPr marL="0" indent="0">
              <a:buNone/>
            </a:pPr>
            <a:r>
              <a:rPr lang="ja-JP" altLang="en-US" dirty="0"/>
              <a:t>■</a:t>
            </a:r>
            <a:r>
              <a:rPr kumimoji="1" lang="en-US" altLang="ja-JP" dirty="0"/>
              <a:t>PTZ</a:t>
            </a:r>
            <a:r>
              <a:rPr kumimoji="1" lang="ja-JP" altLang="en-US" dirty="0"/>
              <a:t>部は 現行</a:t>
            </a:r>
            <a:r>
              <a:rPr kumimoji="1" lang="en-US" altLang="ja-JP" dirty="0"/>
              <a:t>PTZ</a:t>
            </a:r>
            <a:r>
              <a:rPr kumimoji="1" lang="ja-JP" altLang="en-US" dirty="0"/>
              <a:t>カメラ </a:t>
            </a:r>
            <a:r>
              <a:rPr kumimoji="1" lang="en-US" altLang="ja-JP" dirty="0"/>
              <a:t>WV-S65302-Z2</a:t>
            </a:r>
            <a:r>
              <a:rPr lang="ja-JP" altLang="en-US" dirty="0"/>
              <a:t> </a:t>
            </a:r>
            <a:r>
              <a:rPr kumimoji="1" lang="ja-JP" altLang="en-US" dirty="0"/>
              <a:t>と同一仕様</a:t>
            </a:r>
          </a:p>
        </p:txBody>
      </p:sp>
      <p:sp>
        <p:nvSpPr>
          <p:cNvPr id="3" name="タイトル 2">
            <a:extLst>
              <a:ext uri="{FF2B5EF4-FFF2-40B4-BE49-F238E27FC236}">
                <a16:creationId xmlns:a16="http://schemas.microsoft.com/office/drawing/2014/main" id="{50121612-CAF3-0D39-324C-C3C4530CB42E}"/>
              </a:ext>
            </a:extLst>
          </p:cNvPr>
          <p:cNvSpPr>
            <a:spLocks noGrp="1"/>
          </p:cNvSpPr>
          <p:nvPr>
            <p:ph type="title"/>
          </p:nvPr>
        </p:nvSpPr>
        <p:spPr/>
        <p:txBody>
          <a:bodyPr/>
          <a:lstStyle/>
          <a:p>
            <a:pPr marL="268288">
              <a:tabLst>
                <a:tab pos="268288" algn="l"/>
              </a:tabLst>
            </a:pPr>
            <a:r>
              <a:rPr kumimoji="1" lang="en-US" altLang="ja-JP" dirty="0"/>
              <a:t>1-1. </a:t>
            </a:r>
            <a:r>
              <a:rPr kumimoji="1" lang="ja-JP" altLang="en-US" dirty="0"/>
              <a:t>従来モデルとのスペック比較②：</a:t>
            </a:r>
            <a:r>
              <a:rPr kumimoji="1" lang="en-US" altLang="ja-JP" dirty="0"/>
              <a:t>PTZ</a:t>
            </a:r>
            <a:r>
              <a:rPr kumimoji="1" lang="ja-JP" altLang="en-US" dirty="0"/>
              <a:t>部</a:t>
            </a:r>
          </a:p>
        </p:txBody>
      </p:sp>
      <p:graphicFrame>
        <p:nvGraphicFramePr>
          <p:cNvPr id="4" name="表 3">
            <a:extLst>
              <a:ext uri="{FF2B5EF4-FFF2-40B4-BE49-F238E27FC236}">
                <a16:creationId xmlns:a16="http://schemas.microsoft.com/office/drawing/2014/main" id="{FA5ECBEC-F699-64F5-2D04-DBC7A47949F9}"/>
              </a:ext>
            </a:extLst>
          </p:cNvPr>
          <p:cNvGraphicFramePr>
            <a:graphicFrameLocks noGrp="1"/>
          </p:cNvGraphicFramePr>
          <p:nvPr/>
        </p:nvGraphicFramePr>
        <p:xfrm>
          <a:off x="482600" y="1171281"/>
          <a:ext cx="13385801" cy="599079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048235">
                  <a:extLst>
                    <a:ext uri="{9D8B030D-6E8A-4147-A177-3AD203B41FA5}">
                      <a16:colId xmlns:a16="http://schemas.microsoft.com/office/drawing/2014/main" val="1490552779"/>
                    </a:ext>
                  </a:extLst>
                </a:gridCol>
                <a:gridCol w="5668783">
                  <a:extLst>
                    <a:ext uri="{9D8B030D-6E8A-4147-A177-3AD203B41FA5}">
                      <a16:colId xmlns:a16="http://schemas.microsoft.com/office/drawing/2014/main" val="3851623292"/>
                    </a:ext>
                  </a:extLst>
                </a:gridCol>
                <a:gridCol w="5668783">
                  <a:extLst>
                    <a:ext uri="{9D8B030D-6E8A-4147-A177-3AD203B41FA5}">
                      <a16:colId xmlns:a16="http://schemas.microsoft.com/office/drawing/2014/main" val="329294308"/>
                    </a:ext>
                  </a:extLst>
                </a:gridCol>
              </a:tblGrid>
              <a:tr h="175268">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just">
                        <a:spcAft>
                          <a:spcPts val="0"/>
                        </a:spcAft>
                      </a:pPr>
                      <a:endParaRPr lang="ja-JP" sz="1400" b="0" kern="100" dirty="0">
                        <a:solidFill>
                          <a:schemeClr val="bg1"/>
                        </a:solidFill>
                        <a:effectLst/>
                        <a:latin typeface="+mn-ea"/>
                        <a:ea typeface="+mn-ea"/>
                        <a:cs typeface="Calibri" panose="020F0502020204030204" pitchFamily="34" charset="0"/>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ja-JP" sz="16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WV-X86531-Z2 </a:t>
                      </a:r>
                      <a:r>
                        <a:rPr lang="en-US" altLang="ja-JP"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(2MP, 21x)</a:t>
                      </a:r>
                      <a:r>
                        <a:rPr lang="ja-JP" altLang="en-US"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a:t>
                      </a:r>
                      <a:r>
                        <a:rPr lang="en-US" altLang="ja-JP"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PTZ</a:t>
                      </a:r>
                      <a:r>
                        <a:rPr lang="ja-JP" altLang="en-US"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部</a:t>
                      </a:r>
                      <a:endParaRPr lang="en-US" altLang="ja-JP" sz="1400" b="1" kern="10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altLang="ja-JP" sz="1600" b="1" kern="100" dirty="0">
                          <a:solidFill>
                            <a:schemeClr val="tx1"/>
                          </a:solidFill>
                          <a:effectLst/>
                          <a:latin typeface="+mn-ea"/>
                          <a:ea typeface="+mn-ea"/>
                          <a:cs typeface="Calibri" panose="020F0502020204030204" pitchFamily="34" charset="0"/>
                        </a:rPr>
                        <a:t>WV-S65302-Z2</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3317158497"/>
                  </a:ext>
                </a:extLst>
              </a:tr>
              <a:tr h="29254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映像コーディック</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400" b="0" kern="100" baseline="0" dirty="0">
                          <a:solidFill>
                            <a:schemeClr val="tx1"/>
                          </a:solidFill>
                          <a:effectLst/>
                          <a:latin typeface="+mn-ea"/>
                          <a:ea typeface="+mn-ea"/>
                          <a:cs typeface="Calibri" panose="020F0502020204030204" pitchFamily="34" charset="0"/>
                        </a:rPr>
                        <a:t>H.265 (or H.264)  (1)-(4),  JPEG(1)(2) </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H.265 (or H.264)  (1)-(4),  JPEG(1)(2) </a:t>
                      </a: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164276044"/>
                  </a:ext>
                </a:extLst>
              </a:tr>
              <a:tr h="24466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最大解像度</a:t>
                      </a:r>
                      <a:endParaRPr 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i="0" u="none" kern="1200" dirty="0">
                          <a:solidFill>
                            <a:sysClr val="windowText" lastClr="000000"/>
                          </a:solidFill>
                          <a:effectLst/>
                          <a:latin typeface="+mn-ea"/>
                          <a:ea typeface="+mn-ea"/>
                          <a:cs typeface="Calibri" panose="020F0502020204030204" pitchFamily="34" charset="0"/>
                        </a:rPr>
                        <a:t>[16:9] 1920 x 1080</a:t>
                      </a:r>
                      <a:endParaRPr kumimoji="1" lang="en-US" altLang="ja-JP" sz="1400" b="0" i="0" u="none" strike="noStrike" cap="none" normalizeH="0" baseline="0" dirty="0">
                        <a:ln>
                          <a:noFill/>
                        </a:ln>
                        <a:solidFill>
                          <a:sysClr val="windowText" lastClr="000000"/>
                        </a:solidFill>
                        <a:effectLst/>
                        <a:latin typeface="+mn-ea"/>
                        <a:ea typeface="+mn-ea"/>
                        <a:cs typeface="Calibri" panose="020F0502020204030204" pitchFamily="34" charset="0"/>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i="0" u="none" kern="1200" dirty="0">
                          <a:solidFill>
                            <a:sysClr val="windowText" lastClr="000000"/>
                          </a:solidFill>
                          <a:effectLst/>
                          <a:latin typeface="+mn-ea"/>
                          <a:ea typeface="+mn-ea"/>
                          <a:cs typeface="Calibri" panose="020F0502020204030204" pitchFamily="34" charset="0"/>
                        </a:rPr>
                        <a:t>[4:3]   1280 x 960 (2048 x 1536 *</a:t>
                      </a:r>
                      <a:r>
                        <a:rPr kumimoji="1" lang="ja-JP" altLang="en-US" sz="1400" b="0" i="0" u="none" kern="1200" dirty="0">
                          <a:solidFill>
                            <a:sysClr val="windowText" lastClr="000000"/>
                          </a:solidFill>
                          <a:effectLst/>
                          <a:latin typeface="+mn-ea"/>
                          <a:ea typeface="+mn-ea"/>
                          <a:cs typeface="Calibri" panose="020F0502020204030204" pitchFamily="34" charset="0"/>
                        </a:rPr>
                        <a:t>超解像度モード</a:t>
                      </a:r>
                      <a:r>
                        <a:rPr kumimoji="1" lang="en-US" altLang="ja-JP" sz="1400" b="0" i="0" u="none" kern="1200" dirty="0">
                          <a:solidFill>
                            <a:sysClr val="windowText" lastClr="000000"/>
                          </a:solidFill>
                          <a:effectLst/>
                          <a:latin typeface="+mn-ea"/>
                          <a:ea typeface="+mn-ea"/>
                          <a:cs typeface="Calibri" panose="020F0502020204030204" pitchFamily="34" charset="0"/>
                        </a:rPr>
                        <a:t>)</a:t>
                      </a: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i="0" u="none" kern="1200" dirty="0">
                          <a:solidFill>
                            <a:sysClr val="windowText" lastClr="000000"/>
                          </a:solidFill>
                          <a:effectLst/>
                          <a:latin typeface="+mn-ea"/>
                          <a:ea typeface="+mn-ea"/>
                          <a:cs typeface="Calibri" panose="020F0502020204030204" pitchFamily="34" charset="0"/>
                        </a:rPr>
                        <a:t>[16:9] 1920 x 1080</a:t>
                      </a:r>
                      <a:endParaRPr kumimoji="1" lang="en-US" altLang="ja-JP" sz="1400" b="0" i="0" u="none" strike="noStrike" cap="none" normalizeH="0" baseline="0" dirty="0">
                        <a:ln>
                          <a:noFill/>
                        </a:ln>
                        <a:solidFill>
                          <a:sysClr val="windowText" lastClr="000000"/>
                        </a:solidFill>
                        <a:effectLst/>
                        <a:latin typeface="+mn-ea"/>
                        <a:ea typeface="+mn-ea"/>
                        <a:cs typeface="Calibri" panose="020F0502020204030204" pitchFamily="34" charset="0"/>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i="0" u="none" kern="1200" dirty="0">
                          <a:solidFill>
                            <a:sysClr val="windowText" lastClr="000000"/>
                          </a:solidFill>
                          <a:effectLst/>
                          <a:latin typeface="+mn-ea"/>
                          <a:ea typeface="+mn-ea"/>
                          <a:cs typeface="Calibri" panose="020F0502020204030204" pitchFamily="34" charset="0"/>
                        </a:rPr>
                        <a:t>[4:3]   1280 x 960 (2048 x 1536 *</a:t>
                      </a:r>
                      <a:r>
                        <a:rPr kumimoji="1" lang="ja-JP" altLang="en-US" sz="1400" b="0" i="0" u="none" kern="1200" dirty="0">
                          <a:solidFill>
                            <a:sysClr val="windowText" lastClr="000000"/>
                          </a:solidFill>
                          <a:effectLst/>
                          <a:latin typeface="+mn-ea"/>
                          <a:ea typeface="+mn-ea"/>
                          <a:cs typeface="Calibri" panose="020F0502020204030204" pitchFamily="34" charset="0"/>
                        </a:rPr>
                        <a:t>超解像度モード</a:t>
                      </a:r>
                      <a:r>
                        <a:rPr kumimoji="1" lang="en-US" altLang="ja-JP" sz="1400" b="0" i="0" u="none" kern="1200" dirty="0">
                          <a:solidFill>
                            <a:sysClr val="windowText" lastClr="000000"/>
                          </a:solidFill>
                          <a:effectLst/>
                          <a:latin typeface="+mn-ea"/>
                          <a:ea typeface="+mn-ea"/>
                          <a:cs typeface="Calibri" panose="020F0502020204030204" pitchFamily="34" charset="0"/>
                        </a:rPr>
                        <a:t>)</a:t>
                      </a: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157973932"/>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最大フレームレート</a:t>
                      </a:r>
                      <a:endParaRPr 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400" b="0" kern="100" baseline="0" dirty="0">
                          <a:solidFill>
                            <a:schemeClr val="tx1"/>
                          </a:solidFill>
                          <a:effectLst/>
                          <a:latin typeface="+mn-ea"/>
                          <a:ea typeface="+mn-ea"/>
                          <a:cs typeface="Calibri" panose="020F0502020204030204" pitchFamily="34" charset="0"/>
                        </a:rPr>
                        <a:t>60fps</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400" b="0" kern="100" baseline="0">
                          <a:solidFill>
                            <a:schemeClr val="tx1"/>
                          </a:solidFill>
                          <a:effectLst/>
                          <a:latin typeface="+mn-ea"/>
                          <a:ea typeface="+mn-ea"/>
                          <a:cs typeface="Calibri" panose="020F0502020204030204" pitchFamily="34" charset="0"/>
                        </a:rPr>
                        <a:t>60fps</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94670519"/>
                  </a:ext>
                </a:extLst>
              </a:tr>
              <a:tr h="20935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撮像モード</a:t>
                      </a:r>
                      <a:endParaRPr 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lnSpc>
                          <a:spcPct val="120000"/>
                        </a:lnSpc>
                        <a:spcAft>
                          <a:spcPts val="0"/>
                        </a:spcAft>
                      </a:pPr>
                      <a:r>
                        <a:rPr lang="en-US" altLang="ja-JP" sz="1400" b="0" kern="100" baseline="0" dirty="0">
                          <a:solidFill>
                            <a:schemeClr val="tx1"/>
                          </a:solidFill>
                          <a:effectLst/>
                          <a:latin typeface="+mn-ea"/>
                          <a:ea typeface="+mn-ea"/>
                          <a:cs typeface="Calibri" panose="020F0502020204030204" pitchFamily="34" charset="0"/>
                        </a:rPr>
                        <a:t>16:9 (60fps/50fps/30fps/25fps)</a:t>
                      </a:r>
                    </a:p>
                    <a:p>
                      <a:pPr algn="l">
                        <a:lnSpc>
                          <a:spcPct val="120000"/>
                        </a:lnSpc>
                        <a:spcAft>
                          <a:spcPts val="0"/>
                        </a:spcAft>
                      </a:pPr>
                      <a:r>
                        <a:rPr lang="en-US" altLang="ja-JP" sz="1400" b="0" kern="100" baseline="0" dirty="0">
                          <a:solidFill>
                            <a:schemeClr val="tx1"/>
                          </a:solidFill>
                          <a:effectLst/>
                          <a:latin typeface="+mn-ea"/>
                          <a:ea typeface="+mn-ea"/>
                          <a:cs typeface="Calibri" panose="020F0502020204030204" pitchFamily="34" charset="0"/>
                        </a:rPr>
                        <a:t>4:3 (30fps / 25fps/15fps/12.5fps)</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lnSpc>
                          <a:spcPct val="120000"/>
                        </a:lnSpc>
                        <a:spcAft>
                          <a:spcPts val="0"/>
                        </a:spcAft>
                      </a:pPr>
                      <a:r>
                        <a:rPr lang="en-US" altLang="ja-JP" sz="1400" b="0" kern="100" baseline="0" dirty="0">
                          <a:solidFill>
                            <a:schemeClr val="tx1"/>
                          </a:solidFill>
                          <a:effectLst/>
                          <a:latin typeface="+mn-ea"/>
                          <a:ea typeface="+mn-ea"/>
                          <a:cs typeface="Calibri" panose="020F0502020204030204" pitchFamily="34" charset="0"/>
                        </a:rPr>
                        <a:t>16:9 (60fps/50fps/30fps/25fps)</a:t>
                      </a:r>
                    </a:p>
                    <a:p>
                      <a:pPr algn="l">
                        <a:lnSpc>
                          <a:spcPct val="120000"/>
                        </a:lnSpc>
                        <a:spcAft>
                          <a:spcPts val="0"/>
                        </a:spcAft>
                      </a:pPr>
                      <a:r>
                        <a:rPr lang="en-US" altLang="ja-JP" sz="1400" b="0" kern="100" baseline="0" dirty="0">
                          <a:solidFill>
                            <a:schemeClr val="tx1"/>
                          </a:solidFill>
                          <a:effectLst/>
                          <a:latin typeface="+mn-ea"/>
                          <a:ea typeface="+mn-ea"/>
                          <a:cs typeface="Calibri" panose="020F0502020204030204" pitchFamily="34" charset="0"/>
                        </a:rPr>
                        <a:t>4:3 (30fps / 25fps/15fps/12.5fps)</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215181979"/>
                  </a:ext>
                </a:extLst>
              </a:tr>
              <a:tr h="13861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光学ズーム</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21x</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a:ln>
                            <a:noFill/>
                          </a:ln>
                          <a:solidFill>
                            <a:schemeClr val="tx1"/>
                          </a:solidFill>
                          <a:effectLst/>
                          <a:latin typeface="+mn-ea"/>
                          <a:ea typeface="+mn-ea"/>
                          <a:cs typeface="Calibri" panose="020F0502020204030204" pitchFamily="34" charset="0"/>
                        </a:rPr>
                        <a:t>21x</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588535652"/>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視野角</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[H] Wide: 77</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 / Tele: 3.7</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endPar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i="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[V]</a:t>
                      </a: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 Wide: 44</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 / Tele: 2.2</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endParaRPr kumimoji="1" lang="en-US" altLang="ja-JP" sz="1400" b="0" i="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[H] Wide: 77</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 / Tele: 3.7</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endPar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400" b="0" i="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[V]</a:t>
                      </a: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 Wide: 44</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r>
                        <a:rPr kumimoji="1" lang="en-US" altLang="ja-JP"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 / Tele: 2.2</a:t>
                      </a:r>
                      <a:r>
                        <a:rPr kumimoji="1" lang="ja-JP" altLang="en-US" sz="1400" b="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rPr>
                        <a:t>゜</a:t>
                      </a:r>
                      <a:endParaRPr kumimoji="1" lang="en-US" altLang="ja-JP" sz="1400" b="0" i="0" u="none" strike="noStrike" kern="1200" cap="none" spc="0" normalizeH="0" baseline="0" noProof="0" dirty="0">
                        <a:ln>
                          <a:noFill/>
                        </a:ln>
                        <a:solidFill>
                          <a:sysClr val="windowText" lastClr="000000"/>
                        </a:solidFill>
                        <a:effectLst/>
                        <a:uLnTx/>
                        <a:uFillTx/>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199338373"/>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画角調整範囲</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[PAN]</a:t>
                      </a:r>
                      <a:r>
                        <a:rPr lang="en-US" altLang="ja-JP" sz="1400" b="0" kern="100" baseline="0" dirty="0">
                          <a:solidFill>
                            <a:schemeClr val="tx1"/>
                          </a:solidFill>
                          <a:effectLst/>
                          <a:latin typeface="+mn-ea"/>
                          <a:ea typeface="+mn-ea"/>
                          <a:cs typeface="Calibri" panose="020F0502020204030204" pitchFamily="34" charset="0"/>
                        </a:rPr>
                        <a:t> </a:t>
                      </a:r>
                      <a:r>
                        <a:rPr lang="en-US" altLang="ja-JP" sz="1400" b="0" kern="100" dirty="0">
                          <a:solidFill>
                            <a:schemeClr val="tx1"/>
                          </a:solidFill>
                          <a:effectLst/>
                          <a:latin typeface="+mn-ea"/>
                          <a:ea typeface="+mn-ea"/>
                          <a:cs typeface="Calibri" panose="020F0502020204030204" pitchFamily="34" charset="0"/>
                        </a:rPr>
                        <a:t>360</a:t>
                      </a:r>
                      <a:r>
                        <a:rPr lang="ja-JP" altLang="en-US" sz="1400" b="0" kern="100" baseline="0" dirty="0">
                          <a:solidFill>
                            <a:schemeClr val="tx1"/>
                          </a:solidFill>
                          <a:effectLst/>
                          <a:latin typeface="+mn-ea"/>
                          <a:ea typeface="+mn-ea"/>
                          <a:cs typeface="Calibri" panose="020F0502020204030204" pitchFamily="34" charset="0"/>
                        </a:rPr>
                        <a:t>゜旋回</a:t>
                      </a:r>
                      <a:endParaRPr lang="en-US" altLang="ja-JP" sz="1400" b="0" kern="100" dirty="0">
                        <a:solidFill>
                          <a:schemeClr val="tx1"/>
                        </a:solidFill>
                        <a:effectLst/>
                        <a:latin typeface="+mn-ea"/>
                        <a:ea typeface="+mn-ea"/>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[TILT]</a:t>
                      </a:r>
                      <a:r>
                        <a:rPr lang="en-US" altLang="ja-JP" sz="1400" b="0" kern="100" baseline="0" dirty="0">
                          <a:solidFill>
                            <a:schemeClr val="tx1"/>
                          </a:solidFill>
                          <a:effectLst/>
                          <a:latin typeface="+mn-ea"/>
                          <a:ea typeface="+mn-ea"/>
                          <a:cs typeface="Calibri" panose="020F0502020204030204" pitchFamily="34" charset="0"/>
                        </a:rPr>
                        <a:t> -</a:t>
                      </a:r>
                      <a:r>
                        <a:rPr lang="en-US" altLang="ja-JP" sz="1400" b="0" kern="100" dirty="0">
                          <a:solidFill>
                            <a:schemeClr val="tx1"/>
                          </a:solidFill>
                          <a:effectLst/>
                          <a:latin typeface="+mn-ea"/>
                          <a:ea typeface="+mn-ea"/>
                          <a:cs typeface="Calibri" panose="020F0502020204030204" pitchFamily="34" charset="0"/>
                        </a:rPr>
                        <a:t>15</a:t>
                      </a:r>
                      <a:r>
                        <a:rPr lang="ja-JP" altLang="en-US" sz="1400" b="0" kern="100" dirty="0">
                          <a:solidFill>
                            <a:schemeClr val="tx1"/>
                          </a:solidFill>
                          <a:effectLst/>
                          <a:latin typeface="+mn-ea"/>
                          <a:ea typeface="+mn-ea"/>
                          <a:cs typeface="Calibri" panose="020F0502020204030204" pitchFamily="34" charset="0"/>
                        </a:rPr>
                        <a:t>゜⇒</a:t>
                      </a:r>
                      <a:r>
                        <a:rPr lang="en-US" altLang="ja-JP" sz="1400" b="0" kern="100" baseline="0" dirty="0">
                          <a:solidFill>
                            <a:schemeClr val="tx1"/>
                          </a:solidFill>
                          <a:effectLst/>
                          <a:latin typeface="+mn-ea"/>
                          <a:ea typeface="+mn-ea"/>
                          <a:cs typeface="Calibri" panose="020F0502020204030204" pitchFamily="34" charset="0"/>
                        </a:rPr>
                        <a:t> </a:t>
                      </a:r>
                      <a:r>
                        <a:rPr lang="en-US" altLang="ja-JP" sz="1400" b="0" kern="100" dirty="0">
                          <a:solidFill>
                            <a:schemeClr val="tx1"/>
                          </a:solidFill>
                          <a:effectLst/>
                          <a:latin typeface="+mn-ea"/>
                          <a:ea typeface="+mn-ea"/>
                          <a:cs typeface="Calibri" panose="020F0502020204030204" pitchFamily="34" charset="0"/>
                        </a:rPr>
                        <a:t>+195</a:t>
                      </a:r>
                      <a:r>
                        <a:rPr lang="ja-JP" altLang="en-US" sz="1400" b="0" kern="100" baseline="0" dirty="0">
                          <a:solidFill>
                            <a:schemeClr val="tx1"/>
                          </a:solidFill>
                          <a:effectLst/>
                          <a:latin typeface="+mn-ea"/>
                          <a:ea typeface="+mn-ea"/>
                          <a:cs typeface="Calibri" panose="020F0502020204030204" pitchFamily="34" charset="0"/>
                        </a:rPr>
                        <a:t>゜</a:t>
                      </a:r>
                      <a:r>
                        <a:rPr lang="en-US" altLang="ja-JP" sz="1400" b="0" kern="100" baseline="0" dirty="0">
                          <a:solidFill>
                            <a:schemeClr val="tx1"/>
                          </a:solidFill>
                          <a:effectLst/>
                          <a:latin typeface="+mn-ea"/>
                          <a:ea typeface="+mn-ea"/>
                          <a:cs typeface="Calibri" panose="020F0502020204030204" pitchFamily="34" charset="0"/>
                        </a:rPr>
                        <a:t> </a:t>
                      </a:r>
                      <a:endParaRPr lang="en-US" altLang="ja-JP" sz="1400" b="0" kern="100" dirty="0">
                        <a:solidFill>
                          <a:schemeClr val="tx1"/>
                        </a:solidFill>
                        <a:effectLst/>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[PAN]</a:t>
                      </a:r>
                      <a:r>
                        <a:rPr lang="en-US" altLang="ja-JP" sz="1400" b="0" kern="100" baseline="0" dirty="0">
                          <a:solidFill>
                            <a:schemeClr val="tx1"/>
                          </a:solidFill>
                          <a:effectLst/>
                          <a:latin typeface="+mn-ea"/>
                          <a:ea typeface="+mn-ea"/>
                          <a:cs typeface="Calibri" panose="020F0502020204030204" pitchFamily="34" charset="0"/>
                        </a:rPr>
                        <a:t> </a:t>
                      </a:r>
                      <a:r>
                        <a:rPr lang="en-US" altLang="ja-JP" sz="1400" b="0" kern="100" dirty="0">
                          <a:solidFill>
                            <a:schemeClr val="tx1"/>
                          </a:solidFill>
                          <a:effectLst/>
                          <a:latin typeface="+mn-ea"/>
                          <a:ea typeface="+mn-ea"/>
                          <a:cs typeface="Calibri" panose="020F0502020204030204" pitchFamily="34" charset="0"/>
                        </a:rPr>
                        <a:t>360</a:t>
                      </a:r>
                      <a:r>
                        <a:rPr lang="ja-JP" altLang="en-US" sz="1400" b="0" kern="100" baseline="0" dirty="0">
                          <a:solidFill>
                            <a:schemeClr val="tx1"/>
                          </a:solidFill>
                          <a:effectLst/>
                          <a:latin typeface="+mn-ea"/>
                          <a:ea typeface="+mn-ea"/>
                          <a:cs typeface="Calibri" panose="020F0502020204030204" pitchFamily="34" charset="0"/>
                        </a:rPr>
                        <a:t>゜旋回</a:t>
                      </a:r>
                      <a:endParaRPr lang="en-US" altLang="ja-JP" sz="1400" b="0" kern="100" dirty="0">
                        <a:solidFill>
                          <a:schemeClr val="tx1"/>
                        </a:solidFill>
                        <a:effectLst/>
                        <a:latin typeface="+mn-ea"/>
                        <a:ea typeface="+mn-ea"/>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[TILT]</a:t>
                      </a:r>
                      <a:r>
                        <a:rPr lang="en-US" altLang="ja-JP" sz="1400" b="0" kern="100" baseline="0" dirty="0">
                          <a:solidFill>
                            <a:schemeClr val="tx1"/>
                          </a:solidFill>
                          <a:effectLst/>
                          <a:latin typeface="+mn-ea"/>
                          <a:ea typeface="+mn-ea"/>
                          <a:cs typeface="Calibri" panose="020F0502020204030204" pitchFamily="34" charset="0"/>
                        </a:rPr>
                        <a:t> -</a:t>
                      </a:r>
                      <a:r>
                        <a:rPr lang="en-US" altLang="ja-JP" sz="1400" b="0" kern="100" dirty="0">
                          <a:solidFill>
                            <a:schemeClr val="tx1"/>
                          </a:solidFill>
                          <a:effectLst/>
                          <a:latin typeface="+mn-ea"/>
                          <a:ea typeface="+mn-ea"/>
                          <a:cs typeface="Calibri" panose="020F0502020204030204" pitchFamily="34" charset="0"/>
                        </a:rPr>
                        <a:t>15</a:t>
                      </a:r>
                      <a:r>
                        <a:rPr lang="ja-JP" altLang="en-US" sz="1400" b="0" kern="100" dirty="0">
                          <a:solidFill>
                            <a:schemeClr val="tx1"/>
                          </a:solidFill>
                          <a:effectLst/>
                          <a:latin typeface="+mn-ea"/>
                          <a:ea typeface="+mn-ea"/>
                          <a:cs typeface="Calibri" panose="020F0502020204030204" pitchFamily="34" charset="0"/>
                        </a:rPr>
                        <a:t>゜⇒</a:t>
                      </a:r>
                      <a:r>
                        <a:rPr lang="en-US" altLang="ja-JP" sz="1400" b="0" kern="100" baseline="0" dirty="0">
                          <a:solidFill>
                            <a:schemeClr val="tx1"/>
                          </a:solidFill>
                          <a:effectLst/>
                          <a:latin typeface="+mn-ea"/>
                          <a:ea typeface="+mn-ea"/>
                          <a:cs typeface="Calibri" panose="020F0502020204030204" pitchFamily="34" charset="0"/>
                        </a:rPr>
                        <a:t> </a:t>
                      </a:r>
                      <a:r>
                        <a:rPr lang="en-US" altLang="ja-JP" sz="1400" b="0" kern="100" dirty="0">
                          <a:solidFill>
                            <a:schemeClr val="tx1"/>
                          </a:solidFill>
                          <a:effectLst/>
                          <a:latin typeface="+mn-ea"/>
                          <a:ea typeface="+mn-ea"/>
                          <a:cs typeface="Calibri" panose="020F0502020204030204" pitchFamily="34" charset="0"/>
                        </a:rPr>
                        <a:t>+195</a:t>
                      </a:r>
                      <a:r>
                        <a:rPr lang="ja-JP" altLang="en-US" sz="1400" b="0" kern="100" baseline="0" dirty="0">
                          <a:solidFill>
                            <a:schemeClr val="tx1"/>
                          </a:solidFill>
                          <a:effectLst/>
                          <a:latin typeface="+mn-ea"/>
                          <a:ea typeface="+mn-ea"/>
                          <a:cs typeface="Calibri" panose="020F0502020204030204" pitchFamily="34" charset="0"/>
                        </a:rPr>
                        <a:t>゜</a:t>
                      </a:r>
                      <a:r>
                        <a:rPr lang="en-US" altLang="ja-JP" sz="1400" b="0" kern="100" baseline="0" dirty="0">
                          <a:solidFill>
                            <a:schemeClr val="tx1"/>
                          </a:solidFill>
                          <a:effectLst/>
                          <a:latin typeface="+mn-ea"/>
                          <a:ea typeface="+mn-ea"/>
                          <a:cs typeface="Calibri" panose="020F0502020204030204" pitchFamily="34" charset="0"/>
                        </a:rPr>
                        <a:t> </a:t>
                      </a:r>
                      <a:endParaRPr lang="en-US" altLang="ja-JP" sz="1400" b="0" kern="100" dirty="0">
                        <a:solidFill>
                          <a:schemeClr val="tx1"/>
                        </a:solidFill>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870929641"/>
                  </a:ext>
                </a:extLst>
              </a:tr>
              <a:tr h="23017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ダイナミックレンジ</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144dB</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144dB</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11055639"/>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最低照度（カラー時）</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0.011 lx [30IRE]   0.015 lx [50IRE] </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400" b="0" u="none" strike="noStrike" cap="none" normalizeH="0" baseline="0" dirty="0">
                          <a:ln>
                            <a:noFill/>
                          </a:ln>
                          <a:solidFill>
                            <a:schemeClr val="tx1"/>
                          </a:solidFill>
                          <a:effectLst/>
                          <a:latin typeface="+mn-ea"/>
                          <a:ea typeface="+mn-ea"/>
                          <a:cs typeface="Calibri" panose="020F0502020204030204" pitchFamily="34" charset="0"/>
                        </a:rPr>
                        <a:t>0.011 lx [30IRE]   0.015 lx [50IRE] </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93870924"/>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コリドールモード</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a:solidFill>
                            <a:schemeClr val="tx1"/>
                          </a:solidFill>
                          <a:effectLst/>
                          <a:latin typeface="+mn-ea"/>
                          <a:ea typeface="+mn-ea"/>
                          <a:cs typeface="Calibri" panose="020F0502020204030204" pitchFamily="34" charset="0"/>
                        </a:rPr>
                        <a:t>非対応</a:t>
                      </a:r>
                      <a:endParaRPr lang="en-US" altLang="ja-JP" sz="1400" b="0" kern="100" dirty="0">
                        <a:solidFill>
                          <a:schemeClr val="tx1"/>
                        </a:solidFill>
                        <a:effectLst/>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a:solidFill>
                            <a:schemeClr val="tx1"/>
                          </a:solidFill>
                          <a:effectLst/>
                          <a:latin typeface="+mn-ea"/>
                          <a:ea typeface="+mn-ea"/>
                          <a:cs typeface="Calibri" panose="020F0502020204030204" pitchFamily="34" charset="0"/>
                        </a:rPr>
                        <a:t>非対応</a:t>
                      </a:r>
                      <a:endParaRPr lang="en-US" altLang="ja-JP" sz="1400" b="0" kern="100" dirty="0">
                        <a:solidFill>
                          <a:schemeClr val="tx1"/>
                        </a:solidFill>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352437030"/>
                  </a:ext>
                </a:extLst>
              </a:tr>
              <a:tr h="199228">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SD</a:t>
                      </a: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カードスロット</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1</a:t>
                      </a: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kern="100" dirty="0">
                          <a:solidFill>
                            <a:schemeClr val="tx1"/>
                          </a:solidFill>
                          <a:effectLst/>
                          <a:latin typeface="+mn-ea"/>
                          <a:ea typeface="+mn-ea"/>
                          <a:cs typeface="Calibri" panose="020F0502020204030204" pitchFamily="34" charset="0"/>
                        </a:rPr>
                        <a:t>1</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706368681"/>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インストール可能数</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2</a:t>
                      </a: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2</a:t>
                      </a: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879347817"/>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algn="l" fontAlgn="ctr"/>
                      <a:r>
                        <a:rPr lang="ja-JP" altLang="en-US"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最大使用可能メモリ量</a:t>
                      </a:r>
                      <a:endParaRPr lang="en-US" altLang="ja-JP" sz="14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indent="0" algn="just" defTabSz="457200" rtl="0" eaLnBrk="1" fontAlgn="auto" latinLnBrk="0" hangingPunct="1">
                        <a:lnSpc>
                          <a:spcPct val="12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ROM : 100MB</a:t>
                      </a:r>
                    </a:p>
                    <a:p>
                      <a:pPr marL="0" marR="0" indent="0" algn="just" defTabSz="457200" rtl="0" eaLnBrk="1" fontAlgn="auto" latinLnBrk="0" hangingPunct="1">
                        <a:lnSpc>
                          <a:spcPct val="12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RAM : 100MB </a:t>
                      </a:r>
                      <a:r>
                        <a:rPr lang="ja-JP" altLang="en-US" sz="1200" b="0" kern="100" baseline="0" dirty="0">
                          <a:solidFill>
                            <a:schemeClr val="tx1"/>
                          </a:solidFill>
                          <a:effectLst/>
                          <a:latin typeface="+mn-ea"/>
                          <a:ea typeface="+mn-ea"/>
                          <a:cs typeface="Calibri" panose="020F0502020204030204" pitchFamily="34" charset="0"/>
                        </a:rPr>
                        <a:t>（</a:t>
                      </a:r>
                      <a:r>
                        <a:rPr lang="en-US" altLang="ja-JP" sz="1200" b="0" kern="100" baseline="0" dirty="0">
                          <a:solidFill>
                            <a:schemeClr val="tx1"/>
                          </a:solidFill>
                          <a:effectLst/>
                          <a:latin typeface="+mn-ea"/>
                          <a:ea typeface="+mn-ea"/>
                          <a:cs typeface="Calibri" panose="020F0502020204030204" pitchFamily="34" charset="0"/>
                        </a:rPr>
                        <a:t>※</a:t>
                      </a:r>
                      <a:r>
                        <a:rPr lang="ja-JP" altLang="en-US" sz="1200" b="0" kern="100" baseline="0" dirty="0">
                          <a:solidFill>
                            <a:schemeClr val="tx1"/>
                          </a:solidFill>
                          <a:effectLst/>
                          <a:latin typeface="+mn-ea"/>
                          <a:ea typeface="+mn-ea"/>
                          <a:cs typeface="Calibri" panose="020F0502020204030204" pitchFamily="34" charset="0"/>
                        </a:rPr>
                        <a:t>「</a:t>
                      </a:r>
                      <a:r>
                        <a:rPr lang="en-US" altLang="ja-JP" sz="1200" b="0" kern="100" baseline="0" dirty="0">
                          <a:solidFill>
                            <a:schemeClr val="tx1"/>
                          </a:solidFill>
                          <a:effectLst/>
                          <a:latin typeface="+mn-ea"/>
                          <a:ea typeface="+mn-ea"/>
                          <a:cs typeface="Calibri" panose="020F0502020204030204" pitchFamily="34" charset="0"/>
                        </a:rPr>
                        <a:t>RAM</a:t>
                      </a:r>
                      <a:r>
                        <a:rPr lang="ja-JP" altLang="en-US" sz="1200" b="0" kern="100" baseline="0" dirty="0">
                          <a:solidFill>
                            <a:schemeClr val="tx1"/>
                          </a:solidFill>
                          <a:effectLst/>
                          <a:latin typeface="+mn-ea"/>
                          <a:ea typeface="+mn-ea"/>
                          <a:cs typeface="Calibri" panose="020F0502020204030204" pitchFamily="34" charset="0"/>
                        </a:rPr>
                        <a:t>容量拡張モード」</a:t>
                      </a:r>
                      <a:r>
                        <a:rPr lang="en-US" altLang="ja-JP" sz="1200" b="0" kern="100" baseline="0" dirty="0">
                          <a:solidFill>
                            <a:schemeClr val="tx1"/>
                          </a:solidFill>
                          <a:effectLst/>
                          <a:latin typeface="+mn-ea"/>
                          <a:ea typeface="+mn-ea"/>
                          <a:cs typeface="Calibri" panose="020F0502020204030204" pitchFamily="34" charset="0"/>
                        </a:rPr>
                        <a:t>ON</a:t>
                      </a:r>
                      <a:r>
                        <a:rPr lang="ja-JP" altLang="en-US" sz="1200" b="0" kern="100" baseline="0" dirty="0">
                          <a:solidFill>
                            <a:schemeClr val="tx1"/>
                          </a:solidFill>
                          <a:effectLst/>
                          <a:latin typeface="+mn-ea"/>
                          <a:ea typeface="+mn-ea"/>
                          <a:cs typeface="Calibri" panose="020F0502020204030204" pitchFamily="34" charset="0"/>
                        </a:rPr>
                        <a:t>で</a:t>
                      </a:r>
                      <a:r>
                        <a:rPr lang="en-US" altLang="ja-JP" sz="1200" b="0" kern="100" baseline="0" dirty="0">
                          <a:solidFill>
                            <a:schemeClr val="tx1"/>
                          </a:solidFill>
                          <a:effectLst/>
                          <a:latin typeface="+mn-ea"/>
                          <a:ea typeface="+mn-ea"/>
                          <a:cs typeface="Calibri" panose="020F0502020204030204" pitchFamily="34" charset="0"/>
                        </a:rPr>
                        <a:t>150MB</a:t>
                      </a:r>
                      <a:r>
                        <a:rPr lang="ja-JP" altLang="en-US" sz="1200" b="0" kern="100" baseline="0" dirty="0">
                          <a:solidFill>
                            <a:schemeClr val="tx1"/>
                          </a:solidFill>
                          <a:effectLst/>
                          <a:latin typeface="+mn-ea"/>
                          <a:ea typeface="+mn-ea"/>
                          <a:cs typeface="Calibri" panose="020F0502020204030204" pitchFamily="34" charset="0"/>
                        </a:rPr>
                        <a:t>まで拡張可能）</a:t>
                      </a:r>
                      <a:endParaRPr lang="en-US" altLang="ja-JP" sz="1200" b="0" kern="100" baseline="0" dirty="0">
                        <a:solidFill>
                          <a:schemeClr val="tx1"/>
                        </a:solidFill>
                        <a:effectLst/>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indent="0" algn="just" defTabSz="457200" rtl="0" eaLnBrk="1" fontAlgn="auto" latinLnBrk="0" hangingPunct="1">
                        <a:lnSpc>
                          <a:spcPct val="12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ROM : 100MB</a:t>
                      </a:r>
                    </a:p>
                    <a:p>
                      <a:pPr marL="0" marR="0" indent="0" algn="just" defTabSz="457200" rtl="0" eaLnBrk="1" fontAlgn="auto" latinLnBrk="0" hangingPunct="1">
                        <a:lnSpc>
                          <a:spcPct val="120000"/>
                        </a:lnSpc>
                        <a:spcBef>
                          <a:spcPts val="0"/>
                        </a:spcBef>
                        <a:spcAft>
                          <a:spcPts val="0"/>
                        </a:spcAft>
                        <a:buClrTx/>
                        <a:buSzTx/>
                        <a:buFontTx/>
                        <a:buNone/>
                        <a:tabLst/>
                        <a:defRPr/>
                      </a:pPr>
                      <a:r>
                        <a:rPr lang="en-US" altLang="ja-JP" sz="1400" b="0" kern="100" baseline="0" dirty="0">
                          <a:solidFill>
                            <a:schemeClr val="tx1"/>
                          </a:solidFill>
                          <a:effectLst/>
                          <a:latin typeface="+mn-ea"/>
                          <a:ea typeface="+mn-ea"/>
                          <a:cs typeface="Calibri" panose="020F0502020204030204" pitchFamily="34" charset="0"/>
                        </a:rPr>
                        <a:t>RAM : 100MB </a:t>
                      </a:r>
                      <a:r>
                        <a:rPr kumimoji="1"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RAM</a:t>
                      </a:r>
                      <a:r>
                        <a:rPr kumimoji="1"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容量拡張モード」</a:t>
                      </a:r>
                      <a:r>
                        <a:rPr kumimoji="1"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ON</a:t>
                      </a:r>
                      <a:r>
                        <a:rPr kumimoji="1"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で</a:t>
                      </a:r>
                      <a:r>
                        <a:rPr kumimoji="1"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150MB</a:t>
                      </a:r>
                      <a:r>
                        <a:rPr kumimoji="1"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まで拡張可能）</a:t>
                      </a:r>
                      <a:endParaRPr lang="en-US" altLang="ja-JP" sz="1400" b="0" kern="100" baseline="0" dirty="0">
                        <a:solidFill>
                          <a:schemeClr val="tx1"/>
                        </a:solidFill>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702860883"/>
                  </a:ext>
                </a:extLst>
              </a:tr>
            </a:tbl>
          </a:graphicData>
        </a:graphic>
      </p:graphicFrame>
      <p:pic>
        <p:nvPicPr>
          <p:cNvPr id="5" name="図 4" descr="アイコン&#10;&#10;自動的に生成された説明">
            <a:extLst>
              <a:ext uri="{FF2B5EF4-FFF2-40B4-BE49-F238E27FC236}">
                <a16:creationId xmlns:a16="http://schemas.microsoft.com/office/drawing/2014/main" id="{1E25BCE3-467A-7CAF-3536-BA106AACE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539" y="1252171"/>
            <a:ext cx="617541" cy="59077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778B54E-2EC1-F12C-A4F6-2555CD600904}"/>
              </a:ext>
            </a:extLst>
          </p:cNvPr>
          <p:cNvPicPr>
            <a:picLocks noChangeAspect="1"/>
          </p:cNvPicPr>
          <p:nvPr/>
        </p:nvPicPr>
        <p:blipFill>
          <a:blip r:embed="rId3"/>
          <a:stretch>
            <a:fillRect/>
          </a:stretch>
        </p:blipFill>
        <p:spPr>
          <a:xfrm>
            <a:off x="12906216" y="1124599"/>
            <a:ext cx="799624" cy="799624"/>
          </a:xfrm>
          <a:prstGeom prst="rect">
            <a:avLst/>
          </a:prstGeom>
        </p:spPr>
      </p:pic>
    </p:spTree>
    <p:extLst>
      <p:ext uri="{BB962C8B-B14F-4D97-AF65-F5344CB8AC3E}">
        <p14:creationId xmlns:p14="http://schemas.microsoft.com/office/powerpoint/2010/main" val="380072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A53FEF4-0E16-C032-7BEB-4BAC60956A91}"/>
              </a:ext>
            </a:extLst>
          </p:cNvPr>
          <p:cNvSpPr>
            <a:spLocks noGrp="1"/>
          </p:cNvSpPr>
          <p:nvPr>
            <p:ph sz="quarter" idx="10"/>
          </p:nvPr>
        </p:nvSpPr>
        <p:spPr>
          <a:xfrm>
            <a:off x="281893" y="621654"/>
            <a:ext cx="12558962" cy="1355619"/>
          </a:xfrm>
        </p:spPr>
        <p:txBody>
          <a:bodyPr/>
          <a:lstStyle/>
          <a:p>
            <a:pPr marL="0" indent="0">
              <a:buNone/>
            </a:pPr>
            <a:r>
              <a:rPr kumimoji="1" lang="ja-JP" altLang="en-US" dirty="0"/>
              <a:t>■一部の撮影モードでは一部の機能が制限されます</a:t>
            </a:r>
            <a:endParaRPr kumimoji="1" lang="en-US" altLang="ja-JP" dirty="0"/>
          </a:p>
          <a:p>
            <a:pPr marL="263525" indent="0">
              <a:spcBef>
                <a:spcPts val="600"/>
              </a:spcBef>
              <a:buNone/>
            </a:pPr>
            <a:r>
              <a:rPr kumimoji="1" lang="ja-JP" altLang="en-US" dirty="0"/>
              <a:t>・</a:t>
            </a:r>
            <a:r>
              <a:rPr kumimoji="1" lang="en-US" altLang="ja-JP" dirty="0"/>
              <a:t>PTZ</a:t>
            </a:r>
            <a:r>
              <a:rPr kumimoji="1" lang="ja-JP" altLang="en-US" dirty="0"/>
              <a:t>部：</a:t>
            </a:r>
            <a:r>
              <a:rPr kumimoji="1" lang="en-US" altLang="ja-JP" dirty="0"/>
              <a:t>16:9(60/50fps)</a:t>
            </a:r>
            <a:r>
              <a:rPr kumimoji="1" lang="ja-JP" altLang="en-US" dirty="0"/>
              <a:t>時、</a:t>
            </a:r>
            <a:r>
              <a:rPr kumimoji="1" lang="en-US" altLang="ja-JP" dirty="0"/>
              <a:t>SD</a:t>
            </a:r>
            <a:r>
              <a:rPr kumimoji="1" lang="ja-JP" altLang="en-US" dirty="0"/>
              <a:t>録画、</a:t>
            </a:r>
            <a:r>
              <a:rPr kumimoji="1" lang="en-US" altLang="ja-JP" dirty="0"/>
              <a:t>AI</a:t>
            </a:r>
            <a:r>
              <a:rPr kumimoji="1" lang="ja-JP" altLang="en-US" dirty="0"/>
              <a:t>アプリケーション、</a:t>
            </a:r>
            <a:r>
              <a:rPr kumimoji="1" lang="en-US" altLang="ja-JP" dirty="0"/>
              <a:t>AI</a:t>
            </a:r>
            <a:r>
              <a:rPr kumimoji="1" lang="ja-JP" altLang="en-US" dirty="0"/>
              <a:t>トラッキング不可</a:t>
            </a:r>
            <a:endParaRPr kumimoji="1" lang="en-US" altLang="ja-JP" dirty="0"/>
          </a:p>
          <a:p>
            <a:pPr marL="263525" indent="0">
              <a:lnSpc>
                <a:spcPct val="120000"/>
              </a:lnSpc>
              <a:spcBef>
                <a:spcPts val="0"/>
              </a:spcBef>
              <a:buNone/>
            </a:pPr>
            <a:r>
              <a:rPr kumimoji="1" lang="ja-JP" altLang="en-US" dirty="0"/>
              <a:t>・マルチセンサー部：</a:t>
            </a:r>
            <a:r>
              <a:rPr kumimoji="1" lang="en-US" altLang="ja-JP" dirty="0"/>
              <a:t>AI</a:t>
            </a:r>
            <a:r>
              <a:rPr kumimoji="1" lang="ja-JP" altLang="en-US" dirty="0"/>
              <a:t>アプリケーションやスマートコーディングが有効な場合、フレームレートが低下</a:t>
            </a:r>
          </a:p>
        </p:txBody>
      </p:sp>
      <p:sp>
        <p:nvSpPr>
          <p:cNvPr id="3" name="タイトル 2">
            <a:extLst>
              <a:ext uri="{FF2B5EF4-FFF2-40B4-BE49-F238E27FC236}">
                <a16:creationId xmlns:a16="http://schemas.microsoft.com/office/drawing/2014/main" id="{5D92DCA1-3886-3E00-FF25-63721839B7DC}"/>
              </a:ext>
            </a:extLst>
          </p:cNvPr>
          <p:cNvSpPr>
            <a:spLocks noGrp="1"/>
          </p:cNvSpPr>
          <p:nvPr>
            <p:ph type="title"/>
          </p:nvPr>
        </p:nvSpPr>
        <p:spPr/>
        <p:txBody>
          <a:bodyPr/>
          <a:lstStyle/>
          <a:p>
            <a:r>
              <a:rPr kumimoji="1" lang="en-US" altLang="ja-JP" dirty="0"/>
              <a:t>1-2. </a:t>
            </a:r>
            <a:r>
              <a:rPr kumimoji="1" lang="ja-JP" altLang="en-US" dirty="0"/>
              <a:t>撮像モードによる機能制限</a:t>
            </a:r>
          </a:p>
        </p:txBody>
      </p:sp>
      <p:graphicFrame>
        <p:nvGraphicFramePr>
          <p:cNvPr id="7" name="表 6">
            <a:extLst>
              <a:ext uri="{FF2B5EF4-FFF2-40B4-BE49-F238E27FC236}">
                <a16:creationId xmlns:a16="http://schemas.microsoft.com/office/drawing/2014/main" id="{8DC85CDC-D358-274E-8566-D0FA610EF4D1}"/>
              </a:ext>
            </a:extLst>
          </p:cNvPr>
          <p:cNvGraphicFramePr>
            <a:graphicFrameLocks noGrp="1"/>
          </p:cNvGraphicFramePr>
          <p:nvPr/>
        </p:nvGraphicFramePr>
        <p:xfrm>
          <a:off x="756125" y="2249668"/>
          <a:ext cx="12887960" cy="2091600"/>
        </p:xfrm>
        <a:graphic>
          <a:graphicData uri="http://schemas.openxmlformats.org/drawingml/2006/table">
            <a:tbl>
              <a:tblPr/>
              <a:tblGrid>
                <a:gridCol w="2290327">
                  <a:extLst>
                    <a:ext uri="{9D8B030D-6E8A-4147-A177-3AD203B41FA5}">
                      <a16:colId xmlns:a16="http://schemas.microsoft.com/office/drawing/2014/main" val="2623225759"/>
                    </a:ext>
                  </a:extLst>
                </a:gridCol>
                <a:gridCol w="1034644">
                  <a:extLst>
                    <a:ext uri="{9D8B030D-6E8A-4147-A177-3AD203B41FA5}">
                      <a16:colId xmlns:a16="http://schemas.microsoft.com/office/drawing/2014/main" val="3756316174"/>
                    </a:ext>
                  </a:extLst>
                </a:gridCol>
                <a:gridCol w="2706937">
                  <a:extLst>
                    <a:ext uri="{9D8B030D-6E8A-4147-A177-3AD203B41FA5}">
                      <a16:colId xmlns:a16="http://schemas.microsoft.com/office/drawing/2014/main" val="1012767330"/>
                    </a:ext>
                  </a:extLst>
                </a:gridCol>
                <a:gridCol w="2959889">
                  <a:extLst>
                    <a:ext uri="{9D8B030D-6E8A-4147-A177-3AD203B41FA5}">
                      <a16:colId xmlns:a16="http://schemas.microsoft.com/office/drawing/2014/main" val="257490638"/>
                    </a:ext>
                  </a:extLst>
                </a:gridCol>
                <a:gridCol w="2706937">
                  <a:extLst>
                    <a:ext uri="{9D8B030D-6E8A-4147-A177-3AD203B41FA5}">
                      <a16:colId xmlns:a16="http://schemas.microsoft.com/office/drawing/2014/main" val="749214547"/>
                    </a:ext>
                  </a:extLst>
                </a:gridCol>
                <a:gridCol w="1189226">
                  <a:extLst>
                    <a:ext uri="{9D8B030D-6E8A-4147-A177-3AD203B41FA5}">
                      <a16:colId xmlns:a16="http://schemas.microsoft.com/office/drawing/2014/main" val="272706443"/>
                    </a:ext>
                  </a:extLst>
                </a:gridCol>
              </a:tblGrid>
              <a:tr h="240539">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撮像モード</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en-US" sz="1800" b="1" dirty="0">
                          <a:solidFill>
                            <a:schemeClr val="bg1"/>
                          </a:solidFill>
                          <a:effectLst>
                            <a:outerShdw blurRad="38100" dist="38100" dir="2700000" algn="tl">
                              <a:srgbClr val="000000">
                                <a:alpha val="43137"/>
                              </a:srgbClr>
                            </a:outerShdw>
                          </a:effectLst>
                          <a:latin typeface="+mn-ea"/>
                          <a:ea typeface="+mn-ea"/>
                        </a:rPr>
                        <a:t>SD</a:t>
                      </a:r>
                      <a:r>
                        <a:rPr lang="ja-JP" altLang="en-US" sz="1800" b="1" dirty="0">
                          <a:solidFill>
                            <a:schemeClr val="bg1"/>
                          </a:solidFill>
                          <a:effectLst>
                            <a:outerShdw blurRad="38100" dist="38100" dir="2700000" algn="tl">
                              <a:srgbClr val="000000">
                                <a:alpha val="43137"/>
                              </a:srgbClr>
                            </a:outerShdw>
                          </a:effectLst>
                          <a:latin typeface="+mn-ea"/>
                          <a:ea typeface="+mn-ea"/>
                        </a:rPr>
                        <a:t>録画</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機能拡張ソフトウェア</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インテリジェントオート</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スマートコーディング</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a:solidFill>
                            <a:schemeClr val="bg1"/>
                          </a:solidFill>
                          <a:effectLst>
                            <a:outerShdw blurRad="38100" dist="38100" dir="2700000" algn="tl">
                              <a:srgbClr val="000000">
                                <a:alpha val="43137"/>
                              </a:srgbClr>
                            </a:outerShdw>
                          </a:effectLst>
                          <a:latin typeface="+mn-ea"/>
                          <a:ea typeface="+mn-ea"/>
                        </a:rPr>
                        <a:t>自動追尾</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extLst>
                  <a:ext uri="{0D108BD9-81ED-4DB2-BD59-A6C34878D82A}">
                    <a16:rowId xmlns:a16="http://schemas.microsoft.com/office/drawing/2014/main" val="2303110069"/>
                  </a:ext>
                </a:extLst>
              </a:tr>
              <a:tr h="0">
                <a:tc>
                  <a:txBody>
                    <a:bodyPr/>
                    <a:lstStyle/>
                    <a:p>
                      <a:pPr algn="l" fontAlgn="t"/>
                      <a:r>
                        <a:rPr lang="en-US" sz="1800" b="1" dirty="0">
                          <a:solidFill>
                            <a:srgbClr val="333333"/>
                          </a:solidFill>
                          <a:effectLst/>
                          <a:latin typeface="+mn-ea"/>
                          <a:ea typeface="+mn-ea"/>
                        </a:rPr>
                        <a:t>16:9(60/50fps)</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7406359"/>
                  </a:ext>
                </a:extLst>
              </a:tr>
              <a:tr h="0">
                <a:tc>
                  <a:txBody>
                    <a:bodyPr/>
                    <a:lstStyle/>
                    <a:p>
                      <a:pPr algn="l" fontAlgn="t"/>
                      <a:r>
                        <a:rPr lang="en-US" sz="1800" b="1" dirty="0">
                          <a:solidFill>
                            <a:srgbClr val="333333"/>
                          </a:solidFill>
                          <a:effectLst/>
                          <a:latin typeface="+mn-ea"/>
                          <a:ea typeface="+mn-ea"/>
                        </a:rPr>
                        <a:t>16:9(30/25fps)</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9598654"/>
                  </a:ext>
                </a:extLst>
              </a:tr>
              <a:tr h="0">
                <a:tc>
                  <a:txBody>
                    <a:bodyPr/>
                    <a:lstStyle/>
                    <a:p>
                      <a:pPr algn="l" fontAlgn="t"/>
                      <a:r>
                        <a:rPr lang="en-US" sz="1800" b="1" dirty="0">
                          <a:solidFill>
                            <a:srgbClr val="333333"/>
                          </a:solidFill>
                          <a:effectLst/>
                          <a:latin typeface="+mn-ea"/>
                          <a:ea typeface="+mn-ea"/>
                        </a:rPr>
                        <a:t>4:3(30/25fps)</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4316763"/>
                  </a:ext>
                </a:extLst>
              </a:tr>
              <a:tr h="0">
                <a:tc>
                  <a:txBody>
                    <a:bodyPr/>
                    <a:lstStyle/>
                    <a:p>
                      <a:pPr algn="l" fontAlgn="t"/>
                      <a:r>
                        <a:rPr lang="en-US" sz="1800" b="1" dirty="0">
                          <a:solidFill>
                            <a:srgbClr val="333333"/>
                          </a:solidFill>
                          <a:effectLst/>
                          <a:latin typeface="+mn-ea"/>
                          <a:ea typeface="+mn-ea"/>
                        </a:rPr>
                        <a:t>4:3(15/12.5fps)</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25044029"/>
                  </a:ext>
                </a:extLst>
              </a:tr>
            </a:tbl>
          </a:graphicData>
        </a:graphic>
      </p:graphicFrame>
      <p:graphicFrame>
        <p:nvGraphicFramePr>
          <p:cNvPr id="8" name="表 7">
            <a:extLst>
              <a:ext uri="{FF2B5EF4-FFF2-40B4-BE49-F238E27FC236}">
                <a16:creationId xmlns:a16="http://schemas.microsoft.com/office/drawing/2014/main" id="{616B8539-893D-B1EE-5899-585E15F8044D}"/>
              </a:ext>
            </a:extLst>
          </p:cNvPr>
          <p:cNvGraphicFramePr>
            <a:graphicFrameLocks noGrp="1"/>
          </p:cNvGraphicFramePr>
          <p:nvPr/>
        </p:nvGraphicFramePr>
        <p:xfrm>
          <a:off x="756125" y="4823083"/>
          <a:ext cx="12887959" cy="2122080"/>
        </p:xfrm>
        <a:graphic>
          <a:graphicData uri="http://schemas.openxmlformats.org/drawingml/2006/table">
            <a:tbl>
              <a:tblPr/>
              <a:tblGrid>
                <a:gridCol w="3152179">
                  <a:extLst>
                    <a:ext uri="{9D8B030D-6E8A-4147-A177-3AD203B41FA5}">
                      <a16:colId xmlns:a16="http://schemas.microsoft.com/office/drawing/2014/main" val="309592727"/>
                    </a:ext>
                  </a:extLst>
                </a:gridCol>
                <a:gridCol w="1066058">
                  <a:extLst>
                    <a:ext uri="{9D8B030D-6E8A-4147-A177-3AD203B41FA5}">
                      <a16:colId xmlns:a16="http://schemas.microsoft.com/office/drawing/2014/main" val="2515698925"/>
                    </a:ext>
                  </a:extLst>
                </a:gridCol>
                <a:gridCol w="2802301">
                  <a:extLst>
                    <a:ext uri="{9D8B030D-6E8A-4147-A177-3AD203B41FA5}">
                      <a16:colId xmlns:a16="http://schemas.microsoft.com/office/drawing/2014/main" val="3790919742"/>
                    </a:ext>
                  </a:extLst>
                </a:gridCol>
                <a:gridCol w="3065120">
                  <a:extLst>
                    <a:ext uri="{9D8B030D-6E8A-4147-A177-3AD203B41FA5}">
                      <a16:colId xmlns:a16="http://schemas.microsoft.com/office/drawing/2014/main" val="4023989425"/>
                    </a:ext>
                  </a:extLst>
                </a:gridCol>
                <a:gridCol w="2802301">
                  <a:extLst>
                    <a:ext uri="{9D8B030D-6E8A-4147-A177-3AD203B41FA5}">
                      <a16:colId xmlns:a16="http://schemas.microsoft.com/office/drawing/2014/main" val="2651579728"/>
                    </a:ext>
                  </a:extLst>
                </a:gridCol>
              </a:tblGrid>
              <a:tr h="341200">
                <a:tc>
                  <a:txBody>
                    <a:bodyPr/>
                    <a:lstStyle/>
                    <a:p>
                      <a:pPr algn="ctr" fontAlgn="t"/>
                      <a:r>
                        <a:rPr lang="ja-JP" altLang="en-US" sz="2000" b="1" dirty="0">
                          <a:solidFill>
                            <a:schemeClr val="bg1"/>
                          </a:solidFill>
                          <a:effectLst>
                            <a:outerShdw blurRad="38100" dist="38100" dir="2700000" algn="tl">
                              <a:srgbClr val="000000">
                                <a:alpha val="43137"/>
                              </a:srgbClr>
                            </a:outerShdw>
                          </a:effectLst>
                          <a:latin typeface="+mn-ea"/>
                          <a:ea typeface="+mn-ea"/>
                        </a:rPr>
                        <a:t>撮像モード</a:t>
                      </a:r>
                      <a:endParaRPr lang="ja-JP" altLang="en-US" sz="20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en-US" sz="2000" b="1" dirty="0">
                          <a:solidFill>
                            <a:schemeClr val="bg1"/>
                          </a:solidFill>
                          <a:effectLst>
                            <a:outerShdw blurRad="38100" dist="38100" dir="2700000" algn="tl">
                              <a:srgbClr val="000000">
                                <a:alpha val="43137"/>
                              </a:srgbClr>
                            </a:outerShdw>
                          </a:effectLst>
                          <a:latin typeface="+mn-ea"/>
                          <a:ea typeface="+mn-ea"/>
                        </a:rPr>
                        <a:t>SD</a:t>
                      </a:r>
                      <a:r>
                        <a:rPr lang="ja-JP" altLang="en-US" sz="2000" b="1" dirty="0">
                          <a:solidFill>
                            <a:schemeClr val="bg1"/>
                          </a:solidFill>
                          <a:effectLst>
                            <a:outerShdw blurRad="38100" dist="38100" dir="2700000" algn="tl">
                              <a:srgbClr val="000000">
                                <a:alpha val="43137"/>
                              </a:srgbClr>
                            </a:outerShdw>
                          </a:effectLst>
                          <a:latin typeface="+mn-ea"/>
                          <a:ea typeface="+mn-ea"/>
                        </a:rPr>
                        <a:t>録画</a:t>
                      </a:r>
                      <a:endParaRPr lang="ja-JP" altLang="en-US" sz="20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2000" b="1" dirty="0">
                          <a:solidFill>
                            <a:schemeClr val="bg1"/>
                          </a:solidFill>
                          <a:effectLst>
                            <a:outerShdw blurRad="38100" dist="38100" dir="2700000" algn="tl">
                              <a:srgbClr val="000000">
                                <a:alpha val="43137"/>
                              </a:srgbClr>
                            </a:outerShdw>
                          </a:effectLst>
                          <a:latin typeface="+mn-ea"/>
                          <a:ea typeface="+mn-ea"/>
                        </a:rPr>
                        <a:t>機能拡張ソフトウェア</a:t>
                      </a:r>
                      <a:endParaRPr lang="ja-JP" altLang="en-US" sz="20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2000" b="1" dirty="0">
                          <a:solidFill>
                            <a:schemeClr val="bg1"/>
                          </a:solidFill>
                          <a:effectLst>
                            <a:outerShdw blurRad="38100" dist="38100" dir="2700000" algn="tl">
                              <a:srgbClr val="000000">
                                <a:alpha val="43137"/>
                              </a:srgbClr>
                            </a:outerShdw>
                          </a:effectLst>
                          <a:latin typeface="+mn-ea"/>
                          <a:ea typeface="+mn-ea"/>
                        </a:rPr>
                        <a:t>インテリジェントオート</a:t>
                      </a:r>
                      <a:endParaRPr lang="ja-JP" altLang="en-US" sz="20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2000" b="1" dirty="0">
                          <a:solidFill>
                            <a:schemeClr val="bg1"/>
                          </a:solidFill>
                          <a:effectLst>
                            <a:outerShdw blurRad="38100" dist="38100" dir="2700000" algn="tl">
                              <a:srgbClr val="000000">
                                <a:alpha val="43137"/>
                              </a:srgbClr>
                            </a:outerShdw>
                          </a:effectLst>
                          <a:latin typeface="+mn-ea"/>
                          <a:ea typeface="+mn-ea"/>
                        </a:rPr>
                        <a:t>スマートコーディング</a:t>
                      </a:r>
                      <a:endParaRPr lang="ja-JP" altLang="en-US" sz="20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extLst>
                  <a:ext uri="{0D108BD9-81ED-4DB2-BD59-A6C34878D82A}">
                    <a16:rowId xmlns:a16="http://schemas.microsoft.com/office/drawing/2014/main" val="3542027124"/>
                  </a:ext>
                </a:extLst>
              </a:tr>
              <a:tr h="0">
                <a:tc>
                  <a:txBody>
                    <a:bodyPr/>
                    <a:lstStyle/>
                    <a:p>
                      <a:pPr algn="l" fontAlgn="t"/>
                      <a:r>
                        <a:rPr lang="en-US" sz="1800" b="1" dirty="0">
                          <a:solidFill>
                            <a:srgbClr val="333333"/>
                          </a:solidFill>
                          <a:effectLst/>
                          <a:latin typeface="+mn-ea"/>
                          <a:ea typeface="+mn-ea"/>
                        </a:rPr>
                        <a:t>16:9(15/12.5 fps)</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4871711"/>
                  </a:ext>
                </a:extLst>
              </a:tr>
              <a:tr h="257380">
                <a:tc>
                  <a:txBody>
                    <a:bodyPr/>
                    <a:lstStyle/>
                    <a:p>
                      <a:pPr algn="l" fontAlgn="t"/>
                      <a:r>
                        <a:rPr lang="en-US" sz="1800" b="1" dirty="0">
                          <a:solidFill>
                            <a:srgbClr val="333333"/>
                          </a:solidFill>
                          <a:effectLst/>
                          <a:latin typeface="+mn-ea"/>
                          <a:ea typeface="+mn-ea"/>
                        </a:rPr>
                        <a:t>16:9(15/12.5 fps) </a:t>
                      </a:r>
                      <a:r>
                        <a:rPr lang="en-US" altLang="ja-JP" sz="1800" b="1" dirty="0">
                          <a:solidFill>
                            <a:srgbClr val="333333"/>
                          </a:solidFill>
                          <a:effectLst/>
                          <a:latin typeface="+mn-ea"/>
                          <a:ea typeface="+mn-ea"/>
                        </a:rPr>
                        <a:t>4</a:t>
                      </a:r>
                      <a:r>
                        <a:rPr lang="ja-JP" altLang="en-US" sz="1800" b="1" dirty="0">
                          <a:solidFill>
                            <a:srgbClr val="333333"/>
                          </a:solidFill>
                          <a:effectLst/>
                          <a:latin typeface="+mn-ea"/>
                          <a:ea typeface="+mn-ea"/>
                        </a:rPr>
                        <a:t>画モード</a:t>
                      </a:r>
                      <a:endParaRPr lang="en-US"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6245266"/>
                  </a:ext>
                </a:extLst>
              </a:tr>
              <a:tr h="334619">
                <a:tc>
                  <a:txBody>
                    <a:bodyPr/>
                    <a:lstStyle/>
                    <a:p>
                      <a:pPr algn="l" fontAlgn="t"/>
                      <a:r>
                        <a:rPr lang="en-US" sz="1800" b="1" dirty="0">
                          <a:solidFill>
                            <a:srgbClr val="333333"/>
                          </a:solidFill>
                          <a:effectLst/>
                          <a:latin typeface="+mn-ea"/>
                          <a:ea typeface="+mn-ea"/>
                        </a:rPr>
                        <a:t>4:3(15/12.5 fps)</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5024435"/>
                  </a:ext>
                </a:extLst>
              </a:tr>
              <a:tr h="266385">
                <a:tc>
                  <a:txBody>
                    <a:bodyPr/>
                    <a:lstStyle/>
                    <a:p>
                      <a:pPr algn="l" fontAlgn="t"/>
                      <a:r>
                        <a:rPr lang="en-US" sz="1800" b="1" dirty="0">
                          <a:solidFill>
                            <a:srgbClr val="333333"/>
                          </a:solidFill>
                          <a:effectLst/>
                          <a:latin typeface="+mn-ea"/>
                          <a:ea typeface="+mn-ea"/>
                        </a:rPr>
                        <a:t>4:3(15/12.5 fps)</a:t>
                      </a:r>
                      <a:r>
                        <a:rPr lang="ja-JP" altLang="en-US" sz="1800" b="1" dirty="0">
                          <a:solidFill>
                            <a:srgbClr val="333333"/>
                          </a:solidFill>
                          <a:effectLst/>
                          <a:latin typeface="+mn-ea"/>
                          <a:ea typeface="+mn-ea"/>
                        </a:rPr>
                        <a:t> </a:t>
                      </a:r>
                      <a:r>
                        <a:rPr lang="en-US" altLang="ja-JP" sz="1800" b="1" dirty="0">
                          <a:solidFill>
                            <a:srgbClr val="333333"/>
                          </a:solidFill>
                          <a:effectLst/>
                          <a:latin typeface="+mn-ea"/>
                          <a:ea typeface="+mn-ea"/>
                        </a:rPr>
                        <a:t>4</a:t>
                      </a:r>
                      <a:r>
                        <a:rPr lang="ja-JP" altLang="en-US" sz="1800" b="1" dirty="0">
                          <a:solidFill>
                            <a:srgbClr val="333333"/>
                          </a:solidFill>
                          <a:effectLst/>
                          <a:latin typeface="+mn-ea"/>
                          <a:ea typeface="+mn-ea"/>
                        </a:rPr>
                        <a:t>画モード</a:t>
                      </a:r>
                      <a:endParaRPr lang="en-US"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r>
                        <a:rPr lang="ja-JP" altLang="en-US" sz="1800" b="1" baseline="30000" dirty="0">
                          <a:solidFill>
                            <a:srgbClr val="333333"/>
                          </a:solidFill>
                          <a:effectLst/>
                          <a:latin typeface="+mn-ea"/>
                          <a:ea typeface="+mn-ea"/>
                        </a:rPr>
                        <a:t>*</a:t>
                      </a:r>
                      <a:r>
                        <a:rPr lang="en-US" altLang="ja-JP" sz="1800" b="1" baseline="30000" dirty="0">
                          <a:solidFill>
                            <a:srgbClr val="333333"/>
                          </a:solidFill>
                          <a:effectLst/>
                          <a:latin typeface="+mn-ea"/>
                          <a:ea typeface="+mn-ea"/>
                        </a:rPr>
                        <a:t>1*2</a:t>
                      </a:r>
                      <a:endParaRPr lang="ja-JP" altLang="en-US"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9017549"/>
                  </a:ext>
                </a:extLst>
              </a:tr>
            </a:tbl>
          </a:graphicData>
        </a:graphic>
      </p:graphicFrame>
      <p:sp>
        <p:nvSpPr>
          <p:cNvPr id="9" name="テキスト ボックス 8">
            <a:extLst>
              <a:ext uri="{FF2B5EF4-FFF2-40B4-BE49-F238E27FC236}">
                <a16:creationId xmlns:a16="http://schemas.microsoft.com/office/drawing/2014/main" id="{F61E9945-1DA3-13E3-2273-12E27C30D46E}"/>
              </a:ext>
            </a:extLst>
          </p:cNvPr>
          <p:cNvSpPr txBox="1"/>
          <p:nvPr/>
        </p:nvSpPr>
        <p:spPr>
          <a:xfrm>
            <a:off x="513487" y="1849558"/>
            <a:ext cx="1465466" cy="400110"/>
          </a:xfrm>
          <a:prstGeom prst="rect">
            <a:avLst/>
          </a:prstGeom>
          <a:noFill/>
        </p:spPr>
        <p:txBody>
          <a:bodyPr wrap="none" rtlCol="0">
            <a:spAutoFit/>
          </a:bodyPr>
          <a:lstStyle/>
          <a:p>
            <a:pPr algn="l"/>
            <a:r>
              <a:rPr kumimoji="1" lang="en-US" altLang="ja-JP" sz="2000" b="1" dirty="0">
                <a:latin typeface="+mn-ea"/>
              </a:rPr>
              <a:t>【PTZ</a:t>
            </a:r>
            <a:r>
              <a:rPr kumimoji="1" lang="ja-JP" altLang="en-US" sz="2000" b="1" dirty="0">
                <a:latin typeface="+mn-ea"/>
              </a:rPr>
              <a:t>部</a:t>
            </a:r>
            <a:r>
              <a:rPr kumimoji="1" lang="en-US" altLang="ja-JP" sz="2000" b="1" dirty="0">
                <a:latin typeface="+mn-ea"/>
              </a:rPr>
              <a:t>】</a:t>
            </a:r>
            <a:endParaRPr kumimoji="1" lang="ja-JP" altLang="en-US" sz="2000" b="1" dirty="0">
              <a:latin typeface="+mn-ea"/>
            </a:endParaRPr>
          </a:p>
        </p:txBody>
      </p:sp>
      <p:sp>
        <p:nvSpPr>
          <p:cNvPr id="10" name="テキスト ボックス 9">
            <a:extLst>
              <a:ext uri="{FF2B5EF4-FFF2-40B4-BE49-F238E27FC236}">
                <a16:creationId xmlns:a16="http://schemas.microsoft.com/office/drawing/2014/main" id="{D833EA0A-727B-0598-BFA7-FD02454D0F8B}"/>
              </a:ext>
            </a:extLst>
          </p:cNvPr>
          <p:cNvSpPr txBox="1"/>
          <p:nvPr/>
        </p:nvSpPr>
        <p:spPr>
          <a:xfrm>
            <a:off x="513487" y="4413608"/>
            <a:ext cx="2749471" cy="400110"/>
          </a:xfrm>
          <a:prstGeom prst="rect">
            <a:avLst/>
          </a:prstGeom>
          <a:noFill/>
        </p:spPr>
        <p:txBody>
          <a:bodyPr wrap="none" rtlCol="0">
            <a:spAutoFit/>
          </a:bodyPr>
          <a:lstStyle/>
          <a:p>
            <a:pPr algn="l"/>
            <a:r>
              <a:rPr kumimoji="1" lang="en-US" altLang="ja-JP" sz="2000" b="1" dirty="0">
                <a:latin typeface="+mn-ea"/>
              </a:rPr>
              <a:t>【</a:t>
            </a:r>
            <a:r>
              <a:rPr kumimoji="1" lang="ja-JP" altLang="en-US" sz="2000" b="1" dirty="0">
                <a:latin typeface="+mn-ea"/>
              </a:rPr>
              <a:t>マルチセンサー部</a:t>
            </a:r>
            <a:r>
              <a:rPr kumimoji="1" lang="en-US" altLang="ja-JP" sz="2000" b="1" dirty="0">
                <a:latin typeface="+mn-ea"/>
              </a:rPr>
              <a:t>】</a:t>
            </a:r>
            <a:endParaRPr kumimoji="1" lang="ja-JP" altLang="en-US" sz="2000" b="1" dirty="0">
              <a:latin typeface="+mn-ea"/>
            </a:endParaRPr>
          </a:p>
        </p:txBody>
      </p:sp>
      <p:sp>
        <p:nvSpPr>
          <p:cNvPr id="12" name="テキスト ボックス 11">
            <a:extLst>
              <a:ext uri="{FF2B5EF4-FFF2-40B4-BE49-F238E27FC236}">
                <a16:creationId xmlns:a16="http://schemas.microsoft.com/office/drawing/2014/main" id="{90CDC281-886F-7A75-CBBC-2ADBD9E804B2}"/>
              </a:ext>
            </a:extLst>
          </p:cNvPr>
          <p:cNvSpPr txBox="1"/>
          <p:nvPr/>
        </p:nvSpPr>
        <p:spPr>
          <a:xfrm>
            <a:off x="3938973" y="7071177"/>
            <a:ext cx="9705111" cy="551689"/>
          </a:xfrm>
          <a:prstGeom prst="rect">
            <a:avLst/>
          </a:prstGeom>
          <a:noFill/>
        </p:spPr>
        <p:txBody>
          <a:bodyPr wrap="square">
            <a:spAutoFit/>
          </a:bodyPr>
          <a:lstStyle/>
          <a:p>
            <a:r>
              <a:rPr lang="ja-JP" altLang="en-US" sz="1400" b="1" dirty="0">
                <a:latin typeface="+mn-ea"/>
              </a:rPr>
              <a:t>*</a:t>
            </a:r>
            <a:r>
              <a:rPr lang="en-US" altLang="ja-JP" sz="1400" b="1" dirty="0">
                <a:latin typeface="+mn-ea"/>
              </a:rPr>
              <a:t>1</a:t>
            </a:r>
            <a:r>
              <a:rPr lang="ja-JP" altLang="en-US" sz="1400" b="1" dirty="0">
                <a:latin typeface="+mn-ea"/>
              </a:rPr>
              <a:t>　</a:t>
            </a:r>
            <a:r>
              <a:rPr lang="en-US" altLang="ja-JP" sz="1400" b="1" dirty="0">
                <a:latin typeface="+mn-ea"/>
              </a:rPr>
              <a:t>H.265/H.264</a:t>
            </a:r>
            <a:r>
              <a:rPr lang="ja-JP" altLang="en-US" sz="1400" b="1" dirty="0">
                <a:latin typeface="+mn-ea"/>
              </a:rPr>
              <a:t>：</a:t>
            </a:r>
            <a:r>
              <a:rPr lang="en-US" altLang="ja-JP" sz="1400" b="1" dirty="0">
                <a:latin typeface="+mn-ea"/>
              </a:rPr>
              <a:t>15 fps</a:t>
            </a:r>
            <a:r>
              <a:rPr lang="ja-JP" altLang="en-US" sz="1400" b="1" dirty="0">
                <a:latin typeface="+mn-ea"/>
              </a:rPr>
              <a:t>モード時は 最大</a:t>
            </a:r>
            <a:r>
              <a:rPr lang="en-US" altLang="ja-JP" sz="1400" b="1" dirty="0">
                <a:latin typeface="+mn-ea"/>
              </a:rPr>
              <a:t>7.5 fps</a:t>
            </a:r>
            <a:r>
              <a:rPr lang="ja-JP" altLang="en-US" sz="1400" b="1" dirty="0">
                <a:latin typeface="+mn-ea"/>
              </a:rPr>
              <a:t>、</a:t>
            </a:r>
            <a:r>
              <a:rPr lang="en-US" altLang="ja-JP" sz="1400" b="1" dirty="0">
                <a:latin typeface="+mn-ea"/>
              </a:rPr>
              <a:t>12.5 fps</a:t>
            </a:r>
            <a:r>
              <a:rPr lang="ja-JP" altLang="en-US" sz="1400" b="1" dirty="0">
                <a:latin typeface="+mn-ea"/>
              </a:rPr>
              <a:t>モード時は 最大</a:t>
            </a:r>
            <a:r>
              <a:rPr lang="en-US" altLang="ja-JP" sz="1400" b="1" dirty="0">
                <a:latin typeface="+mn-ea"/>
              </a:rPr>
              <a:t>6.25 fps</a:t>
            </a:r>
            <a:r>
              <a:rPr lang="ja-JP" altLang="en-US" sz="1400" b="1" dirty="0">
                <a:latin typeface="+mn-ea"/>
              </a:rPr>
              <a:t>に制限されます。</a:t>
            </a:r>
          </a:p>
          <a:p>
            <a:pPr>
              <a:lnSpc>
                <a:spcPct val="120000"/>
              </a:lnSpc>
            </a:pPr>
            <a:r>
              <a:rPr lang="ja-JP" altLang="en-US" sz="1400" b="1" dirty="0">
                <a:latin typeface="+mn-ea"/>
              </a:rPr>
              <a:t>*</a:t>
            </a:r>
            <a:r>
              <a:rPr lang="en-US" altLang="ja-JP" sz="1400" b="1" dirty="0">
                <a:latin typeface="+mn-ea"/>
              </a:rPr>
              <a:t>2</a:t>
            </a:r>
            <a:r>
              <a:rPr lang="ja-JP" altLang="en-US" sz="1400" b="1" dirty="0">
                <a:latin typeface="+mn-ea"/>
              </a:rPr>
              <a:t>　</a:t>
            </a:r>
            <a:r>
              <a:rPr lang="en-US" altLang="ja-JP" sz="1400" b="1" dirty="0">
                <a:latin typeface="+mn-ea"/>
              </a:rPr>
              <a:t>JPEG</a:t>
            </a:r>
            <a:r>
              <a:rPr lang="ja-JP" altLang="en-US" sz="1400" b="1" dirty="0">
                <a:latin typeface="+mn-ea"/>
              </a:rPr>
              <a:t>：</a:t>
            </a:r>
            <a:r>
              <a:rPr lang="en-US" altLang="ja-JP" sz="1400" b="1" dirty="0">
                <a:latin typeface="+mn-ea"/>
              </a:rPr>
              <a:t>[</a:t>
            </a:r>
            <a:r>
              <a:rPr lang="ja-JP" altLang="en-US" sz="1400" b="1" dirty="0">
                <a:latin typeface="+mn-ea"/>
              </a:rPr>
              <a:t>ストリーム送信</a:t>
            </a:r>
            <a:r>
              <a:rPr lang="en-US" altLang="ja-JP" sz="1400" b="1" dirty="0">
                <a:latin typeface="+mn-ea"/>
              </a:rPr>
              <a:t>]</a:t>
            </a:r>
            <a:r>
              <a:rPr lang="ja-JP" altLang="en-US" sz="1400" b="1" dirty="0">
                <a:latin typeface="+mn-ea"/>
              </a:rPr>
              <a:t>で </a:t>
            </a:r>
            <a:r>
              <a:rPr lang="en-US" altLang="ja-JP" sz="1400" b="1" dirty="0">
                <a:latin typeface="+mn-ea"/>
              </a:rPr>
              <a:t>[Off]</a:t>
            </a:r>
            <a:r>
              <a:rPr lang="ja-JP" altLang="en-US" sz="1400" b="1" dirty="0">
                <a:latin typeface="+mn-ea"/>
              </a:rPr>
              <a:t>を選択した場合、</a:t>
            </a:r>
            <a:r>
              <a:rPr lang="en-US" altLang="ja-JP" sz="1400" b="1" dirty="0">
                <a:latin typeface="+mn-ea"/>
              </a:rPr>
              <a:t>15fps</a:t>
            </a:r>
            <a:r>
              <a:rPr lang="ja-JP" altLang="en-US" sz="1400" b="1" dirty="0">
                <a:latin typeface="+mn-ea"/>
              </a:rPr>
              <a:t>が最大</a:t>
            </a:r>
            <a:r>
              <a:rPr lang="en-US" altLang="ja-JP" sz="1400" b="1" dirty="0">
                <a:latin typeface="+mn-ea"/>
              </a:rPr>
              <a:t>7.5fps</a:t>
            </a:r>
            <a:r>
              <a:rPr lang="ja-JP" altLang="en-US" sz="1400" b="1" dirty="0">
                <a:latin typeface="+mn-ea"/>
              </a:rPr>
              <a:t>に、</a:t>
            </a:r>
            <a:r>
              <a:rPr lang="en-US" altLang="ja-JP" sz="1400" b="1" dirty="0">
                <a:latin typeface="+mn-ea"/>
              </a:rPr>
              <a:t>12.5fps</a:t>
            </a:r>
            <a:r>
              <a:rPr lang="ja-JP" altLang="en-US" sz="1400" b="1" dirty="0">
                <a:latin typeface="+mn-ea"/>
              </a:rPr>
              <a:t>が最大</a:t>
            </a:r>
            <a:r>
              <a:rPr lang="en-US" altLang="ja-JP" sz="1400" b="1" dirty="0">
                <a:latin typeface="+mn-ea"/>
              </a:rPr>
              <a:t>6.25fps</a:t>
            </a:r>
            <a:r>
              <a:rPr lang="ja-JP" altLang="en-US" sz="1400" b="1" dirty="0">
                <a:latin typeface="+mn-ea"/>
              </a:rPr>
              <a:t>に制限されます。</a:t>
            </a:r>
          </a:p>
        </p:txBody>
      </p:sp>
    </p:spTree>
    <p:extLst>
      <p:ext uri="{BB962C8B-B14F-4D97-AF65-F5344CB8AC3E}">
        <p14:creationId xmlns:p14="http://schemas.microsoft.com/office/powerpoint/2010/main" val="473263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3BA6538-CEE2-719F-8BD2-4099403E3E1F}"/>
              </a:ext>
            </a:extLst>
          </p:cNvPr>
          <p:cNvSpPr>
            <a:spLocks noGrp="1"/>
          </p:cNvSpPr>
          <p:nvPr>
            <p:ph sz="quarter" idx="10"/>
          </p:nvPr>
        </p:nvSpPr>
        <p:spPr>
          <a:xfrm>
            <a:off x="704533" y="3694681"/>
            <a:ext cx="12850125" cy="1867367"/>
          </a:xfrm>
        </p:spPr>
        <p:txBody>
          <a:bodyPr/>
          <a:lstStyle/>
          <a:p>
            <a:pPr marL="182563" indent="-182563">
              <a:lnSpc>
                <a:spcPct val="120000"/>
              </a:lnSpc>
              <a:buNone/>
            </a:pPr>
            <a:r>
              <a:rPr kumimoji="1" lang="en-US" altLang="ja-JP" sz="1600" dirty="0"/>
              <a:t>【</a:t>
            </a:r>
            <a:r>
              <a:rPr lang="ja-JP" altLang="en-US" sz="1600" dirty="0"/>
              <a:t>補足説明</a:t>
            </a:r>
            <a:r>
              <a:rPr kumimoji="1" lang="en-US" altLang="ja-JP" sz="1600" dirty="0"/>
              <a:t>】</a:t>
            </a:r>
          </a:p>
          <a:p>
            <a:pPr marL="182563" indent="0">
              <a:lnSpc>
                <a:spcPct val="120000"/>
              </a:lnSpc>
              <a:spcBef>
                <a:spcPts val="600"/>
              </a:spcBef>
              <a:buNone/>
            </a:pPr>
            <a:r>
              <a:rPr kumimoji="1" lang="ja-JP" altLang="en-US" sz="1600" dirty="0"/>
              <a:t>本機に同時にアクセスできるユーザーは、</a:t>
            </a:r>
            <a:r>
              <a:rPr kumimoji="1" lang="en-US" altLang="ja-JP" sz="1600" dirty="0"/>
              <a:t>H.265</a:t>
            </a:r>
            <a:r>
              <a:rPr kumimoji="1" lang="ja-JP" altLang="en-US" sz="1600" dirty="0"/>
              <a:t>（または</a:t>
            </a:r>
            <a:r>
              <a:rPr kumimoji="1" lang="en-US" altLang="ja-JP" sz="1600" dirty="0"/>
              <a:t>H.264</a:t>
            </a:r>
            <a:r>
              <a:rPr kumimoji="1" lang="ja-JP" altLang="en-US" sz="1600" dirty="0"/>
              <a:t>）画像を受信しているユーザーと、</a:t>
            </a:r>
            <a:r>
              <a:rPr kumimoji="1" lang="en-US" altLang="ja-JP" sz="1600" dirty="0"/>
              <a:t>JPEG</a:t>
            </a:r>
            <a:r>
              <a:rPr kumimoji="1" lang="ja-JP" altLang="en-US" sz="1600" dirty="0"/>
              <a:t>画像を受信しているユーザーとを合計した</a:t>
            </a:r>
            <a:r>
              <a:rPr kumimoji="1" lang="en-US" altLang="ja-JP" sz="1600" dirty="0"/>
              <a:t>[</a:t>
            </a:r>
            <a:r>
              <a:rPr kumimoji="1" lang="ja-JP" altLang="en-US" sz="1600" dirty="0"/>
              <a:t>最大ユーザー数</a:t>
            </a:r>
            <a:r>
              <a:rPr kumimoji="1" lang="en-US" altLang="ja-JP" sz="1600" dirty="0"/>
              <a:t>]</a:t>
            </a:r>
            <a:r>
              <a:rPr kumimoji="1" lang="ja-JP" altLang="en-US" sz="1600" dirty="0"/>
              <a:t>までです。</a:t>
            </a:r>
            <a:endParaRPr kumimoji="1" lang="en-US" altLang="ja-JP" sz="1600" dirty="0"/>
          </a:p>
          <a:p>
            <a:pPr marL="182563" indent="0">
              <a:lnSpc>
                <a:spcPct val="120000"/>
              </a:lnSpc>
              <a:spcBef>
                <a:spcPts val="600"/>
              </a:spcBef>
              <a:buNone/>
            </a:pPr>
            <a:r>
              <a:rPr kumimoji="1" lang="ja-JP" altLang="en-US" sz="1600" dirty="0"/>
              <a:t>ただし、</a:t>
            </a:r>
            <a:r>
              <a:rPr kumimoji="1" lang="en-US" altLang="ja-JP" sz="1600" dirty="0"/>
              <a:t>[</a:t>
            </a:r>
            <a:r>
              <a:rPr kumimoji="1" lang="ja-JP" altLang="en-US" sz="1600" dirty="0"/>
              <a:t>配信量制御</a:t>
            </a:r>
            <a:r>
              <a:rPr kumimoji="1" lang="en-US" altLang="ja-JP" sz="1600" dirty="0"/>
              <a:t>(</a:t>
            </a:r>
            <a:r>
              <a:rPr kumimoji="1" lang="ja-JP" altLang="en-US" sz="1600" dirty="0"/>
              <a:t>ビットレート</a:t>
            </a:r>
            <a:r>
              <a:rPr kumimoji="1" lang="en-US" altLang="ja-JP" sz="1600" dirty="0"/>
              <a:t>)]</a:t>
            </a:r>
            <a:r>
              <a:rPr kumimoji="1" lang="ja-JP" altLang="en-US" sz="1600" dirty="0"/>
              <a:t>、</a:t>
            </a:r>
            <a:r>
              <a:rPr kumimoji="1" lang="en-US" altLang="ja-JP" sz="1600" dirty="0"/>
              <a:t>[1</a:t>
            </a:r>
            <a:r>
              <a:rPr kumimoji="1" lang="ja-JP" altLang="en-US" sz="1600" dirty="0"/>
              <a:t>クライアントあたりのビットレート*</a:t>
            </a:r>
            <a:r>
              <a:rPr kumimoji="1" lang="en-US" altLang="ja-JP" sz="1600" dirty="0"/>
              <a:t>]</a:t>
            </a:r>
            <a:r>
              <a:rPr kumimoji="1" lang="ja-JP" altLang="en-US" sz="1600" dirty="0"/>
              <a:t>の設定によっては、アクセスできるユーザー数が</a:t>
            </a:r>
            <a:r>
              <a:rPr kumimoji="1" lang="en-US" altLang="ja-JP" sz="1600" dirty="0"/>
              <a:t>[</a:t>
            </a:r>
            <a:r>
              <a:rPr kumimoji="1" lang="ja-JP" altLang="en-US" sz="1600" dirty="0"/>
              <a:t>最大ユーザー数</a:t>
            </a:r>
            <a:r>
              <a:rPr kumimoji="1" lang="en-US" altLang="ja-JP" sz="1600" dirty="0"/>
              <a:t>]</a:t>
            </a:r>
            <a:r>
              <a:rPr kumimoji="1" lang="ja-JP" altLang="en-US" sz="1600" dirty="0"/>
              <a:t>以下に制限される場合があります。</a:t>
            </a:r>
            <a:endParaRPr kumimoji="1" lang="en-US" altLang="ja-JP" sz="1600" dirty="0"/>
          </a:p>
          <a:p>
            <a:pPr marL="182563" indent="0">
              <a:lnSpc>
                <a:spcPct val="120000"/>
              </a:lnSpc>
              <a:spcBef>
                <a:spcPts val="600"/>
              </a:spcBef>
              <a:buNone/>
            </a:pPr>
            <a:r>
              <a:rPr kumimoji="1" lang="ja-JP" altLang="en-US" sz="1600" dirty="0"/>
              <a:t>アクセスできる</a:t>
            </a:r>
            <a:r>
              <a:rPr kumimoji="1" lang="en-US" altLang="ja-JP" sz="1600" dirty="0"/>
              <a:t>[</a:t>
            </a:r>
            <a:r>
              <a:rPr kumimoji="1" lang="ja-JP" altLang="en-US" sz="1600" dirty="0"/>
              <a:t>最大ユーザー数</a:t>
            </a:r>
            <a:r>
              <a:rPr kumimoji="1" lang="en-US" altLang="ja-JP" sz="1600" dirty="0"/>
              <a:t>]</a:t>
            </a:r>
            <a:r>
              <a:rPr kumimoji="1" lang="ja-JP" altLang="en-US" sz="1600" dirty="0"/>
              <a:t>を超えた場合は、アクセス超過メッセージが表示されます。</a:t>
            </a:r>
            <a:endParaRPr kumimoji="1" lang="en-US" altLang="ja-JP" sz="1600" dirty="0"/>
          </a:p>
          <a:p>
            <a:pPr marL="182563" indent="0">
              <a:lnSpc>
                <a:spcPct val="120000"/>
              </a:lnSpc>
              <a:spcBef>
                <a:spcPts val="600"/>
              </a:spcBef>
              <a:buNone/>
            </a:pPr>
            <a:r>
              <a:rPr kumimoji="1" lang="en-US" altLang="ja-JP" sz="1600" dirty="0"/>
              <a:t>[</a:t>
            </a:r>
            <a:r>
              <a:rPr kumimoji="1" lang="ja-JP" altLang="en-US" sz="1600" dirty="0"/>
              <a:t>ストリーム</a:t>
            </a:r>
            <a:r>
              <a:rPr kumimoji="1" lang="en-US" altLang="ja-JP" sz="1600" dirty="0"/>
              <a:t>]</a:t>
            </a:r>
            <a:r>
              <a:rPr kumimoji="1" lang="ja-JP" altLang="en-US" sz="1600" dirty="0"/>
              <a:t>の</a:t>
            </a:r>
            <a:r>
              <a:rPr kumimoji="1" lang="en-US" altLang="ja-JP" sz="1600" dirty="0"/>
              <a:t>[</a:t>
            </a:r>
            <a:r>
              <a:rPr kumimoji="1" lang="ja-JP" altLang="en-US" sz="1600" dirty="0"/>
              <a:t>配信方式</a:t>
            </a:r>
            <a:r>
              <a:rPr kumimoji="1" lang="en-US" altLang="ja-JP" sz="1600" dirty="0"/>
              <a:t>]</a:t>
            </a:r>
            <a:r>
              <a:rPr kumimoji="1" lang="ja-JP" altLang="en-US" sz="1600" dirty="0"/>
              <a:t>を</a:t>
            </a:r>
            <a:r>
              <a:rPr kumimoji="1" lang="en-US" altLang="ja-JP" sz="1600" dirty="0"/>
              <a:t>[</a:t>
            </a:r>
            <a:r>
              <a:rPr kumimoji="1" lang="ja-JP" altLang="en-US" sz="1600" dirty="0"/>
              <a:t>マルチキャスト</a:t>
            </a:r>
            <a:r>
              <a:rPr kumimoji="1" lang="en-US" altLang="ja-JP" sz="1600" dirty="0"/>
              <a:t>]</a:t>
            </a:r>
            <a:r>
              <a:rPr kumimoji="1" lang="ja-JP" altLang="en-US" sz="1600" dirty="0"/>
              <a:t>に設定したとき、</a:t>
            </a:r>
            <a:r>
              <a:rPr kumimoji="1" lang="en-US" altLang="ja-JP" sz="1600" dirty="0"/>
              <a:t>H.265</a:t>
            </a:r>
            <a:r>
              <a:rPr kumimoji="1" lang="ja-JP" altLang="en-US" sz="1600" dirty="0"/>
              <a:t>（または</a:t>
            </a:r>
            <a:r>
              <a:rPr kumimoji="1" lang="en-US" altLang="ja-JP" sz="1600" dirty="0"/>
              <a:t>H.264</a:t>
            </a:r>
            <a:r>
              <a:rPr kumimoji="1" lang="ja-JP" altLang="en-US" sz="1600" dirty="0"/>
              <a:t>）画像を受信している</a:t>
            </a:r>
            <a:r>
              <a:rPr kumimoji="1" lang="en-US" altLang="ja-JP" sz="1600" dirty="0"/>
              <a:t>2</a:t>
            </a:r>
            <a:r>
              <a:rPr kumimoji="1" lang="ja-JP" altLang="en-US" sz="1600" dirty="0"/>
              <a:t>人目以降のユーザーはアクセス数にカウントされません。</a:t>
            </a:r>
          </a:p>
          <a:p>
            <a:pPr marL="182563" indent="-182563">
              <a:lnSpc>
                <a:spcPct val="120000"/>
              </a:lnSpc>
              <a:spcBef>
                <a:spcPts val="1200"/>
              </a:spcBef>
              <a:buNone/>
            </a:pPr>
            <a:endParaRPr kumimoji="1" lang="ja-JP" altLang="en-US" sz="1600" dirty="0"/>
          </a:p>
        </p:txBody>
      </p:sp>
      <p:sp>
        <p:nvSpPr>
          <p:cNvPr id="3" name="タイトル 2">
            <a:extLst>
              <a:ext uri="{FF2B5EF4-FFF2-40B4-BE49-F238E27FC236}">
                <a16:creationId xmlns:a16="http://schemas.microsoft.com/office/drawing/2014/main" id="{42077533-5E51-2D36-977A-5DCEC6301718}"/>
              </a:ext>
            </a:extLst>
          </p:cNvPr>
          <p:cNvSpPr>
            <a:spLocks noGrp="1"/>
          </p:cNvSpPr>
          <p:nvPr>
            <p:ph type="title"/>
          </p:nvPr>
        </p:nvSpPr>
        <p:spPr/>
        <p:txBody>
          <a:bodyPr/>
          <a:lstStyle/>
          <a:p>
            <a:r>
              <a:rPr kumimoji="1" lang="en-US" altLang="ja-JP" dirty="0"/>
              <a:t>1-3. </a:t>
            </a:r>
            <a:r>
              <a:rPr kumimoji="1" lang="ja-JP" altLang="en-US" dirty="0"/>
              <a:t>配信性能について</a:t>
            </a:r>
          </a:p>
        </p:txBody>
      </p:sp>
      <p:sp>
        <p:nvSpPr>
          <p:cNvPr id="5" name="テキスト ボックス 4">
            <a:extLst>
              <a:ext uri="{FF2B5EF4-FFF2-40B4-BE49-F238E27FC236}">
                <a16:creationId xmlns:a16="http://schemas.microsoft.com/office/drawing/2014/main" id="{E8D130CA-35D9-D162-F05F-0BF3EF19CC12}"/>
              </a:ext>
            </a:extLst>
          </p:cNvPr>
          <p:cNvSpPr txBox="1"/>
          <p:nvPr/>
        </p:nvSpPr>
        <p:spPr>
          <a:xfrm>
            <a:off x="335280" y="660547"/>
            <a:ext cx="11451436" cy="369332"/>
          </a:xfrm>
          <a:prstGeom prst="rect">
            <a:avLst/>
          </a:prstGeom>
          <a:noFill/>
        </p:spPr>
        <p:txBody>
          <a:bodyPr wrap="square">
            <a:spAutoFit/>
          </a:bodyPr>
          <a:lstStyle/>
          <a:p>
            <a:r>
              <a:rPr kumimoji="1" lang="ja-JP" altLang="en-US" sz="1800" b="1" dirty="0">
                <a:latin typeface="+mn-ea"/>
              </a:rPr>
              <a:t>■最大ユーザーアクセス数および最大帯域幅は、マルチセンサー部と</a:t>
            </a:r>
            <a:r>
              <a:rPr kumimoji="1" lang="en-US" altLang="ja-JP" sz="1800" b="1" dirty="0">
                <a:latin typeface="+mn-ea"/>
              </a:rPr>
              <a:t>PTZ</a:t>
            </a:r>
            <a:r>
              <a:rPr kumimoji="1" lang="ja-JP" altLang="en-US" sz="1800" b="1" dirty="0">
                <a:latin typeface="+mn-ea"/>
              </a:rPr>
              <a:t>部で異なります。</a:t>
            </a:r>
            <a:endParaRPr kumimoji="1" lang="en-US" altLang="ja-JP" sz="1800" b="1" dirty="0">
              <a:latin typeface="+mn-ea"/>
            </a:endParaRPr>
          </a:p>
        </p:txBody>
      </p:sp>
      <p:graphicFrame>
        <p:nvGraphicFramePr>
          <p:cNvPr id="6" name="表 6">
            <a:extLst>
              <a:ext uri="{FF2B5EF4-FFF2-40B4-BE49-F238E27FC236}">
                <a16:creationId xmlns:a16="http://schemas.microsoft.com/office/drawing/2014/main" id="{7B5F9FB9-3DB1-A2AC-497F-C62B97CD4407}"/>
              </a:ext>
            </a:extLst>
          </p:cNvPr>
          <p:cNvGraphicFramePr>
            <a:graphicFrameLocks noGrp="1"/>
          </p:cNvGraphicFramePr>
          <p:nvPr>
            <p:extLst>
              <p:ext uri="{D42A27DB-BD31-4B8C-83A1-F6EECF244321}">
                <p14:modId xmlns:p14="http://schemas.microsoft.com/office/powerpoint/2010/main" val="1131474988"/>
              </p:ext>
            </p:extLst>
          </p:nvPr>
        </p:nvGraphicFramePr>
        <p:xfrm>
          <a:off x="845555" y="1199001"/>
          <a:ext cx="9600141" cy="215717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200047">
                  <a:extLst>
                    <a:ext uri="{9D8B030D-6E8A-4147-A177-3AD203B41FA5}">
                      <a16:colId xmlns:a16="http://schemas.microsoft.com/office/drawing/2014/main" val="1591718868"/>
                    </a:ext>
                  </a:extLst>
                </a:gridCol>
                <a:gridCol w="3200047">
                  <a:extLst>
                    <a:ext uri="{9D8B030D-6E8A-4147-A177-3AD203B41FA5}">
                      <a16:colId xmlns:a16="http://schemas.microsoft.com/office/drawing/2014/main" val="3905226857"/>
                    </a:ext>
                  </a:extLst>
                </a:gridCol>
                <a:gridCol w="3200047">
                  <a:extLst>
                    <a:ext uri="{9D8B030D-6E8A-4147-A177-3AD203B41FA5}">
                      <a16:colId xmlns:a16="http://schemas.microsoft.com/office/drawing/2014/main" val="1373077434"/>
                    </a:ext>
                  </a:extLst>
                </a:gridCol>
              </a:tblGrid>
              <a:tr h="370840">
                <a:tc>
                  <a:txBody>
                    <a:bodyPr/>
                    <a:lstStyle/>
                    <a:p>
                      <a:pPr algn="ctr"/>
                      <a:r>
                        <a:rPr kumimoji="1" lang="ja-JP" altLang="en-US" sz="2800" b="1" dirty="0">
                          <a:effectLst>
                            <a:outerShdw blurRad="38100" dist="38100" dir="2700000" algn="tl">
                              <a:srgbClr val="000000">
                                <a:alpha val="43137"/>
                              </a:srgbClr>
                            </a:outerShdw>
                          </a:effectLst>
                          <a:latin typeface="+mn-ea"/>
                          <a:ea typeface="+mn-ea"/>
                        </a:rPr>
                        <a:t> </a:t>
                      </a:r>
                    </a:p>
                  </a:txBody>
                  <a:tcPr anchor="ctr"/>
                </a:tc>
                <a:tc>
                  <a:txBody>
                    <a:bodyPr/>
                    <a:lstStyle/>
                    <a:p>
                      <a:pPr algn="ctr"/>
                      <a:r>
                        <a:rPr kumimoji="1" lang="ja-JP" altLang="en-US" sz="2000" dirty="0">
                          <a:effectLst>
                            <a:outerShdw blurRad="38100" dist="38100" dir="2700000" algn="tl">
                              <a:srgbClr val="000000">
                                <a:alpha val="43137"/>
                              </a:srgbClr>
                            </a:outerShdw>
                          </a:effectLst>
                          <a:latin typeface="+mn-ea"/>
                          <a:ea typeface="+mn-ea"/>
                        </a:rPr>
                        <a:t>マルチセンサー部</a:t>
                      </a:r>
                    </a:p>
                  </a:txBody>
                  <a:tcPr anchor="ctr"/>
                </a:tc>
                <a:tc>
                  <a:txBody>
                    <a:bodyPr/>
                    <a:lstStyle/>
                    <a:p>
                      <a:pPr algn="ctr"/>
                      <a:r>
                        <a:rPr kumimoji="1" lang="en-US" altLang="ja-JP" sz="2000" dirty="0">
                          <a:effectLst>
                            <a:outerShdw blurRad="38100" dist="38100" dir="2700000" algn="tl">
                              <a:srgbClr val="000000">
                                <a:alpha val="43137"/>
                              </a:srgbClr>
                            </a:outerShdw>
                          </a:effectLst>
                          <a:latin typeface="+mn-ea"/>
                          <a:ea typeface="+mn-ea"/>
                        </a:rPr>
                        <a:t>PTZ</a:t>
                      </a:r>
                      <a:r>
                        <a:rPr kumimoji="1" lang="ja-JP" altLang="en-US" sz="2000" dirty="0">
                          <a:effectLst>
                            <a:outerShdw blurRad="38100" dist="38100" dir="2700000" algn="tl">
                              <a:srgbClr val="000000">
                                <a:alpha val="43137"/>
                              </a:srgbClr>
                            </a:outerShdw>
                          </a:effectLst>
                          <a:latin typeface="+mn-ea"/>
                          <a:ea typeface="+mn-ea"/>
                        </a:rPr>
                        <a:t>部</a:t>
                      </a:r>
                    </a:p>
                  </a:txBody>
                  <a:tcPr anchor="ctr"/>
                </a:tc>
                <a:extLst>
                  <a:ext uri="{0D108BD9-81ED-4DB2-BD59-A6C34878D82A}">
                    <a16:rowId xmlns:a16="http://schemas.microsoft.com/office/drawing/2014/main" val="474880525"/>
                  </a:ext>
                </a:extLst>
              </a:tr>
              <a:tr h="819507">
                <a:tc>
                  <a:txBody>
                    <a:bodyPr/>
                    <a:lstStyle/>
                    <a:p>
                      <a:pPr algn="ctr"/>
                      <a:r>
                        <a:rPr kumimoji="1" lang="ja-JP" altLang="en-US" sz="2000" b="1" dirty="0"/>
                        <a:t>最大ユーザーアクセス数</a:t>
                      </a:r>
                      <a:endParaRPr kumimoji="1" lang="en-US" altLang="ja-JP" sz="2000" b="1" dirty="0"/>
                    </a:p>
                  </a:txBody>
                  <a:tcPr anchor="ctr"/>
                </a:tc>
                <a:tc>
                  <a:txBody>
                    <a:bodyPr/>
                    <a:lstStyle/>
                    <a:p>
                      <a:pPr algn="ctr"/>
                      <a:r>
                        <a:rPr kumimoji="1" lang="en-US" altLang="ja-JP" sz="2800" b="1" dirty="0">
                          <a:latin typeface="+mn-ea"/>
                          <a:ea typeface="+mn-ea"/>
                        </a:rPr>
                        <a:t>24</a:t>
                      </a:r>
                      <a:endParaRPr kumimoji="1" lang="ja-JP" altLang="en-US" sz="2800" b="1" dirty="0">
                        <a:latin typeface="+mn-ea"/>
                        <a:ea typeface="+mn-ea"/>
                      </a:endParaRPr>
                    </a:p>
                  </a:txBody>
                  <a:tcPr anchor="ctr"/>
                </a:tc>
                <a:tc>
                  <a:txBody>
                    <a:bodyPr/>
                    <a:lstStyle/>
                    <a:p>
                      <a:pPr algn="ctr"/>
                      <a:r>
                        <a:rPr kumimoji="1" lang="en-US" altLang="ja-JP" sz="2800" b="1" dirty="0">
                          <a:latin typeface="+mn-ea"/>
                          <a:ea typeface="+mn-ea"/>
                        </a:rPr>
                        <a:t>14</a:t>
                      </a:r>
                    </a:p>
                  </a:txBody>
                  <a:tcPr anchor="ctr"/>
                </a:tc>
                <a:extLst>
                  <a:ext uri="{0D108BD9-81ED-4DB2-BD59-A6C34878D82A}">
                    <a16:rowId xmlns:a16="http://schemas.microsoft.com/office/drawing/2014/main" val="1534559941"/>
                  </a:ext>
                </a:extLst>
              </a:tr>
              <a:tr h="819507">
                <a:tc>
                  <a:txBody>
                    <a:bodyPr/>
                    <a:lstStyle/>
                    <a:p>
                      <a:pPr algn="ctr"/>
                      <a:r>
                        <a:rPr kumimoji="1" lang="ja-JP" altLang="en-US" sz="2000" b="1" dirty="0"/>
                        <a:t>最大帯域幅</a:t>
                      </a:r>
                      <a:endParaRPr kumimoji="1" lang="en-US" altLang="ja-JP" sz="2000" b="1" dirty="0"/>
                    </a:p>
                  </a:txBody>
                  <a:tcPr anchor="ctr"/>
                </a:tc>
                <a:tc>
                  <a:txBody>
                    <a:bodyPr/>
                    <a:lstStyle/>
                    <a:p>
                      <a:pPr algn="ctr"/>
                      <a:r>
                        <a:rPr kumimoji="1" lang="en-US" altLang="ja-JP" sz="2800" b="1" dirty="0">
                          <a:latin typeface="+mn-ea"/>
                          <a:ea typeface="+mn-ea"/>
                        </a:rPr>
                        <a:t>200</a:t>
                      </a:r>
                      <a:r>
                        <a:rPr kumimoji="1" lang="ja-JP" altLang="en-US" sz="2800" b="1" dirty="0">
                          <a:latin typeface="+mn-ea"/>
                          <a:ea typeface="+mn-ea"/>
                        </a:rPr>
                        <a:t> </a:t>
                      </a:r>
                      <a:r>
                        <a:rPr kumimoji="1" lang="en-US" altLang="ja-JP" sz="2800" b="1" dirty="0">
                          <a:latin typeface="+mn-ea"/>
                          <a:ea typeface="+mn-ea"/>
                        </a:rPr>
                        <a:t>Mbps</a:t>
                      </a:r>
                      <a:endParaRPr kumimoji="1" lang="ja-JP" altLang="en-US" sz="2800" b="1" dirty="0">
                        <a:latin typeface="+mn-ea"/>
                        <a:ea typeface="+mn-ea"/>
                      </a:endParaRPr>
                    </a:p>
                  </a:txBody>
                  <a:tcPr anchor="ctr"/>
                </a:tc>
                <a:tc>
                  <a:txBody>
                    <a:bodyPr/>
                    <a:lstStyle/>
                    <a:p>
                      <a:pPr algn="ctr"/>
                      <a:r>
                        <a:rPr kumimoji="1" lang="en-US" altLang="ja-JP" sz="2800" b="1" dirty="0">
                          <a:latin typeface="+mn-ea"/>
                          <a:ea typeface="+mn-ea"/>
                        </a:rPr>
                        <a:t>50</a:t>
                      </a:r>
                      <a:r>
                        <a:rPr kumimoji="1" lang="ja-JP" altLang="en-US" sz="2800" b="1" dirty="0">
                          <a:latin typeface="+mn-ea"/>
                          <a:ea typeface="+mn-ea"/>
                        </a:rPr>
                        <a:t> </a:t>
                      </a:r>
                      <a:r>
                        <a:rPr kumimoji="1" lang="en-US" altLang="ja-JP" sz="2800" b="1" dirty="0">
                          <a:latin typeface="+mn-ea"/>
                          <a:ea typeface="+mn-ea"/>
                        </a:rPr>
                        <a:t>Mbps</a:t>
                      </a:r>
                    </a:p>
                  </a:txBody>
                  <a:tcPr anchor="ctr"/>
                </a:tc>
                <a:extLst>
                  <a:ext uri="{0D108BD9-81ED-4DB2-BD59-A6C34878D82A}">
                    <a16:rowId xmlns:a16="http://schemas.microsoft.com/office/drawing/2014/main" val="2966747450"/>
                  </a:ext>
                </a:extLst>
              </a:tr>
            </a:tbl>
          </a:graphicData>
        </a:graphic>
      </p:graphicFrame>
    </p:spTree>
    <p:extLst>
      <p:ext uri="{BB962C8B-B14F-4D97-AF65-F5344CB8AC3E}">
        <p14:creationId xmlns:p14="http://schemas.microsoft.com/office/powerpoint/2010/main" val="81589618"/>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bg1">
              <a:lumMod val="7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kumimoji="1" sz="2000"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5.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10000"/>
          </a:lnSpc>
          <a:spcBef>
            <a:spcPts val="600"/>
          </a:spcBef>
          <a:defRPr sz="1400" dirty="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7.xml><?xml version="1.0" encoding="utf-8"?>
<a:theme xmlns:a="http://schemas.openxmlformats.org/drawingml/2006/main" name="デバイダー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9.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docProps/app.xml><?xml version="1.0" encoding="utf-8"?>
<Properties xmlns="http://schemas.openxmlformats.org/officeDocument/2006/extended-properties" xmlns:vt="http://schemas.openxmlformats.org/officeDocument/2006/docPropsVTypes">
  <TotalTime>0</TotalTime>
  <Words>6026</Words>
  <Application>Microsoft Office PowerPoint</Application>
  <PresentationFormat>ユーザー設定</PresentationFormat>
  <Paragraphs>979</Paragraphs>
  <Slides>53</Slides>
  <Notes>11</Notes>
  <HiddenSlides>0</HiddenSlides>
  <MMClips>6</MMClips>
  <ScaleCrop>false</ScaleCrop>
  <HeadingPairs>
    <vt:vector size="8" baseType="variant">
      <vt:variant>
        <vt:lpstr>使用されているフォント</vt:lpstr>
      </vt:variant>
      <vt:variant>
        <vt:i4>9</vt:i4>
      </vt:variant>
      <vt:variant>
        <vt:lpstr>テーマ</vt:lpstr>
      </vt:variant>
      <vt:variant>
        <vt:i4>9</vt:i4>
      </vt:variant>
      <vt:variant>
        <vt:lpstr>埋め込まれた OLE サーバー</vt:lpstr>
      </vt:variant>
      <vt:variant>
        <vt:i4>1</vt:i4>
      </vt:variant>
      <vt:variant>
        <vt:lpstr>スライド タイトル</vt:lpstr>
      </vt:variant>
      <vt:variant>
        <vt:i4>53</vt:i4>
      </vt:variant>
    </vt:vector>
  </HeadingPairs>
  <TitlesOfParts>
    <vt:vector size="72" baseType="lpstr">
      <vt:lpstr>Meiryo UI</vt:lpstr>
      <vt:lpstr>praxis-next</vt:lpstr>
      <vt:lpstr>Yu Gothic UI</vt:lpstr>
      <vt:lpstr>游ゴシック</vt:lpstr>
      <vt:lpstr>游ゴシック Light</vt:lpstr>
      <vt:lpstr>Arial</vt:lpstr>
      <vt:lpstr>Bodoni MT Black</vt:lpstr>
      <vt:lpstr>Calibri</vt:lpstr>
      <vt:lpstr>Wingdings</vt:lpstr>
      <vt:lpstr>タイトルスライドS</vt:lpstr>
      <vt:lpstr>1_Office テーマ</vt:lpstr>
      <vt:lpstr>2_Office テーマ</vt:lpstr>
      <vt:lpstr>タイトルスライド</vt:lpstr>
      <vt:lpstr>メインスライドS</vt:lpstr>
      <vt:lpstr>デバイダー</vt:lpstr>
      <vt:lpstr>デバイダーS</vt:lpstr>
      <vt:lpstr>エンドスライド</vt:lpstr>
      <vt:lpstr>1_メインスライド</vt:lpstr>
      <vt:lpstr>Image</vt:lpstr>
      <vt:lpstr>PowerPoint プレゼンテーション</vt:lpstr>
      <vt:lpstr>0．はじめに</vt:lpstr>
      <vt:lpstr>本書の位置づけとその他情報の参照先</vt:lpstr>
      <vt:lpstr>目次</vt:lpstr>
      <vt:lpstr>１．設計・導入</vt:lpstr>
      <vt:lpstr>1-1. 従来モデルとのスペック比較①：マルチセンサー部</vt:lpstr>
      <vt:lpstr>1-1. 従来モデルとのスペック比較②：PTZ部</vt:lpstr>
      <vt:lpstr>1-2. 撮像モードによる機能制限</vt:lpstr>
      <vt:lpstr>1-3. 配信性能について</vt:lpstr>
      <vt:lpstr>1-4. 対応AIアプリケーション一覧表</vt:lpstr>
      <vt:lpstr>1-5. LANコネクタとIPアドレスについて</vt:lpstr>
      <vt:lpstr>1-6. PoE給電ユニットの準備</vt:lpstr>
      <vt:lpstr>1-7. SDT（システムデザインツール）でのシステム設計</vt:lpstr>
      <vt:lpstr>２．施工・調整</vt:lpstr>
      <vt:lpstr>2-1. 取扱説明書（設置編）へのアクセス方法</vt:lpstr>
      <vt:lpstr>2-2. 開梱・同梱物の確認</vt:lpstr>
      <vt:lpstr>2-3. microSD メモリーカードについて</vt:lpstr>
      <vt:lpstr>2-4. 設置について（天井設置）</vt:lpstr>
      <vt:lpstr>2-4. 設置について（壁面設置）</vt:lpstr>
      <vt:lpstr>2-4. 設置について（天井埋込設置）</vt:lpstr>
      <vt:lpstr>2-5. TILT調整について</vt:lpstr>
      <vt:lpstr>2-6. TILT 調整位置毎の画角範囲（設置高：６ｍ、　撮像モード：4：3）</vt:lpstr>
      <vt:lpstr>2-6. TILT 調整位置毎の画角範囲（設置高：６ｍ、　撮像モード：16：9）</vt:lpstr>
      <vt:lpstr>3．設定</vt:lpstr>
      <vt:lpstr>3-1. IP簡単設定ツールについて</vt:lpstr>
      <vt:lpstr>3-2. 初期設定 ３ステップ ①</vt:lpstr>
      <vt:lpstr>3-2. 初期設定 ３ステップ ②</vt:lpstr>
      <vt:lpstr>3-2. 初期設定 ３ステップ ③</vt:lpstr>
      <vt:lpstr>3-3. カメラブラウザ画面：ライブ画表示「マルチセンサー＋PTZ」の表示例</vt:lpstr>
      <vt:lpstr>3-3. カメラブラウザ表示：ライブ表示のみ</vt:lpstr>
      <vt:lpstr>3-3. カメラブラウザ表示：ライブ表示＋操作メニュー表示</vt:lpstr>
      <vt:lpstr>3-3. カメラブラウザ画面：ライブ表示＋設定設定メニュー表示</vt:lpstr>
      <vt:lpstr>3-3. カメラブラウザ画面：留意点</vt:lpstr>
      <vt:lpstr>3-4. iCT（i-PRO 設定ツール）での設定</vt:lpstr>
      <vt:lpstr>3-5. 工場初期化の手順</vt:lpstr>
      <vt:lpstr>【参考①】AI自動追尾について</vt:lpstr>
      <vt:lpstr>AI自動追尾の概要</vt:lpstr>
      <vt:lpstr>AI自動追尾（車両／人物）</vt:lpstr>
      <vt:lpstr>AI自動追尾の動作原理と流れ①（単一カメラでの追尾）　</vt:lpstr>
      <vt:lpstr>AI自動追尾の動作原理と流れ②（複数カメラでの追尾連動）　</vt:lpstr>
      <vt:lpstr>【参考】複数オブジェクトの間での自動追尾について</vt:lpstr>
      <vt:lpstr>AI自動追尾（他カメラとの連携）</vt:lpstr>
      <vt:lpstr>AI自動追尾の仕様（1/2）</vt:lpstr>
      <vt:lpstr>AI自動追尾の仕様（2/2）</vt:lpstr>
      <vt:lpstr>【参考②】AI自動追尾連携設定</vt:lpstr>
      <vt:lpstr>【PTZ部】自動追尾設定</vt:lpstr>
      <vt:lpstr>自動追尾連動での留意事項</vt:lpstr>
      <vt:lpstr>PTZカメラ（AI搭載モデル）との自動追尾連動の設定手順（1/3）</vt:lpstr>
      <vt:lpstr>PTZカメラ（AI搭載モデル）との自動追尾連動の設定手順（2/3）</vt:lpstr>
      <vt:lpstr>PTZカメラ（AI搭載モデル）との自動追尾連動の設定手順（3/3）</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2023-09-06T08:25:10Z</dcterms:created>
  <dcterms:modified xsi:type="dcterms:W3CDTF">2023-09-06T08:26:09Z</dcterms:modified>
</cp:coreProperties>
</file>