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1"/>
    <p:sldMasterId id="2147483796" r:id="rId2"/>
    <p:sldMasterId id="2147483810" r:id="rId3"/>
    <p:sldMasterId id="2147483739" r:id="rId4"/>
    <p:sldMasterId id="2147483774" r:id="rId5"/>
    <p:sldMasterId id="2147483831" r:id="rId6"/>
    <p:sldMasterId id="2147483747" r:id="rId7"/>
    <p:sldMasterId id="2147483771" r:id="rId8"/>
    <p:sldMasterId id="2147483749" r:id="rId9"/>
    <p:sldMasterId id="2147483777" r:id="rId10"/>
  </p:sldMasterIdLst>
  <p:notesMasterIdLst>
    <p:notesMasterId r:id="rId53"/>
  </p:notesMasterIdLst>
  <p:handoutMasterIdLst>
    <p:handoutMasterId r:id="rId54"/>
  </p:handoutMasterIdLst>
  <p:sldIdLst>
    <p:sldId id="1044" r:id="rId11"/>
    <p:sldId id="1045" r:id="rId12"/>
    <p:sldId id="643" r:id="rId13"/>
    <p:sldId id="3103" r:id="rId14"/>
    <p:sldId id="3119" r:id="rId15"/>
    <p:sldId id="1020" r:id="rId16"/>
    <p:sldId id="1047" r:id="rId17"/>
    <p:sldId id="3088" r:id="rId18"/>
    <p:sldId id="3089" r:id="rId19"/>
    <p:sldId id="3118" r:id="rId20"/>
    <p:sldId id="3091" r:id="rId21"/>
    <p:sldId id="3099" r:id="rId22"/>
    <p:sldId id="1031" r:id="rId23"/>
    <p:sldId id="1021" r:id="rId24"/>
    <p:sldId id="1038" r:id="rId25"/>
    <p:sldId id="1039" r:id="rId26"/>
    <p:sldId id="1030" r:id="rId27"/>
    <p:sldId id="1026" r:id="rId28"/>
    <p:sldId id="1025" r:id="rId29"/>
    <p:sldId id="1027" r:id="rId30"/>
    <p:sldId id="3106" r:id="rId31"/>
    <p:sldId id="3110" r:id="rId32"/>
    <p:sldId id="3107" r:id="rId33"/>
    <p:sldId id="1022" r:id="rId34"/>
    <p:sldId id="3096" r:id="rId35"/>
    <p:sldId id="3097" r:id="rId36"/>
    <p:sldId id="3102" r:id="rId37"/>
    <p:sldId id="3092" r:id="rId38"/>
    <p:sldId id="3109" r:id="rId39"/>
    <p:sldId id="3111" r:id="rId40"/>
    <p:sldId id="3105" r:id="rId41"/>
    <p:sldId id="3114" r:id="rId42"/>
    <p:sldId id="3115" r:id="rId43"/>
    <p:sldId id="3112" r:id="rId44"/>
    <p:sldId id="3117" r:id="rId45"/>
    <p:sldId id="1032" r:id="rId46"/>
    <p:sldId id="3095" r:id="rId47"/>
    <p:sldId id="940" r:id="rId48"/>
    <p:sldId id="3104" r:id="rId49"/>
    <p:sldId id="1043" r:id="rId50"/>
    <p:sldId id="974" r:id="rId51"/>
    <p:sldId id="879" r:id="rId52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FD5EA"/>
    <a:srgbClr val="E9EBF5"/>
    <a:srgbClr val="4472C4"/>
    <a:srgbClr val="00FF00"/>
    <a:srgbClr val="00FFFF"/>
    <a:srgbClr val="FFCCFF"/>
    <a:srgbClr val="6464E6"/>
    <a:srgbClr val="7F7F7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6804" autoAdjust="0"/>
  </p:normalViewPr>
  <p:slideViewPr>
    <p:cSldViewPr snapToGrid="0">
      <p:cViewPr varScale="1">
        <p:scale>
          <a:sx n="93" d="100"/>
          <a:sy n="93" d="100"/>
        </p:scale>
        <p:origin x="954" y="96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2023/9/6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2023/9/6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73149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96009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166354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731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8C30AB-5D41-CA61-6FD1-ED481C6F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400213" cy="1156138"/>
          </a:xfrm>
          <a:prstGeom prst="rect">
            <a:avLst/>
          </a:prstGeom>
        </p:spPr>
        <p:txBody>
          <a:bodyPr wrap="none" tIns="72000" bIns="0" anchor="ctr" anchorCtr="0"/>
          <a:lstStyle>
            <a:lvl1pPr marL="179388" indent="0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4483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503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24566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503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27255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464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D8C30AB-5D41-CA61-6FD1-ED481C6F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400213" cy="561109"/>
          </a:xfrm>
          <a:prstGeom prst="rect">
            <a:avLst/>
          </a:prstGeom>
        </p:spPr>
        <p:txBody>
          <a:bodyPr wrap="none" tIns="72000" bIns="0" anchor="ctr" anchorCtr="0"/>
          <a:lstStyle>
            <a:lvl1pPr marL="179388" indent="0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2873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  <p:sldLayoutId id="2147483830" r:id="rId5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1190018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D9684BE-8855-82DF-5A2A-8112D747AF11}"/>
              </a:ext>
            </a:extLst>
          </p:cNvPr>
          <p:cNvSpPr>
            <a:spLocks noChangeAspect="1"/>
          </p:cNvSpPr>
          <p:nvPr userDrawn="1"/>
        </p:nvSpPr>
        <p:spPr>
          <a:xfrm>
            <a:off x="106" y="1185617"/>
            <a:ext cx="7200000" cy="640000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9830E9-E1F5-67C1-959B-D4FFEE3A726E}"/>
              </a:ext>
            </a:extLst>
          </p:cNvPr>
          <p:cNvSpPr>
            <a:spLocks noChangeAspect="1"/>
          </p:cNvSpPr>
          <p:nvPr userDrawn="1"/>
        </p:nvSpPr>
        <p:spPr>
          <a:xfrm>
            <a:off x="7200213" y="1185617"/>
            <a:ext cx="7200000" cy="640000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92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154" y="1493419"/>
            <a:ext cx="2888394" cy="919517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0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dt.i-pro.com/i-pro/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PIWDW0uAk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bPIWDW0uAk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JKoO_k1EY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aLJKoO_k1EY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Qta49FvJnw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7Qta49FvJnw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youtube.com/watch?v=XIYMdfZSggQ" TargetMode="Externa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IYMdfZSggQ?feature=oembed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en/UserManual/ja/html/UserManual_ja/index.html" TargetMode="External"/><Relationship Id="rId2" Type="http://schemas.openxmlformats.org/officeDocument/2006/relationships/hyperlink" Target="https://i-pro.com/products_and_solutions/en/WVS85702F3L/ja/html/WV-S85702-F3L_webguide_ja/index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dn.shopify.com/s/files/1/0614/7332/5238/files/2023_03_WV-S85702-F3L_S85402-V2L_U85402-V2L_IP-031_G1_lock.pdf?v=1678234790" TargetMode="External"/><Relationship Id="rId4" Type="http://schemas.openxmlformats.org/officeDocument/2006/relationships/hyperlink" Target="https://ipro.com/products_and_solutions/en/UserManual/ja/html/UserManual_ja/index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japancs.i-pro.com/space/TLJP/637829728/%E3%83%84%E3%83%BC%E3%83%AB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665180" y="2774338"/>
            <a:ext cx="11069852" cy="199426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  <a:cs typeface="Tahoma" panose="020B0604030504040204" pitchFamily="34" charset="0"/>
              </a:rPr>
              <a:t>２眼マルチセンサーカメラ</a:t>
            </a:r>
            <a:endParaRPr lang="en-US" altLang="ja-JP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50" charset="-128"/>
              <a:ea typeface="Yu Gothic UI" panose="020B0500000000000000" pitchFamily="50" charset="-128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50" charset="-128"/>
              <a:ea typeface="Yu Gothic UI" panose="020B05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2023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9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 </a:t>
            </a:r>
            <a:r>
              <a:rPr lang="en-US" altLang="ja-JP" sz="2520" b="1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1.00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87EF16C-2027-8B5F-049E-24489D65C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600" y1="36400" x2="33600" y2="36400"/>
                        <a14:foregroundMark x1="53000" y1="34200" x2="53000" y2="34200"/>
                        <a14:foregroundMark x1="49600" y1="35000" x2="49600" y2="35000"/>
                        <a14:foregroundMark x1="45200" y1="36000" x2="45200" y2="36000"/>
                        <a14:foregroundMark x1="42600" y1="36400" x2="42600" y2="36400"/>
                        <a14:foregroundMark x1="32800" y1="34600" x2="32800" y2="34600"/>
                        <a14:foregroundMark x1="30600" y1="33400" x2="30600" y2="33400"/>
                        <a14:foregroundMark x1="28400" y1="37200" x2="28400" y2="37200"/>
                        <a14:foregroundMark x1="27200" y1="34600" x2="27200" y2="34600"/>
                        <a14:foregroundMark x1="25000" y1="34600" x2="25000" y2="34600"/>
                        <a14:foregroundMark x1="22200" y1="37200" x2="22200" y2="37200"/>
                        <a14:foregroundMark x1="24800" y1="33800" x2="24800" y2="33800"/>
                        <a14:foregroundMark x1="22400" y1="34800" x2="22400" y2="34800"/>
                        <a14:foregroundMark x1="21200" y1="36600" x2="21200" y2="36600"/>
                        <a14:foregroundMark x1="21600" y1="42000" x2="21600" y2="42000"/>
                        <a14:foregroundMark x1="22400" y1="52200" x2="22400" y2="52200"/>
                        <a14:foregroundMark x1="21800" y1="56200" x2="21800" y2="56200"/>
                        <a14:foregroundMark x1="25400" y1="63000" x2="25400" y2="63000"/>
                        <a14:foregroundMark x1="24400" y1="61600" x2="24400" y2="61600"/>
                        <a14:foregroundMark x1="25800" y1="64800" x2="25800" y2="64800"/>
                        <a14:foregroundMark x1="27200" y1="66800" x2="27200" y2="66800"/>
                        <a14:foregroundMark x1="29000" y1="68400" x2="29000" y2="68400"/>
                        <a14:foregroundMark x1="30600" y1="68800" x2="30600" y2="68800"/>
                        <a14:foregroundMark x1="32400" y1="70200" x2="32400" y2="70200"/>
                        <a14:foregroundMark x1="34800" y1="70200" x2="34800" y2="70200"/>
                        <a14:foregroundMark x1="37200" y1="70000" x2="37200" y2="70000"/>
                        <a14:foregroundMark x1="19000" y1="51600" x2="19000" y2="51600"/>
                        <a14:foregroundMark x1="18200" y1="48000" x2="18200" y2="48000"/>
                        <a14:foregroundMark x1="17000" y1="52800" x2="17000" y2="52800"/>
                        <a14:foregroundMark x1="17600" y1="46800" x2="17600" y2="46800"/>
                        <a14:foregroundMark x1="19600" y1="42800" x2="19600" y2="42800"/>
                        <a14:foregroundMark x1="19800" y1="40600" x2="19800" y2="40600"/>
                        <a14:foregroundMark x1="20000" y1="37400" x2="20000" y2="37400"/>
                        <a14:foregroundMark x1="18600" y1="41600" x2="18600" y2="41600"/>
                        <a14:foregroundMark x1="17000" y1="44400" x2="17000" y2="44400"/>
                        <a14:foregroundMark x1="16400" y1="47800" x2="16400" y2="47800"/>
                        <a14:foregroundMark x1="16400" y1="52200" x2="16400" y2="52200"/>
                        <a14:foregroundMark x1="16800" y1="55200" x2="16800" y2="55200"/>
                        <a14:foregroundMark x1="15400" y1="49600" x2="15400" y2="49600"/>
                        <a14:foregroundMark x1="15600" y1="46600" x2="15600" y2="46600"/>
                        <a14:foregroundMark x1="16600" y1="43000" x2="16600" y2="43000"/>
                        <a14:foregroundMark x1="17800" y1="40200" x2="17800" y2="40200"/>
                        <a14:foregroundMark x1="15800" y1="44600" x2="15800" y2="44600"/>
                        <a14:foregroundMark x1="16800" y1="41800" x2="16800" y2="41800"/>
                        <a14:foregroundMark x1="18600" y1="38600" x2="18600" y2="38600"/>
                        <a14:foregroundMark x1="18000" y1="37400" x2="18000" y2="37400"/>
                        <a14:foregroundMark x1="14200" y1="46400" x2="14200" y2="46400"/>
                        <a14:foregroundMark x1="82600" y1="54000" x2="82600" y2="54000"/>
                        <a14:foregroundMark x1="82800" y1="56600" x2="82800" y2="56600"/>
                        <a14:foregroundMark x1="14200" y1="53200" x2="14200" y2="53200"/>
                        <a14:foregroundMark x1="15200" y1="48000" x2="15200" y2="48000"/>
                        <a14:foregroundMark x1="14600" y1="47800" x2="14600" y2="47800"/>
                        <a14:foregroundMark x1="53800" y1="62000" x2="53800" y2="62000"/>
                        <a14:foregroundMark x1="51600" y1="63200" x2="51600" y2="63200"/>
                        <a14:foregroundMark x1="30000" y1="36200" x2="30000" y2="36200"/>
                        <a14:foregroundMark x1="34200" y1="33200" x2="34200" y2="33200"/>
                        <a14:foregroundMark x1="21600" y1="58800" x2="21600" y2="58800"/>
                        <a14:foregroundMark x1="15000" y1="48200" x2="15000" y2="48200"/>
                        <a14:foregroundMark x1="14600" y1="48000" x2="14600" y2="48000"/>
                      </a14:backgroundRemoval>
                    </a14:imgEffect>
                  </a14:imgLayer>
                </a14:imgProps>
              </a:ext>
            </a:extLst>
          </a:blip>
          <a:srcRect l="8746" t="24776" r="9371" b="23060"/>
          <a:stretch/>
        </p:blipFill>
        <p:spPr>
          <a:xfrm>
            <a:off x="9268243" y="5055992"/>
            <a:ext cx="3478305" cy="2215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ECA4C0DE-66D3-88E3-FC0D-84D307B4D96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22956791"/>
              </p:ext>
            </p:extLst>
          </p:nvPr>
        </p:nvGraphicFramePr>
        <p:xfrm>
          <a:off x="472746" y="1366454"/>
          <a:ext cx="7432904" cy="43297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60868">
                  <a:extLst>
                    <a:ext uri="{9D8B030D-6E8A-4147-A177-3AD203B41FA5}">
                      <a16:colId xmlns:a16="http://schemas.microsoft.com/office/drawing/2014/main" val="536931988"/>
                    </a:ext>
                  </a:extLst>
                </a:gridCol>
                <a:gridCol w="860743">
                  <a:extLst>
                    <a:ext uri="{9D8B030D-6E8A-4147-A177-3AD203B41FA5}">
                      <a16:colId xmlns:a16="http://schemas.microsoft.com/office/drawing/2014/main" val="749505033"/>
                    </a:ext>
                  </a:extLst>
                </a:gridCol>
                <a:gridCol w="1731600">
                  <a:extLst>
                    <a:ext uri="{9D8B030D-6E8A-4147-A177-3AD203B41FA5}">
                      <a16:colId xmlns:a16="http://schemas.microsoft.com/office/drawing/2014/main" val="3384951961"/>
                    </a:ext>
                  </a:extLst>
                </a:gridCol>
                <a:gridCol w="1535430">
                  <a:extLst>
                    <a:ext uri="{9D8B030D-6E8A-4147-A177-3AD203B41FA5}">
                      <a16:colId xmlns:a16="http://schemas.microsoft.com/office/drawing/2014/main" val="530426612"/>
                    </a:ext>
                  </a:extLst>
                </a:gridCol>
                <a:gridCol w="1444263">
                  <a:extLst>
                    <a:ext uri="{9D8B030D-6E8A-4147-A177-3AD203B41FA5}">
                      <a16:colId xmlns:a16="http://schemas.microsoft.com/office/drawing/2014/main" val="8163198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ストリーム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(1)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+mn-ea"/>
                          <a:ea typeface="+mn-ea"/>
                        </a:rPr>
                        <a:t>ストリーム</a:t>
                      </a:r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(2)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ea"/>
                          <a:ea typeface="+mn-ea"/>
                        </a:rPr>
                        <a:t>JPEG</a:t>
                      </a:r>
                      <a:endParaRPr kumimoji="1" lang="ja-JP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226303"/>
                  </a:ext>
                </a:extLst>
              </a:tr>
              <a:tr h="140534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(4K)</a:t>
                      </a:r>
                    </a:p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WV-S85702-F3L​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解像度</a:t>
                      </a:r>
                      <a:endParaRPr kumimoji="1" lang="en-US" altLang="ja-JP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3840x2160</a:t>
                      </a:r>
                    </a:p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2560x1440</a:t>
                      </a:r>
                    </a:p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kumimoji="1" lang="en-US" altLang="ja-JP" sz="1400" b="1" u="sng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1920x1080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400" b="1" baseline="30000" dirty="0">
                          <a:latin typeface="+mn-ea"/>
                          <a:ea typeface="+mn-ea"/>
                        </a:rPr>
                        <a:t>*1</a:t>
                      </a:r>
                      <a:endParaRPr kumimoji="1" lang="ja-JP" altLang="en-US" sz="1400" b="1" baseline="30000" dirty="0">
                        <a:latin typeface="+mn-ea"/>
                        <a:ea typeface="+mn-ea"/>
                      </a:endParaRPr>
                    </a:p>
                  </a:txBody>
                  <a:tcPr marL="180000" marR="180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1280x720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u="sng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640x360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320x180 </a:t>
                      </a:r>
                      <a:r>
                        <a:rPr lang="fr-FR" altLang="ja-JP" sz="1400" b="1" i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*2</a:t>
                      </a:r>
                      <a:endParaRPr lang="fr-FR" sz="1400" b="1" i="0" baseline="300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000" marR="180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3840x2160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2560x1440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1920x1080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1280x720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u="sng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640x360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320x180 </a:t>
                      </a:r>
                      <a:r>
                        <a:rPr lang="fr-FR" sz="1400" b="1" i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*2</a:t>
                      </a:r>
                    </a:p>
                  </a:txBody>
                  <a:tcPr marL="180000" marR="18000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688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最大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fps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 (12.5)</a:t>
                      </a:r>
                    </a:p>
                  </a:txBody>
                  <a:tcPr marL="180000" marR="180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 (12.5)</a:t>
                      </a:r>
                    </a:p>
                  </a:txBody>
                  <a:tcPr marL="180000" marR="18000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 </a:t>
                      </a:r>
                      <a:r>
                        <a:rPr lang="fr-FR" sz="1400" b="1" i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*3</a:t>
                      </a:r>
                    </a:p>
                  </a:txBody>
                  <a:tcPr marL="180000" marR="18000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64699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(4MP)</a:t>
                      </a:r>
                    </a:p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WV-S85402-V2L</a:t>
                      </a:r>
                    </a:p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WV-U85402-V2L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解像度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2560x1440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sng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1920x1080</a:t>
                      </a:r>
                      <a:r>
                        <a:rPr lang="fr-FR" altLang="ja-JP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fr-FR" altLang="ja-JP" sz="1400" b="1" i="0" u="none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*1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1280x720</a:t>
                      </a:r>
                    </a:p>
                  </a:txBody>
                  <a:tcPr marL="180000" marR="18000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1280x720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sng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640x360</a:t>
                      </a:r>
                    </a:p>
                  </a:txBody>
                  <a:tcPr marL="180000" marR="18000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2560x1440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1920x1080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1280x720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sng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640x360</a:t>
                      </a:r>
                    </a:p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320x180</a:t>
                      </a:r>
                      <a:r>
                        <a:rPr lang="fr-FR" altLang="ja-JP" sz="1400" b="1" i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*2</a:t>
                      </a:r>
                    </a:p>
                  </a:txBody>
                  <a:tcPr marL="180000" marR="18000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6585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最大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fps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 (15)</a:t>
                      </a:r>
                    </a:p>
                  </a:txBody>
                  <a:tcPr marL="180000" marR="18000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altLang="ja-JP" sz="1400" b="1" i="0" u="non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 (15)</a:t>
                      </a:r>
                      <a:endParaRPr lang="fr-FR" sz="1400" b="1" i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80000" marR="18000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0000"/>
                        </a:lnSpc>
                      </a:pP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 </a:t>
                      </a:r>
                      <a:r>
                        <a:rPr lang="fr-FR" sz="1400" b="1" i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*3</a:t>
                      </a:r>
                    </a:p>
                  </a:txBody>
                  <a:tcPr marL="180000" marR="18000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39022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E3F92A59-8DF0-F341-7653-3E138771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kumimoji="1" lang="ja-JP" altLang="en-US" dirty="0"/>
              <a:t>解像度と最大フレームレートの制限事項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73B6E7-84EE-879D-C685-2261ADC6999F}"/>
              </a:ext>
            </a:extLst>
          </p:cNvPr>
          <p:cNvSpPr txBox="1"/>
          <p:nvPr/>
        </p:nvSpPr>
        <p:spPr>
          <a:xfrm>
            <a:off x="8397766" y="1366454"/>
            <a:ext cx="5129048" cy="3119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452438" algn="l"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*</a:t>
            </a:r>
            <a:r>
              <a:rPr kumimoji="1" lang="en-US" altLang="ja-JP" sz="1600" b="1" dirty="0">
                <a:latin typeface="+mn-ea"/>
              </a:rPr>
              <a:t>1</a:t>
            </a:r>
            <a:r>
              <a:rPr kumimoji="1" lang="ja-JP" altLang="en-US" sz="1600" b="1" dirty="0">
                <a:latin typeface="+mn-ea"/>
              </a:rPr>
              <a:t>：ブラウザでのフレームドロップを回避するため、デフォルトの解像度は </a:t>
            </a:r>
            <a:r>
              <a:rPr kumimoji="1" lang="en-US" altLang="ja-JP" sz="1600" b="1" dirty="0">
                <a:latin typeface="+mn-ea"/>
              </a:rPr>
              <a:t>1920x1080 </a:t>
            </a:r>
            <a:r>
              <a:rPr kumimoji="1" lang="ja-JP" altLang="en-US" sz="1600" b="1" dirty="0">
                <a:latin typeface="+mn-ea"/>
              </a:rPr>
              <a:t>です。</a:t>
            </a:r>
            <a:endParaRPr kumimoji="1" lang="en-US" altLang="ja-JP" sz="1600" b="1" dirty="0">
              <a:latin typeface="+mn-ea"/>
            </a:endParaRPr>
          </a:p>
          <a:p>
            <a:pPr marL="452438" indent="-452438" algn="l">
              <a:lnSpc>
                <a:spcPct val="120000"/>
              </a:lnSpc>
              <a:spcBef>
                <a:spcPts val="1200"/>
              </a:spcBef>
            </a:pPr>
            <a:r>
              <a:rPr kumimoji="1" lang="ja-JP" altLang="en-US" sz="1600" b="1" dirty="0">
                <a:latin typeface="+mn-ea"/>
              </a:rPr>
              <a:t>*</a:t>
            </a:r>
            <a:r>
              <a:rPr kumimoji="1" lang="en-US" altLang="ja-JP" sz="1600" b="1" dirty="0">
                <a:latin typeface="+mn-ea"/>
              </a:rPr>
              <a:t>2</a:t>
            </a:r>
            <a:r>
              <a:rPr lang="ja-JP" altLang="en-US" sz="1600" b="1" dirty="0">
                <a:latin typeface="+mn-ea"/>
              </a:rPr>
              <a:t>：コリドールモード</a:t>
            </a:r>
            <a:r>
              <a:rPr kumimoji="1" lang="ja-JP" altLang="en-US" sz="1600" b="1" dirty="0">
                <a:latin typeface="+mn-ea"/>
              </a:rPr>
              <a:t>は </a:t>
            </a:r>
            <a:r>
              <a:rPr kumimoji="1" lang="en-US" altLang="ja-JP" sz="1600" b="1" dirty="0">
                <a:latin typeface="+mn-ea"/>
              </a:rPr>
              <a:t>320x180 </a:t>
            </a:r>
            <a:r>
              <a:rPr kumimoji="1" lang="ja-JP" altLang="en-US" sz="1600" b="1" dirty="0">
                <a:latin typeface="+mn-ea"/>
              </a:rPr>
              <a:t>の解像度では使用できません。</a:t>
            </a:r>
            <a:endParaRPr kumimoji="1" lang="en-US" altLang="ja-JP" sz="1600" b="1" dirty="0">
              <a:latin typeface="+mn-ea"/>
            </a:endParaRPr>
          </a:p>
          <a:p>
            <a:pPr marL="452438" indent="-452438" algn="l">
              <a:lnSpc>
                <a:spcPct val="120000"/>
              </a:lnSpc>
              <a:spcBef>
                <a:spcPts val="1200"/>
              </a:spcBef>
            </a:pPr>
            <a:r>
              <a:rPr lang="ja-JP" altLang="en-US" sz="1600" b="1" dirty="0">
                <a:latin typeface="+mn-ea"/>
              </a:rPr>
              <a:t>*</a:t>
            </a:r>
            <a:r>
              <a:rPr lang="en-US" altLang="ja-JP" sz="1600" b="1" dirty="0">
                <a:latin typeface="+mn-ea"/>
              </a:rPr>
              <a:t>3</a:t>
            </a:r>
            <a:r>
              <a:rPr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JPEG </a:t>
            </a:r>
            <a:r>
              <a:rPr kumimoji="1" lang="ja-JP" altLang="en-US" sz="1600" b="1" dirty="0">
                <a:latin typeface="+mn-ea"/>
              </a:rPr>
              <a:t>の最大 </a:t>
            </a:r>
            <a:r>
              <a:rPr kumimoji="1" lang="en-US" altLang="ja-JP" sz="1600" b="1" dirty="0">
                <a:latin typeface="+mn-ea"/>
              </a:rPr>
              <a:t>FPS </a:t>
            </a:r>
            <a:r>
              <a:rPr kumimoji="1" lang="ja-JP" altLang="en-US" sz="1600" b="1" dirty="0">
                <a:latin typeface="+mn-ea"/>
              </a:rPr>
              <a:t>は解像度に応じて次のように低下します。</a:t>
            </a:r>
            <a:endParaRPr kumimoji="1" lang="en-US" altLang="ja-JP" sz="1600" b="1" dirty="0">
              <a:latin typeface="+mn-ea"/>
            </a:endParaRPr>
          </a:p>
          <a:p>
            <a:pPr marL="452438" algn="l"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・</a:t>
            </a:r>
            <a:r>
              <a:rPr kumimoji="1" lang="en-US" altLang="ja-JP" sz="1600" b="1" dirty="0">
                <a:latin typeface="+mn-ea"/>
              </a:rPr>
              <a:t>JPEG 3840x2160 : 1fps</a:t>
            </a:r>
          </a:p>
          <a:p>
            <a:pPr marL="452438" algn="l"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・</a:t>
            </a:r>
            <a:r>
              <a:rPr kumimoji="1" lang="en-US" altLang="ja-JP" sz="1600" b="1" dirty="0">
                <a:latin typeface="+mn-ea"/>
              </a:rPr>
              <a:t>JPEG 2688x1520 : 1fps</a:t>
            </a:r>
          </a:p>
          <a:p>
            <a:pPr marL="452438" algn="l"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・</a:t>
            </a:r>
            <a:r>
              <a:rPr kumimoji="1" lang="en-US" altLang="ja-JP" sz="1600" b="1" dirty="0">
                <a:latin typeface="+mn-ea"/>
              </a:rPr>
              <a:t>JPEG 2560x1440 : 2fps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90EDFE-6246-8FAF-DA10-7C17F514E1A7}"/>
              </a:ext>
            </a:extLst>
          </p:cNvPr>
          <p:cNvSpPr txBox="1"/>
          <p:nvPr/>
        </p:nvSpPr>
        <p:spPr>
          <a:xfrm>
            <a:off x="5566548" y="5917324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b="1" dirty="0"/>
              <a:t>＊</a:t>
            </a:r>
            <a:r>
              <a:rPr lang="ja-JP" altLang="en-US" sz="1400" b="1" u="sng" dirty="0">
                <a:solidFill>
                  <a:srgbClr val="0000FF"/>
                </a:solidFill>
              </a:rPr>
              <a:t>下線青文字</a:t>
            </a:r>
            <a:r>
              <a:rPr lang="ja-JP" altLang="en-US" sz="1400" b="1" dirty="0"/>
              <a:t>：デフォルト値</a:t>
            </a:r>
            <a:endParaRPr kumimoji="1" lang="en-US" altLang="ja-JP" sz="1400" b="1" dirty="0"/>
          </a:p>
        </p:txBody>
      </p:sp>
      <p:pic>
        <p:nvPicPr>
          <p:cNvPr id="7" name="図 93" descr="Logo&#10;&#10;Description automatically generated">
            <a:extLst>
              <a:ext uri="{FF2B5EF4-FFF2-40B4-BE49-F238E27FC236}">
                <a16:creationId xmlns:a16="http://schemas.microsoft.com/office/drawing/2014/main" id="{0B8EBA2E-1570-1455-8560-D999A0A9CA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94" descr="Icon&#10;&#10;Description automatically generated">
            <a:extLst>
              <a:ext uri="{FF2B5EF4-FFF2-40B4-BE49-F238E27FC236}">
                <a16:creationId xmlns:a16="http://schemas.microsoft.com/office/drawing/2014/main" id="{ABB5DEE8-43C2-428C-0964-B11774218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42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BA6538-CEE2-719F-8BD2-4099403E3E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533" y="3694681"/>
            <a:ext cx="12850125" cy="1867367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buNone/>
            </a:pPr>
            <a:r>
              <a:rPr kumimoji="1" lang="en-US" altLang="ja-JP" sz="1600" dirty="0"/>
              <a:t>【</a:t>
            </a:r>
            <a:r>
              <a:rPr lang="ja-JP" altLang="en-US" sz="1600" dirty="0"/>
              <a:t>補足説明</a:t>
            </a:r>
            <a:r>
              <a:rPr kumimoji="1" lang="en-US" altLang="ja-JP" sz="1600" dirty="0"/>
              <a:t>】</a:t>
            </a:r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本機に同時にアクセスできるユーザーは、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）画像を受信しているユーザーと、</a:t>
            </a:r>
            <a:r>
              <a:rPr kumimoji="1" lang="en-US" altLang="ja-JP" sz="1600" dirty="0"/>
              <a:t>JPEG</a:t>
            </a:r>
            <a:r>
              <a:rPr kumimoji="1" lang="ja-JP" altLang="en-US" sz="1600" dirty="0"/>
              <a:t>画像を受信しているユーザーとを合計した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までです。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ただし、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配信量制御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ビットレート</a:t>
            </a:r>
            <a:r>
              <a:rPr kumimoji="1" lang="en-US" altLang="ja-JP" sz="1600" dirty="0"/>
              <a:t>)]</a:t>
            </a:r>
            <a:r>
              <a:rPr kumimoji="1" lang="ja-JP" altLang="en-US" sz="1600" dirty="0"/>
              <a:t>、</a:t>
            </a:r>
            <a:r>
              <a:rPr kumimoji="1" lang="en-US" altLang="ja-JP" sz="1600" dirty="0"/>
              <a:t>[1</a:t>
            </a:r>
            <a:r>
              <a:rPr kumimoji="1" lang="ja-JP" altLang="en-US" sz="1600" dirty="0"/>
              <a:t>クライアントあたりのビットレート*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の設定によっては、アクセスできるユーザー数が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以下に制限される場合があります。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アクセスできる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を超えた場合は、アクセス超過メッセージが表示されます。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600" dirty="0"/>
              <a:t>[</a:t>
            </a:r>
            <a:r>
              <a:rPr kumimoji="1" lang="ja-JP" altLang="en-US" sz="1600" dirty="0"/>
              <a:t>ストリーム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配信方式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マルチキャスト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に設定したとき、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</a:t>
            </a:r>
            <a:r>
              <a:rPr kumimoji="1" lang="en-US" altLang="ja-JP" sz="1600" dirty="0"/>
              <a:t>2</a:t>
            </a:r>
            <a:r>
              <a:rPr kumimoji="1" lang="ja-JP" altLang="en-US" sz="1600" dirty="0"/>
              <a:t>人目以降のユーザーはアクセス数にカウントされません。</a:t>
            </a:r>
          </a:p>
          <a:p>
            <a:pPr marL="182563" indent="-182563">
              <a:lnSpc>
                <a:spcPct val="120000"/>
              </a:lnSpc>
              <a:spcBef>
                <a:spcPts val="1200"/>
              </a:spcBef>
              <a:buNone/>
            </a:pPr>
            <a:endParaRPr kumimoji="1" lang="ja-JP" altLang="en-US" sz="16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kumimoji="1" lang="ja-JP" altLang="en-US" dirty="0"/>
              <a:t>配信性能について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130CA-35D9-D162-F05F-0BF3EF19CC12}"/>
              </a:ext>
            </a:extLst>
          </p:cNvPr>
          <p:cNvSpPr txBox="1"/>
          <p:nvPr/>
        </p:nvSpPr>
        <p:spPr>
          <a:xfrm>
            <a:off x="335280" y="660547"/>
            <a:ext cx="11451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latin typeface="+mn-ea"/>
              </a:rPr>
              <a:t>■最大ユーザーアクセス数および最大帯域幅は、以下の通りです。</a:t>
            </a:r>
            <a:endParaRPr kumimoji="1" lang="en-US" altLang="ja-JP" sz="1800" b="1" dirty="0">
              <a:latin typeface="+mn-ea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B5F9FB9-3DB1-A2AC-497F-C62B97CD4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644697"/>
              </p:ext>
            </p:extLst>
          </p:nvPr>
        </p:nvGraphicFramePr>
        <p:xfrm>
          <a:off x="888586" y="1567209"/>
          <a:ext cx="6803990" cy="1639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943">
                  <a:extLst>
                    <a:ext uri="{9D8B030D-6E8A-4147-A177-3AD203B41FA5}">
                      <a16:colId xmlns:a16="http://schemas.microsoft.com/office/drawing/2014/main" val="1591718868"/>
                    </a:ext>
                  </a:extLst>
                </a:gridCol>
                <a:gridCol w="3200047">
                  <a:extLst>
                    <a:ext uri="{9D8B030D-6E8A-4147-A177-3AD203B41FA5}">
                      <a16:colId xmlns:a16="http://schemas.microsoft.com/office/drawing/2014/main" val="3905226857"/>
                    </a:ext>
                  </a:extLst>
                </a:gridCol>
              </a:tblGrid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最大ユーザーアクセス数</a:t>
                      </a:r>
                      <a:endParaRPr kumimoji="1" lang="en-US" altLang="ja-JP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+mn-ea"/>
                          <a:ea typeface="+mn-ea"/>
                        </a:rPr>
                        <a:t>24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559941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/>
                        <a:t>最大帯域幅</a:t>
                      </a:r>
                      <a:endParaRPr kumimoji="1" lang="en-US" altLang="ja-JP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latin typeface="+mn-ea"/>
                          <a:ea typeface="+mn-ea"/>
                        </a:rPr>
                        <a:t>200</a:t>
                      </a:r>
                      <a:r>
                        <a:rPr kumimoji="1" lang="ja-JP" altLang="en-US" sz="24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400" b="1" dirty="0">
                          <a:latin typeface="+mn-ea"/>
                          <a:ea typeface="+mn-ea"/>
                        </a:rPr>
                        <a:t>Mbps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6747450"/>
                  </a:ext>
                </a:extLst>
              </a:tr>
            </a:tbl>
          </a:graphicData>
        </a:graphic>
      </p:graphicFrame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34B9EC62-D65D-3372-6C2C-BABF3E6624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94" descr="Icon&#10;&#10;Description automatically generated">
            <a:extLst>
              <a:ext uri="{FF2B5EF4-FFF2-40B4-BE49-F238E27FC236}">
                <a16:creationId xmlns:a16="http://schemas.microsoft.com/office/drawing/2014/main" id="{9F97551C-D304-3416-5D37-20DF3A30F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BC4126D-2F5E-D0AB-1820-065FDDC8455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08710272"/>
              </p:ext>
            </p:extLst>
          </p:nvPr>
        </p:nvGraphicFramePr>
        <p:xfrm>
          <a:off x="757792" y="1204895"/>
          <a:ext cx="12708410" cy="58176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792888">
                  <a:extLst>
                    <a:ext uri="{9D8B030D-6E8A-4147-A177-3AD203B41FA5}">
                      <a16:colId xmlns:a16="http://schemas.microsoft.com/office/drawing/2014/main" val="4033604304"/>
                    </a:ext>
                  </a:extLst>
                </a:gridCol>
                <a:gridCol w="2723298">
                  <a:extLst>
                    <a:ext uri="{9D8B030D-6E8A-4147-A177-3AD203B41FA5}">
                      <a16:colId xmlns:a16="http://schemas.microsoft.com/office/drawing/2014/main" val="1442804328"/>
                    </a:ext>
                  </a:extLst>
                </a:gridCol>
                <a:gridCol w="2705712">
                  <a:extLst>
                    <a:ext uri="{9D8B030D-6E8A-4147-A177-3AD203B41FA5}">
                      <a16:colId xmlns:a16="http://schemas.microsoft.com/office/drawing/2014/main" val="3935011811"/>
                    </a:ext>
                  </a:extLst>
                </a:gridCol>
                <a:gridCol w="1486512">
                  <a:extLst>
                    <a:ext uri="{9D8B030D-6E8A-4147-A177-3AD203B41FA5}">
                      <a16:colId xmlns:a16="http://schemas.microsoft.com/office/drawing/2014/main" val="268758382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ソフトウェア名称</a:t>
                      </a:r>
                    </a:p>
                  </a:txBody>
                  <a:tcPr marL="108000" marR="108000" marT="108000" marB="108000" anchor="ctr"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製品品番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プリインストール</a:t>
                      </a: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対応状況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2000" marR="108000" marT="108000" marB="108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96191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動体検知アプリケーション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WV-XAE200WUX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08190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マスク非着用検知アプリケーション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WV-XAE203WUX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96357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顔検知アプリケーション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WV-XAE204WUX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63657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人物属性識別アプリケーション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WV-XAE205WUX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2598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車両属性識別アプリケーション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WV-XAE206WUX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15118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混雑検知アプリケーション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WV-XAE207WUX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666693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状態変化検知アプリケーション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WV-XAE400W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46555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4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プライバシーガードアプリケーション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WV-XAE201WUX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727625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ナンバー認識アプリケーション</a:t>
                      </a:r>
                      <a:endParaRPr lang="ja-JP" alt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  <a:latin typeface="+mn-ea"/>
                          <a:ea typeface="+mn-ea"/>
                        </a:rPr>
                        <a:t>WV-XAE202WUX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24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02249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1-5. </a:t>
            </a:r>
            <a:r>
              <a:rPr kumimoji="1" lang="ja-JP" altLang="en-US" dirty="0"/>
              <a:t>対応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アプリケーション一覧表</a:t>
            </a:r>
          </a:p>
        </p:txBody>
      </p: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41416386-69DF-9E1C-8194-040FB8F17B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81C7E8D1-571E-276F-4A32-81912DF6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75" y="1706228"/>
            <a:ext cx="9520657" cy="57986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1-6. SDT</a:t>
            </a:r>
            <a:r>
              <a:rPr kumimoji="1" lang="ja-JP" altLang="en-US" dirty="0"/>
              <a:t>（システムデザインツール）でのシステム設計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8A41DD-82F4-E99C-BC87-39C902326107}"/>
              </a:ext>
            </a:extLst>
          </p:cNvPr>
          <p:cNvSpPr txBox="1"/>
          <p:nvPr/>
        </p:nvSpPr>
        <p:spPr>
          <a:xfrm>
            <a:off x="10155212" y="1706228"/>
            <a:ext cx="3961941" cy="4107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982" indent="-279982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①「カメラ選択</a:t>
            </a:r>
            <a:r>
              <a:rPr lang="en-US" altLang="ja-JP" sz="1400" b="1" dirty="0">
                <a:latin typeface="+mn-ea"/>
              </a:rPr>
              <a:t>(</a:t>
            </a:r>
            <a:r>
              <a:rPr lang="ja-JP" altLang="en-US" sz="1400" b="1" dirty="0">
                <a:latin typeface="+mn-ea"/>
              </a:rPr>
              <a:t>用途別</a:t>
            </a:r>
            <a:r>
              <a:rPr lang="en-US" altLang="ja-JP" sz="1400" b="1" dirty="0">
                <a:latin typeface="+mn-ea"/>
              </a:rPr>
              <a:t>)</a:t>
            </a:r>
            <a:r>
              <a:rPr lang="ja-JP" altLang="en-US" sz="1400" b="1" dirty="0">
                <a:latin typeface="+mn-ea"/>
              </a:rPr>
              <a:t>」から「マルチセンサー」を選択（左例では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動体検知）、</a:t>
            </a:r>
            <a:endParaRPr lang="en-US" altLang="ja-JP" sz="1400" b="1" dirty="0">
              <a:latin typeface="+mn-ea"/>
            </a:endParaRPr>
          </a:p>
          <a:p>
            <a:pPr marL="279400" indent="-15875">
              <a:lnSpc>
                <a:spcPct val="110000"/>
              </a:lnSpc>
            </a:pPr>
            <a:r>
              <a:rPr lang="ja-JP" altLang="en-US" sz="1400" b="1" dirty="0">
                <a:latin typeface="+mn-ea"/>
              </a:rPr>
              <a:t>アイコンをドラッグ＆ドロップで任意の位置に設定</a:t>
            </a:r>
            <a:endParaRPr lang="en-US" altLang="ja-JP" sz="1400" b="1" dirty="0">
              <a:latin typeface="+mn-ea"/>
            </a:endParaRPr>
          </a:p>
          <a:p>
            <a:pPr marL="268288" indent="-268288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② 「品番」から、該当の２眼マルチセンサーカメラの品番を選択</a:t>
            </a:r>
            <a:endParaRPr lang="en-US" altLang="ja-JP" sz="1400" b="1" dirty="0">
              <a:latin typeface="+mn-ea"/>
            </a:endParaRPr>
          </a:p>
          <a:p>
            <a:pPr marL="357188" indent="-84138">
              <a:lnSpc>
                <a:spcPct val="110000"/>
              </a:lnSpc>
              <a:spcBef>
                <a:spcPts val="600"/>
              </a:spcBef>
            </a:pPr>
            <a:r>
              <a:rPr lang="ja-JP" altLang="en-US" sz="1200" b="1" dirty="0">
                <a:latin typeface="+mn-ea"/>
              </a:rPr>
              <a:t>＊</a:t>
            </a:r>
            <a:r>
              <a:rPr lang="en-US" altLang="ja-JP" sz="1200" b="1" dirty="0">
                <a:latin typeface="+mn-ea"/>
              </a:rPr>
              <a:t>U</a:t>
            </a:r>
            <a:r>
              <a:rPr lang="ja-JP" altLang="en-US" sz="1200" b="1" dirty="0">
                <a:latin typeface="+mn-ea"/>
              </a:rPr>
              <a:t>シリーズは</a:t>
            </a:r>
            <a:r>
              <a:rPr lang="en-US" altLang="ja-JP" sz="1200" b="1" dirty="0">
                <a:latin typeface="+mn-ea"/>
              </a:rPr>
              <a:t>AI</a:t>
            </a:r>
            <a:r>
              <a:rPr lang="ja-JP" altLang="en-US" sz="1200" b="1" dirty="0">
                <a:latin typeface="+mn-ea"/>
              </a:rPr>
              <a:t>非対応モデルのため、「品番」に表示されません。①にて「カメラ選択」の「屋外」から「マルチセンサー」を選択してください。</a:t>
            </a:r>
            <a:endParaRPr lang="en-US" altLang="ja-JP" sz="12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③ 高さを設定し、角度を調整</a:t>
            </a:r>
            <a:endParaRPr lang="en-US" altLang="ja-JP" sz="1400" b="1" dirty="0">
              <a:latin typeface="+mn-ea"/>
            </a:endParaRPr>
          </a:p>
          <a:p>
            <a:pPr marL="569963" indent="-289981">
              <a:lnSpc>
                <a:spcPct val="110000"/>
              </a:lnSpc>
            </a:pPr>
            <a:r>
              <a:rPr lang="ja-JP" altLang="en-US" sz="1400" b="1" dirty="0">
                <a:latin typeface="+mn-ea"/>
              </a:rPr>
              <a:t>⇒青い矢印</a:t>
            </a:r>
            <a:r>
              <a:rPr lang="ja-JP" altLang="en-US" sz="1400" b="1" dirty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</a:rPr>
              <a:t>➡</a:t>
            </a:r>
            <a:r>
              <a:rPr lang="ja-JP" altLang="en-US" sz="1400" b="1" dirty="0">
                <a:latin typeface="+mn-ea"/>
              </a:rPr>
              <a:t>はカメラの正面方向</a:t>
            </a:r>
            <a:endParaRPr lang="en-US" altLang="ja-JP" sz="1400" b="1" dirty="0">
              <a:latin typeface="+mn-ea"/>
            </a:endParaRPr>
          </a:p>
          <a:p>
            <a:pPr marL="268288" indent="-268288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④ 人を移動させて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アプリの検知可能エリア、視野角、</a:t>
            </a:r>
            <a:r>
              <a:rPr lang="en-US" altLang="ja-JP" sz="1400" b="1" dirty="0">
                <a:latin typeface="+mn-ea"/>
              </a:rPr>
              <a:t>PPM</a:t>
            </a:r>
            <a:r>
              <a:rPr lang="ja-JP" altLang="en-US" sz="1400" b="1" dirty="0">
                <a:latin typeface="+mn-ea"/>
              </a:rPr>
              <a:t>を確認し決定</a:t>
            </a:r>
            <a:endParaRPr lang="en-US" altLang="ja-JP" sz="1400" b="1" dirty="0">
              <a:latin typeface="+mn-ea"/>
            </a:endParaRPr>
          </a:p>
          <a:p>
            <a:pPr marL="268288">
              <a:lnSpc>
                <a:spcPct val="110000"/>
              </a:lnSpc>
            </a:pPr>
            <a:r>
              <a:rPr lang="ja-JP" altLang="en-US" sz="1400" b="1" dirty="0">
                <a:latin typeface="+mn-ea"/>
              </a:rPr>
              <a:t>（ユニット１，２それぞれ実施）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5EA789-0C41-5447-5838-4980DAB82B06}"/>
              </a:ext>
            </a:extLst>
          </p:cNvPr>
          <p:cNvSpPr txBox="1"/>
          <p:nvPr/>
        </p:nvSpPr>
        <p:spPr>
          <a:xfrm>
            <a:off x="212153" y="730107"/>
            <a:ext cx="11152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２眼マルチセンサーカメラは、</a:t>
            </a:r>
            <a:r>
              <a:rPr lang="en-US" altLang="ja-JP" sz="2000" b="1" dirty="0">
                <a:latin typeface="+mn-ea"/>
              </a:rPr>
              <a:t>SDT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3.50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2023.2.22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1400" b="1" dirty="0">
                <a:latin typeface="+mn-ea"/>
              </a:rPr>
              <a:t> </a:t>
            </a:r>
            <a:r>
              <a:rPr lang="ja-JP" altLang="en-US" sz="2000" b="1" dirty="0">
                <a:latin typeface="+mn-ea"/>
              </a:rPr>
              <a:t>以降で対応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6FE317-604B-D9F8-34F1-535338F06016}"/>
              </a:ext>
            </a:extLst>
          </p:cNvPr>
          <p:cNvSpPr/>
          <p:nvPr/>
        </p:nvSpPr>
        <p:spPr>
          <a:xfrm>
            <a:off x="3099132" y="4159723"/>
            <a:ext cx="816651" cy="531109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197112-967E-CD0C-1BFD-6EA61928FFA5}"/>
              </a:ext>
            </a:extLst>
          </p:cNvPr>
          <p:cNvSpPr/>
          <p:nvPr/>
        </p:nvSpPr>
        <p:spPr>
          <a:xfrm>
            <a:off x="7890656" y="2430770"/>
            <a:ext cx="1113495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AE25024-D5CF-EEC2-1AB0-E2444D42FFA0}"/>
              </a:ext>
            </a:extLst>
          </p:cNvPr>
          <p:cNvSpPr/>
          <p:nvPr/>
        </p:nvSpPr>
        <p:spPr>
          <a:xfrm>
            <a:off x="7890657" y="2915417"/>
            <a:ext cx="1490012" cy="763698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1605872-E5B8-259F-1227-CA0F24D174B4}"/>
              </a:ext>
            </a:extLst>
          </p:cNvPr>
          <p:cNvSpPr/>
          <p:nvPr/>
        </p:nvSpPr>
        <p:spPr>
          <a:xfrm>
            <a:off x="2695708" y="4251632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9F3EB3B-BC8D-5B1E-2194-73CA56B01A9E}"/>
              </a:ext>
            </a:extLst>
          </p:cNvPr>
          <p:cNvSpPr/>
          <p:nvPr/>
        </p:nvSpPr>
        <p:spPr>
          <a:xfrm>
            <a:off x="7439239" y="1899661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A5701E-E979-5031-8985-0A95BFFB5373}"/>
              </a:ext>
            </a:extLst>
          </p:cNvPr>
          <p:cNvSpPr/>
          <p:nvPr/>
        </p:nvSpPr>
        <p:spPr>
          <a:xfrm>
            <a:off x="6688937" y="242199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A19EEC8-0A5D-B6E8-6571-4574C2532B8F}"/>
              </a:ext>
            </a:extLst>
          </p:cNvPr>
          <p:cNvSpPr/>
          <p:nvPr/>
        </p:nvSpPr>
        <p:spPr>
          <a:xfrm>
            <a:off x="7055080" y="380703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76EEE12-A535-AE0D-9B5A-0FBD373516C7}"/>
              </a:ext>
            </a:extLst>
          </p:cNvPr>
          <p:cNvSpPr/>
          <p:nvPr/>
        </p:nvSpPr>
        <p:spPr>
          <a:xfrm>
            <a:off x="5137298" y="4541684"/>
            <a:ext cx="570161" cy="584048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72D17-001D-F6C2-4CB2-2598672BDBE5}"/>
              </a:ext>
            </a:extLst>
          </p:cNvPr>
          <p:cNvSpPr txBox="1"/>
          <p:nvPr/>
        </p:nvSpPr>
        <p:spPr>
          <a:xfrm>
            <a:off x="212153" y="1199459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latin typeface="+mn-ea"/>
              </a:rPr>
              <a:t>SDT</a:t>
            </a:r>
            <a:r>
              <a:rPr kumimoji="1" lang="ja-JP" altLang="en-US" sz="1800" b="1" dirty="0">
                <a:latin typeface="+mn-ea"/>
              </a:rPr>
              <a:t>の</a:t>
            </a:r>
            <a:r>
              <a:rPr kumimoji="1" lang="en-US" altLang="ja-JP" sz="1800" b="1" dirty="0">
                <a:latin typeface="+mn-ea"/>
              </a:rPr>
              <a:t>URL</a:t>
            </a:r>
            <a:r>
              <a:rPr kumimoji="1" lang="ja-JP" altLang="en-US" sz="1800" b="1" dirty="0">
                <a:latin typeface="+mn-ea"/>
              </a:rPr>
              <a:t>：</a:t>
            </a:r>
            <a:r>
              <a:rPr kumimoji="1" lang="en-US" altLang="ja-JP" sz="1800" b="1" dirty="0">
                <a:latin typeface="+mn-ea"/>
                <a:hlinkClick r:id="rId3"/>
              </a:rPr>
              <a:t>https://sdt.i-pro.com/i-pro/</a:t>
            </a:r>
            <a:endParaRPr kumimoji="1" lang="ja-JP" altLang="en-US" sz="1800" b="1" dirty="0">
              <a:latin typeface="+mn-ea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564D7E8-1276-DE33-781F-F474D3EA5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9" y="5380868"/>
            <a:ext cx="1997380" cy="2125418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433277F-71E8-D950-4EEE-756B6DA40D07}"/>
              </a:ext>
            </a:extLst>
          </p:cNvPr>
          <p:cNvSpPr/>
          <p:nvPr/>
        </p:nvSpPr>
        <p:spPr>
          <a:xfrm>
            <a:off x="7890656" y="1899661"/>
            <a:ext cx="1769711" cy="313271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D9938F9-85A6-448F-455B-4A0FD55BE016}"/>
              </a:ext>
            </a:extLst>
          </p:cNvPr>
          <p:cNvSpPr/>
          <p:nvPr/>
        </p:nvSpPr>
        <p:spPr>
          <a:xfrm>
            <a:off x="5906807" y="4067361"/>
            <a:ext cx="493994" cy="47432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783BF81-0363-277E-382C-2CE9B17AB593}"/>
              </a:ext>
            </a:extLst>
          </p:cNvPr>
          <p:cNvCxnSpPr>
            <a:cxnSpLocks/>
            <a:stCxn id="30" idx="3"/>
            <a:endCxn id="39" idx="3"/>
          </p:cNvCxnSpPr>
          <p:nvPr/>
        </p:nvCxnSpPr>
        <p:spPr>
          <a:xfrm flipH="1">
            <a:off x="6400801" y="4054612"/>
            <a:ext cx="696756" cy="2499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F12CE90-4123-32A5-688E-CF27B68B0E17}"/>
              </a:ext>
            </a:extLst>
          </p:cNvPr>
          <p:cNvCxnSpPr>
            <a:cxnSpLocks/>
            <a:stCxn id="17" idx="1"/>
            <a:endCxn id="30" idx="7"/>
          </p:cNvCxnSpPr>
          <p:nvPr/>
        </p:nvCxnSpPr>
        <p:spPr>
          <a:xfrm flipH="1">
            <a:off x="7302655" y="3297266"/>
            <a:ext cx="588002" cy="5522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AAD1CC2-10F4-185C-63BC-5C50E600A26E}"/>
              </a:ext>
            </a:extLst>
          </p:cNvPr>
          <p:cNvCxnSpPr>
            <a:stCxn id="20" idx="3"/>
            <a:endCxn id="31" idx="0"/>
          </p:cNvCxnSpPr>
          <p:nvPr/>
        </p:nvCxnSpPr>
        <p:spPr>
          <a:xfrm flipH="1">
            <a:off x="5422379" y="2669572"/>
            <a:ext cx="1309035" cy="18721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00845CE-A388-60B3-5485-639C8CDF9A15}"/>
              </a:ext>
            </a:extLst>
          </p:cNvPr>
          <p:cNvCxnSpPr>
            <a:cxnSpLocks/>
            <a:stCxn id="16" idx="1"/>
            <a:endCxn id="20" idx="6"/>
          </p:cNvCxnSpPr>
          <p:nvPr/>
        </p:nvCxnSpPr>
        <p:spPr>
          <a:xfrm flipH="1">
            <a:off x="6978989" y="2562002"/>
            <a:ext cx="911667" cy="5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矢印: 上カーブ 11">
            <a:extLst>
              <a:ext uri="{FF2B5EF4-FFF2-40B4-BE49-F238E27FC236}">
                <a16:creationId xmlns:a16="http://schemas.microsoft.com/office/drawing/2014/main" id="{023F50DF-D169-EFAA-6B6B-B6D82B05F3DE}"/>
              </a:ext>
            </a:extLst>
          </p:cNvPr>
          <p:cNvSpPr/>
          <p:nvPr/>
        </p:nvSpPr>
        <p:spPr>
          <a:xfrm rot="297954">
            <a:off x="3639441" y="4664415"/>
            <a:ext cx="1787196" cy="318151"/>
          </a:xfrm>
          <a:prstGeom prst="curvedUpArrow">
            <a:avLst>
              <a:gd name="adj1" fmla="val 33746"/>
              <a:gd name="adj2" fmla="val 104957"/>
              <a:gd name="adj3" fmla="val 34140"/>
            </a:avLst>
          </a:prstGeom>
          <a:solidFill>
            <a:srgbClr val="FFFF0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FF25FC-F31F-362D-AA39-02961A6DB8A3}"/>
              </a:ext>
            </a:extLst>
          </p:cNvPr>
          <p:cNvSpPr txBox="1"/>
          <p:nvPr/>
        </p:nvSpPr>
        <p:spPr>
          <a:xfrm>
            <a:off x="3915783" y="477424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ドラッグ</a:t>
            </a:r>
            <a:endParaRPr kumimoji="1" lang="en-US" altLang="ja-JP" sz="1400" b="1" dirty="0">
              <a:latin typeface="+mn-ea"/>
            </a:endParaRPr>
          </a:p>
          <a:p>
            <a:pPr algn="l"/>
            <a:r>
              <a:rPr lang="ja-JP" altLang="en-US" sz="1400" b="1" dirty="0">
                <a:latin typeface="+mn-ea"/>
              </a:rPr>
              <a:t>　</a:t>
            </a:r>
            <a:r>
              <a:rPr kumimoji="1" lang="ja-JP" altLang="en-US" sz="1400" b="1" dirty="0">
                <a:latin typeface="+mn-ea"/>
              </a:rPr>
              <a:t>＆ドロップ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4DACC6-8E7A-92B0-C3A0-55765656C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153" y="5224200"/>
            <a:ext cx="1348167" cy="226508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824A40-C80A-D512-E53C-EDB7487B8058}"/>
              </a:ext>
            </a:extLst>
          </p:cNvPr>
          <p:cNvSpPr/>
          <p:nvPr/>
        </p:nvSpPr>
        <p:spPr>
          <a:xfrm>
            <a:off x="5158360" y="7289700"/>
            <a:ext cx="1161160" cy="222995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38" name="コネクタ: カギ線 37">
            <a:extLst>
              <a:ext uri="{FF2B5EF4-FFF2-40B4-BE49-F238E27FC236}">
                <a16:creationId xmlns:a16="http://schemas.microsoft.com/office/drawing/2014/main" id="{62FEC798-3E20-8066-4D55-20BA0E9208E5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>
            <a:off x="5342025" y="3190426"/>
            <a:ext cx="5188268" cy="3233277"/>
          </a:xfrm>
          <a:prstGeom prst="bentConnector2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ADB6AF-5861-F63E-EF80-B8D74B5DA733}"/>
              </a:ext>
            </a:extLst>
          </p:cNvPr>
          <p:cNvSpPr/>
          <p:nvPr/>
        </p:nvSpPr>
        <p:spPr>
          <a:xfrm>
            <a:off x="5164858" y="6667202"/>
            <a:ext cx="1161160" cy="222995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A486B8F9-4DEE-5AC6-58D1-5D7BB6D762E8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6308671" y="6796048"/>
            <a:ext cx="622497" cy="587801"/>
          </a:xfrm>
          <a:prstGeom prst="bentConnector2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93" descr="Logo&#10;&#10;Description automatically generated">
            <a:extLst>
              <a:ext uri="{FF2B5EF4-FFF2-40B4-BE49-F238E27FC236}">
                <a16:creationId xmlns:a16="http://schemas.microsoft.com/office/drawing/2014/main" id="{67AF2F18-2E93-34FF-7592-92ED48D932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94" descr="Icon&#10;&#10;Description automatically generated">
            <a:extLst>
              <a:ext uri="{FF2B5EF4-FFF2-40B4-BE49-F238E27FC236}">
                <a16:creationId xmlns:a16="http://schemas.microsoft.com/office/drawing/2014/main" id="{C4E5A3BB-B5CC-1F86-9BE7-C35E997ADB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E4DD42-BE68-53EF-78D9-0CE286889C59}"/>
              </a:ext>
            </a:extLst>
          </p:cNvPr>
          <p:cNvSpPr txBox="1"/>
          <p:nvPr/>
        </p:nvSpPr>
        <p:spPr>
          <a:xfrm>
            <a:off x="7729291" y="1421485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＊下図は</a:t>
            </a:r>
            <a:r>
              <a:rPr kumimoji="1" lang="en-US" altLang="ja-JP" sz="1400" b="1" dirty="0">
                <a:latin typeface="+mn-ea"/>
              </a:rPr>
              <a:t>S</a:t>
            </a:r>
            <a:r>
              <a:rPr kumimoji="1" lang="ja-JP" altLang="en-US" sz="1400" b="1" dirty="0">
                <a:latin typeface="+mn-ea"/>
              </a:rPr>
              <a:t>シリーズの例</a:t>
            </a:r>
          </a:p>
        </p:txBody>
      </p:sp>
    </p:spTree>
    <p:extLst>
      <p:ext uri="{BB962C8B-B14F-4D97-AF65-F5344CB8AC3E}">
        <p14:creationId xmlns:p14="http://schemas.microsoft.com/office/powerpoint/2010/main" val="13289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２．</a:t>
            </a:r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施工・調整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取扱説明書（設置編）へのアクセス方法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1B796C-E500-EAD3-4DD3-CAC776D928F9}"/>
              </a:ext>
            </a:extLst>
          </p:cNvPr>
          <p:cNvSpPr txBox="1"/>
          <p:nvPr/>
        </p:nvSpPr>
        <p:spPr>
          <a:xfrm>
            <a:off x="2242027" y="728853"/>
            <a:ext cx="663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  <a:hlinkClick r:id="rId3"/>
              </a:rPr>
              <a:t>https://www.youtube.com/watch?v=dbPIWDW0uAk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9B0DB1-DD5D-ADB9-4901-E06D7814507C}"/>
              </a:ext>
            </a:extLst>
          </p:cNvPr>
          <p:cNvSpPr txBox="1"/>
          <p:nvPr/>
        </p:nvSpPr>
        <p:spPr>
          <a:xfrm>
            <a:off x="81341" y="69807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4" name="オンライン メディア 3" title="取扱説明書へのアクセス方法">
            <a:hlinkClick r:id="" action="ppaction://media"/>
            <a:extLst>
              <a:ext uri="{FF2B5EF4-FFF2-40B4-BE49-F238E27FC236}">
                <a16:creationId xmlns:a16="http://schemas.microsoft.com/office/drawing/2014/main" id="{38570426-DE57-B648-04E2-580A513EC4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19" y="1402617"/>
            <a:ext cx="9070222" cy="5124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7A31B-EC34-4408-7016-8B8C912AF061}"/>
              </a:ext>
            </a:extLst>
          </p:cNvPr>
          <p:cNvSpPr txBox="1"/>
          <p:nvPr/>
        </p:nvSpPr>
        <p:spPr>
          <a:xfrm>
            <a:off x="9948672" y="1207008"/>
            <a:ext cx="4173727" cy="185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梱包箱の側面にある</a:t>
            </a:r>
            <a:r>
              <a:rPr lang="ja-JP" altLang="en-US" sz="2000" b="1" dirty="0">
                <a:latin typeface="+mn-ea"/>
              </a:rPr>
              <a:t>「</a:t>
            </a:r>
            <a:r>
              <a:rPr kumimoji="1" lang="en-US" altLang="ja-JP" sz="2000" b="1" dirty="0">
                <a:latin typeface="+mn-ea"/>
              </a:rPr>
              <a:t>2</a:t>
            </a:r>
            <a:r>
              <a:rPr kumimoji="1" lang="ja-JP" altLang="en-US" sz="2000" b="1" dirty="0">
                <a:latin typeface="+mn-ea"/>
              </a:rPr>
              <a:t>次元バーコード」より、取扱説明書「設置編」にアクセス可能</a:t>
            </a:r>
            <a:endParaRPr kumimoji="1" lang="en-US" altLang="ja-JP" sz="2000" b="1" dirty="0">
              <a:latin typeface="+mn-ea"/>
            </a:endParaRPr>
          </a:p>
          <a:p>
            <a:pPr marL="182563" indent="-182563" algn="l">
              <a:lnSpc>
                <a:spcPct val="12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＊動画は、「</a:t>
            </a:r>
            <a:r>
              <a:rPr lang="en-US" altLang="ja-JP" sz="1400" b="1" dirty="0">
                <a:latin typeface="+mn-ea"/>
              </a:rPr>
              <a:t>PTZ</a:t>
            </a:r>
            <a:r>
              <a:rPr lang="ja-JP" altLang="en-US" sz="1400" b="1" dirty="0">
                <a:latin typeface="+mn-ea"/>
              </a:rPr>
              <a:t>一体型マルチセンサーカメラ」を使用して説明しています。</a:t>
            </a:r>
            <a:endParaRPr lang="en-US" altLang="ja-JP" sz="1400" b="1" dirty="0">
              <a:latin typeface="+mn-ea"/>
            </a:endParaRPr>
          </a:p>
        </p:txBody>
      </p:sp>
      <p:pic>
        <p:nvPicPr>
          <p:cNvPr id="7" name="図 93" descr="Logo&#10;&#10;Description automatically generated">
            <a:extLst>
              <a:ext uri="{FF2B5EF4-FFF2-40B4-BE49-F238E27FC236}">
                <a16:creationId xmlns:a16="http://schemas.microsoft.com/office/drawing/2014/main" id="{E965FBA3-476D-F84A-3923-296E6A092D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94" descr="Icon&#10;&#10;Description automatically generated">
            <a:extLst>
              <a:ext uri="{FF2B5EF4-FFF2-40B4-BE49-F238E27FC236}">
                <a16:creationId xmlns:a16="http://schemas.microsoft.com/office/drawing/2014/main" id="{E1108BA7-C4EF-1A43-CB94-45774F4420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264B979-8B99-CCDF-3260-3BA1DE63B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23" y="1234681"/>
            <a:ext cx="12848950" cy="6070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CDD3DA1-6708-4390-D9D9-31FE670A0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24" y="1386124"/>
            <a:ext cx="2491364" cy="31202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401D16-D05E-9A0C-2504-CCC80C82836C}"/>
              </a:ext>
            </a:extLst>
          </p:cNvPr>
          <p:cNvSpPr txBox="1"/>
          <p:nvPr/>
        </p:nvSpPr>
        <p:spPr>
          <a:xfrm>
            <a:off x="5815569" y="2268821"/>
            <a:ext cx="4668858" cy="6994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l"/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カメラ本体およびアタッチメント金具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簡単キッティング用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LAN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延長ケーブル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B05432-C276-C99A-8189-938FB47F57FD}"/>
              </a:ext>
            </a:extLst>
          </p:cNvPr>
          <p:cNvSpPr txBox="1"/>
          <p:nvPr/>
        </p:nvSpPr>
        <p:spPr>
          <a:xfrm>
            <a:off x="8108607" y="6756369"/>
            <a:ext cx="3582132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安全に関する重要注意事項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6C9288-A571-7BA4-B09E-453279800FD3}"/>
              </a:ext>
            </a:extLst>
          </p:cNvPr>
          <p:cNvSpPr txBox="1"/>
          <p:nvPr/>
        </p:nvSpPr>
        <p:spPr>
          <a:xfrm>
            <a:off x="6128180" y="6653541"/>
            <a:ext cx="1454164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A8729D-458F-ECC0-718F-6A1FE2E80E45}"/>
              </a:ext>
            </a:extLst>
          </p:cNvPr>
          <p:cNvSpPr txBox="1"/>
          <p:nvPr/>
        </p:nvSpPr>
        <p:spPr>
          <a:xfrm>
            <a:off x="11809834" y="6579876"/>
            <a:ext cx="1408839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グロメット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3C67C2-61C3-7CCA-FB20-EF0516B68E46}"/>
              </a:ext>
            </a:extLst>
          </p:cNvPr>
          <p:cNvSpPr txBox="1"/>
          <p:nvPr/>
        </p:nvSpPr>
        <p:spPr>
          <a:xfrm>
            <a:off x="12036777" y="5481590"/>
            <a:ext cx="1708159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RJ45</a:t>
            </a:r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キャップ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660EA3-1ABA-27CC-DBD2-28A94D8E541E}"/>
              </a:ext>
            </a:extLst>
          </p:cNvPr>
          <p:cNvSpPr txBox="1"/>
          <p:nvPr/>
        </p:nvSpPr>
        <p:spPr>
          <a:xfrm>
            <a:off x="10244414" y="5501351"/>
            <a:ext cx="878487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651297C-6B25-6A36-575A-74B9E7063BB6}"/>
              </a:ext>
            </a:extLst>
          </p:cNvPr>
          <p:cNvSpPr txBox="1"/>
          <p:nvPr/>
        </p:nvSpPr>
        <p:spPr>
          <a:xfrm>
            <a:off x="9085270" y="4533857"/>
            <a:ext cx="1921317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ケーブルカバー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F9345D-2657-89A6-28E4-676C67339DEB}"/>
              </a:ext>
            </a:extLst>
          </p:cNvPr>
          <p:cNvSpPr txBox="1"/>
          <p:nvPr/>
        </p:nvSpPr>
        <p:spPr>
          <a:xfrm>
            <a:off x="1540343" y="6732516"/>
            <a:ext cx="176597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サンシェード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A9779E5-ACA8-9B92-3784-6DF1AE062CD0}"/>
              </a:ext>
            </a:extLst>
          </p:cNvPr>
          <p:cNvSpPr txBox="1"/>
          <p:nvPr/>
        </p:nvSpPr>
        <p:spPr>
          <a:xfrm>
            <a:off x="11603389" y="3847340"/>
            <a:ext cx="1848725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接続管ベース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1FB697-DF34-E8E7-79B4-A63DF4626972}"/>
              </a:ext>
            </a:extLst>
          </p:cNvPr>
          <p:cNvSpPr txBox="1"/>
          <p:nvPr/>
        </p:nvSpPr>
        <p:spPr>
          <a:xfrm>
            <a:off x="11052991" y="4854081"/>
            <a:ext cx="1848725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接続管カバー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8A6CAB5-8B0F-67DF-495F-4959A7ABDFDC}"/>
              </a:ext>
            </a:extLst>
          </p:cNvPr>
          <p:cNvSpPr txBox="1"/>
          <p:nvPr/>
        </p:nvSpPr>
        <p:spPr>
          <a:xfrm>
            <a:off x="2903533" y="1148376"/>
            <a:ext cx="2369621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アタッチメント金具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BB608AB-035B-94D7-C451-F852EB3AD8EB}"/>
              </a:ext>
            </a:extLst>
          </p:cNvPr>
          <p:cNvSpPr/>
          <p:nvPr/>
        </p:nvSpPr>
        <p:spPr>
          <a:xfrm>
            <a:off x="7855527" y="4049712"/>
            <a:ext cx="1071265" cy="906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C18C988-333E-B880-19FB-00934DEC49FE}"/>
              </a:ext>
            </a:extLst>
          </p:cNvPr>
          <p:cNvCxnSpPr/>
          <p:nvPr/>
        </p:nvCxnSpPr>
        <p:spPr>
          <a:xfrm flipH="1" flipV="1">
            <a:off x="5091545" y="4002365"/>
            <a:ext cx="2763982" cy="5006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CCEE876-D3F3-E943-4575-91204F507AA0}"/>
              </a:ext>
            </a:extLst>
          </p:cNvPr>
          <p:cNvCxnSpPr>
            <a:cxnSpLocks/>
          </p:cNvCxnSpPr>
          <p:nvPr/>
        </p:nvCxnSpPr>
        <p:spPr>
          <a:xfrm flipH="1" flipV="1">
            <a:off x="4818362" y="2585727"/>
            <a:ext cx="1786833" cy="14132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A1A2690-1892-CE5B-022E-14D7113374DF}"/>
              </a:ext>
            </a:extLst>
          </p:cNvPr>
          <p:cNvSpPr txBox="1"/>
          <p:nvPr/>
        </p:nvSpPr>
        <p:spPr>
          <a:xfrm>
            <a:off x="453067" y="3497638"/>
            <a:ext cx="2491364" cy="6994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簡単キッティング用</a:t>
            </a:r>
            <a:endParaRPr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LAN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延長ケーブル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C459A0D6-01E0-8FE5-2BB1-54D5BDCA4A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94" descr="Icon&#10;&#10;Description automatically generated">
            <a:extLst>
              <a:ext uri="{FF2B5EF4-FFF2-40B4-BE49-F238E27FC236}">
                <a16:creationId xmlns:a16="http://schemas.microsoft.com/office/drawing/2014/main" id="{E9D7ABC3-126D-888D-63C4-074F9D20B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68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5B6024E-E3BB-CD3F-A797-A948781F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2-3. microSD</a:t>
            </a:r>
            <a:r>
              <a:rPr lang="ja-JP" altLang="en-US" dirty="0"/>
              <a:t> メモリーカードについて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BCB149-26B9-9D36-640C-96AAF99B00ED}"/>
              </a:ext>
            </a:extLst>
          </p:cNvPr>
          <p:cNvSpPr txBox="1"/>
          <p:nvPr/>
        </p:nvSpPr>
        <p:spPr>
          <a:xfrm>
            <a:off x="7774305" y="1209408"/>
            <a:ext cx="6100191" cy="203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latin typeface="+mn-ea"/>
              </a:rPr>
              <a:t>microSD</a:t>
            </a:r>
            <a:r>
              <a:rPr lang="ja-JP" altLang="en-US" sz="2000" b="1" dirty="0">
                <a:latin typeface="+mn-ea"/>
              </a:rPr>
              <a:t>メモリーカードは、</a:t>
            </a:r>
            <a:r>
              <a:rPr lang="en-US" altLang="ja-JP" sz="2000" b="1" dirty="0">
                <a:latin typeface="+mn-ea"/>
              </a:rPr>
              <a:t>SDXC</a:t>
            </a:r>
            <a:r>
              <a:rPr lang="ja-JP" altLang="en-US" sz="2000" b="1" dirty="0">
                <a:latin typeface="+mn-ea"/>
              </a:rPr>
              <a:t>規格までに対応</a:t>
            </a:r>
            <a:endParaRPr lang="en-US" altLang="ja-JP" sz="20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左図のように、スロット部にそれぞれ挿入</a:t>
            </a:r>
            <a:endParaRPr lang="en-US" altLang="ja-JP" sz="2000" b="1" dirty="0">
              <a:latin typeface="+mn-ea"/>
            </a:endParaRPr>
          </a:p>
          <a:p>
            <a:pPr marL="268288" indent="-268288"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＊挿入方向に注意の上、奥までしっかりと挿入してください。</a:t>
            </a:r>
            <a:endParaRPr lang="en-US" altLang="ja-JP" sz="2000" b="1" dirty="0">
              <a:latin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E8BD585-D666-1C7E-95ED-5C7C92E94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53" y="1299844"/>
            <a:ext cx="6947945" cy="3871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F4E5A0-D887-CB43-B15F-7B25568EFE99}"/>
              </a:ext>
            </a:extLst>
          </p:cNvPr>
          <p:cNvSpPr/>
          <p:nvPr/>
        </p:nvSpPr>
        <p:spPr>
          <a:xfrm>
            <a:off x="5476240" y="3245478"/>
            <a:ext cx="1391920" cy="1123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88F8E162-B884-C1A3-A860-C63F2F9C34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3E1012B7-057A-9935-6B69-2BAB52CEF1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732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設置について（天井設置）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14854C-1784-6DDE-FFD7-7E32C73D815E}"/>
              </a:ext>
            </a:extLst>
          </p:cNvPr>
          <p:cNvSpPr txBox="1"/>
          <p:nvPr/>
        </p:nvSpPr>
        <p:spPr>
          <a:xfrm>
            <a:off x="2340000" y="720000"/>
            <a:ext cx="6185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3"/>
              </a:rPr>
              <a:t>https://www.youtube.com/watch?v=aLJKoO_k1EY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43839D-D5EB-CA17-2608-FFC00BEF5CCF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9" name="コンテンツ プレースホルダー 5">
            <a:extLst>
              <a:ext uri="{FF2B5EF4-FFF2-40B4-BE49-F238E27FC236}">
                <a16:creationId xmlns:a16="http://schemas.microsoft.com/office/drawing/2014/main" id="{755735E6-70E3-38BD-7555-18BEA8A694DE}"/>
              </a:ext>
            </a:extLst>
          </p:cNvPr>
          <p:cNvSpPr txBox="1">
            <a:spLocks/>
          </p:cNvSpPr>
          <p:nvPr/>
        </p:nvSpPr>
        <p:spPr>
          <a:xfrm>
            <a:off x="9751475" y="1339700"/>
            <a:ext cx="4394234" cy="3725359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latin typeface="+mn-ea"/>
              </a:rPr>
              <a:t>別途調達必要部材</a:t>
            </a:r>
            <a:endParaRPr lang="en-US" altLang="ja-JP" sz="2000" b="1" dirty="0">
              <a:latin typeface="+mn-ea"/>
            </a:endParaRPr>
          </a:p>
          <a:p>
            <a:pPr marL="268288" lvl="1" indent="0">
              <a:lnSpc>
                <a:spcPct val="100000"/>
              </a:lnSpc>
              <a:buNone/>
            </a:pPr>
            <a:r>
              <a:rPr lang="ja-JP" altLang="en-US" sz="1600" b="1" dirty="0">
                <a:latin typeface="+mn-ea"/>
              </a:rPr>
              <a:t>・アタッチメントプレート固定ねじ</a:t>
            </a:r>
            <a:endParaRPr lang="en-US" altLang="ja-JP" sz="1600" b="1" dirty="0">
              <a:latin typeface="+mn-ea"/>
            </a:endParaRPr>
          </a:p>
          <a:p>
            <a:pPr marL="538163" lvl="1" indent="0">
              <a:lnSpc>
                <a:spcPct val="100000"/>
              </a:lnSpc>
              <a:buNone/>
            </a:pPr>
            <a:r>
              <a:rPr lang="en-US" altLang="ja-JP" sz="1600" b="1" dirty="0">
                <a:latin typeface="+mn-ea"/>
              </a:rPr>
              <a:t>M4 </a:t>
            </a:r>
            <a:r>
              <a:rPr lang="ja-JP" altLang="en-US" sz="1600" b="1" dirty="0">
                <a:latin typeface="+mn-ea"/>
              </a:rPr>
              <a:t>ｘ</a:t>
            </a:r>
            <a:r>
              <a:rPr lang="en-US" altLang="ja-JP" sz="1600" b="1" dirty="0">
                <a:latin typeface="+mn-ea"/>
              </a:rPr>
              <a:t>4</a:t>
            </a:r>
            <a:r>
              <a:rPr lang="ja-JP" altLang="en-US" sz="1600" b="1" dirty="0">
                <a:latin typeface="+mn-ea"/>
              </a:rPr>
              <a:t>本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sz="2000" b="1" dirty="0">
                <a:latin typeface="+mn-ea"/>
              </a:rPr>
              <a:t>注意点</a:t>
            </a:r>
            <a:endParaRPr lang="en-US" altLang="ja-JP" sz="2000" b="1" dirty="0">
              <a:latin typeface="+mn-ea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下記内容が必要な場合は、本体カバーを取り付ける前に実施してください。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Wi-Fi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USB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アダプターの取付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Pan/Tilt/Yaw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の調整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538163" lvl="1" indent="-276225">
              <a:lnSpc>
                <a:spcPct val="100000"/>
              </a:lnSpc>
              <a:spcBef>
                <a:spcPts val="945"/>
              </a:spcBef>
              <a:buNone/>
            </a:pPr>
            <a:endParaRPr lang="en-US" altLang="ja-JP" sz="1600" b="1" dirty="0">
              <a:latin typeface="+mn-ea"/>
            </a:endParaRPr>
          </a:p>
        </p:txBody>
      </p:sp>
      <p:pic>
        <p:nvPicPr>
          <p:cNvPr id="5" name="オンライン メディア 4" title="Multi-directional dual-sensor camera - 天井設置手順">
            <a:hlinkClick r:id="" action="ppaction://media"/>
            <a:extLst>
              <a:ext uri="{FF2B5EF4-FFF2-40B4-BE49-F238E27FC236}">
                <a16:creationId xmlns:a16="http://schemas.microsoft.com/office/drawing/2014/main" id="{86FE4FA4-B0A7-4F95-348A-8B5C5625D2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3274" cy="512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21D12D21-F1C5-2F70-09CF-FF43CB8916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94" descr="Icon&#10;&#10;Description automatically generated">
            <a:extLst>
              <a:ext uri="{FF2B5EF4-FFF2-40B4-BE49-F238E27FC236}">
                <a16:creationId xmlns:a16="http://schemas.microsoft.com/office/drawing/2014/main" id="{E02E6BCB-8EE2-CDE3-4E52-409F5E1DC5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3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設置について（壁面設置）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340000" y="720000"/>
            <a:ext cx="6398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3"/>
              </a:rPr>
              <a:t>https://www.youtube.com/watch?v=7Qta49FvJnw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2EDE3D-E209-403C-C582-BDB83D37C716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10" name="オンライン メディア 9" title="Multi-directional dual-sensor camera - 壁設置手順">
            <a:hlinkClick r:id="" action="ppaction://media"/>
            <a:extLst>
              <a:ext uri="{FF2B5EF4-FFF2-40B4-BE49-F238E27FC236}">
                <a16:creationId xmlns:a16="http://schemas.microsoft.com/office/drawing/2014/main" id="{B3641492-4ACD-DC6D-C1F9-797581E2E7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3274" cy="512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EC2488A3-28E2-5739-4869-FDC60AEF57D1}"/>
              </a:ext>
            </a:extLst>
          </p:cNvPr>
          <p:cNvSpPr txBox="1">
            <a:spLocks/>
          </p:cNvSpPr>
          <p:nvPr/>
        </p:nvSpPr>
        <p:spPr>
          <a:xfrm>
            <a:off x="9751475" y="1339700"/>
            <a:ext cx="4394234" cy="3725359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2000" b="1" dirty="0">
                <a:latin typeface="+mn-ea"/>
              </a:rPr>
              <a:t>別途調達必要部材</a:t>
            </a:r>
            <a:endParaRPr lang="en-US" altLang="ja-JP" sz="2000" b="1" dirty="0">
              <a:latin typeface="+mn-ea"/>
            </a:endParaRPr>
          </a:p>
          <a:p>
            <a:pPr marL="268288" lvl="1" indent="0">
              <a:lnSpc>
                <a:spcPct val="100000"/>
              </a:lnSpc>
              <a:buNone/>
            </a:pPr>
            <a:r>
              <a:rPr lang="ja-JP" altLang="en-US" sz="1600" b="1" dirty="0">
                <a:latin typeface="+mn-ea"/>
              </a:rPr>
              <a:t>・アタッチメントプレート固定ねじ</a:t>
            </a:r>
            <a:endParaRPr lang="en-US" altLang="ja-JP" sz="1600" b="1" dirty="0">
              <a:latin typeface="+mn-ea"/>
            </a:endParaRPr>
          </a:p>
          <a:p>
            <a:pPr marL="538163" lvl="1" indent="0">
              <a:lnSpc>
                <a:spcPct val="100000"/>
              </a:lnSpc>
              <a:buNone/>
            </a:pPr>
            <a:r>
              <a:rPr lang="en-US" altLang="ja-JP" sz="1600" b="1" dirty="0">
                <a:latin typeface="+mn-ea"/>
              </a:rPr>
              <a:t>M4 </a:t>
            </a:r>
            <a:r>
              <a:rPr lang="ja-JP" altLang="en-US" sz="1600" b="1" dirty="0">
                <a:latin typeface="+mn-ea"/>
              </a:rPr>
              <a:t>ｘ</a:t>
            </a:r>
            <a:r>
              <a:rPr lang="en-US" altLang="ja-JP" sz="1600" b="1" dirty="0">
                <a:latin typeface="+mn-ea"/>
              </a:rPr>
              <a:t>4</a:t>
            </a:r>
            <a:r>
              <a:rPr lang="ja-JP" altLang="en-US" sz="1600" b="1" dirty="0">
                <a:latin typeface="+mn-ea"/>
              </a:rPr>
              <a:t>本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sz="2000" b="1" dirty="0">
                <a:latin typeface="+mn-ea"/>
              </a:rPr>
              <a:t>注意点</a:t>
            </a:r>
            <a:endParaRPr lang="en-US" altLang="ja-JP" sz="2000" b="1" dirty="0">
              <a:latin typeface="+mn-ea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下記内容が必要な場合は、本体カバーを取り付ける前に実施してください。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Wi-Fi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USB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アダプターの取付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Pan/Tilt/Yaw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の調整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538163" lvl="1" indent="-276225">
              <a:lnSpc>
                <a:spcPct val="100000"/>
              </a:lnSpc>
              <a:spcBef>
                <a:spcPts val="945"/>
              </a:spcBef>
              <a:buNone/>
            </a:pPr>
            <a:endParaRPr lang="en-US" altLang="ja-JP" sz="1600" b="1" dirty="0">
              <a:latin typeface="+mn-ea"/>
            </a:endParaRPr>
          </a:p>
        </p:txBody>
      </p: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2780C065-B0D3-A910-D370-63CF0BD51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94" descr="Icon&#10;&#10;Description automatically generated">
            <a:extLst>
              <a:ext uri="{FF2B5EF4-FFF2-40B4-BE49-F238E27FC236}">
                <a16:creationId xmlns:a16="http://schemas.microsoft.com/office/drawing/2014/main" id="{B60B5EA6-54B1-F796-1EA7-CAB78F43A6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82C89AA-E4F1-AD7B-E9C6-89EAB0CE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0</a:t>
            </a:r>
            <a:r>
              <a:rPr lang="ja-JP" altLang="en-US" dirty="0"/>
              <a:t>．はじめに</a:t>
            </a:r>
          </a:p>
        </p:txBody>
      </p:sp>
    </p:spTree>
    <p:extLst>
      <p:ext uri="{BB962C8B-B14F-4D97-AF65-F5344CB8AC3E}">
        <p14:creationId xmlns:p14="http://schemas.microsoft.com/office/powerpoint/2010/main" val="318923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791205-9951-02DB-E4B0-B892277A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設置について（壁吊り下げ</a:t>
            </a:r>
            <a:r>
              <a:rPr kumimoji="1" lang="ja-JP" altLang="en-US" dirty="0"/>
              <a:t>設置）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405911-C9E2-2E9B-9CEF-8BA676488A3E}"/>
              </a:ext>
            </a:extLst>
          </p:cNvPr>
          <p:cNvSpPr txBox="1"/>
          <p:nvPr/>
        </p:nvSpPr>
        <p:spPr>
          <a:xfrm>
            <a:off x="2340000" y="720000"/>
            <a:ext cx="6822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3"/>
              </a:rPr>
              <a:t>https://www.youtube.com/watch?v=XIYMdfZSggQ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0CF615-26E4-BDDB-636D-E1E4616D7E1D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10" name="オンライン メディア 9" title="Multi-directional dual-sensor camera - 壁吊り下げ設置">
            <a:hlinkClick r:id="" action="ppaction://media"/>
            <a:extLst>
              <a:ext uri="{FF2B5EF4-FFF2-40B4-BE49-F238E27FC236}">
                <a16:creationId xmlns:a16="http://schemas.microsoft.com/office/drawing/2014/main" id="{2F9D5EB4-D12E-F514-17D1-CD10DD222C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3274" cy="512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96B0D5FF-9CD6-4ACB-CB0E-33AB264640B9}"/>
              </a:ext>
            </a:extLst>
          </p:cNvPr>
          <p:cNvSpPr txBox="1">
            <a:spLocks/>
          </p:cNvSpPr>
          <p:nvPr/>
        </p:nvSpPr>
        <p:spPr>
          <a:xfrm>
            <a:off x="9723665" y="1290591"/>
            <a:ext cx="4499140" cy="6032852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2000" b="1" dirty="0">
                <a:latin typeface="+mn-ea"/>
              </a:rPr>
              <a:t>取付金具</a:t>
            </a:r>
            <a:r>
              <a:rPr lang="en-US" altLang="ja-JP" sz="2000" b="1" dirty="0">
                <a:latin typeface="+mn-ea"/>
              </a:rPr>
              <a:t> </a:t>
            </a:r>
          </a:p>
          <a:p>
            <a:pPr marL="424972" lvl="1" indent="0">
              <a:lnSpc>
                <a:spcPct val="110000"/>
              </a:lnSpc>
              <a:buNone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WV-QSR507</a:t>
            </a:r>
            <a:r>
              <a:rPr lang="ja-JP" altLang="en-US" sz="1600" b="1" dirty="0">
                <a:latin typeface="+mn-ea"/>
              </a:rPr>
              <a:t> ✚ </a:t>
            </a:r>
            <a:r>
              <a:rPr lang="en-US" altLang="ja-JP" sz="1600" b="1" dirty="0">
                <a:latin typeface="+mn-ea"/>
              </a:rPr>
              <a:t>WV-QWL501WUX</a:t>
            </a:r>
          </a:p>
          <a:p>
            <a:pPr marL="424972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575" b="1" dirty="0">
              <a:latin typeface="+mn-ea"/>
            </a:endParaRP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732" b="1" dirty="0">
              <a:latin typeface="+mn-ea"/>
            </a:endParaRPr>
          </a:p>
          <a:p>
            <a:pPr marL="424972" lvl="1" indent="0">
              <a:lnSpc>
                <a:spcPct val="110000"/>
              </a:lnSpc>
              <a:buNone/>
            </a:pPr>
            <a:endParaRPr lang="en-US" altLang="ja-JP" sz="1732" b="1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2000" b="1" dirty="0">
                <a:latin typeface="+mn-ea"/>
              </a:rPr>
              <a:t>別途調達必要部材</a:t>
            </a:r>
            <a:endParaRPr lang="en-US" altLang="ja-JP" sz="20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600" b="1" dirty="0">
                <a:latin typeface="+mn-ea"/>
              </a:rPr>
              <a:t>・</a:t>
            </a:r>
            <a:r>
              <a:rPr lang="en-US" altLang="ja-JP" sz="1600" b="1" dirty="0">
                <a:latin typeface="+mn-ea"/>
              </a:rPr>
              <a:t>WV-QWL501-W</a:t>
            </a:r>
            <a:r>
              <a:rPr lang="ja-JP" altLang="en-US" sz="1600" b="1" dirty="0">
                <a:latin typeface="+mn-ea"/>
              </a:rPr>
              <a:t>壁面固定用ネジ </a:t>
            </a:r>
            <a:endParaRPr lang="en-US" altLang="ja-JP" sz="16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600" b="1" dirty="0">
                <a:latin typeface="+mn-ea"/>
              </a:rPr>
              <a:t>M10×4</a:t>
            </a:r>
            <a:r>
              <a:rPr lang="ja-JP" altLang="en-US" sz="1600" b="1" dirty="0">
                <a:latin typeface="+mn-ea"/>
              </a:rPr>
              <a:t>本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2000" b="1" dirty="0">
                <a:latin typeface="+mn-ea"/>
              </a:rPr>
              <a:t>注意点</a:t>
            </a:r>
            <a:endParaRPr lang="en-US" altLang="ja-JP" sz="2000" b="1" dirty="0">
              <a:latin typeface="+mn-ea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下記内容が必要な場合は、本体カバーを取り付ける前に実施してください。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Wi-Fi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USB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アダプターの取付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68288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Pan/Tilt/Yaw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の調整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3CAF930-60C4-C854-44B3-F18D88BBA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15" t="13047" r="18053" b="12967"/>
          <a:stretch/>
        </p:blipFill>
        <p:spPr>
          <a:xfrm>
            <a:off x="12550511" y="2153133"/>
            <a:ext cx="698788" cy="8150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3CC838C-5422-D896-AC7A-1EE206B1BF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03" t="27291" r="13237" b="31567"/>
          <a:stretch/>
        </p:blipFill>
        <p:spPr>
          <a:xfrm>
            <a:off x="10464800" y="2222631"/>
            <a:ext cx="1198880" cy="676056"/>
          </a:xfrm>
          <a:prstGeom prst="rect">
            <a:avLst/>
          </a:prstGeom>
        </p:spPr>
      </p:pic>
      <p:pic>
        <p:nvPicPr>
          <p:cNvPr id="3" name="図 93" descr="Logo&#10;&#10;Description automatically generated">
            <a:extLst>
              <a:ext uri="{FF2B5EF4-FFF2-40B4-BE49-F238E27FC236}">
                <a16:creationId xmlns:a16="http://schemas.microsoft.com/office/drawing/2014/main" id="{E6E4AC9F-D61F-FA10-04C3-5780EF9409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210123CC-6B05-4816-7AB3-6EA3268587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2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58D5008-E2C6-4E4B-C8C4-A479BDE2D6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4558" y="606662"/>
            <a:ext cx="10150114" cy="4209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天井設置／壁面設置／壁吊り下げ設置後のサイズは以下の通りです。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D365610-62C2-1458-DF7E-FBCF0918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2-5.</a:t>
            </a:r>
            <a:r>
              <a:rPr kumimoji="1" lang="ja-JP" altLang="en-US" dirty="0"/>
              <a:t> </a:t>
            </a:r>
            <a:r>
              <a:rPr lang="ja-JP" altLang="en-US" dirty="0"/>
              <a:t>設置サイズについて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0C472C-A461-E5D6-8CFD-5382AD4AC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430" y="2693457"/>
            <a:ext cx="3928954" cy="22218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15A0E0-06FD-FC5A-7DCB-2955D692B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749" y="3646203"/>
            <a:ext cx="2134175" cy="926764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80D455C2-298A-6A0D-27AA-1226A81348E5}"/>
              </a:ext>
            </a:extLst>
          </p:cNvPr>
          <p:cNvCxnSpPr>
            <a:cxnSpLocks/>
          </p:cNvCxnSpPr>
          <p:nvPr/>
        </p:nvCxnSpPr>
        <p:spPr>
          <a:xfrm flipH="1">
            <a:off x="1766597" y="3374475"/>
            <a:ext cx="2096327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98CF70B-C8B1-2839-61C1-87791FB01D01}"/>
              </a:ext>
            </a:extLst>
          </p:cNvPr>
          <p:cNvSpPr/>
          <p:nvPr/>
        </p:nvSpPr>
        <p:spPr>
          <a:xfrm>
            <a:off x="1545829" y="3496112"/>
            <a:ext cx="2543645" cy="15009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05397E-6868-5A03-298D-EAA115C2282A}"/>
              </a:ext>
            </a:extLst>
          </p:cNvPr>
          <p:cNvSpPr txBox="1"/>
          <p:nvPr/>
        </p:nvSpPr>
        <p:spPr>
          <a:xfrm>
            <a:off x="434158" y="3805027"/>
            <a:ext cx="1301959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104.5 mm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625F1D1-82DE-BBFC-1219-AAAFAAA2C4B7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11575907" y="4915262"/>
            <a:ext cx="1784961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4D2084-25B2-637E-00BD-CE62447A0587}"/>
              </a:ext>
            </a:extLst>
          </p:cNvPr>
          <p:cNvSpPr txBox="1"/>
          <p:nvPr/>
        </p:nvSpPr>
        <p:spPr>
          <a:xfrm>
            <a:off x="2143239" y="1661672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天井設置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8E8E9C-E744-A720-7F75-D4E200E433DC}"/>
              </a:ext>
            </a:extLst>
          </p:cNvPr>
          <p:cNvSpPr txBox="1"/>
          <p:nvPr/>
        </p:nvSpPr>
        <p:spPr>
          <a:xfrm>
            <a:off x="8989139" y="1661672"/>
            <a:ext cx="4935967" cy="7232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壁吊り下げ設置</a:t>
            </a:r>
            <a:endParaRPr kumimoji="1" lang="en-US" altLang="ja-JP" sz="2000" b="1" dirty="0">
              <a:latin typeface="+mn-ea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（</a:t>
            </a:r>
            <a:r>
              <a:rPr kumimoji="1" lang="en-US" altLang="ja-JP" sz="1600" b="1" dirty="0">
                <a:latin typeface="+mn-ea"/>
              </a:rPr>
              <a:t>WV-QSR507 </a:t>
            </a:r>
            <a:r>
              <a:rPr kumimoji="1" lang="ja-JP" altLang="en-US" sz="1600" b="1" dirty="0">
                <a:latin typeface="+mn-ea"/>
              </a:rPr>
              <a:t>および </a:t>
            </a:r>
            <a:r>
              <a:rPr lang="en-US" altLang="ja-JP" sz="1600" b="1" dirty="0">
                <a:latin typeface="+mn-ea"/>
              </a:rPr>
              <a:t>WV-QWL501WUX</a:t>
            </a:r>
            <a:r>
              <a:rPr kumimoji="1" lang="ja-JP" altLang="en-US" sz="1600" b="1" dirty="0">
                <a:latin typeface="+mn-ea"/>
              </a:rPr>
              <a:t> 使用時）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D957C28-436F-62FF-FED0-37518840BF20}"/>
              </a:ext>
            </a:extLst>
          </p:cNvPr>
          <p:cNvSpPr/>
          <p:nvPr/>
        </p:nvSpPr>
        <p:spPr>
          <a:xfrm>
            <a:off x="11325006" y="5480528"/>
            <a:ext cx="877620" cy="22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B076BB4-7258-F626-3A4C-EDE2A6FE34A0}"/>
              </a:ext>
            </a:extLst>
          </p:cNvPr>
          <p:cNvSpPr/>
          <p:nvPr/>
        </p:nvSpPr>
        <p:spPr>
          <a:xfrm>
            <a:off x="1699032" y="4480192"/>
            <a:ext cx="413232" cy="15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F6FF334-98B3-1E74-47F5-CF605E45230F}"/>
              </a:ext>
            </a:extLst>
          </p:cNvPr>
          <p:cNvSpPr/>
          <p:nvPr/>
        </p:nvSpPr>
        <p:spPr>
          <a:xfrm>
            <a:off x="2758873" y="4109585"/>
            <a:ext cx="116872" cy="60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DCA1D28-BB50-2981-228F-EC72556581CD}"/>
              </a:ext>
            </a:extLst>
          </p:cNvPr>
          <p:cNvSpPr/>
          <p:nvPr/>
        </p:nvSpPr>
        <p:spPr>
          <a:xfrm>
            <a:off x="2481055" y="3064157"/>
            <a:ext cx="634725" cy="278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4ABC9F-E226-0858-CAA5-2C7FBCB41E00}"/>
              </a:ext>
            </a:extLst>
          </p:cNvPr>
          <p:cNvSpPr txBox="1"/>
          <p:nvPr/>
        </p:nvSpPr>
        <p:spPr>
          <a:xfrm>
            <a:off x="2304503" y="2940149"/>
            <a:ext cx="1095172" cy="4194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250 mm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C842BA-4D34-EFAB-52FB-48ED8B618A78}"/>
              </a:ext>
            </a:extLst>
          </p:cNvPr>
          <p:cNvSpPr txBox="1"/>
          <p:nvPr/>
        </p:nvSpPr>
        <p:spPr>
          <a:xfrm>
            <a:off x="6442975" y="1661672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壁面設置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953AD98-815F-9E10-3B26-0FC2B6BC5BFD}"/>
              </a:ext>
            </a:extLst>
          </p:cNvPr>
          <p:cNvSpPr txBox="1"/>
          <p:nvPr/>
        </p:nvSpPr>
        <p:spPr>
          <a:xfrm>
            <a:off x="11990717" y="4956418"/>
            <a:ext cx="1095172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325 mm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BAC67F5-AD02-1E9B-A668-0AF0B5772FB9}"/>
              </a:ext>
            </a:extLst>
          </p:cNvPr>
          <p:cNvCxnSpPr>
            <a:cxnSpLocks/>
          </p:cNvCxnSpPr>
          <p:nvPr/>
        </p:nvCxnSpPr>
        <p:spPr>
          <a:xfrm>
            <a:off x="9611430" y="3181773"/>
            <a:ext cx="0" cy="1595762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620E361-438C-9124-0EFE-EC98DA1BFB8D}"/>
              </a:ext>
            </a:extLst>
          </p:cNvPr>
          <p:cNvSpPr txBox="1"/>
          <p:nvPr/>
        </p:nvSpPr>
        <p:spPr>
          <a:xfrm>
            <a:off x="8513017" y="4017690"/>
            <a:ext cx="1095172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284 mm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D30D84C-5B4B-9EE6-22E7-79F95EEBFAFE}"/>
              </a:ext>
            </a:extLst>
          </p:cNvPr>
          <p:cNvCxnSpPr>
            <a:cxnSpLocks/>
          </p:cNvCxnSpPr>
          <p:nvPr/>
        </p:nvCxnSpPr>
        <p:spPr>
          <a:xfrm>
            <a:off x="1699032" y="3627046"/>
            <a:ext cx="0" cy="90483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4AC47DAD-BABD-3D9C-76F8-41EBD0D1A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528" y="2891004"/>
            <a:ext cx="2065483" cy="1253844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F323763-7F1D-963D-902F-4604298E4F90}"/>
              </a:ext>
            </a:extLst>
          </p:cNvPr>
          <p:cNvSpPr/>
          <p:nvPr/>
        </p:nvSpPr>
        <p:spPr>
          <a:xfrm>
            <a:off x="5949682" y="2855758"/>
            <a:ext cx="410349" cy="11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5A3446B-535D-3864-0F73-2F22CF4E07F2}"/>
              </a:ext>
            </a:extLst>
          </p:cNvPr>
          <p:cNvSpPr/>
          <p:nvPr/>
        </p:nvSpPr>
        <p:spPr>
          <a:xfrm>
            <a:off x="5949682" y="4053455"/>
            <a:ext cx="410349" cy="11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570D20B-4EC4-7A1B-AEC8-0F562DDC9343}"/>
              </a:ext>
            </a:extLst>
          </p:cNvPr>
          <p:cNvCxnSpPr>
            <a:cxnSpLocks/>
          </p:cNvCxnSpPr>
          <p:nvPr/>
        </p:nvCxnSpPr>
        <p:spPr>
          <a:xfrm>
            <a:off x="6001831" y="2880865"/>
            <a:ext cx="0" cy="1287029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AFD9672-33F9-55FE-61E1-ADFA05B6A90F}"/>
              </a:ext>
            </a:extLst>
          </p:cNvPr>
          <p:cNvSpPr txBox="1"/>
          <p:nvPr/>
        </p:nvSpPr>
        <p:spPr>
          <a:xfrm>
            <a:off x="4778742" y="3281847"/>
            <a:ext cx="1301958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104.5 mm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4A8C576-E870-AB11-EA28-5768B8CC55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770" y="5062458"/>
            <a:ext cx="2105417" cy="1290953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E75931B-496D-DFA7-F119-4BAE8E526E8C}"/>
              </a:ext>
            </a:extLst>
          </p:cNvPr>
          <p:cNvSpPr/>
          <p:nvPr/>
        </p:nvSpPr>
        <p:spPr>
          <a:xfrm>
            <a:off x="5977929" y="5039411"/>
            <a:ext cx="96667" cy="393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FEDF1AE-8C1C-1966-B4DA-75C644D91690}"/>
              </a:ext>
            </a:extLst>
          </p:cNvPr>
          <p:cNvSpPr/>
          <p:nvPr/>
        </p:nvSpPr>
        <p:spPr>
          <a:xfrm>
            <a:off x="7995520" y="5039411"/>
            <a:ext cx="96667" cy="393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9F74496-B7AF-3F40-D0B4-0F552FDA53E8}"/>
              </a:ext>
            </a:extLst>
          </p:cNvPr>
          <p:cNvSpPr txBox="1"/>
          <p:nvPr/>
        </p:nvSpPr>
        <p:spPr>
          <a:xfrm>
            <a:off x="6023815" y="6435076"/>
            <a:ext cx="20313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latin typeface="+mn-ea"/>
              </a:rPr>
              <a:t>サンシェード使用時</a:t>
            </a:r>
          </a:p>
        </p:txBody>
      </p:sp>
      <p:pic>
        <p:nvPicPr>
          <p:cNvPr id="31" name="図 93" descr="Logo&#10;&#10;Description automatically generated">
            <a:extLst>
              <a:ext uri="{FF2B5EF4-FFF2-40B4-BE49-F238E27FC236}">
                <a16:creationId xmlns:a16="http://schemas.microsoft.com/office/drawing/2014/main" id="{4BE963BB-9B31-B717-5F81-505C851A4A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図 94" descr="Icon&#10;&#10;Description automatically generated">
            <a:extLst>
              <a:ext uri="{FF2B5EF4-FFF2-40B4-BE49-F238E27FC236}">
                <a16:creationId xmlns:a16="http://schemas.microsoft.com/office/drawing/2014/main" id="{56424AC5-98C5-002C-3644-E0B71A405A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21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633DC6D-B33F-D8ED-052A-CF9C43DE4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3525" indent="-7938"/>
            <a:r>
              <a:rPr lang="en-US" altLang="ja-JP" dirty="0"/>
              <a:t>2-6.</a:t>
            </a:r>
            <a:r>
              <a:rPr lang="ja-JP" altLang="en-US" dirty="0"/>
              <a:t>「かんたん設定」による画角調整について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76593D-AB05-0A30-802B-4E9F4C1A8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81" y="2042925"/>
            <a:ext cx="6295167" cy="54605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表 6">
            <a:extLst>
              <a:ext uri="{FF2B5EF4-FFF2-40B4-BE49-F238E27FC236}">
                <a16:creationId xmlns:a16="http://schemas.microsoft.com/office/drawing/2014/main" id="{2F179012-B229-F4EF-5DD7-97E092810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9366"/>
              </p:ext>
            </p:extLst>
          </p:nvPr>
        </p:nvGraphicFramePr>
        <p:xfrm>
          <a:off x="7200106" y="2025866"/>
          <a:ext cx="6911658" cy="3548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29143">
                  <a:extLst>
                    <a:ext uri="{9D8B030D-6E8A-4147-A177-3AD203B41FA5}">
                      <a16:colId xmlns:a16="http://schemas.microsoft.com/office/drawing/2014/main" val="1854032944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631345319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3492985041"/>
                    </a:ext>
                  </a:extLst>
                </a:gridCol>
                <a:gridCol w="2459355">
                  <a:extLst>
                    <a:ext uri="{9D8B030D-6E8A-4147-A177-3AD203B41FA5}">
                      <a16:colId xmlns:a16="http://schemas.microsoft.com/office/drawing/2014/main" val="7671865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設置方法</a:t>
                      </a:r>
                    </a:p>
                  </a:txBody>
                  <a:tcPr marT="108000" marB="108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表示</a:t>
                      </a:r>
                      <a:endParaRPr kumimoji="1" lang="en-US" altLang="ja-JP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レイアウト</a:t>
                      </a:r>
                    </a:p>
                  </a:txBody>
                  <a:tcPr marT="108000" marB="108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表示配置</a:t>
                      </a:r>
                    </a:p>
                  </a:txBody>
                  <a:tcPr marT="108000" marB="108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画像回転</a:t>
                      </a:r>
                    </a:p>
                  </a:txBody>
                  <a:tcPr marT="108000" marB="108000" anchor="ctr" anchorCtr="1"/>
                </a:tc>
                <a:extLst>
                  <a:ext uri="{0D108BD9-81ED-4DB2-BD59-A6C34878D82A}">
                    <a16:rowId xmlns:a16="http://schemas.microsoft.com/office/drawing/2014/main" val="339821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天井に設置</a:t>
                      </a:r>
                      <a:endParaRPr kumimoji="1" lang="en-US" altLang="ja-JP" sz="16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1600" b="1" dirty="0">
                        <a:latin typeface="+mn-ea"/>
                        <a:ea typeface="+mn-ea"/>
                      </a:endParaRP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左右配置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左：カメラ１</a:t>
                      </a:r>
                      <a:endParaRPr kumimoji="1" lang="en-US" altLang="ja-JP" sz="1400" b="1" dirty="0">
                        <a:latin typeface="+mn-ea"/>
                        <a:ea typeface="+mn-ea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右：カメラ２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カメラ１：    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0°(Off)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カメラ２：    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0°(Off)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marT="108000" marB="108000"/>
                </a:tc>
                <a:extLst>
                  <a:ext uri="{0D108BD9-81ED-4DB2-BD59-A6C34878D82A}">
                    <a16:rowId xmlns:a16="http://schemas.microsoft.com/office/drawing/2014/main" val="3652939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壁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水平方向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)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に設置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左右配置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左：カメラ１</a:t>
                      </a:r>
                      <a:endParaRPr kumimoji="1" lang="en-US" altLang="ja-JP" sz="1400" b="1" dirty="0">
                        <a:latin typeface="+mn-ea"/>
                        <a:ea typeface="+mn-ea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右：カメラ２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カメラ１：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180°(</a:t>
                      </a: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上下反転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カメラ２：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180°(</a:t>
                      </a: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上下反転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T="108000" marB="108000"/>
                </a:tc>
                <a:extLst>
                  <a:ext uri="{0D108BD9-81ED-4DB2-BD59-A6C34878D82A}">
                    <a16:rowId xmlns:a16="http://schemas.microsoft.com/office/drawing/2014/main" val="563202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壁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垂直方向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)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に設置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右配管、カメラ１が上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上下配置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上：カメラ１</a:t>
                      </a:r>
                      <a:endParaRPr kumimoji="1" lang="en-US" altLang="ja-JP" sz="1400" b="1" dirty="0">
                        <a:latin typeface="+mn-ea"/>
                        <a:ea typeface="+mn-ea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下：カメラ２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カメラ１：    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0°(Off)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カメラ２：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180°(</a:t>
                      </a: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上下反転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marT="108000" marB="108000"/>
                </a:tc>
                <a:extLst>
                  <a:ext uri="{0D108BD9-81ED-4DB2-BD59-A6C34878D82A}">
                    <a16:rowId xmlns:a16="http://schemas.microsoft.com/office/drawing/2014/main" val="1017974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壁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垂直方向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に設置</a:t>
                      </a: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左配管、カメラ２が上</a:t>
                      </a: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上下配置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上：カメラ２</a:t>
                      </a:r>
                      <a:endParaRPr kumimoji="1" lang="en-US" altLang="ja-JP" sz="1400" b="1" dirty="0">
                        <a:latin typeface="+mn-ea"/>
                        <a:ea typeface="+mn-ea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下：カメラ１</a:t>
                      </a:r>
                    </a:p>
                  </a:txBody>
                  <a:tcPr marT="108000" marB="108000"/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カメラ１：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180°(</a:t>
                      </a: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上下反転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カメラ２：    </a:t>
                      </a:r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0°(Off)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marT="108000" marB="108000"/>
                </a:tc>
                <a:extLst>
                  <a:ext uri="{0D108BD9-81ED-4DB2-BD59-A6C34878D82A}">
                    <a16:rowId xmlns:a16="http://schemas.microsoft.com/office/drawing/2014/main" val="3734399071"/>
                  </a:ext>
                </a:extLst>
              </a:tr>
            </a:tbl>
          </a:graphicData>
        </a:graphic>
      </p:graphicFrame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377B8F54-854B-2808-5AA4-6F6C050687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0170" y="744114"/>
            <a:ext cx="13189954" cy="772035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設定画面の「かんたん設定」において、カメラの設置方法毎の画角調整・設定がサポートされます。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1600" dirty="0"/>
              <a:t>＊撮像モードを「</a:t>
            </a:r>
            <a:r>
              <a:rPr lang="en-US" altLang="ja-JP" sz="1600" dirty="0"/>
              <a:t>Dual</a:t>
            </a:r>
            <a:r>
              <a:rPr lang="ja-JP" altLang="en-US" sz="1600" dirty="0"/>
              <a:t>モード」に設定した場合は「かんたん設定」はサポート外です。調整方法詳細は </a:t>
            </a:r>
            <a:r>
              <a:rPr lang="en-US" altLang="ja-JP" sz="1600" dirty="0"/>
              <a:t>Web</a:t>
            </a:r>
            <a:r>
              <a:rPr lang="ja-JP" altLang="en-US" sz="1600" dirty="0"/>
              <a:t>ガイドを参照のこと。</a:t>
            </a:r>
            <a:endParaRPr lang="en-US" altLang="ja-JP" sz="1600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388335-BE5A-F33C-78FC-17B8D87C15B6}"/>
              </a:ext>
            </a:extLst>
          </p:cNvPr>
          <p:cNvSpPr txBox="1"/>
          <p:nvPr/>
        </p:nvSpPr>
        <p:spPr>
          <a:xfrm>
            <a:off x="231595" y="168731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簡単設定画面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C95C6A-8AF5-F95E-2B70-C4EDB085E1ED}"/>
              </a:ext>
            </a:extLst>
          </p:cNvPr>
          <p:cNvSpPr txBox="1"/>
          <p:nvPr/>
        </p:nvSpPr>
        <p:spPr>
          <a:xfrm>
            <a:off x="7005512" y="1687312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設定方法毎の自動設定内容一覧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4" name="図 93" descr="Logo&#10;&#10;Description automatically generated">
            <a:extLst>
              <a:ext uri="{FF2B5EF4-FFF2-40B4-BE49-F238E27FC236}">
                <a16:creationId xmlns:a16="http://schemas.microsoft.com/office/drawing/2014/main" id="{33B1CBFA-10B9-B855-10D6-386965FCF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94" descr="Icon&#10;&#10;Description automatically generated">
            <a:extLst>
              <a:ext uri="{FF2B5EF4-FFF2-40B4-BE49-F238E27FC236}">
                <a16:creationId xmlns:a16="http://schemas.microsoft.com/office/drawing/2014/main" id="{73161CC5-0CD8-BA58-C030-DC518120B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556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E814901-9ED6-42AF-9349-4490F852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2-7. </a:t>
            </a:r>
            <a:r>
              <a:rPr kumimoji="1" lang="en-US" altLang="ja-JP" dirty="0"/>
              <a:t>IR-LED</a:t>
            </a:r>
            <a:r>
              <a:rPr kumimoji="1" lang="ja-JP" altLang="en-US" dirty="0"/>
              <a:t>光の反射回避調整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BDD259-872E-B5A7-AECC-B5FAAA4A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1" y="1806339"/>
            <a:ext cx="5891253" cy="33785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37CC3D-DC15-8D92-91A0-7FD82E178F59}"/>
              </a:ext>
            </a:extLst>
          </p:cNvPr>
          <p:cNvSpPr txBox="1"/>
          <p:nvPr/>
        </p:nvSpPr>
        <p:spPr>
          <a:xfrm>
            <a:off x="358780" y="1002656"/>
            <a:ext cx="601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marR="0" lvl="0" indent="-2635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■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IR-LED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がサンシェードに反射すると、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IR-LED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の映り込みが発生する場合があります。（赤枠部分参照）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6ADEC5-BA59-6A51-086F-C04E49B5C2A5}"/>
              </a:ext>
            </a:extLst>
          </p:cNvPr>
          <p:cNvSpPr txBox="1"/>
          <p:nvPr/>
        </p:nvSpPr>
        <p:spPr>
          <a:xfrm>
            <a:off x="7200106" y="1055241"/>
            <a:ext cx="454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解決方法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0AE7F51-FC46-066B-DFAA-C431CEC2B42F}"/>
              </a:ext>
            </a:extLst>
          </p:cNvPr>
          <p:cNvSpPr txBox="1"/>
          <p:nvPr/>
        </p:nvSpPr>
        <p:spPr>
          <a:xfrm>
            <a:off x="10556210" y="1645744"/>
            <a:ext cx="3586479" cy="5098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①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PAN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を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180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度回転します。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marL="263525" marR="0" lvl="0" indent="-263525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kern="0" dirty="0">
                <a:solidFill>
                  <a:prstClr val="black"/>
                </a:solidFill>
                <a:latin typeface="+mn-ea"/>
              </a:rPr>
              <a:t>②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Tilt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角を</a:t>
            </a:r>
            <a:r>
              <a:rPr kumimoji="0" lang="ja-JP" altLang="en-US" sz="1600" b="1" kern="0" dirty="0">
                <a:solidFill>
                  <a:prstClr val="black"/>
                </a:solidFill>
                <a:latin typeface="+mn-ea"/>
              </a:rPr>
              <a:t>水平から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下方向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20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度　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(8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クリック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以上に調整します。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kern="0" dirty="0">
              <a:solidFill>
                <a:prstClr val="black"/>
              </a:solidFill>
              <a:latin typeface="+mn-ea"/>
            </a:endParaRPr>
          </a:p>
          <a:p>
            <a:pPr marL="263525" marR="0" lvl="0" indent="-263525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③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Tilt</a:t>
            </a:r>
            <a:r>
              <a:rPr kumimoji="0" lang="ja-JP" altLang="en-US" sz="1600" b="1" kern="0" dirty="0">
                <a:solidFill>
                  <a:prstClr val="black"/>
                </a:solidFill>
                <a:latin typeface="+mn-ea"/>
              </a:rPr>
              <a:t>角を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下方向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20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度以上に設定したら、 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PAN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を最大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±35°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の範囲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(14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クリック以内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で 調整します。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3697EF2-568A-BBE5-B04A-874F3634F8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151" y="1549981"/>
            <a:ext cx="2811509" cy="1715741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AFD60FF-32B3-6ED7-33B6-244C062B502B}"/>
              </a:ext>
            </a:extLst>
          </p:cNvPr>
          <p:cNvGrpSpPr/>
          <p:nvPr/>
        </p:nvGrpSpPr>
        <p:grpSpPr>
          <a:xfrm>
            <a:off x="7978275" y="3580507"/>
            <a:ext cx="1998295" cy="1715741"/>
            <a:chOff x="10856408" y="2250084"/>
            <a:chExt cx="1998295" cy="171574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AB9195C-F56A-9577-0BEA-19949293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856408" y="2250084"/>
              <a:ext cx="1803728" cy="1715741"/>
            </a:xfrm>
            <a:prstGeom prst="rect">
              <a:avLst/>
            </a:prstGeom>
          </p:spPr>
        </p:pic>
        <p:sp>
          <p:nvSpPr>
            <p:cNvPr id="12" name="矢印: 環状 11">
              <a:extLst>
                <a:ext uri="{FF2B5EF4-FFF2-40B4-BE49-F238E27FC236}">
                  <a16:creationId xmlns:a16="http://schemas.microsoft.com/office/drawing/2014/main" id="{8387ACA0-A56E-A013-F51F-0E7626C91D76}"/>
                </a:ext>
              </a:extLst>
            </p:cNvPr>
            <p:cNvSpPr/>
            <p:nvPr/>
          </p:nvSpPr>
          <p:spPr>
            <a:xfrm rot="6223974">
              <a:off x="11876295" y="2742727"/>
              <a:ext cx="978408" cy="978408"/>
            </a:xfrm>
            <a:prstGeom prst="circularArrow">
              <a:avLst>
                <a:gd name="adj1" fmla="val 6779"/>
                <a:gd name="adj2" fmla="val 866584"/>
                <a:gd name="adj3" fmla="val 17260211"/>
                <a:gd name="adj4" fmla="val 14589767"/>
                <a:gd name="adj5" fmla="val 12459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551AEFB-F58F-3AA6-8D0B-456E6CF851EE}"/>
              </a:ext>
            </a:extLst>
          </p:cNvPr>
          <p:cNvGrpSpPr/>
          <p:nvPr/>
        </p:nvGrpSpPr>
        <p:grpSpPr>
          <a:xfrm>
            <a:off x="7358364" y="5615685"/>
            <a:ext cx="2907085" cy="1834051"/>
            <a:chOff x="10627500" y="5171664"/>
            <a:chExt cx="2907085" cy="183405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51CE6D9-ACE6-8437-16DC-DD0776143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7500" y="5171664"/>
              <a:ext cx="2907085" cy="1834051"/>
            </a:xfrm>
            <a:prstGeom prst="rect">
              <a:avLst/>
            </a:prstGeom>
          </p:spPr>
        </p:pic>
        <p:sp>
          <p:nvSpPr>
            <p:cNvPr id="15" name="矢印: 環状 14">
              <a:extLst>
                <a:ext uri="{FF2B5EF4-FFF2-40B4-BE49-F238E27FC236}">
                  <a16:creationId xmlns:a16="http://schemas.microsoft.com/office/drawing/2014/main" id="{FC78B742-DCB1-B371-E73A-D41019E0CBCD}"/>
                </a:ext>
              </a:extLst>
            </p:cNvPr>
            <p:cNvSpPr/>
            <p:nvPr/>
          </p:nvSpPr>
          <p:spPr>
            <a:xfrm rot="18779716">
              <a:off x="11014876" y="5575203"/>
              <a:ext cx="978408" cy="978408"/>
            </a:xfrm>
            <a:prstGeom prst="circularArrow">
              <a:avLst>
                <a:gd name="adj1" fmla="val 11894"/>
                <a:gd name="adj2" fmla="val 1142319"/>
                <a:gd name="adj3" fmla="val 43293"/>
                <a:gd name="adj4" fmla="val 19388813"/>
                <a:gd name="adj5" fmla="val 14551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矢印: 環状 15">
              <a:extLst>
                <a:ext uri="{FF2B5EF4-FFF2-40B4-BE49-F238E27FC236}">
                  <a16:creationId xmlns:a16="http://schemas.microsoft.com/office/drawing/2014/main" id="{E8EFD231-716F-FC23-E79D-7B66521123C2}"/>
                </a:ext>
              </a:extLst>
            </p:cNvPr>
            <p:cNvSpPr/>
            <p:nvPr/>
          </p:nvSpPr>
          <p:spPr>
            <a:xfrm rot="2820284" flipH="1">
              <a:off x="11052976" y="5584728"/>
              <a:ext cx="978408" cy="978408"/>
            </a:xfrm>
            <a:prstGeom prst="circularArrow">
              <a:avLst>
                <a:gd name="adj1" fmla="val 11894"/>
                <a:gd name="adj2" fmla="val 1142319"/>
                <a:gd name="adj3" fmla="val 43293"/>
                <a:gd name="adj4" fmla="val 19388813"/>
                <a:gd name="adj5" fmla="val 14551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0" name="矢印: 環状 19">
            <a:extLst>
              <a:ext uri="{FF2B5EF4-FFF2-40B4-BE49-F238E27FC236}">
                <a16:creationId xmlns:a16="http://schemas.microsoft.com/office/drawing/2014/main" id="{EFB43694-CC72-2C4E-0804-5972A9AD08D4}"/>
              </a:ext>
            </a:extLst>
          </p:cNvPr>
          <p:cNvSpPr/>
          <p:nvPr/>
        </p:nvSpPr>
        <p:spPr>
          <a:xfrm rot="16200000">
            <a:off x="7579732" y="1777095"/>
            <a:ext cx="1366753" cy="1420933"/>
          </a:xfrm>
          <a:prstGeom prst="circularArrow">
            <a:avLst>
              <a:gd name="adj1" fmla="val 12312"/>
              <a:gd name="adj2" fmla="val 1211756"/>
              <a:gd name="adj3" fmla="val 20282896"/>
              <a:gd name="adj4" fmla="val 10800000"/>
              <a:gd name="adj5" fmla="val 18477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1F16E76-1D25-14C0-069A-E9BFE9CD7479}"/>
              </a:ext>
            </a:extLst>
          </p:cNvPr>
          <p:cNvSpPr/>
          <p:nvPr/>
        </p:nvSpPr>
        <p:spPr>
          <a:xfrm>
            <a:off x="3545840" y="1874647"/>
            <a:ext cx="2762719" cy="20252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B17EF14-B8F5-DAC2-55E6-6C697836D719}"/>
              </a:ext>
            </a:extLst>
          </p:cNvPr>
          <p:cNvSpPr/>
          <p:nvPr/>
        </p:nvSpPr>
        <p:spPr>
          <a:xfrm>
            <a:off x="7543526" y="1794660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A70B6A5A-52A7-4E98-F092-5840A718CE7B}"/>
              </a:ext>
            </a:extLst>
          </p:cNvPr>
          <p:cNvSpPr/>
          <p:nvPr/>
        </p:nvSpPr>
        <p:spPr>
          <a:xfrm>
            <a:off x="10009893" y="4570953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CAE1E2F-6741-5D5A-1C69-6D4D1536D194}"/>
              </a:ext>
            </a:extLst>
          </p:cNvPr>
          <p:cNvCxnSpPr>
            <a:cxnSpLocks/>
          </p:cNvCxnSpPr>
          <p:nvPr/>
        </p:nvCxnSpPr>
        <p:spPr>
          <a:xfrm>
            <a:off x="8595360" y="4438375"/>
            <a:ext cx="143256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1700A3E-EED2-5E9B-945B-BB27EBE833E1}"/>
              </a:ext>
            </a:extLst>
          </p:cNvPr>
          <p:cNvCxnSpPr>
            <a:cxnSpLocks/>
          </p:cNvCxnSpPr>
          <p:nvPr/>
        </p:nvCxnSpPr>
        <p:spPr>
          <a:xfrm>
            <a:off x="8595360" y="4458695"/>
            <a:ext cx="1330960" cy="4571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3F76E4FA-0662-4E33-9779-0670B7B0E6DF}"/>
              </a:ext>
            </a:extLst>
          </p:cNvPr>
          <p:cNvSpPr/>
          <p:nvPr/>
        </p:nvSpPr>
        <p:spPr>
          <a:xfrm>
            <a:off x="7833249" y="582653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6" name="二等辺三角形 35">
            <a:extLst>
              <a:ext uri="{FF2B5EF4-FFF2-40B4-BE49-F238E27FC236}">
                <a16:creationId xmlns:a16="http://schemas.microsoft.com/office/drawing/2014/main" id="{F9967D86-239C-A44C-3897-5580979036FA}"/>
              </a:ext>
            </a:extLst>
          </p:cNvPr>
          <p:cNvSpPr/>
          <p:nvPr/>
        </p:nvSpPr>
        <p:spPr>
          <a:xfrm rot="10771594" flipH="1">
            <a:off x="8435265" y="3369799"/>
            <a:ext cx="712638" cy="17697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7" name="二等辺三角形 36">
            <a:extLst>
              <a:ext uri="{FF2B5EF4-FFF2-40B4-BE49-F238E27FC236}">
                <a16:creationId xmlns:a16="http://schemas.microsoft.com/office/drawing/2014/main" id="{C6C0034A-B34A-FF00-6150-089F8A026DF6}"/>
              </a:ext>
            </a:extLst>
          </p:cNvPr>
          <p:cNvSpPr/>
          <p:nvPr/>
        </p:nvSpPr>
        <p:spPr>
          <a:xfrm rot="10771594" flipH="1">
            <a:off x="8435264" y="5416265"/>
            <a:ext cx="712638" cy="176978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ABEB372B-C714-BAC6-1F10-97BA44E89C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4" descr="Icon&#10;&#10;Description automatically generated">
            <a:extLst>
              <a:ext uri="{FF2B5EF4-FFF2-40B4-BE49-F238E27FC236}">
                <a16:creationId xmlns:a16="http://schemas.microsoft.com/office/drawing/2014/main" id="{62ACAA35-304E-4A4F-DE58-2F4DF81D50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38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r>
              <a:rPr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．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kumimoji="1" lang="ja-JP" altLang="en-US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3B50E16-29B1-AE81-361C-CA59DFF6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7" y="782163"/>
            <a:ext cx="6210814" cy="57900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D81CC-8BC2-C976-8CB4-38B14E7B4B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82163"/>
            <a:ext cx="6556087" cy="28085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kumimoji="1" lang="ja-JP" altLang="en-US" dirty="0"/>
              <a:t>管理者登録</a:t>
            </a:r>
            <a:r>
              <a:rPr kumimoji="1" lang="en-US" altLang="ja-JP" dirty="0"/>
              <a:t>】</a:t>
            </a:r>
          </a:p>
          <a:p>
            <a:pPr marL="452438" indent="-188913">
              <a:lnSpc>
                <a:spcPct val="120000"/>
              </a:lnSpc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ja-JP" altLang="en-US" dirty="0"/>
              <a:t>① 定められたユーザー名とパスワードを入力し、「設定」を押下</a:t>
            </a:r>
            <a:endParaRPr lang="en-US" altLang="ja-JP" dirty="0"/>
          </a:p>
          <a:p>
            <a:pPr marL="452438" indent="-188913">
              <a:lnSpc>
                <a:spcPct val="120000"/>
              </a:lnSpc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ja-JP" altLang="en-US" dirty="0"/>
              <a:t>　⇒入力条件や留意事項は「お知らせ」を参照のこと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3-1. </a:t>
            </a:r>
            <a:r>
              <a:rPr lang="ja-JP" altLang="en-US" dirty="0"/>
              <a:t>初期設定 その１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7F421D-2D10-ACF0-4237-18ECCA07C582}"/>
              </a:ext>
            </a:extLst>
          </p:cNvPr>
          <p:cNvSpPr/>
          <p:nvPr/>
        </p:nvSpPr>
        <p:spPr>
          <a:xfrm>
            <a:off x="591671" y="1981201"/>
            <a:ext cx="5952564" cy="2733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840CA54-A181-DBE1-DE14-9EB40B9150C2}"/>
              </a:ext>
            </a:extLst>
          </p:cNvPr>
          <p:cNvSpPr/>
          <p:nvPr/>
        </p:nvSpPr>
        <p:spPr>
          <a:xfrm>
            <a:off x="6060141" y="1479176"/>
            <a:ext cx="369721" cy="3697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5" name="図 93" descr="Logo&#10;&#10;Description automatically generated">
            <a:extLst>
              <a:ext uri="{FF2B5EF4-FFF2-40B4-BE49-F238E27FC236}">
                <a16:creationId xmlns:a16="http://schemas.microsoft.com/office/drawing/2014/main" id="{9062C26B-FF2B-6E7A-B56E-C40DCB875F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94" descr="Icon&#10;&#10;Description automatically generated">
            <a:extLst>
              <a:ext uri="{FF2B5EF4-FFF2-40B4-BE49-F238E27FC236}">
                <a16:creationId xmlns:a16="http://schemas.microsoft.com/office/drawing/2014/main" id="{C190A16B-EC08-8560-E394-6743F3637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675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57E03E7-AE5A-B260-1B51-BE281B7C7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70338"/>
            <a:ext cx="6755925" cy="682276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＊マルチセンサー部と</a:t>
            </a:r>
            <a:r>
              <a:rPr kumimoji="1" lang="en-US" altLang="ja-JP" dirty="0"/>
              <a:t>PTZ</a:t>
            </a:r>
            <a:r>
              <a:rPr kumimoji="1" lang="ja-JP" altLang="en-US" dirty="0"/>
              <a:t>部のそれぞれで設定必要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言語／日時設定</a:t>
            </a:r>
            <a:r>
              <a:rPr kumimoji="1"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下記の各項目を選択設定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「メニュー言語」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「日付・時刻表示」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・「日付表示形式」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②「日付」、「時刻」、「日付・時刻表示位置」を設定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　＊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その他、基本以下に設定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・「タイムゾーン」：”（</a:t>
            </a:r>
            <a:r>
              <a:rPr lang="en-US" altLang="ja-JP" sz="1800" dirty="0"/>
              <a:t>GMT+9:00</a:t>
            </a:r>
            <a:r>
              <a:rPr lang="ja-JP" altLang="en-US" sz="1800" dirty="0"/>
              <a:t>）大阪、札幌、東京”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・「サマータイム：” </a:t>
            </a:r>
            <a:r>
              <a:rPr lang="en-US" altLang="ja-JP" sz="1800" dirty="0"/>
              <a:t>Out</a:t>
            </a:r>
            <a:r>
              <a:rPr kumimoji="1" lang="ja-JP" altLang="en-US" sz="1800" dirty="0"/>
              <a:t> ”」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lang="ja-JP" altLang="en-US" dirty="0"/>
              <a:t>画面の設定</a:t>
            </a:r>
            <a:r>
              <a:rPr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dirty="0"/>
              <a:t>④ 下記の各項目を選択設定</a:t>
            </a:r>
            <a:endParaRPr kumimoji="1" lang="en-US" altLang="ja-JP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・「色」</a:t>
            </a:r>
            <a:endParaRPr lang="en-US" altLang="ja-JP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「操作パネルの配置位置」</a:t>
            </a:r>
            <a:endParaRPr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⑤ </a:t>
            </a:r>
            <a:r>
              <a:rPr kumimoji="1" lang="ja-JP" altLang="en-US" dirty="0"/>
              <a:t>最後に「設定」をクリック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E0CA04A-0217-4085-943C-CF403C0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3-1. </a:t>
            </a:r>
            <a:r>
              <a:rPr lang="ja-JP" altLang="en-US" dirty="0"/>
              <a:t>初期設定 その２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C1D7A0-3BB4-E47F-C3EC-DDFE2561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2" y="828171"/>
            <a:ext cx="6573167" cy="58872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4126546-B536-2E97-C758-FA31A35F3EF2}"/>
              </a:ext>
            </a:extLst>
          </p:cNvPr>
          <p:cNvSpPr/>
          <p:nvPr/>
        </p:nvSpPr>
        <p:spPr>
          <a:xfrm>
            <a:off x="74460" y="1629901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304B68-7C37-9D06-719C-3CA5AE83E1BA}"/>
              </a:ext>
            </a:extLst>
          </p:cNvPr>
          <p:cNvSpPr/>
          <p:nvPr/>
        </p:nvSpPr>
        <p:spPr>
          <a:xfrm>
            <a:off x="444182" y="1647930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33BC756-155B-C52E-0BF0-C128598459C5}"/>
              </a:ext>
            </a:extLst>
          </p:cNvPr>
          <p:cNvSpPr/>
          <p:nvPr/>
        </p:nvSpPr>
        <p:spPr>
          <a:xfrm>
            <a:off x="74459" y="2710985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63D479-79C2-53F2-330E-25B9BDCA3F25}"/>
              </a:ext>
            </a:extLst>
          </p:cNvPr>
          <p:cNvSpPr/>
          <p:nvPr/>
        </p:nvSpPr>
        <p:spPr>
          <a:xfrm>
            <a:off x="444182" y="2438400"/>
            <a:ext cx="6573167" cy="86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3A6A91-D287-44DA-41D2-74AC192A5A38}"/>
              </a:ext>
            </a:extLst>
          </p:cNvPr>
          <p:cNvSpPr/>
          <p:nvPr/>
        </p:nvSpPr>
        <p:spPr>
          <a:xfrm>
            <a:off x="444182" y="3395062"/>
            <a:ext cx="6573167" cy="1329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17D771-0557-ABEE-75E2-92930BDC1EC8}"/>
              </a:ext>
            </a:extLst>
          </p:cNvPr>
          <p:cNvSpPr/>
          <p:nvPr/>
        </p:nvSpPr>
        <p:spPr>
          <a:xfrm>
            <a:off x="444181" y="5313509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470325-B222-AF6E-3DA7-B5CB91E44184}"/>
              </a:ext>
            </a:extLst>
          </p:cNvPr>
          <p:cNvSpPr/>
          <p:nvPr/>
        </p:nvSpPr>
        <p:spPr>
          <a:xfrm>
            <a:off x="74459" y="389752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CFBCDDE-1B86-61A0-B8F4-A75DF55C9757}"/>
              </a:ext>
            </a:extLst>
          </p:cNvPr>
          <p:cNvSpPr/>
          <p:nvPr/>
        </p:nvSpPr>
        <p:spPr>
          <a:xfrm>
            <a:off x="74459" y="55029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A761DF-896B-0E4D-EB91-360FCD7514AA}"/>
              </a:ext>
            </a:extLst>
          </p:cNvPr>
          <p:cNvSpPr/>
          <p:nvPr/>
        </p:nvSpPr>
        <p:spPr>
          <a:xfrm>
            <a:off x="2967318" y="6096000"/>
            <a:ext cx="1532964" cy="510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8F14AE-22DC-E7B7-9B1D-05732774C2F6}"/>
              </a:ext>
            </a:extLst>
          </p:cNvPr>
          <p:cNvSpPr/>
          <p:nvPr/>
        </p:nvSpPr>
        <p:spPr>
          <a:xfrm>
            <a:off x="2512021" y="61887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15" name="図 93" descr="Logo&#10;&#10;Description automatically generated">
            <a:extLst>
              <a:ext uri="{FF2B5EF4-FFF2-40B4-BE49-F238E27FC236}">
                <a16:creationId xmlns:a16="http://schemas.microsoft.com/office/drawing/2014/main" id="{D20F6513-5466-97D0-6C21-239B4BE1D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94" descr="Icon&#10;&#10;Description automatically generated">
            <a:extLst>
              <a:ext uri="{FF2B5EF4-FFF2-40B4-BE49-F238E27FC236}">
                <a16:creationId xmlns:a16="http://schemas.microsoft.com/office/drawing/2014/main" id="{81180164-0142-1204-85B4-14B521346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698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E19AE04-CB1F-F8EA-C9A8-93D3DA76B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204" y="1404185"/>
            <a:ext cx="6618240" cy="32325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9CC482E-6DD5-90C4-DD5C-277E6810C3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597362"/>
            <a:ext cx="14400213" cy="452666"/>
          </a:xfrm>
        </p:spPr>
        <p:txBody>
          <a:bodyPr/>
          <a:lstStyle/>
          <a:p>
            <a:pPr marL="263525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dirty="0"/>
              <a:t>カメラ１</a:t>
            </a:r>
            <a:r>
              <a:rPr kumimoji="1" lang="ja-JP" altLang="en-US" dirty="0"/>
              <a:t>と２のライブ表示位置を「左右」「上下」のいずれかで選択可能です。</a:t>
            </a:r>
            <a:endParaRPr kumimoji="1"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AA05FA0-E6DE-542E-3495-2CDD09C0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3-2. </a:t>
            </a:r>
            <a:r>
              <a:rPr kumimoji="1" lang="ja-JP" altLang="en-US" dirty="0"/>
              <a:t>カメラブラウザ画面について：</a:t>
            </a:r>
            <a:r>
              <a:rPr lang="ja-JP" altLang="en-US" dirty="0"/>
              <a:t>ライブ画「２画表示」</a:t>
            </a:r>
            <a:r>
              <a:rPr kumimoji="1" lang="ja-JP" altLang="en-US" dirty="0"/>
              <a:t>の表示例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5CB50D-D7C5-0DC6-F7E9-43E765754589}"/>
              </a:ext>
            </a:extLst>
          </p:cNvPr>
          <p:cNvSpPr txBox="1"/>
          <p:nvPr/>
        </p:nvSpPr>
        <p:spPr>
          <a:xfrm>
            <a:off x="177250" y="106585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左右</a:t>
            </a:r>
            <a:r>
              <a:rPr kumimoji="1" lang="ja-JP" altLang="en-US" sz="1600" b="1" dirty="0">
                <a:latin typeface="+mn-ea"/>
              </a:rPr>
              <a:t>表示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20" name="八角形 19">
            <a:extLst>
              <a:ext uri="{FF2B5EF4-FFF2-40B4-BE49-F238E27FC236}">
                <a16:creationId xmlns:a16="http://schemas.microsoft.com/office/drawing/2014/main" id="{B35DA05C-840F-E4CA-7931-ABBBCEEA0CBA}"/>
              </a:ext>
            </a:extLst>
          </p:cNvPr>
          <p:cNvSpPr/>
          <p:nvPr/>
        </p:nvSpPr>
        <p:spPr>
          <a:xfrm>
            <a:off x="12898458" y="1844296"/>
            <a:ext cx="776482" cy="258824"/>
          </a:xfrm>
          <a:prstGeom prst="octagon">
            <a:avLst>
              <a:gd name="adj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F5E769C-3357-DA31-C0C2-5DE7EA4A8148}"/>
              </a:ext>
            </a:extLst>
          </p:cNvPr>
          <p:cNvCxnSpPr>
            <a:cxnSpLocks/>
            <a:stCxn id="20" idx="3"/>
            <a:endCxn id="19" idx="5"/>
          </p:cNvCxnSpPr>
          <p:nvPr/>
        </p:nvCxnSpPr>
        <p:spPr>
          <a:xfrm flipH="1">
            <a:off x="11145859" y="2103120"/>
            <a:ext cx="1752599" cy="286540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00E1C01-A62E-1B23-50B7-DB986EBC3F4F}"/>
              </a:ext>
            </a:extLst>
          </p:cNvPr>
          <p:cNvCxnSpPr>
            <a:cxnSpLocks/>
            <a:stCxn id="20" idx="1"/>
            <a:endCxn id="19" idx="0"/>
          </p:cNvCxnSpPr>
          <p:nvPr/>
        </p:nvCxnSpPr>
        <p:spPr>
          <a:xfrm>
            <a:off x="13674940" y="2103120"/>
            <a:ext cx="0" cy="286540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17D2081-E386-4327-1EE2-2B1383DED95A}"/>
              </a:ext>
            </a:extLst>
          </p:cNvPr>
          <p:cNvSpPr txBox="1"/>
          <p:nvPr/>
        </p:nvSpPr>
        <p:spPr>
          <a:xfrm>
            <a:off x="7220426" y="104456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上下表示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E606E19-5727-E216-4956-98BFF36B30C7}"/>
              </a:ext>
            </a:extLst>
          </p:cNvPr>
          <p:cNvSpPr txBox="1"/>
          <p:nvPr/>
        </p:nvSpPr>
        <p:spPr>
          <a:xfrm>
            <a:off x="11367520" y="679704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/>
              <a:t>「レイアウト」で選択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95A32B8-B911-E8B5-9C25-B21670EE3BAD}"/>
              </a:ext>
            </a:extLst>
          </p:cNvPr>
          <p:cNvSpPr txBox="1"/>
          <p:nvPr/>
        </p:nvSpPr>
        <p:spPr>
          <a:xfrm>
            <a:off x="357879" y="3941129"/>
            <a:ext cx="6591869" cy="125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600" b="1" dirty="0"/>
              <a:t>① 初期表示のライブ表示位置は、設定画面から</a:t>
            </a:r>
            <a:endParaRPr kumimoji="1" lang="en-US" altLang="ja-JP" sz="1600" b="1" dirty="0"/>
          </a:p>
          <a:p>
            <a:pPr marL="263525" algn="l">
              <a:lnSpc>
                <a:spcPct val="120000"/>
              </a:lnSpc>
            </a:pPr>
            <a:r>
              <a:rPr kumimoji="1" lang="ja-JP" altLang="en-US" sz="1600" b="1" dirty="0"/>
              <a:t>「映像」＞「ライブ画（初期表示）」＞「初期表示ストリーム」</a:t>
            </a:r>
            <a:endParaRPr kumimoji="1" lang="en-US" altLang="ja-JP" sz="1600" b="1" dirty="0"/>
          </a:p>
          <a:p>
            <a:pPr marL="263525" algn="l">
              <a:lnSpc>
                <a:spcPct val="120000"/>
              </a:lnSpc>
            </a:pPr>
            <a:r>
              <a:rPr kumimoji="1" lang="ja-JP" altLang="en-US" sz="1600" b="1" dirty="0"/>
              <a:t>にて設定可能です。</a:t>
            </a:r>
            <a:endParaRPr kumimoji="1" lang="en-US" altLang="ja-JP" sz="1600" b="1" dirty="0"/>
          </a:p>
          <a:p>
            <a:pPr algn="l">
              <a:lnSpc>
                <a:spcPct val="120000"/>
              </a:lnSpc>
            </a:pPr>
            <a:r>
              <a:rPr lang="ja-JP" altLang="en-US" sz="1600" b="1" dirty="0"/>
              <a:t>② カメラ１・２の表示順も「カメラ表示順」の設定で変更可能です。</a:t>
            </a:r>
            <a:endParaRPr kumimoji="1" lang="ja-JP" altLang="en-US" sz="16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86BC04-9BE4-B1A6-5ABB-F4D6886DB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6" y="1404185"/>
            <a:ext cx="6655484" cy="21810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八角形 18">
            <a:extLst>
              <a:ext uri="{FF2B5EF4-FFF2-40B4-BE49-F238E27FC236}">
                <a16:creationId xmlns:a16="http://schemas.microsoft.com/office/drawing/2014/main" id="{7F7D003F-989A-5812-834D-0D13A3B234DF}"/>
              </a:ext>
            </a:extLst>
          </p:cNvPr>
          <p:cNvSpPr/>
          <p:nvPr/>
        </p:nvSpPr>
        <p:spPr>
          <a:xfrm>
            <a:off x="11145859" y="4968529"/>
            <a:ext cx="2529081" cy="1519379"/>
          </a:xfrm>
          <a:prstGeom prst="octagon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64BA8DF7-B32D-DE1D-2CCE-35DD4D4345A0}"/>
              </a:ext>
            </a:extLst>
          </p:cNvPr>
          <p:cNvGrpSpPr/>
          <p:nvPr/>
        </p:nvGrpSpPr>
        <p:grpSpPr>
          <a:xfrm>
            <a:off x="401216" y="5234168"/>
            <a:ext cx="6655484" cy="2202131"/>
            <a:chOff x="401216" y="5234168"/>
            <a:chExt cx="6655484" cy="2202131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96D94A84-1AC9-B1F3-D4C4-A046CE63A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216" y="5234168"/>
              <a:ext cx="6655484" cy="220213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D803FA44-C61E-9FF5-4168-D280F947A979}"/>
                </a:ext>
              </a:extLst>
            </p:cNvPr>
            <p:cNvSpPr/>
            <p:nvPr/>
          </p:nvSpPr>
          <p:spPr>
            <a:xfrm>
              <a:off x="6146800" y="6563610"/>
              <a:ext cx="909900" cy="5662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45A180FE-074B-7763-787D-A3284BF7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2952" y="6834237"/>
              <a:ext cx="1045608" cy="551451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C03E98B3-7C58-9A8A-48D2-15781AFC76ED}"/>
                </a:ext>
              </a:extLst>
            </p:cNvPr>
            <p:cNvSpPr/>
            <p:nvPr/>
          </p:nvSpPr>
          <p:spPr>
            <a:xfrm>
              <a:off x="6621623" y="6190207"/>
              <a:ext cx="290052" cy="2900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/>
              <a:r>
                <a:rPr lang="en-US" altLang="ja-JP" sz="1890" b="1" dirty="0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1</a:t>
              </a:r>
              <a:endPara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43E9E383-B901-B3A4-C25F-BB0049FB9AB7}"/>
                </a:ext>
              </a:extLst>
            </p:cNvPr>
            <p:cNvSpPr/>
            <p:nvPr/>
          </p:nvSpPr>
          <p:spPr>
            <a:xfrm>
              <a:off x="3535284" y="7109962"/>
              <a:ext cx="290052" cy="2900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/>
              <a:r>
                <a:rPr lang="en-US" altLang="ja-JP" sz="1890" b="1" dirty="0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2</a:t>
              </a:r>
              <a:endPara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2008AA25-4C1D-3824-0543-01FF916EA9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B633F636-6F30-74FB-3093-F667E6957E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536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756F0BD-BEAE-1E19-0F78-7BDAB1289A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3755" y="751086"/>
            <a:ext cx="13328509" cy="1867367"/>
          </a:xfrm>
        </p:spPr>
        <p:txBody>
          <a:bodyPr/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上部の「表示カメラ」を選択することで、カメラ１とカメラ２の単画および２画表示を切り替えることが可能です。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1893158-EDB5-0B9F-8358-C5E4BEDC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カメラブラウザ画面について：単画モードでのライブ表示切り替え</a:t>
            </a:r>
            <a:endParaRPr kumimoji="1" lang="ja-JP" altLang="en-US" dirty="0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3087A9DF-C3A8-FABC-9A01-6B8F9331141C}"/>
              </a:ext>
            </a:extLst>
          </p:cNvPr>
          <p:cNvGrpSpPr/>
          <p:nvPr/>
        </p:nvGrpSpPr>
        <p:grpSpPr>
          <a:xfrm>
            <a:off x="363755" y="1461757"/>
            <a:ext cx="6238985" cy="3760484"/>
            <a:chOff x="363755" y="1461757"/>
            <a:chExt cx="6238985" cy="376048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1D550B8-5DD3-8462-A0DE-3C8CC224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55" y="1461757"/>
              <a:ext cx="6238985" cy="37604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11A389C5-7E47-CC4C-C054-26FEC26ABCB5}"/>
                </a:ext>
              </a:extLst>
            </p:cNvPr>
            <p:cNvSpPr/>
            <p:nvPr/>
          </p:nvSpPr>
          <p:spPr>
            <a:xfrm>
              <a:off x="2265680" y="1461757"/>
              <a:ext cx="1107440" cy="6501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D2E0569-8CB0-7FDB-FD51-DCC03542B44C}"/>
              </a:ext>
            </a:extLst>
          </p:cNvPr>
          <p:cNvGrpSpPr/>
          <p:nvPr/>
        </p:nvGrpSpPr>
        <p:grpSpPr>
          <a:xfrm>
            <a:off x="7453277" y="1461757"/>
            <a:ext cx="6238985" cy="3751519"/>
            <a:chOff x="7028008" y="1473253"/>
            <a:chExt cx="6238985" cy="375151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7E891D1-1B35-C0EF-BCE8-48374282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8008" y="1473253"/>
              <a:ext cx="6238985" cy="375151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42769BD-C40B-4ABC-DAD5-F97FE33227D7}"/>
                </a:ext>
              </a:extLst>
            </p:cNvPr>
            <p:cNvSpPr/>
            <p:nvPr/>
          </p:nvSpPr>
          <p:spPr>
            <a:xfrm>
              <a:off x="8908852" y="1473253"/>
              <a:ext cx="1107440" cy="4113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08BCADE-18BC-CA64-353D-1B27B142B538}"/>
              </a:ext>
            </a:extLst>
          </p:cNvPr>
          <p:cNvGrpSpPr/>
          <p:nvPr/>
        </p:nvGrpSpPr>
        <p:grpSpPr>
          <a:xfrm>
            <a:off x="3007856" y="3211060"/>
            <a:ext cx="8040305" cy="4255402"/>
            <a:chOff x="3483247" y="3221451"/>
            <a:chExt cx="8040305" cy="4255402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4A948B7-96EF-8645-5E04-6BBF5343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3247" y="3221451"/>
              <a:ext cx="8040305" cy="425540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7752B7B4-61EF-19F8-DCC7-E6A47ADB2D54}"/>
                </a:ext>
              </a:extLst>
            </p:cNvPr>
            <p:cNvSpPr/>
            <p:nvPr/>
          </p:nvSpPr>
          <p:spPr>
            <a:xfrm>
              <a:off x="6261655" y="3221451"/>
              <a:ext cx="1107440" cy="37259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65726739-5053-8291-5AE8-C7113C861E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DBE2A32B-3831-6DA4-E055-D5616B62D4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078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8BC27E1-E375-78AE-96E5-1AABA212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3-3</a:t>
            </a:r>
            <a:r>
              <a:rPr lang="en-US" altLang="ja-JP" dirty="0"/>
              <a:t>.</a:t>
            </a:r>
            <a:r>
              <a:rPr lang="ja-JP" altLang="en-US" dirty="0"/>
              <a:t> </a:t>
            </a:r>
            <a:r>
              <a:rPr kumimoji="1" lang="ja-JP" altLang="en-US" dirty="0"/>
              <a:t>コリドールモードについて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167789D-7DA2-0C8E-2650-E4DED5FD5C14}"/>
              </a:ext>
            </a:extLst>
          </p:cNvPr>
          <p:cNvSpPr txBox="1">
            <a:spLocks/>
          </p:cNvSpPr>
          <p:nvPr/>
        </p:nvSpPr>
        <p:spPr>
          <a:xfrm>
            <a:off x="297025" y="635796"/>
            <a:ext cx="13070840" cy="2399070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latin typeface="+mn-ea"/>
              </a:rPr>
              <a:t>コリドールモード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>
                <a:latin typeface="+mn-ea"/>
              </a:rPr>
              <a:t>は「画像回転」設定で可能になります。</a:t>
            </a:r>
            <a:r>
              <a:rPr lang="en-US" altLang="ja-JP" sz="2000" b="1" dirty="0">
                <a:latin typeface="+mn-ea"/>
              </a:rPr>
              <a:t> (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90°/ 270°</a:t>
            </a:r>
            <a:r>
              <a:rPr lang="ja-JP" altLang="en-US" sz="2000" b="1" dirty="0">
                <a:latin typeface="+mn-ea"/>
              </a:rPr>
              <a:t>設定時</a:t>
            </a:r>
            <a:r>
              <a:rPr lang="en-US" altLang="ja-JP" sz="2000" b="1" dirty="0">
                <a:latin typeface="+mn-ea"/>
              </a:rPr>
              <a:t>)</a:t>
            </a:r>
            <a:endParaRPr lang="en-US" altLang="ja-JP" sz="8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endParaRPr lang="en-US" altLang="ja-JP" sz="1600" b="1" dirty="0">
              <a:latin typeface="+mn-ea"/>
            </a:endParaRPr>
          </a:p>
          <a:p>
            <a:pPr marL="0" indent="0">
              <a:buNone/>
            </a:pPr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制限事項</a:t>
            </a:r>
            <a:r>
              <a:rPr lang="en-US" altLang="ja-JP" sz="1600" b="1" dirty="0">
                <a:latin typeface="+mn-ea"/>
              </a:rPr>
              <a:t>】</a:t>
            </a:r>
          </a:p>
          <a:p>
            <a:pPr marL="263525" indent="0">
              <a:buNone/>
            </a:pPr>
            <a:r>
              <a:rPr lang="ja-JP" altLang="en-US" sz="1600" b="1" dirty="0">
                <a:latin typeface="+mn-ea"/>
              </a:rPr>
              <a:t>下記機能が有効時、コリドールモードに設定できません。</a:t>
            </a:r>
            <a:endParaRPr lang="en-US" altLang="ja-JP" sz="1600" b="1" dirty="0">
              <a:latin typeface="+mn-ea"/>
            </a:endParaRPr>
          </a:p>
          <a:p>
            <a:pPr marL="630238" lvl="1" indent="-269875">
              <a:spcBef>
                <a:spcPts val="600"/>
              </a:spcBef>
            </a:pPr>
            <a:r>
              <a:rPr lang="en-US" altLang="ja-JP" sz="1600" b="1" dirty="0">
                <a:latin typeface="+mn-ea"/>
              </a:rPr>
              <a:t>AI</a:t>
            </a:r>
            <a:r>
              <a:rPr lang="ja-JP" altLang="en-US" sz="1600" b="1" dirty="0">
                <a:latin typeface="+mn-ea"/>
              </a:rPr>
              <a:t>アプリケーション：アンインストールが必要</a:t>
            </a:r>
            <a:endParaRPr lang="en-US" altLang="ja-JP" sz="1600" b="1" dirty="0">
              <a:latin typeface="+mn-ea"/>
            </a:endParaRPr>
          </a:p>
          <a:p>
            <a:pPr marL="630238" lvl="1" indent="-269875">
              <a:spcBef>
                <a:spcPts val="600"/>
              </a:spcBef>
            </a:pPr>
            <a:r>
              <a:rPr lang="ja-JP" altLang="en-US" sz="1600" b="1" dirty="0">
                <a:latin typeface="+mn-ea"/>
              </a:rPr>
              <a:t>インテリジェントオート：</a:t>
            </a:r>
            <a:r>
              <a:rPr lang="en-US" altLang="ja-JP" sz="1600" b="1" dirty="0">
                <a:latin typeface="+mn-ea"/>
                <a:sym typeface="Wingdings" panose="05000000000000000000" pitchFamily="2" charset="2"/>
              </a:rPr>
              <a:t> </a:t>
            </a:r>
            <a:r>
              <a:rPr lang="ja-JP" altLang="en-US" sz="1600" b="1" dirty="0">
                <a:latin typeface="+mn-ea"/>
                <a:sym typeface="Wingdings" panose="05000000000000000000" pitchFamily="2" charset="2"/>
              </a:rPr>
              <a:t>設定「</a:t>
            </a:r>
            <a:r>
              <a:rPr lang="en-US" altLang="ja-JP" sz="1600" b="1" dirty="0">
                <a:latin typeface="+mn-ea"/>
                <a:sym typeface="Wingdings" panose="05000000000000000000" pitchFamily="2" charset="2"/>
              </a:rPr>
              <a:t>Off</a:t>
            </a:r>
            <a:r>
              <a:rPr lang="ja-JP" altLang="en-US" sz="1600" b="1" dirty="0">
                <a:latin typeface="+mn-ea"/>
                <a:sym typeface="Wingdings" panose="05000000000000000000" pitchFamily="2" charset="2"/>
              </a:rPr>
              <a:t>」</a:t>
            </a:r>
            <a:r>
              <a:rPr lang="en-US" altLang="ja-JP" sz="1600" b="1" dirty="0">
                <a:latin typeface="+mn-ea"/>
                <a:sym typeface="Wingdings" panose="05000000000000000000" pitchFamily="2" charset="2"/>
              </a:rPr>
              <a:t>  </a:t>
            </a:r>
            <a:r>
              <a:rPr lang="en-US" altLang="ja-JP" sz="1400" b="1" dirty="0">
                <a:latin typeface="+mn-ea"/>
                <a:sym typeface="Wingdings" panose="05000000000000000000" pitchFamily="2" charset="2"/>
              </a:rPr>
              <a:t>(</a:t>
            </a:r>
            <a:r>
              <a:rPr lang="ja-JP" altLang="en-US" sz="1400" b="1" dirty="0">
                <a:latin typeface="+mn-ea"/>
                <a:sym typeface="Wingdings" panose="05000000000000000000" pitchFamily="2" charset="2"/>
              </a:rPr>
              <a:t>デフォルト「</a:t>
            </a:r>
            <a:r>
              <a:rPr lang="en-US" altLang="ja-JP" sz="1400" b="1" dirty="0">
                <a:latin typeface="+mn-ea"/>
                <a:sym typeface="Wingdings" panose="05000000000000000000" pitchFamily="2" charset="2"/>
              </a:rPr>
              <a:t>ON</a:t>
            </a:r>
            <a:r>
              <a:rPr lang="ja-JP" altLang="en-US" sz="1400" b="1" dirty="0">
                <a:latin typeface="+mn-ea"/>
                <a:sym typeface="Wingdings" panose="05000000000000000000" pitchFamily="2" charset="2"/>
              </a:rPr>
              <a:t>」</a:t>
            </a:r>
            <a:r>
              <a:rPr lang="en-US" altLang="ja-JP" sz="1400" b="1" dirty="0">
                <a:latin typeface="+mn-ea"/>
                <a:sym typeface="Wingdings" panose="05000000000000000000" pitchFamily="2" charset="2"/>
              </a:rPr>
              <a:t>)</a:t>
            </a:r>
          </a:p>
          <a:p>
            <a:pPr marL="630238" lvl="1" indent="-269875">
              <a:spcBef>
                <a:spcPts val="600"/>
              </a:spcBef>
            </a:pPr>
            <a:r>
              <a:rPr lang="en-US" altLang="ja-JP" sz="1600" b="1" dirty="0">
                <a:latin typeface="+mn-ea"/>
                <a:sym typeface="Wingdings" panose="05000000000000000000" pitchFamily="2" charset="2"/>
              </a:rPr>
              <a:t>GOP</a:t>
            </a:r>
            <a:r>
              <a:rPr lang="ja-JP" altLang="en-US" sz="1600" b="1" dirty="0">
                <a:latin typeface="+mn-ea"/>
                <a:sym typeface="Wingdings" panose="05000000000000000000" pitchFamily="2" charset="2"/>
              </a:rPr>
              <a:t>制御：設定「</a:t>
            </a:r>
            <a:r>
              <a:rPr lang="en-US" altLang="ja-JP" sz="1600" b="1" dirty="0">
                <a:latin typeface="+mn-ea"/>
                <a:sym typeface="Wingdings" panose="05000000000000000000" pitchFamily="2" charset="2"/>
              </a:rPr>
              <a:t>Off</a:t>
            </a:r>
            <a:r>
              <a:rPr lang="ja-JP" altLang="en-US" sz="1600" b="1" dirty="0">
                <a:latin typeface="+mn-ea"/>
                <a:sym typeface="Wingdings" panose="05000000000000000000" pitchFamily="2" charset="2"/>
              </a:rPr>
              <a:t>」</a:t>
            </a:r>
            <a:r>
              <a:rPr lang="ja-JP" altLang="en-US" sz="1400" b="1" dirty="0">
                <a:latin typeface="+mn-ea"/>
                <a:sym typeface="Wingdings" panose="05000000000000000000" pitchFamily="2" charset="2"/>
              </a:rPr>
              <a:t>（デフォルト「</a:t>
            </a:r>
            <a:r>
              <a:rPr lang="en-US" altLang="ja-JP" sz="1400" b="1" dirty="0">
                <a:latin typeface="+mn-ea"/>
                <a:sym typeface="Wingdings" panose="05000000000000000000" pitchFamily="2" charset="2"/>
              </a:rPr>
              <a:t>OFF</a:t>
            </a:r>
            <a:r>
              <a:rPr lang="ja-JP" altLang="en-US" sz="1400" b="1" dirty="0">
                <a:latin typeface="+mn-ea"/>
                <a:sym typeface="Wingdings" panose="05000000000000000000" pitchFamily="2" charset="2"/>
              </a:rPr>
              <a:t>」）</a:t>
            </a:r>
            <a:endParaRPr lang="en-US" altLang="ja-JP" sz="1400" b="1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99BACE-087C-A2D5-7DD3-B79F51306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74" y="5619578"/>
            <a:ext cx="4538550" cy="12555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DF0F65-F592-72AD-AAEE-98612008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05" y="1099185"/>
            <a:ext cx="5833435" cy="13159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CE1F80-E335-68AA-26B6-46A26C710C0B}"/>
              </a:ext>
            </a:extLst>
          </p:cNvPr>
          <p:cNvSpPr txBox="1"/>
          <p:nvPr/>
        </p:nvSpPr>
        <p:spPr>
          <a:xfrm>
            <a:off x="924074" y="5311801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1" dirty="0"/>
              <a:t>【</a:t>
            </a:r>
            <a:r>
              <a:rPr kumimoji="1" lang="ja-JP" altLang="en-US" sz="1400" b="1" dirty="0"/>
              <a:t>メッセージ表示</a:t>
            </a:r>
            <a:r>
              <a:rPr kumimoji="1" lang="en-US" altLang="ja-JP" sz="1400" b="1" dirty="0"/>
              <a:t>】</a:t>
            </a:r>
            <a:endParaRPr kumimoji="1" lang="ja-JP" altLang="en-US" sz="14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415DD2C-4926-5035-D401-319EEB3A7301}"/>
              </a:ext>
            </a:extLst>
          </p:cNvPr>
          <p:cNvSpPr/>
          <p:nvPr/>
        </p:nvSpPr>
        <p:spPr>
          <a:xfrm>
            <a:off x="2580640" y="1226231"/>
            <a:ext cx="4064000" cy="5212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6564B4C-836C-F5D0-7811-A2CD0CAF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533" y="2415118"/>
            <a:ext cx="6402512" cy="50784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2A736E0-F3AB-1CF4-1ECB-EADCE470C627}"/>
              </a:ext>
            </a:extLst>
          </p:cNvPr>
          <p:cNvSpPr txBox="1"/>
          <p:nvPr/>
        </p:nvSpPr>
        <p:spPr>
          <a:xfrm>
            <a:off x="7274560" y="2026200"/>
            <a:ext cx="375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コリドールモード ２画表示の例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】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1279281-F7FA-4095-5A88-B39F65572745}"/>
              </a:ext>
            </a:extLst>
          </p:cNvPr>
          <p:cNvSpPr txBox="1"/>
          <p:nvPr/>
        </p:nvSpPr>
        <p:spPr>
          <a:xfrm>
            <a:off x="2019762" y="2542164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b="1" dirty="0"/>
              <a:t>「設定画面」＞「基本」＞「画像回転」</a:t>
            </a:r>
            <a:endParaRPr kumimoji="1" lang="ja-JP" altLang="en-US" sz="1400" b="1" dirty="0"/>
          </a:p>
        </p:txBody>
      </p: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50B6B54A-47B7-6228-E438-D7A49AA8A6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94" descr="Icon&#10;&#10;Description automatically generated">
            <a:extLst>
              <a:ext uri="{FF2B5EF4-FFF2-40B4-BE49-F238E27FC236}">
                <a16:creationId xmlns:a16="http://schemas.microsoft.com/office/drawing/2014/main" id="{E067DD87-F6EE-59F4-BE40-152474E49D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47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sz="quarter" idx="10"/>
          </p:nvPr>
        </p:nvSpPr>
        <p:spPr>
          <a:xfrm>
            <a:off x="555718" y="898130"/>
            <a:ext cx="12852599" cy="614025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本書は、</a:t>
            </a:r>
            <a:r>
              <a:rPr lang="en-US" altLang="ja-JP" sz="2000" dirty="0"/>
              <a:t>SE</a:t>
            </a:r>
            <a:r>
              <a:rPr lang="ja-JP" altLang="en-US" sz="2000" dirty="0"/>
              <a:t>各位がシステムを設計・導入・設定するための情報を記載したものになります。</a:t>
            </a:r>
            <a:endParaRPr lang="en-US" altLang="ja-JP" sz="2000" dirty="0"/>
          </a:p>
          <a:p>
            <a:pPr marL="0" indent="0">
              <a:spcBef>
                <a:spcPts val="945"/>
              </a:spcBef>
              <a:buNone/>
            </a:pPr>
            <a:r>
              <a:rPr lang="ja-JP" altLang="en-US" sz="2000" dirty="0"/>
              <a:t>本書に未掲載の情報については、以下をご参照ください。</a:t>
            </a:r>
            <a:endParaRPr lang="en-US" altLang="ja-JP" sz="2000" dirty="0"/>
          </a:p>
          <a:p>
            <a:pPr marL="284981" indent="0">
              <a:spcBef>
                <a:spcPts val="2834"/>
              </a:spcBef>
              <a:buNone/>
            </a:pPr>
            <a:r>
              <a:rPr lang="ja-JP" altLang="en-US" sz="2000" dirty="0"/>
              <a:t>①商品仕様</a:t>
            </a:r>
            <a:r>
              <a:rPr lang="en-US" altLang="ja-JP" sz="2000" dirty="0"/>
              <a:t>/</a:t>
            </a:r>
            <a:r>
              <a:rPr lang="ja-JP" altLang="en-US" sz="2000" dirty="0"/>
              <a:t>機能の概要説明：商品説明資料</a:t>
            </a:r>
            <a:endParaRPr lang="en-US" altLang="ja-JP" sz="2000" dirty="0"/>
          </a:p>
          <a:p>
            <a:pPr marL="284981" indent="0">
              <a:spcBef>
                <a:spcPts val="2834"/>
              </a:spcBef>
              <a:buNone/>
            </a:pPr>
            <a:r>
              <a:rPr lang="ja-JP" altLang="en-US" sz="2000" dirty="0"/>
              <a:t>②設定・操作の詳細説明：</a:t>
            </a:r>
            <a:r>
              <a:rPr lang="en-US" altLang="ja-JP" sz="2000" dirty="0">
                <a:hlinkClick r:id="rId2"/>
              </a:rPr>
              <a:t>Web</a:t>
            </a:r>
            <a:r>
              <a:rPr lang="ja-JP" altLang="en-US" sz="2000" dirty="0">
                <a:hlinkClick r:id="rId2"/>
              </a:rPr>
              <a:t>ガイド </a:t>
            </a:r>
            <a:r>
              <a:rPr lang="ja-JP" altLang="en-US" sz="2000" dirty="0"/>
              <a:t>・</a:t>
            </a:r>
            <a:r>
              <a:rPr lang="ja-JP" altLang="en-US" sz="2000" dirty="0">
                <a:hlinkClick r:id="rId3"/>
              </a:rPr>
              <a:t>ユーザーマニュアル</a:t>
            </a:r>
            <a:endParaRPr lang="en-US" altLang="ja-JP" sz="2000" dirty="0"/>
          </a:p>
          <a:p>
            <a:pPr marL="704954" indent="0">
              <a:lnSpc>
                <a:spcPct val="120000"/>
              </a:lnSpc>
              <a:spcBef>
                <a:spcPts val="945"/>
              </a:spcBef>
              <a:buNone/>
              <a:tabLst>
                <a:tab pos="704954" algn="l"/>
              </a:tabLst>
            </a:pPr>
            <a:r>
              <a:rPr lang="en-US" altLang="ja-JP" sz="1800" dirty="0"/>
              <a:t>Web</a:t>
            </a:r>
            <a:r>
              <a:rPr lang="ja-JP" altLang="en-US" sz="1800" dirty="0"/>
              <a:t>ガイド：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1129926" algn="l"/>
              </a:tabLst>
            </a:pPr>
            <a:r>
              <a:rPr lang="en-US" altLang="ja-JP" sz="1600" dirty="0">
                <a:hlinkClick r:id="rId2"/>
              </a:rPr>
              <a:t>https://i-pro.com/products_and_solutions/en/WVS85702F3L/ja/html/WV-S85702-F3L_webguide_ja/index.html</a:t>
            </a:r>
            <a:endParaRPr lang="en-US" altLang="ja-JP" sz="1600" dirty="0"/>
          </a:p>
          <a:p>
            <a:pPr marL="2962307" indent="-2257353">
              <a:lnSpc>
                <a:spcPct val="120000"/>
              </a:lnSpc>
              <a:spcBef>
                <a:spcPts val="1800"/>
              </a:spcBef>
              <a:buNone/>
              <a:tabLst>
                <a:tab pos="704954" algn="l"/>
              </a:tabLst>
            </a:pPr>
            <a:r>
              <a:rPr lang="ja-JP" altLang="en-US" sz="1800" dirty="0"/>
              <a:t>ユーザーマニュアル：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704954" algn="l"/>
              </a:tabLst>
            </a:pPr>
            <a:r>
              <a:rPr lang="en-US" altLang="ja-JP" sz="1600" dirty="0">
                <a:hlinkClick r:id="rId4"/>
              </a:rPr>
              <a:t>https://ipro.com/products_and_solutions/en/UserManual/ja/html/UserManual_ja/index.html</a:t>
            </a:r>
            <a:endParaRPr lang="en-US" altLang="ja-JP" sz="16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704954" algn="l"/>
              </a:tabLst>
            </a:pPr>
            <a:endParaRPr lang="en-US" altLang="ja-JP" sz="16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704954" algn="l"/>
              </a:tabLst>
            </a:pPr>
            <a:endParaRPr lang="en-US" altLang="ja-JP" sz="1600" dirty="0"/>
          </a:p>
          <a:p>
            <a:pPr marL="273050" indent="0">
              <a:lnSpc>
                <a:spcPct val="120000"/>
              </a:lnSpc>
              <a:spcBef>
                <a:spcPts val="0"/>
              </a:spcBef>
              <a:buNone/>
              <a:tabLst>
                <a:tab pos="704954" algn="l"/>
              </a:tabLst>
            </a:pPr>
            <a:r>
              <a:rPr lang="ja-JP" altLang="en-US" sz="1800" i="0" dirty="0">
                <a:solidFill>
                  <a:srgbClr val="000000"/>
                </a:solidFill>
                <a:effectLst/>
                <a:latin typeface="praxis-next"/>
              </a:rPr>
              <a:t>カタログダウンロードは</a:t>
            </a:r>
            <a:r>
              <a:rPr lang="ja-JP" altLang="en-US" sz="1800" i="0" dirty="0">
                <a:effectLst/>
                <a:latin typeface="praxis-next"/>
                <a:hlinkClick r:id="rId5"/>
              </a:rPr>
              <a:t>こちら</a:t>
            </a:r>
            <a:endParaRPr lang="en-US" altLang="ja-JP" sz="1800" dirty="0"/>
          </a:p>
          <a:p>
            <a:pPr marL="704954" indent="0">
              <a:lnSpc>
                <a:spcPct val="120000"/>
              </a:lnSpc>
              <a:spcBef>
                <a:spcPts val="945"/>
              </a:spcBef>
              <a:buNone/>
              <a:tabLst>
                <a:tab pos="704954" algn="l"/>
              </a:tabLst>
            </a:pPr>
            <a:endParaRPr lang="en-US" altLang="ja-JP" sz="2205" dirty="0"/>
          </a:p>
          <a:p>
            <a:pPr marL="0" indent="0">
              <a:buNone/>
            </a:pPr>
            <a:endParaRPr lang="ja-JP" altLang="en-US" sz="2834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</p:spPr>
        <p:txBody>
          <a:bodyPr/>
          <a:lstStyle/>
          <a:p>
            <a:r>
              <a:rPr lang="ja-JP" altLang="en-US" sz="2800" dirty="0"/>
              <a:t>本書の位置づけと</a:t>
            </a:r>
            <a:r>
              <a:rPr kumimoji="1" lang="ja-JP" altLang="en-US" sz="2800" dirty="0"/>
              <a:t>その他情報の参照先</a:t>
            </a:r>
          </a:p>
        </p:txBody>
      </p:sp>
    </p:spTree>
    <p:extLst>
      <p:ext uri="{BB962C8B-B14F-4D97-AF65-F5344CB8AC3E}">
        <p14:creationId xmlns:p14="http://schemas.microsoft.com/office/powerpoint/2010/main" val="280668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B5D895AE-3CFC-34AC-8B47-FCBE5F55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93" y="4752950"/>
            <a:ext cx="6364307" cy="22194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FC7422D-47FB-91C6-8108-8EB49069B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30" y="4748273"/>
            <a:ext cx="6567056" cy="22272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16611992-61BF-D959-55BC-4C205FFFEE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2138" y="588270"/>
            <a:ext cx="13595935" cy="472415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設定画面の</a:t>
            </a:r>
            <a:r>
              <a:rPr lang="ja-JP" altLang="en-US" dirty="0"/>
              <a:t>「</a:t>
            </a:r>
            <a:r>
              <a:rPr kumimoji="1" lang="ja-JP" altLang="en-US" dirty="0"/>
              <a:t>撮像モード」の選択により、「単画モード」と「</a:t>
            </a:r>
            <a:r>
              <a:rPr kumimoji="1" lang="en-US" altLang="ja-JP" dirty="0"/>
              <a:t>Dual</a:t>
            </a:r>
            <a:r>
              <a:rPr kumimoji="1" lang="ja-JP" altLang="en-US" dirty="0"/>
              <a:t>モード」を切り替えることが</a:t>
            </a:r>
            <a:r>
              <a:rPr lang="ja-JP" altLang="en-US" dirty="0"/>
              <a:t>可能です。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3375A4F-F508-11C4-48B6-7A918829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3525"/>
            <a:r>
              <a:rPr lang="en-US" altLang="ja-JP" dirty="0"/>
              <a:t>3-4.</a:t>
            </a:r>
            <a:r>
              <a:rPr lang="ja-JP" altLang="en-US" dirty="0"/>
              <a:t> 撮像モード：「単画モード」と「</a:t>
            </a:r>
            <a:r>
              <a:rPr lang="en-US" altLang="ja-JP" dirty="0"/>
              <a:t>Dual</a:t>
            </a:r>
            <a:r>
              <a:rPr lang="ja-JP" altLang="en-US" dirty="0"/>
              <a:t>モード」の切り替えについて</a:t>
            </a:r>
            <a:endParaRPr kumimoji="1" lang="ja-JP" altLang="en-US" dirty="0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62A8CAB-CE0E-ED1C-F277-A657687335BE}"/>
              </a:ext>
            </a:extLst>
          </p:cNvPr>
          <p:cNvGrpSpPr/>
          <p:nvPr/>
        </p:nvGrpSpPr>
        <p:grpSpPr>
          <a:xfrm>
            <a:off x="411730" y="1683503"/>
            <a:ext cx="6248967" cy="1623598"/>
            <a:chOff x="402138" y="1681001"/>
            <a:chExt cx="6248967" cy="1623598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CAB3985B-8DD3-2F8C-460F-01F48D9FC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138" y="1681001"/>
              <a:ext cx="6248967" cy="162359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56172F8-CA95-4A25-03AD-73346AFE00CC}"/>
                </a:ext>
              </a:extLst>
            </p:cNvPr>
            <p:cNvSpPr/>
            <p:nvPr/>
          </p:nvSpPr>
          <p:spPr>
            <a:xfrm>
              <a:off x="1840521" y="2207076"/>
              <a:ext cx="4638121" cy="3739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21F31DD-0297-FB70-0E54-FE6BAD01FA28}"/>
              </a:ext>
            </a:extLst>
          </p:cNvPr>
          <p:cNvGrpSpPr/>
          <p:nvPr/>
        </p:nvGrpSpPr>
        <p:grpSpPr>
          <a:xfrm>
            <a:off x="7527993" y="1663164"/>
            <a:ext cx="6248967" cy="1680236"/>
            <a:chOff x="7527993" y="1663164"/>
            <a:chExt cx="6248967" cy="1680236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C8C66765-FD1F-A0AB-9009-BCD477DC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993" y="1663164"/>
              <a:ext cx="6248967" cy="16802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EE0D825F-D8A7-F470-F659-33DBA5F03F2B}"/>
                </a:ext>
              </a:extLst>
            </p:cNvPr>
            <p:cNvSpPr/>
            <p:nvPr/>
          </p:nvSpPr>
          <p:spPr>
            <a:xfrm>
              <a:off x="8974293" y="2161529"/>
              <a:ext cx="4565396" cy="3680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D37171A-AF26-7F90-D966-922D9CBA7934}"/>
              </a:ext>
            </a:extLst>
          </p:cNvPr>
          <p:cNvGrpSpPr>
            <a:grpSpLocks noChangeAspect="1"/>
          </p:cNvGrpSpPr>
          <p:nvPr/>
        </p:nvGrpSpPr>
        <p:grpSpPr>
          <a:xfrm>
            <a:off x="490803" y="5087255"/>
            <a:ext cx="6426000" cy="1836709"/>
            <a:chOff x="432618" y="5140960"/>
            <a:chExt cx="6078422" cy="173736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60D23C4-A9E2-701B-D387-F6439055C067}"/>
                </a:ext>
              </a:extLst>
            </p:cNvPr>
            <p:cNvSpPr txBox="1"/>
            <p:nvPr/>
          </p:nvSpPr>
          <p:spPr>
            <a:xfrm>
              <a:off x="1189678" y="6318266"/>
              <a:ext cx="1527982" cy="41947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dirty="0"/>
                <a:t>3840 x 2160</a:t>
              </a:r>
              <a:endParaRPr kumimoji="1" lang="ja-JP" altLang="en-US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8247A68-2959-B89C-1D9B-0DFE6A14A641}"/>
                </a:ext>
              </a:extLst>
            </p:cNvPr>
            <p:cNvSpPr/>
            <p:nvPr/>
          </p:nvSpPr>
          <p:spPr>
            <a:xfrm>
              <a:off x="432618" y="5140960"/>
              <a:ext cx="3042102" cy="17373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AAFF409-368B-1B73-3C7F-C757D84395D0}"/>
                </a:ext>
              </a:extLst>
            </p:cNvPr>
            <p:cNvSpPr/>
            <p:nvPr/>
          </p:nvSpPr>
          <p:spPr>
            <a:xfrm>
              <a:off x="3468938" y="5140960"/>
              <a:ext cx="3042102" cy="17373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855DF8D-B520-2BFD-CAF8-2B5B3C3E277C}"/>
                </a:ext>
              </a:extLst>
            </p:cNvPr>
            <p:cNvSpPr txBox="1"/>
            <p:nvPr/>
          </p:nvSpPr>
          <p:spPr>
            <a:xfrm>
              <a:off x="4248383" y="6318266"/>
              <a:ext cx="1527982" cy="41947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dirty="0"/>
                <a:t>3840 x 2160</a:t>
              </a:r>
              <a:endParaRPr kumimoji="1" lang="ja-JP" altLang="en-US" dirty="0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0CBD380-4DD1-9C91-4CC2-32AACFBB9CEA}"/>
              </a:ext>
            </a:extLst>
          </p:cNvPr>
          <p:cNvSpPr txBox="1"/>
          <p:nvPr/>
        </p:nvSpPr>
        <p:spPr>
          <a:xfrm>
            <a:off x="9946155" y="6338571"/>
            <a:ext cx="1527982" cy="419474"/>
          </a:xfrm>
          <a:prstGeom prst="rect">
            <a:avLst/>
          </a:prstGeom>
          <a:solidFill>
            <a:srgbClr val="00FFFF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/>
              <a:t>3840 x 2160</a:t>
            </a:r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B78D515-1351-84F1-55C6-CE6430C78826}"/>
              </a:ext>
            </a:extLst>
          </p:cNvPr>
          <p:cNvSpPr/>
          <p:nvPr/>
        </p:nvSpPr>
        <p:spPr>
          <a:xfrm>
            <a:off x="8980873" y="5037991"/>
            <a:ext cx="3468696" cy="1925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205010-4D4D-84EB-C567-A627676C4588}"/>
              </a:ext>
            </a:extLst>
          </p:cNvPr>
          <p:cNvSpPr txBox="1"/>
          <p:nvPr/>
        </p:nvSpPr>
        <p:spPr>
          <a:xfrm>
            <a:off x="3085167" y="339811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600" b="1" dirty="0"/>
              <a:t>単画モード</a:t>
            </a:r>
            <a:endParaRPr kumimoji="1" lang="ja-JP" altLang="en-US" sz="16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6ACD83F-D27A-AAF7-D464-E14A97819124}"/>
              </a:ext>
            </a:extLst>
          </p:cNvPr>
          <p:cNvSpPr txBox="1"/>
          <p:nvPr/>
        </p:nvSpPr>
        <p:spPr>
          <a:xfrm>
            <a:off x="10077601" y="3429086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Dual</a:t>
            </a:r>
            <a:r>
              <a:rPr lang="ja-JP" altLang="en-US" sz="1600" b="1" dirty="0">
                <a:latin typeface="+mn-ea"/>
              </a:rPr>
              <a:t>モード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03DFC7-C74E-2874-FEED-434A78A1472F}"/>
              </a:ext>
            </a:extLst>
          </p:cNvPr>
          <p:cNvSpPr txBox="1"/>
          <p:nvPr/>
        </p:nvSpPr>
        <p:spPr>
          <a:xfrm>
            <a:off x="357340" y="3858931"/>
            <a:ext cx="13679622" cy="417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07990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それぞれの２画表示において、解像度が異なります。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Dual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モードでは各カメラでの映像表示の解像度が小さくなります。）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B338697-65E5-A79A-BCF8-CBAE67A5A0B5}"/>
              </a:ext>
            </a:extLst>
          </p:cNvPr>
          <p:cNvSpPr txBox="1"/>
          <p:nvPr/>
        </p:nvSpPr>
        <p:spPr>
          <a:xfrm>
            <a:off x="9702799" y="7287659"/>
            <a:ext cx="4074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 b="1" dirty="0">
                <a:latin typeface="+mn-ea"/>
              </a:rPr>
              <a:t>＊上記は４</a:t>
            </a:r>
            <a:r>
              <a:rPr kumimoji="1" lang="en-US" altLang="ja-JP" sz="1600" b="1" dirty="0">
                <a:latin typeface="+mn-ea"/>
              </a:rPr>
              <a:t>K</a:t>
            </a:r>
            <a:r>
              <a:rPr kumimoji="1" lang="ja-JP" altLang="en-US" sz="1600" b="1" dirty="0">
                <a:latin typeface="+mn-ea"/>
              </a:rPr>
              <a:t>モデル</a:t>
            </a:r>
            <a:r>
              <a:rPr kumimoji="1" lang="ja-JP" altLang="en-US" sz="1200" b="1" dirty="0">
                <a:latin typeface="+mn-ea"/>
              </a:rPr>
              <a:t>（</a:t>
            </a:r>
            <a:r>
              <a:rPr kumimoji="1" lang="en-US" altLang="ja-JP" sz="1200" b="1" dirty="0">
                <a:latin typeface="+mn-ea"/>
              </a:rPr>
              <a:t>WV-S85702-F3L</a:t>
            </a:r>
            <a:r>
              <a:rPr kumimoji="1" lang="ja-JP" altLang="en-US" sz="1200" b="1" dirty="0">
                <a:latin typeface="+mn-ea"/>
              </a:rPr>
              <a:t>）</a:t>
            </a:r>
            <a:r>
              <a:rPr kumimoji="1" lang="ja-JP" altLang="en-US" sz="1600" b="1" dirty="0">
                <a:latin typeface="+mn-ea"/>
              </a:rPr>
              <a:t>の例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93EEB98-748E-E795-E2AC-CF57FFB045AE}"/>
              </a:ext>
            </a:extLst>
          </p:cNvPr>
          <p:cNvSpPr txBox="1"/>
          <p:nvPr/>
        </p:nvSpPr>
        <p:spPr>
          <a:xfrm>
            <a:off x="165683" y="1324553"/>
            <a:ext cx="1622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設定画面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】</a:t>
            </a:r>
            <a:endParaRPr lang="ja-JP" altLang="en-US" sz="16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527DF8-41E3-C8A4-6BD3-D313E3B0997E}"/>
              </a:ext>
            </a:extLst>
          </p:cNvPr>
          <p:cNvSpPr txBox="1"/>
          <p:nvPr/>
        </p:nvSpPr>
        <p:spPr>
          <a:xfrm>
            <a:off x="165683" y="4311099"/>
            <a:ext cx="33496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ブラウザライブ表示画面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】</a:t>
            </a:r>
            <a:endParaRPr lang="ja-JP" altLang="en-US" sz="16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0966AA6-C53A-6C01-24B2-C3ABEFD6DBA1}"/>
              </a:ext>
            </a:extLst>
          </p:cNvPr>
          <p:cNvSpPr txBox="1"/>
          <p:nvPr/>
        </p:nvSpPr>
        <p:spPr>
          <a:xfrm>
            <a:off x="3085167" y="700977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600" b="1" dirty="0"/>
              <a:t>単画モード</a:t>
            </a:r>
            <a:endParaRPr kumimoji="1" lang="ja-JP" altLang="en-US" sz="16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132747D-ECFC-28F8-04F2-E7851C203C98}"/>
              </a:ext>
            </a:extLst>
          </p:cNvPr>
          <p:cNvSpPr txBox="1"/>
          <p:nvPr/>
        </p:nvSpPr>
        <p:spPr>
          <a:xfrm>
            <a:off x="10025798" y="7006448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Dual</a:t>
            </a:r>
            <a:r>
              <a:rPr lang="ja-JP" altLang="en-US" sz="1600" b="1" dirty="0">
                <a:latin typeface="+mn-ea"/>
              </a:rPr>
              <a:t>モード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5" name="図 93" descr="Logo&#10;&#10;Description automatically generated">
            <a:extLst>
              <a:ext uri="{FF2B5EF4-FFF2-40B4-BE49-F238E27FC236}">
                <a16:creationId xmlns:a16="http://schemas.microsoft.com/office/drawing/2014/main" id="{B6D858D5-B85A-0664-8F32-6B66D3C1C4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94" descr="Icon&#10;&#10;Description automatically generated">
            <a:extLst>
              <a:ext uri="{FF2B5EF4-FFF2-40B4-BE49-F238E27FC236}">
                <a16:creationId xmlns:a16="http://schemas.microsoft.com/office/drawing/2014/main" id="{A1AC4D2D-2166-775D-3874-15FCD8053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513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4DCFEE8-534D-7E29-B6C3-128ED6C9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80" y="5219477"/>
            <a:ext cx="6564813" cy="15066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A3BC8245-F3B8-639A-C6FD-0917D67B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3-4.</a:t>
            </a:r>
            <a:r>
              <a:rPr kumimoji="1" lang="ja-JP" altLang="en-US" dirty="0"/>
              <a:t> 撮像モード：設定項目の違いについて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830597-104E-7DE9-95B7-6A9DB0BCE74A}"/>
              </a:ext>
            </a:extLst>
          </p:cNvPr>
          <p:cNvSpPr txBox="1"/>
          <p:nvPr/>
        </p:nvSpPr>
        <p:spPr>
          <a:xfrm>
            <a:off x="284480" y="635067"/>
            <a:ext cx="10099040" cy="417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7990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選択モードにより、以下の設定項目が変わります。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D405EC3-306F-9FC5-4164-3E49E0F5BBEC}"/>
              </a:ext>
            </a:extLst>
          </p:cNvPr>
          <p:cNvGrpSpPr/>
          <p:nvPr/>
        </p:nvGrpSpPr>
        <p:grpSpPr>
          <a:xfrm>
            <a:off x="404380" y="1492353"/>
            <a:ext cx="6557463" cy="2840004"/>
            <a:chOff x="402139" y="1127421"/>
            <a:chExt cx="6133599" cy="2656431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F688210-D8EC-1094-5A31-FC6B5E5BF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39" y="1127421"/>
              <a:ext cx="6133599" cy="265643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8331A0DF-83B4-8E59-AC77-7F129F0E56D3}"/>
                </a:ext>
              </a:extLst>
            </p:cNvPr>
            <p:cNvSpPr/>
            <p:nvPr/>
          </p:nvSpPr>
          <p:spPr>
            <a:xfrm>
              <a:off x="3603428" y="2320081"/>
              <a:ext cx="1049681" cy="12343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6E9B91F-1671-30ED-A385-11EA502E4AAC}"/>
              </a:ext>
            </a:extLst>
          </p:cNvPr>
          <p:cNvGrpSpPr/>
          <p:nvPr/>
        </p:nvGrpSpPr>
        <p:grpSpPr>
          <a:xfrm>
            <a:off x="7423671" y="1492353"/>
            <a:ext cx="6454644" cy="2219400"/>
            <a:chOff x="7370060" y="1139739"/>
            <a:chExt cx="6133599" cy="210901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9AEE2AD-B925-BDB0-EBA5-5FC36043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0060" y="1139739"/>
              <a:ext cx="6133599" cy="21090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A65C4AF8-DBEC-E561-F8F2-5B56E42F735E}"/>
                </a:ext>
              </a:extLst>
            </p:cNvPr>
            <p:cNvSpPr/>
            <p:nvPr/>
          </p:nvSpPr>
          <p:spPr>
            <a:xfrm>
              <a:off x="10557943" y="2302027"/>
              <a:ext cx="1036778" cy="6220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568A54-4FFE-4249-2089-1291959DB105}"/>
              </a:ext>
            </a:extLst>
          </p:cNvPr>
          <p:cNvSpPr txBox="1"/>
          <p:nvPr/>
        </p:nvSpPr>
        <p:spPr>
          <a:xfrm>
            <a:off x="3157481" y="440398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800" b="1" dirty="0"/>
              <a:t>単画モード</a:t>
            </a:r>
            <a:endParaRPr kumimoji="1" lang="ja-JP" altLang="en-US" sz="18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3959822-17C0-C164-9F4B-633D1A8DE929}"/>
              </a:ext>
            </a:extLst>
          </p:cNvPr>
          <p:cNvSpPr txBox="1"/>
          <p:nvPr/>
        </p:nvSpPr>
        <p:spPr>
          <a:xfrm>
            <a:off x="9951923" y="4406105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800" b="1" dirty="0">
                <a:latin typeface="+mn-ea"/>
              </a:rPr>
              <a:t>Dual</a:t>
            </a:r>
            <a:r>
              <a:rPr lang="ja-JP" altLang="en-US" sz="1800" b="1" dirty="0">
                <a:latin typeface="+mn-ea"/>
              </a:rPr>
              <a:t>モード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3662294-2DE6-B47F-7BE4-D13BB5D5E564}"/>
              </a:ext>
            </a:extLst>
          </p:cNvPr>
          <p:cNvSpPr txBox="1"/>
          <p:nvPr/>
        </p:nvSpPr>
        <p:spPr>
          <a:xfrm>
            <a:off x="172971" y="1124369"/>
            <a:ext cx="30183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「初期表示ストリーム」</a:t>
            </a:r>
            <a:endParaRPr lang="ja-JP" altLang="en-US" sz="1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FAEF30A-5127-8690-9522-611E1964F658}"/>
              </a:ext>
            </a:extLst>
          </p:cNvPr>
          <p:cNvSpPr txBox="1"/>
          <p:nvPr/>
        </p:nvSpPr>
        <p:spPr>
          <a:xfrm>
            <a:off x="180321" y="4809299"/>
            <a:ext cx="30183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「画像回転」</a:t>
            </a:r>
            <a:endParaRPr lang="ja-JP" altLang="en-US" sz="16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9660D5-21F4-0049-E717-D292C5F44F3B}"/>
              </a:ext>
            </a:extLst>
          </p:cNvPr>
          <p:cNvSpPr/>
          <p:nvPr/>
        </p:nvSpPr>
        <p:spPr>
          <a:xfrm>
            <a:off x="2446791" y="5389255"/>
            <a:ext cx="4522402" cy="579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783C5A-4259-CCD5-6C3A-C29EA26B1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096" y="5228758"/>
            <a:ext cx="6454644" cy="13436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9945DD4-A7BE-B92F-E828-3E7ECC3B167A}"/>
              </a:ext>
            </a:extLst>
          </p:cNvPr>
          <p:cNvSpPr/>
          <p:nvPr/>
        </p:nvSpPr>
        <p:spPr>
          <a:xfrm>
            <a:off x="9360338" y="5389255"/>
            <a:ext cx="4522402" cy="579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8201B30-B132-E01C-E963-0D9C07DBEDEB}"/>
              </a:ext>
            </a:extLst>
          </p:cNvPr>
          <p:cNvSpPr txBox="1"/>
          <p:nvPr/>
        </p:nvSpPr>
        <p:spPr>
          <a:xfrm>
            <a:off x="3164831" y="68053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800" b="1" dirty="0"/>
              <a:t>単画モード</a:t>
            </a:r>
            <a:endParaRPr kumimoji="1" lang="ja-JP" altLang="en-US" sz="18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A1C6FC-FB02-C4D9-9F4A-E7C9807E920A}"/>
              </a:ext>
            </a:extLst>
          </p:cNvPr>
          <p:cNvSpPr txBox="1"/>
          <p:nvPr/>
        </p:nvSpPr>
        <p:spPr>
          <a:xfrm>
            <a:off x="10079344" y="6805384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800" b="1" dirty="0">
                <a:latin typeface="+mn-ea"/>
              </a:rPr>
              <a:t>Dual</a:t>
            </a:r>
            <a:r>
              <a:rPr lang="ja-JP" altLang="en-US" sz="1800" b="1" dirty="0">
                <a:latin typeface="+mn-ea"/>
              </a:rPr>
              <a:t>モード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B26F0C7-6B5F-A99D-8C7D-7971DE98F941}"/>
              </a:ext>
            </a:extLst>
          </p:cNvPr>
          <p:cNvSpPr txBox="1"/>
          <p:nvPr/>
        </p:nvSpPr>
        <p:spPr>
          <a:xfrm>
            <a:off x="10435389" y="566143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b="1" dirty="0">
                <a:solidFill>
                  <a:srgbClr val="FF0000"/>
                </a:solidFill>
              </a:rPr>
              <a:t>＊グレー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アウト</a:t>
            </a:r>
          </a:p>
        </p:txBody>
      </p: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994742CE-A83E-561A-7061-E2FAAD050E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94" descr="Icon&#10;&#10;Description automatically generated">
            <a:extLst>
              <a:ext uri="{FF2B5EF4-FFF2-40B4-BE49-F238E27FC236}">
                <a16:creationId xmlns:a16="http://schemas.microsoft.com/office/drawing/2014/main" id="{240AAB1B-FA94-D51B-C85F-16F6F2B680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702478-5548-4ACD-E36E-FC6C03F79FAD}"/>
              </a:ext>
            </a:extLst>
          </p:cNvPr>
          <p:cNvSpPr txBox="1"/>
          <p:nvPr/>
        </p:nvSpPr>
        <p:spPr>
          <a:xfrm>
            <a:off x="8390029" y="7114939"/>
            <a:ext cx="569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l"/>
            <a:r>
              <a:rPr kumimoji="1" lang="ja-JP" altLang="en-US" sz="1400" b="1" dirty="0">
                <a:latin typeface="+mn-ea"/>
              </a:rPr>
              <a:t>＊</a:t>
            </a:r>
            <a:r>
              <a:rPr kumimoji="1" lang="en-US" altLang="ja-JP" sz="1400" b="1" dirty="0">
                <a:latin typeface="+mn-ea"/>
              </a:rPr>
              <a:t>Dual</a:t>
            </a:r>
            <a:r>
              <a:rPr kumimoji="1" lang="ja-JP" altLang="en-US" sz="1400" b="1" dirty="0">
                <a:latin typeface="+mn-ea"/>
              </a:rPr>
              <a:t>モード設定時は「画像回転」設定が「</a:t>
            </a:r>
            <a:r>
              <a:rPr kumimoji="1" lang="en-US" altLang="ja-JP" sz="1400" b="1" dirty="0">
                <a:latin typeface="+mn-ea"/>
              </a:rPr>
              <a:t>0°(Off)</a:t>
            </a:r>
            <a:r>
              <a:rPr kumimoji="1" lang="ja-JP" altLang="en-US" sz="1400" b="1" dirty="0">
                <a:latin typeface="+mn-ea"/>
              </a:rPr>
              <a:t>」に固定され、グレーアウトになります。</a:t>
            </a:r>
            <a:endParaRPr kumimoji="1" lang="en-US" altLang="ja-JP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7295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1490601-FEF7-B9E5-52B4-28B7DCB359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2118" y="632509"/>
            <a:ext cx="13597214" cy="43775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撮像モード切替時、以下のメッセージが表示されます。</a:t>
            </a:r>
            <a:r>
              <a:rPr lang="ja-JP" altLang="en-US" dirty="0"/>
              <a:t>内容を確認・検討の上、切り替えてください。</a:t>
            </a: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E8589CE-6B3F-DE38-22DD-B4E34526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3-4.</a:t>
            </a:r>
            <a:r>
              <a:rPr kumimoji="1" lang="ja-JP" altLang="en-US" dirty="0"/>
              <a:t> 撮像モード切替時の留意事項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4D4DD65D-F1F4-C4A4-7B68-FE816FC45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519844"/>
              </p:ext>
            </p:extLst>
          </p:nvPr>
        </p:nvGraphicFramePr>
        <p:xfrm>
          <a:off x="764275" y="1186662"/>
          <a:ext cx="10649073" cy="5852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717855">
                  <a:extLst>
                    <a:ext uri="{9D8B030D-6E8A-4147-A177-3AD203B41FA5}">
                      <a16:colId xmlns:a16="http://schemas.microsoft.com/office/drawing/2014/main" val="1370461747"/>
                    </a:ext>
                  </a:extLst>
                </a:gridCol>
                <a:gridCol w="5931218">
                  <a:extLst>
                    <a:ext uri="{9D8B030D-6E8A-4147-A177-3AD203B41FA5}">
                      <a16:colId xmlns:a16="http://schemas.microsoft.com/office/drawing/2014/main" val="32453018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表示メッセージ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項目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24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JPEG</a:t>
                      </a: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 ストリーム</a:t>
                      </a:r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(1)</a:t>
                      </a: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 ストリーム</a:t>
                      </a:r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(2)</a:t>
                      </a: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 の解像度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823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各エリア設定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プライバシーゾーン 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 動作検知エリア 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 マスクエリア</a:t>
                      </a:r>
                      <a:endParaRPr kumimoji="1" lang="en-US" altLang="ja-JP" sz="1800" b="1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フォーカス枠 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VIQS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エリア 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 妨害検知エリア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259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機能拡張ソフトウェアのアンインストール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（機能拡張ソフトウェアがインストールされている場合のみ）</a:t>
                      </a:r>
                      <a:endParaRPr kumimoji="1" lang="en-US" altLang="ja-JP" sz="1600" b="1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　＊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S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シリーズのみ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41130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917024B0-2974-F876-87AB-DBA4F855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6"/>
          <a:stretch/>
        </p:blipFill>
        <p:spPr>
          <a:xfrm>
            <a:off x="939347" y="1749021"/>
            <a:ext cx="4229690" cy="18357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F2DFFC5-022E-15EE-248C-206CA80BC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1"/>
          <a:stretch/>
        </p:blipFill>
        <p:spPr>
          <a:xfrm>
            <a:off x="939347" y="3922821"/>
            <a:ext cx="4220164" cy="16547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48535E1-2A8E-6C9A-90F8-520954CD5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28"/>
          <a:stretch/>
        </p:blipFill>
        <p:spPr>
          <a:xfrm>
            <a:off x="939347" y="5834341"/>
            <a:ext cx="4201111" cy="10784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3" descr="Logo&#10;&#10;Description automatically generated">
            <a:extLst>
              <a:ext uri="{FF2B5EF4-FFF2-40B4-BE49-F238E27FC236}">
                <a16:creationId xmlns:a16="http://schemas.microsoft.com/office/drawing/2014/main" id="{63E3BC5D-0DD6-6725-A7A3-15E269EEEC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94" descr="Icon&#10;&#10;Description automatically generated">
            <a:extLst>
              <a:ext uri="{FF2B5EF4-FFF2-40B4-BE49-F238E27FC236}">
                <a16:creationId xmlns:a16="http://schemas.microsoft.com/office/drawing/2014/main" id="{A3BE3583-9FC0-B93D-0D04-5DCC060E98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3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C7D366A-AC14-48F5-540E-6AA2F09C09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878" y="619125"/>
            <a:ext cx="10150114" cy="43751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撮像モードにより、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アプリケーションのインストール方法が異なります。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EB5B247-E798-2757-B67F-6023D6E2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3-4.</a:t>
            </a:r>
            <a:r>
              <a:rPr kumimoji="1" lang="ja-JP" altLang="en-US" dirty="0"/>
              <a:t> 撮像モードによる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アプリインストール・設定の差異について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3CC4333-AC1E-E18C-0319-83B27A1FC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11" y="1649630"/>
            <a:ext cx="6593112" cy="26728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A61E110-33EE-EB9F-8FD7-2B39E0365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8" y="1649630"/>
            <a:ext cx="6593113" cy="41110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65B4B7-89D4-B35D-E9AD-278C5823445E}"/>
              </a:ext>
            </a:extLst>
          </p:cNvPr>
          <p:cNvSpPr txBox="1"/>
          <p:nvPr/>
        </p:nvSpPr>
        <p:spPr>
          <a:xfrm>
            <a:off x="3018061" y="128029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800" b="1" dirty="0"/>
              <a:t>単画モード</a:t>
            </a:r>
            <a:endParaRPr kumimoji="1" lang="ja-JP" altLang="en-US" sz="18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7E3080-4385-44C7-4C7C-47919FCA06F1}"/>
              </a:ext>
            </a:extLst>
          </p:cNvPr>
          <p:cNvSpPr txBox="1"/>
          <p:nvPr/>
        </p:nvSpPr>
        <p:spPr>
          <a:xfrm>
            <a:off x="10010073" y="1273111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800" b="1" dirty="0">
                <a:latin typeface="+mn-ea"/>
              </a:rPr>
              <a:t>Dual</a:t>
            </a:r>
            <a:r>
              <a:rPr lang="ja-JP" altLang="en-US" sz="1800" b="1" dirty="0">
                <a:latin typeface="+mn-ea"/>
              </a:rPr>
              <a:t>モード</a:t>
            </a:r>
            <a:endParaRPr kumimoji="1" lang="ja-JP" altLang="en-US" sz="1800" b="1" dirty="0">
              <a:latin typeface="+mn-ea"/>
            </a:endParaRPr>
          </a:p>
        </p:txBody>
      </p:sp>
      <p:pic>
        <p:nvPicPr>
          <p:cNvPr id="6" name="図 93" descr="Logo&#10;&#10;Description automatically generated">
            <a:extLst>
              <a:ext uri="{FF2B5EF4-FFF2-40B4-BE49-F238E27FC236}">
                <a16:creationId xmlns:a16="http://schemas.microsoft.com/office/drawing/2014/main" id="{C01A3534-1DEB-FBB4-E01E-8012F14E13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57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C7D366A-AC14-48F5-540E-6AA2F09C09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5038" y="656061"/>
            <a:ext cx="10150114" cy="44122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Dual</a:t>
            </a:r>
            <a:r>
              <a:rPr kumimoji="1" lang="ja-JP" altLang="en-US" dirty="0"/>
              <a:t>モードでの</a:t>
            </a:r>
            <a:r>
              <a:rPr kumimoji="1" lang="en-US" altLang="ja-JP" dirty="0"/>
              <a:t>AI</a:t>
            </a:r>
            <a:r>
              <a:rPr kumimoji="1" lang="ja-JP" altLang="en-US" dirty="0"/>
              <a:t>検知エリアはカメラ１・２の画角を跨いで設定可能です。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EB5B247-E798-2757-B67F-6023D6E2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3-5.</a:t>
            </a:r>
            <a:r>
              <a:rPr kumimoji="1" lang="ja-JP" altLang="en-US" dirty="0"/>
              <a:t> </a:t>
            </a:r>
            <a:r>
              <a:rPr kumimoji="1" lang="en-US" altLang="ja-JP" dirty="0"/>
              <a:t>Dual</a:t>
            </a:r>
            <a:r>
              <a:rPr kumimoji="1" lang="ja-JP" altLang="en-US" dirty="0"/>
              <a:t>モードでの</a:t>
            </a:r>
            <a:r>
              <a:rPr kumimoji="1" lang="en-US" altLang="ja-JP" dirty="0"/>
              <a:t>AI</a:t>
            </a:r>
            <a:r>
              <a:rPr lang="ja-JP" altLang="en-US" dirty="0"/>
              <a:t>検知</a:t>
            </a:r>
            <a:r>
              <a:rPr kumimoji="1" lang="ja-JP" altLang="en-US" dirty="0"/>
              <a:t>設定について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A043FD-1289-6C19-0642-9BB83764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93" y="1097281"/>
            <a:ext cx="12260386" cy="58301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2CAEAD41-B352-EBDA-787B-E1A1E0C5C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212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91C62FA2-CE9F-9D67-AFAA-B0444DE551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649" y="612085"/>
            <a:ext cx="13684620" cy="98548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Dual</a:t>
            </a:r>
            <a:r>
              <a:rPr kumimoji="1" lang="ja-JP" altLang="en-US" dirty="0"/>
              <a:t>モードでターゲットを検知する場合、下図のようにカメラ画角を超えて検知枠が表示されるケースがあります。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検知枠表示の位置とサイズを十分に確認の上、検知エリア設定を行なってください。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64CBFB4-1445-BEBC-155F-D876B8A7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3-5. Dual</a:t>
            </a:r>
            <a:r>
              <a:rPr lang="ja-JP" altLang="en-US" dirty="0"/>
              <a:t>モードでの</a:t>
            </a:r>
            <a:r>
              <a:rPr lang="en-US" altLang="ja-JP" dirty="0"/>
              <a:t>AI</a:t>
            </a:r>
            <a:r>
              <a:rPr lang="ja-JP" altLang="en-US" dirty="0"/>
              <a:t>検知設定についての留意事項</a:t>
            </a:r>
            <a:endParaRPr kumimoji="1" lang="ja-JP" altLang="en-US" dirty="0"/>
          </a:p>
        </p:txBody>
      </p:sp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A390EF53-FF67-6452-B24F-009C32CB63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766058F-30E6-A65B-19D9-B8C5B965742A}"/>
              </a:ext>
            </a:extLst>
          </p:cNvPr>
          <p:cNvGrpSpPr/>
          <p:nvPr/>
        </p:nvGrpSpPr>
        <p:grpSpPr>
          <a:xfrm>
            <a:off x="651645" y="1786759"/>
            <a:ext cx="9280634" cy="5234152"/>
            <a:chOff x="914403" y="1744718"/>
            <a:chExt cx="9280634" cy="523415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B960CE0-292D-F6C4-8AD5-60B064C9D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7" t="1920" r="2610" b="2191"/>
            <a:stretch/>
          </p:blipFill>
          <p:spPr>
            <a:xfrm>
              <a:off x="914403" y="1744718"/>
              <a:ext cx="9280634" cy="52341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9C250B38-8944-1EC3-4F98-BF0632DEC28B}"/>
                </a:ext>
              </a:extLst>
            </p:cNvPr>
            <p:cNvSpPr/>
            <p:nvPr/>
          </p:nvSpPr>
          <p:spPr>
            <a:xfrm>
              <a:off x="3637467" y="5823529"/>
              <a:ext cx="324405" cy="3244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/>
              <a:r>
                <a:rPr kumimoji="1" lang="en-US" altLang="ja-JP" sz="2000" b="1" dirty="0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1</a:t>
              </a:r>
              <a:endParaRPr kumimoji="1" lang="ja-JP" altLang="en-US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8BF09D54-83C5-D5CF-4F3A-605E95EEF3FE}"/>
                </a:ext>
              </a:extLst>
            </p:cNvPr>
            <p:cNvSpPr/>
            <p:nvPr/>
          </p:nvSpPr>
          <p:spPr>
            <a:xfrm>
              <a:off x="6727507" y="6354707"/>
              <a:ext cx="324405" cy="3244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1"/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2</a:t>
              </a:r>
              <a:endParaRPr kumimoji="1" lang="ja-JP" altLang="en-US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178026-D20C-CAFE-2671-C130CA54EDFB}"/>
              </a:ext>
            </a:extLst>
          </p:cNvPr>
          <p:cNvSpPr txBox="1"/>
          <p:nvPr/>
        </p:nvSpPr>
        <p:spPr>
          <a:xfrm>
            <a:off x="10232806" y="4855779"/>
            <a:ext cx="39561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l">
              <a:spcBef>
                <a:spcPts val="600"/>
              </a:spcBef>
            </a:pPr>
            <a:r>
              <a:rPr kumimoji="1" lang="ja-JP" altLang="en-US" sz="1800" b="1" dirty="0">
                <a:latin typeface="+mn-ea"/>
              </a:rPr>
              <a:t>① のように、検知枠が画角の下端を超えて表示されている</a:t>
            </a:r>
            <a:endParaRPr lang="en-US" altLang="ja-JP" sz="1800" b="1" dirty="0">
              <a:latin typeface="+mn-ea"/>
            </a:endParaRPr>
          </a:p>
          <a:p>
            <a:pPr marL="273050" indent="-273050" algn="l">
              <a:spcBef>
                <a:spcPts val="600"/>
              </a:spcBef>
            </a:pPr>
            <a:r>
              <a:rPr kumimoji="1" lang="ja-JP" altLang="en-US" sz="1800" b="1" dirty="0">
                <a:latin typeface="+mn-ea"/>
              </a:rPr>
              <a:t>② ①の表示を確認しつつ、検知エリアのサイズを調整</a:t>
            </a:r>
          </a:p>
        </p:txBody>
      </p:sp>
    </p:spTree>
    <p:extLst>
      <p:ext uri="{BB962C8B-B14F-4D97-AF65-F5344CB8AC3E}">
        <p14:creationId xmlns:p14="http://schemas.microsoft.com/office/powerpoint/2010/main" val="99895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2E68F83-5BCC-6C8D-7A0C-28FF7812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22" y="1501771"/>
            <a:ext cx="12308018" cy="5763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3-6. </a:t>
            </a:r>
            <a:r>
              <a:rPr kumimoji="1" lang="en-US" altLang="ja-JP" dirty="0" err="1"/>
              <a:t>iCT</a:t>
            </a:r>
            <a:r>
              <a:rPr kumimoji="1" lang="ja-JP" altLang="en-US" dirty="0"/>
              <a:t>（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-PRO</a:t>
            </a:r>
            <a:r>
              <a:rPr kumimoji="1" lang="ja-JP" altLang="en-US" dirty="0"/>
              <a:t> 設定ツール）での設定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64B235-AEFF-85BF-B1CE-AF8ED5E3CE4D}"/>
              </a:ext>
            </a:extLst>
          </p:cNvPr>
          <p:cNvSpPr txBox="1"/>
          <p:nvPr/>
        </p:nvSpPr>
        <p:spPr>
          <a:xfrm>
            <a:off x="265817" y="653259"/>
            <a:ext cx="13542628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２眼</a:t>
            </a:r>
            <a:r>
              <a:rPr lang="ja-JP" altLang="en-US" sz="2000" b="1" dirty="0"/>
              <a:t>マルチセンサーカメラは、</a:t>
            </a:r>
            <a:r>
              <a:rPr lang="en-US" altLang="ja-JP" sz="2000" b="1" dirty="0">
                <a:latin typeface="+mn-ea"/>
              </a:rPr>
              <a:t>ICT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3.50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2023.2.22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/>
              <a:t>以降で対応</a:t>
            </a: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en-US" altLang="ja-JP" sz="1800" b="1" dirty="0" err="1">
                <a:latin typeface="+mn-ea"/>
              </a:rPr>
              <a:t>iCT</a:t>
            </a:r>
            <a:r>
              <a:rPr lang="ja-JP" altLang="en-US" sz="1800" b="1" dirty="0">
                <a:latin typeface="+mn-ea"/>
              </a:rPr>
              <a:t>のダウンロード</a:t>
            </a:r>
            <a:r>
              <a:rPr lang="en-US" altLang="ja-JP" sz="1800" b="1" dirty="0">
                <a:latin typeface="+mn-ea"/>
              </a:rPr>
              <a:t>URL</a:t>
            </a:r>
            <a:r>
              <a:rPr lang="ja-JP" altLang="en-US" sz="1800" b="1" dirty="0">
                <a:latin typeface="+mn-ea"/>
              </a:rPr>
              <a:t>：</a:t>
            </a:r>
            <a:r>
              <a:rPr lang="en-US" altLang="ja-JP" sz="1800" b="1" dirty="0">
                <a:latin typeface="+mn-ea"/>
                <a:hlinkClick r:id="rId3"/>
              </a:rPr>
              <a:t>https://japancs.i-pro.com/space/TLJP/637829728/%E3%83%84%E3%83%BC%E3%83%AB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8A39A4-AF5B-6CCF-57B8-F029CA16F8A2}"/>
              </a:ext>
            </a:extLst>
          </p:cNvPr>
          <p:cNvSpPr/>
          <p:nvPr/>
        </p:nvSpPr>
        <p:spPr>
          <a:xfrm>
            <a:off x="3877564" y="2458584"/>
            <a:ext cx="2286508" cy="15038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418789-E7CB-A5A2-C3DF-FCCF2C145D3A}"/>
              </a:ext>
            </a:extLst>
          </p:cNvPr>
          <p:cNvSpPr/>
          <p:nvPr/>
        </p:nvSpPr>
        <p:spPr>
          <a:xfrm>
            <a:off x="6164072" y="2458584"/>
            <a:ext cx="2289048" cy="15038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F926BB7-7E05-DC3A-82BE-FB19C314DFB3}"/>
              </a:ext>
            </a:extLst>
          </p:cNvPr>
          <p:cNvSpPr txBox="1"/>
          <p:nvPr/>
        </p:nvSpPr>
        <p:spPr>
          <a:xfrm>
            <a:off x="4723384" y="2118716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800" b="1" dirty="0">
                <a:solidFill>
                  <a:srgbClr val="FF0000"/>
                </a:solidFill>
                <a:latin typeface="+mn-ea"/>
              </a:rPr>
              <a:t>①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E3238B-A999-CD73-CB75-50A77245BECB}"/>
              </a:ext>
            </a:extLst>
          </p:cNvPr>
          <p:cNvSpPr txBox="1"/>
          <p:nvPr/>
        </p:nvSpPr>
        <p:spPr>
          <a:xfrm>
            <a:off x="6340348" y="2118716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1800" b="1" dirty="0">
                <a:solidFill>
                  <a:srgbClr val="FF0000"/>
                </a:solidFill>
                <a:latin typeface="+mn-ea"/>
              </a:rPr>
              <a:t>②</a:t>
            </a:r>
            <a:endParaRPr kumimoji="1" lang="ja-JP" altLang="en-US" sz="1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0617100-1CED-8AC0-C9D0-9A1BB86D4173}"/>
              </a:ext>
            </a:extLst>
          </p:cNvPr>
          <p:cNvSpPr txBox="1"/>
          <p:nvPr/>
        </p:nvSpPr>
        <p:spPr>
          <a:xfrm>
            <a:off x="4723384" y="5940994"/>
            <a:ext cx="364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400" b="1" dirty="0">
                <a:solidFill>
                  <a:srgbClr val="FF0000"/>
                </a:solidFill>
                <a:latin typeface="+mn-ea"/>
              </a:rPr>
              <a:t>①：カメラ１</a:t>
            </a:r>
            <a:endParaRPr kumimoji="1" lang="en-US" altLang="ja-JP" sz="2400" b="1" dirty="0">
              <a:solidFill>
                <a:srgbClr val="FF0000"/>
              </a:solidFill>
              <a:latin typeface="+mn-ea"/>
            </a:endParaRPr>
          </a:p>
          <a:p>
            <a:pPr algn="l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②：カメラ２</a:t>
            </a:r>
            <a:endParaRPr kumimoji="1"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114546-2AB7-5F34-E509-456B732CDEDA}"/>
              </a:ext>
            </a:extLst>
          </p:cNvPr>
          <p:cNvSpPr txBox="1"/>
          <p:nvPr/>
        </p:nvSpPr>
        <p:spPr>
          <a:xfrm>
            <a:off x="9669022" y="7276889"/>
            <a:ext cx="3522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>
                <a:latin typeface="+mn-ea"/>
              </a:rPr>
              <a:t>＊撮像モードが「</a:t>
            </a:r>
            <a:r>
              <a:rPr kumimoji="1" lang="en-US" altLang="ja-JP" sz="1600" b="1" dirty="0">
                <a:latin typeface="+mn-ea"/>
              </a:rPr>
              <a:t>Dual</a:t>
            </a:r>
            <a:r>
              <a:rPr kumimoji="1" lang="ja-JP" altLang="en-US" sz="1600" b="1" dirty="0">
                <a:latin typeface="+mn-ea"/>
              </a:rPr>
              <a:t>モード」の例</a:t>
            </a:r>
          </a:p>
        </p:txBody>
      </p:sp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B48D19EF-CEB9-4E9B-22D1-EECF0732B8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DEFA9D0E-E4E2-C073-D028-D923FF2828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83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F74373E-1800-E916-3F14-5890779F3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1006013"/>
            <a:ext cx="6768966" cy="186736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ボタンを押すことで、本体を工場初期化することが可能です。</a:t>
            </a: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ボタンの位置は、左図の通りです。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①  </a:t>
            </a:r>
            <a:r>
              <a:rPr kumimoji="1" lang="en-US" altLang="ja-JP" sz="1800" dirty="0"/>
              <a:t>Ethernet</a:t>
            </a:r>
            <a:r>
              <a:rPr kumimoji="1" lang="ja-JP" altLang="en-US" sz="1800" dirty="0"/>
              <a:t>ケーブルを本機から外して、本機の電源を切る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②「</a:t>
            </a: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」ボタンを押しながら、本機の電源を入れる</a:t>
            </a:r>
          </a:p>
          <a:p>
            <a:pPr marL="35560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⇒「</a:t>
            </a: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」ボタンは</a:t>
            </a:r>
            <a:r>
              <a:rPr kumimoji="1" lang="en-US" altLang="ja-JP" sz="1800" dirty="0"/>
              <a:t>15</a:t>
            </a:r>
            <a:r>
              <a:rPr kumimoji="1" lang="ja-JP" altLang="en-US" sz="1800" dirty="0"/>
              <a:t>秒以上押し続ける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③「</a:t>
            </a: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」ボタンを離す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kumimoji="1" lang="ja-JP" altLang="en-US" sz="1800" dirty="0"/>
              <a:t>約</a:t>
            </a:r>
            <a:r>
              <a:rPr kumimoji="1" lang="en-US" altLang="ja-JP" sz="1800" dirty="0"/>
              <a:t>2</a:t>
            </a:r>
            <a:r>
              <a:rPr kumimoji="1" lang="ja-JP" altLang="en-US" sz="1800" dirty="0"/>
              <a:t>分後に本機が起動されて、ネットワーク設定データを含む設定が初期化されます。正常に起動しない場合は、もう一度やり直してください。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D9F994C-4282-E4B7-2A8B-C3DC90A8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3-7. </a:t>
            </a:r>
            <a:r>
              <a:rPr kumimoji="1" lang="ja-JP" altLang="en-US" dirty="0"/>
              <a:t>工場初期化の手順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15603ED-D1A0-BBDB-A23C-F31C7269E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3"/>
          <a:stretch/>
        </p:blipFill>
        <p:spPr>
          <a:xfrm>
            <a:off x="279698" y="818396"/>
            <a:ext cx="6228677" cy="535798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8858A9-656D-028C-29EB-CFD55E4EBBA6}"/>
              </a:ext>
            </a:extLst>
          </p:cNvPr>
          <p:cNvSpPr txBox="1"/>
          <p:nvPr/>
        </p:nvSpPr>
        <p:spPr>
          <a:xfrm>
            <a:off x="442198" y="3097276"/>
            <a:ext cx="2811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ja-JP" altLang="en-US" sz="2000" b="1" dirty="0">
                <a:latin typeface="+mn-ea"/>
              </a:rPr>
              <a:t>① </a:t>
            </a:r>
            <a:r>
              <a:rPr kumimoji="1" lang="en-US" altLang="ja-JP" sz="2000" b="1" dirty="0">
                <a:latin typeface="+mn-ea"/>
              </a:rPr>
              <a:t>INITIAL SET</a:t>
            </a:r>
            <a:r>
              <a:rPr kumimoji="1" lang="ja-JP" altLang="en-US" sz="2000" b="1" dirty="0">
                <a:latin typeface="+mn-ea"/>
              </a:rPr>
              <a:t>ボタン</a:t>
            </a:r>
            <a:endParaRPr kumimoji="1" lang="en-US" altLang="ja-JP" sz="2000" b="1" dirty="0"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F5B5B08-5E94-22D9-9158-877C9B2EF5C9}"/>
              </a:ext>
            </a:extLst>
          </p:cNvPr>
          <p:cNvSpPr txBox="1"/>
          <p:nvPr/>
        </p:nvSpPr>
        <p:spPr>
          <a:xfrm>
            <a:off x="4094420" y="597632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上から見た図</a:t>
            </a:r>
            <a:r>
              <a:rPr lang="en-US" altLang="ja-JP" sz="2000" b="1" dirty="0">
                <a:latin typeface="+mn-ea"/>
              </a:rPr>
              <a:t>】</a:t>
            </a:r>
            <a:endParaRPr kumimoji="1" lang="en-US" altLang="ja-JP" sz="2000" b="1" dirty="0">
              <a:latin typeface="+mn-ea"/>
            </a:endParaRPr>
          </a:p>
        </p:txBody>
      </p:sp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C7FDBCC1-B2B2-95AD-3B92-C277E1F2FA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955087E6-EF78-17CB-32D8-FAA9578F23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649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【</a:t>
            </a:r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参考</a:t>
            </a:r>
            <a:r>
              <a:rPr kumimoji="1"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】</a:t>
            </a:r>
            <a:r>
              <a:rPr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２眼マルチカメラの活用例（動画）</a:t>
            </a:r>
            <a:endParaRPr kumimoji="1" lang="ja-JP" altLang="en-US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5306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A6504AC-CA37-F89E-1769-390C2917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動画</a:t>
            </a:r>
          </a:p>
        </p:txBody>
      </p:sp>
      <p:pic>
        <p:nvPicPr>
          <p:cNvPr id="5" name="bandicam 2022-11-09 13-59-33-803">
            <a:hlinkClick r:id="" action="ppaction://media"/>
            <a:extLst>
              <a:ext uri="{FF2B5EF4-FFF2-40B4-BE49-F238E27FC236}">
                <a16:creationId xmlns:a16="http://schemas.microsoft.com/office/drawing/2014/main" id="{6F93DD33-2D39-5A39-A0ED-1A79C94D25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97" end="3921.4736"/>
                </p14:media>
              </p:ext>
            </p:extLst>
          </p:nvPr>
        </p:nvPicPr>
        <p:blipFill rotWithShape="1">
          <a:blip r:embed="rId4"/>
          <a:srcRect l="5016" t="8527" r="5287"/>
          <a:stretch/>
        </p:blipFill>
        <p:spPr>
          <a:xfrm>
            <a:off x="395038" y="982372"/>
            <a:ext cx="10150114" cy="2862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1EC1DF60-B7E0-ED28-4CBF-E0208391F3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1358" y="4159732"/>
            <a:ext cx="4613842" cy="400110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上空から見た カメラ設置位置</a:t>
            </a:r>
            <a:r>
              <a:rPr lang="en-US" altLang="ja-JP" dirty="0"/>
              <a:t>】</a:t>
            </a:r>
            <a:endParaRPr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CD3CD5A-793F-724F-6256-167A15EBA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0" t="2854"/>
          <a:stretch/>
        </p:blipFill>
        <p:spPr>
          <a:xfrm>
            <a:off x="395038" y="4526976"/>
            <a:ext cx="6631146" cy="27623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F8EBE38-5740-4478-5518-28D33EF69D93}"/>
              </a:ext>
            </a:extLst>
          </p:cNvPr>
          <p:cNvSpPr txBox="1"/>
          <p:nvPr/>
        </p:nvSpPr>
        <p:spPr>
          <a:xfrm>
            <a:off x="157088" y="614615"/>
            <a:ext cx="101501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【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構内通路での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検知例の動画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左右の端から歩行している人物をそれぞれ検知</a:t>
            </a:r>
            <a:endParaRPr lang="ja-JP" altLang="en-US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957A64D-43C0-6143-BA56-C4982B661DF2}"/>
              </a:ext>
            </a:extLst>
          </p:cNvPr>
          <p:cNvCxnSpPr>
            <a:cxnSpLocks/>
          </p:cNvCxnSpPr>
          <p:nvPr/>
        </p:nvCxnSpPr>
        <p:spPr>
          <a:xfrm>
            <a:off x="2225040" y="6027098"/>
            <a:ext cx="2438400" cy="533112"/>
          </a:xfrm>
          <a:prstGeom prst="straightConnector1">
            <a:avLst/>
          </a:prstGeom>
          <a:ln w="19050">
            <a:solidFill>
              <a:srgbClr val="00FF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47A6031D-1CE3-D49C-A0B8-6B22C234AABC}"/>
              </a:ext>
            </a:extLst>
          </p:cNvPr>
          <p:cNvCxnSpPr>
            <a:cxnSpLocks/>
          </p:cNvCxnSpPr>
          <p:nvPr/>
        </p:nvCxnSpPr>
        <p:spPr>
          <a:xfrm flipH="1" flipV="1">
            <a:off x="2225040" y="6293654"/>
            <a:ext cx="2214880" cy="459596"/>
          </a:xfrm>
          <a:prstGeom prst="straightConnector1">
            <a:avLst/>
          </a:prstGeom>
          <a:ln w="19050">
            <a:solidFill>
              <a:srgbClr val="00FF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E40C1A3D-CDAA-5BA5-73F1-57C72930A6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A15F3E-4F8C-4148-F107-3346184206A1}"/>
              </a:ext>
            </a:extLst>
          </p:cNvPr>
          <p:cNvSpPr/>
          <p:nvPr/>
        </p:nvSpPr>
        <p:spPr>
          <a:xfrm>
            <a:off x="3216166" y="6753250"/>
            <a:ext cx="704193" cy="6775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6FE1D8-AA23-BFE9-DE87-E6E5EF3BBDCD}"/>
              </a:ext>
            </a:extLst>
          </p:cNvPr>
          <p:cNvSpPr txBox="1"/>
          <p:nvPr/>
        </p:nvSpPr>
        <p:spPr>
          <a:xfrm>
            <a:off x="3920359" y="728530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/>
              <a:t>設置カメラ</a:t>
            </a:r>
          </a:p>
        </p:txBody>
      </p:sp>
    </p:spTree>
    <p:extLst>
      <p:ext uri="{BB962C8B-B14F-4D97-AF65-F5344CB8AC3E}">
        <p14:creationId xmlns:p14="http://schemas.microsoft.com/office/powerpoint/2010/main" val="23253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3607F53-44DE-DDB5-B00D-DC699226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モデルラインナップ</a:t>
            </a:r>
          </a:p>
        </p:txBody>
      </p:sp>
      <p:graphicFrame>
        <p:nvGraphicFramePr>
          <p:cNvPr id="4" name="表 1">
            <a:extLst>
              <a:ext uri="{FF2B5EF4-FFF2-40B4-BE49-F238E27FC236}">
                <a16:creationId xmlns:a16="http://schemas.microsoft.com/office/drawing/2014/main" id="{DE646AE8-373A-9A06-D4E7-789479A97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184957"/>
              </p:ext>
            </p:extLst>
          </p:nvPr>
        </p:nvGraphicFramePr>
        <p:xfrm>
          <a:off x="2056143" y="2079922"/>
          <a:ext cx="9508328" cy="3174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028996">
                  <a:extLst>
                    <a:ext uri="{9D8B030D-6E8A-4147-A177-3AD203B41FA5}">
                      <a16:colId xmlns:a16="http://schemas.microsoft.com/office/drawing/2014/main" val="378862261"/>
                    </a:ext>
                  </a:extLst>
                </a:gridCol>
                <a:gridCol w="4746889">
                  <a:extLst>
                    <a:ext uri="{9D8B030D-6E8A-4147-A177-3AD203B41FA5}">
                      <a16:colId xmlns:a16="http://schemas.microsoft.com/office/drawing/2014/main" val="2336996333"/>
                    </a:ext>
                  </a:extLst>
                </a:gridCol>
                <a:gridCol w="2732443">
                  <a:extLst>
                    <a:ext uri="{9D8B030D-6E8A-4147-A177-3AD203B41FA5}">
                      <a16:colId xmlns:a16="http://schemas.microsoft.com/office/drawing/2014/main" val="348410161"/>
                    </a:ext>
                  </a:extLst>
                </a:gridCol>
              </a:tblGrid>
              <a:tr h="33612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</a:p>
                  </a:txBody>
                  <a:tcPr marL="84032" marR="84032" marT="72000" marB="72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/>
                        </a:rPr>
                        <a:t>機種品番</a:t>
                      </a:r>
                      <a:endParaRPr kumimoji="1" lang="ja-JP" altLang="en-US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4032" marR="84032" marT="72000" marB="72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/>
                        </a:rPr>
                        <a:t>解像度</a:t>
                      </a:r>
                    </a:p>
                  </a:txBody>
                  <a:tcPr marL="84032" marR="84032" marT="72000" marB="72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478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2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cs typeface="Calibri"/>
                      </a:endParaRPr>
                    </a:p>
                  </a:txBody>
                  <a:tcPr marL="108000" marR="84032" marT="180000" marB="180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Calibri"/>
                        </a:rPr>
                        <a:t>WV-S85702-F3L</a:t>
                      </a:r>
                    </a:p>
                  </a:txBody>
                  <a:tcPr marL="252000" marR="84032" marT="180000" marB="180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  <a:cs typeface="Calibri"/>
                        </a:rPr>
                        <a:t>4K</a:t>
                      </a:r>
                      <a:endParaRPr kumimoji="1" lang="ja-JP" altLang="en-US" sz="2800" b="1" dirty="0">
                        <a:latin typeface="+mn-ea"/>
                        <a:ea typeface="+mn-ea"/>
                        <a:cs typeface="Calibri"/>
                      </a:endParaRPr>
                    </a:p>
                  </a:txBody>
                  <a:tcPr marL="108000" marR="84032" marT="180000" marB="180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411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2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cs typeface="Calibri"/>
                      </a:endParaRPr>
                    </a:p>
                  </a:txBody>
                  <a:tcPr marL="84032" marR="84032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Calibri"/>
                        </a:rPr>
                        <a:t>WV-S85402-V2L</a:t>
                      </a:r>
                    </a:p>
                  </a:txBody>
                  <a:tcPr marL="252000" marR="84032" marT="180000" marB="180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  <a:cs typeface="Calibri"/>
                        </a:rPr>
                        <a:t>4MP</a:t>
                      </a:r>
                      <a:endParaRPr kumimoji="1" lang="ja-JP" altLang="en-US" sz="2800" b="1" dirty="0">
                        <a:latin typeface="+mn-ea"/>
                        <a:ea typeface="+mn-ea"/>
                        <a:cs typeface="Calibri"/>
                      </a:endParaRPr>
                    </a:p>
                  </a:txBody>
                  <a:tcPr marL="108000" marR="84032" marT="180000" marB="180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93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2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2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cs typeface="Calibri"/>
                      </a:endParaRPr>
                    </a:p>
                  </a:txBody>
                  <a:tcPr marL="108000" marR="84032" marT="180000" marB="180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Calibri"/>
                        </a:rPr>
                        <a:t>WV-U85402-V2L</a:t>
                      </a:r>
                    </a:p>
                  </a:txBody>
                  <a:tcPr marL="252000" marR="84032" marT="180000" marB="180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  <a:cs typeface="Calibri"/>
                        </a:rPr>
                        <a:t>4MP</a:t>
                      </a:r>
                      <a:endParaRPr kumimoji="1" lang="ja-JP" altLang="en-US" sz="2800" b="1" dirty="0">
                        <a:latin typeface="+mn-ea"/>
                        <a:ea typeface="+mn-ea"/>
                        <a:cs typeface="Calibri"/>
                      </a:endParaRPr>
                    </a:p>
                  </a:txBody>
                  <a:tcPr marL="108000" marR="84032" marT="180000" marB="180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83244"/>
                  </a:ext>
                </a:extLst>
              </a:tr>
            </a:tbl>
          </a:graphicData>
        </a:graphic>
      </p:graphicFrame>
      <p:pic>
        <p:nvPicPr>
          <p:cNvPr id="5" name="Picture 12">
            <a:extLst>
              <a:ext uri="{FF2B5EF4-FFF2-40B4-BE49-F238E27FC236}">
                <a16:creationId xmlns:a16="http://schemas.microsoft.com/office/drawing/2014/main" id="{577B666B-1597-6D97-9E7F-C2BE89AA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292" y="2751053"/>
            <a:ext cx="634250" cy="597277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93" descr="Logo&#10;&#10;Description automatically generated">
            <a:extLst>
              <a:ext uri="{FF2B5EF4-FFF2-40B4-BE49-F238E27FC236}">
                <a16:creationId xmlns:a16="http://schemas.microsoft.com/office/drawing/2014/main" id="{54F62063-8399-AC0A-DF2A-62BD61669A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917" y="3003524"/>
            <a:ext cx="614254" cy="846747"/>
          </a:xfrm>
          <a:prstGeom prst="rect">
            <a:avLst/>
          </a:prstGeom>
        </p:spPr>
      </p:pic>
      <p:pic>
        <p:nvPicPr>
          <p:cNvPr id="10" name="図 94" descr="Icon&#10;&#10;Description automatically generated">
            <a:extLst>
              <a:ext uri="{FF2B5EF4-FFF2-40B4-BE49-F238E27FC236}">
                <a16:creationId xmlns:a16="http://schemas.microsoft.com/office/drawing/2014/main" id="{1A0D3424-8EDE-4443-3D67-5D80F4A42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917" y="4305477"/>
            <a:ext cx="614254" cy="846747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9A8CB6DC-849E-3353-757E-767F40E7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292" y="3551632"/>
            <a:ext cx="634250" cy="597277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47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163DE-3610-AF17-052E-FD88329B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2167639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18660"/>
              </p:ext>
            </p:extLst>
          </p:nvPr>
        </p:nvGraphicFramePr>
        <p:xfrm>
          <a:off x="131058" y="973569"/>
          <a:ext cx="14097247" cy="64419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2023/8/31</a:t>
                      </a: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4026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311694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75825459-9D24-1C6E-8496-DA094702345C}"/>
              </a:ext>
            </a:extLst>
          </p:cNvPr>
          <p:cNvSpPr txBox="1">
            <a:spLocks/>
          </p:cNvSpPr>
          <p:nvPr/>
        </p:nvSpPr>
        <p:spPr>
          <a:xfrm>
            <a:off x="274491" y="1156120"/>
            <a:ext cx="6537325" cy="6072187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設計・導入</a:t>
            </a:r>
            <a:endParaRPr lang="en-US" altLang="ja-JP" sz="2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．従来モデルとのスペック比較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．撮像モードと留意事項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．解像度と最大フレームレートの制限事項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．配信性能について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．対応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アプリケーション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1-6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SDT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（システムデザインツール）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でのシステム設計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-567464">
              <a:spcBef>
                <a:spcPts val="2834"/>
              </a:spcBef>
              <a:buFont typeface="+mj-lt"/>
              <a:buAutoNum type="arabicPeriod" startAt="2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施工・調整</a:t>
            </a: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2-1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．取扱説明書（設置編）へのアクセス方法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2-2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．開梱・同梱物の確認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2-3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microSD 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メモリーカードについて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2-4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2-5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．設置サイズについて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2-6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．「かんたん設定」による画角調整について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2-7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IR-LED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光の反射回避調整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93DAC1-E80A-84FD-E899-53412DEC8E36}"/>
              </a:ext>
            </a:extLst>
          </p:cNvPr>
          <p:cNvSpPr txBox="1">
            <a:spLocks/>
          </p:cNvSpPr>
          <p:nvPr/>
        </p:nvSpPr>
        <p:spPr>
          <a:xfrm>
            <a:off x="7483147" y="1156120"/>
            <a:ext cx="6536356" cy="577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 startAt="3"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．初期設定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．カメラブラウザ画面について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．コリドールモードについて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Dual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モードでの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検知設定について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3-6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iCT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-PRO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設定ツール）での設定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3-7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．工場初期化の手順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2834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２眼マルチカメラの活用例（動画）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3149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47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１．設計・</a:t>
            </a:r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導入</a:t>
            </a:r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従来モデルとのスペック比較①：４</a:t>
            </a:r>
            <a:r>
              <a:rPr lang="en-US" altLang="ja-JP" dirty="0"/>
              <a:t>K</a:t>
            </a:r>
            <a:r>
              <a:rPr lang="ja-JP" altLang="en-US" dirty="0"/>
              <a:t>モデル</a:t>
            </a:r>
            <a:r>
              <a:rPr lang="ja-JP" altLang="en-US" sz="2000" dirty="0"/>
              <a:t>（</a:t>
            </a:r>
            <a:r>
              <a:rPr lang="en-US" altLang="ja-JP" sz="2000" dirty="0"/>
              <a:t>S</a:t>
            </a:r>
            <a:r>
              <a:rPr lang="ja-JP" altLang="en-US" sz="2000" dirty="0"/>
              <a:t>シリーズ）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9824532-7D19-B7D5-C981-46E15794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474700"/>
              </p:ext>
            </p:extLst>
          </p:nvPr>
        </p:nvGraphicFramePr>
        <p:xfrm>
          <a:off x="504000" y="1008000"/>
          <a:ext cx="13388107" cy="579461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82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4452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5771622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WV-S85702-F3L </a:t>
                      </a:r>
                      <a:r>
                        <a:rPr lang="en-US" altLang="ja-JP" sz="1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ja-JP" altLang="en-US" sz="1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４</a:t>
                      </a:r>
                      <a:r>
                        <a:rPr lang="en-US" altLang="ja-JP" sz="1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ja-JP" altLang="en-US" sz="1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x2</a:t>
                      </a:r>
                      <a:r>
                        <a:rPr lang="ja-JP" altLang="en-US" sz="1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lang="ja-JP" altLang="en-US" sz="14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altLang="ja-JP" sz="14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WV-S8574L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（４</a:t>
                      </a: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x4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  <a:endParaRPr kumimoji="1" lang="en-US" altLang="ja-JP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3840</a:t>
                      </a:r>
                      <a:r>
                        <a:rPr lang="ja-JP" altLang="en-US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2160</a:t>
                      </a:r>
                      <a:endParaRPr kumimoji="1" lang="en-US" altLang="ja-JP" sz="1400" b="1" i="0" u="none" kern="12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3840</a:t>
                      </a:r>
                      <a:r>
                        <a:rPr kumimoji="1" lang="ja-JP" altLang="en-US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2160</a:t>
                      </a:r>
                      <a:endParaRPr lang="en-US" altLang="ja-JP" sz="1400" b="0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16:9(15fps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12.5fps)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16:9(15fps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12.5fps)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1x</a:t>
                      </a: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1x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[H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 </a:t>
                      </a:r>
                      <a:r>
                        <a:rPr kumimoji="1" lang="en-US" altLang="ja-JP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</a:t>
                      </a:r>
                      <a:r>
                        <a:rPr kumimoji="1" lang="ja-JP" alt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[V]   </a:t>
                      </a:r>
                      <a:r>
                        <a:rPr kumimoji="1" lang="en-US" altLang="ja-JP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[H] </a:t>
                      </a:r>
                      <a:r>
                        <a:rPr kumimoji="1" lang="en-US" altLang="ja-JP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</a:t>
                      </a:r>
                      <a:r>
                        <a:rPr kumimoji="1" lang="ja-JP" alt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en-US" altLang="ja-JP" sz="14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[V]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画角調整範囲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[PAN]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-50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゜～ ＋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230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[TILT] +10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゜～</a:t>
                      </a: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+105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[YAW] ±90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[TWIST] 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非対応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[PAN]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±125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[TILT] +10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゜～</a:t>
                      </a: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+105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[YAW] ±90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[TWIST]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±30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0.084 lx [30IRE]   0.12 lx [50IRE] </a:t>
                      </a: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0.084 lx [30IRE]   0.12 lx [50IRE]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画像回転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0°(Off)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90°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180°(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上下反転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270°</a:t>
                      </a:r>
                      <a:endParaRPr lang="en-US" altLang="ja-JP" sz="1400" b="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0°(Off)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90°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180°(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上下反転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270°</a:t>
                      </a:r>
                      <a:endParaRPr lang="en-US" altLang="ja-JP" sz="1400" b="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13169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150MB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en-US" altLang="ja-JP" sz="1400" b="1" kern="100" baseline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250MB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150MB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200MB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(※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計画的には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250MB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まで拡張予定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US" altLang="ja-JP" sz="14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99FCD2BA-04E1-19AB-5A66-CE3D2CE25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26" y="1075234"/>
            <a:ext cx="760913" cy="47051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5283200" y="7334313"/>
            <a:ext cx="4134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＊基本、太文字は変更点。（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1100" b="1" dirty="0"/>
              <a:t>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D7756B2-F1A8-5EB3-847B-04821046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600" y1="36400" x2="33600" y2="36400"/>
                        <a14:foregroundMark x1="53000" y1="34200" x2="53000" y2="34200"/>
                        <a14:foregroundMark x1="49600" y1="35000" x2="49600" y2="35000"/>
                        <a14:foregroundMark x1="45200" y1="36000" x2="45200" y2="36000"/>
                        <a14:foregroundMark x1="42600" y1="36400" x2="42600" y2="36400"/>
                        <a14:foregroundMark x1="32800" y1="34600" x2="32800" y2="34600"/>
                        <a14:foregroundMark x1="30600" y1="33400" x2="30600" y2="33400"/>
                        <a14:foregroundMark x1="28400" y1="37200" x2="28400" y2="37200"/>
                        <a14:foregroundMark x1="27200" y1="34600" x2="27200" y2="34600"/>
                        <a14:foregroundMark x1="25000" y1="34600" x2="25000" y2="34600"/>
                        <a14:foregroundMark x1="22200" y1="37200" x2="22200" y2="37200"/>
                        <a14:foregroundMark x1="24800" y1="33800" x2="24800" y2="33800"/>
                        <a14:foregroundMark x1="22400" y1="34800" x2="22400" y2="34800"/>
                        <a14:foregroundMark x1="21200" y1="36600" x2="21200" y2="36600"/>
                        <a14:foregroundMark x1="21600" y1="42000" x2="21600" y2="42000"/>
                        <a14:foregroundMark x1="22400" y1="52200" x2="22400" y2="52200"/>
                        <a14:foregroundMark x1="21800" y1="56200" x2="21800" y2="56200"/>
                        <a14:foregroundMark x1="25400" y1="63000" x2="25400" y2="63000"/>
                        <a14:foregroundMark x1="24400" y1="61600" x2="24400" y2="61600"/>
                        <a14:foregroundMark x1="25800" y1="64800" x2="25800" y2="64800"/>
                        <a14:foregroundMark x1="27200" y1="66800" x2="27200" y2="66800"/>
                        <a14:foregroundMark x1="29000" y1="68400" x2="29000" y2="68400"/>
                        <a14:foregroundMark x1="30600" y1="68800" x2="30600" y2="68800"/>
                        <a14:foregroundMark x1="32400" y1="70200" x2="32400" y2="70200"/>
                        <a14:foregroundMark x1="34800" y1="70200" x2="34800" y2="70200"/>
                        <a14:foregroundMark x1="37200" y1="70000" x2="37200" y2="70000"/>
                        <a14:foregroundMark x1="19000" y1="51600" x2="19000" y2="51600"/>
                        <a14:foregroundMark x1="18200" y1="48000" x2="18200" y2="48000"/>
                        <a14:foregroundMark x1="17000" y1="52800" x2="17000" y2="52800"/>
                        <a14:foregroundMark x1="17600" y1="46800" x2="17600" y2="46800"/>
                        <a14:foregroundMark x1="19600" y1="42800" x2="19600" y2="42800"/>
                        <a14:foregroundMark x1="19800" y1="40600" x2="19800" y2="40600"/>
                        <a14:foregroundMark x1="20000" y1="37400" x2="20000" y2="37400"/>
                        <a14:foregroundMark x1="18600" y1="41600" x2="18600" y2="41600"/>
                        <a14:foregroundMark x1="17000" y1="44400" x2="17000" y2="44400"/>
                        <a14:foregroundMark x1="16400" y1="47800" x2="16400" y2="47800"/>
                        <a14:foregroundMark x1="16400" y1="52200" x2="16400" y2="52200"/>
                        <a14:foregroundMark x1="16800" y1="55200" x2="16800" y2="55200"/>
                        <a14:foregroundMark x1="15400" y1="49600" x2="15400" y2="49600"/>
                        <a14:foregroundMark x1="15600" y1="46600" x2="15600" y2="46600"/>
                        <a14:foregroundMark x1="16600" y1="43000" x2="16600" y2="43000"/>
                        <a14:foregroundMark x1="17800" y1="40200" x2="17800" y2="40200"/>
                        <a14:foregroundMark x1="15800" y1="44600" x2="15800" y2="44600"/>
                        <a14:foregroundMark x1="16800" y1="41800" x2="16800" y2="41800"/>
                        <a14:foregroundMark x1="18600" y1="38600" x2="18600" y2="38600"/>
                        <a14:foregroundMark x1="18000" y1="37400" x2="18000" y2="37400"/>
                        <a14:foregroundMark x1="14200" y1="46400" x2="14200" y2="46400"/>
                        <a14:foregroundMark x1="82600" y1="54000" x2="82600" y2="54000"/>
                        <a14:foregroundMark x1="82800" y1="56600" x2="82800" y2="56600"/>
                        <a14:foregroundMark x1="14200" y1="53200" x2="14200" y2="53200"/>
                        <a14:foregroundMark x1="15200" y1="48000" x2="15200" y2="48000"/>
                        <a14:foregroundMark x1="14600" y1="47800" x2="14600" y2="47800"/>
                        <a14:foregroundMark x1="53800" y1="62000" x2="53800" y2="62000"/>
                        <a14:foregroundMark x1="51600" y1="63200" x2="51600" y2="63200"/>
                        <a14:foregroundMark x1="30000" y1="36200" x2="30000" y2="36200"/>
                        <a14:foregroundMark x1="34200" y1="33200" x2="34200" y2="33200"/>
                        <a14:foregroundMark x1="21600" y1="58800" x2="21600" y2="58800"/>
                        <a14:foregroundMark x1="15000" y1="48200" x2="15000" y2="48200"/>
                        <a14:foregroundMark x1="14600" y1="48000" x2="14600" y2="48000"/>
                      </a14:backgroundRemoval>
                    </a14:imgEffect>
                  </a14:imgLayer>
                </a14:imgProps>
              </a:ext>
            </a:extLst>
          </a:blip>
          <a:srcRect l="8746" t="24776" r="9371" b="23060"/>
          <a:stretch/>
        </p:blipFill>
        <p:spPr>
          <a:xfrm>
            <a:off x="7115780" y="986951"/>
            <a:ext cx="877152" cy="558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93" descr="Logo&#10;&#10;Description automatically generated">
            <a:extLst>
              <a:ext uri="{FF2B5EF4-FFF2-40B4-BE49-F238E27FC236}">
                <a16:creationId xmlns:a16="http://schemas.microsoft.com/office/drawing/2014/main" id="{AF7B0E74-9090-E98A-8671-D73C64334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14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0121612-CAF3-0D39-324C-C3C4530C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>
              <a:tabLst>
                <a:tab pos="268288" algn="l"/>
              </a:tabLst>
            </a:pPr>
            <a:r>
              <a:rPr kumimoji="1" lang="en-US" altLang="ja-JP" dirty="0"/>
              <a:t>1-1. </a:t>
            </a:r>
            <a:r>
              <a:rPr kumimoji="1" lang="ja-JP" altLang="en-US" dirty="0"/>
              <a:t>従来モデルとのスペック比較②：４</a:t>
            </a:r>
            <a:r>
              <a:rPr kumimoji="1" lang="en-US" altLang="ja-JP" dirty="0"/>
              <a:t>MP</a:t>
            </a:r>
            <a:r>
              <a:rPr kumimoji="1" lang="ja-JP" altLang="en-US" dirty="0"/>
              <a:t>モデル</a:t>
            </a:r>
            <a:r>
              <a:rPr kumimoji="1" lang="ja-JP" altLang="en-US" sz="2000" dirty="0"/>
              <a:t>（</a:t>
            </a:r>
            <a:r>
              <a:rPr kumimoji="1" lang="en-US" altLang="ja-JP" sz="2000" dirty="0"/>
              <a:t>S</a:t>
            </a:r>
            <a:r>
              <a:rPr kumimoji="1" lang="ja-JP" altLang="en-US" sz="2000" dirty="0"/>
              <a:t>シリーズ ／ </a:t>
            </a:r>
            <a:r>
              <a:rPr kumimoji="1" lang="en-US" altLang="ja-JP" sz="2000" dirty="0"/>
              <a:t>U</a:t>
            </a:r>
            <a:r>
              <a:rPr kumimoji="1" lang="ja-JP" altLang="en-US" sz="2000" dirty="0"/>
              <a:t>シリーズ）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FA5ECBEC-F699-64F5-2D04-DBC7A4794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15681"/>
              </p:ext>
            </p:extLst>
          </p:nvPr>
        </p:nvGraphicFramePr>
        <p:xfrm>
          <a:off x="504000" y="1008000"/>
          <a:ext cx="13385801" cy="605258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48235">
                  <a:extLst>
                    <a:ext uri="{9D8B030D-6E8A-4147-A177-3AD203B41FA5}">
                      <a16:colId xmlns:a16="http://schemas.microsoft.com/office/drawing/2014/main" val="1490552779"/>
                    </a:ext>
                  </a:extLst>
                </a:gridCol>
                <a:gridCol w="2912650">
                  <a:extLst>
                    <a:ext uri="{9D8B030D-6E8A-4147-A177-3AD203B41FA5}">
                      <a16:colId xmlns:a16="http://schemas.microsoft.com/office/drawing/2014/main" val="3851623292"/>
                    </a:ext>
                  </a:extLst>
                </a:gridCol>
                <a:gridCol w="2756133">
                  <a:extLst>
                    <a:ext uri="{9D8B030D-6E8A-4147-A177-3AD203B41FA5}">
                      <a16:colId xmlns:a16="http://schemas.microsoft.com/office/drawing/2014/main" val="2450592737"/>
                    </a:ext>
                  </a:extLst>
                </a:gridCol>
                <a:gridCol w="5668783">
                  <a:extLst>
                    <a:ext uri="{9D8B030D-6E8A-4147-A177-3AD203B41FA5}">
                      <a16:colId xmlns:a16="http://schemas.microsoft.com/office/drawing/2014/main" val="329294308"/>
                    </a:ext>
                  </a:extLst>
                </a:gridCol>
              </a:tblGrid>
              <a:tr h="175268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ja-JP" sz="14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WV-S85402-V2L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(S</a:t>
                      </a:r>
                      <a:r>
                        <a:rPr lang="ja-JP" altLang="en-US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 ４</a:t>
                      </a:r>
                      <a:r>
                        <a:rPr lang="en-US" altLang="ja-JP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MP</a:t>
                      </a:r>
                      <a:r>
                        <a:rPr lang="ja-JP" altLang="en-US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x2)</a:t>
                      </a:r>
                      <a:r>
                        <a:rPr lang="ja-JP" altLang="en-US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endParaRPr lang="en-US" altLang="ja-JP" sz="12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WV-U85402-V2L</a:t>
                      </a:r>
                    </a:p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(U</a:t>
                      </a:r>
                      <a:r>
                        <a:rPr lang="ja-JP" altLang="en-US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 ４</a:t>
                      </a:r>
                      <a:r>
                        <a:rPr lang="en-US" altLang="ja-JP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MP</a:t>
                      </a:r>
                      <a:r>
                        <a:rPr lang="ja-JP" altLang="en-US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x2)</a:t>
                      </a:r>
                      <a:r>
                        <a:rPr lang="ja-JP" altLang="en-US" sz="12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endParaRPr lang="en-US" altLang="ja-JP" sz="12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WV-S8544L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（４</a:t>
                      </a: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MP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x4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lang="en-US" altLang="ja-JP" sz="18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58497"/>
                  </a:ext>
                </a:extLst>
              </a:tr>
              <a:tr h="29254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(1)-(4),  JPEG(1)(2) 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(1)-(4),  JPEG(1)(2) 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276044"/>
                  </a:ext>
                </a:extLst>
              </a:tr>
              <a:tr h="24466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2688 x 1520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2688 x 1520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73932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670519"/>
                  </a:ext>
                </a:extLst>
              </a:tr>
              <a:tr h="20935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16:9 (30fps/25fps)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16:9 (30fps/25fps)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81979"/>
                  </a:ext>
                </a:extLst>
              </a:tr>
              <a:tr h="13861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35652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[H] Wide: 100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/ Tele: 43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[V]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Wide: 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/ Tele: 24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[H] Wide: 100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/ Tele: 43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[V]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Wide: 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r>
                        <a:rPr kumimoji="1" lang="en-US" altLang="ja-JP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/ Tele: 24</a:t>
                      </a:r>
                      <a:r>
                        <a:rPr kumimoji="1" lang="ja-JP" alt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33837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画角調整範囲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[PAN]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-50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゜～ ＋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230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[TILT] +10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゜～</a:t>
                      </a: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+105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[YAW] ±90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[TWIST] 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非対応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[PAN]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±125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[TILT] +10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゜～</a:t>
                      </a: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+105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[YAW] ±90</a:t>
                      </a:r>
                      <a:r>
                        <a:rPr kumimoji="1" lang="ja-JP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[TWIST]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±30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゜</a:t>
                      </a:r>
                      <a:endParaRPr kumimoji="1" lang="en-US" altLang="ja-JP" sz="14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2964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108dB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108dB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563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0.21 lx [30IRE]   0.3 lx [50IRE] 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0.21 lx [30IRE]   0.3 lx [50IRE] 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870924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画像回転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0°(Off)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90°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180°(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上下反転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270°</a:t>
                      </a:r>
                      <a:endParaRPr lang="en-US" altLang="ja-JP" sz="1400" b="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0°(Off)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90°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180°(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上下反転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ja-JP" altLang="en-US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／ </a:t>
                      </a: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270°</a:t>
                      </a:r>
                      <a:endParaRPr lang="en-US" altLang="ja-JP" sz="1400" b="0" kern="10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437030"/>
                  </a:ext>
                </a:extLst>
              </a:tr>
              <a:tr h="199228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6868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非対応</a:t>
                      </a:r>
                      <a:endParaRPr lang="en-US" altLang="ja-JP" sz="14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347817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150MB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en-US" altLang="ja-JP" sz="1400" b="1" kern="100" baseline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250MB</a:t>
                      </a:r>
                      <a:endParaRPr lang="en-US" altLang="ja-JP" sz="1200" b="0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非対応</a:t>
                      </a:r>
                      <a:endParaRPr lang="en-US" altLang="ja-JP" sz="14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150MB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200MB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(※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計画的には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250MB</a:t>
                      </a:r>
                      <a:r>
                        <a:rPr lang="ja-JP" altLang="en-US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まで拡張予定</a:t>
                      </a:r>
                      <a:r>
                        <a:rPr lang="en-US" altLang="ja-JP" sz="1400" b="0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60883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CA36797B-95EB-E07F-CCF6-9673E577C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80" y="1038842"/>
            <a:ext cx="760913" cy="4705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518639E-7E12-976C-328D-74B1E27DD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600" y1="36400" x2="33600" y2="36400"/>
                        <a14:foregroundMark x1="53000" y1="34200" x2="53000" y2="34200"/>
                        <a14:foregroundMark x1="49600" y1="35000" x2="49600" y2="35000"/>
                        <a14:foregroundMark x1="45200" y1="36000" x2="45200" y2="36000"/>
                        <a14:foregroundMark x1="42600" y1="36400" x2="42600" y2="36400"/>
                        <a14:foregroundMark x1="32800" y1="34600" x2="32800" y2="34600"/>
                        <a14:foregroundMark x1="30600" y1="33400" x2="30600" y2="33400"/>
                        <a14:foregroundMark x1="28400" y1="37200" x2="28400" y2="37200"/>
                        <a14:foregroundMark x1="27200" y1="34600" x2="27200" y2="34600"/>
                        <a14:foregroundMark x1="25000" y1="34600" x2="25000" y2="34600"/>
                        <a14:foregroundMark x1="22200" y1="37200" x2="22200" y2="37200"/>
                        <a14:foregroundMark x1="24800" y1="33800" x2="24800" y2="33800"/>
                        <a14:foregroundMark x1="22400" y1="34800" x2="22400" y2="34800"/>
                        <a14:foregroundMark x1="21200" y1="36600" x2="21200" y2="36600"/>
                        <a14:foregroundMark x1="21600" y1="42000" x2="21600" y2="42000"/>
                        <a14:foregroundMark x1="22400" y1="52200" x2="22400" y2="52200"/>
                        <a14:foregroundMark x1="21800" y1="56200" x2="21800" y2="56200"/>
                        <a14:foregroundMark x1="25400" y1="63000" x2="25400" y2="63000"/>
                        <a14:foregroundMark x1="24400" y1="61600" x2="24400" y2="61600"/>
                        <a14:foregroundMark x1="25800" y1="64800" x2="25800" y2="64800"/>
                        <a14:foregroundMark x1="27200" y1="66800" x2="27200" y2="66800"/>
                        <a14:foregroundMark x1="29000" y1="68400" x2="29000" y2="68400"/>
                        <a14:foregroundMark x1="30600" y1="68800" x2="30600" y2="68800"/>
                        <a14:foregroundMark x1="32400" y1="70200" x2="32400" y2="70200"/>
                        <a14:foregroundMark x1="34800" y1="70200" x2="34800" y2="70200"/>
                        <a14:foregroundMark x1="37200" y1="70000" x2="37200" y2="70000"/>
                        <a14:foregroundMark x1="19000" y1="51600" x2="19000" y2="51600"/>
                        <a14:foregroundMark x1="18200" y1="48000" x2="18200" y2="48000"/>
                        <a14:foregroundMark x1="17000" y1="52800" x2="17000" y2="52800"/>
                        <a14:foregroundMark x1="17600" y1="46800" x2="17600" y2="46800"/>
                        <a14:foregroundMark x1="19600" y1="42800" x2="19600" y2="42800"/>
                        <a14:foregroundMark x1="19800" y1="40600" x2="19800" y2="40600"/>
                        <a14:foregroundMark x1="20000" y1="37400" x2="20000" y2="37400"/>
                        <a14:foregroundMark x1="18600" y1="41600" x2="18600" y2="41600"/>
                        <a14:foregroundMark x1="17000" y1="44400" x2="17000" y2="44400"/>
                        <a14:foregroundMark x1="16400" y1="47800" x2="16400" y2="47800"/>
                        <a14:foregroundMark x1="16400" y1="52200" x2="16400" y2="52200"/>
                        <a14:foregroundMark x1="16800" y1="55200" x2="16800" y2="55200"/>
                        <a14:foregroundMark x1="15400" y1="49600" x2="15400" y2="49600"/>
                        <a14:foregroundMark x1="15600" y1="46600" x2="15600" y2="46600"/>
                        <a14:foregroundMark x1="16600" y1="43000" x2="16600" y2="43000"/>
                        <a14:foregroundMark x1="17800" y1="40200" x2="17800" y2="40200"/>
                        <a14:foregroundMark x1="15800" y1="44600" x2="15800" y2="44600"/>
                        <a14:foregroundMark x1="16800" y1="41800" x2="16800" y2="41800"/>
                        <a14:foregroundMark x1="18600" y1="38600" x2="18600" y2="38600"/>
                        <a14:foregroundMark x1="18000" y1="37400" x2="18000" y2="37400"/>
                        <a14:foregroundMark x1="14200" y1="46400" x2="14200" y2="46400"/>
                        <a14:foregroundMark x1="82600" y1="54000" x2="82600" y2="54000"/>
                        <a14:foregroundMark x1="82800" y1="56600" x2="82800" y2="56600"/>
                        <a14:foregroundMark x1="14200" y1="53200" x2="14200" y2="53200"/>
                        <a14:foregroundMark x1="15200" y1="48000" x2="15200" y2="48000"/>
                        <a14:foregroundMark x1="14600" y1="47800" x2="14600" y2="47800"/>
                        <a14:foregroundMark x1="53800" y1="62000" x2="53800" y2="62000"/>
                        <a14:foregroundMark x1="51600" y1="63200" x2="51600" y2="63200"/>
                        <a14:foregroundMark x1="30000" y1="36200" x2="30000" y2="36200"/>
                        <a14:foregroundMark x1="34200" y1="33200" x2="34200" y2="33200"/>
                        <a14:foregroundMark x1="21600" y1="58800" x2="21600" y2="58800"/>
                        <a14:foregroundMark x1="15000" y1="48200" x2="15000" y2="48200"/>
                        <a14:foregroundMark x1="14600" y1="48000" x2="14600" y2="48000"/>
                      </a14:backgroundRemoval>
                    </a14:imgEffect>
                  </a14:imgLayer>
                </a14:imgProps>
              </a:ext>
            </a:extLst>
          </a:blip>
          <a:srcRect l="8746" t="24776" r="9371" b="23060"/>
          <a:stretch/>
        </p:blipFill>
        <p:spPr>
          <a:xfrm>
            <a:off x="5018040" y="983266"/>
            <a:ext cx="877152" cy="558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図 93" descr="Logo&#10;&#10;Description automatically generated">
            <a:extLst>
              <a:ext uri="{FF2B5EF4-FFF2-40B4-BE49-F238E27FC236}">
                <a16:creationId xmlns:a16="http://schemas.microsoft.com/office/drawing/2014/main" id="{BB494284-F9C9-AFD9-B33E-6BAE7A5045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94" descr="Icon&#10;&#10;Description automatically generated">
            <a:extLst>
              <a:ext uri="{FF2B5EF4-FFF2-40B4-BE49-F238E27FC236}">
                <a16:creationId xmlns:a16="http://schemas.microsoft.com/office/drawing/2014/main" id="{2F70C3E3-1387-39F6-73D2-EAE95E6FFB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72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A53FEF4-0E16-C032-7BEB-4BAC60956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1893" y="621654"/>
            <a:ext cx="12558962" cy="42715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撮像モードは機種モデル毎に、以下から選択します。</a:t>
            </a: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D92DCA1-3886-3E00-FF25-63721839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1-2. </a:t>
            </a:r>
            <a:r>
              <a:rPr kumimoji="1" lang="ja-JP" altLang="en-US" dirty="0"/>
              <a:t>撮像モードと留意事項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1E9945-1DA3-13E3-2273-12E27C30D46E}"/>
              </a:ext>
            </a:extLst>
          </p:cNvPr>
          <p:cNvSpPr txBox="1"/>
          <p:nvPr/>
        </p:nvSpPr>
        <p:spPr>
          <a:xfrm>
            <a:off x="190811" y="1202186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機種モデル毎の</a:t>
            </a:r>
            <a:r>
              <a:rPr kumimoji="1" lang="ja-JP" altLang="en-US" sz="1600" b="1" dirty="0">
                <a:latin typeface="+mn-ea"/>
              </a:rPr>
              <a:t>撮像モード一覧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graphicFrame>
        <p:nvGraphicFramePr>
          <p:cNvPr id="16" name="表 16">
            <a:extLst>
              <a:ext uri="{FF2B5EF4-FFF2-40B4-BE49-F238E27FC236}">
                <a16:creationId xmlns:a16="http://schemas.microsoft.com/office/drawing/2014/main" id="{87B2B0E3-B60F-682A-7818-84B4BD4D1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49406"/>
              </p:ext>
            </p:extLst>
          </p:nvPr>
        </p:nvGraphicFramePr>
        <p:xfrm>
          <a:off x="408603" y="1557873"/>
          <a:ext cx="9746616" cy="18244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57618">
                  <a:extLst>
                    <a:ext uri="{9D8B030D-6E8A-4147-A177-3AD203B41FA5}">
                      <a16:colId xmlns:a16="http://schemas.microsoft.com/office/drawing/2014/main" val="4249333520"/>
                    </a:ext>
                  </a:extLst>
                </a:gridCol>
                <a:gridCol w="4331018">
                  <a:extLst>
                    <a:ext uri="{9D8B030D-6E8A-4147-A177-3AD203B41FA5}">
                      <a16:colId xmlns:a16="http://schemas.microsoft.com/office/drawing/2014/main" val="1018299819"/>
                    </a:ext>
                  </a:extLst>
                </a:gridCol>
                <a:gridCol w="4157980">
                  <a:extLst>
                    <a:ext uri="{9D8B030D-6E8A-4147-A177-3AD203B41FA5}">
                      <a16:colId xmlns:a16="http://schemas.microsoft.com/office/drawing/2014/main" val="1306012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(4K)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WV-S85702-F3L​</a:t>
                      </a:r>
                    </a:p>
                  </a:txBody>
                  <a:tcPr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(4MP)</a:t>
                      </a:r>
                    </a:p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WV-S85402-V2L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</a:rPr>
                        <a:t>WV-U85402-V2L</a:t>
                      </a:r>
                      <a:endParaRPr kumimoji="1" lang="ja-JP" altLang="en-US" sz="1600" b="1" dirty="0">
                        <a:latin typeface="+mn-ea"/>
                        <a:ea typeface="+mn-ea"/>
                      </a:endParaRPr>
                    </a:p>
                  </a:txBody>
                  <a:tcPr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152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撮像モード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(15fps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(12.5fps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(15fps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Dual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(12.5fps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Dual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(30fps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(25fps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(30fps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Dual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メガピクセル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[16:9]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(25fps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Dual</a:t>
                      </a:r>
                      <a:r>
                        <a:rPr kumimoji="1" lang="ja-JP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モード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38309152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98ABA08A-1AEF-7DA3-7358-894F4FFB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48" y="4726225"/>
            <a:ext cx="6364307" cy="22194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539B24B-0B3D-D06A-DBB0-85E00CF2C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85" y="4721548"/>
            <a:ext cx="6567056" cy="22272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70DA2BE-24A3-4E57-9506-FF8AC95AEAEC}"/>
              </a:ext>
            </a:extLst>
          </p:cNvPr>
          <p:cNvGrpSpPr>
            <a:grpSpLocks noChangeAspect="1"/>
          </p:cNvGrpSpPr>
          <p:nvPr/>
        </p:nvGrpSpPr>
        <p:grpSpPr>
          <a:xfrm>
            <a:off x="493758" y="5060530"/>
            <a:ext cx="6426000" cy="1836709"/>
            <a:chOff x="432618" y="5140960"/>
            <a:chExt cx="6078422" cy="1737360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769644F-F3A6-8FA3-DD88-70A9EAB2BEEB}"/>
                </a:ext>
              </a:extLst>
            </p:cNvPr>
            <p:cNvSpPr txBox="1"/>
            <p:nvPr/>
          </p:nvSpPr>
          <p:spPr>
            <a:xfrm>
              <a:off x="1189678" y="6318266"/>
              <a:ext cx="1527982" cy="41947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dirty="0"/>
                <a:t>3840 x 2160</a:t>
              </a:r>
              <a:endParaRPr kumimoji="1" lang="ja-JP" altLang="en-US" dirty="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E3A2C88B-0B08-21A7-6CA2-F656D8C662E5}"/>
                </a:ext>
              </a:extLst>
            </p:cNvPr>
            <p:cNvSpPr/>
            <p:nvPr/>
          </p:nvSpPr>
          <p:spPr>
            <a:xfrm>
              <a:off x="432618" y="5140960"/>
              <a:ext cx="3042102" cy="17373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CD0CFA68-FA78-F424-5C91-921BDF051CA9}"/>
                </a:ext>
              </a:extLst>
            </p:cNvPr>
            <p:cNvSpPr/>
            <p:nvPr/>
          </p:nvSpPr>
          <p:spPr>
            <a:xfrm>
              <a:off x="3468938" y="5140960"/>
              <a:ext cx="3042102" cy="17373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7D44D9C-1240-D309-5209-F14EF8AE539B}"/>
                </a:ext>
              </a:extLst>
            </p:cNvPr>
            <p:cNvSpPr txBox="1"/>
            <p:nvPr/>
          </p:nvSpPr>
          <p:spPr>
            <a:xfrm>
              <a:off x="4248383" y="6318266"/>
              <a:ext cx="1527982" cy="41947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dirty="0"/>
                <a:t>3840 x 2160</a:t>
              </a:r>
              <a:endParaRPr kumimoji="1" lang="ja-JP" altLang="en-US" dirty="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F763F2-3461-42ED-E56E-CB85D91E32B9}"/>
              </a:ext>
            </a:extLst>
          </p:cNvPr>
          <p:cNvSpPr txBox="1"/>
          <p:nvPr/>
        </p:nvSpPr>
        <p:spPr>
          <a:xfrm>
            <a:off x="9949110" y="6311846"/>
            <a:ext cx="1527982" cy="419474"/>
          </a:xfrm>
          <a:prstGeom prst="rect">
            <a:avLst/>
          </a:prstGeom>
          <a:solidFill>
            <a:srgbClr val="00FFFF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/>
              <a:t>3840 x 2160</a:t>
            </a:r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9B83F9D-2F81-A2E7-FF51-F16DA2272EA0}"/>
              </a:ext>
            </a:extLst>
          </p:cNvPr>
          <p:cNvSpPr/>
          <p:nvPr/>
        </p:nvSpPr>
        <p:spPr>
          <a:xfrm>
            <a:off x="8983828" y="5011266"/>
            <a:ext cx="3468696" cy="1925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E6F54A4-84C4-12FF-1487-52DAE68EDD2F}"/>
              </a:ext>
            </a:extLst>
          </p:cNvPr>
          <p:cNvSpPr txBox="1"/>
          <p:nvPr/>
        </p:nvSpPr>
        <p:spPr>
          <a:xfrm>
            <a:off x="281893" y="3889682"/>
            <a:ext cx="13961232" cy="417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07990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撮像モードにより、２画表示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での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解像度が異なります。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Dual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モードでは各カメラでの映像表示の解像度が小さくなります。）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AECF644-665C-1068-D783-D54BFE189F07}"/>
              </a:ext>
            </a:extLst>
          </p:cNvPr>
          <p:cNvSpPr txBox="1"/>
          <p:nvPr/>
        </p:nvSpPr>
        <p:spPr>
          <a:xfrm>
            <a:off x="9705754" y="7260934"/>
            <a:ext cx="4074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 b="1" dirty="0">
                <a:latin typeface="+mn-ea"/>
              </a:rPr>
              <a:t>＊上記は４</a:t>
            </a:r>
            <a:r>
              <a:rPr kumimoji="1" lang="en-US" altLang="ja-JP" sz="1600" b="1" dirty="0">
                <a:latin typeface="+mn-ea"/>
              </a:rPr>
              <a:t>K</a:t>
            </a:r>
            <a:r>
              <a:rPr kumimoji="1" lang="ja-JP" altLang="en-US" sz="1600" b="1" dirty="0">
                <a:latin typeface="+mn-ea"/>
              </a:rPr>
              <a:t>モデル</a:t>
            </a:r>
            <a:r>
              <a:rPr kumimoji="1" lang="ja-JP" altLang="en-US" sz="1200" b="1" dirty="0">
                <a:latin typeface="+mn-ea"/>
              </a:rPr>
              <a:t>（</a:t>
            </a:r>
            <a:r>
              <a:rPr kumimoji="1" lang="en-US" altLang="ja-JP" sz="1200" b="1" dirty="0">
                <a:latin typeface="+mn-ea"/>
              </a:rPr>
              <a:t>WV-S85702-F3L</a:t>
            </a:r>
            <a:r>
              <a:rPr kumimoji="1" lang="ja-JP" altLang="en-US" sz="1200" b="1" dirty="0">
                <a:latin typeface="+mn-ea"/>
              </a:rPr>
              <a:t>）</a:t>
            </a:r>
            <a:r>
              <a:rPr kumimoji="1" lang="ja-JP" altLang="en-US" sz="1600" b="1" dirty="0">
                <a:latin typeface="+mn-ea"/>
              </a:rPr>
              <a:t>の例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644E744-147A-43C7-4E6E-2FE05D257228}"/>
              </a:ext>
            </a:extLst>
          </p:cNvPr>
          <p:cNvSpPr txBox="1"/>
          <p:nvPr/>
        </p:nvSpPr>
        <p:spPr>
          <a:xfrm>
            <a:off x="190811" y="4365861"/>
            <a:ext cx="33496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ブラウザライブ表示画面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】</a:t>
            </a:r>
            <a:endParaRPr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FED094A-BE6C-A03D-991D-E7C95AF8A71A}"/>
              </a:ext>
            </a:extLst>
          </p:cNvPr>
          <p:cNvSpPr txBox="1"/>
          <p:nvPr/>
        </p:nvSpPr>
        <p:spPr>
          <a:xfrm>
            <a:off x="3088122" y="698305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600" b="1" dirty="0"/>
              <a:t>単画モード</a:t>
            </a:r>
            <a:endParaRPr kumimoji="1" lang="ja-JP" altLang="en-US" sz="16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39F2BE9-B5D3-1E49-FF11-C7BD237252D4}"/>
              </a:ext>
            </a:extLst>
          </p:cNvPr>
          <p:cNvSpPr txBox="1"/>
          <p:nvPr/>
        </p:nvSpPr>
        <p:spPr>
          <a:xfrm>
            <a:off x="10028753" y="6979723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Dual</a:t>
            </a:r>
            <a:r>
              <a:rPr lang="ja-JP" altLang="en-US" sz="1600" b="1" dirty="0">
                <a:latin typeface="+mn-ea"/>
              </a:rPr>
              <a:t>モード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31" name="図 93" descr="Logo&#10;&#10;Description automatically generated">
            <a:extLst>
              <a:ext uri="{FF2B5EF4-FFF2-40B4-BE49-F238E27FC236}">
                <a16:creationId xmlns:a16="http://schemas.microsoft.com/office/drawing/2014/main" id="{E6B687B4-EC44-4F94-7684-8D91D58E2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54" y="63401"/>
            <a:ext cx="313385" cy="432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図 94" descr="Icon&#10;&#10;Description automatically generated">
            <a:extLst>
              <a:ext uri="{FF2B5EF4-FFF2-40B4-BE49-F238E27FC236}">
                <a16:creationId xmlns:a16="http://schemas.microsoft.com/office/drawing/2014/main" id="{FAD3D311-9278-F76D-39E6-ABA266679A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533" y="63401"/>
            <a:ext cx="313385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263117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kumimoji="1"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kumimoji="1"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8.xml><?xml version="1.0" encoding="utf-8"?>
<a:theme xmlns:a="http://schemas.openxmlformats.org/drawingml/2006/main" name="デバイダー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3622</Words>
  <Application>Microsoft Office PowerPoint</Application>
  <PresentationFormat>ユーザー設定</PresentationFormat>
  <Paragraphs>608</Paragraphs>
  <Slides>42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42</vt:i4>
      </vt:variant>
    </vt:vector>
  </HeadingPairs>
  <TitlesOfParts>
    <vt:vector size="59" baseType="lpstr">
      <vt:lpstr>Meiryo UI</vt:lpstr>
      <vt:lpstr>praxis-next</vt:lpstr>
      <vt:lpstr>Yu Gothic UI</vt:lpstr>
      <vt:lpstr>游ゴシック</vt:lpstr>
      <vt:lpstr>Arial</vt:lpstr>
      <vt:lpstr>Bodoni MT Black</vt:lpstr>
      <vt:lpstr>Calibri</vt:lpstr>
      <vt:lpstr>タイトルスライドS</vt:lpstr>
      <vt:lpstr>1_Office テーマ</vt:lpstr>
      <vt:lpstr>2_Office テーマ</vt:lpstr>
      <vt:lpstr>タイトルスライド</vt:lpstr>
      <vt:lpstr>メインスライドS</vt:lpstr>
      <vt:lpstr>3_Office テーマ</vt:lpstr>
      <vt:lpstr>デバイダー</vt:lpstr>
      <vt:lpstr>デバイダーS</vt:lpstr>
      <vt:lpstr>エンドスライド</vt:lpstr>
      <vt:lpstr>1_メインスライド</vt:lpstr>
      <vt:lpstr>PowerPoint プレゼンテーション</vt:lpstr>
      <vt:lpstr>0．はじめに</vt:lpstr>
      <vt:lpstr>本書の位置づけとその他情報の参照先</vt:lpstr>
      <vt:lpstr>モデルラインナップ</vt:lpstr>
      <vt:lpstr>目次</vt:lpstr>
      <vt:lpstr>１．設計・導入</vt:lpstr>
      <vt:lpstr>1-1. 従来モデルとのスペック比較①：４Kモデル（Sシリーズ）</vt:lpstr>
      <vt:lpstr>1-1. 従来モデルとのスペック比較②：４MPモデル（Sシリーズ ／ Uシリーズ）</vt:lpstr>
      <vt:lpstr>1-2. 撮像モードと留意事項</vt:lpstr>
      <vt:lpstr>1-3. 解像度と最大フレームレートの制限事項</vt:lpstr>
      <vt:lpstr>1-4. 配信性能について</vt:lpstr>
      <vt:lpstr>1-5. 対応AIアプリケーション一覧表</vt:lpstr>
      <vt:lpstr>1-6. SDT（システムデザインツール）でのシステム設計</vt:lpstr>
      <vt:lpstr>２．施工・調整</vt:lpstr>
      <vt:lpstr>2-1. 取扱説明書（設置編）へのアクセス方法</vt:lpstr>
      <vt:lpstr>2-2. 開梱・同梱物の確認</vt:lpstr>
      <vt:lpstr>2-3. microSD メモリーカードについて</vt:lpstr>
      <vt:lpstr>2-4. 設置について（天井設置）</vt:lpstr>
      <vt:lpstr>2-4. 設置について（壁面設置）</vt:lpstr>
      <vt:lpstr>2-4. 設置について（壁吊り下げ設置）</vt:lpstr>
      <vt:lpstr>2-5. 設置サイズについて</vt:lpstr>
      <vt:lpstr>2-6.「かんたん設定」による画角調整について</vt:lpstr>
      <vt:lpstr>2-7. IR-LED光の反射回避調整</vt:lpstr>
      <vt:lpstr>3．設定</vt:lpstr>
      <vt:lpstr>3-1. 初期設定 その１</vt:lpstr>
      <vt:lpstr>3-1. 初期設定 その２</vt:lpstr>
      <vt:lpstr>3-2. カメラブラウザ画面について：ライブ画「２画表示」の表示例</vt:lpstr>
      <vt:lpstr>3-2. カメラブラウザ画面について：単画モードでのライブ表示切り替え</vt:lpstr>
      <vt:lpstr>3-3. コリドールモードについて</vt:lpstr>
      <vt:lpstr>3-4. 撮像モード：「単画モード」と「Dualモード」の切り替えについて</vt:lpstr>
      <vt:lpstr>3-4. 撮像モード：設定項目の違いについて</vt:lpstr>
      <vt:lpstr>3-4. 撮像モード切替時の留意事項</vt:lpstr>
      <vt:lpstr>3-4. 撮像モードによるAIアプリインストール・設定の差異について</vt:lpstr>
      <vt:lpstr>3-5. DualモードでのAI検知設定について</vt:lpstr>
      <vt:lpstr>3-5. DualモードでのAI検知設定についての留意事項</vt:lpstr>
      <vt:lpstr>3-6. iCT（i-PRO 設定ツール）での設定</vt:lpstr>
      <vt:lpstr>3-7. 工場初期化の手順</vt:lpstr>
      <vt:lpstr>【参考】２眼マルチカメラの活用例（動画）</vt:lpstr>
      <vt:lpstr>動画</vt:lpstr>
      <vt:lpstr>更新履歴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2023-09-06T08:57:39Z</dcterms:created>
  <dcterms:modified xsi:type="dcterms:W3CDTF">2023-09-06T08:58:47Z</dcterms:modified>
</cp:coreProperties>
</file>