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11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autoCompressPictures="0" bookmarkIdSeed="3">
  <p:sldMasterIdLst>
    <p:sldMasterId id="2147485038" r:id="rId1"/>
    <p:sldMasterId id="2147485005" r:id="rId2"/>
    <p:sldMasterId id="2147485013" r:id="rId3"/>
    <p:sldMasterId id="2147485054" r:id="rId4"/>
    <p:sldMasterId id="2147485062" r:id="rId5"/>
    <p:sldMasterId id="2147485064" r:id="rId6"/>
    <p:sldMasterId id="2147484985" r:id="rId7"/>
    <p:sldMasterId id="2147485066" r:id="rId8"/>
  </p:sldMasterIdLst>
  <p:notesMasterIdLst>
    <p:notesMasterId r:id="rId123"/>
  </p:notesMasterIdLst>
  <p:handoutMasterIdLst>
    <p:handoutMasterId r:id="rId124"/>
  </p:handoutMasterIdLst>
  <p:sldIdLst>
    <p:sldId id="458" r:id="rId9"/>
    <p:sldId id="417" r:id="rId10"/>
    <p:sldId id="642" r:id="rId11"/>
    <p:sldId id="643" r:id="rId12"/>
    <p:sldId id="644" r:id="rId13"/>
    <p:sldId id="697" r:id="rId14"/>
    <p:sldId id="811" r:id="rId15"/>
    <p:sldId id="645" r:id="rId16"/>
    <p:sldId id="808" r:id="rId17"/>
    <p:sldId id="706" r:id="rId18"/>
    <p:sldId id="814" r:id="rId19"/>
    <p:sldId id="813" r:id="rId20"/>
    <p:sldId id="754" r:id="rId21"/>
    <p:sldId id="812" r:id="rId22"/>
    <p:sldId id="755" r:id="rId23"/>
    <p:sldId id="770" r:id="rId24"/>
    <p:sldId id="771" r:id="rId25"/>
    <p:sldId id="772" r:id="rId26"/>
    <p:sldId id="703" r:id="rId27"/>
    <p:sldId id="694" r:id="rId28"/>
    <p:sldId id="680" r:id="rId29"/>
    <p:sldId id="753" r:id="rId30"/>
    <p:sldId id="698" r:id="rId31"/>
    <p:sldId id="666" r:id="rId32"/>
    <p:sldId id="678" r:id="rId33"/>
    <p:sldId id="653" r:id="rId34"/>
    <p:sldId id="656" r:id="rId35"/>
    <p:sldId id="708" r:id="rId36"/>
    <p:sldId id="709" r:id="rId37"/>
    <p:sldId id="789" r:id="rId38"/>
    <p:sldId id="710" r:id="rId39"/>
    <p:sldId id="711" r:id="rId40"/>
    <p:sldId id="713" r:id="rId41"/>
    <p:sldId id="773" r:id="rId42"/>
    <p:sldId id="715" r:id="rId43"/>
    <p:sldId id="716" r:id="rId44"/>
    <p:sldId id="806" r:id="rId45"/>
    <p:sldId id="807" r:id="rId46"/>
    <p:sldId id="787" r:id="rId47"/>
    <p:sldId id="788" r:id="rId48"/>
    <p:sldId id="657" r:id="rId49"/>
    <p:sldId id="700" r:id="rId50"/>
    <p:sldId id="777" r:id="rId51"/>
    <p:sldId id="778" r:id="rId52"/>
    <p:sldId id="779" r:id="rId53"/>
    <p:sldId id="782" r:id="rId54"/>
    <p:sldId id="783" r:id="rId55"/>
    <p:sldId id="784" r:id="rId56"/>
    <p:sldId id="785" r:id="rId57"/>
    <p:sldId id="856" r:id="rId58"/>
    <p:sldId id="786" r:id="rId59"/>
    <p:sldId id="781" r:id="rId60"/>
    <p:sldId id="790" r:id="rId61"/>
    <p:sldId id="744" r:id="rId62"/>
    <p:sldId id="659" r:id="rId63"/>
    <p:sldId id="683" r:id="rId64"/>
    <p:sldId id="660" r:id="rId65"/>
    <p:sldId id="723" r:id="rId66"/>
    <p:sldId id="722" r:id="rId67"/>
    <p:sldId id="724" r:id="rId68"/>
    <p:sldId id="725" r:id="rId69"/>
    <p:sldId id="730" r:id="rId70"/>
    <p:sldId id="732" r:id="rId71"/>
    <p:sldId id="734" r:id="rId72"/>
    <p:sldId id="736" r:id="rId73"/>
    <p:sldId id="739" r:id="rId74"/>
    <p:sldId id="740" r:id="rId75"/>
    <p:sldId id="767" r:id="rId76"/>
    <p:sldId id="743" r:id="rId77"/>
    <p:sldId id="741" r:id="rId78"/>
    <p:sldId id="742" r:id="rId79"/>
    <p:sldId id="760" r:id="rId80"/>
    <p:sldId id="793" r:id="rId81"/>
    <p:sldId id="795" r:id="rId82"/>
    <p:sldId id="769" r:id="rId83"/>
    <p:sldId id="766" r:id="rId84"/>
    <p:sldId id="691" r:id="rId85"/>
    <p:sldId id="661" r:id="rId86"/>
    <p:sldId id="692" r:id="rId87"/>
    <p:sldId id="746" r:id="rId88"/>
    <p:sldId id="810" r:id="rId89"/>
    <p:sldId id="747" r:id="rId90"/>
    <p:sldId id="745" r:id="rId91"/>
    <p:sldId id="655" r:id="rId92"/>
    <p:sldId id="662" r:id="rId93"/>
    <p:sldId id="798" r:id="rId94"/>
    <p:sldId id="800" r:id="rId95"/>
    <p:sldId id="802" r:id="rId96"/>
    <p:sldId id="805" r:id="rId97"/>
    <p:sldId id="804" r:id="rId98"/>
    <p:sldId id="799" r:id="rId99"/>
    <p:sldId id="803" r:id="rId100"/>
    <p:sldId id="816" r:id="rId101"/>
    <p:sldId id="817" r:id="rId102"/>
    <p:sldId id="818" r:id="rId103"/>
    <p:sldId id="846" r:id="rId104"/>
    <p:sldId id="847" r:id="rId105"/>
    <p:sldId id="819" r:id="rId106"/>
    <p:sldId id="849" r:id="rId107"/>
    <p:sldId id="850" r:id="rId108"/>
    <p:sldId id="848" r:id="rId109"/>
    <p:sldId id="824" r:id="rId110"/>
    <p:sldId id="825" r:id="rId111"/>
    <p:sldId id="826" r:id="rId112"/>
    <p:sldId id="853" r:id="rId113"/>
    <p:sldId id="854" r:id="rId114"/>
    <p:sldId id="820" r:id="rId115"/>
    <p:sldId id="834" r:id="rId116"/>
    <p:sldId id="833" r:id="rId117"/>
    <p:sldId id="835" r:id="rId118"/>
    <p:sldId id="688" r:id="rId119"/>
    <p:sldId id="809" r:id="rId120"/>
    <p:sldId id="855" r:id="rId121"/>
    <p:sldId id="676" r:id="rId122"/>
  </p:sldIdLst>
  <p:sldSz cx="9144000" cy="5143500" type="screen16x9"/>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CE5"/>
    <a:srgbClr val="FFFFFF"/>
    <a:srgbClr val="00B050"/>
    <a:srgbClr val="0000FF"/>
    <a:srgbClr val="FFCCFF"/>
    <a:srgbClr val="EAEFF7"/>
    <a:srgbClr val="C1C1F5"/>
    <a:srgbClr val="FFFFCC"/>
    <a:srgbClr val="00FF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59" autoAdjust="0"/>
    <p:restoredTop sz="96353" autoAdjust="0"/>
  </p:normalViewPr>
  <p:slideViewPr>
    <p:cSldViewPr snapToGrid="0" snapToObjects="1">
      <p:cViewPr varScale="1">
        <p:scale>
          <a:sx n="141" d="100"/>
          <a:sy n="141" d="100"/>
        </p:scale>
        <p:origin x="1080" y="126"/>
      </p:cViewPr>
      <p:guideLst>
        <p:guide orient="horz" pos="1620"/>
        <p:guide pos="2880"/>
      </p:guideLst>
    </p:cSldViewPr>
  </p:slideViewPr>
  <p:outlineViewPr>
    <p:cViewPr>
      <p:scale>
        <a:sx n="33" d="100"/>
        <a:sy n="33" d="100"/>
      </p:scale>
      <p:origin x="0" y="-10003"/>
    </p:cViewPr>
  </p:outlineViewPr>
  <p:notesTextViewPr>
    <p:cViewPr>
      <p:scale>
        <a:sx n="3" d="2"/>
        <a:sy n="3" d="2"/>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handoutMaster" Target="handoutMasters/handoutMaster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L:\01_deep_face\27_ResNet_v202101\&#31934;&#24230;&#12414;&#12392;&#12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ja-JP" b="1">
                <a:latin typeface="+mn-ea"/>
                <a:ea typeface="+mn-ea"/>
              </a:defRPr>
            </a:pPr>
            <a:r>
              <a:rPr lang="en-US" altLang="ja-JP" b="1" dirty="0">
                <a:latin typeface="+mn-ea"/>
                <a:ea typeface="+mn-ea"/>
              </a:rPr>
              <a:t>【</a:t>
            </a:r>
            <a:r>
              <a:rPr lang="ja-JP" altLang="en-US" b="1" dirty="0">
                <a:latin typeface="+mn-ea"/>
                <a:ea typeface="+mn-ea"/>
              </a:rPr>
              <a:t>参考</a:t>
            </a:r>
            <a:r>
              <a:rPr lang="en-US" altLang="ja-JP" b="1" dirty="0">
                <a:latin typeface="+mn-ea"/>
                <a:ea typeface="+mn-ea"/>
              </a:rPr>
              <a:t>】</a:t>
            </a:r>
            <a:r>
              <a:rPr lang="ja-JP" b="1" dirty="0">
                <a:latin typeface="+mn-ea"/>
                <a:ea typeface="+mn-ea"/>
              </a:rPr>
              <a:t>屋内標準</a:t>
            </a:r>
            <a:r>
              <a:rPr lang="en-US" b="1" dirty="0">
                <a:latin typeface="+mn-ea"/>
                <a:ea typeface="+mn-ea"/>
              </a:rPr>
              <a:t>18</a:t>
            </a:r>
            <a:r>
              <a:rPr lang="ja-JP" b="1" dirty="0">
                <a:latin typeface="+mn-ea"/>
                <a:ea typeface="+mn-ea"/>
              </a:rPr>
              <a:t>データセット比較</a:t>
            </a:r>
            <a:r>
              <a:rPr lang="en-US" altLang="ja-JP" b="1" dirty="0">
                <a:latin typeface="+mn-ea"/>
                <a:ea typeface="+mn-ea"/>
              </a:rPr>
              <a:t>ROC</a:t>
            </a:r>
            <a:endParaRPr lang="ja-JP" b="1" dirty="0">
              <a:latin typeface="+mn-ea"/>
              <a:ea typeface="+mn-ea"/>
            </a:endParaRPr>
          </a:p>
        </c:rich>
      </c:tx>
      <c:layout>
        <c:manualLayout>
          <c:xMode val="edge"/>
          <c:yMode val="edge"/>
          <c:x val="8.5676493122990055E-2"/>
          <c:y val="1.1416231799845794E-2"/>
        </c:manualLayout>
      </c:layout>
      <c:overlay val="0"/>
    </c:title>
    <c:autoTitleDeleted val="0"/>
    <c:plotArea>
      <c:layout>
        <c:manualLayout>
          <c:layoutTarget val="inner"/>
          <c:xMode val="edge"/>
          <c:yMode val="edge"/>
          <c:x val="0.18189437502875921"/>
          <c:y val="0.14789196678995653"/>
          <c:w val="0.70628363913647163"/>
          <c:h val="0.65537763573990682"/>
        </c:manualLayout>
      </c:layout>
      <c:scatterChart>
        <c:scatterStyle val="smoothMarker"/>
        <c:varyColors val="0"/>
        <c:ser>
          <c:idx val="0"/>
          <c:order val="0"/>
          <c:tx>
            <c:v>第二世代(v3)</c:v>
          </c:tx>
          <c:marker>
            <c:symbol val="none"/>
          </c:marker>
          <c:xVal>
            <c:numRef>
              <c:f>lcnnv3_計算用!$C$169:$DW$169</c:f>
              <c:numCache>
                <c:formatCode>0.00000%</c:formatCode>
                <c:ptCount val="125"/>
                <c:pt idx="0">
                  <c:v>3.8581705578860571E-2</c:v>
                </c:pt>
                <c:pt idx="1">
                  <c:v>3.3271784309640812E-2</c:v>
                </c:pt>
                <c:pt idx="2">
                  <c:v>2.8576321518893319E-2</c:v>
                </c:pt>
                <c:pt idx="3">
                  <c:v>2.4638020036503984E-2</c:v>
                </c:pt>
                <c:pt idx="4">
                  <c:v>2.1295084134353423E-2</c:v>
                </c:pt>
                <c:pt idx="5">
                  <c:v>1.8335763564329904E-2</c:v>
                </c:pt>
                <c:pt idx="6">
                  <c:v>1.5840866882020955E-2</c:v>
                </c:pt>
                <c:pt idx="7">
                  <c:v>1.3533749906584012E-2</c:v>
                </c:pt>
                <c:pt idx="8">
                  <c:v>1.1657230392990594E-2</c:v>
                </c:pt>
                <c:pt idx="9">
                  <c:v>1.0007227370961418E-2</c:v>
                </c:pt>
                <c:pt idx="10">
                  <c:v>8.5963024007733643E-3</c:v>
                </c:pt>
                <c:pt idx="11">
                  <c:v>7.367182507426428E-3</c:v>
                </c:pt>
                <c:pt idx="12">
                  <c:v>6.2954464565366137E-3</c:v>
                </c:pt>
                <c:pt idx="13">
                  <c:v>5.3907511692782538E-3</c:v>
                </c:pt>
                <c:pt idx="14">
                  <c:v>4.6339166278345778E-3</c:v>
                </c:pt>
                <c:pt idx="15">
                  <c:v>3.9499957068176092E-3</c:v>
                </c:pt>
                <c:pt idx="16">
                  <c:v>3.3592339114548197E-3</c:v>
                </c:pt>
                <c:pt idx="17">
                  <c:v>2.8575139600423489E-3</c:v>
                </c:pt>
                <c:pt idx="18">
                  <c:v>2.3877096462352147E-3</c:v>
                </c:pt>
                <c:pt idx="19">
                  <c:v>2.0177431481976202E-3</c:v>
                </c:pt>
                <c:pt idx="20">
                  <c:v>1.6911214074870234E-3</c:v>
                </c:pt>
                <c:pt idx="21">
                  <c:v>1.4379425770011907E-3</c:v>
                </c:pt>
                <c:pt idx="22">
                  <c:v>1.2209667365612612E-3</c:v>
                </c:pt>
                <c:pt idx="23">
                  <c:v>1.0195954692820736E-3</c:v>
                </c:pt>
                <c:pt idx="24">
                  <c:v>8.5176811784165541E-4</c:v>
                </c:pt>
                <c:pt idx="25">
                  <c:v>7.1420182737420628E-4</c:v>
                </c:pt>
                <c:pt idx="26">
                  <c:v>5.9343207713361532E-4</c:v>
                </c:pt>
                <c:pt idx="27">
                  <c:v>4.8837758557029995E-4</c:v>
                </c:pt>
                <c:pt idx="28">
                  <c:v>4.0628766112038562E-4</c:v>
                </c:pt>
                <c:pt idx="29">
                  <c:v>3.4003933339580899E-4</c:v>
                </c:pt>
                <c:pt idx="30">
                  <c:v>2.8866326912443913E-4</c:v>
                </c:pt>
                <c:pt idx="31">
                  <c:v>2.4070422041751888E-4</c:v>
                </c:pt>
                <c:pt idx="32">
                  <c:v>2.0368822838314594E-4</c:v>
                </c:pt>
                <c:pt idx="33">
                  <c:v>1.7098863042018877E-4</c:v>
                </c:pt>
                <c:pt idx="34">
                  <c:v>1.4278446073521815E-4</c:v>
                </c:pt>
                <c:pt idx="35">
                  <c:v>1.2034821181841409E-4</c:v>
                </c:pt>
                <c:pt idx="36">
                  <c:v>9.5947746509745941E-5</c:v>
                </c:pt>
                <c:pt idx="37">
                  <c:v>7.5086380235525987E-5</c:v>
                </c:pt>
                <c:pt idx="38">
                  <c:v>5.6530716979572368E-5</c:v>
                </c:pt>
                <c:pt idx="39">
                  <c:v>4.8327743571902611E-5</c:v>
                </c:pt>
                <c:pt idx="40">
                  <c:v>3.9583416373536863E-5</c:v>
                </c:pt>
                <c:pt idx="41">
                  <c:v>3.2670813840961755E-5</c:v>
                </c:pt>
                <c:pt idx="42">
                  <c:v>2.64795346021519E-5</c:v>
                </c:pt>
                <c:pt idx="43">
                  <c:v>2.0040815796200705E-5</c:v>
                </c:pt>
                <c:pt idx="44">
                  <c:v>1.6737651918201292E-5</c:v>
                </c:pt>
                <c:pt idx="45">
                  <c:v>1.4816311591189172E-5</c:v>
                </c:pt>
                <c:pt idx="46">
                  <c:v>1.2281683843994608E-5</c:v>
                </c:pt>
                <c:pt idx="47">
                  <c:v>1.151314771318976E-5</c:v>
                </c:pt>
                <c:pt idx="48">
                  <c:v>8.9128869165942802E-6</c:v>
                </c:pt>
                <c:pt idx="49">
                  <c:v>8.1443507857894288E-6</c:v>
                </c:pt>
                <c:pt idx="50">
                  <c:v>7.3003016220076432E-6</c:v>
                </c:pt>
                <c:pt idx="51">
                  <c:v>5.8528450216194376E-6</c:v>
                </c:pt>
                <c:pt idx="52">
                  <c:v>5.4685769562170135E-6</c:v>
                </c:pt>
                <c:pt idx="53">
                  <c:v>1.966268617995808E-6</c:v>
                </c:pt>
                <c:pt idx="54">
                  <c:v>1.1977324871909585E-6</c:v>
                </c:pt>
                <c:pt idx="55">
                  <c:v>1.1977324871909585E-6</c:v>
                </c:pt>
                <c:pt idx="56">
                  <c:v>9.9999999999999995E-7</c:v>
                </c:pt>
                <c:pt idx="57">
                  <c:v>9.9999999999999995E-7</c:v>
                </c:pt>
                <c:pt idx="58">
                  <c:v>9.9999999999999995E-7</c:v>
                </c:pt>
                <c:pt idx="59">
                  <c:v>9.9999999999999995E-7</c:v>
                </c:pt>
                <c:pt idx="60">
                  <c:v>9.9999999999999995E-7</c:v>
                </c:pt>
                <c:pt idx="61">
                  <c:v>9.9999999999999995E-7</c:v>
                </c:pt>
                <c:pt idx="62">
                  <c:v>9.9999999999999995E-7</c:v>
                </c:pt>
                <c:pt idx="63">
                  <c:v>9.9999999999999995E-7</c:v>
                </c:pt>
                <c:pt idx="64">
                  <c:v>9.9999999999999995E-7</c:v>
                </c:pt>
                <c:pt idx="65">
                  <c:v>9.9999999999999995E-7</c:v>
                </c:pt>
                <c:pt idx="66">
                  <c:v>9.9999999999999995E-7</c:v>
                </c:pt>
                <c:pt idx="67">
                  <c:v>9.9999999999999995E-7</c:v>
                </c:pt>
                <c:pt idx="68">
                  <c:v>9.9999999999999995E-7</c:v>
                </c:pt>
                <c:pt idx="69">
                  <c:v>9.9999999999999995E-7</c:v>
                </c:pt>
                <c:pt idx="70">
                  <c:v>9.9999999999999995E-7</c:v>
                </c:pt>
                <c:pt idx="71">
                  <c:v>9.9999999999999995E-7</c:v>
                </c:pt>
                <c:pt idx="72">
                  <c:v>9.9999999999999995E-7</c:v>
                </c:pt>
                <c:pt idx="73">
                  <c:v>9.9999999999999995E-7</c:v>
                </c:pt>
                <c:pt idx="74">
                  <c:v>9.9999999999999995E-7</c:v>
                </c:pt>
                <c:pt idx="75">
                  <c:v>9.9999999999999995E-7</c:v>
                </c:pt>
                <c:pt idx="76">
                  <c:v>9.9999999999999995E-7</c:v>
                </c:pt>
                <c:pt idx="77">
                  <c:v>9.9999999999999995E-7</c:v>
                </c:pt>
                <c:pt idx="78">
                  <c:v>9.9999999999999995E-7</c:v>
                </c:pt>
                <c:pt idx="79">
                  <c:v>9.9999999999999995E-7</c:v>
                </c:pt>
                <c:pt idx="80">
                  <c:v>9.9999999999999995E-7</c:v>
                </c:pt>
                <c:pt idx="81">
                  <c:v>9.9999999999999995E-7</c:v>
                </c:pt>
                <c:pt idx="82">
                  <c:v>9.9999999999999995E-7</c:v>
                </c:pt>
                <c:pt idx="83">
                  <c:v>9.9999999999999995E-7</c:v>
                </c:pt>
                <c:pt idx="84">
                  <c:v>9.9999999999999995E-7</c:v>
                </c:pt>
                <c:pt idx="85">
                  <c:v>9.9999999999999995E-7</c:v>
                </c:pt>
                <c:pt idx="86">
                  <c:v>9.9999999999999995E-7</c:v>
                </c:pt>
                <c:pt idx="87">
                  <c:v>9.9999999999999995E-7</c:v>
                </c:pt>
                <c:pt idx="88">
                  <c:v>9.9999999999999995E-7</c:v>
                </c:pt>
                <c:pt idx="89">
                  <c:v>9.9999999999999995E-7</c:v>
                </c:pt>
                <c:pt idx="90">
                  <c:v>9.9999999999999995E-7</c:v>
                </c:pt>
                <c:pt idx="91">
                  <c:v>9.9999999999999995E-7</c:v>
                </c:pt>
                <c:pt idx="92">
                  <c:v>9.9999999999999995E-7</c:v>
                </c:pt>
                <c:pt idx="93">
                  <c:v>9.9999999999999995E-7</c:v>
                </c:pt>
                <c:pt idx="94">
                  <c:v>9.9999999999999995E-7</c:v>
                </c:pt>
                <c:pt idx="95">
                  <c:v>9.9999999999999995E-7</c:v>
                </c:pt>
                <c:pt idx="96">
                  <c:v>9.9999999999999995E-7</c:v>
                </c:pt>
                <c:pt idx="97">
                  <c:v>9.9999999999999995E-7</c:v>
                </c:pt>
                <c:pt idx="98">
                  <c:v>9.9999999999999995E-7</c:v>
                </c:pt>
                <c:pt idx="99">
                  <c:v>9.9999999999999995E-7</c:v>
                </c:pt>
                <c:pt idx="100">
                  <c:v>9.9999999999999995E-7</c:v>
                </c:pt>
                <c:pt idx="101">
                  <c:v>9.9999999999999995E-7</c:v>
                </c:pt>
                <c:pt idx="102">
                  <c:v>9.9999999999999995E-7</c:v>
                </c:pt>
                <c:pt idx="103">
                  <c:v>9.9999999999999995E-7</c:v>
                </c:pt>
                <c:pt idx="104">
                  <c:v>9.9999999999999995E-7</c:v>
                </c:pt>
                <c:pt idx="105">
                  <c:v>9.9999999999999995E-7</c:v>
                </c:pt>
                <c:pt idx="106">
                  <c:v>9.9999999999999995E-7</c:v>
                </c:pt>
                <c:pt idx="107">
                  <c:v>9.9999999999999995E-7</c:v>
                </c:pt>
                <c:pt idx="108">
                  <c:v>9.9999999999999995E-7</c:v>
                </c:pt>
                <c:pt idx="109">
                  <c:v>9.9999999999999995E-7</c:v>
                </c:pt>
                <c:pt idx="110">
                  <c:v>9.9999999999999995E-7</c:v>
                </c:pt>
                <c:pt idx="111">
                  <c:v>9.9999999999999995E-7</c:v>
                </c:pt>
                <c:pt idx="112">
                  <c:v>9.9999999999999995E-7</c:v>
                </c:pt>
                <c:pt idx="113">
                  <c:v>9.9999999999999995E-7</c:v>
                </c:pt>
                <c:pt idx="114">
                  <c:v>9.9999999999999995E-7</c:v>
                </c:pt>
                <c:pt idx="115">
                  <c:v>9.9999999999999995E-7</c:v>
                </c:pt>
                <c:pt idx="116">
                  <c:v>9.9999999999999995E-7</c:v>
                </c:pt>
                <c:pt idx="117">
                  <c:v>9.9999999999999995E-7</c:v>
                </c:pt>
                <c:pt idx="118">
                  <c:v>9.9999999999999995E-7</c:v>
                </c:pt>
                <c:pt idx="119">
                  <c:v>9.9999999999999995E-7</c:v>
                </c:pt>
                <c:pt idx="120">
                  <c:v>9.9999999999999995E-7</c:v>
                </c:pt>
                <c:pt idx="121">
                  <c:v>9.9999999999999995E-7</c:v>
                </c:pt>
                <c:pt idx="122">
                  <c:v>9.9999999999999995E-7</c:v>
                </c:pt>
                <c:pt idx="123">
                  <c:v>9.9999999999999995E-7</c:v>
                </c:pt>
                <c:pt idx="124">
                  <c:v>9.9999999999999995E-7</c:v>
                </c:pt>
              </c:numCache>
            </c:numRef>
          </c:xVal>
          <c:yVal>
            <c:numRef>
              <c:f>lcnnv3_計算用!$C$170:$DW$170</c:f>
              <c:numCache>
                <c:formatCode>0.0%</c:formatCode>
                <c:ptCount val="125"/>
                <c:pt idx="0">
                  <c:v>0.9755699695512452</c:v>
                </c:pt>
                <c:pt idx="1">
                  <c:v>0.9755699695512452</c:v>
                </c:pt>
                <c:pt idx="2">
                  <c:v>0.97297352263025472</c:v>
                </c:pt>
                <c:pt idx="3">
                  <c:v>0.97264283479956704</c:v>
                </c:pt>
                <c:pt idx="4">
                  <c:v>0.97181364740321541</c:v>
                </c:pt>
                <c:pt idx="5">
                  <c:v>0.97098446000686378</c:v>
                </c:pt>
                <c:pt idx="6">
                  <c:v>0.96961445394206991</c:v>
                </c:pt>
                <c:pt idx="7">
                  <c:v>0.96878526654571828</c:v>
                </c:pt>
                <c:pt idx="8">
                  <c:v>0.96878526654571828</c:v>
                </c:pt>
                <c:pt idx="9">
                  <c:v>0.96802423153810779</c:v>
                </c:pt>
                <c:pt idx="10">
                  <c:v>0.96577054271725471</c:v>
                </c:pt>
                <c:pt idx="11">
                  <c:v>0.96470086573433578</c:v>
                </c:pt>
                <c:pt idx="12">
                  <c:v>0.96470086573433578</c:v>
                </c:pt>
                <c:pt idx="13">
                  <c:v>0.9631255910433405</c:v>
                </c:pt>
                <c:pt idx="14">
                  <c:v>0.96229640364698887</c:v>
                </c:pt>
                <c:pt idx="15">
                  <c:v>0.96153536863937861</c:v>
                </c:pt>
                <c:pt idx="16">
                  <c:v>0.95934244441110017</c:v>
                </c:pt>
                <c:pt idx="17">
                  <c:v>0.95769957518832227</c:v>
                </c:pt>
                <c:pt idx="18">
                  <c:v>0.95578661354152972</c:v>
                </c:pt>
                <c:pt idx="19">
                  <c:v>0.95448347211627604</c:v>
                </c:pt>
                <c:pt idx="20">
                  <c:v>0.9541296150745211</c:v>
                </c:pt>
                <c:pt idx="21">
                  <c:v>0.95241072566078044</c:v>
                </c:pt>
                <c:pt idx="22">
                  <c:v>0.95046701343669449</c:v>
                </c:pt>
                <c:pt idx="23">
                  <c:v>0.94868865497043786</c:v>
                </c:pt>
                <c:pt idx="24">
                  <c:v>0.94868865497043786</c:v>
                </c:pt>
                <c:pt idx="25">
                  <c:v>0.94773199885151804</c:v>
                </c:pt>
                <c:pt idx="26">
                  <c:v>0.94773199885151804</c:v>
                </c:pt>
                <c:pt idx="27">
                  <c:v>0.94403275216987681</c:v>
                </c:pt>
                <c:pt idx="28">
                  <c:v>0.94149544945152519</c:v>
                </c:pt>
                <c:pt idx="29">
                  <c:v>0.94105100500708083</c:v>
                </c:pt>
                <c:pt idx="30">
                  <c:v>0.93896478271883765</c:v>
                </c:pt>
                <c:pt idx="31">
                  <c:v>0.93412777052637863</c:v>
                </c:pt>
                <c:pt idx="32">
                  <c:v>0.93065418931307142</c:v>
                </c:pt>
                <c:pt idx="33">
                  <c:v>0.92900426541657233</c:v>
                </c:pt>
                <c:pt idx="34">
                  <c:v>0.92117451720451937</c:v>
                </c:pt>
                <c:pt idx="35">
                  <c:v>0.91890677107248875</c:v>
                </c:pt>
                <c:pt idx="36">
                  <c:v>0.91487272518833784</c:v>
                </c:pt>
                <c:pt idx="37">
                  <c:v>0.91009078722164327</c:v>
                </c:pt>
                <c:pt idx="38">
                  <c:v>0.90810282733093795</c:v>
                </c:pt>
                <c:pt idx="39">
                  <c:v>0.90490985082769171</c:v>
                </c:pt>
                <c:pt idx="40">
                  <c:v>0.90058802353041456</c:v>
                </c:pt>
                <c:pt idx="41">
                  <c:v>0.89452889773632593</c:v>
                </c:pt>
                <c:pt idx="42">
                  <c:v>0.88898518699899909</c:v>
                </c:pt>
                <c:pt idx="43">
                  <c:v>0.88302731710778737</c:v>
                </c:pt>
                <c:pt idx="44">
                  <c:v>0.87907914807570764</c:v>
                </c:pt>
                <c:pt idx="45">
                  <c:v>0.87437399879489186</c:v>
                </c:pt>
                <c:pt idx="46">
                  <c:v>0.86868755548031873</c:v>
                </c:pt>
                <c:pt idx="47">
                  <c:v>0.86346758783948108</c:v>
                </c:pt>
                <c:pt idx="48">
                  <c:v>0.85914267953102375</c:v>
                </c:pt>
                <c:pt idx="49">
                  <c:v>0.85272389629593504</c:v>
                </c:pt>
                <c:pt idx="50">
                  <c:v>0.84063621351901097</c:v>
                </c:pt>
                <c:pt idx="51">
                  <c:v>0.83429824643871064</c:v>
                </c:pt>
                <c:pt idx="52">
                  <c:v>0.827751908135818</c:v>
                </c:pt>
                <c:pt idx="53">
                  <c:v>0.82217831534199759</c:v>
                </c:pt>
                <c:pt idx="54">
                  <c:v>0.81416239981713678</c:v>
                </c:pt>
                <c:pt idx="55">
                  <c:v>0.80749367248982729</c:v>
                </c:pt>
                <c:pt idx="56">
                  <c:v>0.8025697150526484</c:v>
                </c:pt>
                <c:pt idx="57">
                  <c:v>0.79290302804769208</c:v>
                </c:pt>
                <c:pt idx="58">
                  <c:v>0.78689721699043236</c:v>
                </c:pt>
                <c:pt idx="59">
                  <c:v>0.77980916142846546</c:v>
                </c:pt>
                <c:pt idx="60">
                  <c:v>0.7718642185458241</c:v>
                </c:pt>
                <c:pt idx="61">
                  <c:v>0.76433225602818067</c:v>
                </c:pt>
                <c:pt idx="62">
                  <c:v>0.75110627488654236</c:v>
                </c:pt>
                <c:pt idx="63">
                  <c:v>0.74347698018531561</c:v>
                </c:pt>
                <c:pt idx="64">
                  <c:v>0.73543771091293553</c:v>
                </c:pt>
                <c:pt idx="65">
                  <c:v>0.72569440740479152</c:v>
                </c:pt>
                <c:pt idx="66">
                  <c:v>0.71363778511121356</c:v>
                </c:pt>
                <c:pt idx="67">
                  <c:v>0.70295831382513541</c:v>
                </c:pt>
                <c:pt idx="68">
                  <c:v>0.68939103936080659</c:v>
                </c:pt>
                <c:pt idx="69">
                  <c:v>0.6741685267405142</c:v>
                </c:pt>
                <c:pt idx="70">
                  <c:v>0.66110387521338887</c:v>
                </c:pt>
                <c:pt idx="71">
                  <c:v>0.64958289386554968</c:v>
                </c:pt>
                <c:pt idx="72">
                  <c:v>0.63707027928471938</c:v>
                </c:pt>
                <c:pt idx="73">
                  <c:v>0.62519717670150543</c:v>
                </c:pt>
                <c:pt idx="74">
                  <c:v>0.61132074098728839</c:v>
                </c:pt>
                <c:pt idx="75">
                  <c:v>0.59548428891173988</c:v>
                </c:pt>
                <c:pt idx="76">
                  <c:v>0.58230853043101027</c:v>
                </c:pt>
                <c:pt idx="77">
                  <c:v>0.57085999979366708</c:v>
                </c:pt>
                <c:pt idx="78">
                  <c:v>0.55331607106350533</c:v>
                </c:pt>
                <c:pt idx="79">
                  <c:v>0.5426684180235215</c:v>
                </c:pt>
                <c:pt idx="80">
                  <c:v>0.52859046897261519</c:v>
                </c:pt>
                <c:pt idx="81">
                  <c:v>0.51322744498542083</c:v>
                </c:pt>
                <c:pt idx="82">
                  <c:v>0.4977820099459575</c:v>
                </c:pt>
                <c:pt idx="83">
                  <c:v>0.48192255467550943</c:v>
                </c:pt>
                <c:pt idx="84">
                  <c:v>0.46599449173447316</c:v>
                </c:pt>
                <c:pt idx="85">
                  <c:v>0.45138444090949281</c:v>
                </c:pt>
                <c:pt idx="86">
                  <c:v>0.44434106464166839</c:v>
                </c:pt>
                <c:pt idx="87">
                  <c:v>0.42961692263828155</c:v>
                </c:pt>
                <c:pt idx="88">
                  <c:v>0.41323493153099133</c:v>
                </c:pt>
                <c:pt idx="89">
                  <c:v>0.3999048670953998</c:v>
                </c:pt>
                <c:pt idx="90">
                  <c:v>0.38433504293241988</c:v>
                </c:pt>
                <c:pt idx="91">
                  <c:v>0.3678323106944188</c:v>
                </c:pt>
                <c:pt idx="92">
                  <c:v>0.35803189398798158</c:v>
                </c:pt>
                <c:pt idx="93">
                  <c:v>0.34441694532854172</c:v>
                </c:pt>
                <c:pt idx="94">
                  <c:v>0.3252378364713171</c:v>
                </c:pt>
                <c:pt idx="95">
                  <c:v>0.31342178658773223</c:v>
                </c:pt>
                <c:pt idx="96">
                  <c:v>0.29775348672946389</c:v>
                </c:pt>
                <c:pt idx="97">
                  <c:v>0.28234637821128222</c:v>
                </c:pt>
                <c:pt idx="98">
                  <c:v>0.26814882052559574</c:v>
                </c:pt>
                <c:pt idx="99">
                  <c:v>0.25716972353695311</c:v>
                </c:pt>
                <c:pt idx="100">
                  <c:v>0.2445917906487321</c:v>
                </c:pt>
                <c:pt idx="101">
                  <c:v>0.23343352568955053</c:v>
                </c:pt>
                <c:pt idx="102">
                  <c:v>0.22161820501637439</c:v>
                </c:pt>
                <c:pt idx="103">
                  <c:v>0.20746785458055494</c:v>
                </c:pt>
                <c:pt idx="104">
                  <c:v>0.1989278127896765</c:v>
                </c:pt>
                <c:pt idx="105">
                  <c:v>0.1894556311836591</c:v>
                </c:pt>
                <c:pt idx="106">
                  <c:v>0.17826433642718803</c:v>
                </c:pt>
                <c:pt idx="107">
                  <c:v>0.16385765714704437</c:v>
                </c:pt>
                <c:pt idx="108">
                  <c:v>0.15589966504026709</c:v>
                </c:pt>
                <c:pt idx="109">
                  <c:v>0.14462214288603467</c:v>
                </c:pt>
                <c:pt idx="110">
                  <c:v>0.12944449514663889</c:v>
                </c:pt>
                <c:pt idx="111">
                  <c:v>0.1153323115697287</c:v>
                </c:pt>
                <c:pt idx="112">
                  <c:v>9.8308492826910981E-2</c:v>
                </c:pt>
                <c:pt idx="113">
                  <c:v>9.2004614877182922E-2</c:v>
                </c:pt>
                <c:pt idx="114">
                  <c:v>8.3235747106837843E-2</c:v>
                </c:pt>
                <c:pt idx="115">
                  <c:v>7.3260063284207366E-2</c:v>
                </c:pt>
                <c:pt idx="116">
                  <c:v>5.9810803614834013E-2</c:v>
                </c:pt>
                <c:pt idx="117">
                  <c:v>5.2964376269868919E-2</c:v>
                </c:pt>
                <c:pt idx="118">
                  <c:v>4.9640255037642668E-2</c:v>
                </c:pt>
                <c:pt idx="119">
                  <c:v>3.965612772555404E-2</c:v>
                </c:pt>
                <c:pt idx="120">
                  <c:v>3.2777392995358895E-2</c:v>
                </c:pt>
                <c:pt idx="121">
                  <c:v>2.890452974749565E-2</c:v>
                </c:pt>
                <c:pt idx="122">
                  <c:v>2.5846486192876758E-2</c:v>
                </c:pt>
                <c:pt idx="123">
                  <c:v>1.9487238067915497E-2</c:v>
                </c:pt>
                <c:pt idx="124">
                  <c:v>1.7232793818608233E-2</c:v>
                </c:pt>
              </c:numCache>
            </c:numRef>
          </c:yVal>
          <c:smooth val="1"/>
          <c:extLst>
            <c:ext xmlns:c16="http://schemas.microsoft.com/office/drawing/2014/chart" uri="{C3380CC4-5D6E-409C-BE32-E72D297353CC}">
              <c16:uniqueId val="{00000000-EDE2-48F6-B28F-249148662252}"/>
            </c:ext>
          </c:extLst>
        </c:ser>
        <c:ser>
          <c:idx val="1"/>
          <c:order val="1"/>
          <c:tx>
            <c:v>第三世代</c:v>
          </c:tx>
          <c:marker>
            <c:symbol val="none"/>
          </c:marker>
          <c:xVal>
            <c:numRef>
              <c:f>resnet2012_計算用!$C$169:$DW$169</c:f>
              <c:numCache>
                <c:formatCode>0.00000%</c:formatCode>
                <c:ptCount val="125"/>
                <c:pt idx="0">
                  <c:v>8.8178582739508432E-2</c:v>
                </c:pt>
                <c:pt idx="1">
                  <c:v>7.8057694037238515E-2</c:v>
                </c:pt>
                <c:pt idx="2">
                  <c:v>6.9169151160917833E-2</c:v>
                </c:pt>
                <c:pt idx="3">
                  <c:v>6.1029313876879016E-2</c:v>
                </c:pt>
                <c:pt idx="4">
                  <c:v>5.3932024934609316E-2</c:v>
                </c:pt>
                <c:pt idx="5">
                  <c:v>4.7615903368445608E-2</c:v>
                </c:pt>
                <c:pt idx="6">
                  <c:v>4.1888190801021859E-2</c:v>
                </c:pt>
                <c:pt idx="7">
                  <c:v>3.6649570875944643E-2</c:v>
                </c:pt>
                <c:pt idx="8">
                  <c:v>3.2385581669947802E-2</c:v>
                </c:pt>
                <c:pt idx="9">
                  <c:v>2.8381697976227804E-2</c:v>
                </c:pt>
                <c:pt idx="10">
                  <c:v>2.4798224220569338E-2</c:v>
                </c:pt>
                <c:pt idx="11">
                  <c:v>2.1650723052915186E-2</c:v>
                </c:pt>
                <c:pt idx="12">
                  <c:v>1.8898751542709136E-2</c:v>
                </c:pt>
                <c:pt idx="13">
                  <c:v>1.6453481058611628E-2</c:v>
                </c:pt>
                <c:pt idx="14">
                  <c:v>1.4278995063397403E-2</c:v>
                </c:pt>
                <c:pt idx="15">
                  <c:v>1.2341521762094311E-2</c:v>
                </c:pt>
                <c:pt idx="16">
                  <c:v>1.0658444627846077E-2</c:v>
                </c:pt>
                <c:pt idx="17">
                  <c:v>9.2418411124067183E-3</c:v>
                </c:pt>
                <c:pt idx="18">
                  <c:v>7.8595606841114704E-3</c:v>
                </c:pt>
                <c:pt idx="19">
                  <c:v>6.7567843024216277E-3</c:v>
                </c:pt>
                <c:pt idx="20">
                  <c:v>5.8062863935303228E-3</c:v>
                </c:pt>
                <c:pt idx="21">
                  <c:v>4.9725593547851905E-3</c:v>
                </c:pt>
                <c:pt idx="22">
                  <c:v>4.2695793966607823E-3</c:v>
                </c:pt>
                <c:pt idx="23">
                  <c:v>3.6327969534620305E-3</c:v>
                </c:pt>
                <c:pt idx="24">
                  <c:v>3.0820961723117234E-3</c:v>
                </c:pt>
                <c:pt idx="25">
                  <c:v>2.6258858732231037E-3</c:v>
                </c:pt>
                <c:pt idx="26">
                  <c:v>2.2083845050187736E-3</c:v>
                </c:pt>
                <c:pt idx="27">
                  <c:v>1.8654619061549038E-3</c:v>
                </c:pt>
                <c:pt idx="28">
                  <c:v>1.5618684946565834E-3</c:v>
                </c:pt>
                <c:pt idx="29">
                  <c:v>1.2932401039033939E-3</c:v>
                </c:pt>
                <c:pt idx="30">
                  <c:v>1.0765679840403495E-3</c:v>
                </c:pt>
                <c:pt idx="31">
                  <c:v>8.8941852935289735E-4</c:v>
                </c:pt>
                <c:pt idx="32">
                  <c:v>7.3748032707011935E-4</c:v>
                </c:pt>
                <c:pt idx="33">
                  <c:v>6.1567767936209633E-4</c:v>
                </c:pt>
                <c:pt idx="34">
                  <c:v>5.1914549093952692E-4</c:v>
                </c:pt>
                <c:pt idx="35">
                  <c:v>4.2789530379368831E-4</c:v>
                </c:pt>
                <c:pt idx="36">
                  <c:v>3.5565907420489541E-4</c:v>
                </c:pt>
                <c:pt idx="37">
                  <c:v>2.9780561830261077E-4</c:v>
                </c:pt>
                <c:pt idx="38">
                  <c:v>2.5367430256515675E-4</c:v>
                </c:pt>
                <c:pt idx="39">
                  <c:v>2.0745703040575994E-4</c:v>
                </c:pt>
                <c:pt idx="40">
                  <c:v>1.7043821819358977E-4</c:v>
                </c:pt>
                <c:pt idx="41">
                  <c:v>1.4287649586781296E-4</c:v>
                </c:pt>
                <c:pt idx="42">
                  <c:v>1.1400379735027084E-4</c:v>
                </c:pt>
                <c:pt idx="43">
                  <c:v>9.5816462516803969E-5</c:v>
                </c:pt>
                <c:pt idx="44">
                  <c:v>7.8807751506036091E-5</c:v>
                </c:pt>
                <c:pt idx="45">
                  <c:v>6.4632321204118981E-5</c:v>
                </c:pt>
                <c:pt idx="46">
                  <c:v>5.3282075870250284E-5</c:v>
                </c:pt>
                <c:pt idx="47">
                  <c:v>4.1956114698289287E-5</c:v>
                </c:pt>
                <c:pt idx="48">
                  <c:v>3.6234944072819586E-5</c:v>
                </c:pt>
                <c:pt idx="49">
                  <c:v>3.1090175545453528E-5</c:v>
                </c:pt>
                <c:pt idx="50">
                  <c:v>2.8020253666902661E-5</c:v>
                </c:pt>
                <c:pt idx="51">
                  <c:v>2.1673630778022162E-5</c:v>
                </c:pt>
                <c:pt idx="52">
                  <c:v>1.7577405686564316E-5</c:v>
                </c:pt>
                <c:pt idx="53">
                  <c:v>1.6156954424678896E-5</c:v>
                </c:pt>
                <c:pt idx="54">
                  <c:v>1.262725144774867E-5</c:v>
                </c:pt>
                <c:pt idx="55">
                  <c:v>9.7880913127971556E-6</c:v>
                </c:pt>
                <c:pt idx="56">
                  <c:v>9.5959572800959436E-6</c:v>
                </c:pt>
                <c:pt idx="57">
                  <c:v>8.2141337291086545E-6</c:v>
                </c:pt>
                <c:pt idx="58">
                  <c:v>7.8298656637062305E-6</c:v>
                </c:pt>
                <c:pt idx="59">
                  <c:v>6.5745430960192378E-6</c:v>
                </c:pt>
                <c:pt idx="60">
                  <c:v>4.9349524629298202E-6</c:v>
                </c:pt>
                <c:pt idx="61">
                  <c:v>3.4874958625416154E-6</c:v>
                </c:pt>
                <c:pt idx="62">
                  <c:v>3.295361829840403E-6</c:v>
                </c:pt>
                <c:pt idx="63">
                  <c:v>3.1032277971391905E-6</c:v>
                </c:pt>
                <c:pt idx="64">
                  <c:v>3.1032277971391905E-6</c:v>
                </c:pt>
                <c:pt idx="65">
                  <c:v>3.1032277971391905E-6</c:v>
                </c:pt>
                <c:pt idx="66">
                  <c:v>2.2978063442555401E-6</c:v>
                </c:pt>
                <c:pt idx="67">
                  <c:v>2.2978063442555401E-6</c:v>
                </c:pt>
                <c:pt idx="68">
                  <c:v>1.0424837765685473E-6</c:v>
                </c:pt>
                <c:pt idx="69">
                  <c:v>1.0424837765685473E-6</c:v>
                </c:pt>
                <c:pt idx="70">
                  <c:v>1.0424837765685473E-6</c:v>
                </c:pt>
                <c:pt idx="71">
                  <c:v>1.0424837765685473E-6</c:v>
                </c:pt>
                <c:pt idx="72">
                  <c:v>1.0424837765685473E-6</c:v>
                </c:pt>
                <c:pt idx="73">
                  <c:v>1.0424837765685473E-6</c:v>
                </c:pt>
                <c:pt idx="74">
                  <c:v>1.0424837765685473E-6</c:v>
                </c:pt>
                <c:pt idx="75">
                  <c:v>1.0424837765685473E-6</c:v>
                </c:pt>
                <c:pt idx="76">
                  <c:v>1.0424837765685473E-6</c:v>
                </c:pt>
                <c:pt idx="77">
                  <c:v>9.9999999999999995E-7</c:v>
                </c:pt>
                <c:pt idx="78">
                  <c:v>9.9999999999999995E-7</c:v>
                </c:pt>
                <c:pt idx="79">
                  <c:v>9.9999999999999995E-7</c:v>
                </c:pt>
                <c:pt idx="80">
                  <c:v>9.9999999999999995E-7</c:v>
                </c:pt>
                <c:pt idx="81">
                  <c:v>9.9999999999999995E-7</c:v>
                </c:pt>
                <c:pt idx="82">
                  <c:v>9.9999999999999995E-7</c:v>
                </c:pt>
                <c:pt idx="83">
                  <c:v>9.9999999999999995E-7</c:v>
                </c:pt>
                <c:pt idx="84">
                  <c:v>9.9999999999999995E-7</c:v>
                </c:pt>
                <c:pt idx="85">
                  <c:v>9.9999999999999995E-7</c:v>
                </c:pt>
                <c:pt idx="86">
                  <c:v>9.9999999999999995E-7</c:v>
                </c:pt>
                <c:pt idx="87">
                  <c:v>9.9999999999999995E-7</c:v>
                </c:pt>
                <c:pt idx="88">
                  <c:v>9.9999999999999995E-7</c:v>
                </c:pt>
                <c:pt idx="89">
                  <c:v>9.9999999999999995E-7</c:v>
                </c:pt>
                <c:pt idx="90">
                  <c:v>9.9999999999999995E-7</c:v>
                </c:pt>
                <c:pt idx="91">
                  <c:v>9.9999999999999995E-7</c:v>
                </c:pt>
                <c:pt idx="92">
                  <c:v>9.9999999999999995E-7</c:v>
                </c:pt>
                <c:pt idx="93">
                  <c:v>9.9999999999999995E-7</c:v>
                </c:pt>
                <c:pt idx="94">
                  <c:v>9.9999999999999995E-7</c:v>
                </c:pt>
                <c:pt idx="95">
                  <c:v>9.9999999999999995E-7</c:v>
                </c:pt>
                <c:pt idx="96">
                  <c:v>9.9999999999999995E-7</c:v>
                </c:pt>
                <c:pt idx="97">
                  <c:v>9.9999999999999995E-7</c:v>
                </c:pt>
                <c:pt idx="98">
                  <c:v>9.9999999999999995E-7</c:v>
                </c:pt>
                <c:pt idx="99">
                  <c:v>9.9999999999999995E-7</c:v>
                </c:pt>
                <c:pt idx="100">
                  <c:v>9.9999999999999995E-7</c:v>
                </c:pt>
                <c:pt idx="101">
                  <c:v>9.9999999999999995E-7</c:v>
                </c:pt>
                <c:pt idx="102">
                  <c:v>9.9999999999999995E-7</c:v>
                </c:pt>
                <c:pt idx="103">
                  <c:v>9.9999999999999995E-7</c:v>
                </c:pt>
                <c:pt idx="104">
                  <c:v>9.9999999999999995E-7</c:v>
                </c:pt>
                <c:pt idx="105">
                  <c:v>9.9999999999999995E-7</c:v>
                </c:pt>
                <c:pt idx="106">
                  <c:v>9.9999999999999995E-7</c:v>
                </c:pt>
                <c:pt idx="107">
                  <c:v>9.9999999999999995E-7</c:v>
                </c:pt>
                <c:pt idx="108">
                  <c:v>9.9999999999999995E-7</c:v>
                </c:pt>
                <c:pt idx="109">
                  <c:v>9.9999999999999995E-7</c:v>
                </c:pt>
                <c:pt idx="110">
                  <c:v>9.9999999999999995E-7</c:v>
                </c:pt>
                <c:pt idx="111">
                  <c:v>9.9999999999999995E-7</c:v>
                </c:pt>
                <c:pt idx="112">
                  <c:v>9.9999999999999995E-7</c:v>
                </c:pt>
                <c:pt idx="113">
                  <c:v>9.9999999999999995E-7</c:v>
                </c:pt>
                <c:pt idx="114">
                  <c:v>9.9999999999999995E-7</c:v>
                </c:pt>
                <c:pt idx="115">
                  <c:v>9.9999999999999995E-7</c:v>
                </c:pt>
                <c:pt idx="116">
                  <c:v>9.9999999999999995E-7</c:v>
                </c:pt>
                <c:pt idx="117">
                  <c:v>9.9999999999999995E-7</c:v>
                </c:pt>
                <c:pt idx="118">
                  <c:v>9.9999999999999995E-7</c:v>
                </c:pt>
                <c:pt idx="119">
                  <c:v>9.9999999999999995E-7</c:v>
                </c:pt>
                <c:pt idx="120">
                  <c:v>9.9999999999999995E-7</c:v>
                </c:pt>
                <c:pt idx="121">
                  <c:v>9.9999999999999995E-7</c:v>
                </c:pt>
                <c:pt idx="122">
                  <c:v>9.9999999999999995E-7</c:v>
                </c:pt>
                <c:pt idx="123">
                  <c:v>9.9999999999999995E-7</c:v>
                </c:pt>
                <c:pt idx="124">
                  <c:v>9.9999999999999995E-7</c:v>
                </c:pt>
              </c:numCache>
            </c:numRef>
          </c:xVal>
          <c:yVal>
            <c:numRef>
              <c:f>resnet2012_計算用!$C$170:$DW$170</c:f>
              <c:numCache>
                <c:formatCode>0.0%</c:formatCode>
                <c:ptCount val="125"/>
                <c:pt idx="0">
                  <c:v>0.97594268249323457</c:v>
                </c:pt>
                <c:pt idx="1">
                  <c:v>0.97563404051792579</c:v>
                </c:pt>
                <c:pt idx="2">
                  <c:v>0.97563404051792579</c:v>
                </c:pt>
                <c:pt idx="3">
                  <c:v>0.97563404051792579</c:v>
                </c:pt>
                <c:pt idx="4">
                  <c:v>0.97563404051792579</c:v>
                </c:pt>
                <c:pt idx="5">
                  <c:v>0.97563404051792579</c:v>
                </c:pt>
                <c:pt idx="6">
                  <c:v>0.97532539854261713</c:v>
                </c:pt>
                <c:pt idx="7">
                  <c:v>0.97532539854261713</c:v>
                </c:pt>
                <c:pt idx="8">
                  <c:v>0.97488795322328214</c:v>
                </c:pt>
                <c:pt idx="9">
                  <c:v>0.97400611900811462</c:v>
                </c:pt>
                <c:pt idx="10">
                  <c:v>0.97400611900811462</c:v>
                </c:pt>
                <c:pt idx="11">
                  <c:v>0.97400611900811462</c:v>
                </c:pt>
                <c:pt idx="12">
                  <c:v>0.97400611900811462</c:v>
                </c:pt>
                <c:pt idx="13">
                  <c:v>0.97369747703280596</c:v>
                </c:pt>
                <c:pt idx="14">
                  <c:v>0.97369747703280596</c:v>
                </c:pt>
                <c:pt idx="15">
                  <c:v>0.97369747703280596</c:v>
                </c:pt>
                <c:pt idx="16">
                  <c:v>0.97369747703280596</c:v>
                </c:pt>
                <c:pt idx="17">
                  <c:v>0.97314742202730542</c:v>
                </c:pt>
                <c:pt idx="18">
                  <c:v>0.97314742202730542</c:v>
                </c:pt>
                <c:pt idx="19">
                  <c:v>0.97314742202730542</c:v>
                </c:pt>
                <c:pt idx="20">
                  <c:v>0.97314742202730542</c:v>
                </c:pt>
                <c:pt idx="21">
                  <c:v>0.97314742202730542</c:v>
                </c:pt>
                <c:pt idx="22">
                  <c:v>0.97314742202730542</c:v>
                </c:pt>
                <c:pt idx="23">
                  <c:v>0.97314742202730542</c:v>
                </c:pt>
                <c:pt idx="24">
                  <c:v>0.97314742202730542</c:v>
                </c:pt>
                <c:pt idx="25">
                  <c:v>0.97314742202730542</c:v>
                </c:pt>
                <c:pt idx="26">
                  <c:v>0.97259736702180477</c:v>
                </c:pt>
                <c:pt idx="27">
                  <c:v>0.97115418536131337</c:v>
                </c:pt>
                <c:pt idx="28">
                  <c:v>0.97115418536131337</c:v>
                </c:pt>
                <c:pt idx="29">
                  <c:v>0.97115418536131337</c:v>
                </c:pt>
                <c:pt idx="30">
                  <c:v>0.97057548165760954</c:v>
                </c:pt>
                <c:pt idx="31">
                  <c:v>0.96969364744244202</c:v>
                </c:pt>
                <c:pt idx="32">
                  <c:v>0.96969364744244202</c:v>
                </c:pt>
                <c:pt idx="33">
                  <c:v>0.96969364744244202</c:v>
                </c:pt>
                <c:pt idx="34">
                  <c:v>0.96893261243483175</c:v>
                </c:pt>
                <c:pt idx="35">
                  <c:v>0.96893261243483175</c:v>
                </c:pt>
                <c:pt idx="36">
                  <c:v>0.9675081110103303</c:v>
                </c:pt>
                <c:pt idx="37">
                  <c:v>0.9675081110103303</c:v>
                </c:pt>
                <c:pt idx="38">
                  <c:v>0.9675081110103303</c:v>
                </c:pt>
                <c:pt idx="39">
                  <c:v>0.96715425396857513</c:v>
                </c:pt>
                <c:pt idx="40">
                  <c:v>0.9665755502648713</c:v>
                </c:pt>
                <c:pt idx="41">
                  <c:v>0.96546065821550597</c:v>
                </c:pt>
                <c:pt idx="42">
                  <c:v>0.96469962320789571</c:v>
                </c:pt>
                <c:pt idx="43">
                  <c:v>0.96275591098380964</c:v>
                </c:pt>
                <c:pt idx="44">
                  <c:v>0.96275591098380964</c:v>
                </c:pt>
                <c:pt idx="45">
                  <c:v>0.96199487597619937</c:v>
                </c:pt>
                <c:pt idx="46">
                  <c:v>0.96155743065686416</c:v>
                </c:pt>
                <c:pt idx="47">
                  <c:v>0.96079639564925379</c:v>
                </c:pt>
                <c:pt idx="48">
                  <c:v>0.96079639564925379</c:v>
                </c:pt>
                <c:pt idx="49">
                  <c:v>0.9603589503299188</c:v>
                </c:pt>
                <c:pt idx="50">
                  <c:v>0.95794694858058171</c:v>
                </c:pt>
                <c:pt idx="51">
                  <c:v>0.95794694858058171</c:v>
                </c:pt>
                <c:pt idx="52">
                  <c:v>0.95759309153882655</c:v>
                </c:pt>
                <c:pt idx="53">
                  <c:v>0.95759309153882655</c:v>
                </c:pt>
                <c:pt idx="54">
                  <c:v>0.95558988641062159</c:v>
                </c:pt>
                <c:pt idx="55">
                  <c:v>0.95515244109128639</c:v>
                </c:pt>
                <c:pt idx="56">
                  <c:v>0.95304475368703201</c:v>
                </c:pt>
                <c:pt idx="57">
                  <c:v>0.95304475368703201</c:v>
                </c:pt>
                <c:pt idx="58">
                  <c:v>0.95128956443184265</c:v>
                </c:pt>
                <c:pt idx="59">
                  <c:v>0.94617378285063636</c:v>
                </c:pt>
                <c:pt idx="60">
                  <c:v>0.94041079832097652</c:v>
                </c:pt>
                <c:pt idx="61">
                  <c:v>0.93830136511743001</c:v>
                </c:pt>
                <c:pt idx="62">
                  <c:v>0.93635765289334394</c:v>
                </c:pt>
                <c:pt idx="63">
                  <c:v>0.93139250924577333</c:v>
                </c:pt>
                <c:pt idx="64">
                  <c:v>0.9290284891881373</c:v>
                </c:pt>
                <c:pt idx="65">
                  <c:v>0.92679893697817894</c:v>
                </c:pt>
                <c:pt idx="66">
                  <c:v>0.92487183507853921</c:v>
                </c:pt>
                <c:pt idx="67">
                  <c:v>0.92250522868609919</c:v>
                </c:pt>
                <c:pt idx="68">
                  <c:v>0.91995835016321748</c:v>
                </c:pt>
                <c:pt idx="69">
                  <c:v>0.91417100181854616</c:v>
                </c:pt>
                <c:pt idx="70">
                  <c:v>0.91134109045522094</c:v>
                </c:pt>
                <c:pt idx="71">
                  <c:v>0.90882509784249121</c:v>
                </c:pt>
                <c:pt idx="72">
                  <c:v>0.90627916878235759</c:v>
                </c:pt>
                <c:pt idx="73">
                  <c:v>0.90395213810778907</c:v>
                </c:pt>
                <c:pt idx="74">
                  <c:v>0.90011453125741347</c:v>
                </c:pt>
                <c:pt idx="75">
                  <c:v>0.89631829283748887</c:v>
                </c:pt>
                <c:pt idx="76">
                  <c:v>0.89142819290125486</c:v>
                </c:pt>
                <c:pt idx="77">
                  <c:v>0.88571201189265047</c:v>
                </c:pt>
                <c:pt idx="78">
                  <c:v>0.8810447226107152</c:v>
                </c:pt>
                <c:pt idx="79">
                  <c:v>0.87617802009849477</c:v>
                </c:pt>
                <c:pt idx="80">
                  <c:v>0.87171846757941707</c:v>
                </c:pt>
                <c:pt idx="81">
                  <c:v>0.86759154132880445</c:v>
                </c:pt>
                <c:pt idx="82">
                  <c:v>0.85820937070284486</c:v>
                </c:pt>
                <c:pt idx="83">
                  <c:v>0.84707398693558533</c:v>
                </c:pt>
                <c:pt idx="84">
                  <c:v>0.83842694088923597</c:v>
                </c:pt>
                <c:pt idx="85">
                  <c:v>0.83443254963448976</c:v>
                </c:pt>
                <c:pt idx="86">
                  <c:v>0.82455866203020001</c:v>
                </c:pt>
                <c:pt idx="87">
                  <c:v>0.81446050743521681</c:v>
                </c:pt>
                <c:pt idx="88">
                  <c:v>0.80301006205937497</c:v>
                </c:pt>
                <c:pt idx="89">
                  <c:v>0.78492382901434821</c:v>
                </c:pt>
                <c:pt idx="90">
                  <c:v>0.76830429192697702</c:v>
                </c:pt>
                <c:pt idx="91">
                  <c:v>0.75594880842801382</c:v>
                </c:pt>
                <c:pt idx="92">
                  <c:v>0.7412334454641073</c:v>
                </c:pt>
                <c:pt idx="93">
                  <c:v>0.7291641618027882</c:v>
                </c:pt>
                <c:pt idx="94">
                  <c:v>0.71794569636074179</c:v>
                </c:pt>
                <c:pt idx="95">
                  <c:v>0.70783106429018694</c:v>
                </c:pt>
                <c:pt idx="96">
                  <c:v>0.6912352820451575</c:v>
                </c:pt>
                <c:pt idx="97">
                  <c:v>0.67176136156945065</c:v>
                </c:pt>
                <c:pt idx="98">
                  <c:v>0.65884746114678439</c:v>
                </c:pt>
                <c:pt idx="99">
                  <c:v>0.64212357231774086</c:v>
                </c:pt>
                <c:pt idx="100">
                  <c:v>0.63068413146001789</c:v>
                </c:pt>
                <c:pt idx="101">
                  <c:v>0.6104085371381136</c:v>
                </c:pt>
                <c:pt idx="102">
                  <c:v>0.59241887561807105</c:v>
                </c:pt>
                <c:pt idx="103">
                  <c:v>0.57477097949020761</c:v>
                </c:pt>
                <c:pt idx="104">
                  <c:v>0.55710998084439978</c:v>
                </c:pt>
                <c:pt idx="105">
                  <c:v>0.53973932438508987</c:v>
                </c:pt>
                <c:pt idx="106">
                  <c:v>0.52370161541439508</c:v>
                </c:pt>
                <c:pt idx="107">
                  <c:v>0.51134880880612654</c:v>
                </c:pt>
                <c:pt idx="108">
                  <c:v>0.49178821271501921</c:v>
                </c:pt>
                <c:pt idx="109">
                  <c:v>0.46970351152507334</c:v>
                </c:pt>
                <c:pt idx="110">
                  <c:v>0.45171571859412718</c:v>
                </c:pt>
                <c:pt idx="111">
                  <c:v>0.43666099104099337</c:v>
                </c:pt>
                <c:pt idx="112">
                  <c:v>0.41677108558737541</c:v>
                </c:pt>
                <c:pt idx="113">
                  <c:v>0.39313992615879401</c:v>
                </c:pt>
                <c:pt idx="114">
                  <c:v>0.37506224409679068</c:v>
                </c:pt>
                <c:pt idx="115">
                  <c:v>0.35393326405970721</c:v>
                </c:pt>
                <c:pt idx="116">
                  <c:v>0.33063258477095803</c:v>
                </c:pt>
                <c:pt idx="117">
                  <c:v>0.31608868356837938</c:v>
                </c:pt>
                <c:pt idx="118">
                  <c:v>0.29373013223181466</c:v>
                </c:pt>
                <c:pt idx="119">
                  <c:v>0.27750397878376859</c:v>
                </c:pt>
                <c:pt idx="120">
                  <c:v>0.26003080247821314</c:v>
                </c:pt>
                <c:pt idx="121">
                  <c:v>0.23870420162415615</c:v>
                </c:pt>
                <c:pt idx="122">
                  <c:v>0.2212132303712758</c:v>
                </c:pt>
                <c:pt idx="123">
                  <c:v>0.19782627877099959</c:v>
                </c:pt>
                <c:pt idx="124">
                  <c:v>0.18114615255785227</c:v>
                </c:pt>
              </c:numCache>
            </c:numRef>
          </c:yVal>
          <c:smooth val="1"/>
          <c:extLst>
            <c:ext xmlns:c16="http://schemas.microsoft.com/office/drawing/2014/chart" uri="{C3380CC4-5D6E-409C-BE32-E72D297353CC}">
              <c16:uniqueId val="{00000001-EDE2-48F6-B28F-249148662252}"/>
            </c:ext>
          </c:extLst>
        </c:ser>
        <c:dLbls>
          <c:showLegendKey val="0"/>
          <c:showVal val="0"/>
          <c:showCatName val="0"/>
          <c:showSerName val="0"/>
          <c:showPercent val="0"/>
          <c:showBubbleSize val="0"/>
        </c:dLbls>
        <c:axId val="412767480"/>
        <c:axId val="1"/>
        <c:extLst/>
      </c:scatterChart>
      <c:valAx>
        <c:axId val="412767480"/>
        <c:scaling>
          <c:logBase val="10"/>
          <c:orientation val="minMax"/>
          <c:max val="0.1"/>
          <c:min val="1.0000000000000004E-6"/>
        </c:scaling>
        <c:delete val="0"/>
        <c:axPos val="b"/>
        <c:title>
          <c:tx>
            <c:rich>
              <a:bodyPr/>
              <a:lstStyle/>
              <a:p>
                <a:pPr>
                  <a:defRPr lang="ja-JP" sz="800" b="1">
                    <a:latin typeface="meiryo" panose="020B0604030504040204" pitchFamily="50" charset="-128"/>
                    <a:ea typeface="meiryo" panose="020B0604030504040204" pitchFamily="50" charset="-128"/>
                  </a:defRPr>
                </a:pPr>
                <a:r>
                  <a:rPr lang="ja-JP" sz="800" b="1" dirty="0">
                    <a:latin typeface="meiryo" panose="020B0604030504040204" pitchFamily="50" charset="-128"/>
                    <a:ea typeface="meiryo" panose="020B0604030504040204" pitchFamily="50" charset="-128"/>
                  </a:rPr>
                  <a:t>誤報率(誤報数/顔</a:t>
                </a:r>
                <a:r>
                  <a:rPr lang="ja-JP" altLang="en-US" sz="800" b="1" dirty="0">
                    <a:latin typeface="meiryo" panose="020B0604030504040204" pitchFamily="50" charset="-128"/>
                    <a:ea typeface="meiryo" panose="020B0604030504040204" pitchFamily="50" charset="-128"/>
                  </a:rPr>
                  <a:t>検知</a:t>
                </a:r>
                <a:r>
                  <a:rPr lang="ja-JP" sz="800" b="1" dirty="0">
                    <a:latin typeface="meiryo" panose="020B0604030504040204" pitchFamily="50" charset="-128"/>
                    <a:ea typeface="meiryo" panose="020B0604030504040204" pitchFamily="50" charset="-128"/>
                  </a:rPr>
                  <a:t>数)</a:t>
                </a:r>
              </a:p>
            </c:rich>
          </c:tx>
          <c:layout>
            <c:manualLayout>
              <c:xMode val="edge"/>
              <c:yMode val="edge"/>
              <c:x val="0.28839654758104982"/>
              <c:y val="0.87477892991928752"/>
            </c:manualLayout>
          </c:layout>
          <c:overlay val="0"/>
          <c:spPr>
            <a:noFill/>
            <a:ln w="25400">
              <a:noFill/>
            </a:ln>
          </c:spPr>
        </c:title>
        <c:numFmt formatCode="0.0000%" sourceLinked="0"/>
        <c:majorTickMark val="in"/>
        <c:minorTickMark val="none"/>
        <c:tickLblPos val="nextTo"/>
        <c:spPr>
          <a:ln w="3175">
            <a:solidFill>
              <a:srgbClr val="000000"/>
            </a:solidFill>
            <a:prstDash val="solid"/>
          </a:ln>
        </c:spPr>
        <c:txPr>
          <a:bodyPr rot="0" vert="horz"/>
          <a:lstStyle/>
          <a:p>
            <a:pPr>
              <a:defRPr lang="ja-JP"/>
            </a:pPr>
            <a:endParaRPr lang="ja-JP"/>
          </a:p>
        </c:txPr>
        <c:crossAx val="1"/>
        <c:crossesAt val="9.9999999999999995E-7"/>
        <c:crossBetween val="midCat"/>
        <c:majorUnit val="10"/>
        <c:minorUnit val="10"/>
      </c:valAx>
      <c:valAx>
        <c:axId val="1"/>
        <c:scaling>
          <c:orientation val="minMax"/>
          <c:max val="1"/>
          <c:min val="0.5"/>
        </c:scaling>
        <c:delete val="0"/>
        <c:axPos val="l"/>
        <c:majorGridlines>
          <c:spPr>
            <a:ln w="3175">
              <a:solidFill>
                <a:srgbClr val="000000"/>
              </a:solidFill>
              <a:prstDash val="solid"/>
            </a:ln>
          </c:spPr>
        </c:majorGridlines>
        <c:title>
          <c:tx>
            <c:rich>
              <a:bodyPr/>
              <a:lstStyle/>
              <a:p>
                <a:pPr>
                  <a:defRPr lang="ja-JP" sz="800">
                    <a:latin typeface="meiryo" panose="020B0604030504040204" pitchFamily="50" charset="-128"/>
                    <a:ea typeface="meiryo" panose="020B0604030504040204" pitchFamily="50" charset="-128"/>
                  </a:defRPr>
                </a:pPr>
                <a:r>
                  <a:rPr lang="ja-JP" sz="800" dirty="0">
                    <a:latin typeface="meiryo" panose="020B0604030504040204" pitchFamily="50" charset="-128"/>
                    <a:ea typeface="meiryo" panose="020B0604030504040204" pitchFamily="50" charset="-128"/>
                  </a:rPr>
                  <a:t>正報率</a:t>
                </a:r>
              </a:p>
            </c:rich>
          </c:tx>
          <c:layout>
            <c:manualLayout>
              <c:xMode val="edge"/>
              <c:yMode val="edge"/>
              <c:x val="1.6194358683887917E-2"/>
              <c:y val="0.42940381360626861"/>
            </c:manualLayout>
          </c:layout>
          <c:overlay val="0"/>
          <c:spPr>
            <a:noFill/>
            <a:ln w="25400">
              <a:noFill/>
            </a:ln>
          </c:spPr>
        </c:title>
        <c:numFmt formatCode="0%" sourceLinked="0"/>
        <c:majorTickMark val="in"/>
        <c:minorTickMark val="none"/>
        <c:tickLblPos val="nextTo"/>
        <c:spPr>
          <a:ln w="3175">
            <a:solidFill>
              <a:srgbClr val="000000"/>
            </a:solidFill>
            <a:prstDash val="solid"/>
          </a:ln>
        </c:spPr>
        <c:txPr>
          <a:bodyPr rot="0" vert="horz"/>
          <a:lstStyle/>
          <a:p>
            <a:pPr>
              <a:defRPr lang="ja-JP"/>
            </a:pPr>
            <a:endParaRPr lang="ja-JP"/>
          </a:p>
        </c:txPr>
        <c:crossAx val="412767480"/>
        <c:crossesAt val="9.9999999999999995E-7"/>
        <c:crossBetween val="midCat"/>
        <c:minorUnit val="0.02"/>
      </c:valAx>
      <c:spPr>
        <a:solidFill>
          <a:srgbClr val="C0C0C0"/>
        </a:solidFill>
        <a:ln w="12700">
          <a:solidFill>
            <a:srgbClr val="808080"/>
          </a:solidFill>
          <a:prstDash val="solid"/>
        </a:ln>
      </c:spPr>
    </c:plotArea>
    <c:legend>
      <c:legendPos val="r"/>
      <c:layout>
        <c:manualLayout>
          <c:xMode val="edge"/>
          <c:yMode val="edge"/>
          <c:x val="0.50870664299221324"/>
          <c:y val="0.50255188746477797"/>
          <c:w val="0.35447478575763974"/>
          <c:h val="0.15721161752935631"/>
        </c:manualLayout>
      </c:layout>
      <c:overlay val="0"/>
      <c:spPr>
        <a:solidFill>
          <a:srgbClr val="FFFFFF"/>
        </a:solidFill>
        <a:ln w="3175">
          <a:solidFill>
            <a:srgbClr val="000000"/>
          </a:solidFill>
          <a:prstDash val="solid"/>
        </a:ln>
      </c:spPr>
      <c:txPr>
        <a:bodyPr/>
        <a:lstStyle/>
        <a:p>
          <a:pPr>
            <a:defRPr lang="ja-JP"/>
          </a:pPr>
          <a:endParaRPr lang="ja-JP"/>
        </a:p>
      </c:txPr>
    </c:legend>
    <c:plotVisOnly val="1"/>
    <c:dispBlanksAs val="gap"/>
    <c:showDLblsOverMax val="0"/>
  </c:chart>
  <c:spPr>
    <a:solidFill>
      <a:srgbClr val="FFFFFF"/>
    </a:solidFill>
    <a:ln w="3175">
      <a:noFill/>
      <a:prstDash val="solid"/>
    </a:ln>
  </c:spPr>
  <c:txPr>
    <a:bodyPr/>
    <a:lstStyle/>
    <a:p>
      <a:pPr>
        <a:defRPr sz="700"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13B03E-5F20-4FE9-AE8F-91B893F34AB0}" type="datetimeFigureOut">
              <a:rPr kumimoji="1" lang="ja-JP" altLang="en-US" smtClean="0"/>
              <a:pPr/>
              <a:t>2023/9/12</a:t>
            </a:fld>
            <a:endParaRPr kumimoji="1" lang="ja-JP" altLang="en-US" dirty="0"/>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0EB71C-CB81-48F9-9CC9-1F57D1F346E3}" type="slidenum">
              <a:rPr kumimoji="1" lang="ja-JP" altLang="en-US" smtClean="0"/>
              <a:pPr/>
              <a:t>‹#›</a:t>
            </a:fld>
            <a:endParaRPr kumimoji="1" lang="ja-JP" altLang="en-US" dirty="0"/>
          </a:p>
        </p:txBody>
      </p:sp>
    </p:spTree>
    <p:extLst>
      <p:ext uri="{BB962C8B-B14F-4D97-AF65-F5344CB8AC3E}">
        <p14:creationId xmlns:p14="http://schemas.microsoft.com/office/powerpoint/2010/main" val="40538561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23280-4631-449D-B6CA-E374E1E336EF}" type="datetimeFigureOut">
              <a:rPr kumimoji="1" lang="ja-JP" altLang="en-US" smtClean="0"/>
              <a:pPr/>
              <a:t>2023/9/12</a:t>
            </a:fld>
            <a:endParaRPr kumimoji="1" lang="ja-JP" altLang="en-US" dirty="0"/>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44F106-CE4D-4C0B-9204-00F638B8A095}" type="slidenum">
              <a:rPr kumimoji="1" lang="ja-JP" altLang="en-US" smtClean="0"/>
              <a:pPr/>
              <a:t>‹#›</a:t>
            </a:fld>
            <a:endParaRPr kumimoji="1" lang="ja-JP" altLang="en-US" dirty="0"/>
          </a:p>
        </p:txBody>
      </p:sp>
    </p:spTree>
    <p:extLst>
      <p:ext uri="{BB962C8B-B14F-4D97-AF65-F5344CB8AC3E}">
        <p14:creationId xmlns:p14="http://schemas.microsoft.com/office/powerpoint/2010/main" val="40851502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8</a:t>
            </a:fld>
            <a:endParaRPr kumimoji="1" lang="ja-JP" altLang="en-US" dirty="0"/>
          </a:p>
        </p:txBody>
      </p:sp>
    </p:spTree>
    <p:extLst>
      <p:ext uri="{BB962C8B-B14F-4D97-AF65-F5344CB8AC3E}">
        <p14:creationId xmlns:p14="http://schemas.microsoft.com/office/powerpoint/2010/main" val="3288843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34</a:t>
            </a:fld>
            <a:endParaRPr kumimoji="1" lang="ja-JP" altLang="en-US" dirty="0"/>
          </a:p>
        </p:txBody>
      </p:sp>
    </p:spTree>
    <p:extLst>
      <p:ext uri="{BB962C8B-B14F-4D97-AF65-F5344CB8AC3E}">
        <p14:creationId xmlns:p14="http://schemas.microsoft.com/office/powerpoint/2010/main" val="396904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35</a:t>
            </a:fld>
            <a:endParaRPr kumimoji="1" lang="ja-JP" altLang="en-US" dirty="0"/>
          </a:p>
        </p:txBody>
      </p:sp>
    </p:spTree>
    <p:extLst>
      <p:ext uri="{BB962C8B-B14F-4D97-AF65-F5344CB8AC3E}">
        <p14:creationId xmlns:p14="http://schemas.microsoft.com/office/powerpoint/2010/main" val="18356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36</a:t>
            </a:fld>
            <a:endParaRPr kumimoji="1" lang="ja-JP" altLang="en-US" dirty="0"/>
          </a:p>
        </p:txBody>
      </p:sp>
    </p:spTree>
    <p:extLst>
      <p:ext uri="{BB962C8B-B14F-4D97-AF65-F5344CB8AC3E}">
        <p14:creationId xmlns:p14="http://schemas.microsoft.com/office/powerpoint/2010/main" val="238114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37</a:t>
            </a:fld>
            <a:endParaRPr kumimoji="1" lang="ja-JP" altLang="en-US" dirty="0"/>
          </a:p>
        </p:txBody>
      </p:sp>
    </p:spTree>
    <p:extLst>
      <p:ext uri="{BB962C8B-B14F-4D97-AF65-F5344CB8AC3E}">
        <p14:creationId xmlns:p14="http://schemas.microsoft.com/office/powerpoint/2010/main" val="264073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38</a:t>
            </a:fld>
            <a:endParaRPr kumimoji="1" lang="ja-JP" altLang="en-US" dirty="0"/>
          </a:p>
        </p:txBody>
      </p:sp>
    </p:spTree>
    <p:extLst>
      <p:ext uri="{BB962C8B-B14F-4D97-AF65-F5344CB8AC3E}">
        <p14:creationId xmlns:p14="http://schemas.microsoft.com/office/powerpoint/2010/main" val="403317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39</a:t>
            </a:fld>
            <a:endParaRPr kumimoji="1" lang="ja-JP" altLang="en-US" dirty="0"/>
          </a:p>
        </p:txBody>
      </p:sp>
    </p:spTree>
    <p:extLst>
      <p:ext uri="{BB962C8B-B14F-4D97-AF65-F5344CB8AC3E}">
        <p14:creationId xmlns:p14="http://schemas.microsoft.com/office/powerpoint/2010/main" val="1257091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41</a:t>
            </a:fld>
            <a:endParaRPr kumimoji="1" lang="ja-JP" altLang="en-US" dirty="0"/>
          </a:p>
        </p:txBody>
      </p:sp>
    </p:spTree>
    <p:extLst>
      <p:ext uri="{BB962C8B-B14F-4D97-AF65-F5344CB8AC3E}">
        <p14:creationId xmlns:p14="http://schemas.microsoft.com/office/powerpoint/2010/main" val="3137504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42</a:t>
            </a:fld>
            <a:endParaRPr kumimoji="1" lang="ja-JP" altLang="en-US" dirty="0"/>
          </a:p>
        </p:txBody>
      </p:sp>
    </p:spTree>
    <p:extLst>
      <p:ext uri="{BB962C8B-B14F-4D97-AF65-F5344CB8AC3E}">
        <p14:creationId xmlns:p14="http://schemas.microsoft.com/office/powerpoint/2010/main" val="43918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44F106-CE4D-4C0B-9204-00F638B8A095}" type="slidenum">
              <a:rPr kumimoji="1" lang="ja-JP" altLang="en-US" smtClean="0"/>
              <a:pPr/>
              <a:t>43</a:t>
            </a:fld>
            <a:endParaRPr kumimoji="1" lang="ja-JP" altLang="en-US" dirty="0"/>
          </a:p>
        </p:txBody>
      </p:sp>
    </p:spTree>
    <p:extLst>
      <p:ext uri="{BB962C8B-B14F-4D97-AF65-F5344CB8AC3E}">
        <p14:creationId xmlns:p14="http://schemas.microsoft.com/office/powerpoint/2010/main" val="391526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44</a:t>
            </a:fld>
            <a:endParaRPr kumimoji="1" lang="ja-JP" altLang="en-US" dirty="0"/>
          </a:p>
        </p:txBody>
      </p:sp>
    </p:spTree>
    <p:extLst>
      <p:ext uri="{BB962C8B-B14F-4D97-AF65-F5344CB8AC3E}">
        <p14:creationId xmlns:p14="http://schemas.microsoft.com/office/powerpoint/2010/main" val="100037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a:xfrm>
            <a:off x="88900" y="744538"/>
            <a:ext cx="6629400" cy="3729037"/>
          </a:xfrm>
          <a:ln/>
        </p:spPr>
      </p:sp>
      <p:sp>
        <p:nvSpPr>
          <p:cNvPr id="37891" name="ノート プレースホルダー 2"/>
          <p:cNvSpPr>
            <a:spLocks noGrp="1"/>
          </p:cNvSpPr>
          <p:nvPr>
            <p:ph type="body" idx="1"/>
          </p:nvPr>
        </p:nvSpPr>
        <p:spPr>
          <a:noFill/>
        </p:spPr>
        <p:txBody>
          <a:bodyPr/>
          <a:lstStyle/>
          <a:p>
            <a:endParaRPr lang="en-US" altLang="ja-JP" dirty="0"/>
          </a:p>
        </p:txBody>
      </p:sp>
      <p:sp>
        <p:nvSpPr>
          <p:cNvPr id="37892" name="スライド番号プレースホルダー 3"/>
          <p:cNvSpPr>
            <a:spLocks noGrp="1"/>
          </p:cNvSpPr>
          <p:nvPr>
            <p:ph type="sldNum" sz="quarter" idx="5"/>
          </p:nvPr>
        </p:nvSpPr>
        <p:spPr>
          <a:noFill/>
        </p:spPr>
        <p:txBody>
          <a:bodyPr/>
          <a:lstStyle>
            <a:lvl1pPr defTabSz="923925" eaLnBrk="0" hangingPunct="0">
              <a:spcBef>
                <a:spcPct val="30000"/>
              </a:spcBef>
              <a:defRPr kumimoji="1" sz="1200">
                <a:solidFill>
                  <a:schemeClr val="tx1"/>
                </a:solidFill>
                <a:latin typeface="Arial" charset="0"/>
                <a:ea typeface="ＭＳ Ｐ明朝" pitchFamily="18" charset="-128"/>
              </a:defRPr>
            </a:lvl1pPr>
            <a:lvl2pPr marL="742950" indent="-285750" defTabSz="923925" eaLnBrk="0" hangingPunct="0">
              <a:spcBef>
                <a:spcPct val="30000"/>
              </a:spcBef>
              <a:defRPr kumimoji="1" sz="1200">
                <a:solidFill>
                  <a:schemeClr val="tx1"/>
                </a:solidFill>
                <a:latin typeface="Arial" charset="0"/>
                <a:ea typeface="ＭＳ Ｐ明朝" pitchFamily="18" charset="-128"/>
              </a:defRPr>
            </a:lvl2pPr>
            <a:lvl3pPr marL="1143000" indent="-228600" defTabSz="923925" eaLnBrk="0" hangingPunct="0">
              <a:spcBef>
                <a:spcPct val="30000"/>
              </a:spcBef>
              <a:defRPr kumimoji="1" sz="1200">
                <a:solidFill>
                  <a:schemeClr val="tx1"/>
                </a:solidFill>
                <a:latin typeface="Arial" charset="0"/>
                <a:ea typeface="ＭＳ Ｐ明朝" pitchFamily="18" charset="-128"/>
              </a:defRPr>
            </a:lvl3pPr>
            <a:lvl4pPr marL="1600200" indent="-228600" defTabSz="923925" eaLnBrk="0" hangingPunct="0">
              <a:spcBef>
                <a:spcPct val="30000"/>
              </a:spcBef>
              <a:defRPr kumimoji="1" sz="1200">
                <a:solidFill>
                  <a:schemeClr val="tx1"/>
                </a:solidFill>
                <a:latin typeface="Arial" charset="0"/>
                <a:ea typeface="ＭＳ Ｐ明朝" pitchFamily="18" charset="-128"/>
              </a:defRPr>
            </a:lvl4pPr>
            <a:lvl5pPr marL="2057400" indent="-228600" defTabSz="923925" eaLnBrk="0" hangingPunct="0">
              <a:spcBef>
                <a:spcPct val="30000"/>
              </a:spcBef>
              <a:defRPr kumimoji="1" sz="1200">
                <a:solidFill>
                  <a:schemeClr val="tx1"/>
                </a:solidFill>
                <a:latin typeface="Arial" charset="0"/>
                <a:ea typeface="ＭＳ Ｐ明朝" pitchFamily="18" charset="-128"/>
              </a:defRPr>
            </a:lvl5pPr>
            <a:lvl6pPr marL="2514600" indent="-228600" defTabSz="923925"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defTabSz="923925"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defTabSz="923925"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defTabSz="923925"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3AD4EC0-F8E0-4803-8EF8-3413FA612E2D}"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明朝" pitchFamily="18" charset="-128"/>
                <a:cs typeface="Times New Roman" charset="0"/>
              </a:rPr>
              <a:pPr marL="0" marR="0" lvl="0" indent="0" algn="r" defTabSz="923925" rtl="0" eaLnBrk="1" fontAlgn="base" latinLnBrk="0" hangingPunct="1">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2704158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45</a:t>
            </a:fld>
            <a:endParaRPr kumimoji="1" lang="ja-JP" altLang="en-US" dirty="0"/>
          </a:p>
        </p:txBody>
      </p:sp>
    </p:spTree>
    <p:extLst>
      <p:ext uri="{BB962C8B-B14F-4D97-AF65-F5344CB8AC3E}">
        <p14:creationId xmlns:p14="http://schemas.microsoft.com/office/powerpoint/2010/main" val="4274349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46</a:t>
            </a:fld>
            <a:endParaRPr kumimoji="1" lang="ja-JP" altLang="en-US" dirty="0"/>
          </a:p>
        </p:txBody>
      </p:sp>
    </p:spTree>
    <p:extLst>
      <p:ext uri="{BB962C8B-B14F-4D97-AF65-F5344CB8AC3E}">
        <p14:creationId xmlns:p14="http://schemas.microsoft.com/office/powerpoint/2010/main" val="3869454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47</a:t>
            </a:fld>
            <a:endParaRPr kumimoji="1" lang="ja-JP" altLang="en-US" dirty="0"/>
          </a:p>
        </p:txBody>
      </p:sp>
    </p:spTree>
    <p:extLst>
      <p:ext uri="{BB962C8B-B14F-4D97-AF65-F5344CB8AC3E}">
        <p14:creationId xmlns:p14="http://schemas.microsoft.com/office/powerpoint/2010/main" val="1885998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48</a:t>
            </a:fld>
            <a:endParaRPr kumimoji="1" lang="ja-JP" altLang="en-US" dirty="0"/>
          </a:p>
        </p:txBody>
      </p:sp>
    </p:spTree>
    <p:extLst>
      <p:ext uri="{BB962C8B-B14F-4D97-AF65-F5344CB8AC3E}">
        <p14:creationId xmlns:p14="http://schemas.microsoft.com/office/powerpoint/2010/main" val="3217192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49</a:t>
            </a:fld>
            <a:endParaRPr kumimoji="1" lang="ja-JP" altLang="en-US" dirty="0"/>
          </a:p>
        </p:txBody>
      </p:sp>
    </p:spTree>
    <p:extLst>
      <p:ext uri="{BB962C8B-B14F-4D97-AF65-F5344CB8AC3E}">
        <p14:creationId xmlns:p14="http://schemas.microsoft.com/office/powerpoint/2010/main" val="2625233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50</a:t>
            </a:fld>
            <a:endParaRPr kumimoji="1" lang="ja-JP" altLang="en-US" dirty="0"/>
          </a:p>
        </p:txBody>
      </p:sp>
    </p:spTree>
    <p:extLst>
      <p:ext uri="{BB962C8B-B14F-4D97-AF65-F5344CB8AC3E}">
        <p14:creationId xmlns:p14="http://schemas.microsoft.com/office/powerpoint/2010/main" val="858285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144F106-CE4D-4C0B-9204-00F638B8A095}" type="slidenum">
              <a:rPr kumimoji="1" lang="ja-JP" altLang="en-US" smtClean="0"/>
              <a:pPr/>
              <a:t>51</a:t>
            </a:fld>
            <a:endParaRPr kumimoji="1" lang="ja-JP" altLang="en-US" dirty="0"/>
          </a:p>
        </p:txBody>
      </p:sp>
    </p:spTree>
    <p:extLst>
      <p:ext uri="{BB962C8B-B14F-4D97-AF65-F5344CB8AC3E}">
        <p14:creationId xmlns:p14="http://schemas.microsoft.com/office/powerpoint/2010/main" val="1608534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52</a:t>
            </a:fld>
            <a:endParaRPr kumimoji="1" lang="ja-JP" altLang="en-US" dirty="0"/>
          </a:p>
        </p:txBody>
      </p:sp>
    </p:spTree>
    <p:extLst>
      <p:ext uri="{BB962C8B-B14F-4D97-AF65-F5344CB8AC3E}">
        <p14:creationId xmlns:p14="http://schemas.microsoft.com/office/powerpoint/2010/main" val="3544767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53</a:t>
            </a:fld>
            <a:endParaRPr kumimoji="1" lang="ja-JP" altLang="en-US" dirty="0"/>
          </a:p>
        </p:txBody>
      </p:sp>
    </p:spTree>
    <p:extLst>
      <p:ext uri="{BB962C8B-B14F-4D97-AF65-F5344CB8AC3E}">
        <p14:creationId xmlns:p14="http://schemas.microsoft.com/office/powerpoint/2010/main" val="2674788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57</a:t>
            </a:fld>
            <a:endParaRPr kumimoji="1" lang="ja-JP" altLang="en-US" dirty="0"/>
          </a:p>
        </p:txBody>
      </p:sp>
    </p:spTree>
    <p:extLst>
      <p:ext uri="{BB962C8B-B14F-4D97-AF65-F5344CB8AC3E}">
        <p14:creationId xmlns:p14="http://schemas.microsoft.com/office/powerpoint/2010/main" val="323062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16</a:t>
            </a:fld>
            <a:endParaRPr kumimoji="1" lang="ja-JP" altLang="en-US" dirty="0"/>
          </a:p>
        </p:txBody>
      </p:sp>
    </p:spTree>
    <p:extLst>
      <p:ext uri="{BB962C8B-B14F-4D97-AF65-F5344CB8AC3E}">
        <p14:creationId xmlns:p14="http://schemas.microsoft.com/office/powerpoint/2010/main" val="3700441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58</a:t>
            </a:fld>
            <a:endParaRPr kumimoji="1" lang="ja-JP" altLang="en-US" dirty="0"/>
          </a:p>
        </p:txBody>
      </p:sp>
    </p:spTree>
    <p:extLst>
      <p:ext uri="{BB962C8B-B14F-4D97-AF65-F5344CB8AC3E}">
        <p14:creationId xmlns:p14="http://schemas.microsoft.com/office/powerpoint/2010/main" val="40259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solidFill>
                <a:srgbClr val="FF0000"/>
              </a:solidFill>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59</a:t>
            </a:fld>
            <a:endParaRPr kumimoji="1" lang="ja-JP" altLang="en-US" dirty="0"/>
          </a:p>
        </p:txBody>
      </p:sp>
    </p:spTree>
    <p:extLst>
      <p:ext uri="{BB962C8B-B14F-4D97-AF65-F5344CB8AC3E}">
        <p14:creationId xmlns:p14="http://schemas.microsoft.com/office/powerpoint/2010/main" val="1016514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60</a:t>
            </a:fld>
            <a:endParaRPr kumimoji="1" lang="ja-JP" altLang="en-US" dirty="0"/>
          </a:p>
        </p:txBody>
      </p:sp>
    </p:spTree>
    <p:extLst>
      <p:ext uri="{BB962C8B-B14F-4D97-AF65-F5344CB8AC3E}">
        <p14:creationId xmlns:p14="http://schemas.microsoft.com/office/powerpoint/2010/main" val="3481738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61</a:t>
            </a:fld>
            <a:endParaRPr kumimoji="1" lang="ja-JP" altLang="en-US" dirty="0"/>
          </a:p>
        </p:txBody>
      </p:sp>
    </p:spTree>
    <p:extLst>
      <p:ext uri="{BB962C8B-B14F-4D97-AF65-F5344CB8AC3E}">
        <p14:creationId xmlns:p14="http://schemas.microsoft.com/office/powerpoint/2010/main" val="3878466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62</a:t>
            </a:fld>
            <a:endParaRPr kumimoji="1" lang="ja-JP" altLang="en-US" dirty="0"/>
          </a:p>
        </p:txBody>
      </p:sp>
    </p:spTree>
    <p:extLst>
      <p:ext uri="{BB962C8B-B14F-4D97-AF65-F5344CB8AC3E}">
        <p14:creationId xmlns:p14="http://schemas.microsoft.com/office/powerpoint/2010/main" val="2884592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63</a:t>
            </a:fld>
            <a:endParaRPr kumimoji="1" lang="ja-JP" altLang="en-US" dirty="0"/>
          </a:p>
        </p:txBody>
      </p:sp>
    </p:spTree>
    <p:extLst>
      <p:ext uri="{BB962C8B-B14F-4D97-AF65-F5344CB8AC3E}">
        <p14:creationId xmlns:p14="http://schemas.microsoft.com/office/powerpoint/2010/main" val="198956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64</a:t>
            </a:fld>
            <a:endParaRPr kumimoji="1" lang="ja-JP" altLang="en-US" dirty="0"/>
          </a:p>
        </p:txBody>
      </p:sp>
    </p:spTree>
    <p:extLst>
      <p:ext uri="{BB962C8B-B14F-4D97-AF65-F5344CB8AC3E}">
        <p14:creationId xmlns:p14="http://schemas.microsoft.com/office/powerpoint/2010/main" val="2450734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65</a:t>
            </a:fld>
            <a:endParaRPr kumimoji="1" lang="ja-JP" altLang="en-US" dirty="0"/>
          </a:p>
        </p:txBody>
      </p:sp>
    </p:spTree>
    <p:extLst>
      <p:ext uri="{BB962C8B-B14F-4D97-AF65-F5344CB8AC3E}">
        <p14:creationId xmlns:p14="http://schemas.microsoft.com/office/powerpoint/2010/main" val="4103489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66</a:t>
            </a:fld>
            <a:endParaRPr kumimoji="1" lang="ja-JP" altLang="en-US" dirty="0"/>
          </a:p>
        </p:txBody>
      </p:sp>
    </p:spTree>
    <p:extLst>
      <p:ext uri="{BB962C8B-B14F-4D97-AF65-F5344CB8AC3E}">
        <p14:creationId xmlns:p14="http://schemas.microsoft.com/office/powerpoint/2010/main" val="2615054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67</a:t>
            </a:fld>
            <a:endParaRPr kumimoji="1" lang="ja-JP" altLang="en-US" dirty="0"/>
          </a:p>
        </p:txBody>
      </p:sp>
    </p:spTree>
    <p:extLst>
      <p:ext uri="{BB962C8B-B14F-4D97-AF65-F5344CB8AC3E}">
        <p14:creationId xmlns:p14="http://schemas.microsoft.com/office/powerpoint/2010/main" val="374919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28</a:t>
            </a:fld>
            <a:endParaRPr kumimoji="1" lang="ja-JP" altLang="en-US" dirty="0"/>
          </a:p>
        </p:txBody>
      </p:sp>
    </p:spTree>
    <p:extLst>
      <p:ext uri="{BB962C8B-B14F-4D97-AF65-F5344CB8AC3E}">
        <p14:creationId xmlns:p14="http://schemas.microsoft.com/office/powerpoint/2010/main" val="291787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68</a:t>
            </a:fld>
            <a:endParaRPr kumimoji="1" lang="ja-JP" altLang="en-US" dirty="0"/>
          </a:p>
        </p:txBody>
      </p:sp>
    </p:spTree>
    <p:extLst>
      <p:ext uri="{BB962C8B-B14F-4D97-AF65-F5344CB8AC3E}">
        <p14:creationId xmlns:p14="http://schemas.microsoft.com/office/powerpoint/2010/main" val="1659099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69</a:t>
            </a:fld>
            <a:endParaRPr kumimoji="1" lang="ja-JP" altLang="en-US" dirty="0"/>
          </a:p>
        </p:txBody>
      </p:sp>
    </p:spTree>
    <p:extLst>
      <p:ext uri="{BB962C8B-B14F-4D97-AF65-F5344CB8AC3E}">
        <p14:creationId xmlns:p14="http://schemas.microsoft.com/office/powerpoint/2010/main" val="219944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70</a:t>
            </a:fld>
            <a:endParaRPr kumimoji="1" lang="ja-JP" altLang="en-US" dirty="0"/>
          </a:p>
        </p:txBody>
      </p:sp>
    </p:spTree>
    <p:extLst>
      <p:ext uri="{BB962C8B-B14F-4D97-AF65-F5344CB8AC3E}">
        <p14:creationId xmlns:p14="http://schemas.microsoft.com/office/powerpoint/2010/main" val="3396972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71</a:t>
            </a:fld>
            <a:endParaRPr kumimoji="1" lang="ja-JP" altLang="en-US" dirty="0"/>
          </a:p>
        </p:txBody>
      </p:sp>
    </p:spTree>
    <p:extLst>
      <p:ext uri="{BB962C8B-B14F-4D97-AF65-F5344CB8AC3E}">
        <p14:creationId xmlns:p14="http://schemas.microsoft.com/office/powerpoint/2010/main" val="2699519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72</a:t>
            </a:fld>
            <a:endParaRPr kumimoji="1" lang="ja-JP" altLang="en-US" dirty="0"/>
          </a:p>
        </p:txBody>
      </p:sp>
    </p:spTree>
    <p:extLst>
      <p:ext uri="{BB962C8B-B14F-4D97-AF65-F5344CB8AC3E}">
        <p14:creationId xmlns:p14="http://schemas.microsoft.com/office/powerpoint/2010/main" val="2799500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73</a:t>
            </a:fld>
            <a:endParaRPr kumimoji="1" lang="ja-JP" altLang="en-US" dirty="0"/>
          </a:p>
        </p:txBody>
      </p:sp>
    </p:spTree>
    <p:extLst>
      <p:ext uri="{BB962C8B-B14F-4D97-AF65-F5344CB8AC3E}">
        <p14:creationId xmlns:p14="http://schemas.microsoft.com/office/powerpoint/2010/main" val="2659158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74</a:t>
            </a:fld>
            <a:endParaRPr kumimoji="1" lang="ja-JP" altLang="en-US" dirty="0"/>
          </a:p>
        </p:txBody>
      </p:sp>
    </p:spTree>
    <p:extLst>
      <p:ext uri="{BB962C8B-B14F-4D97-AF65-F5344CB8AC3E}">
        <p14:creationId xmlns:p14="http://schemas.microsoft.com/office/powerpoint/2010/main" val="3668987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75</a:t>
            </a:fld>
            <a:endParaRPr kumimoji="1" lang="ja-JP" altLang="en-US" dirty="0"/>
          </a:p>
        </p:txBody>
      </p:sp>
    </p:spTree>
    <p:extLst>
      <p:ext uri="{BB962C8B-B14F-4D97-AF65-F5344CB8AC3E}">
        <p14:creationId xmlns:p14="http://schemas.microsoft.com/office/powerpoint/2010/main" val="856200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29</a:t>
            </a:fld>
            <a:endParaRPr kumimoji="1" lang="ja-JP" altLang="en-US" dirty="0"/>
          </a:p>
        </p:txBody>
      </p:sp>
    </p:spTree>
    <p:extLst>
      <p:ext uri="{BB962C8B-B14F-4D97-AF65-F5344CB8AC3E}">
        <p14:creationId xmlns:p14="http://schemas.microsoft.com/office/powerpoint/2010/main" val="332345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30</a:t>
            </a:fld>
            <a:endParaRPr kumimoji="1" lang="ja-JP" altLang="en-US" dirty="0"/>
          </a:p>
        </p:txBody>
      </p:sp>
    </p:spTree>
    <p:extLst>
      <p:ext uri="{BB962C8B-B14F-4D97-AF65-F5344CB8AC3E}">
        <p14:creationId xmlns:p14="http://schemas.microsoft.com/office/powerpoint/2010/main" val="398522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31</a:t>
            </a:fld>
            <a:endParaRPr kumimoji="1" lang="ja-JP" altLang="en-US" dirty="0"/>
          </a:p>
        </p:txBody>
      </p:sp>
    </p:spTree>
    <p:extLst>
      <p:ext uri="{BB962C8B-B14F-4D97-AF65-F5344CB8AC3E}">
        <p14:creationId xmlns:p14="http://schemas.microsoft.com/office/powerpoint/2010/main" val="317226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32</a:t>
            </a:fld>
            <a:endParaRPr kumimoji="1" lang="ja-JP" altLang="en-US" dirty="0"/>
          </a:p>
        </p:txBody>
      </p:sp>
    </p:spTree>
    <p:extLst>
      <p:ext uri="{BB962C8B-B14F-4D97-AF65-F5344CB8AC3E}">
        <p14:creationId xmlns:p14="http://schemas.microsoft.com/office/powerpoint/2010/main" val="2031702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5144F106-CE4D-4C0B-9204-00F638B8A095}" type="slidenum">
              <a:rPr kumimoji="1" lang="ja-JP" altLang="en-US" smtClean="0"/>
              <a:pPr/>
              <a:t>33</a:t>
            </a:fld>
            <a:endParaRPr kumimoji="1" lang="ja-JP" altLang="en-US" dirty="0"/>
          </a:p>
        </p:txBody>
      </p:sp>
    </p:spTree>
    <p:extLst>
      <p:ext uri="{BB962C8B-B14F-4D97-AF65-F5344CB8AC3E}">
        <p14:creationId xmlns:p14="http://schemas.microsoft.com/office/powerpoint/2010/main" val="340534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20974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45063" y="1126582"/>
            <a:ext cx="8542732" cy="3435314"/>
          </a:xfrm>
          <a:prstGeom prst="rect">
            <a:avLst/>
          </a:prstGeo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Tree>
    <p:extLst>
      <p:ext uri="{BB962C8B-B14F-4D97-AF65-F5344CB8AC3E}">
        <p14:creationId xmlns:p14="http://schemas.microsoft.com/office/powerpoint/2010/main" val="1142887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サブタイトルとコンテンツ">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
        <p:nvSpPr>
          <p:cNvPr id="8" name="Content Placeholder 2"/>
          <p:cNvSpPr>
            <a:spLocks noGrp="1"/>
          </p:cNvSpPr>
          <p:nvPr>
            <p:ph idx="1"/>
          </p:nvPr>
        </p:nvSpPr>
        <p:spPr>
          <a:xfrm>
            <a:off x="229905" y="1725138"/>
            <a:ext cx="8557890" cy="283675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2"/>
          <p:cNvSpPr>
            <a:spLocks noGrp="1"/>
          </p:cNvSpPr>
          <p:nvPr>
            <p:ph type="body" idx="10"/>
          </p:nvPr>
        </p:nvSpPr>
        <p:spPr>
          <a:xfrm>
            <a:off x="229905" y="1107203"/>
            <a:ext cx="855789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Tree>
    <p:extLst>
      <p:ext uri="{BB962C8B-B14F-4D97-AF65-F5344CB8AC3E}">
        <p14:creationId xmlns:p14="http://schemas.microsoft.com/office/powerpoint/2010/main" val="207270377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37527"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11875" y="1106518"/>
            <a:ext cx="4289631" cy="3263504"/>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0"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3305794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9905" y="1107203"/>
            <a:ext cx="4276419"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229905" y="1725137"/>
            <a:ext cx="4276419"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564774" y="1107203"/>
            <a:ext cx="4336732"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564774" y="1725137"/>
            <a:ext cx="4336732" cy="2763441"/>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2865376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7" name="Title 1"/>
          <p:cNvSpPr>
            <a:spLocks noGrp="1"/>
          </p:cNvSpPr>
          <p:nvPr>
            <p:ph type="title"/>
          </p:nvPr>
        </p:nvSpPr>
        <p:spPr>
          <a:xfrm>
            <a:off x="245064" y="101041"/>
            <a:ext cx="8542732" cy="727478"/>
          </a:xfrm>
          <a:prstGeom prst="rect">
            <a:avLst/>
          </a:prstGeom>
        </p:spPr>
        <p:txBody>
          <a:bodyPr bIns="0" anchor="ctr"/>
          <a:lstStyle>
            <a:lvl1pPr>
              <a:defRPr>
                <a:solidFill>
                  <a:schemeClr val="accent1"/>
                </a:solidFill>
              </a:defRPr>
            </a:lvl1pPr>
          </a:lstStyle>
          <a:p>
            <a:r>
              <a:rPr lang="ja-JP" altLang="en-US"/>
              <a:t>マスター タイトルの書式設定</a:t>
            </a:r>
            <a:endParaRPr lang="en-US"/>
          </a:p>
        </p:txBody>
      </p:sp>
    </p:spTree>
    <p:extLst>
      <p:ext uri="{BB962C8B-B14F-4D97-AF65-F5344CB8AC3E}">
        <p14:creationId xmlns:p14="http://schemas.microsoft.com/office/powerpoint/2010/main" val="3838696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a:xfrm>
            <a:off x="611436" y="1820103"/>
            <a:ext cx="7045054" cy="1096962"/>
          </a:xfrm>
          <a:prstGeom prst="rect">
            <a:avLst/>
          </a:prstGeom>
        </p:spPr>
        <p:txBody>
          <a:bodyPr anchor="ctr" anchorCtr="0"/>
          <a:lstStyle>
            <a:lvl1pPr marL="177800" indent="0">
              <a:lnSpc>
                <a:spcPct val="100000"/>
              </a:lnSpc>
              <a:defRPr sz="32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658044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タイトル 1"/>
          <p:cNvSpPr>
            <a:spLocks noGrp="1"/>
          </p:cNvSpPr>
          <p:nvPr>
            <p:ph type="title"/>
          </p:nvPr>
        </p:nvSpPr>
        <p:spPr>
          <a:xfrm>
            <a:off x="611436" y="1820103"/>
            <a:ext cx="7045054" cy="1096962"/>
          </a:xfrm>
          <a:prstGeom prst="rect">
            <a:avLst/>
          </a:prstGeom>
        </p:spPr>
        <p:txBody>
          <a:bodyPr anchor="ctr" anchorCtr="0"/>
          <a:lstStyle>
            <a:lvl1pPr marL="177800" indent="0">
              <a:lnSpc>
                <a:spcPct val="100000"/>
              </a:lnSpc>
              <a:defRPr sz="32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263606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コンテンツ プレースホルダー 2"/>
          <p:cNvSpPr>
            <a:spLocks noGrp="1"/>
          </p:cNvSpPr>
          <p:nvPr>
            <p:ph sz="quarter" idx="10"/>
          </p:nvPr>
        </p:nvSpPr>
        <p:spPr>
          <a:xfrm>
            <a:off x="754062" y="1074738"/>
            <a:ext cx="6445227" cy="1185862"/>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1"/>
            <a:ext cx="9144000" cy="609600"/>
          </a:xfrm>
          <a:prstGeom prst="rect">
            <a:avLst/>
          </a:prstGeom>
        </p:spPr>
        <p:txBody>
          <a:bodyPr anchor="ctr" anchorCtr="0"/>
          <a:lstStyle>
            <a:lvl1pPr marL="177800"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109963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表紙-メイン_サブタイトル#1">
    <p:spTree>
      <p:nvGrpSpPr>
        <p:cNvPr id="1" name=""/>
        <p:cNvGrpSpPr/>
        <p:nvPr/>
      </p:nvGrpSpPr>
      <p:grpSpPr>
        <a:xfrm>
          <a:off x="0" y="0"/>
          <a:ext cx="0" cy="0"/>
          <a:chOff x="0" y="0"/>
          <a:chExt cx="0" cy="0"/>
        </a:xfrm>
      </p:grpSpPr>
      <p:sp>
        <p:nvSpPr>
          <p:cNvPr id="8" name="テキスト ボックス 7"/>
          <p:cNvSpPr txBox="1"/>
          <p:nvPr userDrawn="1"/>
        </p:nvSpPr>
        <p:spPr>
          <a:xfrm>
            <a:off x="6115720" y="12658"/>
            <a:ext cx="2990769" cy="253916"/>
          </a:xfrm>
          <a:prstGeom prst="rect">
            <a:avLst/>
          </a:prstGeom>
          <a:noFill/>
        </p:spPr>
        <p:txBody>
          <a:bodyPr wrap="square" lIns="27000" rIns="27000" rtlCol="0" anchor="ctr" anchorCtr="0">
            <a:spAutoFit/>
          </a:bodyPr>
          <a:lstStyle/>
          <a:p>
            <a:pPr marL="0" marR="0" lvl="0" indent="0" algn="r" defTabSz="342900" rtl="0" eaLnBrk="1" fontAlgn="base" latinLnBrk="0" hangingPunct="1">
              <a:lnSpc>
                <a:spcPct val="100000"/>
              </a:lnSpc>
              <a:spcBef>
                <a:spcPct val="0"/>
              </a:spcBef>
              <a:spcAft>
                <a:spcPct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コンテンツ プレースホルダー 2"/>
          <p:cNvSpPr>
            <a:spLocks noGrp="1"/>
          </p:cNvSpPr>
          <p:nvPr>
            <p:ph sz="quarter" idx="10"/>
          </p:nvPr>
        </p:nvSpPr>
        <p:spPr>
          <a:xfrm>
            <a:off x="754062" y="1074738"/>
            <a:ext cx="6445227" cy="1185862"/>
          </a:xfrm>
          <a:prstGeom prst="rect">
            <a:avLst/>
          </a:prstGeom>
        </p:spPr>
        <p:txBody>
          <a:bodyPr/>
          <a:lstStyle>
            <a:lvl1pPr>
              <a:lnSpc>
                <a:spcPct val="100000"/>
              </a:lnSpc>
              <a:defRPr b="1">
                <a:latin typeface="+mn-ea"/>
                <a:ea typeface="+mn-ea"/>
              </a:defRPr>
            </a:lvl1pPr>
            <a:lvl2pPr>
              <a:lnSpc>
                <a:spcPct val="100000"/>
              </a:lnSpc>
              <a:defRPr b="1">
                <a:latin typeface="+mn-ea"/>
                <a:ea typeface="+mn-ea"/>
              </a:defRPr>
            </a:lvl2pPr>
            <a:lvl3pPr>
              <a:lnSpc>
                <a:spcPct val="100000"/>
              </a:lnSpc>
              <a:defRPr b="1">
                <a:latin typeface="+mn-ea"/>
                <a:ea typeface="+mn-ea"/>
              </a:defRPr>
            </a:lvl3pPr>
            <a:lvl4pPr>
              <a:lnSpc>
                <a:spcPct val="100000"/>
              </a:lnSpc>
              <a:defRPr b="1">
                <a:latin typeface="+mn-ea"/>
                <a:ea typeface="+mn-ea"/>
              </a:defRPr>
            </a:lvl4pPr>
            <a:lvl5pPr>
              <a:lnSpc>
                <a:spcPct val="100000"/>
              </a:lnSpc>
              <a:defRPr b="1">
                <a:latin typeface="+mn-ea"/>
                <a:ea typeface="+mn-ea"/>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タイトル 3"/>
          <p:cNvSpPr>
            <a:spLocks noGrp="1"/>
          </p:cNvSpPr>
          <p:nvPr>
            <p:ph type="title"/>
          </p:nvPr>
        </p:nvSpPr>
        <p:spPr>
          <a:xfrm>
            <a:off x="0" y="1"/>
            <a:ext cx="9144000" cy="609600"/>
          </a:xfrm>
          <a:prstGeom prst="rect">
            <a:avLst/>
          </a:prstGeom>
        </p:spPr>
        <p:txBody>
          <a:bodyPr anchor="ctr" anchorCtr="0"/>
          <a:lstStyle>
            <a:lvl1pPr marL="177800" indent="0">
              <a:lnSpc>
                <a:spcPct val="100000"/>
              </a:lnSpc>
              <a:defRPr sz="2800" b="1">
                <a:solidFill>
                  <a:schemeClr val="bg1"/>
                </a:solidFill>
                <a:effectLst>
                  <a:outerShdw blurRad="38100" dist="38100" dir="2700000" algn="tl">
                    <a:srgbClr val="000000">
                      <a:alpha val="43137"/>
                    </a:srgbClr>
                  </a:outerShdw>
                </a:effectLst>
                <a:latin typeface="+mn-ea"/>
                <a:ea typeface="+mn-ea"/>
              </a:defRPr>
            </a:lvl1pPr>
          </a:lstStyle>
          <a:p>
            <a:r>
              <a:rPr kumimoji="1" lang="ja-JP" altLang="en-US" dirty="0"/>
              <a:t>マスター タイトルの書式設定</a:t>
            </a:r>
          </a:p>
        </p:txBody>
      </p:sp>
    </p:spTree>
    <p:extLst>
      <p:ext uri="{BB962C8B-B14F-4D97-AF65-F5344CB8AC3E}">
        <p14:creationId xmlns:p14="http://schemas.microsoft.com/office/powerpoint/2010/main" val="419127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ユーザー設定レイアウト">
    <p:spTree>
      <p:nvGrpSpPr>
        <p:cNvPr id="1" name=""/>
        <p:cNvGrpSpPr/>
        <p:nvPr/>
      </p:nvGrpSpPr>
      <p:grpSpPr>
        <a:xfrm>
          <a:off x="0" y="0"/>
          <a:ext cx="0" cy="0"/>
          <a:chOff x="0" y="0"/>
          <a:chExt cx="0" cy="0"/>
        </a:xfrm>
      </p:grpSpPr>
      <p:sp>
        <p:nvSpPr>
          <p:cNvPr id="6" name="タイトル 5"/>
          <p:cNvSpPr>
            <a:spLocks noGrp="1"/>
          </p:cNvSpPr>
          <p:nvPr>
            <p:ph type="title"/>
          </p:nvPr>
        </p:nvSpPr>
        <p:spPr>
          <a:xfrm>
            <a:off x="431800" y="1735742"/>
            <a:ext cx="7886700" cy="993775"/>
          </a:xfrm>
          <a:prstGeom prst="rect">
            <a:avLst/>
          </a:prstGeom>
        </p:spPr>
        <p:txBody>
          <a:bodyPr/>
          <a:lstStyle>
            <a:lvl1pPr algn="l">
              <a:defRPr/>
            </a:lvl1pPr>
          </a:lstStyle>
          <a:p>
            <a:r>
              <a:rPr kumimoji="1" lang="ja-JP" altLang="en-US"/>
              <a:t>マスター タイトルの書式設定</a:t>
            </a:r>
          </a:p>
        </p:txBody>
      </p:sp>
    </p:spTree>
    <p:extLst>
      <p:ext uri="{BB962C8B-B14F-4D97-AF65-F5344CB8AC3E}">
        <p14:creationId xmlns:p14="http://schemas.microsoft.com/office/powerpoint/2010/main" val="4126697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9" name="タイトル 1"/>
          <p:cNvSpPr>
            <a:spLocks noGrp="1"/>
          </p:cNvSpPr>
          <p:nvPr>
            <p:ph type="ctrTitle"/>
          </p:nvPr>
        </p:nvSpPr>
        <p:spPr>
          <a:xfrm>
            <a:off x="0" y="0"/>
            <a:ext cx="9144000" cy="5143500"/>
          </a:xfrm>
          <a:prstGeom prst="rect">
            <a:avLst/>
          </a:prstGeom>
        </p:spPr>
        <p:txBody>
          <a:bodyPr anchor="ctr" anchorCtr="0"/>
          <a:lstStyle>
            <a:lvl1pPr algn="ctr">
              <a:defRPr sz="4400" baseline="0">
                <a:solidFill>
                  <a:schemeClr val="bg1"/>
                </a:solidFill>
                <a:latin typeface="Calibri" panose="020F0502020204030204" pitchFamily="34" charset="0"/>
                <a:ea typeface="Yu Gothic UI" panose="020B05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56688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末尾ページ・ロゴ入り">
    <p:spTree>
      <p:nvGrpSpPr>
        <p:cNvPr id="1" name=""/>
        <p:cNvGrpSpPr/>
        <p:nvPr/>
      </p:nvGrpSpPr>
      <p:grpSpPr>
        <a:xfrm>
          <a:off x="0" y="0"/>
          <a:ext cx="0" cy="0"/>
          <a:chOff x="0" y="0"/>
          <a:chExt cx="0" cy="0"/>
        </a:xfrm>
      </p:grpSpPr>
      <p:grpSp>
        <p:nvGrpSpPr>
          <p:cNvPr id="2" name="グループ化 1"/>
          <p:cNvGrpSpPr/>
          <p:nvPr userDrawn="1"/>
        </p:nvGrpSpPr>
        <p:grpSpPr>
          <a:xfrm>
            <a:off x="771501" y="390780"/>
            <a:ext cx="7605760" cy="4344710"/>
            <a:chOff x="771501" y="390780"/>
            <a:chExt cx="7605760" cy="4344710"/>
          </a:xfrm>
        </p:grpSpPr>
        <p:pic>
          <p:nvPicPr>
            <p:cNvPr id="8" name="図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52445" y="2264512"/>
              <a:ext cx="2639111" cy="614477"/>
            </a:xfrm>
            <a:prstGeom prst="rect">
              <a:avLst/>
            </a:prstGeom>
          </p:spPr>
        </p:pic>
        <p:grpSp>
          <p:nvGrpSpPr>
            <p:cNvPr id="9" name="グループ化 8"/>
            <p:cNvGrpSpPr/>
            <p:nvPr userDrawn="1"/>
          </p:nvGrpSpPr>
          <p:grpSpPr>
            <a:xfrm>
              <a:off x="771501" y="390780"/>
              <a:ext cx="7605760" cy="34769"/>
              <a:chOff x="1028668" y="521040"/>
              <a:chExt cx="10141013" cy="46358"/>
            </a:xfrm>
            <a:solidFill>
              <a:srgbClr val="6464E6"/>
            </a:solidFill>
          </p:grpSpPr>
          <p:sp>
            <p:nvSpPr>
              <p:cNvPr id="43" name="正方形/長方形 42"/>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4" name="正方形/長方形 43"/>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5" name="正方形/長方形 44"/>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6" name="正方形/長方形 45"/>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7" name="正方形/長方形 46"/>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8" name="正方形/長方形 47"/>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9" name="正方形/長方形 48"/>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50" name="正方形/長方形 49"/>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0" name="グループ化 9"/>
            <p:cNvGrpSpPr/>
            <p:nvPr userDrawn="1"/>
          </p:nvGrpSpPr>
          <p:grpSpPr>
            <a:xfrm>
              <a:off x="771501" y="1469660"/>
              <a:ext cx="7605760" cy="34769"/>
              <a:chOff x="1028668" y="521040"/>
              <a:chExt cx="10141013" cy="46358"/>
            </a:xfrm>
            <a:solidFill>
              <a:srgbClr val="6464E6"/>
            </a:solidFill>
          </p:grpSpPr>
          <p:sp>
            <p:nvSpPr>
              <p:cNvPr id="35" name="正方形/長方形 34"/>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6" name="正方形/長方形 35"/>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7" name="正方形/長方形 36"/>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8" name="正方形/長方形 37"/>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9" name="正方形/長方形 38"/>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0" name="正方形/長方形 39"/>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1" name="正方形/長方形 40"/>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42" name="正方形/長方形 41"/>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sp>
          <p:nvSpPr>
            <p:cNvPr id="11" name="正方形/長方形 10"/>
            <p:cNvSpPr>
              <a:spLocks noChangeAspect="1"/>
            </p:cNvSpPr>
            <p:nvPr userDrawn="1"/>
          </p:nvSpPr>
          <p:spPr>
            <a:xfrm flipH="1" flipV="1">
              <a:off x="771501"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2" name="正方形/長方形 11"/>
            <p:cNvSpPr>
              <a:spLocks noChangeAspect="1"/>
            </p:cNvSpPr>
            <p:nvPr userDrawn="1"/>
          </p:nvSpPr>
          <p:spPr>
            <a:xfrm>
              <a:off x="1853140"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4" name="正方形/長方形 13"/>
            <p:cNvSpPr>
              <a:spLocks noChangeAspect="1"/>
            </p:cNvSpPr>
            <p:nvPr userDrawn="1"/>
          </p:nvSpPr>
          <p:spPr>
            <a:xfrm>
              <a:off x="7261334"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15" name="正方形/長方形 14"/>
            <p:cNvSpPr>
              <a:spLocks noChangeAspect="1"/>
            </p:cNvSpPr>
            <p:nvPr userDrawn="1"/>
          </p:nvSpPr>
          <p:spPr>
            <a:xfrm>
              <a:off x="8342972" y="2554114"/>
              <a:ext cx="34289" cy="34769"/>
            </a:xfrm>
            <a:prstGeom prst="rect">
              <a:avLst/>
            </a:prstGeom>
            <a:solidFill>
              <a:srgbClr val="646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nvGrpSpPr>
            <p:cNvPr id="17" name="グループ化 16"/>
            <p:cNvGrpSpPr/>
            <p:nvPr userDrawn="1"/>
          </p:nvGrpSpPr>
          <p:grpSpPr>
            <a:xfrm>
              <a:off x="771501" y="3627418"/>
              <a:ext cx="7605760" cy="34769"/>
              <a:chOff x="1028668" y="521040"/>
              <a:chExt cx="10141013" cy="46358"/>
            </a:xfrm>
            <a:solidFill>
              <a:srgbClr val="6464E6"/>
            </a:solidFill>
          </p:grpSpPr>
          <p:sp>
            <p:nvSpPr>
              <p:cNvPr id="27" name="正方形/長方形 26"/>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8" name="正方形/長方形 27"/>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9" name="正方形/長方形 28"/>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0" name="正方形/長方形 29"/>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1" name="正方形/長方形 30"/>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2" name="正方形/長方形 31"/>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3" name="正方形/長方形 32"/>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34" name="正方形/長方形 33"/>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nvGrpSpPr>
            <p:cNvPr id="18" name="グループ化 17"/>
            <p:cNvGrpSpPr/>
            <p:nvPr userDrawn="1"/>
          </p:nvGrpSpPr>
          <p:grpSpPr>
            <a:xfrm>
              <a:off x="771501" y="4700721"/>
              <a:ext cx="7605760" cy="34769"/>
              <a:chOff x="1028668" y="521040"/>
              <a:chExt cx="10141013" cy="46358"/>
            </a:xfrm>
            <a:solidFill>
              <a:srgbClr val="6464E6"/>
            </a:solidFill>
          </p:grpSpPr>
          <p:sp>
            <p:nvSpPr>
              <p:cNvPr id="19" name="正方形/長方形 18"/>
              <p:cNvSpPr>
                <a:spLocks noChangeAspect="1"/>
              </p:cNvSpPr>
              <p:nvPr userDrawn="1"/>
            </p:nvSpPr>
            <p:spPr>
              <a:xfrm flipH="1" flipV="1">
                <a:off x="102866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0" name="正方形/長方形 19"/>
              <p:cNvSpPr>
                <a:spLocks noChangeAspect="1"/>
              </p:cNvSpPr>
              <p:nvPr userDrawn="1"/>
            </p:nvSpPr>
            <p:spPr>
              <a:xfrm>
                <a:off x="247085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1" name="正方形/長方形 20"/>
              <p:cNvSpPr>
                <a:spLocks noChangeAspect="1"/>
              </p:cNvSpPr>
              <p:nvPr userDrawn="1"/>
            </p:nvSpPr>
            <p:spPr>
              <a:xfrm>
                <a:off x="679740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2" name="正方形/長方形 21"/>
              <p:cNvSpPr>
                <a:spLocks noChangeAspect="1"/>
              </p:cNvSpPr>
              <p:nvPr userDrawn="1"/>
            </p:nvSpPr>
            <p:spPr>
              <a:xfrm>
                <a:off x="823959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3" name="正方形/長方形 22"/>
              <p:cNvSpPr>
                <a:spLocks noChangeAspect="1"/>
              </p:cNvSpPr>
              <p:nvPr userDrawn="1"/>
            </p:nvSpPr>
            <p:spPr>
              <a:xfrm>
                <a:off x="968177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4" name="正方形/長方形 23"/>
              <p:cNvSpPr>
                <a:spLocks noChangeAspect="1"/>
              </p:cNvSpPr>
              <p:nvPr userDrawn="1"/>
            </p:nvSpPr>
            <p:spPr>
              <a:xfrm>
                <a:off x="11123962"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5" name="正方形/長方形 24"/>
              <p:cNvSpPr>
                <a:spLocks noChangeAspect="1"/>
              </p:cNvSpPr>
              <p:nvPr userDrawn="1"/>
            </p:nvSpPr>
            <p:spPr>
              <a:xfrm>
                <a:off x="3913038"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sp>
            <p:nvSpPr>
              <p:cNvPr id="26" name="正方形/長方形 25"/>
              <p:cNvSpPr>
                <a:spLocks noChangeAspect="1"/>
              </p:cNvSpPr>
              <p:nvPr userDrawn="1"/>
            </p:nvSpPr>
            <p:spPr>
              <a:xfrm>
                <a:off x="5355223" y="521040"/>
                <a:ext cx="45719" cy="46358"/>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13"/>
              </a:p>
            </p:txBody>
          </p:sp>
        </p:grpSp>
      </p:grpSp>
    </p:spTree>
    <p:extLst>
      <p:ext uri="{BB962C8B-B14F-4D97-AF65-F5344CB8AC3E}">
        <p14:creationId xmlns:p14="http://schemas.microsoft.com/office/powerpoint/2010/main" val="2150449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0334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8.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956312" y="1622174"/>
            <a:ext cx="7050996" cy="1578225"/>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4" name="図 3"/>
          <p:cNvPicPr>
            <a:picLocks noChangeAspect="1"/>
          </p:cNvPicPr>
          <p:nvPr userDrawn="1"/>
        </p:nvPicPr>
        <p:blipFill>
          <a:blip r:embed="rId3"/>
          <a:stretch>
            <a:fillRect/>
          </a:stretch>
        </p:blipFill>
        <p:spPr>
          <a:xfrm>
            <a:off x="8007308" y="1067391"/>
            <a:ext cx="560881" cy="554784"/>
          </a:xfrm>
          <a:prstGeom prst="rect">
            <a:avLst/>
          </a:prstGeom>
        </p:spPr>
      </p:pic>
      <p:pic>
        <p:nvPicPr>
          <p:cNvPr id="12" name="図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5290" y="433104"/>
            <a:ext cx="1995038" cy="464514"/>
          </a:xfrm>
          <a:prstGeom prst="rect">
            <a:avLst/>
          </a:prstGeom>
        </p:spPr>
      </p:pic>
      <p:sp>
        <p:nvSpPr>
          <p:cNvPr id="5" name="テキスト ボックス 4"/>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065227"/>
      </p:ext>
    </p:extLst>
  </p:cSld>
  <p:clrMap bg1="lt1" tx1="dk1" bg2="lt2" tx2="dk2" accent1="accent1" accent2="accent2" accent3="accent3" accent4="accent4" accent5="accent5" accent6="accent6" hlink="hlink" folHlink="folHlink"/>
  <p:sldLayoutIdLst>
    <p:sldLayoutId id="2147485039"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3" descr="logo_white_stacked.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8014" y="948388"/>
            <a:ext cx="1834103" cy="583935"/>
          </a:xfrm>
          <a:prstGeom prst="rect">
            <a:avLst/>
          </a:prstGeom>
        </p:spPr>
      </p:pic>
      <p:sp>
        <p:nvSpPr>
          <p:cNvPr id="8" name="正方形/長方形 7"/>
          <p:cNvSpPr/>
          <p:nvPr userDrawn="1"/>
        </p:nvSpPr>
        <p:spPr>
          <a:xfrm>
            <a:off x="605290" y="1815350"/>
            <a:ext cx="7050996" cy="1116536"/>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400" b="1" dirty="0"/>
          </a:p>
        </p:txBody>
      </p:sp>
      <p:pic>
        <p:nvPicPr>
          <p:cNvPr id="4" name="図 3"/>
          <p:cNvPicPr>
            <a:picLocks noChangeAspect="1"/>
          </p:cNvPicPr>
          <p:nvPr userDrawn="1"/>
        </p:nvPicPr>
        <p:blipFill>
          <a:blip r:embed="rId5"/>
          <a:stretch>
            <a:fillRect/>
          </a:stretch>
        </p:blipFill>
        <p:spPr>
          <a:xfrm>
            <a:off x="7656039" y="1279280"/>
            <a:ext cx="560881" cy="554784"/>
          </a:xfrm>
          <a:prstGeom prst="rect">
            <a:avLst/>
          </a:prstGeom>
        </p:spPr>
      </p:pic>
      <p:pic>
        <p:nvPicPr>
          <p:cNvPr id="7" name="図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5290" y="433104"/>
            <a:ext cx="1995038" cy="464514"/>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2027171"/>
      </p:ext>
    </p:extLst>
  </p:cSld>
  <p:clrMap bg1="lt1" tx1="dk1" bg2="lt2" tx2="dk2" accent1="accent1" accent2="accent2" accent3="accent3" accent4="accent4" accent5="accent5" accent6="accent6" hlink="hlink" folHlink="folHlink"/>
  <p:sldLayoutIdLst>
    <p:sldLayoutId id="2147485006" r:id="rId1"/>
    <p:sldLayoutId id="2147485009"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6"/>
          <p:cNvSpPr/>
          <p:nvPr userDrawn="1"/>
        </p:nvSpPr>
        <p:spPr>
          <a:xfrm>
            <a:off x="0" y="-2796"/>
            <a:ext cx="9144000" cy="611511"/>
          </a:xfrm>
          <a:prstGeom prst="rect">
            <a:avLst/>
          </a:prstGeom>
          <a:solidFill>
            <a:srgbClr val="6464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b="1" dirty="0">
              <a:solidFill>
                <a:prstClr val="white"/>
              </a:solidFill>
              <a:effectLst>
                <a:outerShdw blurRad="38100" dist="38100" dir="2700000" algn="tl">
                  <a:srgbClr val="000000">
                    <a:alpha val="43137"/>
                  </a:srgbClr>
                </a:outerShdw>
              </a:effectLst>
            </a:endParaRPr>
          </a:p>
        </p:txBody>
      </p:sp>
      <p:sp>
        <p:nvSpPr>
          <p:cNvPr id="11" name="スライド番号プレースホルダー 3"/>
          <p:cNvSpPr txBox="1">
            <a:spLocks/>
          </p:cNvSpPr>
          <p:nvPr userDrawn="1"/>
        </p:nvSpPr>
        <p:spPr>
          <a:xfrm>
            <a:off x="4304624" y="4916384"/>
            <a:ext cx="534753" cy="189416"/>
          </a:xfrm>
          <a:prstGeom prst="rect">
            <a:avLst/>
          </a:prstGeom>
          <a:ln w="12700">
            <a:solidFill>
              <a:schemeClr val="tx1"/>
            </a:solidFill>
          </a:ln>
        </p:spPr>
        <p:txBody>
          <a:bodyPr vert="horz" lIns="27000" tIns="27000" rIns="27000" bIns="27000" rtlCol="0" anchor="ctr" anchorCtr="1"/>
          <a:lstStyle>
            <a:defPPr>
              <a:defRPr lang="ja-JP"/>
            </a:defPPr>
            <a:lvl1pPr algn="r" defTabSz="457200" rtl="0" fontAlgn="base">
              <a:spcBef>
                <a:spcPct val="0"/>
              </a:spcBef>
              <a:spcAft>
                <a:spcPct val="0"/>
              </a:spcAft>
              <a:defRPr kumimoji="1" sz="1100" kern="1200">
                <a:solidFill>
                  <a:schemeClr val="tx1"/>
                </a:solidFill>
                <a:latin typeface="Calibri" panose="020F0502020204030204" pitchFamily="34" charset="0"/>
                <a:ea typeface="Meiryo UI" panose="020B0604030504040204" pitchFamily="50" charset="-128"/>
                <a:cs typeface="Arial" panose="020B0604020202020204" pitchFamily="34"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a:lstStyle>
          <a:p>
            <a:pPr algn="ctr"/>
            <a:fld id="{EE88B8E2-C3DB-4B2A-ADFB-45BB59B1B2E8}" type="slidenum">
              <a:rPr lang="ja-JP" altLang="en-US" sz="900" b="1" smtClean="0">
                <a:solidFill>
                  <a:schemeClr val="tx1"/>
                </a:solidFill>
              </a:rPr>
              <a:pPr algn="ctr"/>
              <a:t>‹#›</a:t>
            </a:fld>
            <a:endParaRPr lang="ja-JP" altLang="en-US" sz="900" b="1" dirty="0">
              <a:solidFill>
                <a:schemeClr val="tx1"/>
              </a:solidFill>
            </a:endParaRPr>
          </a:p>
        </p:txBody>
      </p:sp>
      <p:sp>
        <p:nvSpPr>
          <p:cNvPr id="7" name="テキスト ボックス 6"/>
          <p:cNvSpPr txBox="1"/>
          <p:nvPr userDrawn="1"/>
        </p:nvSpPr>
        <p:spPr>
          <a:xfrm>
            <a:off x="7540392" y="4883453"/>
            <a:ext cx="1596912" cy="230832"/>
          </a:xfrm>
          <a:prstGeom prst="rect">
            <a:avLst/>
          </a:prstGeom>
          <a:noFill/>
        </p:spPr>
        <p:txBody>
          <a:bodyPr wrap="none" rtlCol="0">
            <a:spAutoFit/>
          </a:bodyPr>
          <a:lstStyle/>
          <a:p>
            <a:pPr algn="r"/>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8" name="図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12" name="直線コネクタ 11"/>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918660"/>
      </p:ext>
    </p:extLst>
  </p:cSld>
  <p:clrMap bg1="lt1" tx1="dk1" bg2="lt2" tx2="dk2" accent1="accent1" accent2="accent2" accent3="accent3" accent4="accent4" accent5="accent5" accent6="accent6" hlink="hlink" folHlink="folHlink"/>
  <p:sldLayoutIdLst>
    <p:sldLayoutId id="2147485014" r:id="rId1"/>
    <p:sldLayoutId id="2147485015"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図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8644" y="425093"/>
            <a:ext cx="1965764" cy="457698"/>
          </a:xfrm>
          <a:prstGeom prst="rect">
            <a:avLst/>
          </a:prstGeom>
        </p:spPr>
      </p:pic>
      <p:sp>
        <p:nvSpPr>
          <p:cNvPr id="6" name="テキスト ボックス 5"/>
          <p:cNvSpPr txBox="1"/>
          <p:nvPr userDrawn="1"/>
        </p:nvSpPr>
        <p:spPr>
          <a:xfrm>
            <a:off x="337406" y="4876459"/>
            <a:ext cx="1596912" cy="230832"/>
          </a:xfrm>
          <a:prstGeom prst="rect">
            <a:avLst/>
          </a:prstGeom>
          <a:noFill/>
        </p:spPr>
        <p:txBody>
          <a:bodyPr wrap="none" rtlCol="0">
            <a:spAutoFit/>
          </a:bodyPr>
          <a:lstStyle/>
          <a:p>
            <a:pPr algn="l"/>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sp>
        <p:nvSpPr>
          <p:cNvPr id="5" name="正方形/長方形 4"/>
          <p:cNvSpPr/>
          <p:nvPr userDrawn="1"/>
        </p:nvSpPr>
        <p:spPr>
          <a:xfrm>
            <a:off x="8738647" y="4713"/>
            <a:ext cx="405353" cy="405353"/>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userDrawn="1"/>
        </p:nvSpPr>
        <p:spPr>
          <a:xfrm>
            <a:off x="7513164" y="410066"/>
            <a:ext cx="1225484" cy="122548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7491417"/>
      </p:ext>
    </p:extLst>
  </p:cSld>
  <p:clrMap bg1="lt1" tx1="dk1" bg2="lt2" tx2="dk2" accent1="accent1" accent2="accent2" accent3="accent3" accent4="accent4" accent5="accent5" accent6="accent6" hlink="hlink" folHlink="folHlink"/>
  <p:sldLayoutIdLst>
    <p:sldLayoutId id="2147485055" r:id="rId1"/>
  </p:sldLayoutIdLst>
  <p:txStyles>
    <p:titleStyle>
      <a:lvl1pPr algn="ctr" defTabSz="457200" rtl="0" eaLnBrk="1" fontAlgn="base" hangingPunct="1">
        <a:spcBef>
          <a:spcPct val="0"/>
        </a:spcBef>
        <a:spcAft>
          <a:spcPct val="0"/>
        </a:spcAft>
        <a:defRPr kumimoji="1" sz="4400" kern="1200">
          <a:solidFill>
            <a:schemeClr val="tx1"/>
          </a:solidFill>
          <a:latin typeface="+mj-lt"/>
          <a:ea typeface="+mj-ea"/>
          <a:cs typeface="ＭＳ Ｐゴシック" charset="0"/>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51435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54290" y="4506743"/>
            <a:ext cx="1507770" cy="351061"/>
          </a:xfrm>
          <a:prstGeom prst="rect">
            <a:avLst/>
          </a:prstGeom>
        </p:spPr>
      </p:pic>
      <p:sp>
        <p:nvSpPr>
          <p:cNvPr id="4" name="テキスト ボックス 3"/>
          <p:cNvSpPr txBox="1"/>
          <p:nvPr userDrawn="1"/>
        </p:nvSpPr>
        <p:spPr>
          <a:xfrm>
            <a:off x="158496" y="4693212"/>
            <a:ext cx="1596912" cy="230832"/>
          </a:xfrm>
          <a:prstGeom prst="rect">
            <a:avLst/>
          </a:prstGeom>
          <a:noFill/>
        </p:spPr>
        <p:txBody>
          <a:bodyPr wrap="none" rtlCol="0">
            <a:spAutoFit/>
          </a:bodyPr>
          <a:lstStyle/>
          <a:p>
            <a:pPr algn="l">
              <a:tabLst/>
            </a:pPr>
            <a:r>
              <a:rPr kumimoji="1" lang="en-US" altLang="ja-JP" sz="900" dirty="0">
                <a:solidFill>
                  <a:schemeClr val="bg1"/>
                </a:solidFill>
                <a:latin typeface="Calibri" panose="020F0502020204030204" pitchFamily="34" charset="0"/>
                <a:cs typeface="Calibri" panose="020F0502020204030204" pitchFamily="34" charset="0"/>
              </a:rPr>
              <a:t>© i-PRO | All Rights</a:t>
            </a:r>
            <a:r>
              <a:rPr kumimoji="1" lang="en-US" altLang="ja-JP" sz="900" baseline="0" dirty="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1266988"/>
      </p:ext>
    </p:extLst>
  </p:cSld>
  <p:clrMap bg1="lt1" tx1="dk1" bg2="lt2" tx2="dk2" accent1="accent1" accent2="accent2" accent3="accent3" accent4="accent4" accent5="accent5" accent6="accent6" hlink="hlink" folHlink="folHlink"/>
  <p:sldLayoutIdLst>
    <p:sldLayoutId id="2147485063"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5">
          <p15:clr>
            <a:srgbClr val="F26B43"/>
          </p15:clr>
        </p15:guide>
        <p15:guide id="2" pos="46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44000" cy="51435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013"/>
          </a:p>
        </p:txBody>
      </p:sp>
      <p:sp>
        <p:nvSpPr>
          <p:cNvPr id="3" name="テキスト ボックス 2"/>
          <p:cNvSpPr txBox="1"/>
          <p:nvPr userDrawn="1"/>
        </p:nvSpPr>
        <p:spPr>
          <a:xfrm>
            <a:off x="7547088" y="4869996"/>
            <a:ext cx="1596912" cy="230832"/>
          </a:xfrm>
          <a:prstGeom prst="rect">
            <a:avLst/>
          </a:prstGeom>
          <a:noFill/>
        </p:spPr>
        <p:txBody>
          <a:bodyPr wrap="none" rtlCol="0">
            <a:spAutoFit/>
          </a:bodyPr>
          <a:lstStyle/>
          <a:p>
            <a:pPr algn="l"/>
            <a:r>
              <a:rPr kumimoji="1" lang="en-US" altLang="ja-JP" sz="900" dirty="0">
                <a:solidFill>
                  <a:schemeClr val="bg1"/>
                </a:solidFill>
                <a:latin typeface="Calibri" panose="020F0502020204030204" pitchFamily="34" charset="0"/>
                <a:cs typeface="Calibri" panose="020F0502020204030204" pitchFamily="34" charset="0"/>
              </a:rPr>
              <a:t>© i-PRO | All Rights</a:t>
            </a:r>
            <a:r>
              <a:rPr kumimoji="1" lang="en-US" altLang="ja-JP" sz="900" baseline="0" dirty="0">
                <a:solidFill>
                  <a:schemeClr val="bg1"/>
                </a:solidFill>
                <a:latin typeface="Calibri" panose="020F0502020204030204" pitchFamily="34" charset="0"/>
                <a:cs typeface="Calibri" panose="020F0502020204030204" pitchFamily="34" charset="0"/>
              </a:rPr>
              <a:t> Reserved.</a:t>
            </a:r>
            <a:endParaRPr kumimoji="1" lang="ja-JP" altLang="en-US" sz="9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640875"/>
      </p:ext>
    </p:extLst>
  </p:cSld>
  <p:clrMap bg1="lt1" tx1="dk1" bg2="lt2" tx2="dk2" accent1="accent1" accent2="accent2" accent3="accent3" accent4="accent4" accent5="accent5" accent6="accent6" hlink="hlink" folHlink="folHlink"/>
  <p:sldLayoutIdLst>
    <p:sldLayoutId id="2147485065"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正方形/長方形 1"/>
          <p:cNvSpPr/>
          <p:nvPr userDrawn="1"/>
        </p:nvSpPr>
        <p:spPr>
          <a:xfrm>
            <a:off x="0" y="0"/>
            <a:ext cx="9194800" cy="5143500"/>
          </a:xfrm>
          <a:prstGeom prst="rect">
            <a:avLst/>
          </a:prstGeom>
          <a:solidFill>
            <a:srgbClr val="6464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30523" y="2212841"/>
            <a:ext cx="3082954" cy="717819"/>
          </a:xfrm>
          <a:prstGeom prst="rect">
            <a:avLst/>
          </a:prstGeom>
        </p:spPr>
      </p:pic>
    </p:spTree>
    <p:extLst>
      <p:ext uri="{BB962C8B-B14F-4D97-AF65-F5344CB8AC3E}">
        <p14:creationId xmlns:p14="http://schemas.microsoft.com/office/powerpoint/2010/main" val="1327447218"/>
      </p:ext>
    </p:extLst>
  </p:cSld>
  <p:clrMap bg1="lt1" tx1="dk1" bg2="lt2" tx2="dk2" accent1="accent1" accent2="accent2" accent3="accent3" accent4="accent4" accent5="accent5" accent6="accent6" hlink="hlink" folHlink="folHlink"/>
  <p:sldLayoutIdLst>
    <p:sldLayoutId id="2147484991"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正方形/長方形 17"/>
          <p:cNvSpPr/>
          <p:nvPr userDrawn="1"/>
        </p:nvSpPr>
        <p:spPr>
          <a:xfrm>
            <a:off x="0" y="0"/>
            <a:ext cx="9144000" cy="914400"/>
          </a:xfrm>
          <a:prstGeom prst="rect">
            <a:avLst/>
          </a:prstGeom>
          <a:solidFill>
            <a:srgbClr val="E2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noFill/>
              </a:ln>
            </a:endParaRPr>
          </a:p>
        </p:txBody>
      </p:sp>
      <p:sp>
        <p:nvSpPr>
          <p:cNvPr id="17" name="テキスト ボックス 16"/>
          <p:cNvSpPr txBox="1"/>
          <p:nvPr userDrawn="1"/>
        </p:nvSpPr>
        <p:spPr>
          <a:xfrm>
            <a:off x="7540392" y="4883453"/>
            <a:ext cx="1596912" cy="230832"/>
          </a:xfrm>
          <a:prstGeom prst="rect">
            <a:avLst/>
          </a:prstGeom>
          <a:noFill/>
        </p:spPr>
        <p:txBody>
          <a:bodyPr wrap="none" rtlCol="0">
            <a:spAutoFit/>
          </a:bodyPr>
          <a:lstStyle/>
          <a:p>
            <a:pPr algn="r"/>
            <a:r>
              <a:rPr kumimoji="1" lang="en-US" altLang="ja-JP" sz="900" dirty="0">
                <a:solidFill>
                  <a:schemeClr val="tx1"/>
                </a:solidFill>
                <a:latin typeface="Calibri" panose="020F0502020204030204" pitchFamily="34" charset="0"/>
                <a:cs typeface="Calibri" panose="020F0502020204030204" pitchFamily="34" charset="0"/>
              </a:rPr>
              <a:t>© i-PRO | All Rights</a:t>
            </a:r>
            <a:r>
              <a:rPr kumimoji="1" lang="en-US" altLang="ja-JP" sz="900" baseline="0" dirty="0">
                <a:solidFill>
                  <a:schemeClr val="tx1"/>
                </a:solidFill>
                <a:latin typeface="Calibri" panose="020F0502020204030204" pitchFamily="34" charset="0"/>
                <a:cs typeface="Calibri" panose="020F0502020204030204" pitchFamily="34" charset="0"/>
              </a:rPr>
              <a:t> Reserved.</a:t>
            </a:r>
            <a:endParaRPr kumimoji="1" lang="ja-JP" altLang="en-US" sz="900" dirty="0">
              <a:solidFill>
                <a:schemeClr val="tx1"/>
              </a:solidFill>
              <a:latin typeface="Calibri" panose="020F0502020204030204" pitchFamily="34" charset="0"/>
              <a:cs typeface="Calibri" panose="020F0502020204030204" pitchFamily="34" charset="0"/>
            </a:endParaRPr>
          </a:p>
        </p:txBody>
      </p:sp>
      <p:pic>
        <p:nvPicPr>
          <p:cNvPr id="24" name="図 23"/>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23850" y="4847754"/>
            <a:ext cx="845445" cy="196849"/>
          </a:xfrm>
          <a:prstGeom prst="rect">
            <a:avLst/>
          </a:prstGeom>
        </p:spPr>
      </p:pic>
      <p:cxnSp>
        <p:nvCxnSpPr>
          <p:cNvPr id="26" name="直線コネクタ 25"/>
          <p:cNvCxnSpPr/>
          <p:nvPr userDrawn="1"/>
        </p:nvCxnSpPr>
        <p:spPr>
          <a:xfrm>
            <a:off x="0" y="4731909"/>
            <a:ext cx="9144000" cy="0"/>
          </a:xfrm>
          <a:prstGeom prst="line">
            <a:avLst/>
          </a:prstGeom>
          <a:ln w="38100">
            <a:solidFill>
              <a:srgbClr val="E2E3E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613658"/>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p15:clr>
            <a:srgbClr val="F26B43"/>
          </p15:clr>
        </p15:guide>
        <p15:guide id="2" orient="horz" pos="2981">
          <p15:clr>
            <a:srgbClr val="F26B43"/>
          </p15:clr>
        </p15:guide>
        <p15:guide id="3" orient="horz" pos="3049">
          <p15:clr>
            <a:srgbClr val="F26B43"/>
          </p15:clr>
        </p15:guide>
        <p15:guide id="4" orient="horz" pos="316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0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1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 Id="rId4" Type="http://schemas.openxmlformats.org/officeDocument/2006/relationships/image" Target="../media/image154.png"/></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6.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i-pro.com/products_and_solutions/ja/surveillance/learning-and-support/tools/calculators" TargetMode="Externa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jpeg"/><Relationship Id="rId17" Type="http://schemas.microsoft.com/office/2007/relationships/hdphoto" Target="../media/hdphoto4.wdp"/><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eww.netreg.panasonic.co.jp/ipkms/pc/jp.htm"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i-pro.com/products_and_solutions/ja/surveillance/documentation-database/quxishuomingshu-caozuoshedingbian-wv-asa100ux-wv-asa100wuxta" TargetMode="External"/><Relationship Id="rId2" Type="http://schemas.openxmlformats.org/officeDocument/2006/relationships/hyperlink" Target="https://i-pro.com/products_and_solutions/ja/surveillance/products/wv-asa100ux" TargetMode="External"/><Relationship Id="rId1" Type="http://schemas.openxmlformats.org/officeDocument/2006/relationships/slideLayout" Target="../slideLayouts/slideLayout5.xml"/><Relationship Id="rId4" Type="http://schemas.openxmlformats.org/officeDocument/2006/relationships/hyperlink" Target="https://i-pro.com/products_and_solutions/ja/surveillance/documentation-database/quxishuomingshu-shezhishedingbian-wv-asa100ux-wv-asa100wuxt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slide" Target="slide8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slide" Target="slide8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1.jpeg"/></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slide" Target="slide40.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8" Type="http://schemas.openxmlformats.org/officeDocument/2006/relationships/image" Target="../media/image110.jpg"/><Relationship Id="rId13" Type="http://schemas.openxmlformats.org/officeDocument/2006/relationships/image" Target="../media/image114.png"/><Relationship Id="rId3" Type="http://schemas.openxmlformats.org/officeDocument/2006/relationships/image" Target="../media/image106.emf"/><Relationship Id="rId7" Type="http://schemas.microsoft.com/office/2007/relationships/hdphoto" Target="../media/hdphoto5.wdp"/><Relationship Id="rId12"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png"/><Relationship Id="rId10" Type="http://schemas.openxmlformats.org/officeDocument/2006/relationships/image" Target="../media/image112.png"/><Relationship Id="rId4" Type="http://schemas.openxmlformats.org/officeDocument/2006/relationships/image" Target="../media/image107.png"/><Relationship Id="rId9" Type="http://schemas.openxmlformats.org/officeDocument/2006/relationships/image" Target="../media/image1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xml"/><Relationship Id="rId5" Type="http://schemas.openxmlformats.org/officeDocument/2006/relationships/image" Target="../media/image127.png"/><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xml"/><Relationship Id="rId5" Type="http://schemas.openxmlformats.org/officeDocument/2006/relationships/image" Target="../media/image135.png"/><Relationship Id="rId4" Type="http://schemas.openxmlformats.org/officeDocument/2006/relationships/image" Target="../media/image13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975384" y="1644682"/>
            <a:ext cx="7010400" cy="1511632"/>
          </a:xfrm>
          <a:prstGeom prst="rect">
            <a:avLst/>
          </a:prstGeom>
        </p:spPr>
        <p:txBody>
          <a:bodyPr wrap="square" anchor="b">
            <a:spAutoFit/>
          </a:bodyPr>
          <a:lstStyle/>
          <a:p>
            <a:pPr algn="ctr"/>
            <a:r>
              <a:rPr lang="ja-JP" altLang="en-US" sz="32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rPr>
              <a:t>マルチ</a:t>
            </a:r>
            <a:r>
              <a:rPr lang="en-US" altLang="ja-JP" sz="32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rPr>
              <a:t>AI</a:t>
            </a:r>
            <a:r>
              <a:rPr lang="ja-JP" altLang="en-US" sz="32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rPr>
              <a:t>ソフトウェア</a:t>
            </a:r>
            <a:endParaRPr lang="en-US" altLang="ja-JP" sz="32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endParaRPr>
          </a:p>
          <a:p>
            <a:pPr algn="ctr"/>
            <a:r>
              <a:rPr lang="en-US" altLang="ja-JP" sz="24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rPr>
              <a:t>WV-ASA100WUX</a:t>
            </a:r>
          </a:p>
          <a:p>
            <a:pPr algn="ctr">
              <a:lnSpc>
                <a:spcPct val="120000"/>
              </a:lnSpc>
            </a:pPr>
            <a:r>
              <a:rPr lang="ja-JP" altLang="en-US" sz="32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rPr>
              <a:t>システム設計資料</a:t>
            </a:r>
            <a:endParaRPr lang="en-US" altLang="ja-JP" sz="3200" b="1" dirty="0">
              <a:solidFill>
                <a:prstClr val="white"/>
              </a:solidFill>
              <a:effectLst>
                <a:outerShdw blurRad="38100" dist="38100" dir="2700000" algn="tl">
                  <a:srgbClr val="000000">
                    <a:alpha val="43137"/>
                  </a:srgbClr>
                </a:outerShdw>
              </a:effectLst>
              <a:latin typeface="+mn-ea"/>
              <a:ea typeface="+mn-ea"/>
              <a:cs typeface="Calibri" panose="020F0502020204030204" pitchFamily="34" charset="0"/>
            </a:endParaRPr>
          </a:p>
        </p:txBody>
      </p:sp>
      <p:sp>
        <p:nvSpPr>
          <p:cNvPr id="5" name="正方形/長方形 4"/>
          <p:cNvSpPr/>
          <p:nvPr/>
        </p:nvSpPr>
        <p:spPr>
          <a:xfrm>
            <a:off x="963660" y="3276963"/>
            <a:ext cx="7022124" cy="1215717"/>
          </a:xfrm>
          <a:prstGeom prst="rect">
            <a:avLst/>
          </a:prstGeom>
        </p:spPr>
        <p:txBody>
          <a:bodyPr wrap="square" anchor="b">
            <a:spAutoFit/>
          </a:bodyPr>
          <a:lstStyle/>
          <a:p>
            <a:pPr algn="ctr">
              <a:defRPr/>
            </a:pPr>
            <a:r>
              <a:rPr lang="en-US" altLang="ja-JP" sz="1600" b="1" dirty="0">
                <a:solidFill>
                  <a:prstClr val="black"/>
                </a:solidFill>
                <a:latin typeface="+mn-ea"/>
                <a:ea typeface="+mn-ea"/>
                <a:cs typeface="Calibri" panose="020F0502020204030204" pitchFamily="34" charset="0"/>
              </a:rPr>
              <a:t>Ver. 1.61</a:t>
            </a:r>
          </a:p>
          <a:p>
            <a:pPr algn="ctr">
              <a:defRPr/>
            </a:pPr>
            <a:endParaRPr lang="en-US" altLang="ja-JP" sz="1600" b="1" dirty="0">
              <a:solidFill>
                <a:prstClr val="black"/>
              </a:solidFill>
              <a:latin typeface="+mn-ea"/>
              <a:ea typeface="+mn-ea"/>
              <a:cs typeface="Calibri" panose="020F0502020204030204" pitchFamily="34" charset="0"/>
            </a:endParaRPr>
          </a:p>
          <a:p>
            <a:pPr algn="ctr">
              <a:defRPr/>
            </a:pPr>
            <a:r>
              <a:rPr lang="en-US" altLang="ja-JP" sz="1600" b="1" dirty="0">
                <a:solidFill>
                  <a:prstClr val="black"/>
                </a:solidFill>
                <a:latin typeface="+mn-ea"/>
                <a:ea typeface="+mn-ea"/>
                <a:cs typeface="Calibri" panose="020F0502020204030204" pitchFamily="34" charset="0"/>
              </a:rPr>
              <a:t>2023</a:t>
            </a:r>
            <a:r>
              <a:rPr lang="ja-JP" altLang="en-US" sz="1600" b="1" dirty="0">
                <a:solidFill>
                  <a:prstClr val="black"/>
                </a:solidFill>
                <a:latin typeface="+mn-ea"/>
                <a:ea typeface="+mn-ea"/>
                <a:cs typeface="Calibri" panose="020F0502020204030204" pitchFamily="34" charset="0"/>
              </a:rPr>
              <a:t>年 </a:t>
            </a:r>
            <a:r>
              <a:rPr lang="en-US" altLang="ja-JP" sz="1600" b="1" dirty="0">
                <a:solidFill>
                  <a:prstClr val="black"/>
                </a:solidFill>
                <a:latin typeface="+mn-ea"/>
                <a:ea typeface="+mn-ea"/>
                <a:cs typeface="Calibri" panose="020F0502020204030204" pitchFamily="34" charset="0"/>
              </a:rPr>
              <a:t>6</a:t>
            </a:r>
            <a:r>
              <a:rPr lang="ja-JP" altLang="en-US" sz="1600" b="1" dirty="0">
                <a:solidFill>
                  <a:prstClr val="black"/>
                </a:solidFill>
                <a:latin typeface="+mn-ea"/>
                <a:ea typeface="+mn-ea"/>
                <a:cs typeface="Calibri" panose="020F0502020204030204" pitchFamily="34" charset="0"/>
              </a:rPr>
              <a:t>月</a:t>
            </a:r>
            <a:endParaRPr lang="en-US" altLang="ja-JP" sz="1600" b="1" dirty="0">
              <a:solidFill>
                <a:prstClr val="black"/>
              </a:solidFill>
              <a:latin typeface="+mn-ea"/>
              <a:ea typeface="+mn-ea"/>
              <a:cs typeface="Calibri" panose="020F0502020204030204" pitchFamily="34" charset="0"/>
            </a:endParaRPr>
          </a:p>
          <a:p>
            <a:pPr algn="ctr">
              <a:spcBef>
                <a:spcPts val="600"/>
              </a:spcBef>
              <a:defRPr/>
            </a:pPr>
            <a:r>
              <a:rPr lang="en-US" altLang="ja-JP" sz="2000" b="1" dirty="0">
                <a:solidFill>
                  <a:prstClr val="black"/>
                </a:solidFill>
                <a:latin typeface="+mn-ea"/>
                <a:ea typeface="+mn-ea"/>
                <a:cs typeface="Calibri" panose="020F0502020204030204" pitchFamily="34" charset="0"/>
              </a:rPr>
              <a:t>i-PRO</a:t>
            </a:r>
            <a:r>
              <a:rPr lang="ja-JP" altLang="en-US" sz="2000" b="1" dirty="0">
                <a:solidFill>
                  <a:prstClr val="black"/>
                </a:solidFill>
                <a:latin typeface="+mn-ea"/>
                <a:ea typeface="+mn-ea"/>
                <a:cs typeface="Calibri" panose="020F0502020204030204" pitchFamily="34" charset="0"/>
              </a:rPr>
              <a:t>株式会社</a:t>
            </a:r>
            <a:endParaRPr lang="en-US" altLang="ja-JP" sz="2000" b="1" dirty="0">
              <a:solidFill>
                <a:prstClr val="black"/>
              </a:solidFill>
              <a:latin typeface="+mn-ea"/>
              <a:ea typeface="+mn-ea"/>
              <a:cs typeface="Calibri" panose="020F0502020204030204" pitchFamily="34" charset="0"/>
            </a:endParaRPr>
          </a:p>
        </p:txBody>
      </p:sp>
    </p:spTree>
    <p:extLst>
      <p:ext uri="{BB962C8B-B14F-4D97-AF65-F5344CB8AC3E}">
        <p14:creationId xmlns:p14="http://schemas.microsoft.com/office/powerpoint/2010/main" val="2266370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556193457"/>
              </p:ext>
            </p:extLst>
          </p:nvPr>
        </p:nvGraphicFramePr>
        <p:xfrm>
          <a:off x="176529" y="814130"/>
          <a:ext cx="8790941" cy="353592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07883">
                  <a:extLst>
                    <a:ext uri="{9D8B030D-6E8A-4147-A177-3AD203B41FA5}">
                      <a16:colId xmlns:a16="http://schemas.microsoft.com/office/drawing/2014/main" val="1731824707"/>
                    </a:ext>
                  </a:extLst>
                </a:gridCol>
                <a:gridCol w="3511826">
                  <a:extLst>
                    <a:ext uri="{9D8B030D-6E8A-4147-A177-3AD203B41FA5}">
                      <a16:colId xmlns:a16="http://schemas.microsoft.com/office/drawing/2014/main" val="2065138220"/>
                    </a:ext>
                  </a:extLst>
                </a:gridCol>
                <a:gridCol w="3671232">
                  <a:extLst>
                    <a:ext uri="{9D8B030D-6E8A-4147-A177-3AD203B41FA5}">
                      <a16:colId xmlns:a16="http://schemas.microsoft.com/office/drawing/2014/main" val="830123745"/>
                    </a:ext>
                  </a:extLst>
                </a:gridCol>
              </a:tblGrid>
              <a:tr h="221182">
                <a:tc>
                  <a:txBody>
                    <a:bodyPr/>
                    <a:lstStyle/>
                    <a:p>
                      <a:endParaRPr kumimoji="1" lang="ja-JP" altLang="en-US" sz="1400" dirty="0">
                        <a:latin typeface="+mn-ea"/>
                        <a:ea typeface="+mn-ea"/>
                      </a:endParaRPr>
                    </a:p>
                  </a:txBody>
                  <a:tcPr marT="36000" marB="36000">
                    <a:lnL w="12700" cmpd="sng">
                      <a:noFill/>
                    </a:lnL>
                    <a:lnR w="9525" cap="flat" cmpd="sng" algn="ctr">
                      <a:solidFill>
                        <a:schemeClr val="bg1"/>
                      </a:solid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effectLst>
                            <a:outerShdw blurRad="38100" dist="38100" dir="2700000" algn="tl">
                              <a:srgbClr val="000000">
                                <a:alpha val="43137"/>
                              </a:srgbClr>
                            </a:outerShdw>
                          </a:effectLst>
                          <a:latin typeface="+mn-ea"/>
                          <a:ea typeface="+mn-ea"/>
                        </a:rPr>
                        <a:t>分散型：最大</a:t>
                      </a:r>
                      <a:r>
                        <a:rPr kumimoji="1" lang="en-US" altLang="ja-JP" sz="1200" dirty="0">
                          <a:effectLst>
                            <a:outerShdw blurRad="38100" dist="38100" dir="2700000" algn="tl">
                              <a:srgbClr val="000000">
                                <a:alpha val="43137"/>
                              </a:srgbClr>
                            </a:outerShdw>
                          </a:effectLst>
                          <a:latin typeface="+mn-ea"/>
                          <a:ea typeface="+mn-ea"/>
                        </a:rPr>
                        <a:t>100</a:t>
                      </a:r>
                      <a:r>
                        <a:rPr kumimoji="1" lang="ja-JP" altLang="en-US" sz="1200" dirty="0">
                          <a:effectLst>
                            <a:outerShdw blurRad="38100" dist="38100" dir="2700000" algn="tl">
                              <a:srgbClr val="000000">
                                <a:alpha val="43137"/>
                              </a:srgbClr>
                            </a:outerShdw>
                          </a:effectLst>
                          <a:latin typeface="+mn-ea"/>
                          <a:ea typeface="+mn-ea"/>
                        </a:rPr>
                        <a:t>拠点まで</a:t>
                      </a:r>
                      <a:endParaRPr kumimoji="1" lang="en-US" altLang="ja-JP" sz="1200" dirty="0">
                        <a:effectLst>
                          <a:outerShdw blurRad="38100" dist="38100" dir="2700000" algn="tl">
                            <a:srgbClr val="000000">
                              <a:alpha val="43137"/>
                            </a:srgbClr>
                          </a:outerShdw>
                        </a:effectLst>
                        <a:latin typeface="+mn-ea"/>
                        <a:ea typeface="+mn-ea"/>
                      </a:endParaRPr>
                    </a:p>
                    <a:p>
                      <a:pPr algn="ctr"/>
                      <a:r>
                        <a:rPr kumimoji="1" lang="en-US" altLang="ja-JP" sz="9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mn-ea"/>
                          <a:ea typeface="+mn-ea"/>
                          <a:cs typeface="Meiryo UI" panose="020B0604030504040204" pitchFamily="50" charset="-128"/>
                        </a:rPr>
                        <a:t>ASA100UX</a:t>
                      </a:r>
                      <a:r>
                        <a:rPr kumimoji="1" lang="ja-JP" altLang="en-US" sz="9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mn-ea"/>
                          <a:ea typeface="+mn-ea"/>
                          <a:cs typeface="Meiryo UI" panose="020B0604030504040204" pitchFamily="50" charset="-128"/>
                        </a:rPr>
                        <a:t>を全拠点に設置し、拠点ごとに</a:t>
                      </a:r>
                      <a:r>
                        <a:rPr kumimoji="1" lang="ja-JP" altLang="en-US" sz="9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游ゴシック" panose="020B0400000000000000" pitchFamily="50" charset="-128"/>
                          <a:ea typeface="+mn-ea"/>
                          <a:cs typeface="Meiryo UI" panose="020B0604030504040204" pitchFamily="50" charset="-128"/>
                        </a:rPr>
                        <a:t>データを集約</a:t>
                      </a:r>
                      <a:endParaRPr kumimoji="1" lang="en-US" altLang="ja-JP" sz="900" dirty="0">
                        <a:solidFill>
                          <a:schemeClr val="bg1"/>
                        </a:solidFill>
                        <a:effectLst>
                          <a:outerShdw blurRad="38100" dist="38100" dir="2700000" algn="tl">
                            <a:srgbClr val="000000">
                              <a:alpha val="43137"/>
                            </a:srgbClr>
                          </a:outerShdw>
                        </a:effectLst>
                        <a:latin typeface="+mn-ea"/>
                        <a:ea typeface="+mn-ea"/>
                      </a:endParaRPr>
                    </a:p>
                  </a:txBody>
                  <a:tcPr marT="360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ja-JP" altLang="en-US" sz="1200" dirty="0">
                          <a:effectLst>
                            <a:outerShdw blurRad="38100" dist="38100" dir="2700000" algn="tl">
                              <a:srgbClr val="000000">
                                <a:alpha val="43137"/>
                              </a:srgbClr>
                            </a:outerShdw>
                          </a:effectLst>
                          <a:latin typeface="+mn-ea"/>
                          <a:ea typeface="+mn-ea"/>
                        </a:rPr>
                        <a:t>本部集約型：最大</a:t>
                      </a:r>
                      <a:r>
                        <a:rPr kumimoji="1" lang="en-US" altLang="ja-JP" sz="1200" dirty="0">
                          <a:effectLst>
                            <a:outerShdw blurRad="38100" dist="38100" dir="2700000" algn="tl">
                              <a:srgbClr val="000000">
                                <a:alpha val="43137"/>
                              </a:srgbClr>
                            </a:outerShdw>
                          </a:effectLst>
                          <a:latin typeface="+mn-ea"/>
                          <a:ea typeface="+mn-ea"/>
                        </a:rPr>
                        <a:t>12</a:t>
                      </a:r>
                      <a:r>
                        <a:rPr kumimoji="1" lang="ja-JP" altLang="en-US" sz="1200" dirty="0">
                          <a:effectLst>
                            <a:outerShdw blurRad="38100" dist="38100" dir="2700000" algn="tl">
                              <a:srgbClr val="000000">
                                <a:alpha val="43137"/>
                              </a:srgbClr>
                            </a:outerShdw>
                          </a:effectLst>
                          <a:latin typeface="+mn-ea"/>
                          <a:ea typeface="+mn-ea"/>
                        </a:rPr>
                        <a:t>拠点まで</a:t>
                      </a:r>
                      <a:endParaRPr kumimoji="1" lang="en-US" altLang="ja-JP" sz="1200" dirty="0">
                        <a:effectLst>
                          <a:outerShdw blurRad="38100" dist="38100" dir="2700000" algn="tl">
                            <a:srgbClr val="000000">
                              <a:alpha val="43137"/>
                            </a:srgbClr>
                          </a:outerShdw>
                        </a:effectLst>
                        <a:latin typeface="+mn-ea"/>
                        <a:ea typeface="+mn-ea"/>
                      </a:endParaRPr>
                    </a:p>
                    <a:p>
                      <a:pPr algn="ctr"/>
                      <a:r>
                        <a:rPr kumimoji="1" lang="en-US" altLang="ja-JP" sz="9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mn-ea"/>
                          <a:ea typeface="+mn-ea"/>
                          <a:cs typeface="Meiryo UI" panose="020B0604030504040204" pitchFamily="50" charset="-128"/>
                        </a:rPr>
                        <a:t>ASA100UX×1</a:t>
                      </a:r>
                      <a:r>
                        <a:rPr kumimoji="1" lang="ja-JP" altLang="en-US" sz="900" b="1" i="0" u="none" strike="noStrike" kern="1200" cap="none" spc="0" normalizeH="0" baseline="0" noProof="0" dirty="0">
                          <a:ln>
                            <a:noFill/>
                          </a:ln>
                          <a:solidFill>
                            <a:srgbClr val="FFCCFF"/>
                          </a:solidFill>
                          <a:effectLst>
                            <a:outerShdw blurRad="38100" dist="38100" dir="2700000" algn="tl">
                              <a:srgbClr val="000000">
                                <a:alpha val="43137"/>
                              </a:srgbClr>
                            </a:outerShdw>
                          </a:effectLst>
                          <a:uLnTx/>
                          <a:uFillTx/>
                          <a:latin typeface="+mn-ea"/>
                          <a:ea typeface="+mn-ea"/>
                          <a:cs typeface="Meiryo UI" panose="020B0604030504040204" pitchFamily="50" charset="-128"/>
                        </a:rPr>
                        <a:t>台（本部に設置）で全拠点の</a:t>
                      </a:r>
                      <a:r>
                        <a:rPr kumimoji="1" lang="ja-JP" altLang="en-US" sz="9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游ゴシック" panose="020B0400000000000000" pitchFamily="50" charset="-128"/>
                          <a:ea typeface="+mn-ea"/>
                          <a:cs typeface="Meiryo UI" panose="020B0604030504040204" pitchFamily="50" charset="-128"/>
                        </a:rPr>
                        <a:t>データを集約</a:t>
                      </a:r>
                      <a:endParaRPr kumimoji="1" lang="ja-JP" altLang="en-US" sz="900" dirty="0">
                        <a:solidFill>
                          <a:schemeClr val="bg1"/>
                        </a:solidFill>
                        <a:effectLst>
                          <a:outerShdw blurRad="38100" dist="38100" dir="2700000" algn="tl">
                            <a:srgbClr val="000000">
                              <a:alpha val="43137"/>
                            </a:srgbClr>
                          </a:outerShdw>
                        </a:effectLst>
                        <a:latin typeface="+mn-ea"/>
                        <a:ea typeface="+mn-ea"/>
                      </a:endParaRPr>
                    </a:p>
                  </a:txBody>
                  <a:tcPr marT="36000" marB="0">
                    <a:lnL w="9525" cap="flat" cmpd="sng" algn="ctr">
                      <a:solidFill>
                        <a:schemeClr val="bg1"/>
                      </a:solidFill>
                      <a:prstDash val="solid"/>
                      <a:round/>
                      <a:headEnd type="none" w="med" len="med"/>
                      <a:tailEnd type="none" w="med" len="med"/>
                    </a:lnL>
                    <a:lnR w="12700" cmpd="sng">
                      <a:noFill/>
                    </a:lnR>
                    <a:lnT w="127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4705596"/>
                  </a:ext>
                </a:extLst>
              </a:tr>
              <a:tr h="370840">
                <a:tc>
                  <a:txBody>
                    <a:bodyPr/>
                    <a:lstStyle/>
                    <a:p>
                      <a:r>
                        <a:rPr kumimoji="1" lang="ja-JP" altLang="en-US" sz="1400" b="1" dirty="0">
                          <a:latin typeface="+mn-ea"/>
                          <a:ea typeface="+mn-ea"/>
                        </a:rPr>
                        <a:t>システム構成例</a:t>
                      </a:r>
                    </a:p>
                  </a:txBody>
                  <a:tcP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en-US" altLang="ja-JP" sz="18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p>
                      <a:endParaRPr kumimoji="1" lang="en-US" altLang="ja-JP" sz="1200" dirty="0">
                        <a:latin typeface="+mn-ea"/>
                        <a:ea typeface="+mn-ea"/>
                      </a:endParaRPr>
                    </a:p>
                  </a:txBody>
                  <a:tcP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400" dirty="0">
                        <a:latin typeface="+mn-ea"/>
                        <a:ea typeface="+mn-ea"/>
                      </a:endParaRPr>
                    </a:p>
                  </a:txBody>
                  <a:tcPr>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4291836"/>
                  </a:ext>
                </a:extLst>
              </a:tr>
              <a:tr h="1283129">
                <a:tc>
                  <a:txBody>
                    <a:bodyPr/>
                    <a:lstStyle/>
                    <a:p>
                      <a:r>
                        <a:rPr kumimoji="1" lang="ja-JP" altLang="en-US" sz="1400" b="1" dirty="0">
                          <a:latin typeface="+mn-ea"/>
                          <a:ea typeface="+mn-ea"/>
                        </a:rPr>
                        <a:t>注意事項</a:t>
                      </a:r>
                      <a:endParaRPr kumimoji="1" lang="en-US" altLang="ja-JP" sz="1400" b="1" dirty="0">
                        <a:latin typeface="+mn-ea"/>
                        <a:ea typeface="+mn-ea"/>
                      </a:endParaRPr>
                    </a:p>
                    <a:p>
                      <a:r>
                        <a:rPr kumimoji="1" lang="ja-JP" altLang="en-US" sz="800" b="1" dirty="0">
                          <a:latin typeface="+mn-ea"/>
                          <a:ea typeface="+mn-ea"/>
                        </a:rPr>
                        <a:t>＊専用</a:t>
                      </a:r>
                      <a:r>
                        <a:rPr kumimoji="1" lang="en-US" altLang="ja-JP" sz="800" b="1" dirty="0">
                          <a:latin typeface="+mn-ea"/>
                          <a:ea typeface="+mn-ea"/>
                        </a:rPr>
                        <a:t>PC</a:t>
                      </a:r>
                      <a:r>
                        <a:rPr kumimoji="1" lang="ja-JP" altLang="en-US" sz="800" b="1" dirty="0" err="1">
                          <a:latin typeface="+mn-ea"/>
                          <a:ea typeface="+mn-ea"/>
                        </a:rPr>
                        <a:t>での</a:t>
                      </a:r>
                      <a:r>
                        <a:rPr kumimoji="1" lang="ja-JP" altLang="en-US" sz="800" b="1" dirty="0">
                          <a:latin typeface="+mn-ea"/>
                          <a:ea typeface="+mn-ea"/>
                        </a:rPr>
                        <a:t>運用になります。</a:t>
                      </a:r>
                    </a:p>
                  </a:txBody>
                  <a:tcPr>
                    <a:lnL w="12700" cmpd="sng">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90488" indent="-90488">
                        <a:lnSpc>
                          <a:spcPct val="110000"/>
                        </a:lnSpc>
                        <a:spcBef>
                          <a:spcPts val="0"/>
                        </a:spcBef>
                      </a:pPr>
                      <a:r>
                        <a:rPr lang="ja-JP" altLang="en-US" sz="900" b="1" dirty="0">
                          <a:latin typeface="+mn-ea"/>
                          <a:ea typeface="+mn-ea"/>
                          <a:cs typeface="Meiryo UI" panose="020B0604030504040204" pitchFamily="50" charset="-128"/>
                        </a:rPr>
                        <a:t>①</a:t>
                      </a:r>
                      <a:r>
                        <a:rPr lang="ja-JP" altLang="en-US" sz="900" b="1" dirty="0">
                          <a:solidFill>
                            <a:srgbClr val="FF0000"/>
                          </a:solidFill>
                          <a:effectLst/>
                          <a:latin typeface="+mn-ea"/>
                          <a:ea typeface="+mn-ea"/>
                          <a:cs typeface="Meiryo UI" panose="020B0604030504040204" pitchFamily="50" charset="-128"/>
                        </a:rPr>
                        <a:t>各拠点ごとに</a:t>
                      </a:r>
                      <a:r>
                        <a:rPr lang="ja-JP" altLang="en-US" sz="900" b="1" dirty="0">
                          <a:solidFill>
                            <a:schemeClr val="dk1"/>
                          </a:solidFill>
                          <a:effectLst/>
                          <a:latin typeface="+mn-ea"/>
                          <a:ea typeface="+mn-ea"/>
                          <a:cs typeface="Meiryo UI" panose="020B0604030504040204" pitchFamily="50" charset="-128"/>
                        </a:rPr>
                        <a:t> カメラ接続台数 最大</a:t>
                      </a:r>
                      <a:r>
                        <a:rPr lang="en-US" altLang="ja-JP" sz="900" b="1" dirty="0">
                          <a:solidFill>
                            <a:schemeClr val="dk1"/>
                          </a:solidFill>
                          <a:effectLst/>
                          <a:latin typeface="+mn-ea"/>
                          <a:ea typeface="+mn-ea"/>
                          <a:cs typeface="Meiryo UI" panose="020B0604030504040204" pitchFamily="50" charset="-128"/>
                        </a:rPr>
                        <a:t>300</a:t>
                      </a:r>
                      <a:r>
                        <a:rPr lang="ja-JP" altLang="en-US" sz="900" b="1" dirty="0">
                          <a:solidFill>
                            <a:schemeClr val="dk1"/>
                          </a:solidFill>
                          <a:effectLst/>
                          <a:latin typeface="+mn-ea"/>
                          <a:ea typeface="+mn-ea"/>
                          <a:cs typeface="Meiryo UI" panose="020B0604030504040204" pitchFamily="50" charset="-128"/>
                        </a:rPr>
                        <a:t>台、うち、</a:t>
                      </a:r>
                      <a:r>
                        <a:rPr lang="ja-JP" altLang="en-US" sz="900" b="1" dirty="0">
                          <a:latin typeface="+mn-ea"/>
                          <a:ea typeface="+mn-ea"/>
                          <a:cs typeface="Meiryo UI" panose="020B0604030504040204" pitchFamily="50" charset="-128"/>
                        </a:rPr>
                        <a:t>顔照合用カメラは最大</a:t>
                      </a:r>
                      <a:r>
                        <a:rPr lang="en-US" altLang="ja-JP" sz="900" b="1" dirty="0">
                          <a:latin typeface="+mn-ea"/>
                          <a:ea typeface="+mn-ea"/>
                          <a:cs typeface="Meiryo UI" panose="020B0604030504040204" pitchFamily="50" charset="-128"/>
                        </a:rPr>
                        <a:t>60</a:t>
                      </a:r>
                      <a:r>
                        <a:rPr lang="ja-JP" altLang="en-US" sz="900" b="1" dirty="0">
                          <a:latin typeface="+mn-ea"/>
                          <a:ea typeface="+mn-ea"/>
                          <a:cs typeface="Meiryo UI" panose="020B0604030504040204" pitchFamily="50" charset="-128"/>
                        </a:rPr>
                        <a:t>台まで設置可能です。</a:t>
                      </a:r>
                      <a:r>
                        <a:rPr lang="ja-JP" altLang="en-US" sz="900" b="1" baseline="30000" dirty="0">
                          <a:latin typeface="+mn-ea"/>
                          <a:ea typeface="+mn-ea"/>
                        </a:rPr>
                        <a:t>*</a:t>
                      </a:r>
                      <a:r>
                        <a:rPr lang="en-US" altLang="ja-JP" sz="900" b="1" baseline="30000" dirty="0">
                          <a:latin typeface="+mn-ea"/>
                          <a:ea typeface="+mn-ea"/>
                        </a:rPr>
                        <a:t>1</a:t>
                      </a:r>
                      <a:r>
                        <a:rPr lang="ja-JP" altLang="en-US" sz="900" b="1" dirty="0">
                          <a:latin typeface="+mn-ea"/>
                          <a:ea typeface="+mn-ea"/>
                        </a:rPr>
                        <a:t> </a:t>
                      </a:r>
                      <a:endParaRPr lang="en-US" altLang="ja-JP" sz="900" b="1" dirty="0">
                        <a:latin typeface="+mn-ea"/>
                        <a:ea typeface="+mn-ea"/>
                        <a:cs typeface="Meiryo UI" panose="020B0604030504040204" pitchFamily="50" charset="-128"/>
                      </a:endParaRPr>
                    </a:p>
                    <a:p>
                      <a:pPr marL="90488" marR="0" lvl="0" indent="-90488" algn="l" defTabSz="914400" rtl="0" eaLnBrk="1" fontAlgn="auto" latinLnBrk="0" hangingPunct="1">
                        <a:lnSpc>
                          <a:spcPct val="110000"/>
                        </a:lnSpc>
                        <a:spcBef>
                          <a:spcPts val="0"/>
                        </a:spcBef>
                        <a:spcAft>
                          <a:spcPts val="0"/>
                        </a:spcAft>
                        <a:buClrTx/>
                        <a:buSzTx/>
                        <a:buFontTx/>
                        <a:buNone/>
                        <a:tabLst/>
                        <a:defRPr/>
                      </a:pPr>
                      <a:r>
                        <a:rPr lang="ja-JP" altLang="en-US" sz="900" b="1" dirty="0">
                          <a:latin typeface="+mn-ea"/>
                          <a:ea typeface="+mn-ea"/>
                          <a:cs typeface="Meiryo UI" panose="020B0604030504040204" pitchFamily="50" charset="-128"/>
                        </a:rPr>
                        <a:t>②アラーム通知は、自拠点以外に本部にも通知が可能です。</a:t>
                      </a:r>
                      <a:endParaRPr lang="en-US" altLang="ja-JP" sz="900" b="1" dirty="0">
                        <a:latin typeface="+mn-ea"/>
                        <a:ea typeface="+mn-ea"/>
                        <a:cs typeface="Meiryo UI" panose="020B0604030504040204" pitchFamily="50" charset="-128"/>
                      </a:endParaRPr>
                    </a:p>
                    <a:p>
                      <a:pPr marL="90488" indent="-90488">
                        <a:lnSpc>
                          <a:spcPct val="110000"/>
                        </a:lnSpc>
                        <a:spcBef>
                          <a:spcPts val="0"/>
                        </a:spcBef>
                      </a:pPr>
                      <a:r>
                        <a:rPr lang="ja-JP" altLang="en-US" sz="900" b="1" dirty="0">
                          <a:latin typeface="+mn-ea"/>
                          <a:ea typeface="+mn-ea"/>
                          <a:cs typeface="Meiryo UI" panose="020B0604030504040204" pitchFamily="50" charset="-128"/>
                        </a:rPr>
                        <a:t>③システム全体で、</a:t>
                      </a:r>
                      <a:r>
                        <a:rPr lang="en-US" altLang="ja-JP" sz="900" b="1" dirty="0">
                          <a:latin typeface="+mn-ea"/>
                          <a:ea typeface="+mn-ea"/>
                          <a:cs typeface="Meiryo UI" panose="020B0604030504040204" pitchFamily="50" charset="-128"/>
                        </a:rPr>
                        <a:t>101</a:t>
                      </a:r>
                      <a:r>
                        <a:rPr lang="ja-JP" altLang="en-US" sz="900" b="1" dirty="0">
                          <a:latin typeface="+mn-ea"/>
                          <a:ea typeface="+mn-ea"/>
                          <a:cs typeface="Meiryo UI" panose="020B0604030504040204" pitchFamily="50" charset="-128"/>
                        </a:rPr>
                        <a:t>台以上の</a:t>
                      </a:r>
                      <a:r>
                        <a:rPr lang="en-US" altLang="ja-JP" sz="900" b="1" dirty="0">
                          <a:latin typeface="+mn-ea"/>
                          <a:ea typeface="+mn-ea"/>
                          <a:cs typeface="Meiryo UI" panose="020B0604030504040204" pitchFamily="50" charset="-128"/>
                        </a:rPr>
                        <a:t>ASA100UX</a:t>
                      </a:r>
                      <a:r>
                        <a:rPr lang="ja-JP" altLang="en-US" sz="900" b="1" dirty="0">
                          <a:latin typeface="+mn-ea"/>
                          <a:ea typeface="+mn-ea"/>
                          <a:cs typeface="Meiryo UI" panose="020B0604030504040204" pitchFamily="50" charset="-128"/>
                        </a:rPr>
                        <a:t>の構成はできません。</a:t>
                      </a:r>
                      <a:endParaRPr lang="en-US" altLang="ja-JP" sz="900" b="1" dirty="0">
                        <a:latin typeface="+mn-ea"/>
                        <a:ea typeface="+mn-ea"/>
                        <a:cs typeface="Meiryo UI" panose="020B0604030504040204" pitchFamily="50" charset="-128"/>
                      </a:endParaRPr>
                    </a:p>
                    <a:p>
                      <a:pPr marL="177800" indent="-90488">
                        <a:lnSpc>
                          <a:spcPct val="110000"/>
                        </a:lnSpc>
                        <a:spcBef>
                          <a:spcPts val="0"/>
                        </a:spcBef>
                      </a:pPr>
                      <a:r>
                        <a:rPr lang="ja-JP" altLang="en-US" sz="700" b="1" dirty="0">
                          <a:latin typeface="+mn-ea"/>
                          <a:ea typeface="+mn-ea"/>
                          <a:cs typeface="Meiryo UI" panose="020B0604030504040204" pitchFamily="50" charset="-128"/>
                        </a:rPr>
                        <a:t>＊</a:t>
                      </a:r>
                      <a:r>
                        <a:rPr lang="en-US" altLang="ja-JP" sz="700" b="1" dirty="0">
                          <a:latin typeface="+mn-ea"/>
                          <a:ea typeface="+mn-ea"/>
                          <a:cs typeface="Meiryo UI" panose="020B0604030504040204" pitchFamily="50" charset="-128"/>
                        </a:rPr>
                        <a:t>ASM300UX</a:t>
                      </a:r>
                      <a:r>
                        <a:rPr lang="ja-JP" altLang="en-US" sz="700" b="1" dirty="0">
                          <a:latin typeface="+mn-ea"/>
                          <a:ea typeface="+mn-ea"/>
                          <a:cs typeface="Meiryo UI" panose="020B0604030504040204" pitchFamily="50" charset="-128"/>
                        </a:rPr>
                        <a:t>（</a:t>
                      </a:r>
                      <a:r>
                        <a:rPr lang="en-US" altLang="ja-JP" sz="700" b="1" dirty="0">
                          <a:latin typeface="+mn-ea"/>
                          <a:ea typeface="+mn-ea"/>
                          <a:cs typeface="Meiryo UI" panose="020B0604030504040204" pitchFamily="50" charset="-128"/>
                        </a:rPr>
                        <a:t>ASE335WUX</a:t>
                      </a:r>
                      <a:r>
                        <a:rPr lang="ja-JP" altLang="en-US" sz="700" b="1" dirty="0">
                          <a:latin typeface="+mn-ea"/>
                          <a:ea typeface="+mn-ea"/>
                          <a:cs typeface="Meiryo UI" panose="020B0604030504040204" pitchFamily="50" charset="-128"/>
                        </a:rPr>
                        <a:t>）に登録可能な</a:t>
                      </a:r>
                      <a:r>
                        <a:rPr lang="en-US" altLang="ja-JP" sz="700" b="1" dirty="0">
                          <a:latin typeface="+mn-ea"/>
                          <a:ea typeface="+mn-ea"/>
                          <a:cs typeface="Meiryo UI" panose="020B0604030504040204" pitchFamily="50" charset="-128"/>
                        </a:rPr>
                        <a:t>ASA100UX</a:t>
                      </a:r>
                      <a:r>
                        <a:rPr lang="ja-JP" altLang="en-US" sz="700" b="1" dirty="0">
                          <a:latin typeface="+mn-ea"/>
                          <a:ea typeface="+mn-ea"/>
                          <a:cs typeface="Meiryo UI" panose="020B0604030504040204" pitchFamily="50" charset="-128"/>
                        </a:rPr>
                        <a:t>の台数が最大</a:t>
                      </a:r>
                      <a:r>
                        <a:rPr lang="en-US" altLang="ja-JP" sz="700" b="1" dirty="0">
                          <a:latin typeface="+mn-ea"/>
                          <a:ea typeface="+mn-ea"/>
                          <a:cs typeface="Meiryo UI" panose="020B0604030504040204" pitchFamily="50" charset="-128"/>
                        </a:rPr>
                        <a:t>100</a:t>
                      </a:r>
                      <a:r>
                        <a:rPr lang="ja-JP" altLang="en-US" sz="700" b="1" dirty="0">
                          <a:latin typeface="+mn-ea"/>
                          <a:ea typeface="+mn-ea"/>
                          <a:cs typeface="Meiryo UI" panose="020B0604030504040204" pitchFamily="50" charset="-128"/>
                        </a:rPr>
                        <a:t>台のため</a:t>
                      </a:r>
                      <a:endParaRPr lang="en-US" altLang="ja-JP" sz="700" b="1" dirty="0">
                        <a:latin typeface="+mn-ea"/>
                        <a:ea typeface="+mn-ea"/>
                        <a:cs typeface="Meiryo UI" panose="020B0604030504040204" pitchFamily="50" charset="-128"/>
                      </a:endParaRPr>
                    </a:p>
                    <a:p>
                      <a:pPr marL="90488" indent="-90488">
                        <a:lnSpc>
                          <a:spcPct val="110000"/>
                        </a:lnSpc>
                        <a:spcBef>
                          <a:spcPts val="100"/>
                        </a:spcBef>
                      </a:pPr>
                      <a:r>
                        <a:rPr lang="ja-JP" altLang="en-US" sz="900" b="1" dirty="0">
                          <a:latin typeface="+mn-ea"/>
                          <a:ea typeface="+mn-ea"/>
                          <a:cs typeface="Meiryo UI" panose="020B0604030504040204" pitchFamily="50" charset="-128"/>
                        </a:rPr>
                        <a:t>④拠点間の通信帯域を考慮し余裕をもった回線の準備が必要です。</a:t>
                      </a:r>
                      <a:endParaRPr lang="en-US" altLang="ja-JP" sz="900" b="1" dirty="0">
                        <a:latin typeface="+mn-ea"/>
                        <a:ea typeface="+mn-ea"/>
                        <a:cs typeface="Meiryo UI" panose="020B0604030504040204" pitchFamily="50" charset="-128"/>
                      </a:endParaRPr>
                    </a:p>
                    <a:p>
                      <a:pPr marL="90488" indent="-90488">
                        <a:lnSpc>
                          <a:spcPct val="110000"/>
                        </a:lnSpc>
                        <a:spcBef>
                          <a:spcPts val="0"/>
                        </a:spcBef>
                      </a:pPr>
                      <a:r>
                        <a:rPr lang="ja-JP" altLang="en-US" sz="900" b="1" dirty="0">
                          <a:latin typeface="+mn-ea"/>
                          <a:ea typeface="+mn-ea"/>
                          <a:cs typeface="Meiryo UI" panose="020B0604030504040204" pitchFamily="50" charset="-128"/>
                        </a:rPr>
                        <a:t>⑤全拠点の</a:t>
                      </a:r>
                      <a:r>
                        <a:rPr lang="en-US" altLang="ja-JP" sz="900" b="1" dirty="0">
                          <a:latin typeface="+mn-ea"/>
                          <a:ea typeface="+mn-ea"/>
                          <a:cs typeface="Meiryo UI" panose="020B0604030504040204" pitchFamily="50" charset="-128"/>
                        </a:rPr>
                        <a:t>ASM300UX</a:t>
                      </a:r>
                      <a:r>
                        <a:rPr lang="ja-JP" altLang="en-US" sz="900" b="1" dirty="0">
                          <a:latin typeface="+mn-ea"/>
                          <a:ea typeface="+mn-ea"/>
                          <a:cs typeface="Meiryo UI" panose="020B0604030504040204" pitchFamily="50" charset="-128"/>
                        </a:rPr>
                        <a:t>に、全ての</a:t>
                      </a:r>
                      <a:r>
                        <a:rPr lang="en-US" altLang="ja-JP" sz="900" b="1" dirty="0">
                          <a:latin typeface="+mn-ea"/>
                          <a:ea typeface="+mn-ea"/>
                          <a:cs typeface="Meiryo UI" panose="020B0604030504040204" pitchFamily="50" charset="-128"/>
                        </a:rPr>
                        <a:t>ASA100UX</a:t>
                      </a:r>
                      <a:r>
                        <a:rPr lang="ja-JP" altLang="en-US" sz="900" b="1" dirty="0">
                          <a:latin typeface="+mn-ea"/>
                          <a:ea typeface="+mn-ea"/>
                          <a:cs typeface="Meiryo UI" panose="020B0604030504040204" pitchFamily="50" charset="-128"/>
                        </a:rPr>
                        <a:t>を登録することで、顔登録データは全拠点の</a:t>
                      </a:r>
                      <a:r>
                        <a:rPr lang="en-US" altLang="ja-JP" sz="900" b="1" dirty="0">
                          <a:latin typeface="+mn-ea"/>
                          <a:ea typeface="+mn-ea"/>
                          <a:cs typeface="Meiryo UI" panose="020B0604030504040204" pitchFamily="50" charset="-128"/>
                        </a:rPr>
                        <a:t>ASA100UX</a:t>
                      </a:r>
                      <a:r>
                        <a:rPr lang="ja-JP" altLang="en-US" sz="900" b="1" dirty="0">
                          <a:latin typeface="+mn-ea"/>
                          <a:ea typeface="+mn-ea"/>
                          <a:cs typeface="Meiryo UI" panose="020B0604030504040204" pitchFamily="50" charset="-128"/>
                        </a:rPr>
                        <a:t>で共有・登録ができます。</a:t>
                      </a:r>
                      <a:r>
                        <a:rPr lang="ja-JP" altLang="en-US" sz="900" b="1" baseline="30000" dirty="0">
                          <a:latin typeface="+mn-ea"/>
                          <a:ea typeface="+mn-ea"/>
                          <a:cs typeface="Meiryo UI" panose="020B0604030504040204" pitchFamily="50" charset="-128"/>
                        </a:rPr>
                        <a:t>*</a:t>
                      </a:r>
                      <a:r>
                        <a:rPr lang="en-US" altLang="ja-JP" sz="900" b="1" baseline="30000" dirty="0">
                          <a:latin typeface="+mn-ea"/>
                          <a:ea typeface="+mn-ea"/>
                          <a:cs typeface="Meiryo UI" panose="020B0604030504040204" pitchFamily="50" charset="-128"/>
                        </a:rPr>
                        <a:t>2</a:t>
                      </a:r>
                    </a:p>
                    <a:p>
                      <a:pPr marL="90488" indent="-90488">
                        <a:lnSpc>
                          <a:spcPct val="110000"/>
                        </a:lnSpc>
                        <a:spcBef>
                          <a:spcPts val="0"/>
                        </a:spcBef>
                      </a:pPr>
                      <a:r>
                        <a:rPr lang="ja-JP" altLang="en-US" sz="800" b="1" dirty="0">
                          <a:latin typeface="+mn-ea"/>
                          <a:ea typeface="+mn-ea"/>
                          <a:cs typeface="Meiryo UI" panose="020B0604030504040204" pitchFamily="50" charset="-128"/>
                        </a:rPr>
                        <a:t>　（</a:t>
                      </a:r>
                      <a:r>
                        <a:rPr lang="en-US" altLang="ja-JP" sz="800" b="1" dirty="0">
                          <a:latin typeface="+mn-ea"/>
                          <a:ea typeface="+mn-ea"/>
                          <a:cs typeface="Meiryo UI" panose="020B0604030504040204" pitchFamily="50" charset="-128"/>
                        </a:rPr>
                        <a:t>1</a:t>
                      </a:r>
                      <a:r>
                        <a:rPr lang="ja-JP" altLang="en-US" sz="800" b="1" dirty="0">
                          <a:latin typeface="+mn-ea"/>
                          <a:ea typeface="+mn-ea"/>
                          <a:cs typeface="Meiryo UI" panose="020B0604030504040204" pitchFamily="50" charset="-128"/>
                        </a:rPr>
                        <a:t>台の</a:t>
                      </a:r>
                      <a:r>
                        <a:rPr lang="en-US" altLang="ja-JP" sz="800" b="1" dirty="0">
                          <a:latin typeface="+mn-ea"/>
                          <a:ea typeface="+mn-ea"/>
                          <a:cs typeface="Meiryo UI" panose="020B0604030504040204" pitchFamily="50" charset="-128"/>
                        </a:rPr>
                        <a:t>ASM300UX</a:t>
                      </a:r>
                      <a:r>
                        <a:rPr lang="ja-JP" altLang="en-US" sz="800" b="1" dirty="0">
                          <a:latin typeface="+mn-ea"/>
                          <a:ea typeface="+mn-ea"/>
                          <a:cs typeface="Meiryo UI" panose="020B0604030504040204" pitchFamily="50" charset="-128"/>
                        </a:rPr>
                        <a:t>で人物属性データの登録可能な</a:t>
                      </a:r>
                      <a:r>
                        <a:rPr lang="en-US" altLang="ja-JP" sz="800" b="1" dirty="0">
                          <a:latin typeface="+mn-ea"/>
                          <a:ea typeface="+mn-ea"/>
                          <a:cs typeface="Meiryo UI" panose="020B0604030504040204" pitchFamily="50" charset="-128"/>
                        </a:rPr>
                        <a:t>ASA100UX</a:t>
                      </a:r>
                      <a:r>
                        <a:rPr lang="ja-JP" altLang="en-US" sz="800" b="1" dirty="0">
                          <a:latin typeface="+mn-ea"/>
                          <a:ea typeface="+mn-ea"/>
                          <a:cs typeface="Meiryo UI" panose="020B0604030504040204" pitchFamily="50" charset="-128"/>
                        </a:rPr>
                        <a:t>は</a:t>
                      </a:r>
                      <a:r>
                        <a:rPr lang="en-US" altLang="ja-JP" sz="800" b="1" dirty="0">
                          <a:latin typeface="+mn-ea"/>
                          <a:ea typeface="+mn-ea"/>
                          <a:cs typeface="Meiryo UI" panose="020B0604030504040204" pitchFamily="50" charset="-128"/>
                        </a:rPr>
                        <a:t>1</a:t>
                      </a:r>
                      <a:r>
                        <a:rPr lang="ja-JP" altLang="en-US" sz="800" b="1" dirty="0">
                          <a:latin typeface="+mn-ea"/>
                          <a:ea typeface="+mn-ea"/>
                          <a:cs typeface="Meiryo UI" panose="020B0604030504040204" pitchFamily="50" charset="-128"/>
                        </a:rPr>
                        <a:t>台）</a:t>
                      </a:r>
                      <a:endParaRPr lang="en-US" altLang="ja-JP" sz="900" b="1" dirty="0">
                        <a:latin typeface="+mn-ea"/>
                        <a:ea typeface="+mn-ea"/>
                        <a:cs typeface="Meiryo UI" panose="020B0604030504040204" pitchFamily="50" charset="-128"/>
                      </a:endParaRPr>
                    </a:p>
                  </a:txBody>
                  <a:tcPr marL="36000" marR="36000" marT="3600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87313" marR="0" lvl="0" indent="-87313" algn="l" defTabSz="457200" rtl="0" eaLnBrk="1" fontAlgn="base" latinLnBrk="0" hangingPunct="1">
                        <a:lnSpc>
                          <a:spcPct val="110000"/>
                        </a:lnSpc>
                        <a:spcBef>
                          <a:spcPts val="0"/>
                        </a:spcBef>
                        <a:spcAft>
                          <a:spcPct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①</a:t>
                      </a:r>
                      <a:r>
                        <a:rPr kumimoji="1" lang="ja-JP" altLang="en-US" sz="900" b="1" i="0" u="none" strike="noStrike" kern="1200" cap="none" spc="0" normalizeH="0" baseline="0" noProof="0" dirty="0">
                          <a:ln>
                            <a:noFill/>
                          </a:ln>
                          <a:solidFill>
                            <a:srgbClr val="FF0000"/>
                          </a:solidFill>
                          <a:effectLst/>
                          <a:uLnTx/>
                          <a:uFillTx/>
                          <a:latin typeface="+mn-ea"/>
                          <a:ea typeface="+mn-ea"/>
                          <a:cs typeface="Meiryo UI" panose="020B0604030504040204" pitchFamily="50" charset="-128"/>
                        </a:rPr>
                        <a:t>システム全体</a:t>
                      </a:r>
                      <a:r>
                        <a:rPr kumimoji="1" lang="ja-JP" altLang="en-US" sz="900" b="1" i="0" u="none" strike="noStrike" kern="1200" cap="none" spc="0" normalizeH="0" baseline="0" noProof="0" dirty="0">
                          <a:ln>
                            <a:noFill/>
                          </a:ln>
                          <a:solidFill>
                            <a:schemeClr val="tx1"/>
                          </a:solidFill>
                          <a:effectLst/>
                          <a:uLnTx/>
                          <a:uFillTx/>
                          <a:latin typeface="+mn-ea"/>
                          <a:ea typeface="+mn-ea"/>
                          <a:cs typeface="Meiryo UI" panose="020B0604030504040204" pitchFamily="50" charset="-128"/>
                        </a:rPr>
                        <a:t>でカメラ接続台数 最大</a:t>
                      </a:r>
                      <a:r>
                        <a:rPr kumimoji="1" lang="en-US" altLang="ja-JP" sz="900" b="1" i="0" u="none" strike="noStrike" kern="1200" cap="none" spc="0" normalizeH="0" baseline="0" noProof="0" dirty="0">
                          <a:ln>
                            <a:noFill/>
                          </a:ln>
                          <a:solidFill>
                            <a:schemeClr val="tx1"/>
                          </a:solidFill>
                          <a:effectLst/>
                          <a:uLnTx/>
                          <a:uFillTx/>
                          <a:latin typeface="+mn-ea"/>
                          <a:ea typeface="+mn-ea"/>
                          <a:cs typeface="Meiryo UI" panose="020B0604030504040204" pitchFamily="50" charset="-128"/>
                        </a:rPr>
                        <a:t>300</a:t>
                      </a:r>
                      <a:r>
                        <a:rPr kumimoji="1" lang="ja-JP" altLang="en-US" sz="900" b="1" i="0" u="none" strike="noStrike" kern="1200" cap="none" spc="0" normalizeH="0" baseline="0" noProof="0" dirty="0">
                          <a:ln>
                            <a:noFill/>
                          </a:ln>
                          <a:solidFill>
                            <a:schemeClr val="tx1"/>
                          </a:solidFill>
                          <a:effectLst/>
                          <a:uLnTx/>
                          <a:uFillTx/>
                          <a:latin typeface="+mn-ea"/>
                          <a:ea typeface="+mn-ea"/>
                          <a:cs typeface="Meiryo UI" panose="020B0604030504040204" pitchFamily="50" charset="-128"/>
                        </a:rPr>
                        <a:t>台、うち、</a:t>
                      </a:r>
                      <a:r>
                        <a:rPr lang="ja-JP" altLang="en-US" sz="900" b="1" dirty="0">
                          <a:latin typeface="+mn-ea"/>
                          <a:ea typeface="+mn-ea"/>
                          <a:cs typeface="Meiryo UI" panose="020B0604030504040204" pitchFamily="50" charset="-128"/>
                        </a:rPr>
                        <a:t>顔照合用カメラは最大</a:t>
                      </a:r>
                      <a:r>
                        <a:rPr lang="en-US" altLang="ja-JP" sz="900" b="1" dirty="0">
                          <a:latin typeface="+mn-ea"/>
                          <a:ea typeface="+mn-ea"/>
                          <a:cs typeface="Meiryo UI" panose="020B0604030504040204" pitchFamily="50" charset="-128"/>
                        </a:rPr>
                        <a:t>60</a:t>
                      </a:r>
                      <a:r>
                        <a:rPr lang="ja-JP" altLang="en-US" sz="900" b="1" dirty="0">
                          <a:latin typeface="+mn-ea"/>
                          <a:ea typeface="+mn-ea"/>
                          <a:cs typeface="Meiryo UI" panose="020B0604030504040204" pitchFamily="50" charset="-128"/>
                        </a:rPr>
                        <a:t>台まで設置可能です。</a:t>
                      </a:r>
                      <a:r>
                        <a:rPr kumimoji="1" lang="ja-JP" altLang="en-US" sz="900" b="1" i="0" u="none" strike="noStrike" kern="1200" cap="none" spc="0" normalizeH="0" baseline="30000" noProof="0" dirty="0">
                          <a:ln>
                            <a:noFill/>
                          </a:ln>
                          <a:solidFill>
                            <a:prstClr val="black"/>
                          </a:solidFill>
                          <a:effectLst/>
                          <a:uLnTx/>
                          <a:uFillTx/>
                          <a:latin typeface="游ゴシック" panose="020B0400000000000000" pitchFamily="50" charset="-128"/>
                          <a:ea typeface="+mn-ea"/>
                          <a:cs typeface="+mn-cs"/>
                        </a:rPr>
                        <a:t>*</a:t>
                      </a:r>
                      <a:r>
                        <a:rPr kumimoji="1" lang="en-US" altLang="ja-JP" sz="900" b="1" i="0" u="none" strike="noStrike" kern="1200" cap="none" spc="0" normalizeH="0" baseline="30000" noProof="0" dirty="0">
                          <a:ln>
                            <a:noFill/>
                          </a:ln>
                          <a:solidFill>
                            <a:prstClr val="black"/>
                          </a:solidFill>
                          <a:effectLst/>
                          <a:uLnTx/>
                          <a:uFillTx/>
                          <a:latin typeface="游ゴシック" panose="020B0400000000000000" pitchFamily="50" charset="-128"/>
                          <a:ea typeface="+mn-ea"/>
                          <a:cs typeface="+mn-cs"/>
                        </a:rPr>
                        <a:t>1</a:t>
                      </a:r>
                      <a:endParaRPr kumimoji="1" lang="en-US" altLang="ja-JP"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endParaRPr>
                    </a:p>
                    <a:p>
                      <a:pPr marL="90488" marR="0" lvl="0" indent="-87313" algn="l" defTabSz="457200" rtl="0" eaLnBrk="1" fontAlgn="base" latinLnBrk="0" hangingPunct="1">
                        <a:lnSpc>
                          <a:spcPct val="110000"/>
                        </a:lnSpc>
                        <a:spcBef>
                          <a:spcPts val="0"/>
                        </a:spcBef>
                        <a:spcAft>
                          <a:spcPct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②全拠点で発生したアラーム通知を本部および各拠点で受信します。</a:t>
                      </a:r>
                      <a:endParaRPr kumimoji="1" lang="en-US" altLang="ja-JP"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endParaRPr>
                    </a:p>
                    <a:p>
                      <a:pPr marL="87313" marR="0" lvl="0" indent="-87313" algn="l" defTabSz="457200" rtl="0" eaLnBrk="1" fontAlgn="base" latinLnBrk="0" hangingPunct="1">
                        <a:lnSpc>
                          <a:spcPct val="110000"/>
                        </a:lnSpc>
                        <a:spcBef>
                          <a:spcPts val="0"/>
                        </a:spcBef>
                        <a:spcAft>
                          <a:spcPct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③最大拠点数は</a:t>
                      </a:r>
                      <a:r>
                        <a:rPr kumimoji="1" lang="en-US" altLang="ja-JP"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12</a:t>
                      </a:r>
                      <a:r>
                        <a:rPr kumimoji="1" lang="ja-JP" altLang="en-US"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拠点です。</a:t>
                      </a:r>
                      <a:endParaRPr kumimoji="1" lang="en-US" altLang="ja-JP"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endParaRPr>
                    </a:p>
                    <a:p>
                      <a:pPr marL="179388" marR="0" lvl="0" indent="-87313" algn="l" defTabSz="457200" rtl="0" eaLnBrk="1" fontAlgn="base" latinLnBrk="0" hangingPunct="1">
                        <a:lnSpc>
                          <a:spcPct val="110000"/>
                        </a:lnSpc>
                        <a:spcBef>
                          <a:spcPts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（本部設置の</a:t>
                      </a:r>
                      <a:r>
                        <a:rPr kumimoji="1" lang="en-US" altLang="ja-JP"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WV-ASA100UX</a:t>
                      </a:r>
                      <a:r>
                        <a:rPr kumimoji="1" lang="ja-JP" altLang="en-US"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のレコーダー登録台数制限による）</a:t>
                      </a:r>
                      <a:endParaRPr kumimoji="1" lang="en-US" altLang="ja-JP"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endParaRPr>
                    </a:p>
                    <a:p>
                      <a:pPr marL="179388" marR="0" lvl="0" indent="-87313" algn="l" defTabSz="457200" rtl="0" eaLnBrk="1" fontAlgn="base" latinLnBrk="0" hangingPunct="1">
                        <a:lnSpc>
                          <a:spcPct val="110000"/>
                        </a:lnSpc>
                        <a:spcBef>
                          <a:spcPts val="0"/>
                        </a:spcBef>
                        <a:spcAft>
                          <a:spcPct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＊本部にもレコーダーを設置し</a:t>
                      </a:r>
                      <a:r>
                        <a:rPr kumimoji="1" lang="en-US" altLang="ja-JP"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WV-ASA100UX</a:t>
                      </a:r>
                      <a:r>
                        <a:rPr kumimoji="1" lang="ja-JP" altLang="en-US"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に登録する場合、最大拠点数は本部を含めて</a:t>
                      </a:r>
                      <a:r>
                        <a:rPr kumimoji="1" lang="en-US" altLang="ja-JP"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12</a:t>
                      </a:r>
                      <a:r>
                        <a:rPr kumimoji="1" lang="ja-JP" altLang="en-US"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拠点となります。</a:t>
                      </a:r>
                      <a:endParaRPr kumimoji="1" lang="en-US" altLang="ja-JP" sz="8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endParaRPr>
                    </a:p>
                    <a:p>
                      <a:pPr marL="87313" marR="0" lvl="0" indent="-87313" algn="l" defTabSz="457200" rtl="0" eaLnBrk="1" fontAlgn="base" latinLnBrk="0" hangingPunct="1">
                        <a:lnSpc>
                          <a:spcPct val="110000"/>
                        </a:lnSpc>
                        <a:spcBef>
                          <a:spcPts val="0"/>
                        </a:spcBef>
                        <a:spcAft>
                          <a:spcPct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rPr>
                        <a:t>④拠点間の通信帯域を考慮し、余裕をもった回線の準備が必要です。</a:t>
                      </a:r>
                      <a:endParaRPr kumimoji="1" lang="en-US" altLang="ja-JP" sz="900" b="1" i="0" u="none" strike="noStrike" kern="1200" cap="none" spc="0" normalizeH="0" baseline="0" noProof="0" dirty="0">
                        <a:ln>
                          <a:noFill/>
                        </a:ln>
                        <a:solidFill>
                          <a:prstClr val="black"/>
                        </a:solidFill>
                        <a:effectLst/>
                        <a:uLnTx/>
                        <a:uFillTx/>
                        <a:latin typeface="+mn-ea"/>
                        <a:ea typeface="+mn-ea"/>
                        <a:cs typeface="Meiryo UI" panose="020B0604030504040204" pitchFamily="50" charset="-128"/>
                      </a:endParaRPr>
                    </a:p>
                  </a:txBody>
                  <a:tcPr marL="36000" marR="36000" marT="36000" marB="0">
                    <a:lnL w="9525" cap="flat" cmpd="sng" algn="ctr">
                      <a:solidFill>
                        <a:schemeClr val="bg1"/>
                      </a:solidFill>
                      <a:prstDash val="solid"/>
                      <a:round/>
                      <a:headEnd type="none" w="med" len="med"/>
                      <a:tailEnd type="none" w="med" len="med"/>
                    </a:lnL>
                    <a:lnR w="12700" cmpd="sng">
                      <a:noFill/>
                    </a:lnR>
                    <a:lnT w="952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5940350"/>
                  </a:ext>
                </a:extLst>
              </a:tr>
            </a:tbl>
          </a:graphicData>
        </a:graphic>
      </p:graphicFrame>
      <p:sp>
        <p:nvSpPr>
          <p:cNvPr id="3" name="タイトル 2"/>
          <p:cNvSpPr>
            <a:spLocks noGrp="1"/>
          </p:cNvSpPr>
          <p:nvPr>
            <p:ph type="title"/>
          </p:nvPr>
        </p:nvSpPr>
        <p:spPr/>
        <p:txBody>
          <a:bodyPr/>
          <a:lstStyle/>
          <a:p>
            <a:r>
              <a:rPr lang="ja-JP" altLang="en-US" dirty="0"/>
              <a:t>多拠点構成例</a:t>
            </a:r>
            <a:r>
              <a:rPr lang="ja-JP" altLang="en-US" sz="1400" dirty="0"/>
              <a:t>　</a:t>
            </a:r>
            <a:r>
              <a:rPr lang="en-US" altLang="ja-JP" sz="1400" dirty="0"/>
              <a:t> (</a:t>
            </a:r>
            <a:r>
              <a:rPr lang="ja-JP" altLang="en-US" sz="1400" dirty="0"/>
              <a:t>本部＋多拠点</a:t>
            </a:r>
            <a:r>
              <a:rPr lang="en-US" altLang="ja-JP" sz="1400" dirty="0"/>
              <a:t>)</a:t>
            </a:r>
            <a:r>
              <a:rPr lang="ja-JP" altLang="en-US" sz="1400" dirty="0"/>
              <a:t>の場合のシステム構成例（２パターン）</a:t>
            </a:r>
            <a:endParaRPr kumimoji="1" lang="ja-JP" altLang="en-US" sz="1400" dirty="0"/>
          </a:p>
        </p:txBody>
      </p:sp>
      <p:sp>
        <p:nvSpPr>
          <p:cNvPr id="4" name="テキスト ボックス 3"/>
          <p:cNvSpPr txBox="1"/>
          <p:nvPr/>
        </p:nvSpPr>
        <p:spPr>
          <a:xfrm>
            <a:off x="0" y="607991"/>
            <a:ext cx="9144000" cy="211116"/>
          </a:xfrm>
          <a:prstGeom prst="rect">
            <a:avLst/>
          </a:prstGeom>
          <a:solidFill>
            <a:srgbClr val="C1C1F5"/>
          </a:solidFill>
          <a:ln>
            <a:noFill/>
          </a:ln>
        </p:spPr>
        <p:txBody>
          <a:bodyPr lIns="26881" tIns="26881" rIns="26881" bIns="26881" anchor="ctr"/>
          <a:lstStyle/>
          <a:p>
            <a:pPr algn="ctr" defTabSz="685022" fontAlgn="auto">
              <a:spcBef>
                <a:spcPts val="0"/>
              </a:spcBef>
              <a:spcAft>
                <a:spcPts val="0"/>
              </a:spcAft>
            </a:pPr>
            <a:r>
              <a:rPr lang="ja-JP" altLang="en-US" sz="1400" b="1" dirty="0">
                <a:solidFill>
                  <a:srgbClr val="0000FF"/>
                </a:solidFill>
                <a:effectLst>
                  <a:outerShdw blurRad="38100" dist="38100" dir="2700000" algn="tl">
                    <a:srgbClr val="000000">
                      <a:alpha val="43137"/>
                    </a:srgbClr>
                  </a:outerShdw>
                </a:effectLst>
                <a:latin typeface="+mn-ea"/>
                <a:ea typeface="+mn-ea"/>
                <a:cs typeface="Meiryo UI" panose="020B0604030504040204" pitchFamily="50" charset="-128"/>
              </a:rPr>
              <a:t>システム構成パターンにより最大拠点数と運用形式が異なる</a:t>
            </a:r>
          </a:p>
        </p:txBody>
      </p:sp>
      <p:cxnSp>
        <p:nvCxnSpPr>
          <p:cNvPr id="76" name="直線矢印コネクタ 75"/>
          <p:cNvCxnSpPr/>
          <p:nvPr/>
        </p:nvCxnSpPr>
        <p:spPr>
          <a:xfrm>
            <a:off x="365561" y="1891064"/>
            <a:ext cx="336851" cy="2905"/>
          </a:xfrm>
          <a:prstGeom prst="straightConnector1">
            <a:avLst/>
          </a:prstGeom>
          <a:ln w="635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テキスト ボックス 76"/>
          <p:cNvSpPr txBox="1"/>
          <p:nvPr/>
        </p:nvSpPr>
        <p:spPr>
          <a:xfrm>
            <a:off x="731266" y="1787466"/>
            <a:ext cx="1117913" cy="211203"/>
          </a:xfrm>
          <a:prstGeom prst="rect">
            <a:avLst/>
          </a:prstGeom>
          <a:noFill/>
        </p:spPr>
        <p:txBody>
          <a:bodyPr wrap="square" lIns="36000" tIns="36000" rIns="36000" bIns="36000" rtlCol="0">
            <a:spAutoFit/>
          </a:bodyPr>
          <a:lstStyle/>
          <a:p>
            <a:pPr marL="87313" indent="-87313"/>
            <a:r>
              <a:rPr kumimoji="1" lang="ja-JP" altLang="en-US" sz="900" b="1" dirty="0">
                <a:latin typeface="+mn-ea"/>
                <a:ea typeface="+mn-ea"/>
                <a:cs typeface="Meiryo UI" panose="020B0604030504040204" pitchFamily="50" charset="-128"/>
              </a:rPr>
              <a:t>アラーム</a:t>
            </a:r>
            <a:endParaRPr kumimoji="1" lang="en-US" altLang="ja-JP" sz="900" b="1" dirty="0">
              <a:latin typeface="+mn-ea"/>
              <a:ea typeface="+mn-ea"/>
              <a:cs typeface="Meiryo UI" panose="020B0604030504040204" pitchFamily="50" charset="-128"/>
            </a:endParaRPr>
          </a:p>
        </p:txBody>
      </p:sp>
      <p:sp>
        <p:nvSpPr>
          <p:cNvPr id="79" name="テキスト ボックス 78"/>
          <p:cNvSpPr txBox="1"/>
          <p:nvPr/>
        </p:nvSpPr>
        <p:spPr>
          <a:xfrm>
            <a:off x="735127" y="2424288"/>
            <a:ext cx="1025271" cy="211203"/>
          </a:xfrm>
          <a:prstGeom prst="rect">
            <a:avLst/>
          </a:prstGeom>
          <a:noFill/>
        </p:spPr>
        <p:txBody>
          <a:bodyPr wrap="square" lIns="36000" tIns="36000" rIns="36000" bIns="36000" rtlCol="0">
            <a:spAutoFit/>
          </a:bodyPr>
          <a:lstStyle/>
          <a:p>
            <a:pPr marL="87313" indent="-87313"/>
            <a:r>
              <a:rPr kumimoji="1" lang="ja-JP" altLang="en-US" sz="900" b="1" dirty="0">
                <a:latin typeface="+mn-ea"/>
                <a:ea typeface="+mn-ea"/>
                <a:cs typeface="Meiryo UI" panose="020B0604030504040204" pitchFamily="50" charset="-128"/>
              </a:rPr>
              <a:t>顔</a:t>
            </a:r>
            <a:r>
              <a:rPr kumimoji="1" lang="en-US" altLang="ja-JP" sz="900" b="1" dirty="0">
                <a:latin typeface="+mn-ea"/>
                <a:ea typeface="+mn-ea"/>
                <a:cs typeface="Meiryo UI" panose="020B0604030504040204" pitchFamily="50" charset="-128"/>
              </a:rPr>
              <a:t>/</a:t>
            </a:r>
            <a:r>
              <a:rPr kumimoji="1" lang="ja-JP" altLang="en-US" sz="900" b="1" dirty="0">
                <a:latin typeface="+mn-ea"/>
                <a:ea typeface="+mn-ea"/>
                <a:cs typeface="Meiryo UI" panose="020B0604030504040204" pitchFamily="50" charset="-128"/>
              </a:rPr>
              <a:t>人物属性登録</a:t>
            </a:r>
            <a:endParaRPr kumimoji="1" lang="en-US" altLang="ja-JP" sz="900" b="1" baseline="30000" dirty="0">
              <a:latin typeface="+mn-ea"/>
              <a:ea typeface="+mn-ea"/>
              <a:cs typeface="Meiryo UI" panose="020B0604030504040204" pitchFamily="50" charset="-128"/>
            </a:endParaRPr>
          </a:p>
        </p:txBody>
      </p:sp>
      <p:cxnSp>
        <p:nvCxnSpPr>
          <p:cNvPr id="80" name="直線矢印コネクタ 79">
            <a:extLst>
              <a:ext uri="{FF2B5EF4-FFF2-40B4-BE49-F238E27FC236}">
                <a16:creationId xmlns:a16="http://schemas.microsoft.com/office/drawing/2014/main" id="{FA52D249-B13E-473A-A78D-4BB5CE33879D}"/>
              </a:ext>
            </a:extLst>
          </p:cNvPr>
          <p:cNvCxnSpPr/>
          <p:nvPr/>
        </p:nvCxnSpPr>
        <p:spPr>
          <a:xfrm>
            <a:off x="361342" y="2155265"/>
            <a:ext cx="336851" cy="2905"/>
          </a:xfrm>
          <a:prstGeom prst="straightConnector1">
            <a:avLst/>
          </a:prstGeom>
          <a:ln w="635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81" name="テキスト ボックス 80">
            <a:extLst>
              <a:ext uri="{FF2B5EF4-FFF2-40B4-BE49-F238E27FC236}">
                <a16:creationId xmlns:a16="http://schemas.microsoft.com/office/drawing/2014/main" id="{0FBF6488-5E28-486A-8D16-69A06B0496BD}"/>
              </a:ext>
            </a:extLst>
          </p:cNvPr>
          <p:cNvSpPr txBox="1"/>
          <p:nvPr/>
        </p:nvSpPr>
        <p:spPr>
          <a:xfrm>
            <a:off x="723507" y="2043975"/>
            <a:ext cx="953609" cy="349702"/>
          </a:xfrm>
          <a:prstGeom prst="rect">
            <a:avLst/>
          </a:prstGeom>
          <a:noFill/>
        </p:spPr>
        <p:txBody>
          <a:bodyPr wrap="square" lIns="36000" tIns="36000" rIns="36000" bIns="36000" rtlCol="0">
            <a:spAutoFit/>
          </a:bodyPr>
          <a:lstStyle/>
          <a:p>
            <a:pPr marL="87313" indent="-87313"/>
            <a:r>
              <a:rPr lang="ja-JP" altLang="en-US" sz="900" b="1" dirty="0">
                <a:latin typeface="+mn-ea"/>
                <a:ea typeface="+mn-ea"/>
                <a:cs typeface="Meiryo UI" panose="020B0604030504040204" pitchFamily="50" charset="-128"/>
              </a:rPr>
              <a:t>ベストショット</a:t>
            </a:r>
            <a:endParaRPr lang="en-US" altLang="ja-JP" sz="900" b="1" dirty="0">
              <a:latin typeface="+mn-ea"/>
              <a:ea typeface="+mn-ea"/>
              <a:cs typeface="Meiryo UI" panose="020B0604030504040204" pitchFamily="50" charset="-128"/>
            </a:endParaRPr>
          </a:p>
          <a:p>
            <a:pPr marL="87313" indent="-87313"/>
            <a:r>
              <a:rPr lang="ja-JP" altLang="en-US" sz="900" b="1" dirty="0">
                <a:latin typeface="+mn-ea"/>
                <a:ea typeface="+mn-ea"/>
                <a:cs typeface="Meiryo UI" panose="020B0604030504040204" pitchFamily="50" charset="-128"/>
              </a:rPr>
              <a:t>＋メタデータ</a:t>
            </a:r>
            <a:endParaRPr kumimoji="1" lang="en-US" altLang="ja-JP" sz="900" b="1" dirty="0">
              <a:latin typeface="+mn-ea"/>
              <a:ea typeface="+mn-ea"/>
              <a:cs typeface="Meiryo UI" panose="020B0604030504040204" pitchFamily="50" charset="-128"/>
            </a:endParaRPr>
          </a:p>
        </p:txBody>
      </p:sp>
      <p:cxnSp>
        <p:nvCxnSpPr>
          <p:cNvPr id="56" name="直線矢印コネクタ 55"/>
          <p:cNvCxnSpPr/>
          <p:nvPr/>
        </p:nvCxnSpPr>
        <p:spPr>
          <a:xfrm>
            <a:off x="368543" y="2519828"/>
            <a:ext cx="333869" cy="0"/>
          </a:xfrm>
          <a:prstGeom prst="straightConnector1">
            <a:avLst/>
          </a:prstGeom>
          <a:ln w="95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正方形/長方形 1"/>
          <p:cNvSpPr/>
          <p:nvPr/>
        </p:nvSpPr>
        <p:spPr>
          <a:xfrm>
            <a:off x="491519" y="2614752"/>
            <a:ext cx="1357660" cy="338554"/>
          </a:xfrm>
          <a:prstGeom prst="rect">
            <a:avLst/>
          </a:prstGeom>
        </p:spPr>
        <p:txBody>
          <a:bodyPr wrap="square">
            <a:spAutoFit/>
          </a:bodyPr>
          <a:lstStyle/>
          <a:p>
            <a:r>
              <a:rPr lang="ja-JP" altLang="en-US" sz="800" b="1" dirty="0">
                <a:latin typeface="+mn-ea"/>
                <a:ea typeface="+mn-ea"/>
              </a:rPr>
              <a:t>＊照合アラームの対象は</a:t>
            </a:r>
            <a:endParaRPr lang="en-US" altLang="ja-JP" sz="800" b="1" dirty="0">
              <a:latin typeface="+mn-ea"/>
              <a:ea typeface="+mn-ea"/>
            </a:endParaRPr>
          </a:p>
          <a:p>
            <a:pPr marL="85725"/>
            <a:r>
              <a:rPr lang="ja-JP" altLang="en-US" sz="800" b="1" dirty="0">
                <a:latin typeface="+mn-ea"/>
                <a:ea typeface="+mn-ea"/>
              </a:rPr>
              <a:t>顔と人物属性のみ。</a:t>
            </a:r>
          </a:p>
        </p:txBody>
      </p:sp>
      <p:sp>
        <p:nvSpPr>
          <p:cNvPr id="9" name="正方形/長方形 8"/>
          <p:cNvSpPr/>
          <p:nvPr/>
        </p:nvSpPr>
        <p:spPr>
          <a:xfrm>
            <a:off x="1849180" y="4350040"/>
            <a:ext cx="7206556" cy="415498"/>
          </a:xfrm>
          <a:prstGeom prst="rect">
            <a:avLst/>
          </a:prstGeom>
        </p:spPr>
        <p:txBody>
          <a:bodyPr wrap="square">
            <a:spAutoFit/>
          </a:bodyPr>
          <a:lstStyle/>
          <a:p>
            <a:r>
              <a:rPr lang="ja-JP" altLang="en-US" sz="700" b="1" dirty="0">
                <a:latin typeface="+mn-ea"/>
                <a:ea typeface="+mn-ea"/>
              </a:rPr>
              <a:t>*</a:t>
            </a:r>
            <a:r>
              <a:rPr lang="en-US" altLang="ja-JP" sz="700" b="1" dirty="0">
                <a:latin typeface="+mn-ea"/>
                <a:ea typeface="+mn-ea"/>
              </a:rPr>
              <a:t>1</a:t>
            </a:r>
            <a:r>
              <a:rPr lang="ja-JP" altLang="en-US" sz="700" b="1" dirty="0">
                <a:latin typeface="+mn-ea"/>
                <a:ea typeface="+mn-ea"/>
              </a:rPr>
              <a:t>：右記受信制限により、最大数登録できない場合があります。　受信制限：</a:t>
            </a:r>
            <a:r>
              <a:rPr lang="en-US" altLang="ja-JP" sz="700" b="1" dirty="0">
                <a:latin typeface="+mn-ea"/>
                <a:ea typeface="+mn-ea"/>
              </a:rPr>
              <a:t>100/</a:t>
            </a:r>
            <a:r>
              <a:rPr lang="ja-JP" altLang="en-US" sz="700" b="1" dirty="0">
                <a:latin typeface="+mn-ea"/>
                <a:ea typeface="+mn-ea"/>
              </a:rPr>
              <a:t>秒</a:t>
            </a:r>
            <a:r>
              <a:rPr lang="en-US" altLang="ja-JP" sz="700" b="1" dirty="0">
                <a:latin typeface="+mn-ea"/>
                <a:ea typeface="+mn-ea"/>
              </a:rPr>
              <a:t>@HDD</a:t>
            </a:r>
            <a:r>
              <a:rPr lang="ja-JP" altLang="en-US" sz="700" b="1" dirty="0" err="1">
                <a:latin typeface="+mn-ea"/>
                <a:ea typeface="+mn-ea"/>
              </a:rPr>
              <a:t>、</a:t>
            </a:r>
            <a:r>
              <a:rPr lang="en-US" altLang="ja-JP" sz="700" b="1" dirty="0">
                <a:latin typeface="+mn-ea"/>
                <a:ea typeface="+mn-ea"/>
              </a:rPr>
              <a:t>300/</a:t>
            </a:r>
            <a:r>
              <a:rPr lang="ja-JP" altLang="en-US" sz="700" b="1" dirty="0">
                <a:latin typeface="+mn-ea"/>
                <a:ea typeface="+mn-ea"/>
              </a:rPr>
              <a:t>秒</a:t>
            </a:r>
            <a:r>
              <a:rPr lang="en-US" altLang="ja-JP" sz="700" b="1" dirty="0">
                <a:latin typeface="+mn-ea"/>
                <a:ea typeface="+mn-ea"/>
              </a:rPr>
              <a:t>@SSD (</a:t>
            </a:r>
            <a:r>
              <a:rPr lang="ja-JP" altLang="en-US" sz="700" b="1" dirty="0">
                <a:latin typeface="+mn-ea"/>
                <a:ea typeface="+mn-ea"/>
              </a:rPr>
              <a:t>超過したデータは破棄されます</a:t>
            </a:r>
            <a:r>
              <a:rPr lang="en-US" altLang="ja-JP" sz="700" b="1" dirty="0">
                <a:latin typeface="+mn-ea"/>
                <a:ea typeface="+mn-ea"/>
              </a:rPr>
              <a:t>)</a:t>
            </a:r>
          </a:p>
          <a:p>
            <a:r>
              <a:rPr lang="ja-JP" altLang="en-US" sz="700" b="1" dirty="0">
                <a:latin typeface="+mn-ea"/>
                <a:ea typeface="+mn-ea"/>
              </a:rPr>
              <a:t>*</a:t>
            </a:r>
            <a:r>
              <a:rPr lang="en-US" altLang="ja-JP" sz="700" b="1" dirty="0">
                <a:latin typeface="+mn-ea"/>
                <a:ea typeface="+mn-ea"/>
              </a:rPr>
              <a:t>2</a:t>
            </a:r>
            <a:r>
              <a:rPr lang="ja-JP" altLang="en-US" sz="700" b="1" dirty="0">
                <a:latin typeface="+mn-ea"/>
                <a:ea typeface="+mn-ea"/>
              </a:rPr>
              <a:t>：</a:t>
            </a:r>
            <a:r>
              <a:rPr lang="en-US" altLang="ja-JP" sz="700" b="1" dirty="0">
                <a:latin typeface="+mn-ea"/>
                <a:ea typeface="+mn-ea"/>
              </a:rPr>
              <a:t>ASA100UX</a:t>
            </a:r>
            <a:r>
              <a:rPr lang="ja-JP" altLang="en-US" sz="700" b="1" dirty="0">
                <a:latin typeface="+mn-ea"/>
                <a:ea typeface="+mn-ea"/>
              </a:rPr>
              <a:t>に登録されている登録顔を１件ずつ別の</a:t>
            </a:r>
            <a:r>
              <a:rPr lang="en-US" altLang="ja-JP" sz="700" b="1" dirty="0">
                <a:latin typeface="+mn-ea"/>
                <a:ea typeface="+mn-ea"/>
              </a:rPr>
              <a:t>ASA100UX</a:t>
            </a:r>
            <a:r>
              <a:rPr lang="ja-JP" altLang="en-US" sz="700" b="1" dirty="0">
                <a:latin typeface="+mn-ea"/>
                <a:ea typeface="+mn-ea"/>
              </a:rPr>
              <a:t>へ保存していくことが可能です。（登録顔の編集操作で、保存先の</a:t>
            </a:r>
            <a:r>
              <a:rPr lang="en-US" altLang="ja-JP" sz="700" b="1" dirty="0">
                <a:latin typeface="+mn-ea"/>
                <a:ea typeface="+mn-ea"/>
              </a:rPr>
              <a:t>ASA100UX</a:t>
            </a:r>
            <a:r>
              <a:rPr lang="ja-JP" altLang="en-US" sz="700" b="1" dirty="0">
                <a:latin typeface="+mn-ea"/>
                <a:ea typeface="+mn-ea"/>
              </a:rPr>
              <a:t>を設定することで可能）　</a:t>
            </a:r>
            <a:endParaRPr lang="en-US" altLang="ja-JP" sz="700" b="1" dirty="0">
              <a:latin typeface="+mn-ea"/>
              <a:ea typeface="+mn-ea"/>
            </a:endParaRPr>
          </a:p>
          <a:p>
            <a:pPr marL="182563"/>
            <a:r>
              <a:rPr lang="ja-JP" altLang="en-US" sz="700" b="1" dirty="0">
                <a:latin typeface="+mn-ea"/>
                <a:ea typeface="+mn-ea"/>
              </a:rPr>
              <a:t>登録顔全件の一括コピーはできません。</a:t>
            </a:r>
            <a:endParaRPr lang="en-US" altLang="ja-JP" sz="700" b="1" dirty="0">
              <a:latin typeface="+mn-ea"/>
              <a:ea typeface="+mn-ea"/>
            </a:endParaRPr>
          </a:p>
        </p:txBody>
      </p:sp>
      <p:pic>
        <p:nvPicPr>
          <p:cNvPr id="16" name="図 15"/>
          <p:cNvPicPr>
            <a:picLocks noChangeAspect="1"/>
          </p:cNvPicPr>
          <p:nvPr/>
        </p:nvPicPr>
        <p:blipFill>
          <a:blip r:embed="rId2"/>
          <a:stretch>
            <a:fillRect/>
          </a:stretch>
        </p:blipFill>
        <p:spPr>
          <a:xfrm>
            <a:off x="5464515" y="1217611"/>
            <a:ext cx="3348000" cy="1836396"/>
          </a:xfrm>
          <a:prstGeom prst="rect">
            <a:avLst/>
          </a:prstGeom>
        </p:spPr>
      </p:pic>
      <p:pic>
        <p:nvPicPr>
          <p:cNvPr id="18" name="図 17"/>
          <p:cNvPicPr>
            <a:picLocks noChangeAspect="1"/>
          </p:cNvPicPr>
          <p:nvPr/>
        </p:nvPicPr>
        <p:blipFill>
          <a:blip r:embed="rId3"/>
          <a:stretch>
            <a:fillRect/>
          </a:stretch>
        </p:blipFill>
        <p:spPr>
          <a:xfrm>
            <a:off x="1860314" y="1217611"/>
            <a:ext cx="3348000" cy="1801029"/>
          </a:xfrm>
          <a:prstGeom prst="rect">
            <a:avLst/>
          </a:prstGeom>
        </p:spPr>
      </p:pic>
    </p:spTree>
    <p:extLst>
      <p:ext uri="{BB962C8B-B14F-4D97-AF65-F5344CB8AC3E}">
        <p14:creationId xmlns:p14="http://schemas.microsoft.com/office/powerpoint/2010/main" val="1338830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0BE1896-3CA0-382C-AC38-1B5010BE0843}"/>
              </a:ext>
            </a:extLst>
          </p:cNvPr>
          <p:cNvSpPr>
            <a:spLocks noGrp="1"/>
          </p:cNvSpPr>
          <p:nvPr>
            <p:ph type="title"/>
          </p:nvPr>
        </p:nvSpPr>
        <p:spPr/>
        <p:txBody>
          <a:bodyPr/>
          <a:lstStyle/>
          <a:p>
            <a:r>
              <a:rPr kumimoji="1" lang="en-US" altLang="ja-JP" sz="1400" dirty="0"/>
              <a:t>6-2</a:t>
            </a:r>
            <a:r>
              <a:rPr kumimoji="1" lang="ja-JP" altLang="en-US" sz="1400" dirty="0"/>
              <a:t>．インストール・設定（</a:t>
            </a:r>
            <a:r>
              <a:rPr kumimoji="1" lang="en-US" altLang="ja-JP" sz="1400" dirty="0"/>
              <a:t>V1.6</a:t>
            </a:r>
            <a:r>
              <a:rPr kumimoji="1" lang="ja-JP" altLang="en-US" sz="1400" dirty="0"/>
              <a:t>）</a:t>
            </a:r>
            <a:br>
              <a:rPr kumimoji="1" lang="en-US" altLang="ja-JP" sz="2000" dirty="0"/>
            </a:br>
            <a:r>
              <a:rPr kumimoji="1" lang="ja-JP" altLang="en-US" sz="2000" dirty="0"/>
              <a:t>②保持期間の延長（最大 </a:t>
            </a:r>
            <a:r>
              <a:rPr kumimoji="1" lang="en-US" altLang="ja-JP" sz="2000" dirty="0"/>
              <a:t>31</a:t>
            </a:r>
            <a:r>
              <a:rPr kumimoji="1" lang="ja-JP" altLang="en-US" sz="2000" dirty="0"/>
              <a:t>日⇒</a:t>
            </a:r>
            <a:r>
              <a:rPr kumimoji="1" lang="en-US" altLang="ja-JP" sz="2000" dirty="0"/>
              <a:t>366</a:t>
            </a:r>
            <a:r>
              <a:rPr kumimoji="1" lang="ja-JP" altLang="en-US" sz="2000" dirty="0"/>
              <a:t>日）</a:t>
            </a:r>
          </a:p>
        </p:txBody>
      </p:sp>
      <p:sp>
        <p:nvSpPr>
          <p:cNvPr id="6" name="テキスト ボックス 5">
            <a:extLst>
              <a:ext uri="{FF2B5EF4-FFF2-40B4-BE49-F238E27FC236}">
                <a16:creationId xmlns:a16="http://schemas.microsoft.com/office/drawing/2014/main" id="{3DB00C83-44F6-CEB8-98DA-0050B82C6C60}"/>
              </a:ext>
            </a:extLst>
          </p:cNvPr>
          <p:cNvSpPr txBox="1"/>
          <p:nvPr/>
        </p:nvSpPr>
        <p:spPr>
          <a:xfrm>
            <a:off x="860247" y="4087629"/>
            <a:ext cx="2582758" cy="523220"/>
          </a:xfrm>
          <a:prstGeom prst="rect">
            <a:avLst/>
          </a:prstGeom>
          <a:noFill/>
        </p:spPr>
        <p:txBody>
          <a:bodyPr wrap="none" rtlCol="0">
            <a:spAutoFit/>
          </a:bodyPr>
          <a:lstStyle/>
          <a:p>
            <a:pPr algn="ctr"/>
            <a:r>
              <a:rPr kumimoji="1" lang="en-US" altLang="ja-JP" sz="1400" b="1" dirty="0">
                <a:latin typeface="+mn-ea"/>
                <a:ea typeface="+mn-ea"/>
              </a:rPr>
              <a:t>SQL Server Express E</a:t>
            </a:r>
            <a:r>
              <a:rPr lang="ja-JP" altLang="en-US" sz="1400" b="1" dirty="0">
                <a:latin typeface="+mn-ea"/>
                <a:ea typeface="+mn-ea"/>
              </a:rPr>
              <a:t>dition</a:t>
            </a:r>
            <a:br>
              <a:rPr kumimoji="1" lang="en-US" altLang="ja-JP" sz="1400" b="1" dirty="0">
                <a:latin typeface="+mn-ea"/>
                <a:ea typeface="+mn-ea"/>
              </a:rPr>
            </a:br>
            <a:r>
              <a:rPr kumimoji="1" lang="en-US" altLang="ja-JP" sz="1400" b="1" dirty="0">
                <a:latin typeface="+mn-ea"/>
                <a:ea typeface="+mn-ea"/>
              </a:rPr>
              <a:t>(</a:t>
            </a:r>
            <a:r>
              <a:rPr kumimoji="1" lang="ja-JP" altLang="en-US" sz="1400" b="1" dirty="0">
                <a:latin typeface="+mn-ea"/>
                <a:ea typeface="+mn-ea"/>
              </a:rPr>
              <a:t>初期インストール時</a:t>
            </a:r>
            <a:r>
              <a:rPr kumimoji="1" lang="en-US" altLang="ja-JP" sz="1400" b="1" dirty="0">
                <a:latin typeface="+mn-ea"/>
                <a:ea typeface="+mn-ea"/>
              </a:rPr>
              <a:t>)</a:t>
            </a:r>
            <a:endParaRPr kumimoji="1" lang="ja-JP" altLang="en-US" sz="1400" b="1" dirty="0">
              <a:latin typeface="+mn-ea"/>
              <a:ea typeface="+mn-ea"/>
            </a:endParaRPr>
          </a:p>
        </p:txBody>
      </p:sp>
      <p:sp>
        <p:nvSpPr>
          <p:cNvPr id="7" name="テキスト ボックス 6">
            <a:extLst>
              <a:ext uri="{FF2B5EF4-FFF2-40B4-BE49-F238E27FC236}">
                <a16:creationId xmlns:a16="http://schemas.microsoft.com/office/drawing/2014/main" id="{90B50D59-CF54-A470-A51A-8CEAB7F9E132}"/>
              </a:ext>
            </a:extLst>
          </p:cNvPr>
          <p:cNvSpPr txBox="1"/>
          <p:nvPr/>
        </p:nvSpPr>
        <p:spPr>
          <a:xfrm>
            <a:off x="5377582" y="4087629"/>
            <a:ext cx="2739853" cy="523220"/>
          </a:xfrm>
          <a:prstGeom prst="rect">
            <a:avLst/>
          </a:prstGeom>
          <a:noFill/>
        </p:spPr>
        <p:txBody>
          <a:bodyPr wrap="none" rtlCol="0">
            <a:spAutoFit/>
          </a:bodyPr>
          <a:lstStyle/>
          <a:p>
            <a:pPr algn="ctr"/>
            <a:r>
              <a:rPr kumimoji="1" lang="en-US" altLang="ja-JP" sz="1400" b="1" dirty="0">
                <a:latin typeface="+mn-ea"/>
                <a:ea typeface="+mn-ea"/>
              </a:rPr>
              <a:t>SQL Server Standard E</a:t>
            </a:r>
            <a:r>
              <a:rPr lang="ja-JP" altLang="en-US" sz="1400" b="1" dirty="0">
                <a:latin typeface="+mn-ea"/>
                <a:ea typeface="+mn-ea"/>
              </a:rPr>
              <a:t>dition</a:t>
            </a:r>
            <a:br>
              <a:rPr kumimoji="1" lang="en-US" altLang="ja-JP" sz="1400" b="1" dirty="0">
                <a:latin typeface="+mn-ea"/>
                <a:ea typeface="+mn-ea"/>
              </a:rPr>
            </a:br>
            <a:r>
              <a:rPr kumimoji="1" lang="en-US" altLang="ja-JP" sz="1400" b="1" dirty="0">
                <a:latin typeface="+mn-ea"/>
                <a:ea typeface="+mn-ea"/>
              </a:rPr>
              <a:t>(</a:t>
            </a:r>
            <a:r>
              <a:rPr kumimoji="1" lang="ja-JP" altLang="en-US" sz="1400" b="1" dirty="0">
                <a:latin typeface="+mn-ea"/>
                <a:ea typeface="+mn-ea"/>
              </a:rPr>
              <a:t>拡張時</a:t>
            </a:r>
            <a:r>
              <a:rPr kumimoji="1" lang="en-US" altLang="ja-JP" sz="1400" b="1" dirty="0">
                <a:latin typeface="+mn-ea"/>
                <a:ea typeface="+mn-ea"/>
              </a:rPr>
              <a:t>)</a:t>
            </a:r>
            <a:endParaRPr kumimoji="1" lang="ja-JP" altLang="en-US" sz="1400" b="1" dirty="0">
              <a:latin typeface="+mn-ea"/>
              <a:ea typeface="+mn-ea"/>
            </a:endParaRPr>
          </a:p>
        </p:txBody>
      </p:sp>
      <p:pic>
        <p:nvPicPr>
          <p:cNvPr id="8" name="図 7">
            <a:extLst>
              <a:ext uri="{FF2B5EF4-FFF2-40B4-BE49-F238E27FC236}">
                <a16:creationId xmlns:a16="http://schemas.microsoft.com/office/drawing/2014/main" id="{ECC9D708-F388-03E5-14A7-A99C5B35322B}"/>
              </a:ext>
            </a:extLst>
          </p:cNvPr>
          <p:cNvPicPr>
            <a:picLocks noChangeAspect="1"/>
          </p:cNvPicPr>
          <p:nvPr/>
        </p:nvPicPr>
        <p:blipFill rotWithShape="1">
          <a:blip r:embed="rId2"/>
          <a:srcRect t="14924" b="5927"/>
          <a:stretch/>
        </p:blipFill>
        <p:spPr>
          <a:xfrm>
            <a:off x="356540" y="1815487"/>
            <a:ext cx="3590172" cy="2228976"/>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13" name="グループ化 12">
            <a:extLst>
              <a:ext uri="{FF2B5EF4-FFF2-40B4-BE49-F238E27FC236}">
                <a16:creationId xmlns:a16="http://schemas.microsoft.com/office/drawing/2014/main" id="{F30C2B4F-4071-5A9E-FF39-05118DAF29EC}"/>
              </a:ext>
            </a:extLst>
          </p:cNvPr>
          <p:cNvGrpSpPr/>
          <p:nvPr/>
        </p:nvGrpSpPr>
        <p:grpSpPr>
          <a:xfrm>
            <a:off x="4713193" y="1807993"/>
            <a:ext cx="4074267" cy="1972385"/>
            <a:chOff x="6296935" y="2693424"/>
            <a:chExt cx="4856858" cy="2351243"/>
          </a:xfrm>
        </p:grpSpPr>
        <p:pic>
          <p:nvPicPr>
            <p:cNvPr id="4" name="図 3">
              <a:extLst>
                <a:ext uri="{FF2B5EF4-FFF2-40B4-BE49-F238E27FC236}">
                  <a16:creationId xmlns:a16="http://schemas.microsoft.com/office/drawing/2014/main" id="{C144A6A3-8845-516C-8ACA-5637ACBDDA1A}"/>
                </a:ext>
              </a:extLst>
            </p:cNvPr>
            <p:cNvPicPr>
              <a:picLocks noChangeAspect="1"/>
            </p:cNvPicPr>
            <p:nvPr/>
          </p:nvPicPr>
          <p:blipFill>
            <a:blip r:embed="rId3"/>
            <a:stretch>
              <a:fillRect/>
            </a:stretch>
          </p:blipFill>
          <p:spPr>
            <a:xfrm>
              <a:off x="6296935" y="2693424"/>
              <a:ext cx="4856858" cy="235124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5" name="角丸四角形 18">
              <a:extLst>
                <a:ext uri="{FF2B5EF4-FFF2-40B4-BE49-F238E27FC236}">
                  <a16:creationId xmlns:a16="http://schemas.microsoft.com/office/drawing/2014/main" id="{5D27FAD5-6B49-8B7A-E020-6B612276AE75}"/>
                </a:ext>
              </a:extLst>
            </p:cNvPr>
            <p:cNvSpPr/>
            <p:nvPr/>
          </p:nvSpPr>
          <p:spPr>
            <a:xfrm>
              <a:off x="8490843" y="2928243"/>
              <a:ext cx="1262757" cy="2116424"/>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3E5EA2B5-A075-6714-6684-06389FBD9AA7}"/>
                </a:ext>
              </a:extLst>
            </p:cNvPr>
            <p:cNvPicPr>
              <a:picLocks noChangeAspect="1"/>
            </p:cNvPicPr>
            <p:nvPr/>
          </p:nvPicPr>
          <p:blipFill>
            <a:blip r:embed="rId4"/>
            <a:stretch>
              <a:fillRect/>
            </a:stretch>
          </p:blipFill>
          <p:spPr>
            <a:xfrm>
              <a:off x="6359032" y="2753113"/>
              <a:ext cx="1952280" cy="2231863"/>
            </a:xfrm>
            <a:prstGeom prst="rect">
              <a:avLst/>
            </a:prstGeom>
          </p:spPr>
        </p:pic>
        <p:pic>
          <p:nvPicPr>
            <p:cNvPr id="10" name="図 9">
              <a:extLst>
                <a:ext uri="{FF2B5EF4-FFF2-40B4-BE49-F238E27FC236}">
                  <a16:creationId xmlns:a16="http://schemas.microsoft.com/office/drawing/2014/main" id="{84EC9F2E-516C-783E-6A98-0A9F81C42188}"/>
                </a:ext>
              </a:extLst>
            </p:cNvPr>
            <p:cNvPicPr>
              <a:picLocks noChangeAspect="1"/>
            </p:cNvPicPr>
            <p:nvPr/>
          </p:nvPicPr>
          <p:blipFill>
            <a:blip r:embed="rId5"/>
            <a:stretch>
              <a:fillRect/>
            </a:stretch>
          </p:blipFill>
          <p:spPr>
            <a:xfrm>
              <a:off x="6625732" y="2728979"/>
              <a:ext cx="1775345" cy="2231863"/>
            </a:xfrm>
            <a:prstGeom prst="rect">
              <a:avLst/>
            </a:prstGeom>
          </p:spPr>
        </p:pic>
        <p:pic>
          <p:nvPicPr>
            <p:cNvPr id="11" name="図 10">
              <a:extLst>
                <a:ext uri="{FF2B5EF4-FFF2-40B4-BE49-F238E27FC236}">
                  <a16:creationId xmlns:a16="http://schemas.microsoft.com/office/drawing/2014/main" id="{8776BE54-A09E-770A-967E-1BAF0AC185E7}"/>
                </a:ext>
              </a:extLst>
            </p:cNvPr>
            <p:cNvPicPr>
              <a:picLocks noChangeAspect="1"/>
            </p:cNvPicPr>
            <p:nvPr/>
          </p:nvPicPr>
          <p:blipFill>
            <a:blip r:embed="rId6"/>
            <a:stretch>
              <a:fillRect/>
            </a:stretch>
          </p:blipFill>
          <p:spPr>
            <a:xfrm>
              <a:off x="10150584" y="4654541"/>
              <a:ext cx="971032" cy="283218"/>
            </a:xfrm>
            <a:prstGeom prst="rect">
              <a:avLst/>
            </a:prstGeom>
          </p:spPr>
        </p:pic>
      </p:grpSp>
      <p:sp>
        <p:nvSpPr>
          <p:cNvPr id="12" name="コンテンツ プレースホルダー 21">
            <a:extLst>
              <a:ext uri="{FF2B5EF4-FFF2-40B4-BE49-F238E27FC236}">
                <a16:creationId xmlns:a16="http://schemas.microsoft.com/office/drawing/2014/main" id="{CB849F15-2DCA-3020-FE23-D8C7AC4C9517}"/>
              </a:ext>
            </a:extLst>
          </p:cNvPr>
          <p:cNvSpPr txBox="1">
            <a:spLocks/>
          </p:cNvSpPr>
          <p:nvPr/>
        </p:nvSpPr>
        <p:spPr>
          <a:xfrm>
            <a:off x="-7088" y="620520"/>
            <a:ext cx="8503412" cy="12087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7313" indent="0" defTabSz="914377" fontAlgn="auto">
              <a:lnSpc>
                <a:spcPct val="100000"/>
              </a:lnSpc>
              <a:spcBef>
                <a:spcPts val="0"/>
              </a:spcBef>
              <a:spcAft>
                <a:spcPts val="0"/>
              </a:spcAft>
              <a:buFontTx/>
              <a:buNone/>
              <a:defRPr/>
            </a:pPr>
            <a:r>
              <a:rPr lang="ja-JP" altLang="en-US" sz="1600" b="1" dirty="0">
                <a:solidFill>
                  <a:srgbClr val="000000"/>
                </a:solidFill>
                <a:latin typeface="+mn-ea"/>
              </a:rPr>
              <a:t>■SQL Server Standard Edition 以上 への拡張の際、保存期間を 366 日に延長可能</a:t>
            </a:r>
            <a:endParaRPr lang="en-US" altLang="ja-JP" sz="1600" b="1" dirty="0">
              <a:solidFill>
                <a:srgbClr val="000000"/>
              </a:solidFill>
              <a:latin typeface="+mn-ea"/>
            </a:endParaRPr>
          </a:p>
          <a:p>
            <a:pPr marL="355600" indent="-1588" defTabSz="914377" fontAlgn="auto">
              <a:lnSpc>
                <a:spcPct val="100000"/>
              </a:lnSpc>
              <a:spcBef>
                <a:spcPts val="1200"/>
              </a:spcBef>
              <a:spcAft>
                <a:spcPts val="0"/>
              </a:spcAft>
              <a:buFontTx/>
              <a:buNone/>
              <a:defRPr/>
            </a:pPr>
            <a:r>
              <a:rPr lang="en-US" altLang="ja-JP" sz="1400" dirty="0">
                <a:solidFill>
                  <a:srgbClr val="000000"/>
                </a:solidFill>
                <a:latin typeface="+mn-ea"/>
              </a:rPr>
              <a:t>WV-ASA100UX</a:t>
            </a:r>
            <a:r>
              <a:rPr lang="ja-JP" altLang="en-US" sz="1400" dirty="0">
                <a:solidFill>
                  <a:srgbClr val="000000"/>
                </a:solidFill>
                <a:latin typeface="+mn-ea"/>
              </a:rPr>
              <a:t> に加えて SQL Server Standard Edition を購入する必要があります。 </a:t>
            </a:r>
            <a:endParaRPr lang="en-US" altLang="ja-JP" sz="1400" dirty="0">
              <a:solidFill>
                <a:srgbClr val="000000"/>
              </a:solidFill>
              <a:latin typeface="+mn-ea"/>
            </a:endParaRPr>
          </a:p>
          <a:p>
            <a:pPr marL="355600" indent="-1588" defTabSz="914377" fontAlgn="auto">
              <a:lnSpc>
                <a:spcPct val="110000"/>
              </a:lnSpc>
              <a:spcBef>
                <a:spcPts val="0"/>
              </a:spcBef>
              <a:spcAft>
                <a:spcPts val="0"/>
              </a:spcAft>
              <a:buFontTx/>
              <a:buNone/>
              <a:defRPr/>
            </a:pPr>
            <a:r>
              <a:rPr lang="ja-JP" altLang="en-US" sz="1400" dirty="0">
                <a:solidFill>
                  <a:srgbClr val="000000"/>
                </a:solidFill>
                <a:latin typeface="+mn-ea"/>
              </a:rPr>
              <a:t>（</a:t>
            </a:r>
            <a:r>
              <a:rPr lang="en-US" altLang="ja-JP" sz="1400" dirty="0">
                <a:solidFill>
                  <a:srgbClr val="000000"/>
                </a:solidFill>
                <a:latin typeface="+mn-ea"/>
              </a:rPr>
              <a:t>WV-ASA100UX</a:t>
            </a:r>
            <a:r>
              <a:rPr lang="ja-JP" altLang="en-US" sz="1400" dirty="0">
                <a:solidFill>
                  <a:srgbClr val="000000"/>
                </a:solidFill>
                <a:latin typeface="+mn-ea"/>
              </a:rPr>
              <a:t> のインストーラ には、Express エディションのみが含まれています。）</a:t>
            </a:r>
            <a:endParaRPr lang="en-US" altLang="ja-JP" sz="1400" dirty="0">
              <a:solidFill>
                <a:srgbClr val="000000"/>
              </a:solidFill>
              <a:latin typeface="+mn-ea"/>
            </a:endParaRPr>
          </a:p>
        </p:txBody>
      </p:sp>
      <p:sp>
        <p:nvSpPr>
          <p:cNvPr id="14" name="テキスト ボックス 13">
            <a:extLst>
              <a:ext uri="{FF2B5EF4-FFF2-40B4-BE49-F238E27FC236}">
                <a16:creationId xmlns:a16="http://schemas.microsoft.com/office/drawing/2014/main" id="{AA8AD9EE-0632-9D3B-3FD5-267550FEDAA5}"/>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1799662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83489E-02EB-14E8-D5CF-9C7878B62B3A}"/>
              </a:ext>
            </a:extLst>
          </p:cNvPr>
          <p:cNvSpPr>
            <a:spLocks noGrp="1"/>
          </p:cNvSpPr>
          <p:nvPr>
            <p:ph type="title"/>
          </p:nvPr>
        </p:nvSpPr>
        <p:spPr/>
        <p:txBody>
          <a:bodyPr/>
          <a:lstStyle/>
          <a:p>
            <a:r>
              <a:rPr kumimoji="1" lang="en-US" altLang="ja-JP" sz="2800" dirty="0"/>
              <a:t>6-</a:t>
            </a:r>
            <a:r>
              <a:rPr lang="en-US" altLang="ja-JP" sz="2800" dirty="0"/>
              <a:t>3</a:t>
            </a:r>
            <a:r>
              <a:rPr kumimoji="1" lang="ja-JP" altLang="en-US" sz="2800" dirty="0"/>
              <a:t>．</a:t>
            </a:r>
            <a:r>
              <a:rPr kumimoji="1" lang="en-US" altLang="ja-JP" sz="2800" dirty="0"/>
              <a:t>ASM300UX</a:t>
            </a:r>
            <a:r>
              <a:rPr kumimoji="1" lang="ja-JP" altLang="en-US" sz="2800" dirty="0"/>
              <a:t>プラグイン機能改善</a:t>
            </a:r>
            <a:r>
              <a:rPr kumimoji="1" lang="ja-JP" altLang="en-US" sz="2000" dirty="0"/>
              <a:t>（</a:t>
            </a:r>
            <a:r>
              <a:rPr kumimoji="1" lang="en-US" altLang="ja-JP" sz="2000" dirty="0"/>
              <a:t>V1.6</a:t>
            </a:r>
            <a:r>
              <a:rPr kumimoji="1" lang="ja-JP" altLang="en-US" sz="2000" dirty="0"/>
              <a:t>）</a:t>
            </a:r>
          </a:p>
        </p:txBody>
      </p:sp>
    </p:spTree>
    <p:extLst>
      <p:ext uri="{BB962C8B-B14F-4D97-AF65-F5344CB8AC3E}">
        <p14:creationId xmlns:p14="http://schemas.microsoft.com/office/powerpoint/2010/main" val="742380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6-3</a:t>
            </a:r>
            <a:r>
              <a:rPr kumimoji="1" lang="ja-JP" altLang="en-US" sz="1400" dirty="0"/>
              <a:t>．</a:t>
            </a:r>
            <a:r>
              <a:rPr kumimoji="1" lang="en-US" altLang="ja-JP" sz="1400" dirty="0"/>
              <a:t>ASM300UX</a:t>
            </a:r>
            <a:r>
              <a:rPr kumimoji="1" lang="ja-JP" altLang="en-US" sz="1400" dirty="0"/>
              <a:t>プラグイン機能改善（</a:t>
            </a:r>
            <a:r>
              <a:rPr kumimoji="1" lang="en-US" altLang="ja-JP" sz="1400" dirty="0"/>
              <a:t>V1.6</a:t>
            </a:r>
            <a:r>
              <a:rPr kumimoji="1" lang="ja-JP" altLang="en-US" sz="1400" dirty="0"/>
              <a:t>） </a:t>
            </a:r>
            <a:br>
              <a:rPr kumimoji="1" lang="en-US" altLang="ja-JP" dirty="0"/>
            </a:br>
            <a:r>
              <a:rPr kumimoji="1" lang="ja-JP" altLang="en-US" sz="2000" dirty="0"/>
              <a:t>①車両照合アラーム機能</a:t>
            </a:r>
          </a:p>
        </p:txBody>
      </p:sp>
      <p:sp>
        <p:nvSpPr>
          <p:cNvPr id="6" name="コンテンツ プレースホルダー 5">
            <a:extLst>
              <a:ext uri="{FF2B5EF4-FFF2-40B4-BE49-F238E27FC236}">
                <a16:creationId xmlns:a16="http://schemas.microsoft.com/office/drawing/2014/main" id="{67064ACD-D668-0EEC-B2A2-DF616A2D4109}"/>
              </a:ext>
            </a:extLst>
          </p:cNvPr>
          <p:cNvSpPr txBox="1">
            <a:spLocks/>
          </p:cNvSpPr>
          <p:nvPr/>
        </p:nvSpPr>
        <p:spPr>
          <a:xfrm>
            <a:off x="0" y="667522"/>
            <a:ext cx="9097445" cy="4929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9875" indent="-182563" fontAlgn="auto">
              <a:spcAft>
                <a:spcPts val="0"/>
              </a:spcAft>
              <a:buNone/>
            </a:pPr>
            <a:r>
              <a:rPr lang="ja-JP" altLang="en-US" sz="1600" b="1" dirty="0">
                <a:latin typeface="+mn-ea"/>
              </a:rPr>
              <a:t>■車両照合リストの作成により、条件に一致するアラームを イベントモニター に表示可能</a:t>
            </a:r>
          </a:p>
        </p:txBody>
      </p:sp>
      <p:sp>
        <p:nvSpPr>
          <p:cNvPr id="11" name="テキスト ボックス 10">
            <a:extLst>
              <a:ext uri="{FF2B5EF4-FFF2-40B4-BE49-F238E27FC236}">
                <a16:creationId xmlns:a16="http://schemas.microsoft.com/office/drawing/2014/main" id="{5F88DF6D-917E-C26C-C875-7A47B6ECD606}"/>
              </a:ext>
            </a:extLst>
          </p:cNvPr>
          <p:cNvSpPr txBox="1"/>
          <p:nvPr/>
        </p:nvSpPr>
        <p:spPr>
          <a:xfrm>
            <a:off x="604276" y="4388493"/>
            <a:ext cx="2683048" cy="307777"/>
          </a:xfrm>
          <a:prstGeom prst="rect">
            <a:avLst/>
          </a:prstGeom>
          <a:noFill/>
        </p:spPr>
        <p:txBody>
          <a:bodyPr wrap="square" rtlCol="0">
            <a:spAutoFit/>
          </a:bodyPr>
          <a:lstStyle/>
          <a:p>
            <a:pPr algn="ctr"/>
            <a:r>
              <a:rPr kumimoji="1" lang="ja-JP" altLang="en-US" sz="1400" b="1" dirty="0">
                <a:latin typeface="+mn-ea"/>
                <a:ea typeface="+mn-ea"/>
              </a:rPr>
              <a:t>車両照合リストの設定</a:t>
            </a:r>
          </a:p>
        </p:txBody>
      </p:sp>
      <p:sp>
        <p:nvSpPr>
          <p:cNvPr id="12" name="テキスト ボックス 11">
            <a:extLst>
              <a:ext uri="{FF2B5EF4-FFF2-40B4-BE49-F238E27FC236}">
                <a16:creationId xmlns:a16="http://schemas.microsoft.com/office/drawing/2014/main" id="{40500A7D-E40D-F959-5CD1-035A844C5712}"/>
              </a:ext>
            </a:extLst>
          </p:cNvPr>
          <p:cNvSpPr txBox="1"/>
          <p:nvPr/>
        </p:nvSpPr>
        <p:spPr>
          <a:xfrm>
            <a:off x="4638663" y="4391160"/>
            <a:ext cx="3519362" cy="307777"/>
          </a:xfrm>
          <a:prstGeom prst="rect">
            <a:avLst/>
          </a:prstGeom>
          <a:noFill/>
        </p:spPr>
        <p:txBody>
          <a:bodyPr wrap="square" rtlCol="0">
            <a:spAutoFit/>
          </a:bodyPr>
          <a:lstStyle/>
          <a:p>
            <a:pPr algn="ctr"/>
            <a:r>
              <a:rPr lang="ja-JP" altLang="en-US" sz="1400" b="1" dirty="0">
                <a:latin typeface="+mn-ea"/>
                <a:ea typeface="+mn-ea"/>
              </a:rPr>
              <a:t>「ライブ」</a:t>
            </a:r>
            <a:r>
              <a:rPr lang="en-US" altLang="ja-JP" sz="1400" b="1" dirty="0">
                <a:latin typeface="+mn-ea"/>
                <a:ea typeface="+mn-ea"/>
              </a:rPr>
              <a:t>/</a:t>
            </a:r>
            <a:r>
              <a:rPr lang="ja-JP" altLang="en-US" sz="1400" b="1" dirty="0">
                <a:latin typeface="+mn-ea"/>
                <a:ea typeface="+mn-ea"/>
              </a:rPr>
              <a:t>「イベント履歴」画面 </a:t>
            </a:r>
            <a:endParaRPr kumimoji="1" lang="ja-JP" altLang="en-US" sz="1400" b="1" dirty="0">
              <a:latin typeface="+mn-ea"/>
              <a:ea typeface="+mn-ea"/>
            </a:endParaRPr>
          </a:p>
        </p:txBody>
      </p:sp>
      <p:sp>
        <p:nvSpPr>
          <p:cNvPr id="13" name="テキスト ボックス 12">
            <a:extLst>
              <a:ext uri="{FF2B5EF4-FFF2-40B4-BE49-F238E27FC236}">
                <a16:creationId xmlns:a16="http://schemas.microsoft.com/office/drawing/2014/main" id="{F1D2D461-A529-295F-8A70-C1B9052EAFDA}"/>
              </a:ext>
            </a:extLst>
          </p:cNvPr>
          <p:cNvSpPr txBox="1"/>
          <p:nvPr/>
        </p:nvSpPr>
        <p:spPr>
          <a:xfrm>
            <a:off x="272741" y="1160463"/>
            <a:ext cx="8558759" cy="276999"/>
          </a:xfrm>
          <a:prstGeom prst="rect">
            <a:avLst/>
          </a:prstGeom>
          <a:noFill/>
        </p:spPr>
        <p:txBody>
          <a:bodyPr wrap="square">
            <a:spAutoFit/>
          </a:bodyPr>
          <a:lstStyle/>
          <a:p>
            <a:r>
              <a:rPr lang="ja-JP" altLang="en-US" sz="1200" b="1" dirty="0">
                <a:latin typeface="+mn-ea"/>
                <a:ea typeface="+mn-ea"/>
              </a:rPr>
              <a:t>車両の照合リストを設定することで、属性の一致する車両検知アラームがイベント リスト ビューに表示されます。</a:t>
            </a:r>
          </a:p>
        </p:txBody>
      </p:sp>
      <p:grpSp>
        <p:nvGrpSpPr>
          <p:cNvPr id="14" name="グループ化 13">
            <a:extLst>
              <a:ext uri="{FF2B5EF4-FFF2-40B4-BE49-F238E27FC236}">
                <a16:creationId xmlns:a16="http://schemas.microsoft.com/office/drawing/2014/main" id="{6E192238-6D48-DA63-43EB-F0C5EBF56477}"/>
              </a:ext>
            </a:extLst>
          </p:cNvPr>
          <p:cNvGrpSpPr/>
          <p:nvPr/>
        </p:nvGrpSpPr>
        <p:grpSpPr>
          <a:xfrm>
            <a:off x="3965189" y="1455794"/>
            <a:ext cx="4866311" cy="2891646"/>
            <a:chOff x="7485322" y="2074733"/>
            <a:chExt cx="5409992" cy="3214711"/>
          </a:xfrm>
        </p:grpSpPr>
        <p:pic>
          <p:nvPicPr>
            <p:cNvPr id="15" name="図 14">
              <a:extLst>
                <a:ext uri="{FF2B5EF4-FFF2-40B4-BE49-F238E27FC236}">
                  <a16:creationId xmlns:a16="http://schemas.microsoft.com/office/drawing/2014/main" id="{BA1DD6E7-4990-C4FE-96E9-937CBC00AF5E}"/>
                </a:ext>
              </a:extLst>
            </p:cNvPr>
            <p:cNvPicPr>
              <a:picLocks noChangeAspect="1"/>
            </p:cNvPicPr>
            <p:nvPr/>
          </p:nvPicPr>
          <p:blipFill>
            <a:blip r:embed="rId2"/>
            <a:stretch>
              <a:fillRect/>
            </a:stretch>
          </p:blipFill>
          <p:spPr>
            <a:xfrm>
              <a:off x="7485322" y="2074733"/>
              <a:ext cx="5409992" cy="3214711"/>
            </a:xfrm>
            <a:prstGeom prst="rect">
              <a:avLst/>
            </a:prstGeom>
            <a:effectLst>
              <a:outerShdw blurRad="50800" dist="38100" dir="2700000" algn="tl" rotWithShape="0">
                <a:prstClr val="black">
                  <a:alpha val="40000"/>
                </a:prstClr>
              </a:outerShdw>
            </a:effectLst>
          </p:spPr>
        </p:pic>
        <p:sp>
          <p:nvSpPr>
            <p:cNvPr id="16" name="角丸四角形 30">
              <a:extLst>
                <a:ext uri="{FF2B5EF4-FFF2-40B4-BE49-F238E27FC236}">
                  <a16:creationId xmlns:a16="http://schemas.microsoft.com/office/drawing/2014/main" id="{247D5E14-7C4E-AB1F-7AE3-791C689AD40D}"/>
                </a:ext>
              </a:extLst>
            </p:cNvPr>
            <p:cNvSpPr/>
            <p:nvPr/>
          </p:nvSpPr>
          <p:spPr>
            <a:xfrm>
              <a:off x="8505945" y="2375338"/>
              <a:ext cx="847363" cy="325240"/>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 name="図 16">
            <a:extLst>
              <a:ext uri="{FF2B5EF4-FFF2-40B4-BE49-F238E27FC236}">
                <a16:creationId xmlns:a16="http://schemas.microsoft.com/office/drawing/2014/main" id="{22ED0889-F485-1600-F83B-08B12CEF5722}"/>
              </a:ext>
            </a:extLst>
          </p:cNvPr>
          <p:cNvPicPr>
            <a:picLocks noChangeAspect="1"/>
          </p:cNvPicPr>
          <p:nvPr/>
        </p:nvPicPr>
        <p:blipFill>
          <a:blip r:embed="rId3"/>
          <a:stretch>
            <a:fillRect/>
          </a:stretch>
        </p:blipFill>
        <p:spPr>
          <a:xfrm>
            <a:off x="312500" y="1522048"/>
            <a:ext cx="3266601" cy="2714453"/>
          </a:xfrm>
          <a:prstGeom prst="rect">
            <a:avLst/>
          </a:prstGeom>
          <a:effectLst>
            <a:outerShdw blurRad="50800" dist="38100" dir="2700000" algn="tl" rotWithShape="0">
              <a:prstClr val="black">
                <a:alpha val="40000"/>
              </a:prstClr>
            </a:outerShdw>
          </a:effectLst>
        </p:spPr>
      </p:pic>
      <p:sp>
        <p:nvSpPr>
          <p:cNvPr id="18" name="右矢印 22">
            <a:extLst>
              <a:ext uri="{FF2B5EF4-FFF2-40B4-BE49-F238E27FC236}">
                <a16:creationId xmlns:a16="http://schemas.microsoft.com/office/drawing/2014/main" id="{310103CD-0891-FC83-F4CE-FAA66F81BFA3}"/>
              </a:ext>
            </a:extLst>
          </p:cNvPr>
          <p:cNvSpPr/>
          <p:nvPr/>
        </p:nvSpPr>
        <p:spPr>
          <a:xfrm rot="9839845">
            <a:off x="3553815" y="1822132"/>
            <a:ext cx="1274019" cy="355240"/>
          </a:xfrm>
          <a:custGeom>
            <a:avLst/>
            <a:gdLst>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260431 h 347241"/>
              <a:gd name="connsiteX7" fmla="*/ 0 w 753284"/>
              <a:gd name="connsiteY7" fmla="*/ 86810 h 347241"/>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86810 h 347241"/>
              <a:gd name="connsiteX0" fmla="*/ 0 w 753284"/>
              <a:gd name="connsiteY0" fmla="*/ 164447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164447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84" h="347241">
                <a:moveTo>
                  <a:pt x="0" y="164447"/>
                </a:moveTo>
                <a:lnTo>
                  <a:pt x="579664" y="86810"/>
                </a:lnTo>
                <a:lnTo>
                  <a:pt x="579664" y="0"/>
                </a:lnTo>
                <a:lnTo>
                  <a:pt x="753284" y="173621"/>
                </a:lnTo>
                <a:lnTo>
                  <a:pt x="579664" y="347241"/>
                </a:lnTo>
                <a:lnTo>
                  <a:pt x="579664" y="260431"/>
                </a:lnTo>
                <a:lnTo>
                  <a:pt x="0" y="191420"/>
                </a:lnTo>
                <a:lnTo>
                  <a:pt x="0" y="164447"/>
                </a:lnTo>
                <a:close/>
              </a:path>
            </a:pathLst>
          </a:cu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EB2584F5-16F0-DCF3-DB28-07F60E99624A}"/>
              </a:ext>
            </a:extLst>
          </p:cNvPr>
          <p:cNvSpPr txBox="1"/>
          <p:nvPr/>
        </p:nvSpPr>
        <p:spPr>
          <a:xfrm>
            <a:off x="6281501" y="987552"/>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915443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6-3</a:t>
            </a:r>
            <a:r>
              <a:rPr kumimoji="1" lang="ja-JP" altLang="en-US" sz="1400" dirty="0"/>
              <a:t>．</a:t>
            </a:r>
            <a:r>
              <a:rPr kumimoji="1" lang="en-US" altLang="ja-JP" sz="1400" dirty="0"/>
              <a:t>ASM300UX</a:t>
            </a:r>
            <a:r>
              <a:rPr kumimoji="1" lang="ja-JP" altLang="en-US" sz="1400" dirty="0"/>
              <a:t>プラグイン機能改善（</a:t>
            </a:r>
            <a:r>
              <a:rPr kumimoji="1" lang="en-US" altLang="ja-JP" sz="1400" dirty="0"/>
              <a:t>V1.6</a:t>
            </a:r>
            <a:r>
              <a:rPr kumimoji="1" lang="ja-JP" altLang="en-US" sz="1400" dirty="0"/>
              <a:t>） </a:t>
            </a:r>
            <a:br>
              <a:rPr kumimoji="1" lang="en-US" altLang="ja-JP" sz="1400" dirty="0"/>
            </a:br>
            <a:r>
              <a:rPr lang="ja-JP" altLang="en-US" sz="2000" dirty="0"/>
              <a:t>②写真画像データでの人物・車の検索条件設定に対応</a:t>
            </a:r>
            <a:endParaRPr kumimoji="1" lang="ja-JP" altLang="en-US" sz="2000" dirty="0"/>
          </a:p>
        </p:txBody>
      </p:sp>
      <p:sp>
        <p:nvSpPr>
          <p:cNvPr id="6" name="コンテンツ プレースホルダー 5">
            <a:extLst>
              <a:ext uri="{FF2B5EF4-FFF2-40B4-BE49-F238E27FC236}">
                <a16:creationId xmlns:a16="http://schemas.microsoft.com/office/drawing/2014/main" id="{157AE7C9-BFF2-BC3E-A091-97B38C055EF0}"/>
              </a:ext>
            </a:extLst>
          </p:cNvPr>
          <p:cNvSpPr txBox="1">
            <a:spLocks/>
          </p:cNvSpPr>
          <p:nvPr/>
        </p:nvSpPr>
        <p:spPr>
          <a:xfrm>
            <a:off x="1" y="607201"/>
            <a:ext cx="8908444" cy="4162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7313" indent="0" fontAlgn="auto">
              <a:spcAft>
                <a:spcPts val="0"/>
              </a:spcAft>
              <a:buNone/>
            </a:pPr>
            <a:r>
              <a:rPr lang="ja-JP" altLang="en-US" sz="1600" b="1" dirty="0"/>
              <a:t>■登録された写真画像データから車両を検出し、その車両属性を検索条件に設定可能</a:t>
            </a:r>
          </a:p>
        </p:txBody>
      </p:sp>
      <p:sp>
        <p:nvSpPr>
          <p:cNvPr id="7" name="テキスト ボックス 6">
            <a:extLst>
              <a:ext uri="{FF2B5EF4-FFF2-40B4-BE49-F238E27FC236}">
                <a16:creationId xmlns:a16="http://schemas.microsoft.com/office/drawing/2014/main" id="{8C024819-626C-1BA7-BF7B-4ED5F0E60D58}"/>
              </a:ext>
            </a:extLst>
          </p:cNvPr>
          <p:cNvSpPr txBox="1"/>
          <p:nvPr/>
        </p:nvSpPr>
        <p:spPr>
          <a:xfrm>
            <a:off x="204424" y="2623405"/>
            <a:ext cx="3161402" cy="523220"/>
          </a:xfrm>
          <a:prstGeom prst="rect">
            <a:avLst/>
          </a:prstGeom>
          <a:noFill/>
        </p:spPr>
        <p:txBody>
          <a:bodyPr wrap="square" rtlCol="0">
            <a:spAutoFit/>
          </a:bodyPr>
          <a:lstStyle/>
          <a:p>
            <a:pPr algn="ctr"/>
            <a:r>
              <a:rPr lang="ja-JP" altLang="en-US" sz="1400" b="1" dirty="0">
                <a:latin typeface="+mn-ea"/>
                <a:ea typeface="+mn-ea"/>
              </a:rPr>
              <a:t>検索モニターの車両検索条件に任意の写真画像データを登録</a:t>
            </a:r>
            <a:endParaRPr kumimoji="1" lang="ja-JP" altLang="en-US" sz="1400" b="1" dirty="0">
              <a:latin typeface="+mn-ea"/>
              <a:ea typeface="+mn-ea"/>
            </a:endParaRPr>
          </a:p>
        </p:txBody>
      </p:sp>
      <p:sp>
        <p:nvSpPr>
          <p:cNvPr id="8" name="テキスト ボックス 7">
            <a:extLst>
              <a:ext uri="{FF2B5EF4-FFF2-40B4-BE49-F238E27FC236}">
                <a16:creationId xmlns:a16="http://schemas.microsoft.com/office/drawing/2014/main" id="{6F7391EF-5B2A-87DA-AB57-4CEB2F26FEB3}"/>
              </a:ext>
            </a:extLst>
          </p:cNvPr>
          <p:cNvSpPr txBox="1"/>
          <p:nvPr/>
        </p:nvSpPr>
        <p:spPr>
          <a:xfrm>
            <a:off x="3160883" y="4213499"/>
            <a:ext cx="2520498" cy="523220"/>
          </a:xfrm>
          <a:prstGeom prst="rect">
            <a:avLst/>
          </a:prstGeom>
          <a:noFill/>
        </p:spPr>
        <p:txBody>
          <a:bodyPr wrap="square" rtlCol="0">
            <a:spAutoFit/>
          </a:bodyPr>
          <a:lstStyle/>
          <a:p>
            <a:pPr algn="ctr"/>
            <a:r>
              <a:rPr lang="ja-JP" altLang="en-US" sz="1400" b="1" dirty="0">
                <a:latin typeface="+mn-ea"/>
                <a:ea typeface="+mn-ea"/>
              </a:rPr>
              <a:t>オブジェクト検出後、</a:t>
            </a:r>
            <a:endParaRPr lang="en-US" altLang="ja-JP" sz="1400" b="1" dirty="0">
              <a:latin typeface="+mn-ea"/>
              <a:ea typeface="+mn-ea"/>
            </a:endParaRPr>
          </a:p>
          <a:p>
            <a:pPr algn="ctr"/>
            <a:r>
              <a:rPr lang="ja-JP" altLang="en-US" sz="1400" b="1" dirty="0">
                <a:latin typeface="+mn-ea"/>
                <a:ea typeface="+mn-ea"/>
              </a:rPr>
              <a:t>検索対象車両を </a:t>
            </a:r>
            <a:r>
              <a:rPr lang="en-US" altLang="ja-JP" sz="1400" b="1" dirty="0">
                <a:latin typeface="+mn-ea"/>
                <a:ea typeface="+mn-ea"/>
              </a:rPr>
              <a:t>1 </a:t>
            </a:r>
            <a:r>
              <a:rPr lang="ja-JP" altLang="en-US" sz="1400" b="1" dirty="0">
                <a:latin typeface="+mn-ea"/>
                <a:ea typeface="+mn-ea"/>
              </a:rPr>
              <a:t>つ選択</a:t>
            </a:r>
            <a:endParaRPr kumimoji="1" lang="ja-JP" altLang="en-US" sz="1400" b="1" dirty="0">
              <a:latin typeface="+mn-ea"/>
              <a:ea typeface="+mn-ea"/>
            </a:endParaRPr>
          </a:p>
        </p:txBody>
      </p:sp>
      <p:sp>
        <p:nvSpPr>
          <p:cNvPr id="9" name="テキスト ボックス 8">
            <a:extLst>
              <a:ext uri="{FF2B5EF4-FFF2-40B4-BE49-F238E27FC236}">
                <a16:creationId xmlns:a16="http://schemas.microsoft.com/office/drawing/2014/main" id="{AB70F5B3-7831-7F84-A55B-4CFA4F8E6389}"/>
              </a:ext>
            </a:extLst>
          </p:cNvPr>
          <p:cNvSpPr txBox="1"/>
          <p:nvPr/>
        </p:nvSpPr>
        <p:spPr>
          <a:xfrm>
            <a:off x="5621184" y="4393771"/>
            <a:ext cx="3445590" cy="307777"/>
          </a:xfrm>
          <a:prstGeom prst="rect">
            <a:avLst/>
          </a:prstGeom>
          <a:noFill/>
        </p:spPr>
        <p:txBody>
          <a:bodyPr wrap="square" rtlCol="0">
            <a:spAutoFit/>
          </a:bodyPr>
          <a:lstStyle/>
          <a:p>
            <a:pPr algn="ctr"/>
            <a:r>
              <a:rPr lang="ja-JP" altLang="en-US" sz="1400" b="1" dirty="0">
                <a:latin typeface="+mn-ea"/>
                <a:ea typeface="+mn-ea"/>
              </a:rPr>
              <a:t>選択属性条件を表示</a:t>
            </a:r>
            <a:r>
              <a:rPr lang="ja-JP" altLang="en-US" sz="1200" b="1" dirty="0">
                <a:latin typeface="+mn-ea"/>
                <a:ea typeface="+mn-ea"/>
              </a:rPr>
              <a:t>（例：セダン、桃色）</a:t>
            </a:r>
            <a:endParaRPr kumimoji="1" lang="ja-JP" altLang="en-US" sz="1200" b="1" dirty="0">
              <a:latin typeface="+mn-ea"/>
              <a:ea typeface="+mn-ea"/>
            </a:endParaRPr>
          </a:p>
        </p:txBody>
      </p:sp>
      <p:grpSp>
        <p:nvGrpSpPr>
          <p:cNvPr id="13" name="グループ化 12">
            <a:extLst>
              <a:ext uri="{FF2B5EF4-FFF2-40B4-BE49-F238E27FC236}">
                <a16:creationId xmlns:a16="http://schemas.microsoft.com/office/drawing/2014/main" id="{954FE414-DBD7-0FB4-4DFD-126CC47197FE}"/>
              </a:ext>
            </a:extLst>
          </p:cNvPr>
          <p:cNvGrpSpPr/>
          <p:nvPr/>
        </p:nvGrpSpPr>
        <p:grpSpPr>
          <a:xfrm>
            <a:off x="5791222" y="2537952"/>
            <a:ext cx="3040009" cy="1855819"/>
            <a:chOff x="7601253" y="3432113"/>
            <a:chExt cx="4292374" cy="2620344"/>
          </a:xfrm>
        </p:grpSpPr>
        <p:pic>
          <p:nvPicPr>
            <p:cNvPr id="14" name="図 13">
              <a:extLst>
                <a:ext uri="{FF2B5EF4-FFF2-40B4-BE49-F238E27FC236}">
                  <a16:creationId xmlns:a16="http://schemas.microsoft.com/office/drawing/2014/main" id="{CBA5A499-C9D1-D6D0-B83C-675CFDC49389}"/>
                </a:ext>
              </a:extLst>
            </p:cNvPr>
            <p:cNvPicPr>
              <a:picLocks noChangeAspect="1"/>
            </p:cNvPicPr>
            <p:nvPr/>
          </p:nvPicPr>
          <p:blipFill>
            <a:blip r:embed="rId2"/>
            <a:stretch>
              <a:fillRect/>
            </a:stretch>
          </p:blipFill>
          <p:spPr>
            <a:xfrm>
              <a:off x="7601253" y="3432113"/>
              <a:ext cx="4292374" cy="2620344"/>
            </a:xfrm>
            <a:prstGeom prst="rect">
              <a:avLst/>
            </a:prstGeom>
            <a:effectLst>
              <a:outerShdw blurRad="50800" dist="38100" dir="2700000" algn="tl" rotWithShape="0">
                <a:prstClr val="black">
                  <a:alpha val="40000"/>
                </a:prstClr>
              </a:outerShdw>
            </a:effectLst>
          </p:spPr>
        </p:pic>
        <p:sp>
          <p:nvSpPr>
            <p:cNvPr id="15" name="角丸四角形 30">
              <a:extLst>
                <a:ext uri="{FF2B5EF4-FFF2-40B4-BE49-F238E27FC236}">
                  <a16:creationId xmlns:a16="http://schemas.microsoft.com/office/drawing/2014/main" id="{A9331981-E6EE-554D-5AF1-EA9C0603085A}"/>
                </a:ext>
              </a:extLst>
            </p:cNvPr>
            <p:cNvSpPr/>
            <p:nvPr/>
          </p:nvSpPr>
          <p:spPr>
            <a:xfrm>
              <a:off x="7601253" y="5640197"/>
              <a:ext cx="907021" cy="412260"/>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二等辺三角形 15">
            <a:extLst>
              <a:ext uri="{FF2B5EF4-FFF2-40B4-BE49-F238E27FC236}">
                <a16:creationId xmlns:a16="http://schemas.microsoft.com/office/drawing/2014/main" id="{D40B6FF7-551E-A8F4-3AE1-A73C5E403133}"/>
              </a:ext>
            </a:extLst>
          </p:cNvPr>
          <p:cNvSpPr/>
          <p:nvPr/>
        </p:nvSpPr>
        <p:spPr>
          <a:xfrm rot="10800000" flipH="1">
            <a:off x="4454223" y="2542050"/>
            <a:ext cx="533400" cy="132466"/>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nvGrpSpPr>
          <p:cNvPr id="17" name="グループ化 16">
            <a:extLst>
              <a:ext uri="{FF2B5EF4-FFF2-40B4-BE49-F238E27FC236}">
                <a16:creationId xmlns:a16="http://schemas.microsoft.com/office/drawing/2014/main" id="{9FE744E4-ED6D-90B5-AC5E-CD6CB4AB7BF8}"/>
              </a:ext>
            </a:extLst>
          </p:cNvPr>
          <p:cNvGrpSpPr/>
          <p:nvPr/>
        </p:nvGrpSpPr>
        <p:grpSpPr>
          <a:xfrm>
            <a:off x="4169414" y="2765577"/>
            <a:ext cx="1092911" cy="1436224"/>
            <a:chOff x="5153750" y="4089344"/>
            <a:chExt cx="1378278" cy="1811233"/>
          </a:xfrm>
        </p:grpSpPr>
        <p:pic>
          <p:nvPicPr>
            <p:cNvPr id="18" name="図 17">
              <a:extLst>
                <a:ext uri="{FF2B5EF4-FFF2-40B4-BE49-F238E27FC236}">
                  <a16:creationId xmlns:a16="http://schemas.microsoft.com/office/drawing/2014/main" id="{77BA2C82-4E38-BE34-A249-BE8D0367557D}"/>
                </a:ext>
              </a:extLst>
            </p:cNvPr>
            <p:cNvPicPr>
              <a:picLocks noChangeAspect="1"/>
            </p:cNvPicPr>
            <p:nvPr/>
          </p:nvPicPr>
          <p:blipFill rotWithShape="1">
            <a:blip r:embed="rId3"/>
            <a:srcRect t="17136"/>
            <a:stretch/>
          </p:blipFill>
          <p:spPr>
            <a:xfrm>
              <a:off x="5153750" y="4089344"/>
              <a:ext cx="1378278" cy="1811233"/>
            </a:xfrm>
            <a:prstGeom prst="rect">
              <a:avLst/>
            </a:prstGeom>
            <a:effectLst>
              <a:outerShdw blurRad="50800" dist="38100" dir="2700000" algn="tl" rotWithShape="0">
                <a:prstClr val="black">
                  <a:alpha val="40000"/>
                </a:prstClr>
              </a:outerShdw>
            </a:effectLst>
          </p:spPr>
        </p:pic>
        <p:sp>
          <p:nvSpPr>
            <p:cNvPr id="19" name="角丸四角形 30">
              <a:extLst>
                <a:ext uri="{FF2B5EF4-FFF2-40B4-BE49-F238E27FC236}">
                  <a16:creationId xmlns:a16="http://schemas.microsoft.com/office/drawing/2014/main" id="{94819A8E-7099-B0B7-D391-C0CC0A450A30}"/>
                </a:ext>
              </a:extLst>
            </p:cNvPr>
            <p:cNvSpPr/>
            <p:nvPr/>
          </p:nvSpPr>
          <p:spPr>
            <a:xfrm>
              <a:off x="5801223" y="5188415"/>
              <a:ext cx="589552" cy="612980"/>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F2B6ED13-0E11-96EF-0D63-48F332E7966E}"/>
              </a:ext>
            </a:extLst>
          </p:cNvPr>
          <p:cNvGrpSpPr/>
          <p:nvPr/>
        </p:nvGrpSpPr>
        <p:grpSpPr>
          <a:xfrm>
            <a:off x="204424" y="985250"/>
            <a:ext cx="3161402" cy="1545020"/>
            <a:chOff x="444940" y="1473573"/>
            <a:chExt cx="3934893" cy="1923035"/>
          </a:xfrm>
        </p:grpSpPr>
        <p:pic>
          <p:nvPicPr>
            <p:cNvPr id="12" name="図 11">
              <a:extLst>
                <a:ext uri="{FF2B5EF4-FFF2-40B4-BE49-F238E27FC236}">
                  <a16:creationId xmlns:a16="http://schemas.microsoft.com/office/drawing/2014/main" id="{54B568AD-9162-3837-C1BF-8FEABA7640CD}"/>
                </a:ext>
              </a:extLst>
            </p:cNvPr>
            <p:cNvPicPr>
              <a:picLocks noChangeAspect="1"/>
            </p:cNvPicPr>
            <p:nvPr/>
          </p:nvPicPr>
          <p:blipFill>
            <a:blip r:embed="rId4"/>
            <a:stretch>
              <a:fillRect/>
            </a:stretch>
          </p:blipFill>
          <p:spPr>
            <a:xfrm>
              <a:off x="444940" y="1473573"/>
              <a:ext cx="3934893" cy="1923035"/>
            </a:xfrm>
            <a:prstGeom prst="rect">
              <a:avLst/>
            </a:prstGeom>
            <a:effectLst>
              <a:outerShdw blurRad="50800" dist="38100" dir="2700000" algn="tl" rotWithShape="0">
                <a:prstClr val="black">
                  <a:alpha val="40000"/>
                </a:prstClr>
              </a:outerShdw>
            </a:effectLst>
          </p:spPr>
        </p:pic>
        <p:sp>
          <p:nvSpPr>
            <p:cNvPr id="20" name="角丸四角形 30">
              <a:extLst>
                <a:ext uri="{FF2B5EF4-FFF2-40B4-BE49-F238E27FC236}">
                  <a16:creationId xmlns:a16="http://schemas.microsoft.com/office/drawing/2014/main" id="{E6EAD1C4-3084-51D2-252A-FEFB82C42F8D}"/>
                </a:ext>
              </a:extLst>
            </p:cNvPr>
            <p:cNvSpPr/>
            <p:nvPr/>
          </p:nvSpPr>
          <p:spPr>
            <a:xfrm>
              <a:off x="1786336" y="1872258"/>
              <a:ext cx="641773" cy="594728"/>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02B02D6F-D8CD-CC68-9A98-AF104E4FB3A3}"/>
              </a:ext>
            </a:extLst>
          </p:cNvPr>
          <p:cNvGrpSpPr/>
          <p:nvPr/>
        </p:nvGrpSpPr>
        <p:grpSpPr>
          <a:xfrm>
            <a:off x="3748452" y="985250"/>
            <a:ext cx="3320532" cy="1463476"/>
            <a:chOff x="5178009" y="1309426"/>
            <a:chExt cx="4647490" cy="2048313"/>
          </a:xfrm>
        </p:grpSpPr>
        <p:pic>
          <p:nvPicPr>
            <p:cNvPr id="10" name="図 9">
              <a:extLst>
                <a:ext uri="{FF2B5EF4-FFF2-40B4-BE49-F238E27FC236}">
                  <a16:creationId xmlns:a16="http://schemas.microsoft.com/office/drawing/2014/main" id="{6D1F8E73-4731-9A0B-80C6-FAE7EC0A67BA}"/>
                </a:ext>
              </a:extLst>
            </p:cNvPr>
            <p:cNvPicPr>
              <a:picLocks noChangeAspect="1"/>
            </p:cNvPicPr>
            <p:nvPr/>
          </p:nvPicPr>
          <p:blipFill>
            <a:blip r:embed="rId5"/>
            <a:stretch>
              <a:fillRect/>
            </a:stretch>
          </p:blipFill>
          <p:spPr>
            <a:xfrm>
              <a:off x="6532028" y="1309426"/>
              <a:ext cx="3293471" cy="2048313"/>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4C8D95A0-1577-B81A-16BB-FE895CE0029A}"/>
                </a:ext>
              </a:extLst>
            </p:cNvPr>
            <p:cNvPicPr>
              <a:picLocks noChangeAspect="1"/>
            </p:cNvPicPr>
            <p:nvPr/>
          </p:nvPicPr>
          <p:blipFill>
            <a:blip r:embed="rId6"/>
            <a:stretch>
              <a:fillRect/>
            </a:stretch>
          </p:blipFill>
          <p:spPr>
            <a:xfrm>
              <a:off x="5178009" y="1480308"/>
              <a:ext cx="1293445" cy="1706550"/>
            </a:xfrm>
            <a:prstGeom prst="rect">
              <a:avLst/>
            </a:prstGeom>
            <a:effectLst>
              <a:outerShdw blurRad="50800" dist="38100" dir="2700000" algn="tl" rotWithShape="0">
                <a:prstClr val="black">
                  <a:alpha val="40000"/>
                </a:prstClr>
              </a:outerShdw>
            </a:effectLst>
          </p:spPr>
        </p:pic>
        <p:sp>
          <p:nvSpPr>
            <p:cNvPr id="21" name="角丸四角形 30">
              <a:extLst>
                <a:ext uri="{FF2B5EF4-FFF2-40B4-BE49-F238E27FC236}">
                  <a16:creationId xmlns:a16="http://schemas.microsoft.com/office/drawing/2014/main" id="{AFB4C4D1-A483-11D9-3C0A-976E497A8600}"/>
                </a:ext>
              </a:extLst>
            </p:cNvPr>
            <p:cNvSpPr/>
            <p:nvPr/>
          </p:nvSpPr>
          <p:spPr>
            <a:xfrm>
              <a:off x="5529955" y="2027092"/>
              <a:ext cx="589552" cy="612980"/>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二等辺三角形 21">
            <a:extLst>
              <a:ext uri="{FF2B5EF4-FFF2-40B4-BE49-F238E27FC236}">
                <a16:creationId xmlns:a16="http://schemas.microsoft.com/office/drawing/2014/main" id="{BF9B7306-285E-2D43-9C32-19855D6090E3}"/>
              </a:ext>
            </a:extLst>
          </p:cNvPr>
          <p:cNvSpPr/>
          <p:nvPr/>
        </p:nvSpPr>
        <p:spPr>
          <a:xfrm rot="5371594" flipH="1">
            <a:off x="3325718" y="1645374"/>
            <a:ext cx="489062" cy="121455"/>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23" name="二等辺三角形 22">
            <a:extLst>
              <a:ext uri="{FF2B5EF4-FFF2-40B4-BE49-F238E27FC236}">
                <a16:creationId xmlns:a16="http://schemas.microsoft.com/office/drawing/2014/main" id="{9C230D39-5305-7262-2014-472D99A22CBB}"/>
              </a:ext>
            </a:extLst>
          </p:cNvPr>
          <p:cNvSpPr/>
          <p:nvPr/>
        </p:nvSpPr>
        <p:spPr>
          <a:xfrm rot="5371594" flipH="1">
            <a:off x="5254057" y="3389362"/>
            <a:ext cx="584318" cy="145111"/>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26" name="テキスト ボックス 25">
            <a:extLst>
              <a:ext uri="{FF2B5EF4-FFF2-40B4-BE49-F238E27FC236}">
                <a16:creationId xmlns:a16="http://schemas.microsoft.com/office/drawing/2014/main" id="{04CE79DA-2412-A327-5BC5-28A55FE423B0}"/>
              </a:ext>
            </a:extLst>
          </p:cNvPr>
          <p:cNvSpPr txBox="1"/>
          <p:nvPr/>
        </p:nvSpPr>
        <p:spPr>
          <a:xfrm>
            <a:off x="77226" y="4470716"/>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37302225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6-3</a:t>
            </a:r>
            <a:r>
              <a:rPr kumimoji="1" lang="ja-JP" altLang="en-US" sz="1400" dirty="0"/>
              <a:t>．</a:t>
            </a:r>
            <a:r>
              <a:rPr kumimoji="1" lang="en-US" altLang="ja-JP" sz="1400" dirty="0"/>
              <a:t>ASM300UX</a:t>
            </a:r>
            <a:r>
              <a:rPr kumimoji="1" lang="ja-JP" altLang="en-US" sz="1400" dirty="0"/>
              <a:t>プラグイン機能改善（</a:t>
            </a:r>
            <a:r>
              <a:rPr kumimoji="1" lang="en-US" altLang="ja-JP" sz="1400" dirty="0"/>
              <a:t>V1.6</a:t>
            </a:r>
            <a:r>
              <a:rPr kumimoji="1" lang="ja-JP" altLang="en-US" sz="1400" dirty="0"/>
              <a:t>） </a:t>
            </a:r>
            <a:br>
              <a:rPr kumimoji="1" lang="en-US" altLang="ja-JP" sz="1400" dirty="0"/>
            </a:br>
            <a:r>
              <a:rPr lang="ja-JP" altLang="en-US" sz="2000" dirty="0"/>
              <a:t>③写真画像データでの車両の照合リスト作成に対応</a:t>
            </a:r>
            <a:endParaRPr kumimoji="1" lang="ja-JP" altLang="en-US" sz="2000" dirty="0"/>
          </a:p>
        </p:txBody>
      </p:sp>
      <p:sp>
        <p:nvSpPr>
          <p:cNvPr id="8" name="コンテンツ プレースホルダー 5">
            <a:extLst>
              <a:ext uri="{FF2B5EF4-FFF2-40B4-BE49-F238E27FC236}">
                <a16:creationId xmlns:a16="http://schemas.microsoft.com/office/drawing/2014/main" id="{96964FAC-30CF-9F74-1A5A-60ED59CAF91B}"/>
              </a:ext>
            </a:extLst>
          </p:cNvPr>
          <p:cNvSpPr txBox="1">
            <a:spLocks/>
          </p:cNvSpPr>
          <p:nvPr/>
        </p:nvSpPr>
        <p:spPr>
          <a:xfrm>
            <a:off x="0" y="664756"/>
            <a:ext cx="9016253" cy="4428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7313" indent="0" fontAlgn="auto">
              <a:spcAft>
                <a:spcPts val="0"/>
              </a:spcAft>
              <a:buNone/>
            </a:pPr>
            <a:r>
              <a:rPr lang="ja-JP" altLang="en-US" sz="1600" b="1" dirty="0">
                <a:latin typeface="+mn-ea"/>
              </a:rPr>
              <a:t>■アップロード写真画像データから車両を検出し、その車両属性を照合リストに設定可能</a:t>
            </a:r>
          </a:p>
        </p:txBody>
      </p:sp>
      <p:sp>
        <p:nvSpPr>
          <p:cNvPr id="9" name="テキスト ボックス 8">
            <a:extLst>
              <a:ext uri="{FF2B5EF4-FFF2-40B4-BE49-F238E27FC236}">
                <a16:creationId xmlns:a16="http://schemas.microsoft.com/office/drawing/2014/main" id="{60B6E6F9-0136-C1F1-1B11-07BA737CBBDA}"/>
              </a:ext>
            </a:extLst>
          </p:cNvPr>
          <p:cNvSpPr txBox="1"/>
          <p:nvPr/>
        </p:nvSpPr>
        <p:spPr>
          <a:xfrm>
            <a:off x="3252990" y="3739242"/>
            <a:ext cx="2638020" cy="523220"/>
          </a:xfrm>
          <a:prstGeom prst="rect">
            <a:avLst/>
          </a:prstGeom>
          <a:noFill/>
        </p:spPr>
        <p:txBody>
          <a:bodyPr wrap="square" rtlCol="0">
            <a:spAutoFit/>
          </a:bodyPr>
          <a:lstStyle/>
          <a:p>
            <a:pPr algn="ctr"/>
            <a:r>
              <a:rPr lang="ja-JP" altLang="en-US" sz="1400" b="1" dirty="0">
                <a:latin typeface="+mn-ea"/>
                <a:ea typeface="+mn-ea"/>
              </a:rPr>
              <a:t>車両を検知後、車両の</a:t>
            </a:r>
            <a:r>
              <a:rPr lang="en-US" altLang="ja-JP" sz="1400" b="1" dirty="0">
                <a:latin typeface="+mn-ea"/>
                <a:ea typeface="+mn-ea"/>
              </a:rPr>
              <a:t>1</a:t>
            </a:r>
            <a:r>
              <a:rPr lang="ja-JP" altLang="en-US" sz="1400" b="1" dirty="0">
                <a:latin typeface="+mn-ea"/>
                <a:ea typeface="+mn-ea"/>
              </a:rPr>
              <a:t>つを</a:t>
            </a:r>
            <a:endParaRPr lang="en-US" altLang="ja-JP" sz="1400" b="1" dirty="0">
              <a:latin typeface="+mn-ea"/>
              <a:ea typeface="+mn-ea"/>
            </a:endParaRPr>
          </a:p>
          <a:p>
            <a:pPr algn="ctr"/>
            <a:r>
              <a:rPr lang="ja-JP" altLang="en-US" sz="1400" b="1" dirty="0">
                <a:latin typeface="+mn-ea"/>
                <a:ea typeface="+mn-ea"/>
              </a:rPr>
              <a:t>照合リストの条件として選択</a:t>
            </a:r>
            <a:r>
              <a:rPr lang="en-US" altLang="ja-JP" sz="1400" b="1" dirty="0">
                <a:latin typeface="+mn-ea"/>
                <a:ea typeface="+mn-ea"/>
              </a:rPr>
              <a:t> </a:t>
            </a:r>
            <a:endParaRPr kumimoji="1" lang="ja-JP" altLang="en-US" sz="1400" b="1" dirty="0">
              <a:latin typeface="+mn-ea"/>
              <a:ea typeface="+mn-ea"/>
            </a:endParaRPr>
          </a:p>
        </p:txBody>
      </p:sp>
      <p:sp>
        <p:nvSpPr>
          <p:cNvPr id="10" name="テキスト ボックス 9">
            <a:extLst>
              <a:ext uri="{FF2B5EF4-FFF2-40B4-BE49-F238E27FC236}">
                <a16:creationId xmlns:a16="http://schemas.microsoft.com/office/drawing/2014/main" id="{77575924-9DE4-A583-6873-E5B5C8E88D67}"/>
              </a:ext>
            </a:extLst>
          </p:cNvPr>
          <p:cNvSpPr txBox="1"/>
          <p:nvPr/>
        </p:nvSpPr>
        <p:spPr>
          <a:xfrm>
            <a:off x="243178" y="3757013"/>
            <a:ext cx="2931459" cy="307777"/>
          </a:xfrm>
          <a:prstGeom prst="rect">
            <a:avLst/>
          </a:prstGeom>
          <a:noFill/>
        </p:spPr>
        <p:txBody>
          <a:bodyPr wrap="square" rtlCol="0">
            <a:spAutoFit/>
          </a:bodyPr>
          <a:lstStyle/>
          <a:p>
            <a:pPr algn="ctr"/>
            <a:r>
              <a:rPr kumimoji="1" lang="ja-JP" altLang="en-US" sz="1400" b="1" dirty="0">
                <a:latin typeface="+mn-ea"/>
                <a:ea typeface="+mn-ea"/>
              </a:rPr>
              <a:t>車両照合リストに写真画像を登録</a:t>
            </a:r>
          </a:p>
        </p:txBody>
      </p:sp>
      <p:sp>
        <p:nvSpPr>
          <p:cNvPr id="18" name="テキスト ボックス 17">
            <a:extLst>
              <a:ext uri="{FF2B5EF4-FFF2-40B4-BE49-F238E27FC236}">
                <a16:creationId xmlns:a16="http://schemas.microsoft.com/office/drawing/2014/main" id="{E4A9C897-0360-6432-AFD0-4D7C5BFB6BB4}"/>
              </a:ext>
            </a:extLst>
          </p:cNvPr>
          <p:cNvSpPr txBox="1"/>
          <p:nvPr/>
        </p:nvSpPr>
        <p:spPr>
          <a:xfrm>
            <a:off x="5670730" y="3739242"/>
            <a:ext cx="3604805" cy="307777"/>
          </a:xfrm>
          <a:prstGeom prst="rect">
            <a:avLst/>
          </a:prstGeom>
          <a:noFill/>
        </p:spPr>
        <p:txBody>
          <a:bodyPr wrap="square" rtlCol="0">
            <a:spAutoFit/>
          </a:bodyPr>
          <a:lstStyle/>
          <a:p>
            <a:pPr algn="ctr"/>
            <a:r>
              <a:rPr lang="ja-JP" altLang="en-US" sz="1400" b="1" dirty="0">
                <a:latin typeface="+mn-ea"/>
                <a:ea typeface="+mn-ea"/>
              </a:rPr>
              <a:t>選択属性条件を表示</a:t>
            </a:r>
            <a:r>
              <a:rPr lang="ja-JP" altLang="en-US" sz="1200" b="1" dirty="0">
                <a:latin typeface="+mn-ea"/>
                <a:ea typeface="+mn-ea"/>
              </a:rPr>
              <a:t>（例：セダン、桃色）</a:t>
            </a:r>
            <a:endParaRPr kumimoji="1" lang="ja-JP" altLang="en-US" sz="1200" b="1" dirty="0">
              <a:latin typeface="+mn-ea"/>
              <a:ea typeface="+mn-ea"/>
            </a:endParaRPr>
          </a:p>
        </p:txBody>
      </p:sp>
      <p:grpSp>
        <p:nvGrpSpPr>
          <p:cNvPr id="22" name="グループ化 21">
            <a:extLst>
              <a:ext uri="{FF2B5EF4-FFF2-40B4-BE49-F238E27FC236}">
                <a16:creationId xmlns:a16="http://schemas.microsoft.com/office/drawing/2014/main" id="{DF25695C-A541-8541-643C-6681AFB747B4}"/>
              </a:ext>
            </a:extLst>
          </p:cNvPr>
          <p:cNvGrpSpPr/>
          <p:nvPr/>
        </p:nvGrpSpPr>
        <p:grpSpPr>
          <a:xfrm>
            <a:off x="188648" y="1107634"/>
            <a:ext cx="8713305" cy="2586985"/>
            <a:chOff x="380872" y="1736224"/>
            <a:chExt cx="11193010" cy="3323211"/>
          </a:xfrm>
        </p:grpSpPr>
        <p:grpSp>
          <p:nvGrpSpPr>
            <p:cNvPr id="11" name="グループ化 10">
              <a:extLst>
                <a:ext uri="{FF2B5EF4-FFF2-40B4-BE49-F238E27FC236}">
                  <a16:creationId xmlns:a16="http://schemas.microsoft.com/office/drawing/2014/main" id="{84EBE4E1-5188-58BD-801D-0F805B24B197}"/>
                </a:ext>
              </a:extLst>
            </p:cNvPr>
            <p:cNvGrpSpPr/>
            <p:nvPr/>
          </p:nvGrpSpPr>
          <p:grpSpPr>
            <a:xfrm>
              <a:off x="380872" y="1736224"/>
              <a:ext cx="3905817" cy="3245623"/>
              <a:chOff x="380872" y="1736224"/>
              <a:chExt cx="3905817" cy="3245623"/>
            </a:xfrm>
          </p:grpSpPr>
          <p:pic>
            <p:nvPicPr>
              <p:cNvPr id="12" name="図 11">
                <a:extLst>
                  <a:ext uri="{FF2B5EF4-FFF2-40B4-BE49-F238E27FC236}">
                    <a16:creationId xmlns:a16="http://schemas.microsoft.com/office/drawing/2014/main" id="{AB6F6AC9-29A7-7059-A1BB-F5F9A71BA70F}"/>
                  </a:ext>
                </a:extLst>
              </p:cNvPr>
              <p:cNvPicPr>
                <a:picLocks noChangeAspect="1"/>
              </p:cNvPicPr>
              <p:nvPr/>
            </p:nvPicPr>
            <p:blipFill>
              <a:blip r:embed="rId2"/>
              <a:stretch>
                <a:fillRect/>
              </a:stretch>
            </p:blipFill>
            <p:spPr>
              <a:xfrm>
                <a:off x="380872" y="1736224"/>
                <a:ext cx="3905817" cy="3245623"/>
              </a:xfrm>
              <a:prstGeom prst="rect">
                <a:avLst/>
              </a:prstGeom>
              <a:effectLst>
                <a:outerShdw blurRad="50800" dist="38100" dir="2700000" algn="tl" rotWithShape="0">
                  <a:prstClr val="black">
                    <a:alpha val="40000"/>
                  </a:prstClr>
                </a:outerShdw>
              </a:effectLst>
            </p:spPr>
          </p:pic>
          <p:sp>
            <p:nvSpPr>
              <p:cNvPr id="13" name="角丸四角形 30">
                <a:extLst>
                  <a:ext uri="{FF2B5EF4-FFF2-40B4-BE49-F238E27FC236}">
                    <a16:creationId xmlns:a16="http://schemas.microsoft.com/office/drawing/2014/main" id="{A5E29C47-EAB5-6D10-382E-228B6BDA74B4}"/>
                  </a:ext>
                </a:extLst>
              </p:cNvPr>
              <p:cNvSpPr/>
              <p:nvPr/>
            </p:nvSpPr>
            <p:spPr>
              <a:xfrm>
                <a:off x="1914280" y="2418103"/>
                <a:ext cx="870017" cy="623068"/>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5966F407-BA4A-D21F-0379-7342E28244BA}"/>
                </a:ext>
              </a:extLst>
            </p:cNvPr>
            <p:cNvGrpSpPr/>
            <p:nvPr/>
          </p:nvGrpSpPr>
          <p:grpSpPr>
            <a:xfrm>
              <a:off x="4936042" y="1761187"/>
              <a:ext cx="2043426" cy="3240674"/>
              <a:chOff x="4734774" y="1736224"/>
              <a:chExt cx="2043426" cy="3240674"/>
            </a:xfrm>
          </p:grpSpPr>
          <p:pic>
            <p:nvPicPr>
              <p:cNvPr id="15" name="図 14">
                <a:extLst>
                  <a:ext uri="{FF2B5EF4-FFF2-40B4-BE49-F238E27FC236}">
                    <a16:creationId xmlns:a16="http://schemas.microsoft.com/office/drawing/2014/main" id="{5ECBED13-175B-43D1-C797-34137FF364A6}"/>
                  </a:ext>
                </a:extLst>
              </p:cNvPr>
              <p:cNvPicPr>
                <a:picLocks noChangeAspect="1"/>
              </p:cNvPicPr>
              <p:nvPr/>
            </p:nvPicPr>
            <p:blipFill>
              <a:blip r:embed="rId3"/>
              <a:stretch>
                <a:fillRect/>
              </a:stretch>
            </p:blipFill>
            <p:spPr>
              <a:xfrm>
                <a:off x="4734774" y="1736224"/>
                <a:ext cx="2043426" cy="3240674"/>
              </a:xfrm>
              <a:prstGeom prst="rect">
                <a:avLst/>
              </a:prstGeom>
              <a:effectLst>
                <a:outerShdw blurRad="50800" dist="38100" dir="2700000" algn="tl" rotWithShape="0">
                  <a:prstClr val="black">
                    <a:alpha val="40000"/>
                  </a:prstClr>
                </a:outerShdw>
              </a:effectLst>
            </p:spPr>
          </p:pic>
          <p:sp>
            <p:nvSpPr>
              <p:cNvPr id="16" name="角丸四角形 30">
                <a:extLst>
                  <a:ext uri="{FF2B5EF4-FFF2-40B4-BE49-F238E27FC236}">
                    <a16:creationId xmlns:a16="http://schemas.microsoft.com/office/drawing/2014/main" id="{CD79DB32-2AC8-3DB6-9951-B30170A18F0A}"/>
                  </a:ext>
                </a:extLst>
              </p:cNvPr>
              <p:cNvSpPr/>
              <p:nvPr/>
            </p:nvSpPr>
            <p:spPr>
              <a:xfrm>
                <a:off x="5709849" y="3905559"/>
                <a:ext cx="767855" cy="806783"/>
              </a:xfrm>
              <a:prstGeom prst="roundRect">
                <a:avLst>
                  <a:gd name="adj" fmla="val 3139"/>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DF30E5F4-3E2E-DA41-D00D-25333305D15C}"/>
                </a:ext>
              </a:extLst>
            </p:cNvPr>
            <p:cNvGrpSpPr/>
            <p:nvPr/>
          </p:nvGrpSpPr>
          <p:grpSpPr>
            <a:xfrm>
              <a:off x="7628821" y="1781201"/>
              <a:ext cx="3945061" cy="3278234"/>
              <a:chOff x="7628821" y="1781201"/>
              <a:chExt cx="3945061" cy="3278234"/>
            </a:xfrm>
          </p:grpSpPr>
          <p:pic>
            <p:nvPicPr>
              <p:cNvPr id="2" name="図 1">
                <a:extLst>
                  <a:ext uri="{FF2B5EF4-FFF2-40B4-BE49-F238E27FC236}">
                    <a16:creationId xmlns:a16="http://schemas.microsoft.com/office/drawing/2014/main" id="{695DB3E1-51A4-0197-C117-7EFB714CB267}"/>
                  </a:ext>
                </a:extLst>
              </p:cNvPr>
              <p:cNvPicPr>
                <a:picLocks noChangeAspect="1"/>
              </p:cNvPicPr>
              <p:nvPr/>
            </p:nvPicPr>
            <p:blipFill>
              <a:blip r:embed="rId4"/>
              <a:stretch>
                <a:fillRect/>
              </a:stretch>
            </p:blipFill>
            <p:spPr>
              <a:xfrm>
                <a:off x="7628821" y="1781201"/>
                <a:ext cx="3945061" cy="3278234"/>
              </a:xfrm>
              <a:prstGeom prst="rect">
                <a:avLst/>
              </a:prstGeom>
              <a:effectLst>
                <a:outerShdw blurRad="50800" dist="38100" dir="2700000" algn="tl" rotWithShape="0">
                  <a:prstClr val="black">
                    <a:alpha val="40000"/>
                  </a:prstClr>
                </a:outerShdw>
              </a:effectLst>
            </p:spPr>
          </p:pic>
          <p:sp>
            <p:nvSpPr>
              <p:cNvPr id="17" name="角丸四角形 30">
                <a:extLst>
                  <a:ext uri="{FF2B5EF4-FFF2-40B4-BE49-F238E27FC236}">
                    <a16:creationId xmlns:a16="http://schemas.microsoft.com/office/drawing/2014/main" id="{376DCE6C-C0BB-646C-B4E9-00DA9D9D1BF6}"/>
                  </a:ext>
                </a:extLst>
              </p:cNvPr>
              <p:cNvSpPr/>
              <p:nvPr/>
            </p:nvSpPr>
            <p:spPr>
              <a:xfrm>
                <a:off x="8782722" y="3183105"/>
                <a:ext cx="1637258" cy="1101219"/>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二等辺三角形 18">
              <a:extLst>
                <a:ext uri="{FF2B5EF4-FFF2-40B4-BE49-F238E27FC236}">
                  <a16:creationId xmlns:a16="http://schemas.microsoft.com/office/drawing/2014/main" id="{F53E9D5D-712D-53BD-3966-723B32072BB8}"/>
                </a:ext>
              </a:extLst>
            </p:cNvPr>
            <p:cNvSpPr/>
            <p:nvPr/>
          </p:nvSpPr>
          <p:spPr>
            <a:xfrm rot="5371594" flipH="1">
              <a:off x="4147815" y="3239258"/>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20" name="二等辺三角形 19">
              <a:extLst>
                <a:ext uri="{FF2B5EF4-FFF2-40B4-BE49-F238E27FC236}">
                  <a16:creationId xmlns:a16="http://schemas.microsoft.com/office/drawing/2014/main" id="{CA2BE9B8-1009-F31E-44A7-E8907E990879}"/>
                </a:ext>
              </a:extLst>
            </p:cNvPr>
            <p:cNvSpPr/>
            <p:nvPr/>
          </p:nvSpPr>
          <p:spPr>
            <a:xfrm rot="5371594" flipH="1">
              <a:off x="6840594" y="3239257"/>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sp>
        <p:nvSpPr>
          <p:cNvPr id="23" name="テキスト ボックス 22">
            <a:extLst>
              <a:ext uri="{FF2B5EF4-FFF2-40B4-BE49-F238E27FC236}">
                <a16:creationId xmlns:a16="http://schemas.microsoft.com/office/drawing/2014/main" id="{C140E194-9BF7-131D-CA9D-A7712955E933}"/>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20943213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6-3</a:t>
            </a:r>
            <a:r>
              <a:rPr kumimoji="1" lang="ja-JP" altLang="en-US" sz="1400" dirty="0"/>
              <a:t>．</a:t>
            </a:r>
            <a:r>
              <a:rPr kumimoji="1" lang="en-US" altLang="ja-JP" sz="1400" dirty="0"/>
              <a:t>ASM300UX</a:t>
            </a:r>
            <a:r>
              <a:rPr kumimoji="1" lang="ja-JP" altLang="en-US" sz="1400" dirty="0"/>
              <a:t>プラグイン機能改善（</a:t>
            </a:r>
            <a:r>
              <a:rPr kumimoji="1" lang="en-US" altLang="ja-JP" sz="1400" dirty="0"/>
              <a:t>V1.6</a:t>
            </a:r>
            <a:r>
              <a:rPr kumimoji="1" lang="ja-JP" altLang="en-US" sz="1400" dirty="0"/>
              <a:t>） </a:t>
            </a:r>
            <a:br>
              <a:rPr kumimoji="1" lang="en-US" altLang="ja-JP" sz="1400" dirty="0"/>
            </a:br>
            <a:r>
              <a:rPr kumimoji="1" lang="ja-JP" altLang="en-US" sz="2000" dirty="0"/>
              <a:t>④検知スコアの表示に対応</a:t>
            </a:r>
          </a:p>
        </p:txBody>
      </p:sp>
      <p:sp>
        <p:nvSpPr>
          <p:cNvPr id="10" name="コンテンツ プレースホルダー 5">
            <a:extLst>
              <a:ext uri="{FF2B5EF4-FFF2-40B4-BE49-F238E27FC236}">
                <a16:creationId xmlns:a16="http://schemas.microsoft.com/office/drawing/2014/main" id="{5392FF99-9405-B83B-1E88-1C1D6ADA1D79}"/>
              </a:ext>
            </a:extLst>
          </p:cNvPr>
          <p:cNvSpPr txBox="1">
            <a:spLocks/>
          </p:cNvSpPr>
          <p:nvPr/>
        </p:nvSpPr>
        <p:spPr>
          <a:xfrm>
            <a:off x="0" y="664131"/>
            <a:ext cx="8969188" cy="4022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68288" indent="-180975" fontAlgn="auto">
              <a:spcAft>
                <a:spcPts val="0"/>
              </a:spcAft>
              <a:buNone/>
            </a:pPr>
            <a:r>
              <a:rPr lang="ja-JP" altLang="en-US" sz="1600" b="1" dirty="0">
                <a:latin typeface="+mn-ea"/>
              </a:rPr>
              <a:t>■人物、車両の誤検出の発生時、</a:t>
            </a:r>
            <a:r>
              <a:rPr lang="en-US" altLang="ja-JP" sz="1600" b="1" dirty="0" err="1">
                <a:latin typeface="+mn-ea"/>
              </a:rPr>
              <a:t>iCT</a:t>
            </a:r>
            <a:r>
              <a:rPr lang="ja-JP" altLang="en-US" sz="1600" b="1" dirty="0">
                <a:latin typeface="+mn-ea"/>
              </a:rPr>
              <a:t>で「検知閾値」を調整する指標として、「検知スコア」を活用可能</a:t>
            </a:r>
          </a:p>
        </p:txBody>
      </p:sp>
      <p:sp>
        <p:nvSpPr>
          <p:cNvPr id="13" name="テキスト ボックス 12">
            <a:extLst>
              <a:ext uri="{FF2B5EF4-FFF2-40B4-BE49-F238E27FC236}">
                <a16:creationId xmlns:a16="http://schemas.microsoft.com/office/drawing/2014/main" id="{AD7E834E-90CF-DFDC-2248-8DBB78412F79}"/>
              </a:ext>
            </a:extLst>
          </p:cNvPr>
          <p:cNvSpPr txBox="1"/>
          <p:nvPr/>
        </p:nvSpPr>
        <p:spPr>
          <a:xfrm>
            <a:off x="1659558" y="4017703"/>
            <a:ext cx="723275" cy="307777"/>
          </a:xfrm>
          <a:prstGeom prst="rect">
            <a:avLst/>
          </a:prstGeom>
          <a:noFill/>
        </p:spPr>
        <p:txBody>
          <a:bodyPr wrap="none" rtlCol="0">
            <a:spAutoFit/>
          </a:bodyPr>
          <a:lstStyle/>
          <a:p>
            <a:r>
              <a:rPr kumimoji="1" lang="ja-JP" altLang="en-US" sz="1400" b="1" dirty="0">
                <a:latin typeface="+mn-ea"/>
                <a:ea typeface="+mn-ea"/>
              </a:rPr>
              <a:t>検知例</a:t>
            </a:r>
          </a:p>
        </p:txBody>
      </p:sp>
      <p:sp>
        <p:nvSpPr>
          <p:cNvPr id="14" name="テキスト ボックス 13">
            <a:extLst>
              <a:ext uri="{FF2B5EF4-FFF2-40B4-BE49-F238E27FC236}">
                <a16:creationId xmlns:a16="http://schemas.microsoft.com/office/drawing/2014/main" id="{FA52FD21-DD12-41CA-178C-54E375F62EAC}"/>
              </a:ext>
            </a:extLst>
          </p:cNvPr>
          <p:cNvSpPr txBox="1"/>
          <p:nvPr/>
        </p:nvSpPr>
        <p:spPr>
          <a:xfrm>
            <a:off x="4760372" y="4016613"/>
            <a:ext cx="3775393" cy="307777"/>
          </a:xfrm>
          <a:prstGeom prst="rect">
            <a:avLst/>
          </a:prstGeom>
          <a:noFill/>
        </p:spPr>
        <p:txBody>
          <a:bodyPr wrap="none" rtlCol="0">
            <a:spAutoFit/>
          </a:bodyPr>
          <a:lstStyle/>
          <a:p>
            <a:r>
              <a:rPr kumimoji="1" lang="ja-JP" altLang="en-US" sz="1400" b="1" dirty="0">
                <a:latin typeface="+mn-ea"/>
                <a:ea typeface="+mn-ea"/>
              </a:rPr>
              <a:t>検出スコアは閾値調整の指標として利用可能</a:t>
            </a:r>
            <a:endParaRPr kumimoji="1" lang="en-US" altLang="ja-JP" sz="1400" b="1" dirty="0">
              <a:latin typeface="+mn-ea"/>
              <a:ea typeface="+mn-ea"/>
            </a:endParaRPr>
          </a:p>
        </p:txBody>
      </p:sp>
      <p:grpSp>
        <p:nvGrpSpPr>
          <p:cNvPr id="23" name="グループ化 22">
            <a:extLst>
              <a:ext uri="{FF2B5EF4-FFF2-40B4-BE49-F238E27FC236}">
                <a16:creationId xmlns:a16="http://schemas.microsoft.com/office/drawing/2014/main" id="{B1932F1B-75AF-CE99-6147-7441181F9727}"/>
              </a:ext>
            </a:extLst>
          </p:cNvPr>
          <p:cNvGrpSpPr/>
          <p:nvPr/>
        </p:nvGrpSpPr>
        <p:grpSpPr>
          <a:xfrm>
            <a:off x="251310" y="1310163"/>
            <a:ext cx="8641381" cy="2426378"/>
            <a:chOff x="419399" y="2214554"/>
            <a:chExt cx="11073156" cy="3109188"/>
          </a:xfrm>
        </p:grpSpPr>
        <p:sp>
          <p:nvSpPr>
            <p:cNvPr id="12" name="テキスト ボックス 11">
              <a:extLst>
                <a:ext uri="{FF2B5EF4-FFF2-40B4-BE49-F238E27FC236}">
                  <a16:creationId xmlns:a16="http://schemas.microsoft.com/office/drawing/2014/main" id="{14F365D0-0B9D-E9CF-027E-87596CE586EA}"/>
                </a:ext>
              </a:extLst>
            </p:cNvPr>
            <p:cNvSpPr txBox="1"/>
            <p:nvPr/>
          </p:nvSpPr>
          <p:spPr>
            <a:xfrm>
              <a:off x="9022929" y="2350970"/>
              <a:ext cx="2469626" cy="394389"/>
            </a:xfrm>
            <a:prstGeom prst="rect">
              <a:avLst/>
            </a:prstGeom>
            <a:noFill/>
          </p:spPr>
          <p:txBody>
            <a:bodyPr wrap="square" rtlCol="0">
              <a:spAutoFit/>
            </a:bodyPr>
            <a:lstStyle/>
            <a:p>
              <a:r>
                <a:rPr lang="en-US" altLang="ja-JP" sz="1400" b="1" dirty="0" err="1">
                  <a:latin typeface="+mn-ea"/>
                  <a:ea typeface="+mn-ea"/>
                </a:rPr>
                <a:t>iCT</a:t>
              </a:r>
              <a:r>
                <a:rPr lang="ja-JP" altLang="en-US" sz="1400" b="1" dirty="0">
                  <a:latin typeface="+mn-ea"/>
                  <a:ea typeface="+mn-ea"/>
                </a:rPr>
                <a:t>での検知閾値調整</a:t>
              </a:r>
              <a:endParaRPr kumimoji="1" lang="ja-JP" altLang="en-US" sz="1400" b="1" dirty="0">
                <a:latin typeface="+mn-ea"/>
                <a:ea typeface="+mn-ea"/>
              </a:endParaRPr>
            </a:p>
          </p:txBody>
        </p:sp>
        <p:grpSp>
          <p:nvGrpSpPr>
            <p:cNvPr id="21" name="グループ化 20">
              <a:extLst>
                <a:ext uri="{FF2B5EF4-FFF2-40B4-BE49-F238E27FC236}">
                  <a16:creationId xmlns:a16="http://schemas.microsoft.com/office/drawing/2014/main" id="{98AA007F-ED42-0D6C-E154-56A5A4E645CE}"/>
                </a:ext>
              </a:extLst>
            </p:cNvPr>
            <p:cNvGrpSpPr/>
            <p:nvPr/>
          </p:nvGrpSpPr>
          <p:grpSpPr>
            <a:xfrm>
              <a:off x="419399" y="2214554"/>
              <a:ext cx="4814695" cy="3109188"/>
              <a:chOff x="419399" y="2214554"/>
              <a:chExt cx="4814695" cy="3109188"/>
            </a:xfrm>
          </p:grpSpPr>
          <p:pic>
            <p:nvPicPr>
              <p:cNvPr id="5" name="図 4">
                <a:extLst>
                  <a:ext uri="{FF2B5EF4-FFF2-40B4-BE49-F238E27FC236}">
                    <a16:creationId xmlns:a16="http://schemas.microsoft.com/office/drawing/2014/main" id="{EB7001B7-0EEB-EEF9-61E1-B9045A67B493}"/>
                  </a:ext>
                </a:extLst>
              </p:cNvPr>
              <p:cNvPicPr>
                <a:picLocks noChangeAspect="1"/>
              </p:cNvPicPr>
              <p:nvPr/>
            </p:nvPicPr>
            <p:blipFill>
              <a:blip r:embed="rId2"/>
              <a:stretch>
                <a:fillRect/>
              </a:stretch>
            </p:blipFill>
            <p:spPr>
              <a:xfrm>
                <a:off x="419399" y="2214554"/>
                <a:ext cx="4814695" cy="3109188"/>
              </a:xfrm>
              <a:prstGeom prst="rect">
                <a:avLst/>
              </a:prstGeom>
              <a:effectLst>
                <a:outerShdw blurRad="50800" dist="38100" dir="2700000" algn="tl" rotWithShape="0">
                  <a:prstClr val="black">
                    <a:alpha val="40000"/>
                  </a:prstClr>
                </a:outerShdw>
              </a:effectLst>
            </p:spPr>
          </p:pic>
          <p:sp>
            <p:nvSpPr>
              <p:cNvPr id="15" name="角丸四角形 30">
                <a:extLst>
                  <a:ext uri="{FF2B5EF4-FFF2-40B4-BE49-F238E27FC236}">
                    <a16:creationId xmlns:a16="http://schemas.microsoft.com/office/drawing/2014/main" id="{6124D9B8-14DD-FBD2-3A73-5A9C4A9CF9C5}"/>
                  </a:ext>
                </a:extLst>
              </p:cNvPr>
              <p:cNvSpPr/>
              <p:nvPr/>
            </p:nvSpPr>
            <p:spPr>
              <a:xfrm>
                <a:off x="3998159" y="3513993"/>
                <a:ext cx="1173652" cy="1231848"/>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AB95DCAD-3BD3-F7F4-7E39-1FC0367EA8FF}"/>
                </a:ext>
              </a:extLst>
            </p:cNvPr>
            <p:cNvGrpSpPr/>
            <p:nvPr/>
          </p:nvGrpSpPr>
          <p:grpSpPr>
            <a:xfrm>
              <a:off x="5753760" y="2223895"/>
              <a:ext cx="2865720" cy="3099847"/>
              <a:chOff x="5753760" y="2223895"/>
              <a:chExt cx="2865720" cy="3099847"/>
            </a:xfrm>
          </p:grpSpPr>
          <p:pic>
            <p:nvPicPr>
              <p:cNvPr id="4" name="図 3">
                <a:extLst>
                  <a:ext uri="{FF2B5EF4-FFF2-40B4-BE49-F238E27FC236}">
                    <a16:creationId xmlns:a16="http://schemas.microsoft.com/office/drawing/2014/main" id="{72A59787-9076-8FD5-55C2-6C98BA700B92}"/>
                  </a:ext>
                </a:extLst>
              </p:cNvPr>
              <p:cNvPicPr>
                <a:picLocks noChangeAspect="1"/>
              </p:cNvPicPr>
              <p:nvPr/>
            </p:nvPicPr>
            <p:blipFill>
              <a:blip r:embed="rId3"/>
              <a:stretch>
                <a:fillRect/>
              </a:stretch>
            </p:blipFill>
            <p:spPr>
              <a:xfrm>
                <a:off x="5753760" y="2223895"/>
                <a:ext cx="2865720" cy="3099847"/>
              </a:xfrm>
              <a:prstGeom prst="rect">
                <a:avLst/>
              </a:prstGeom>
              <a:ln w="28575">
                <a:solidFill>
                  <a:srgbClr val="FF0000"/>
                </a:solidFill>
              </a:ln>
              <a:effectLst>
                <a:outerShdw blurRad="50800" dist="38100" dir="2700000" algn="tl" rotWithShape="0">
                  <a:prstClr val="black">
                    <a:alpha val="40000"/>
                  </a:prstClr>
                </a:outerShdw>
              </a:effectLst>
            </p:spPr>
          </p:pic>
          <p:sp>
            <p:nvSpPr>
              <p:cNvPr id="16" name="角丸四角形 30">
                <a:extLst>
                  <a:ext uri="{FF2B5EF4-FFF2-40B4-BE49-F238E27FC236}">
                    <a16:creationId xmlns:a16="http://schemas.microsoft.com/office/drawing/2014/main" id="{6B453EC4-544F-F9BF-C5EC-F26E02D5E72B}"/>
                  </a:ext>
                </a:extLst>
              </p:cNvPr>
              <p:cNvSpPr/>
              <p:nvPr/>
            </p:nvSpPr>
            <p:spPr>
              <a:xfrm>
                <a:off x="6250232" y="4607341"/>
                <a:ext cx="1071846" cy="241957"/>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0" name="グループ化 19">
              <a:extLst>
                <a:ext uri="{FF2B5EF4-FFF2-40B4-BE49-F238E27FC236}">
                  <a16:creationId xmlns:a16="http://schemas.microsoft.com/office/drawing/2014/main" id="{31E44D4F-0C6B-AA55-5E05-C6E1EECCF5FD}"/>
                </a:ext>
              </a:extLst>
            </p:cNvPr>
            <p:cNvGrpSpPr/>
            <p:nvPr/>
          </p:nvGrpSpPr>
          <p:grpSpPr>
            <a:xfrm>
              <a:off x="9080275" y="2796914"/>
              <a:ext cx="2374227" cy="2526828"/>
              <a:chOff x="9080275" y="2796914"/>
              <a:chExt cx="2374227" cy="2526828"/>
            </a:xfrm>
          </p:grpSpPr>
          <p:pic>
            <p:nvPicPr>
              <p:cNvPr id="2" name="図 1">
                <a:extLst>
                  <a:ext uri="{FF2B5EF4-FFF2-40B4-BE49-F238E27FC236}">
                    <a16:creationId xmlns:a16="http://schemas.microsoft.com/office/drawing/2014/main" id="{23AED91E-7296-45A6-4C19-1D3810D0B995}"/>
                  </a:ext>
                </a:extLst>
              </p:cNvPr>
              <p:cNvPicPr>
                <a:picLocks noChangeAspect="1"/>
              </p:cNvPicPr>
              <p:nvPr/>
            </p:nvPicPr>
            <p:blipFill rotWithShape="1">
              <a:blip r:embed="rId4"/>
              <a:srcRect l="2442" r="-2792"/>
              <a:stretch/>
            </p:blipFill>
            <p:spPr>
              <a:xfrm>
                <a:off x="9193946" y="2796914"/>
                <a:ext cx="2260556" cy="252682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7" name="角丸四角形 30">
                <a:extLst>
                  <a:ext uri="{FF2B5EF4-FFF2-40B4-BE49-F238E27FC236}">
                    <a16:creationId xmlns:a16="http://schemas.microsoft.com/office/drawing/2014/main" id="{8D3D4617-F2EB-B1DA-858F-75F861F3B7FF}"/>
                  </a:ext>
                </a:extLst>
              </p:cNvPr>
              <p:cNvSpPr/>
              <p:nvPr/>
            </p:nvSpPr>
            <p:spPr>
              <a:xfrm>
                <a:off x="9080275" y="4192163"/>
                <a:ext cx="2276585" cy="993412"/>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二等辺三角形 17">
              <a:extLst>
                <a:ext uri="{FF2B5EF4-FFF2-40B4-BE49-F238E27FC236}">
                  <a16:creationId xmlns:a16="http://schemas.microsoft.com/office/drawing/2014/main" id="{BACDC77D-3934-1F24-5D8F-9A96DF32A6D0}"/>
                </a:ext>
              </a:extLst>
            </p:cNvPr>
            <p:cNvSpPr/>
            <p:nvPr/>
          </p:nvSpPr>
          <p:spPr>
            <a:xfrm rot="5371594" flipH="1">
              <a:off x="5030377" y="3863359"/>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19" name="二等辺三角形 18">
              <a:extLst>
                <a:ext uri="{FF2B5EF4-FFF2-40B4-BE49-F238E27FC236}">
                  <a16:creationId xmlns:a16="http://schemas.microsoft.com/office/drawing/2014/main" id="{6BB6D492-67F1-8F11-ED09-FE14B3A0DD79}"/>
                </a:ext>
              </a:extLst>
            </p:cNvPr>
            <p:cNvSpPr/>
            <p:nvPr/>
          </p:nvSpPr>
          <p:spPr>
            <a:xfrm rot="5371594" flipH="1">
              <a:off x="8440430" y="3856704"/>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sp>
        <p:nvSpPr>
          <p:cNvPr id="24" name="テキスト ボックス 23">
            <a:extLst>
              <a:ext uri="{FF2B5EF4-FFF2-40B4-BE49-F238E27FC236}">
                <a16:creationId xmlns:a16="http://schemas.microsoft.com/office/drawing/2014/main" id="{3A2F6DFD-206D-ACAA-E272-66EE13E99552}"/>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29981455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6-3</a:t>
            </a:r>
            <a:r>
              <a:rPr kumimoji="1" lang="ja-JP" altLang="en-US" sz="1400" dirty="0"/>
              <a:t>．</a:t>
            </a:r>
            <a:r>
              <a:rPr kumimoji="1" lang="en-US" altLang="ja-JP" sz="1400" dirty="0"/>
              <a:t>ASM300UX</a:t>
            </a:r>
            <a:r>
              <a:rPr kumimoji="1" lang="ja-JP" altLang="en-US" sz="1400" dirty="0"/>
              <a:t>プラグイン機能改善（</a:t>
            </a:r>
            <a:r>
              <a:rPr kumimoji="1" lang="en-US" altLang="ja-JP" sz="1400" dirty="0"/>
              <a:t>V1.6</a:t>
            </a:r>
            <a:r>
              <a:rPr kumimoji="1" lang="ja-JP" altLang="en-US" sz="1400" dirty="0"/>
              <a:t>） </a:t>
            </a:r>
            <a:br>
              <a:rPr kumimoji="1" lang="en-US" altLang="ja-JP" sz="1400" dirty="0"/>
            </a:br>
            <a:r>
              <a:rPr lang="ja-JP" altLang="en-US" sz="2000" dirty="0"/>
              <a:t>⑤類似色検索オプションを追加</a:t>
            </a:r>
            <a:endParaRPr kumimoji="1" lang="ja-JP" altLang="en-US" sz="2000" dirty="0"/>
          </a:p>
        </p:txBody>
      </p:sp>
      <p:sp>
        <p:nvSpPr>
          <p:cNvPr id="6" name="コンテンツ プレースホルダー 5">
            <a:extLst>
              <a:ext uri="{FF2B5EF4-FFF2-40B4-BE49-F238E27FC236}">
                <a16:creationId xmlns:a16="http://schemas.microsoft.com/office/drawing/2014/main" id="{831A9D8B-53ED-0874-B5CA-3AD5FC8B86EA}"/>
              </a:ext>
            </a:extLst>
          </p:cNvPr>
          <p:cNvSpPr txBox="1">
            <a:spLocks/>
          </p:cNvSpPr>
          <p:nvPr/>
        </p:nvSpPr>
        <p:spPr>
          <a:xfrm>
            <a:off x="0" y="652635"/>
            <a:ext cx="5775512" cy="434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7313" indent="0" fontAlgn="auto">
              <a:spcAft>
                <a:spcPts val="0"/>
              </a:spcAft>
              <a:buNone/>
            </a:pPr>
            <a:r>
              <a:rPr lang="ja-JP" altLang="en-US" sz="1600" b="1" dirty="0">
                <a:latin typeface="+mn-ea"/>
                <a:cs typeface="Calibri" pitchFamily="34" charset="0"/>
              </a:rPr>
              <a:t>■選択した色と併せて類似色を検索条件として選択可能</a:t>
            </a:r>
            <a:endParaRPr lang="ja-JP" altLang="en-US" sz="1600" b="1" dirty="0">
              <a:latin typeface="+mn-ea"/>
            </a:endParaRPr>
          </a:p>
        </p:txBody>
      </p:sp>
      <p:sp>
        <p:nvSpPr>
          <p:cNvPr id="21" name="テキスト ボックス 20">
            <a:extLst>
              <a:ext uri="{FF2B5EF4-FFF2-40B4-BE49-F238E27FC236}">
                <a16:creationId xmlns:a16="http://schemas.microsoft.com/office/drawing/2014/main" id="{F0BE7460-DB32-F6A0-6865-5D5D29AD88E0}"/>
              </a:ext>
            </a:extLst>
          </p:cNvPr>
          <p:cNvSpPr txBox="1"/>
          <p:nvPr/>
        </p:nvSpPr>
        <p:spPr>
          <a:xfrm>
            <a:off x="6321260" y="758509"/>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grpSp>
        <p:nvGrpSpPr>
          <p:cNvPr id="23" name="グループ化 22">
            <a:extLst>
              <a:ext uri="{FF2B5EF4-FFF2-40B4-BE49-F238E27FC236}">
                <a16:creationId xmlns:a16="http://schemas.microsoft.com/office/drawing/2014/main" id="{46A8B8DB-47C2-399F-1204-EBC866C9F3A9}"/>
              </a:ext>
            </a:extLst>
          </p:cNvPr>
          <p:cNvGrpSpPr/>
          <p:nvPr/>
        </p:nvGrpSpPr>
        <p:grpSpPr>
          <a:xfrm>
            <a:off x="233525" y="1087040"/>
            <a:ext cx="8653185" cy="3501411"/>
            <a:chOff x="233525" y="1087040"/>
            <a:chExt cx="8653185" cy="3501411"/>
          </a:xfrm>
        </p:grpSpPr>
        <p:grpSp>
          <p:nvGrpSpPr>
            <p:cNvPr id="9" name="グループ化 8">
              <a:extLst>
                <a:ext uri="{FF2B5EF4-FFF2-40B4-BE49-F238E27FC236}">
                  <a16:creationId xmlns:a16="http://schemas.microsoft.com/office/drawing/2014/main" id="{05C4477E-95E8-DE70-81DB-6E174C94089A}"/>
                </a:ext>
              </a:extLst>
            </p:cNvPr>
            <p:cNvGrpSpPr/>
            <p:nvPr/>
          </p:nvGrpSpPr>
          <p:grpSpPr>
            <a:xfrm>
              <a:off x="233525" y="1087040"/>
              <a:ext cx="8653185" cy="3501411"/>
              <a:chOff x="233525" y="1087040"/>
              <a:chExt cx="8653185" cy="3501411"/>
            </a:xfrm>
          </p:grpSpPr>
          <p:pic>
            <p:nvPicPr>
              <p:cNvPr id="4" name="図 3">
                <a:extLst>
                  <a:ext uri="{FF2B5EF4-FFF2-40B4-BE49-F238E27FC236}">
                    <a16:creationId xmlns:a16="http://schemas.microsoft.com/office/drawing/2014/main" id="{1528FFCB-87AC-7A1C-8B0B-D991BA20780C}"/>
                  </a:ext>
                </a:extLst>
              </p:cNvPr>
              <p:cNvPicPr>
                <a:picLocks noChangeAspect="1"/>
              </p:cNvPicPr>
              <p:nvPr/>
            </p:nvPicPr>
            <p:blipFill>
              <a:blip r:embed="rId2"/>
              <a:stretch>
                <a:fillRect/>
              </a:stretch>
            </p:blipFill>
            <p:spPr>
              <a:xfrm>
                <a:off x="233525" y="1087040"/>
                <a:ext cx="5398714" cy="1342714"/>
              </a:xfrm>
              <a:prstGeom prst="rect">
                <a:avLst/>
              </a:prstGeom>
              <a:effectLst>
                <a:outerShdw blurRad="50800" dist="38100" dir="2700000" algn="tl" rotWithShape="0">
                  <a:prstClr val="black">
                    <a:alpha val="40000"/>
                  </a:prstClr>
                </a:outerShdw>
              </a:effectLst>
            </p:spPr>
          </p:pic>
          <p:grpSp>
            <p:nvGrpSpPr>
              <p:cNvPr id="20" name="グループ化 19">
                <a:extLst>
                  <a:ext uri="{FF2B5EF4-FFF2-40B4-BE49-F238E27FC236}">
                    <a16:creationId xmlns:a16="http://schemas.microsoft.com/office/drawing/2014/main" id="{41713B9C-C537-44E3-78A7-FCB0C64C6529}"/>
                  </a:ext>
                </a:extLst>
              </p:cNvPr>
              <p:cNvGrpSpPr/>
              <p:nvPr/>
            </p:nvGrpSpPr>
            <p:grpSpPr>
              <a:xfrm>
                <a:off x="417195" y="1603911"/>
                <a:ext cx="8469515" cy="2984540"/>
                <a:chOff x="549997" y="2305937"/>
                <a:chExt cx="11235143" cy="3959111"/>
              </a:xfrm>
            </p:grpSpPr>
            <p:grpSp>
              <p:nvGrpSpPr>
                <p:cNvPr id="19" name="グループ化 18">
                  <a:extLst>
                    <a:ext uri="{FF2B5EF4-FFF2-40B4-BE49-F238E27FC236}">
                      <a16:creationId xmlns:a16="http://schemas.microsoft.com/office/drawing/2014/main" id="{36C69243-4A09-B589-16D0-F3075540F8AB}"/>
                    </a:ext>
                  </a:extLst>
                </p:cNvPr>
                <p:cNvGrpSpPr/>
                <p:nvPr/>
              </p:nvGrpSpPr>
              <p:grpSpPr>
                <a:xfrm>
                  <a:off x="3053761" y="2305937"/>
                  <a:ext cx="4248158" cy="1027928"/>
                  <a:chOff x="3053761" y="2305937"/>
                  <a:chExt cx="4248158" cy="1027928"/>
                </a:xfrm>
              </p:grpSpPr>
              <p:sp>
                <p:nvSpPr>
                  <p:cNvPr id="8" name="角丸四角形 30">
                    <a:extLst>
                      <a:ext uri="{FF2B5EF4-FFF2-40B4-BE49-F238E27FC236}">
                        <a16:creationId xmlns:a16="http://schemas.microsoft.com/office/drawing/2014/main" id="{4934C36D-A7C7-DCB1-539D-A9E7E15FC79E}"/>
                      </a:ext>
                    </a:extLst>
                  </p:cNvPr>
                  <p:cNvSpPr/>
                  <p:nvPr/>
                </p:nvSpPr>
                <p:spPr>
                  <a:xfrm>
                    <a:off x="3053761" y="2305937"/>
                    <a:ext cx="1329410" cy="317452"/>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30">
                    <a:extLst>
                      <a:ext uri="{FF2B5EF4-FFF2-40B4-BE49-F238E27FC236}">
                        <a16:creationId xmlns:a16="http://schemas.microsoft.com/office/drawing/2014/main" id="{E1B6932D-933B-8DAC-9F33-A7CFE0AE037F}"/>
                      </a:ext>
                    </a:extLst>
                  </p:cNvPr>
                  <p:cNvSpPr/>
                  <p:nvPr/>
                </p:nvSpPr>
                <p:spPr>
                  <a:xfrm>
                    <a:off x="6243456" y="3008385"/>
                    <a:ext cx="1058463" cy="325480"/>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0F158F7C-5FFD-545F-3EC4-5E4ACB35106B}"/>
                    </a:ext>
                  </a:extLst>
                </p:cNvPr>
                <p:cNvSpPr txBox="1"/>
                <p:nvPr/>
              </p:nvSpPr>
              <p:spPr>
                <a:xfrm>
                  <a:off x="549997" y="3589813"/>
                  <a:ext cx="6838216" cy="979867"/>
                </a:xfrm>
                <a:prstGeom prst="rect">
                  <a:avLst/>
                </a:prstGeom>
                <a:noFill/>
              </p:spPr>
              <p:txBody>
                <a:bodyPr wrap="square" rtlCol="0">
                  <a:spAutoFit/>
                </a:bodyPr>
                <a:lstStyle/>
                <a:p>
                  <a:pPr marL="360363" indent="-360363"/>
                  <a:r>
                    <a:rPr kumimoji="1" lang="ja-JP" altLang="en-US" sz="1400" b="1" dirty="0">
                      <a:latin typeface="+mn-ea"/>
                      <a:ea typeface="+mn-ea"/>
                    </a:rPr>
                    <a:t>例：①「詳細条件」を開き「類似色を含む」をチェック</a:t>
                  </a:r>
                  <a:endParaRPr kumimoji="1" lang="en-US" altLang="ja-JP" sz="1400" b="1" dirty="0">
                    <a:latin typeface="+mn-ea"/>
                    <a:ea typeface="+mn-ea"/>
                  </a:endParaRPr>
                </a:p>
                <a:p>
                  <a:pPr marL="628650" indent="-268288"/>
                  <a:r>
                    <a:rPr lang="ja-JP" altLang="en-US" sz="1400" b="1" dirty="0">
                      <a:latin typeface="+mn-ea"/>
                      <a:ea typeface="+mn-ea"/>
                    </a:rPr>
                    <a:t>② </a:t>
                  </a:r>
                  <a:r>
                    <a:rPr kumimoji="1" lang="ja-JP" altLang="en-US" sz="1400" b="1" dirty="0">
                      <a:latin typeface="+mn-ea"/>
                      <a:ea typeface="+mn-ea"/>
                    </a:rPr>
                    <a:t>黄色と同系色（</a:t>
                  </a:r>
                  <a:r>
                    <a:rPr lang="ja-JP" altLang="en-US" sz="1400" b="1" dirty="0">
                      <a:latin typeface="+mn-ea"/>
                      <a:ea typeface="+mn-ea"/>
                    </a:rPr>
                    <a:t>白色</a:t>
                  </a:r>
                  <a:r>
                    <a:rPr kumimoji="1" lang="ja-JP" altLang="en-US" sz="1400" b="1" dirty="0">
                      <a:latin typeface="+mn-ea"/>
                      <a:ea typeface="+mn-ea"/>
                    </a:rPr>
                    <a:t>、茶色、橙色、緑色）が同時選択</a:t>
                  </a:r>
                  <a:endParaRPr kumimoji="1" lang="en-US" altLang="ja-JP" sz="1400" b="1" dirty="0">
                    <a:latin typeface="+mn-ea"/>
                    <a:ea typeface="+mn-ea"/>
                  </a:endParaRPr>
                </a:p>
                <a:p>
                  <a:pPr marL="360363"/>
                  <a:r>
                    <a:rPr lang="ja-JP" altLang="en-US" sz="1400" b="1" dirty="0">
                      <a:latin typeface="+mn-ea"/>
                      <a:ea typeface="+mn-ea"/>
                    </a:rPr>
                    <a:t>③</a:t>
                  </a:r>
                  <a:r>
                    <a:rPr kumimoji="1" lang="ja-JP" altLang="en-US" sz="1400" b="1" dirty="0">
                      <a:latin typeface="+mn-ea"/>
                      <a:ea typeface="+mn-ea"/>
                    </a:rPr>
                    <a:t>左側のメニューに検索条件として追加される。</a:t>
                  </a:r>
                </a:p>
              </p:txBody>
            </p:sp>
            <p:pic>
              <p:nvPicPr>
                <p:cNvPr id="17" name="図 16">
                  <a:extLst>
                    <a:ext uri="{FF2B5EF4-FFF2-40B4-BE49-F238E27FC236}">
                      <a16:creationId xmlns:a16="http://schemas.microsoft.com/office/drawing/2014/main" id="{B75D738D-7C85-66EC-8753-B5DD1B246259}"/>
                    </a:ext>
                  </a:extLst>
                </p:cNvPr>
                <p:cNvPicPr>
                  <a:picLocks noChangeAspect="1"/>
                </p:cNvPicPr>
                <p:nvPr/>
              </p:nvPicPr>
              <p:blipFill>
                <a:blip r:embed="rId3"/>
                <a:stretch>
                  <a:fillRect/>
                </a:stretch>
              </p:blipFill>
              <p:spPr>
                <a:xfrm>
                  <a:off x="7658014" y="3401452"/>
                  <a:ext cx="4127126" cy="2863596"/>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sp>
            <p:nvSpPr>
              <p:cNvPr id="5" name="角丸四角形 30">
                <a:extLst>
                  <a:ext uri="{FF2B5EF4-FFF2-40B4-BE49-F238E27FC236}">
                    <a16:creationId xmlns:a16="http://schemas.microsoft.com/office/drawing/2014/main" id="{0E6A4477-6A94-0187-8DEE-C2CB722B0424}"/>
                  </a:ext>
                </a:extLst>
              </p:cNvPr>
              <p:cNvSpPr/>
              <p:nvPr/>
            </p:nvSpPr>
            <p:spPr>
              <a:xfrm>
                <a:off x="266917" y="1638742"/>
                <a:ext cx="1430438" cy="434405"/>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8139DE6E-83F9-E52B-2B6D-6B619FD1B6AB}"/>
                </a:ext>
              </a:extLst>
            </p:cNvPr>
            <p:cNvSpPr txBox="1"/>
            <p:nvPr/>
          </p:nvSpPr>
          <p:spPr>
            <a:xfrm>
              <a:off x="4306054" y="2094381"/>
              <a:ext cx="331470" cy="338554"/>
            </a:xfrm>
            <a:prstGeom prst="rect">
              <a:avLst/>
            </a:prstGeom>
            <a:noFill/>
          </p:spPr>
          <p:txBody>
            <a:bodyPr wrap="square">
              <a:spAutoFit/>
            </a:bodyPr>
            <a:lstStyle/>
            <a:p>
              <a:r>
                <a:rPr lang="ja-JP" altLang="en-US" sz="1600" b="1" dirty="0">
                  <a:solidFill>
                    <a:srgbClr val="FF0000"/>
                  </a:solidFill>
                  <a:latin typeface="+mn-ea"/>
                  <a:ea typeface="+mn-ea"/>
                </a:rPr>
                <a:t>①</a:t>
              </a:r>
            </a:p>
          </p:txBody>
        </p:sp>
        <p:sp>
          <p:nvSpPr>
            <p:cNvPr id="18" name="テキスト ボックス 17">
              <a:extLst>
                <a:ext uri="{FF2B5EF4-FFF2-40B4-BE49-F238E27FC236}">
                  <a16:creationId xmlns:a16="http://schemas.microsoft.com/office/drawing/2014/main" id="{F5D4CB7D-B2D2-76D3-CB01-A4F593051343}"/>
                </a:ext>
              </a:extLst>
            </p:cNvPr>
            <p:cNvSpPr txBox="1"/>
            <p:nvPr/>
          </p:nvSpPr>
          <p:spPr>
            <a:xfrm>
              <a:off x="2907067" y="1843219"/>
              <a:ext cx="331470" cy="338554"/>
            </a:xfrm>
            <a:prstGeom prst="rect">
              <a:avLst/>
            </a:prstGeom>
            <a:noFill/>
          </p:spPr>
          <p:txBody>
            <a:bodyPr wrap="square">
              <a:spAutoFit/>
            </a:bodyPr>
            <a:lstStyle/>
            <a:p>
              <a:r>
                <a:rPr lang="ja-JP" altLang="en-US" sz="1600" b="1" dirty="0">
                  <a:solidFill>
                    <a:srgbClr val="FF0000"/>
                  </a:solidFill>
                  <a:latin typeface="+mn-ea"/>
                  <a:ea typeface="+mn-ea"/>
                </a:rPr>
                <a:t>②</a:t>
              </a:r>
            </a:p>
          </p:txBody>
        </p:sp>
        <p:sp>
          <p:nvSpPr>
            <p:cNvPr id="22" name="テキスト ボックス 21">
              <a:extLst>
                <a:ext uri="{FF2B5EF4-FFF2-40B4-BE49-F238E27FC236}">
                  <a16:creationId xmlns:a16="http://schemas.microsoft.com/office/drawing/2014/main" id="{9F4D8C5A-D88E-14F3-5875-1149D3CDFB61}"/>
                </a:ext>
              </a:extLst>
            </p:cNvPr>
            <p:cNvSpPr txBox="1"/>
            <p:nvPr/>
          </p:nvSpPr>
          <p:spPr>
            <a:xfrm>
              <a:off x="1642364" y="1805591"/>
              <a:ext cx="331470" cy="338554"/>
            </a:xfrm>
            <a:prstGeom prst="rect">
              <a:avLst/>
            </a:prstGeom>
            <a:noFill/>
          </p:spPr>
          <p:txBody>
            <a:bodyPr wrap="square">
              <a:spAutoFit/>
            </a:bodyPr>
            <a:lstStyle/>
            <a:p>
              <a:r>
                <a:rPr lang="ja-JP" altLang="en-US" sz="1600" b="1" dirty="0">
                  <a:solidFill>
                    <a:srgbClr val="FF0000"/>
                  </a:solidFill>
                  <a:latin typeface="+mn-ea"/>
                  <a:ea typeface="+mn-ea"/>
                </a:rPr>
                <a:t>③</a:t>
              </a:r>
            </a:p>
          </p:txBody>
        </p:sp>
      </p:grpSp>
    </p:spTree>
    <p:extLst>
      <p:ext uri="{BB962C8B-B14F-4D97-AF65-F5344CB8AC3E}">
        <p14:creationId xmlns:p14="http://schemas.microsoft.com/office/powerpoint/2010/main" val="42770886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83489E-02EB-14E8-D5CF-9C7878B62B3A}"/>
              </a:ext>
            </a:extLst>
          </p:cNvPr>
          <p:cNvSpPr>
            <a:spLocks noGrp="1"/>
          </p:cNvSpPr>
          <p:nvPr>
            <p:ph type="title"/>
          </p:nvPr>
        </p:nvSpPr>
        <p:spPr/>
        <p:txBody>
          <a:bodyPr/>
          <a:lstStyle/>
          <a:p>
            <a:r>
              <a:rPr kumimoji="1" lang="en-US" altLang="ja-JP" sz="2800" dirty="0"/>
              <a:t>6-4</a:t>
            </a:r>
            <a:r>
              <a:rPr kumimoji="1" lang="ja-JP" altLang="en-US" sz="2800" dirty="0"/>
              <a:t>．ダッシュボード機能の改善</a:t>
            </a:r>
            <a:r>
              <a:rPr kumimoji="1" lang="ja-JP" altLang="en-US" sz="2000" dirty="0"/>
              <a:t>（</a:t>
            </a:r>
            <a:r>
              <a:rPr kumimoji="1" lang="en-US" altLang="ja-JP" sz="2000" dirty="0"/>
              <a:t>V1.6</a:t>
            </a:r>
            <a:r>
              <a:rPr kumimoji="1" lang="ja-JP" altLang="en-US" sz="2000" dirty="0"/>
              <a:t>）</a:t>
            </a:r>
          </a:p>
        </p:txBody>
      </p:sp>
    </p:spTree>
    <p:extLst>
      <p:ext uri="{BB962C8B-B14F-4D97-AF65-F5344CB8AC3E}">
        <p14:creationId xmlns:p14="http://schemas.microsoft.com/office/powerpoint/2010/main" val="9873579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6-4</a:t>
            </a:r>
            <a:r>
              <a:rPr kumimoji="1" lang="ja-JP" altLang="en-US" sz="1400" dirty="0"/>
              <a:t>．ダッシュボード機能の改善（</a:t>
            </a:r>
            <a:r>
              <a:rPr kumimoji="1" lang="en-US" altLang="ja-JP" sz="1400" dirty="0"/>
              <a:t>V1.6</a:t>
            </a:r>
            <a:r>
              <a:rPr kumimoji="1" lang="ja-JP" altLang="en-US" sz="1400" dirty="0"/>
              <a:t>） </a:t>
            </a:r>
            <a:br>
              <a:rPr kumimoji="1" lang="en-US" altLang="ja-JP" sz="1400" dirty="0"/>
            </a:br>
            <a:r>
              <a:rPr lang="ja-JP" altLang="en-US" sz="2000" dirty="0"/>
              <a:t>①</a:t>
            </a:r>
            <a:r>
              <a:rPr kumimoji="1" lang="ja-JP" altLang="en-US" sz="2000" dirty="0"/>
              <a:t>グラフの平均線表示に対応</a:t>
            </a:r>
          </a:p>
        </p:txBody>
      </p:sp>
      <p:sp>
        <p:nvSpPr>
          <p:cNvPr id="2" name="コンテンツ プレースホルダー 5">
            <a:extLst>
              <a:ext uri="{FF2B5EF4-FFF2-40B4-BE49-F238E27FC236}">
                <a16:creationId xmlns:a16="http://schemas.microsoft.com/office/drawing/2014/main" id="{5CDADB18-D252-6E8F-F7E9-16196507B692}"/>
              </a:ext>
            </a:extLst>
          </p:cNvPr>
          <p:cNvSpPr txBox="1">
            <a:spLocks/>
          </p:cNvSpPr>
          <p:nvPr/>
        </p:nvSpPr>
        <p:spPr>
          <a:xfrm>
            <a:off x="0" y="670667"/>
            <a:ext cx="8585543" cy="5253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2075" indent="0" fontAlgn="auto">
              <a:spcAft>
                <a:spcPts val="0"/>
              </a:spcAft>
              <a:buNone/>
            </a:pPr>
            <a:r>
              <a:rPr lang="ja-JP" altLang="en-US" sz="1600" b="1" dirty="0"/>
              <a:t>■グラフデータの平均線（赤点線）が表示され、データ傾向が確認可能</a:t>
            </a:r>
          </a:p>
        </p:txBody>
      </p:sp>
      <p:grpSp>
        <p:nvGrpSpPr>
          <p:cNvPr id="10" name="グループ化 9">
            <a:extLst>
              <a:ext uri="{FF2B5EF4-FFF2-40B4-BE49-F238E27FC236}">
                <a16:creationId xmlns:a16="http://schemas.microsoft.com/office/drawing/2014/main" id="{11822B09-404F-0DFC-DF74-3A58A795C590}"/>
              </a:ext>
            </a:extLst>
          </p:cNvPr>
          <p:cNvGrpSpPr/>
          <p:nvPr/>
        </p:nvGrpSpPr>
        <p:grpSpPr>
          <a:xfrm>
            <a:off x="387035" y="1134050"/>
            <a:ext cx="8263156" cy="3174813"/>
            <a:chOff x="1446160" y="1739087"/>
            <a:chExt cx="9205718" cy="3536958"/>
          </a:xfrm>
        </p:grpSpPr>
        <p:grpSp>
          <p:nvGrpSpPr>
            <p:cNvPr id="4" name="グループ化 3">
              <a:extLst>
                <a:ext uri="{FF2B5EF4-FFF2-40B4-BE49-F238E27FC236}">
                  <a16:creationId xmlns:a16="http://schemas.microsoft.com/office/drawing/2014/main" id="{C30EF1A4-EB10-B959-E180-C3392D37EEA6}"/>
                </a:ext>
              </a:extLst>
            </p:cNvPr>
            <p:cNvGrpSpPr/>
            <p:nvPr/>
          </p:nvGrpSpPr>
          <p:grpSpPr>
            <a:xfrm>
              <a:off x="1446160" y="1739087"/>
              <a:ext cx="4162969" cy="3536958"/>
              <a:chOff x="1446160" y="1739087"/>
              <a:chExt cx="4162969" cy="3536958"/>
            </a:xfrm>
          </p:grpSpPr>
          <p:pic>
            <p:nvPicPr>
              <p:cNvPr id="5" name="図 4">
                <a:extLst>
                  <a:ext uri="{FF2B5EF4-FFF2-40B4-BE49-F238E27FC236}">
                    <a16:creationId xmlns:a16="http://schemas.microsoft.com/office/drawing/2014/main" id="{E5B54970-1154-7726-177C-F1F18F23F3CB}"/>
                  </a:ext>
                </a:extLst>
              </p:cNvPr>
              <p:cNvPicPr>
                <a:picLocks noChangeAspect="1"/>
              </p:cNvPicPr>
              <p:nvPr/>
            </p:nvPicPr>
            <p:blipFill>
              <a:blip r:embed="rId2"/>
              <a:stretch>
                <a:fillRect/>
              </a:stretch>
            </p:blipFill>
            <p:spPr>
              <a:xfrm>
                <a:off x="1446160" y="1739087"/>
                <a:ext cx="4162969" cy="3536958"/>
              </a:xfrm>
              <a:prstGeom prst="rect">
                <a:avLst/>
              </a:prstGeom>
              <a:effectLst>
                <a:outerShdw blurRad="50800" dist="38100" dir="2700000" algn="tl" rotWithShape="0">
                  <a:prstClr val="black">
                    <a:alpha val="40000"/>
                  </a:prstClr>
                </a:outerShdw>
              </a:effectLst>
            </p:spPr>
          </p:pic>
          <p:cxnSp>
            <p:nvCxnSpPr>
              <p:cNvPr id="6" name="直線矢印コネクタ 5">
                <a:extLst>
                  <a:ext uri="{FF2B5EF4-FFF2-40B4-BE49-F238E27FC236}">
                    <a16:creationId xmlns:a16="http://schemas.microsoft.com/office/drawing/2014/main" id="{190246F1-1C02-2B2F-2D5B-B6017ED1847E}"/>
                  </a:ext>
                </a:extLst>
              </p:cNvPr>
              <p:cNvCxnSpPr>
                <a:cxnSpLocks/>
              </p:cNvCxnSpPr>
              <p:nvPr/>
            </p:nvCxnSpPr>
            <p:spPr>
              <a:xfrm flipH="1" flipV="1">
                <a:off x="4545874" y="4338022"/>
                <a:ext cx="524435" cy="786714"/>
              </a:xfrm>
              <a:prstGeom prst="straightConnector1">
                <a:avLst/>
              </a:prstGeom>
              <a:ln w="41275">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7" name="グループ化 6">
              <a:extLst>
                <a:ext uri="{FF2B5EF4-FFF2-40B4-BE49-F238E27FC236}">
                  <a16:creationId xmlns:a16="http://schemas.microsoft.com/office/drawing/2014/main" id="{A7863C4C-ECC0-88F1-7614-04F426ECD58F}"/>
                </a:ext>
              </a:extLst>
            </p:cNvPr>
            <p:cNvGrpSpPr/>
            <p:nvPr/>
          </p:nvGrpSpPr>
          <p:grpSpPr>
            <a:xfrm>
              <a:off x="6530621" y="1739088"/>
              <a:ext cx="4121257" cy="3536957"/>
              <a:chOff x="6530621" y="1739088"/>
              <a:chExt cx="4121257" cy="3536957"/>
            </a:xfrm>
          </p:grpSpPr>
          <p:pic>
            <p:nvPicPr>
              <p:cNvPr id="8" name="図 7">
                <a:extLst>
                  <a:ext uri="{FF2B5EF4-FFF2-40B4-BE49-F238E27FC236}">
                    <a16:creationId xmlns:a16="http://schemas.microsoft.com/office/drawing/2014/main" id="{B9108FB7-3F29-63D5-F56B-58350BC1FBA0}"/>
                  </a:ext>
                </a:extLst>
              </p:cNvPr>
              <p:cNvPicPr>
                <a:picLocks noChangeAspect="1"/>
              </p:cNvPicPr>
              <p:nvPr/>
            </p:nvPicPr>
            <p:blipFill>
              <a:blip r:embed="rId3"/>
              <a:stretch>
                <a:fillRect/>
              </a:stretch>
            </p:blipFill>
            <p:spPr>
              <a:xfrm>
                <a:off x="6530621" y="1739088"/>
                <a:ext cx="4121257" cy="3536957"/>
              </a:xfrm>
              <a:prstGeom prst="rect">
                <a:avLst/>
              </a:prstGeom>
              <a:effectLst>
                <a:outerShdw blurRad="50800" dist="38100" dir="2700000" algn="tl" rotWithShape="0">
                  <a:prstClr val="black">
                    <a:alpha val="40000"/>
                  </a:prstClr>
                </a:outerShdw>
              </a:effectLst>
            </p:spPr>
          </p:pic>
          <p:cxnSp>
            <p:nvCxnSpPr>
              <p:cNvPr id="9" name="直線矢印コネクタ 8">
                <a:extLst>
                  <a:ext uri="{FF2B5EF4-FFF2-40B4-BE49-F238E27FC236}">
                    <a16:creationId xmlns:a16="http://schemas.microsoft.com/office/drawing/2014/main" id="{5BB060D9-6E30-65D9-0593-AF9075D4EB93}"/>
                  </a:ext>
                </a:extLst>
              </p:cNvPr>
              <p:cNvCxnSpPr>
                <a:cxnSpLocks/>
              </p:cNvCxnSpPr>
              <p:nvPr/>
            </p:nvCxnSpPr>
            <p:spPr>
              <a:xfrm flipH="1" flipV="1">
                <a:off x="9956074" y="3944665"/>
                <a:ext cx="524435" cy="786714"/>
              </a:xfrm>
              <a:prstGeom prst="straightConnector1">
                <a:avLst/>
              </a:prstGeom>
              <a:ln w="41275">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grpSp>
      </p:grpSp>
      <p:sp>
        <p:nvSpPr>
          <p:cNvPr id="11" name="テキスト ボックス 10">
            <a:extLst>
              <a:ext uri="{FF2B5EF4-FFF2-40B4-BE49-F238E27FC236}">
                <a16:creationId xmlns:a16="http://schemas.microsoft.com/office/drawing/2014/main" id="{14FCCA65-97C6-236E-BAEA-86C838ED251D}"/>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25965536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6-4</a:t>
            </a:r>
            <a:r>
              <a:rPr kumimoji="1" lang="ja-JP" altLang="en-US" sz="1400" dirty="0"/>
              <a:t>．ダッシュボード機能の改善（</a:t>
            </a:r>
            <a:r>
              <a:rPr kumimoji="1" lang="en-US" altLang="ja-JP" sz="1400" dirty="0"/>
              <a:t>V1.6</a:t>
            </a:r>
            <a:r>
              <a:rPr kumimoji="1" lang="ja-JP" altLang="en-US" sz="1400" dirty="0"/>
              <a:t>） </a:t>
            </a:r>
            <a:br>
              <a:rPr kumimoji="1" lang="en-US" altLang="ja-JP" sz="1400" dirty="0"/>
            </a:br>
            <a:r>
              <a:rPr lang="ja-JP" altLang="en-US" sz="2000" dirty="0"/>
              <a:t>②カメラ設定で指定のラインまたはエリア名表示に対応</a:t>
            </a:r>
            <a:endParaRPr kumimoji="1" lang="ja-JP" altLang="en-US" sz="2000" dirty="0"/>
          </a:p>
        </p:txBody>
      </p:sp>
      <p:sp>
        <p:nvSpPr>
          <p:cNvPr id="2" name="コンテンツ プレースホルダー 5">
            <a:extLst>
              <a:ext uri="{FF2B5EF4-FFF2-40B4-BE49-F238E27FC236}">
                <a16:creationId xmlns:a16="http://schemas.microsoft.com/office/drawing/2014/main" id="{B4662806-0AA0-D3BF-A525-E5197B1C2C64}"/>
              </a:ext>
            </a:extLst>
          </p:cNvPr>
          <p:cNvSpPr txBox="1">
            <a:spLocks/>
          </p:cNvSpPr>
          <p:nvPr/>
        </p:nvSpPr>
        <p:spPr>
          <a:xfrm>
            <a:off x="0" y="680774"/>
            <a:ext cx="7368584" cy="583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7313" indent="0" fontAlgn="auto">
              <a:spcAft>
                <a:spcPts val="0"/>
              </a:spcAft>
              <a:buNone/>
            </a:pPr>
            <a:r>
              <a:rPr lang="ja-JP" altLang="en-US" sz="1600" b="1" dirty="0"/>
              <a:t>■カメラに設定したライン名やエリア名をチャート凡例に表示</a:t>
            </a:r>
          </a:p>
        </p:txBody>
      </p:sp>
      <p:grpSp>
        <p:nvGrpSpPr>
          <p:cNvPr id="4" name="グループ化 3">
            <a:extLst>
              <a:ext uri="{FF2B5EF4-FFF2-40B4-BE49-F238E27FC236}">
                <a16:creationId xmlns:a16="http://schemas.microsoft.com/office/drawing/2014/main" id="{69EA05C5-511E-E5F1-93B4-D6D6FCEA57C0}"/>
              </a:ext>
            </a:extLst>
          </p:cNvPr>
          <p:cNvGrpSpPr/>
          <p:nvPr/>
        </p:nvGrpSpPr>
        <p:grpSpPr>
          <a:xfrm>
            <a:off x="355621" y="1203368"/>
            <a:ext cx="8024278" cy="3066025"/>
            <a:chOff x="1046354" y="1747253"/>
            <a:chExt cx="9608425" cy="3671318"/>
          </a:xfrm>
        </p:grpSpPr>
        <p:pic>
          <p:nvPicPr>
            <p:cNvPr id="5" name="図 4">
              <a:extLst>
                <a:ext uri="{FF2B5EF4-FFF2-40B4-BE49-F238E27FC236}">
                  <a16:creationId xmlns:a16="http://schemas.microsoft.com/office/drawing/2014/main" id="{3996E797-8D4F-C489-F9E9-20D925CF87FF}"/>
                </a:ext>
              </a:extLst>
            </p:cNvPr>
            <p:cNvPicPr>
              <a:picLocks noChangeAspect="1"/>
            </p:cNvPicPr>
            <p:nvPr/>
          </p:nvPicPr>
          <p:blipFill rotWithShape="1">
            <a:blip r:embed="rId2"/>
            <a:srcRect l="7873" t="2177" r="30126" b="85581"/>
            <a:stretch/>
          </p:blipFill>
          <p:spPr>
            <a:xfrm>
              <a:off x="5571790" y="1747253"/>
              <a:ext cx="5082989" cy="843403"/>
            </a:xfrm>
            <a:prstGeom prst="rect">
              <a:avLst/>
            </a:prstGeom>
            <a:effectLst>
              <a:outerShdw blurRad="50800" dist="38100" dir="2700000" algn="tl" rotWithShape="0">
                <a:prstClr val="black">
                  <a:alpha val="40000"/>
                </a:prstClr>
              </a:outerShdw>
            </a:effectLst>
          </p:spPr>
        </p:pic>
        <p:grpSp>
          <p:nvGrpSpPr>
            <p:cNvPr id="6" name="グループ化 5">
              <a:extLst>
                <a:ext uri="{FF2B5EF4-FFF2-40B4-BE49-F238E27FC236}">
                  <a16:creationId xmlns:a16="http://schemas.microsoft.com/office/drawing/2014/main" id="{6BD37EE4-6E98-A0AE-85EC-57D2C5EF5312}"/>
                </a:ext>
              </a:extLst>
            </p:cNvPr>
            <p:cNvGrpSpPr/>
            <p:nvPr/>
          </p:nvGrpSpPr>
          <p:grpSpPr>
            <a:xfrm>
              <a:off x="1046354" y="1764905"/>
              <a:ext cx="4347703" cy="3653666"/>
              <a:chOff x="1046354" y="1764905"/>
              <a:chExt cx="4347703" cy="3653666"/>
            </a:xfrm>
          </p:grpSpPr>
          <p:pic>
            <p:nvPicPr>
              <p:cNvPr id="8" name="図 7">
                <a:extLst>
                  <a:ext uri="{FF2B5EF4-FFF2-40B4-BE49-F238E27FC236}">
                    <a16:creationId xmlns:a16="http://schemas.microsoft.com/office/drawing/2014/main" id="{341B390A-5F27-52DB-11BE-CFC60C7AFF6C}"/>
                  </a:ext>
                </a:extLst>
              </p:cNvPr>
              <p:cNvPicPr>
                <a:picLocks noChangeAspect="1"/>
              </p:cNvPicPr>
              <p:nvPr/>
            </p:nvPicPr>
            <p:blipFill>
              <a:blip r:embed="rId3"/>
              <a:stretch>
                <a:fillRect/>
              </a:stretch>
            </p:blipFill>
            <p:spPr>
              <a:xfrm>
                <a:off x="1046354" y="1764905"/>
                <a:ext cx="4347703" cy="3653666"/>
              </a:xfrm>
              <a:prstGeom prst="rect">
                <a:avLst/>
              </a:prstGeom>
              <a:effectLst>
                <a:outerShdw blurRad="50800" dist="38100" dir="2700000" algn="tl" rotWithShape="0">
                  <a:prstClr val="black">
                    <a:alpha val="40000"/>
                  </a:prstClr>
                </a:outerShdw>
              </a:effectLst>
            </p:spPr>
          </p:pic>
          <p:sp>
            <p:nvSpPr>
              <p:cNvPr id="9" name="角丸四角形 30">
                <a:extLst>
                  <a:ext uri="{FF2B5EF4-FFF2-40B4-BE49-F238E27FC236}">
                    <a16:creationId xmlns:a16="http://schemas.microsoft.com/office/drawing/2014/main" id="{49E3A731-73B7-65EC-539C-9ECA21A6D212}"/>
                  </a:ext>
                </a:extLst>
              </p:cNvPr>
              <p:cNvSpPr/>
              <p:nvPr/>
            </p:nvSpPr>
            <p:spPr>
              <a:xfrm>
                <a:off x="1518882" y="1885024"/>
                <a:ext cx="2662059" cy="451003"/>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右矢印 22">
              <a:extLst>
                <a:ext uri="{FF2B5EF4-FFF2-40B4-BE49-F238E27FC236}">
                  <a16:creationId xmlns:a16="http://schemas.microsoft.com/office/drawing/2014/main" id="{C20BD54C-833D-98EC-E46C-ABD2E3CF5BAA}"/>
                </a:ext>
              </a:extLst>
            </p:cNvPr>
            <p:cNvSpPr/>
            <p:nvPr/>
          </p:nvSpPr>
          <p:spPr>
            <a:xfrm rot="21128786">
              <a:off x="4306053" y="1829412"/>
              <a:ext cx="1237121" cy="503753"/>
            </a:xfrm>
            <a:custGeom>
              <a:avLst/>
              <a:gdLst>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260431 h 347241"/>
                <a:gd name="connsiteX7" fmla="*/ 0 w 753284"/>
                <a:gd name="connsiteY7" fmla="*/ 86810 h 347241"/>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86810 h 347241"/>
                <a:gd name="connsiteX0" fmla="*/ 0 w 753284"/>
                <a:gd name="connsiteY0" fmla="*/ 164447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164447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84" h="347241">
                  <a:moveTo>
                    <a:pt x="0" y="164447"/>
                  </a:moveTo>
                  <a:lnTo>
                    <a:pt x="579664" y="86810"/>
                  </a:lnTo>
                  <a:lnTo>
                    <a:pt x="579664" y="0"/>
                  </a:lnTo>
                  <a:lnTo>
                    <a:pt x="753284" y="173621"/>
                  </a:lnTo>
                  <a:lnTo>
                    <a:pt x="579664" y="347241"/>
                  </a:lnTo>
                  <a:lnTo>
                    <a:pt x="579664" y="260431"/>
                  </a:lnTo>
                  <a:lnTo>
                    <a:pt x="0" y="191420"/>
                  </a:lnTo>
                  <a:lnTo>
                    <a:pt x="0" y="164447"/>
                  </a:lnTo>
                  <a:close/>
                </a:path>
              </a:pathLst>
            </a:cu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7B4F6E65-B15F-B138-2997-546DB0452C49}"/>
              </a:ext>
            </a:extLst>
          </p:cNvPr>
          <p:cNvSpPr txBox="1"/>
          <p:nvPr/>
        </p:nvSpPr>
        <p:spPr>
          <a:xfrm>
            <a:off x="4405105" y="3139287"/>
            <a:ext cx="4432822" cy="1323439"/>
          </a:xfrm>
          <a:prstGeom prst="rect">
            <a:avLst/>
          </a:prstGeom>
          <a:noFill/>
        </p:spPr>
        <p:txBody>
          <a:bodyPr wrap="square" rtlCol="0">
            <a:spAutoFit/>
          </a:bodyPr>
          <a:lstStyle/>
          <a:p>
            <a:r>
              <a:rPr lang="ja-JP" altLang="en-US" sz="1400" b="1" kern="100" dirty="0">
                <a:latin typeface="+mn-ea"/>
                <a:ea typeface="+mn-ea"/>
              </a:rPr>
              <a:t>エリア／ライン名を表示するには、</a:t>
            </a:r>
            <a:endParaRPr lang="en-US" altLang="ja-JP" sz="1400" b="1" kern="100" dirty="0">
              <a:latin typeface="+mn-ea"/>
              <a:ea typeface="+mn-ea"/>
            </a:endParaRPr>
          </a:p>
          <a:p>
            <a:r>
              <a:rPr lang="ja-JP" altLang="en-US" sz="1400" b="1" kern="100" dirty="0">
                <a:latin typeface="+mn-ea"/>
                <a:ea typeface="+mn-ea"/>
              </a:rPr>
              <a:t>カメラ側で名前の設定が必要</a:t>
            </a:r>
            <a:endParaRPr lang="en-US" altLang="ja-JP" sz="1400" b="1" kern="100" dirty="0">
              <a:latin typeface="+mn-ea"/>
              <a:ea typeface="+mn-ea"/>
            </a:endParaRPr>
          </a:p>
          <a:p>
            <a:endParaRPr lang="en-GB" altLang="ja-JP" sz="1400" b="1" kern="100" dirty="0">
              <a:effectLst/>
              <a:latin typeface="+mn-ea"/>
              <a:ea typeface="+mn-ea"/>
            </a:endParaRPr>
          </a:p>
          <a:p>
            <a:r>
              <a:rPr lang="en-US" altLang="ja-JP" sz="1400" b="1" kern="100" dirty="0">
                <a:latin typeface="+mn-ea"/>
                <a:ea typeface="+mn-ea"/>
              </a:rPr>
              <a:t>AI</a:t>
            </a:r>
            <a:r>
              <a:rPr lang="ja-JP" altLang="en-US" sz="1400" b="1" kern="100" dirty="0">
                <a:latin typeface="+mn-ea"/>
                <a:ea typeface="+mn-ea"/>
              </a:rPr>
              <a:t>アプリの対象バージョン</a:t>
            </a:r>
            <a:endParaRPr lang="en-GB" altLang="ja-JP" sz="1400" b="1" kern="100" dirty="0">
              <a:effectLst/>
              <a:latin typeface="+mn-ea"/>
              <a:ea typeface="+mn-ea"/>
            </a:endParaRPr>
          </a:p>
          <a:p>
            <a:pPr lvl="0"/>
            <a:r>
              <a:rPr lang="ja-JP" altLang="en-US" sz="1200" b="1" kern="100" dirty="0">
                <a:effectLst/>
                <a:latin typeface="+mn-ea"/>
                <a:ea typeface="+mn-ea"/>
              </a:rPr>
              <a:t>・</a:t>
            </a:r>
            <a:r>
              <a:rPr lang="en-GB" altLang="ja-JP" sz="1200" b="1" kern="100" dirty="0">
                <a:effectLst/>
                <a:latin typeface="+mn-ea"/>
                <a:ea typeface="+mn-ea"/>
              </a:rPr>
              <a:t>AI-VMD</a:t>
            </a:r>
            <a:r>
              <a:rPr lang="ja-JP" altLang="en-US" sz="1200" b="1" kern="100" dirty="0">
                <a:latin typeface="+mn-ea"/>
                <a:ea typeface="+mn-ea"/>
              </a:rPr>
              <a:t>：</a:t>
            </a:r>
            <a:r>
              <a:rPr lang="en-GB" altLang="ja-JP" sz="1200" b="1" kern="100" dirty="0">
                <a:effectLst/>
                <a:latin typeface="+mn-ea"/>
                <a:ea typeface="+mn-ea"/>
              </a:rPr>
              <a:t>V3.20 </a:t>
            </a:r>
            <a:r>
              <a:rPr lang="ja-JP" altLang="en-US" sz="1200" b="1" kern="100" dirty="0">
                <a:effectLst/>
                <a:latin typeface="+mn-ea"/>
                <a:ea typeface="+mn-ea"/>
              </a:rPr>
              <a:t>以降</a:t>
            </a:r>
            <a:br>
              <a:rPr lang="en-GB" altLang="ja-JP" sz="1200" b="1" kern="100" dirty="0">
                <a:effectLst/>
                <a:latin typeface="+mn-ea"/>
                <a:ea typeface="+mn-ea"/>
              </a:rPr>
            </a:br>
            <a:r>
              <a:rPr lang="ja-JP" altLang="en-US" sz="1200" b="1" kern="100" dirty="0">
                <a:effectLst/>
                <a:latin typeface="+mn-ea"/>
                <a:ea typeface="+mn-ea"/>
              </a:rPr>
              <a:t>・</a:t>
            </a:r>
            <a:r>
              <a:rPr lang="en-GB" altLang="ja-JP" sz="1200" b="1" kern="100" dirty="0">
                <a:effectLst/>
                <a:latin typeface="+mn-ea"/>
                <a:ea typeface="+mn-ea"/>
              </a:rPr>
              <a:t>AI-</a:t>
            </a:r>
            <a:r>
              <a:rPr lang="en-US" altLang="ja-JP" sz="1200" b="1" kern="100" dirty="0">
                <a:effectLst/>
                <a:latin typeface="+mn-ea"/>
                <a:ea typeface="+mn-ea"/>
              </a:rPr>
              <a:t>VMD</a:t>
            </a:r>
            <a:r>
              <a:rPr lang="ja-JP" altLang="en-US" sz="1200" b="1" kern="100" dirty="0">
                <a:effectLst/>
                <a:latin typeface="+mn-ea"/>
                <a:ea typeface="+mn-ea"/>
              </a:rPr>
              <a:t> </a:t>
            </a:r>
            <a:r>
              <a:rPr lang="en-US" altLang="ja-JP" sz="1200" b="1" kern="100" dirty="0">
                <a:effectLst/>
                <a:latin typeface="+mn-ea"/>
                <a:ea typeface="+mn-ea"/>
              </a:rPr>
              <a:t>/</a:t>
            </a:r>
            <a:r>
              <a:rPr lang="ja-JP" altLang="en-US" sz="1200" b="1" kern="100" dirty="0">
                <a:effectLst/>
                <a:latin typeface="+mn-ea"/>
                <a:ea typeface="+mn-ea"/>
              </a:rPr>
              <a:t> </a:t>
            </a:r>
            <a:r>
              <a:rPr lang="en-GB" altLang="ja-JP" sz="1200" b="1" kern="100" dirty="0">
                <a:effectLst/>
                <a:latin typeface="+mn-ea"/>
                <a:ea typeface="+mn-ea"/>
              </a:rPr>
              <a:t>AI</a:t>
            </a:r>
            <a:r>
              <a:rPr lang="ja-JP" altLang="en-US" sz="1200" b="1" kern="100" dirty="0">
                <a:latin typeface="+mn-ea"/>
                <a:ea typeface="+mn-ea"/>
              </a:rPr>
              <a:t>人数カウント（全方位カメラ）</a:t>
            </a:r>
            <a:r>
              <a:rPr lang="en-GB" altLang="ja-JP" sz="1200" b="1" kern="100" dirty="0">
                <a:effectLst/>
                <a:latin typeface="+mn-ea"/>
                <a:ea typeface="+mn-ea"/>
              </a:rPr>
              <a:t> : V1.50 </a:t>
            </a:r>
            <a:r>
              <a:rPr lang="ja-JP" altLang="en-US" sz="1200" b="1" kern="100" dirty="0">
                <a:latin typeface="+mn-ea"/>
                <a:ea typeface="+mn-ea"/>
              </a:rPr>
              <a:t>以降</a:t>
            </a:r>
            <a:endParaRPr kumimoji="1" lang="ja-JP" altLang="en-US" sz="1200" b="1" dirty="0">
              <a:latin typeface="+mn-ea"/>
              <a:ea typeface="+mn-ea"/>
            </a:endParaRPr>
          </a:p>
        </p:txBody>
      </p:sp>
      <p:sp>
        <p:nvSpPr>
          <p:cNvPr id="11" name="テキスト ボックス 10">
            <a:extLst>
              <a:ext uri="{FF2B5EF4-FFF2-40B4-BE49-F238E27FC236}">
                <a16:creationId xmlns:a16="http://schemas.microsoft.com/office/drawing/2014/main" id="{E21D57F0-FED3-B77D-1B01-FEC3BE4C51FD}"/>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241708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0" y="609255"/>
            <a:ext cx="9144000" cy="553998"/>
          </a:xfrm>
          <a:prstGeom prst="rect">
            <a:avLst/>
          </a:prstGeom>
        </p:spPr>
        <p:txBody>
          <a:bodyPr wrap="square">
            <a:spAutoFit/>
          </a:bodyPr>
          <a:lstStyle/>
          <a:p>
            <a:pPr marL="180975">
              <a:spcAft>
                <a:spcPts val="0"/>
              </a:spcAft>
              <a:defRPr/>
            </a:pPr>
            <a:r>
              <a:rPr lang="ja-JP" altLang="en-US" sz="1600" b="1" kern="100" dirty="0">
                <a:solidFill>
                  <a:prstClr val="black"/>
                </a:solidFill>
                <a:latin typeface="+mn-ea"/>
                <a:ea typeface="+mn-ea"/>
                <a:cs typeface="Calibri" panose="020F0502020204030204" pitchFamily="34" charset="0"/>
              </a:rPr>
              <a:t>■</a:t>
            </a:r>
            <a:r>
              <a:rPr lang="en-US" altLang="ja-JP" sz="1600" b="1" kern="100" dirty="0">
                <a:solidFill>
                  <a:prstClr val="black"/>
                </a:solidFill>
                <a:latin typeface="+mn-ea"/>
                <a:ea typeface="+mn-ea"/>
                <a:cs typeface="Calibri" panose="020F0502020204030204" pitchFamily="34" charset="0"/>
              </a:rPr>
              <a:t>ASA100UX</a:t>
            </a:r>
            <a:r>
              <a:rPr lang="ja-JP" altLang="en-US" sz="1600" b="1" kern="100" dirty="0">
                <a:solidFill>
                  <a:prstClr val="black"/>
                </a:solidFill>
                <a:latin typeface="+mn-ea"/>
                <a:ea typeface="+mn-ea"/>
                <a:cs typeface="Calibri" panose="020F0502020204030204" pitchFamily="34" charset="0"/>
              </a:rPr>
              <a:t>と</a:t>
            </a:r>
            <a:r>
              <a:rPr lang="en-US" altLang="ja-JP" sz="1600" b="1" kern="100" dirty="0">
                <a:solidFill>
                  <a:prstClr val="black"/>
                </a:solidFill>
                <a:latin typeface="+mn-ea"/>
                <a:ea typeface="+mn-ea"/>
                <a:cs typeface="Calibri" panose="020F0502020204030204" pitchFamily="34" charset="0"/>
              </a:rPr>
              <a:t>ASM300UX</a:t>
            </a:r>
            <a:r>
              <a:rPr lang="ja-JP" altLang="en-US" sz="1600" b="1" kern="100" dirty="0">
                <a:solidFill>
                  <a:prstClr val="black"/>
                </a:solidFill>
                <a:latin typeface="+mn-ea"/>
                <a:ea typeface="+mn-ea"/>
                <a:cs typeface="Calibri" panose="020F0502020204030204" pitchFamily="34" charset="0"/>
              </a:rPr>
              <a:t>の共用</a:t>
            </a:r>
            <a:r>
              <a:rPr lang="en-US" altLang="ja-JP" sz="1600" b="1" kern="100" dirty="0">
                <a:solidFill>
                  <a:prstClr val="black"/>
                </a:solidFill>
                <a:latin typeface="+mn-ea"/>
                <a:ea typeface="+mn-ea"/>
                <a:cs typeface="Calibri" panose="020F0502020204030204" pitchFamily="34" charset="0"/>
              </a:rPr>
              <a:t>PC</a:t>
            </a:r>
            <a:r>
              <a:rPr lang="ja-JP" altLang="en-US" sz="1600" b="1" kern="100" dirty="0">
                <a:solidFill>
                  <a:prstClr val="black"/>
                </a:solidFill>
                <a:latin typeface="+mn-ea"/>
                <a:ea typeface="+mn-ea"/>
                <a:cs typeface="Calibri" panose="020F0502020204030204" pitchFamily="34" charset="0"/>
              </a:rPr>
              <a:t>または専用</a:t>
            </a:r>
            <a:r>
              <a:rPr lang="en-US" altLang="ja-JP" sz="1600" b="1" kern="100" dirty="0">
                <a:solidFill>
                  <a:prstClr val="black"/>
                </a:solidFill>
                <a:latin typeface="+mn-ea"/>
                <a:ea typeface="+mn-ea"/>
                <a:cs typeface="Calibri" panose="020F0502020204030204" pitchFamily="34" charset="0"/>
              </a:rPr>
              <a:t>PC</a:t>
            </a:r>
            <a:r>
              <a:rPr lang="ja-JP" altLang="en-US" sz="1600" b="1" kern="100" dirty="0">
                <a:solidFill>
                  <a:prstClr val="black"/>
                </a:solidFill>
                <a:latin typeface="+mn-ea"/>
                <a:ea typeface="+mn-ea"/>
                <a:cs typeface="Calibri" panose="020F0502020204030204" pitchFamily="34" charset="0"/>
              </a:rPr>
              <a:t>選択時の</a:t>
            </a:r>
            <a:r>
              <a:rPr lang="en-US" altLang="ja-JP" sz="1600" b="1" kern="100" dirty="0">
                <a:solidFill>
                  <a:prstClr val="black"/>
                </a:solidFill>
                <a:latin typeface="+mn-ea"/>
                <a:ea typeface="+mn-ea"/>
                <a:cs typeface="Calibri" panose="020F0502020204030204" pitchFamily="34" charset="0"/>
              </a:rPr>
              <a:t>PC</a:t>
            </a:r>
            <a:r>
              <a:rPr lang="ja-JP" altLang="en-US" sz="1600" b="1" kern="100" dirty="0">
                <a:solidFill>
                  <a:prstClr val="black"/>
                </a:solidFill>
                <a:latin typeface="+mn-ea"/>
                <a:ea typeface="+mn-ea"/>
                <a:cs typeface="Calibri" panose="020F0502020204030204" pitchFamily="34" charset="0"/>
              </a:rPr>
              <a:t>要件</a:t>
            </a:r>
            <a:r>
              <a:rPr lang="ja-JP" altLang="en-US" sz="1400" b="1" kern="100" dirty="0">
                <a:solidFill>
                  <a:prstClr val="black"/>
                </a:solidFill>
                <a:latin typeface="+mn-ea"/>
                <a:ea typeface="+mn-ea"/>
                <a:cs typeface="Calibri" panose="020F0502020204030204" pitchFamily="34" charset="0"/>
              </a:rPr>
              <a:t>（検証済み</a:t>
            </a:r>
            <a:r>
              <a:rPr lang="en-US" altLang="ja-JP" sz="1400" b="1" kern="100" dirty="0">
                <a:solidFill>
                  <a:prstClr val="black"/>
                </a:solidFill>
                <a:latin typeface="+mn-ea"/>
                <a:ea typeface="+mn-ea"/>
                <a:cs typeface="Calibri" panose="020F0502020204030204" pitchFamily="34" charset="0"/>
              </a:rPr>
              <a:t>PC</a:t>
            </a:r>
            <a:r>
              <a:rPr lang="ja-JP" altLang="en-US" sz="1400" b="1" kern="100" dirty="0">
                <a:solidFill>
                  <a:prstClr val="black"/>
                </a:solidFill>
                <a:latin typeface="+mn-ea"/>
                <a:ea typeface="+mn-ea"/>
                <a:cs typeface="Calibri" panose="020F0502020204030204" pitchFamily="34" charset="0"/>
              </a:rPr>
              <a:t>は次ページ掲載）</a:t>
            </a:r>
            <a:endParaRPr lang="en-GB" sz="1400" b="1" kern="100" dirty="0">
              <a:solidFill>
                <a:prstClr val="black"/>
              </a:solidFill>
              <a:latin typeface="+mn-ea"/>
              <a:ea typeface="+mn-ea"/>
              <a:cs typeface="Calibri" panose="020F0502020204030204" pitchFamily="34" charset="0"/>
            </a:endParaRPr>
          </a:p>
        </p:txBody>
      </p:sp>
      <p:graphicFrame>
        <p:nvGraphicFramePr>
          <p:cNvPr id="3" name="表 2"/>
          <p:cNvGraphicFramePr>
            <a:graphicFrameLocks noGrp="1"/>
          </p:cNvGraphicFramePr>
          <p:nvPr>
            <p:extLst>
              <p:ext uri="{D42A27DB-BD31-4B8C-83A1-F6EECF244321}">
                <p14:modId xmlns:p14="http://schemas.microsoft.com/office/powerpoint/2010/main" val="3789873835"/>
              </p:ext>
            </p:extLst>
          </p:nvPr>
        </p:nvGraphicFramePr>
        <p:xfrm>
          <a:off x="202772" y="959633"/>
          <a:ext cx="8655883" cy="3381720"/>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1467765">
                  <a:extLst>
                    <a:ext uri="{9D8B030D-6E8A-4147-A177-3AD203B41FA5}">
                      <a16:colId xmlns:a16="http://schemas.microsoft.com/office/drawing/2014/main" val="2883987477"/>
                    </a:ext>
                  </a:extLst>
                </a:gridCol>
                <a:gridCol w="1747859">
                  <a:extLst>
                    <a:ext uri="{9D8B030D-6E8A-4147-A177-3AD203B41FA5}">
                      <a16:colId xmlns:a16="http://schemas.microsoft.com/office/drawing/2014/main" val="1689186154"/>
                    </a:ext>
                  </a:extLst>
                </a:gridCol>
                <a:gridCol w="5440259">
                  <a:extLst>
                    <a:ext uri="{9D8B030D-6E8A-4147-A177-3AD203B41FA5}">
                      <a16:colId xmlns:a16="http://schemas.microsoft.com/office/drawing/2014/main" val="1247510188"/>
                    </a:ext>
                  </a:extLst>
                </a:gridCol>
              </a:tblGrid>
              <a:tr h="173839">
                <a:tc>
                  <a:txBody>
                    <a:bodyPr/>
                    <a:lstStyle/>
                    <a:p>
                      <a:pPr algn="ctr">
                        <a:spcAft>
                          <a:spcPts val="0"/>
                        </a:spcAft>
                      </a:pPr>
                      <a:r>
                        <a:rPr lang="ja-JP" altLang="en-US" sz="1400" u="none" kern="100" dirty="0">
                          <a:effectLst>
                            <a:outerShdw blurRad="38100" dist="38100" dir="2700000" algn="tl">
                              <a:srgbClr val="000000">
                                <a:alpha val="43137"/>
                              </a:srgbClr>
                            </a:outerShdw>
                          </a:effectLst>
                          <a:latin typeface="+mn-ea"/>
                          <a:ea typeface="+mn-ea"/>
                        </a:rPr>
                        <a:t>システム構成</a:t>
                      </a:r>
                      <a:endParaRPr lang="ja-JP" sz="1400" u="none" kern="100" dirty="0">
                        <a:effectLst>
                          <a:outerShdw blurRad="38100" dist="38100" dir="2700000" algn="tl">
                            <a:srgbClr val="000000">
                              <a:alpha val="43137"/>
                            </a:srgbClr>
                          </a:outerShdw>
                        </a:effectLst>
                        <a:latin typeface="+mn-ea"/>
                        <a:ea typeface="+mn-ea"/>
                      </a:endParaRPr>
                    </a:p>
                  </a:txBody>
                  <a:tcPr marL="36000" marR="36000" marT="36000" marB="36000" anchor="ctr" anchorCtr="1"/>
                </a:tc>
                <a:tc>
                  <a:txBody>
                    <a:bodyPr/>
                    <a:lstStyle/>
                    <a:p>
                      <a:pPr algn="ctr">
                        <a:spcAft>
                          <a:spcPts val="0"/>
                        </a:spcAft>
                      </a:pPr>
                      <a:r>
                        <a:rPr lang="en-GB" sz="1400" u="none" kern="100" dirty="0">
                          <a:effectLst>
                            <a:outerShdw blurRad="38100" dist="38100" dir="2700000" algn="tl">
                              <a:srgbClr val="000000">
                                <a:alpha val="43137"/>
                              </a:srgbClr>
                            </a:outerShdw>
                          </a:effectLst>
                          <a:latin typeface="+mn-ea"/>
                          <a:ea typeface="+mn-ea"/>
                        </a:rPr>
                        <a:t> </a:t>
                      </a:r>
                      <a:r>
                        <a:rPr lang="ja-JP" altLang="en-US" sz="1400" u="none" kern="100" dirty="0">
                          <a:effectLst>
                            <a:outerShdw blurRad="38100" dist="38100" dir="2700000" algn="tl">
                              <a:srgbClr val="000000">
                                <a:alpha val="43137"/>
                              </a:srgbClr>
                            </a:outerShdw>
                          </a:effectLst>
                          <a:latin typeface="+mn-ea"/>
                          <a:ea typeface="+mn-ea"/>
                        </a:rPr>
                        <a:t>カメラ接続台数</a:t>
                      </a:r>
                      <a:endParaRPr lang="ja-JP" sz="1400" u="none" kern="100" dirty="0">
                        <a:effectLst>
                          <a:outerShdw blurRad="38100" dist="38100" dir="2700000" algn="tl">
                            <a:srgbClr val="000000">
                              <a:alpha val="43137"/>
                            </a:srgbClr>
                          </a:outerShdw>
                        </a:effectLst>
                        <a:latin typeface="+mn-ea"/>
                        <a:ea typeface="+mn-ea"/>
                      </a:endParaRPr>
                    </a:p>
                  </a:txBody>
                  <a:tcPr marL="36000" marR="36000" marT="15804" marB="15804" anchor="ctr"/>
                </a:tc>
                <a:tc>
                  <a:txBody>
                    <a:bodyPr/>
                    <a:lstStyle/>
                    <a:p>
                      <a:pPr algn="ctr">
                        <a:spcAft>
                          <a:spcPts val="0"/>
                        </a:spcAft>
                      </a:pPr>
                      <a:r>
                        <a:rPr lang="en-US" altLang="ja-JP" sz="1400" u="none" kern="100" dirty="0">
                          <a:effectLst>
                            <a:outerShdw blurRad="38100" dist="38100" dir="2700000" algn="tl">
                              <a:srgbClr val="000000">
                                <a:alpha val="43137"/>
                              </a:srgbClr>
                            </a:outerShdw>
                          </a:effectLst>
                          <a:latin typeface="+mn-ea"/>
                          <a:ea typeface="+mn-ea"/>
                        </a:rPr>
                        <a:t>PC</a:t>
                      </a:r>
                      <a:r>
                        <a:rPr lang="ja-JP" sz="1400" u="none" kern="100" dirty="0">
                          <a:effectLst>
                            <a:outerShdw blurRad="38100" dist="38100" dir="2700000" algn="tl">
                              <a:srgbClr val="000000">
                                <a:alpha val="43137"/>
                              </a:srgbClr>
                            </a:outerShdw>
                          </a:effectLst>
                          <a:latin typeface="+mn-ea"/>
                          <a:ea typeface="+mn-ea"/>
                        </a:rPr>
                        <a:t>要件</a:t>
                      </a:r>
                    </a:p>
                  </a:txBody>
                  <a:tcPr marL="36000" marR="36000" marT="15804" marB="15804" anchor="ctr"/>
                </a:tc>
                <a:extLst>
                  <a:ext uri="{0D108BD9-81ED-4DB2-BD59-A6C34878D82A}">
                    <a16:rowId xmlns:a16="http://schemas.microsoft.com/office/drawing/2014/main" val="235666239"/>
                  </a:ext>
                </a:extLst>
              </a:tr>
              <a:tr h="763389">
                <a:tc rowSpan="2">
                  <a:txBody>
                    <a:bodyPr/>
                    <a:lstStyle/>
                    <a:p>
                      <a:pPr>
                        <a:spcAft>
                          <a:spcPts val="0"/>
                        </a:spcAft>
                      </a:pPr>
                      <a:r>
                        <a:rPr lang="ja-JP" altLang="en-US" sz="1600" b="1" kern="100" dirty="0">
                          <a:effectLst>
                            <a:outerShdw blurRad="38100" dist="38100" dir="2700000" algn="tl">
                              <a:srgbClr val="000000">
                                <a:alpha val="43137"/>
                              </a:srgbClr>
                            </a:outerShdw>
                          </a:effectLst>
                          <a:latin typeface="+mn-ea"/>
                          <a:ea typeface="+mn-ea"/>
                        </a:rPr>
                        <a:t>専用</a:t>
                      </a:r>
                      <a:r>
                        <a:rPr lang="en-US" altLang="ja-JP" sz="1600" b="1" kern="100" dirty="0">
                          <a:effectLst>
                            <a:outerShdw blurRad="38100" dist="38100" dir="2700000" algn="tl">
                              <a:srgbClr val="000000">
                                <a:alpha val="43137"/>
                              </a:srgbClr>
                            </a:outerShdw>
                          </a:effectLst>
                          <a:latin typeface="+mn-ea"/>
                          <a:ea typeface="+mn-ea"/>
                        </a:rPr>
                        <a:t>PC</a:t>
                      </a:r>
                      <a:endParaRPr lang="ja-JP" sz="1600" b="1" kern="100" dirty="0">
                        <a:effectLst>
                          <a:outerShdw blurRad="38100" dist="38100" dir="2700000" algn="tl">
                            <a:srgbClr val="000000">
                              <a:alpha val="43137"/>
                            </a:srgbClr>
                          </a:outerShdw>
                        </a:effectLst>
                        <a:latin typeface="+mn-ea"/>
                        <a:ea typeface="+mn-ea"/>
                      </a:endParaRPr>
                    </a:p>
                  </a:txBody>
                  <a:tcPr marL="36000" marR="36000" marT="36000" marB="36000" anchor="ctr" anchorCtr="1"/>
                </a:tc>
                <a:tc>
                  <a:txBody>
                    <a:bodyPr/>
                    <a:lstStyle/>
                    <a:p>
                      <a:pPr algn="ctr">
                        <a:spcAft>
                          <a:spcPts val="0"/>
                        </a:spcAft>
                      </a:pPr>
                      <a:r>
                        <a:rPr lang="en-US" altLang="ja-JP" sz="1600" b="1" kern="100" dirty="0">
                          <a:effectLst>
                            <a:outerShdw blurRad="38100" dist="38100" dir="2700000" algn="tl">
                              <a:srgbClr val="000000">
                                <a:alpha val="43137"/>
                              </a:srgbClr>
                            </a:outerShdw>
                          </a:effectLst>
                          <a:latin typeface="+mn-ea"/>
                          <a:ea typeface="+mn-ea"/>
                        </a:rPr>
                        <a:t>1</a:t>
                      </a:r>
                      <a:r>
                        <a:rPr lang="ja-JP" altLang="en-US" sz="1600" b="1" kern="100" dirty="0">
                          <a:effectLst>
                            <a:outerShdw blurRad="38100" dist="38100" dir="2700000" algn="tl">
                              <a:srgbClr val="000000">
                                <a:alpha val="43137"/>
                              </a:srgbClr>
                            </a:outerShdw>
                          </a:effectLst>
                          <a:latin typeface="+mn-ea"/>
                          <a:ea typeface="+mn-ea"/>
                        </a:rPr>
                        <a:t> ～ </a:t>
                      </a:r>
                      <a:r>
                        <a:rPr lang="en-US" sz="1600" b="1" kern="100" dirty="0">
                          <a:effectLst>
                            <a:outerShdw blurRad="38100" dist="38100" dir="2700000" algn="tl">
                              <a:srgbClr val="000000">
                                <a:alpha val="43137"/>
                              </a:srgbClr>
                            </a:outerShdw>
                          </a:effectLst>
                          <a:latin typeface="+mn-ea"/>
                          <a:ea typeface="+mn-ea"/>
                        </a:rPr>
                        <a:t>100</a:t>
                      </a:r>
                      <a:r>
                        <a:rPr lang="ja-JP" sz="1600" b="1" kern="100" dirty="0">
                          <a:effectLst>
                            <a:outerShdw blurRad="38100" dist="38100" dir="2700000" algn="tl">
                              <a:srgbClr val="000000">
                                <a:alpha val="43137"/>
                              </a:srgbClr>
                            </a:outerShdw>
                          </a:effectLst>
                          <a:latin typeface="+mn-ea"/>
                          <a:ea typeface="+mn-ea"/>
                        </a:rPr>
                        <a:t>台</a:t>
                      </a:r>
                    </a:p>
                  </a:txBody>
                  <a:tcPr marL="36000" marR="36000" marT="36000" marB="36000" anchor="ctr"/>
                </a:tc>
                <a:tc>
                  <a:txBody>
                    <a:bodyPr/>
                    <a:lstStyle/>
                    <a:p>
                      <a:pPr>
                        <a:spcAft>
                          <a:spcPts val="0"/>
                        </a:spcAft>
                      </a:pPr>
                      <a:r>
                        <a:rPr lang="en-US" sz="1100" b="1" kern="100" dirty="0">
                          <a:solidFill>
                            <a:schemeClr val="tx1"/>
                          </a:solidFill>
                          <a:effectLst/>
                          <a:latin typeface="+mn-ea"/>
                          <a:ea typeface="+mn-ea"/>
                        </a:rPr>
                        <a:t>CPU</a:t>
                      </a:r>
                      <a:r>
                        <a:rPr lang="ja-JP" altLang="en-US" sz="1100" b="1" kern="100" dirty="0">
                          <a:solidFill>
                            <a:schemeClr val="tx1"/>
                          </a:solidFill>
                          <a:effectLst/>
                          <a:latin typeface="+mn-ea"/>
                          <a:ea typeface="+mn-ea"/>
                        </a:rPr>
                        <a:t>：</a:t>
                      </a:r>
                      <a:r>
                        <a:rPr lang="en-GB" sz="1100" b="1" kern="100" dirty="0">
                          <a:solidFill>
                            <a:schemeClr val="tx1"/>
                          </a:solidFill>
                          <a:effectLst/>
                          <a:latin typeface="+mn-ea"/>
                          <a:ea typeface="+mn-ea"/>
                        </a:rPr>
                        <a:t>Intel® </a:t>
                      </a:r>
                      <a:r>
                        <a:rPr lang="en-GB" sz="1100" b="1" kern="100" dirty="0" err="1">
                          <a:solidFill>
                            <a:schemeClr val="tx1"/>
                          </a:solidFill>
                          <a:effectLst/>
                          <a:latin typeface="+mn-ea"/>
                          <a:ea typeface="+mn-ea"/>
                        </a:rPr>
                        <a:t>Core</a:t>
                      </a:r>
                      <a:r>
                        <a:rPr lang="en-GB" sz="1100" b="1" kern="100" baseline="30000" dirty="0" err="1">
                          <a:solidFill>
                            <a:schemeClr val="tx1"/>
                          </a:solidFill>
                          <a:effectLst/>
                          <a:latin typeface="+mn-ea"/>
                          <a:ea typeface="+mn-ea"/>
                        </a:rPr>
                        <a:t>TM</a:t>
                      </a:r>
                      <a:r>
                        <a:rPr lang="en-GB" sz="1100" b="1" kern="100" dirty="0">
                          <a:solidFill>
                            <a:schemeClr val="tx1"/>
                          </a:solidFill>
                          <a:effectLst/>
                          <a:latin typeface="+mn-ea"/>
                          <a:ea typeface="+mn-ea"/>
                        </a:rPr>
                        <a:t> i7-9700</a:t>
                      </a:r>
                      <a:r>
                        <a:rPr lang="ja-JP" sz="1100" b="1" kern="100" dirty="0">
                          <a:solidFill>
                            <a:schemeClr val="tx1"/>
                          </a:solidFill>
                          <a:effectLst/>
                          <a:latin typeface="+mn-ea"/>
                          <a:ea typeface="+mn-ea"/>
                        </a:rPr>
                        <a:t>以上</a:t>
                      </a:r>
                    </a:p>
                    <a:p>
                      <a:pPr>
                        <a:spcAft>
                          <a:spcPts val="0"/>
                        </a:spcAft>
                      </a:pPr>
                      <a:r>
                        <a:rPr lang="ja-JP" sz="1100" b="1" kern="100" dirty="0">
                          <a:solidFill>
                            <a:schemeClr val="tx1"/>
                          </a:solidFill>
                          <a:effectLst/>
                          <a:latin typeface="+mn-ea"/>
                          <a:ea typeface="+mn-ea"/>
                        </a:rPr>
                        <a:t>メモリ：</a:t>
                      </a:r>
                      <a:r>
                        <a:rPr lang="en-GB" sz="1100" b="1" kern="100" dirty="0">
                          <a:solidFill>
                            <a:schemeClr val="tx1"/>
                          </a:solidFill>
                          <a:effectLst/>
                          <a:latin typeface="+mn-ea"/>
                          <a:ea typeface="+mn-ea"/>
                        </a:rPr>
                        <a:t>32 GB </a:t>
                      </a:r>
                      <a:r>
                        <a:rPr lang="ja-JP" sz="1100" b="1" kern="100" dirty="0">
                          <a:solidFill>
                            <a:schemeClr val="tx1"/>
                          </a:solidFill>
                          <a:effectLst/>
                          <a:latin typeface="+mn-ea"/>
                          <a:ea typeface="+mn-ea"/>
                        </a:rPr>
                        <a:t>以上</a:t>
                      </a:r>
                    </a:p>
                    <a:p>
                      <a:pPr>
                        <a:spcAft>
                          <a:spcPts val="0"/>
                        </a:spcAft>
                      </a:pPr>
                      <a:r>
                        <a:rPr kumimoji="1" lang="en-US" altLang="ja-JP" sz="1100" b="1" i="0" u="none" strike="noStrike" kern="100" cap="none" spc="0" normalizeH="0" baseline="0" noProof="0" dirty="0">
                          <a:ln>
                            <a:noFill/>
                          </a:ln>
                          <a:solidFill>
                            <a:schemeClr val="tx1"/>
                          </a:solidFill>
                          <a:effectLst/>
                          <a:uLnTx/>
                          <a:uFillTx/>
                          <a:latin typeface="+mn-ea"/>
                          <a:ea typeface="+mn-ea"/>
                          <a:cs typeface="+mn-cs"/>
                        </a:rPr>
                        <a:t>OS</a:t>
                      </a:r>
                      <a:r>
                        <a:rPr kumimoji="1" lang="ja-JP" altLang="en-US" sz="1100" b="1" i="0" u="none" strike="noStrike" kern="100" cap="none" spc="0" normalizeH="0" baseline="0" noProof="0" dirty="0">
                          <a:ln>
                            <a:noFill/>
                          </a:ln>
                          <a:solidFill>
                            <a:schemeClr val="tx1"/>
                          </a:solidFill>
                          <a:effectLst/>
                          <a:uLnTx/>
                          <a:uFillTx/>
                          <a:latin typeface="+mn-ea"/>
                          <a:ea typeface="+mn-ea"/>
                          <a:cs typeface="+mn-cs"/>
                        </a:rPr>
                        <a:t>：</a:t>
                      </a:r>
                      <a:r>
                        <a:rPr lang="en-GB" sz="1100" b="1" kern="100" dirty="0">
                          <a:solidFill>
                            <a:schemeClr val="tx1"/>
                          </a:solidFill>
                          <a:effectLst/>
                          <a:latin typeface="+mn-ea"/>
                          <a:ea typeface="+mn-ea"/>
                        </a:rPr>
                        <a:t>Windows 10 Pro version 2004</a:t>
                      </a:r>
                      <a:r>
                        <a:rPr lang="en-US" altLang="ja-JP" sz="1100" b="1" kern="100" dirty="0">
                          <a:solidFill>
                            <a:schemeClr val="tx1"/>
                          </a:solidFill>
                          <a:effectLst/>
                          <a:latin typeface="+mn-ea"/>
                          <a:ea typeface="+mn-ea"/>
                        </a:rPr>
                        <a:t>,</a:t>
                      </a:r>
                      <a:r>
                        <a:rPr lang="ja-JP" altLang="en-US" sz="1100" b="1" kern="100" dirty="0">
                          <a:solidFill>
                            <a:schemeClr val="tx1"/>
                          </a:solidFill>
                          <a:effectLst/>
                          <a:latin typeface="+mn-ea"/>
                          <a:ea typeface="+mn-ea"/>
                        </a:rPr>
                        <a:t> </a:t>
                      </a:r>
                      <a:r>
                        <a:rPr lang="en-US" altLang="ja-JP" sz="1100" b="1" kern="100" dirty="0">
                          <a:solidFill>
                            <a:schemeClr val="tx1"/>
                          </a:solidFill>
                          <a:effectLst/>
                          <a:latin typeface="+mn-ea"/>
                          <a:ea typeface="+mn-ea"/>
                        </a:rPr>
                        <a:t>21H1</a:t>
                      </a:r>
                      <a:r>
                        <a:rPr lang="en-GB" sz="1100" b="1" kern="100" dirty="0">
                          <a:solidFill>
                            <a:schemeClr val="tx1"/>
                          </a:solidFill>
                          <a:effectLst/>
                          <a:latin typeface="+mn-ea"/>
                          <a:ea typeface="+mn-ea"/>
                        </a:rPr>
                        <a:t> or later </a:t>
                      </a:r>
                      <a:r>
                        <a:rPr lang="en-US" sz="1100" b="1" kern="100" dirty="0">
                          <a:solidFill>
                            <a:schemeClr val="tx1"/>
                          </a:solidFill>
                          <a:effectLst/>
                          <a:latin typeface="+mn-ea"/>
                          <a:ea typeface="+mn-ea"/>
                        </a:rPr>
                        <a:t>(64bit)</a:t>
                      </a:r>
                      <a:r>
                        <a:rPr lang="en-GB" sz="1100" b="1" kern="100" dirty="0">
                          <a:solidFill>
                            <a:schemeClr val="tx1"/>
                          </a:solidFill>
                          <a:effectLst/>
                          <a:latin typeface="+mn-ea"/>
                          <a:ea typeface="+mn-ea"/>
                        </a:rPr>
                        <a:t>,</a:t>
                      </a:r>
                    </a:p>
                    <a:p>
                      <a:pPr>
                        <a:spcAft>
                          <a:spcPts val="0"/>
                        </a:spcAft>
                      </a:pPr>
                      <a:r>
                        <a:rPr lang="ja-JP" altLang="en-US" sz="1100" b="1" kern="100" dirty="0">
                          <a:solidFill>
                            <a:schemeClr val="tx1"/>
                          </a:solidFill>
                          <a:effectLst/>
                          <a:latin typeface="+mn-ea"/>
                          <a:ea typeface="+mn-ea"/>
                        </a:rPr>
                        <a:t>        </a:t>
                      </a:r>
                      <a:r>
                        <a:rPr lang="en-GB" sz="1100" b="1" kern="100" dirty="0">
                          <a:solidFill>
                            <a:schemeClr val="tx1"/>
                          </a:solidFill>
                          <a:effectLst/>
                          <a:latin typeface="+mn-ea"/>
                          <a:ea typeface="+mn-ea"/>
                        </a:rPr>
                        <a:t> Windows </a:t>
                      </a:r>
                      <a:r>
                        <a:rPr lang="en-US" altLang="ja-JP" sz="1100" b="1" kern="100" dirty="0">
                          <a:solidFill>
                            <a:schemeClr val="tx1"/>
                          </a:solidFill>
                          <a:effectLst/>
                          <a:latin typeface="+mn-ea"/>
                          <a:ea typeface="+mn-ea"/>
                        </a:rPr>
                        <a:t>11</a:t>
                      </a:r>
                      <a:r>
                        <a:rPr lang="en-GB" sz="1100" b="1" kern="100" dirty="0">
                          <a:solidFill>
                            <a:schemeClr val="tx1"/>
                          </a:solidFill>
                          <a:effectLst/>
                          <a:latin typeface="+mn-ea"/>
                          <a:ea typeface="+mn-ea"/>
                        </a:rPr>
                        <a:t> Pro (64bit) </a:t>
                      </a:r>
                      <a:r>
                        <a:rPr lang="ja-JP" altLang="en-US" sz="1100" b="1" kern="100" baseline="30000" dirty="0">
                          <a:solidFill>
                            <a:schemeClr val="tx1"/>
                          </a:solidFill>
                          <a:effectLst/>
                          <a:latin typeface="+mn-ea"/>
                          <a:ea typeface="+mn-ea"/>
                        </a:rPr>
                        <a:t>*</a:t>
                      </a:r>
                      <a:r>
                        <a:rPr lang="en-US" altLang="ja-JP" sz="1100" b="1" kern="100" baseline="30000" dirty="0">
                          <a:solidFill>
                            <a:schemeClr val="tx1"/>
                          </a:solidFill>
                          <a:effectLst/>
                          <a:latin typeface="+mn-ea"/>
                          <a:ea typeface="+mn-ea"/>
                        </a:rPr>
                        <a:t>1</a:t>
                      </a:r>
                      <a:endParaRPr lang="ja-JP" sz="1100" b="1" kern="100" baseline="30000" dirty="0">
                        <a:solidFill>
                          <a:schemeClr val="tx1"/>
                        </a:solidFill>
                        <a:effectLst/>
                        <a:latin typeface="+mn-ea"/>
                        <a:ea typeface="+mn-ea"/>
                      </a:endParaRPr>
                    </a:p>
                    <a:p>
                      <a:pPr marL="357188" indent="0">
                        <a:spcAft>
                          <a:spcPts val="0"/>
                        </a:spcAft>
                      </a:pPr>
                      <a:r>
                        <a:rPr lang="en-GB" sz="1100" b="1" kern="100" dirty="0">
                          <a:solidFill>
                            <a:schemeClr val="tx1"/>
                          </a:solidFill>
                          <a:effectLst/>
                          <a:latin typeface="+mn-ea"/>
                          <a:ea typeface="+mn-ea"/>
                        </a:rPr>
                        <a:t>Windows Server </a:t>
                      </a:r>
                      <a:r>
                        <a:rPr lang="en-US" sz="1100" b="1" kern="100" dirty="0">
                          <a:solidFill>
                            <a:schemeClr val="tx1"/>
                          </a:solidFill>
                          <a:effectLst/>
                          <a:latin typeface="+mn-ea"/>
                          <a:ea typeface="+mn-ea"/>
                        </a:rPr>
                        <a:t>2</a:t>
                      </a:r>
                      <a:r>
                        <a:rPr lang="en-GB" sz="1100" b="1" kern="100" dirty="0">
                          <a:solidFill>
                            <a:schemeClr val="tx1"/>
                          </a:solidFill>
                          <a:effectLst/>
                          <a:latin typeface="+mn-ea"/>
                          <a:ea typeface="+mn-ea"/>
                        </a:rPr>
                        <a:t>016/2019 Standard Edition</a:t>
                      </a:r>
                      <a:r>
                        <a:rPr lang="ja-JP" altLang="en-US" sz="1100" b="1" kern="100" dirty="0">
                          <a:solidFill>
                            <a:schemeClr val="tx1"/>
                          </a:solidFill>
                          <a:effectLst/>
                          <a:latin typeface="+mn-ea"/>
                          <a:ea typeface="+mn-ea"/>
                        </a:rPr>
                        <a:t> </a:t>
                      </a:r>
                      <a:r>
                        <a:rPr lang="ja-JP" altLang="en-US" sz="1100" b="1" kern="100" baseline="30000" dirty="0">
                          <a:solidFill>
                            <a:schemeClr val="tx1"/>
                          </a:solidFill>
                          <a:effectLst/>
                          <a:latin typeface="+mn-ea"/>
                          <a:ea typeface="+mn-ea"/>
                        </a:rPr>
                        <a:t>*</a:t>
                      </a:r>
                      <a:r>
                        <a:rPr lang="en-US" altLang="ja-JP" sz="1100" b="1" kern="100" baseline="30000" dirty="0">
                          <a:solidFill>
                            <a:schemeClr val="tx1"/>
                          </a:solidFill>
                          <a:effectLst/>
                          <a:latin typeface="+mn-ea"/>
                          <a:ea typeface="+mn-ea"/>
                        </a:rPr>
                        <a:t>2</a:t>
                      </a:r>
                    </a:p>
                    <a:p>
                      <a:pPr marL="357188" indent="-357188">
                        <a:spcAft>
                          <a:spcPts val="0"/>
                        </a:spcAft>
                      </a:pPr>
                      <a:r>
                        <a:rPr lang="en-US" sz="1100" b="1" kern="100" dirty="0">
                          <a:solidFill>
                            <a:schemeClr val="tx1"/>
                          </a:solidFill>
                          <a:effectLst/>
                          <a:latin typeface="+mn-ea"/>
                          <a:ea typeface="+mn-ea"/>
                        </a:rPr>
                        <a:t>HDD/SSD</a:t>
                      </a:r>
                      <a:r>
                        <a:rPr lang="ja-JP" sz="1100" b="1" kern="100" dirty="0">
                          <a:solidFill>
                            <a:schemeClr val="tx1"/>
                          </a:solidFill>
                          <a:effectLst/>
                          <a:latin typeface="+mn-ea"/>
                          <a:ea typeface="+mn-ea"/>
                        </a:rPr>
                        <a:t>ドライブ</a:t>
                      </a:r>
                      <a:r>
                        <a:rPr lang="en-US" sz="1100" b="1" kern="100" dirty="0">
                          <a:solidFill>
                            <a:schemeClr val="tx1"/>
                          </a:solidFill>
                          <a:effectLst/>
                          <a:latin typeface="+mn-ea"/>
                          <a:ea typeface="+mn-ea"/>
                        </a:rPr>
                        <a:t> : 2</a:t>
                      </a:r>
                      <a:r>
                        <a:rPr lang="ja-JP" sz="1100" b="1" kern="100" dirty="0">
                          <a:solidFill>
                            <a:schemeClr val="tx1"/>
                          </a:solidFill>
                          <a:effectLst/>
                          <a:latin typeface="+mn-ea"/>
                          <a:ea typeface="+mn-ea"/>
                        </a:rPr>
                        <a:t>、データ保存ドライブは</a:t>
                      </a:r>
                      <a:r>
                        <a:rPr lang="en-US" sz="1100" b="1" kern="100" dirty="0">
                          <a:solidFill>
                            <a:schemeClr val="tx1"/>
                          </a:solidFill>
                          <a:effectLst/>
                          <a:latin typeface="+mn-ea"/>
                          <a:ea typeface="+mn-ea"/>
                        </a:rPr>
                        <a:t>1TB</a:t>
                      </a:r>
                      <a:r>
                        <a:rPr lang="ja-JP" sz="1100" b="1" kern="100" dirty="0">
                          <a:solidFill>
                            <a:schemeClr val="tx1"/>
                          </a:solidFill>
                          <a:effectLst/>
                          <a:latin typeface="+mn-ea"/>
                          <a:ea typeface="+mn-ea"/>
                        </a:rPr>
                        <a:t>以上</a:t>
                      </a:r>
                      <a:endParaRPr lang="en-US" altLang="ja-JP" sz="1100" b="1" kern="100" dirty="0">
                        <a:solidFill>
                          <a:schemeClr val="tx1"/>
                        </a:solidFill>
                        <a:effectLst/>
                        <a:latin typeface="+mn-ea"/>
                        <a:ea typeface="+mn-ea"/>
                      </a:endParaRPr>
                    </a:p>
                  </a:txBody>
                  <a:tcPr marL="36000" marR="36000" marT="36000" marB="36000" anchor="ctr"/>
                </a:tc>
                <a:extLst>
                  <a:ext uri="{0D108BD9-81ED-4DB2-BD59-A6C34878D82A}">
                    <a16:rowId xmlns:a16="http://schemas.microsoft.com/office/drawing/2014/main" val="1865890887"/>
                  </a:ext>
                </a:extLst>
              </a:tr>
              <a:tr h="733764">
                <a:tc vMerge="1">
                  <a:txBody>
                    <a:bodyPr/>
                    <a:lstStyle/>
                    <a:p>
                      <a:endParaRPr kumimoji="1" lang="ja-JP" altLang="en-US" dirty="0"/>
                    </a:p>
                  </a:txBody>
                  <a:tcPr/>
                </a:tc>
                <a:tc>
                  <a:txBody>
                    <a:bodyPr/>
                    <a:lstStyle/>
                    <a:p>
                      <a:pPr algn="ctr">
                        <a:spcAft>
                          <a:spcPts val="0"/>
                        </a:spcAft>
                      </a:pPr>
                      <a:r>
                        <a:rPr lang="en-US" altLang="ja-JP" sz="1600" b="1" kern="100" dirty="0">
                          <a:effectLst>
                            <a:outerShdw blurRad="38100" dist="38100" dir="2700000" algn="tl">
                              <a:srgbClr val="000000">
                                <a:alpha val="43137"/>
                              </a:srgbClr>
                            </a:outerShdw>
                          </a:effectLst>
                          <a:latin typeface="+mn-ea"/>
                          <a:ea typeface="+mn-ea"/>
                        </a:rPr>
                        <a:t>101</a:t>
                      </a:r>
                      <a:r>
                        <a:rPr lang="ja-JP" altLang="en-US" sz="1600" b="1" kern="100" dirty="0">
                          <a:effectLst>
                            <a:outerShdw blurRad="38100" dist="38100" dir="2700000" algn="tl">
                              <a:srgbClr val="000000">
                                <a:alpha val="43137"/>
                              </a:srgbClr>
                            </a:outerShdw>
                          </a:effectLst>
                          <a:latin typeface="+mn-ea"/>
                          <a:ea typeface="+mn-ea"/>
                        </a:rPr>
                        <a:t> ～ </a:t>
                      </a:r>
                      <a:r>
                        <a:rPr lang="en-US" sz="1600" b="1" kern="100" dirty="0">
                          <a:effectLst>
                            <a:outerShdw blurRad="38100" dist="38100" dir="2700000" algn="tl">
                              <a:srgbClr val="000000">
                                <a:alpha val="43137"/>
                              </a:srgbClr>
                            </a:outerShdw>
                          </a:effectLst>
                          <a:latin typeface="+mn-ea"/>
                          <a:ea typeface="+mn-ea"/>
                        </a:rPr>
                        <a:t>300</a:t>
                      </a:r>
                      <a:r>
                        <a:rPr lang="ja-JP" sz="1600" b="1" kern="100" dirty="0">
                          <a:effectLst>
                            <a:outerShdw blurRad="38100" dist="38100" dir="2700000" algn="tl">
                              <a:srgbClr val="000000">
                                <a:alpha val="43137"/>
                              </a:srgbClr>
                            </a:outerShdw>
                          </a:effectLst>
                          <a:latin typeface="+mn-ea"/>
                          <a:ea typeface="+mn-ea"/>
                        </a:rPr>
                        <a:t>台</a:t>
                      </a:r>
                    </a:p>
                  </a:txBody>
                  <a:tcPr marL="36000" marR="36000" marT="36000" marB="36000" anchor="ctr"/>
                </a:tc>
                <a:tc>
                  <a:txBody>
                    <a:bodyPr/>
                    <a:lstStyle/>
                    <a:p>
                      <a:pPr>
                        <a:spcAft>
                          <a:spcPts val="0"/>
                        </a:spcAft>
                      </a:pPr>
                      <a:r>
                        <a:rPr lang="en-US" sz="1100" b="1" kern="100" dirty="0">
                          <a:solidFill>
                            <a:schemeClr val="tx1"/>
                          </a:solidFill>
                          <a:effectLst/>
                          <a:latin typeface="+mn-ea"/>
                          <a:ea typeface="+mn-ea"/>
                        </a:rPr>
                        <a:t>CPU</a:t>
                      </a:r>
                      <a:r>
                        <a:rPr lang="ja-JP" sz="1100" b="1" kern="100" dirty="0">
                          <a:solidFill>
                            <a:schemeClr val="tx1"/>
                          </a:solidFill>
                          <a:effectLst/>
                          <a:latin typeface="+mn-ea"/>
                          <a:ea typeface="+mn-ea"/>
                        </a:rPr>
                        <a:t>：</a:t>
                      </a:r>
                      <a:r>
                        <a:rPr lang="en-GB" sz="1100" b="1" kern="100" dirty="0">
                          <a:solidFill>
                            <a:srgbClr val="0000FF"/>
                          </a:solidFill>
                          <a:effectLst>
                            <a:outerShdw blurRad="38100" dist="38100" dir="2700000" algn="tl">
                              <a:srgbClr val="000000">
                                <a:alpha val="43137"/>
                              </a:srgbClr>
                            </a:outerShdw>
                          </a:effectLst>
                          <a:latin typeface="+mn-ea"/>
                          <a:ea typeface="+mn-ea"/>
                        </a:rPr>
                        <a:t>Intel® Xeon® Silver 4208</a:t>
                      </a:r>
                      <a:r>
                        <a:rPr lang="ja-JP" sz="1100" b="1" kern="100" dirty="0">
                          <a:solidFill>
                            <a:srgbClr val="0000FF"/>
                          </a:solidFill>
                          <a:effectLst>
                            <a:outerShdw blurRad="38100" dist="38100" dir="2700000" algn="tl">
                              <a:srgbClr val="000000">
                                <a:alpha val="43137"/>
                              </a:srgbClr>
                            </a:outerShdw>
                          </a:effectLst>
                          <a:latin typeface="+mn-ea"/>
                          <a:ea typeface="+mn-ea"/>
                        </a:rPr>
                        <a:t>以上</a:t>
                      </a:r>
                    </a:p>
                    <a:p>
                      <a:pPr>
                        <a:spcAft>
                          <a:spcPts val="0"/>
                        </a:spcAft>
                      </a:pPr>
                      <a:r>
                        <a:rPr lang="ja-JP" sz="1100" b="1" kern="100" dirty="0">
                          <a:solidFill>
                            <a:schemeClr val="tx1"/>
                          </a:solidFill>
                          <a:effectLst/>
                          <a:latin typeface="+mn-ea"/>
                          <a:ea typeface="+mn-ea"/>
                        </a:rPr>
                        <a:t>メモリ：</a:t>
                      </a:r>
                      <a:r>
                        <a:rPr lang="en-GB" sz="1100" b="1" kern="100" dirty="0">
                          <a:solidFill>
                            <a:schemeClr val="tx1"/>
                          </a:solidFill>
                          <a:effectLst/>
                          <a:latin typeface="+mn-ea"/>
                          <a:ea typeface="+mn-ea"/>
                        </a:rPr>
                        <a:t>32 GB </a:t>
                      </a:r>
                      <a:r>
                        <a:rPr lang="ja-JP" sz="1100" b="1" kern="100" dirty="0">
                          <a:solidFill>
                            <a:schemeClr val="tx1"/>
                          </a:solidFill>
                          <a:effectLst/>
                          <a:latin typeface="+mn-ea"/>
                          <a:ea typeface="+mn-ea"/>
                        </a:rPr>
                        <a:t>以上</a:t>
                      </a:r>
                    </a:p>
                    <a:p>
                      <a:pPr>
                        <a:spcAft>
                          <a:spcPts val="0"/>
                        </a:spcAft>
                      </a:pPr>
                      <a:r>
                        <a:rPr lang="en-US" sz="1100" b="1" kern="100" dirty="0">
                          <a:solidFill>
                            <a:schemeClr val="tx1"/>
                          </a:solidFill>
                          <a:effectLst/>
                          <a:latin typeface="+mn-ea"/>
                          <a:ea typeface="+mn-ea"/>
                        </a:rPr>
                        <a:t>OS</a:t>
                      </a:r>
                      <a:r>
                        <a:rPr lang="ja-JP" altLang="en-US" sz="1100" b="1" kern="100" dirty="0">
                          <a:solidFill>
                            <a:schemeClr val="tx1"/>
                          </a:solidFill>
                          <a:effectLst/>
                          <a:latin typeface="+mn-ea"/>
                          <a:ea typeface="+mn-ea"/>
                        </a:rPr>
                        <a:t>：</a:t>
                      </a:r>
                      <a:r>
                        <a:rPr lang="en-GB" sz="1100" b="1" kern="100" dirty="0">
                          <a:solidFill>
                            <a:schemeClr val="tx1"/>
                          </a:solidFill>
                          <a:effectLst/>
                          <a:latin typeface="+mn-ea"/>
                          <a:ea typeface="+mn-ea"/>
                        </a:rPr>
                        <a:t>Windows Server 2016/2019 Standard Edition</a:t>
                      </a:r>
                      <a:r>
                        <a:rPr lang="ja-JP" altLang="en-US" sz="1100" b="1" kern="100" dirty="0">
                          <a:solidFill>
                            <a:schemeClr val="tx1"/>
                          </a:solidFill>
                          <a:effectLst/>
                          <a:latin typeface="+mn-ea"/>
                          <a:ea typeface="+mn-ea"/>
                        </a:rPr>
                        <a:t> </a:t>
                      </a:r>
                      <a:r>
                        <a:rPr lang="ja-JP" altLang="en-US" sz="1100" b="1" kern="100" baseline="30000" dirty="0">
                          <a:solidFill>
                            <a:schemeClr val="tx1"/>
                          </a:solidFill>
                          <a:effectLst/>
                          <a:latin typeface="+mn-ea"/>
                          <a:ea typeface="+mn-ea"/>
                        </a:rPr>
                        <a:t>*</a:t>
                      </a:r>
                      <a:r>
                        <a:rPr lang="en-US" altLang="ja-JP" sz="1100" b="1" kern="100" baseline="30000" dirty="0">
                          <a:solidFill>
                            <a:schemeClr val="tx1"/>
                          </a:solidFill>
                          <a:effectLst/>
                          <a:latin typeface="+mn-ea"/>
                          <a:ea typeface="+mn-ea"/>
                        </a:rPr>
                        <a:t>2</a:t>
                      </a:r>
                      <a:endParaRPr lang="ja-JP" sz="1100" b="1" kern="100" dirty="0">
                        <a:solidFill>
                          <a:schemeClr val="tx1"/>
                        </a:solidFill>
                        <a:effectLst/>
                        <a:latin typeface="+mn-ea"/>
                        <a:ea typeface="+mn-ea"/>
                      </a:endParaRPr>
                    </a:p>
                    <a:p>
                      <a:pPr>
                        <a:spcAft>
                          <a:spcPts val="0"/>
                        </a:spcAft>
                      </a:pPr>
                      <a:r>
                        <a:rPr lang="en-US" sz="1100" b="1" kern="100" dirty="0">
                          <a:solidFill>
                            <a:schemeClr val="tx1"/>
                          </a:solidFill>
                          <a:effectLst/>
                          <a:latin typeface="+mn-ea"/>
                          <a:ea typeface="+mn-ea"/>
                        </a:rPr>
                        <a:t>HDD/SSD</a:t>
                      </a:r>
                      <a:r>
                        <a:rPr lang="ja-JP" sz="1100" b="1" kern="100" dirty="0">
                          <a:solidFill>
                            <a:schemeClr val="tx1"/>
                          </a:solidFill>
                          <a:effectLst/>
                          <a:latin typeface="+mn-ea"/>
                          <a:ea typeface="+mn-ea"/>
                        </a:rPr>
                        <a:t>ドライブ</a:t>
                      </a:r>
                      <a:r>
                        <a:rPr lang="en-US" sz="1100" b="1" kern="100" dirty="0">
                          <a:solidFill>
                            <a:schemeClr val="tx1"/>
                          </a:solidFill>
                          <a:effectLst/>
                          <a:latin typeface="+mn-ea"/>
                          <a:ea typeface="+mn-ea"/>
                        </a:rPr>
                        <a:t>: </a:t>
                      </a:r>
                      <a:r>
                        <a:rPr lang="en-US" sz="1100" b="1" kern="100" dirty="0">
                          <a:solidFill>
                            <a:srgbClr val="0000FF"/>
                          </a:solidFill>
                          <a:effectLst>
                            <a:outerShdw blurRad="38100" dist="38100" dir="2700000" algn="tl">
                              <a:srgbClr val="000000">
                                <a:alpha val="43137"/>
                              </a:srgbClr>
                            </a:outerShdw>
                          </a:effectLst>
                          <a:latin typeface="+mn-ea"/>
                          <a:ea typeface="+mn-ea"/>
                        </a:rPr>
                        <a:t>RAID5 or 6,</a:t>
                      </a:r>
                      <a:r>
                        <a:rPr lang="ja-JP" sz="1100" b="1" kern="100" dirty="0">
                          <a:solidFill>
                            <a:schemeClr val="tx1"/>
                          </a:solidFill>
                          <a:effectLst/>
                          <a:latin typeface="+mn-ea"/>
                          <a:ea typeface="+mn-ea"/>
                        </a:rPr>
                        <a:t>データ保存ドライブは</a:t>
                      </a:r>
                      <a:r>
                        <a:rPr lang="en-US" sz="1100" b="1" kern="100" dirty="0">
                          <a:solidFill>
                            <a:srgbClr val="0000FF"/>
                          </a:solidFill>
                          <a:effectLst>
                            <a:outerShdw blurRad="38100" dist="38100" dir="2700000" algn="tl">
                              <a:srgbClr val="000000">
                                <a:alpha val="43137"/>
                              </a:srgbClr>
                            </a:outerShdw>
                          </a:effectLst>
                          <a:latin typeface="+mn-ea"/>
                          <a:ea typeface="+mn-ea"/>
                        </a:rPr>
                        <a:t>2TB</a:t>
                      </a:r>
                      <a:r>
                        <a:rPr lang="ja-JP" sz="1100" b="1" kern="100" dirty="0">
                          <a:solidFill>
                            <a:schemeClr val="tx1"/>
                          </a:solidFill>
                          <a:effectLst/>
                          <a:latin typeface="+mn-ea"/>
                          <a:ea typeface="+mn-ea"/>
                        </a:rPr>
                        <a:t>以上</a:t>
                      </a:r>
                      <a:endParaRPr lang="en-US" altLang="ja-JP" sz="1100" b="1" kern="100" dirty="0">
                        <a:solidFill>
                          <a:schemeClr val="tx1"/>
                        </a:solidFill>
                        <a:effectLst/>
                        <a:latin typeface="+mn-ea"/>
                        <a:ea typeface="+mn-ea"/>
                      </a:endParaRPr>
                    </a:p>
                  </a:txBody>
                  <a:tcPr marL="36000" marR="36000" marT="36000" marB="36000" anchor="ctr"/>
                </a:tc>
                <a:extLst>
                  <a:ext uri="{0D108BD9-81ED-4DB2-BD59-A6C34878D82A}">
                    <a16:rowId xmlns:a16="http://schemas.microsoft.com/office/drawing/2014/main" val="835702541"/>
                  </a:ext>
                </a:extLst>
              </a:tr>
              <a:tr h="733764">
                <a:tc>
                  <a:txBody>
                    <a:bodyPr/>
                    <a:lstStyle/>
                    <a:p>
                      <a:pPr>
                        <a:spcAft>
                          <a:spcPts val="0"/>
                        </a:spcAft>
                      </a:pPr>
                      <a:r>
                        <a:rPr lang="ja-JP" altLang="en-US" sz="1600" b="1" kern="100" dirty="0">
                          <a:effectLst>
                            <a:outerShdw blurRad="38100" dist="38100" dir="2700000" algn="tl">
                              <a:srgbClr val="000000">
                                <a:alpha val="43137"/>
                              </a:srgbClr>
                            </a:outerShdw>
                          </a:effectLst>
                          <a:latin typeface="+mn-ea"/>
                          <a:ea typeface="+mn-ea"/>
                        </a:rPr>
                        <a:t>共用</a:t>
                      </a:r>
                      <a:r>
                        <a:rPr lang="en-US" altLang="ja-JP" sz="1600" b="1" kern="100" dirty="0">
                          <a:effectLst>
                            <a:outerShdw blurRad="38100" dist="38100" dir="2700000" algn="tl">
                              <a:srgbClr val="000000">
                                <a:alpha val="43137"/>
                              </a:srgbClr>
                            </a:outerShdw>
                          </a:effectLst>
                          <a:latin typeface="+mn-ea"/>
                          <a:ea typeface="+mn-ea"/>
                        </a:rPr>
                        <a:t>PC</a:t>
                      </a:r>
                      <a:endParaRPr lang="ja-JP" sz="1600" b="1" kern="100" dirty="0">
                        <a:effectLst>
                          <a:outerShdw blurRad="38100" dist="38100" dir="2700000" algn="tl">
                            <a:srgbClr val="000000">
                              <a:alpha val="43137"/>
                            </a:srgbClr>
                          </a:outerShdw>
                        </a:effectLst>
                        <a:latin typeface="+mn-ea"/>
                        <a:ea typeface="+mn-ea"/>
                      </a:endParaRPr>
                    </a:p>
                  </a:txBody>
                  <a:tcPr marL="36000" marR="36000" marT="36000" marB="36000" anchor="ctr" anchorCtr="1"/>
                </a:tc>
                <a:tc>
                  <a:txBody>
                    <a:bodyPr/>
                    <a:lstStyle/>
                    <a:p>
                      <a:pPr algn="ctr">
                        <a:spcAft>
                          <a:spcPts val="0"/>
                        </a:spcAft>
                      </a:pPr>
                      <a:r>
                        <a:rPr lang="en-US" altLang="ja-JP" sz="1600" b="1" kern="100" dirty="0">
                          <a:effectLst>
                            <a:outerShdw blurRad="38100" dist="38100" dir="2700000" algn="tl">
                              <a:srgbClr val="000000">
                                <a:alpha val="43137"/>
                              </a:srgbClr>
                            </a:outerShdw>
                          </a:effectLst>
                          <a:latin typeface="+mn-ea"/>
                          <a:ea typeface="+mn-ea"/>
                        </a:rPr>
                        <a:t>1</a:t>
                      </a:r>
                      <a:r>
                        <a:rPr lang="ja-JP" altLang="en-US" sz="1600" b="1" kern="100" dirty="0">
                          <a:effectLst>
                            <a:outerShdw blurRad="38100" dist="38100" dir="2700000" algn="tl">
                              <a:srgbClr val="000000">
                                <a:alpha val="43137"/>
                              </a:srgbClr>
                            </a:outerShdw>
                          </a:effectLst>
                          <a:latin typeface="+mn-ea"/>
                          <a:ea typeface="+mn-ea"/>
                        </a:rPr>
                        <a:t> ～ </a:t>
                      </a:r>
                      <a:r>
                        <a:rPr lang="en-US" sz="1600" b="1" kern="100" dirty="0">
                          <a:effectLst>
                            <a:outerShdw blurRad="38100" dist="38100" dir="2700000" algn="tl">
                              <a:srgbClr val="000000">
                                <a:alpha val="43137"/>
                              </a:srgbClr>
                            </a:outerShdw>
                          </a:effectLst>
                          <a:latin typeface="+mn-ea"/>
                          <a:ea typeface="+mn-ea"/>
                        </a:rPr>
                        <a:t>4</a:t>
                      </a:r>
                      <a:r>
                        <a:rPr lang="ja-JP" sz="1600" b="1" kern="100" dirty="0">
                          <a:effectLst>
                            <a:outerShdw blurRad="38100" dist="38100" dir="2700000" algn="tl">
                              <a:srgbClr val="000000">
                                <a:alpha val="43137"/>
                              </a:srgbClr>
                            </a:outerShdw>
                          </a:effectLst>
                          <a:latin typeface="+mn-ea"/>
                          <a:ea typeface="+mn-ea"/>
                        </a:rPr>
                        <a:t>台</a:t>
                      </a:r>
                    </a:p>
                  </a:txBody>
                  <a:tcPr marL="36000" marR="36000" marT="36000" marB="36000" anchor="ctr"/>
                </a:tc>
                <a:tc>
                  <a:txBody>
                    <a:bodyPr/>
                    <a:lstStyle/>
                    <a:p>
                      <a:pPr>
                        <a:spcAft>
                          <a:spcPts val="0"/>
                        </a:spcAft>
                      </a:pPr>
                      <a:r>
                        <a:rPr lang="en-US" sz="1100" b="1" kern="100" dirty="0">
                          <a:solidFill>
                            <a:schemeClr val="tx1"/>
                          </a:solidFill>
                          <a:effectLst/>
                          <a:latin typeface="+mn-ea"/>
                          <a:ea typeface="+mn-ea"/>
                        </a:rPr>
                        <a:t>CPU</a:t>
                      </a:r>
                      <a:r>
                        <a:rPr lang="ja-JP" altLang="en-US" sz="1100" b="1" kern="100" dirty="0">
                          <a:solidFill>
                            <a:schemeClr val="tx1"/>
                          </a:solidFill>
                          <a:effectLst/>
                          <a:latin typeface="+mn-ea"/>
                          <a:ea typeface="+mn-ea"/>
                        </a:rPr>
                        <a:t>：</a:t>
                      </a:r>
                      <a:r>
                        <a:rPr lang="en-GB" sz="1100" b="1" kern="100" dirty="0">
                          <a:solidFill>
                            <a:schemeClr val="tx1"/>
                          </a:solidFill>
                          <a:effectLst/>
                          <a:latin typeface="+mn-ea"/>
                          <a:ea typeface="+mn-ea"/>
                        </a:rPr>
                        <a:t>Intel® </a:t>
                      </a:r>
                      <a:r>
                        <a:rPr lang="en-GB" sz="1100" b="1" kern="100" dirty="0" err="1">
                          <a:solidFill>
                            <a:schemeClr val="tx1"/>
                          </a:solidFill>
                          <a:effectLst/>
                          <a:latin typeface="+mn-ea"/>
                          <a:ea typeface="+mn-ea"/>
                        </a:rPr>
                        <a:t>Core</a:t>
                      </a:r>
                      <a:r>
                        <a:rPr lang="en-GB" sz="1100" b="1" kern="100" baseline="30000" dirty="0" err="1">
                          <a:solidFill>
                            <a:schemeClr val="tx1"/>
                          </a:solidFill>
                          <a:effectLst/>
                          <a:latin typeface="+mn-ea"/>
                          <a:ea typeface="+mn-ea"/>
                        </a:rPr>
                        <a:t>TM</a:t>
                      </a:r>
                      <a:r>
                        <a:rPr lang="en-GB" sz="1100" b="1" kern="100" dirty="0">
                          <a:solidFill>
                            <a:schemeClr val="tx1"/>
                          </a:solidFill>
                          <a:effectLst/>
                          <a:latin typeface="+mn-ea"/>
                          <a:ea typeface="+mn-ea"/>
                        </a:rPr>
                        <a:t> i7-10700</a:t>
                      </a:r>
                      <a:r>
                        <a:rPr lang="ja-JP" sz="1100" b="1" kern="100" dirty="0">
                          <a:solidFill>
                            <a:schemeClr val="tx1"/>
                          </a:solidFill>
                          <a:effectLst/>
                          <a:latin typeface="+mn-ea"/>
                          <a:ea typeface="+mn-ea"/>
                        </a:rPr>
                        <a:t>以上</a:t>
                      </a:r>
                    </a:p>
                    <a:p>
                      <a:pPr>
                        <a:spcAft>
                          <a:spcPts val="0"/>
                        </a:spcAft>
                      </a:pPr>
                      <a:r>
                        <a:rPr lang="ja-JP" sz="1100" b="1" kern="100" dirty="0">
                          <a:solidFill>
                            <a:schemeClr val="tx1"/>
                          </a:solidFill>
                          <a:effectLst/>
                          <a:latin typeface="+mn-ea"/>
                          <a:ea typeface="+mn-ea"/>
                        </a:rPr>
                        <a:t>メモリ：</a:t>
                      </a:r>
                      <a:r>
                        <a:rPr lang="en-GB" sz="1100" b="1" kern="100" dirty="0">
                          <a:solidFill>
                            <a:schemeClr val="tx1"/>
                          </a:solidFill>
                          <a:effectLst/>
                          <a:latin typeface="+mn-ea"/>
                          <a:ea typeface="+mn-ea"/>
                        </a:rPr>
                        <a:t>16 GB </a:t>
                      </a:r>
                      <a:r>
                        <a:rPr lang="ja-JP" sz="1100" b="1" kern="100" dirty="0">
                          <a:solidFill>
                            <a:schemeClr val="tx1"/>
                          </a:solidFill>
                          <a:effectLst/>
                          <a:latin typeface="+mn-ea"/>
                          <a:ea typeface="+mn-ea"/>
                        </a:rPr>
                        <a:t>以上</a:t>
                      </a:r>
                    </a:p>
                    <a:p>
                      <a:pPr>
                        <a:spcAft>
                          <a:spcPts val="0"/>
                        </a:spcAft>
                      </a:pPr>
                      <a:r>
                        <a:rPr lang="en-US" sz="1100" b="1" kern="100" dirty="0">
                          <a:solidFill>
                            <a:schemeClr val="tx1"/>
                          </a:solidFill>
                          <a:effectLst/>
                          <a:latin typeface="+mn-ea"/>
                          <a:ea typeface="+mn-ea"/>
                        </a:rPr>
                        <a:t>OS</a:t>
                      </a:r>
                      <a:r>
                        <a:rPr lang="ja-JP" altLang="en-US" sz="1100" b="1" kern="100" dirty="0">
                          <a:solidFill>
                            <a:schemeClr val="tx1"/>
                          </a:solidFill>
                          <a:effectLst/>
                          <a:latin typeface="+mn-ea"/>
                          <a:ea typeface="+mn-ea"/>
                        </a:rPr>
                        <a:t>：</a:t>
                      </a:r>
                      <a:r>
                        <a:rPr lang="en-GB" sz="1100" b="1" kern="100" dirty="0">
                          <a:solidFill>
                            <a:schemeClr val="tx1"/>
                          </a:solidFill>
                          <a:effectLst/>
                          <a:latin typeface="+mn-ea"/>
                          <a:ea typeface="+mn-ea"/>
                        </a:rPr>
                        <a:t>Windows 10 Pro version 2</a:t>
                      </a:r>
                      <a:r>
                        <a:rPr lang="en-US" altLang="ja-JP" sz="1100" b="1" kern="100" dirty="0">
                          <a:solidFill>
                            <a:schemeClr val="tx1"/>
                          </a:solidFill>
                          <a:effectLst/>
                          <a:latin typeface="+mn-ea"/>
                          <a:ea typeface="+mn-ea"/>
                        </a:rPr>
                        <a:t>1</a:t>
                      </a:r>
                      <a:r>
                        <a:rPr lang="en-GB" sz="1100" b="1" kern="100" dirty="0">
                          <a:solidFill>
                            <a:schemeClr val="tx1"/>
                          </a:solidFill>
                          <a:effectLst/>
                          <a:latin typeface="+mn-ea"/>
                          <a:ea typeface="+mn-ea"/>
                        </a:rPr>
                        <a:t>H</a:t>
                      </a:r>
                      <a:r>
                        <a:rPr lang="en-US" altLang="ja-JP" sz="1100" b="1" kern="100" dirty="0">
                          <a:solidFill>
                            <a:schemeClr val="tx1"/>
                          </a:solidFill>
                          <a:effectLst/>
                          <a:latin typeface="+mn-ea"/>
                          <a:ea typeface="+mn-ea"/>
                        </a:rPr>
                        <a:t>1</a:t>
                      </a:r>
                      <a:r>
                        <a:rPr lang="ja-JP" altLang="en-US" sz="1100" b="1" kern="100" dirty="0">
                          <a:solidFill>
                            <a:schemeClr val="tx1"/>
                          </a:solidFill>
                          <a:effectLst/>
                          <a:latin typeface="+mn-ea"/>
                          <a:ea typeface="+mn-ea"/>
                        </a:rPr>
                        <a:t> </a:t>
                      </a:r>
                      <a:r>
                        <a:rPr lang="en-GB" sz="1100" b="1" kern="100" dirty="0">
                          <a:solidFill>
                            <a:schemeClr val="tx1"/>
                          </a:solidFill>
                          <a:effectLst/>
                          <a:latin typeface="+mn-ea"/>
                          <a:ea typeface="+mn-ea"/>
                        </a:rPr>
                        <a:t>or later </a:t>
                      </a:r>
                      <a:r>
                        <a:rPr lang="en-US" sz="1100" b="1" kern="100" dirty="0">
                          <a:solidFill>
                            <a:schemeClr val="tx1"/>
                          </a:solidFill>
                          <a:effectLst/>
                          <a:latin typeface="+mn-ea"/>
                          <a:ea typeface="+mn-ea"/>
                        </a:rPr>
                        <a:t>(64bit)</a:t>
                      </a:r>
                    </a:p>
                    <a:p>
                      <a:pPr>
                        <a:spcAft>
                          <a:spcPts val="0"/>
                        </a:spcAft>
                      </a:pPr>
                      <a:r>
                        <a:rPr lang="ja-JP" altLang="en-US" sz="1100" b="1" kern="100" dirty="0">
                          <a:solidFill>
                            <a:schemeClr val="tx1"/>
                          </a:solidFill>
                          <a:effectLst/>
                          <a:latin typeface="+mn-ea"/>
                          <a:ea typeface="+mn-ea"/>
                        </a:rPr>
                        <a:t>        </a:t>
                      </a:r>
                      <a:r>
                        <a:rPr lang="en-GB" altLang="ja-JP" sz="1100" b="1" kern="100" dirty="0">
                          <a:solidFill>
                            <a:schemeClr val="tx1"/>
                          </a:solidFill>
                          <a:effectLst/>
                          <a:latin typeface="+mn-ea"/>
                          <a:ea typeface="+mn-ea"/>
                        </a:rPr>
                        <a:t> Windows </a:t>
                      </a:r>
                      <a:r>
                        <a:rPr lang="en-US" altLang="ja-JP" sz="1100" b="1" kern="100" dirty="0">
                          <a:solidFill>
                            <a:schemeClr val="tx1"/>
                          </a:solidFill>
                          <a:effectLst/>
                          <a:latin typeface="+mn-ea"/>
                          <a:ea typeface="+mn-ea"/>
                        </a:rPr>
                        <a:t>11</a:t>
                      </a:r>
                      <a:r>
                        <a:rPr lang="en-GB" altLang="ja-JP" sz="1100" b="1" kern="100" dirty="0">
                          <a:solidFill>
                            <a:schemeClr val="tx1"/>
                          </a:solidFill>
                          <a:effectLst/>
                          <a:latin typeface="+mn-ea"/>
                          <a:ea typeface="+mn-ea"/>
                        </a:rPr>
                        <a:t> Pro (64bit)</a:t>
                      </a:r>
                      <a:r>
                        <a:rPr kumimoji="1" lang="en-GB" altLang="ja-JP" sz="1100" b="1" i="0" u="none" strike="noStrike" kern="100" cap="none" spc="0" normalizeH="0" baseline="0" noProof="0" dirty="0">
                          <a:ln>
                            <a:noFill/>
                          </a:ln>
                          <a:solidFill>
                            <a:schemeClr val="tx1"/>
                          </a:solidFill>
                          <a:effectLst/>
                          <a:uLnTx/>
                          <a:uFillTx/>
                          <a:latin typeface="+mn-ea"/>
                          <a:ea typeface="+mn-ea"/>
                          <a:cs typeface="+mn-cs"/>
                        </a:rPr>
                        <a:t> </a:t>
                      </a:r>
                      <a:r>
                        <a:rPr kumimoji="1" lang="ja-JP" altLang="en-US" sz="1100" b="1" i="0" u="none" strike="noStrike" kern="100" cap="none" spc="0" normalizeH="0" baseline="30000" noProof="0" dirty="0">
                          <a:ln>
                            <a:noFill/>
                          </a:ln>
                          <a:solidFill>
                            <a:schemeClr val="tx1"/>
                          </a:solidFill>
                          <a:effectLst/>
                          <a:uLnTx/>
                          <a:uFillTx/>
                          <a:latin typeface="+mn-ea"/>
                          <a:ea typeface="+mn-ea"/>
                          <a:cs typeface="+mn-cs"/>
                        </a:rPr>
                        <a:t>*</a:t>
                      </a:r>
                      <a:r>
                        <a:rPr kumimoji="1" lang="en-US" altLang="ja-JP" sz="1100" b="1" i="0" u="none" strike="noStrike" kern="100" cap="none" spc="0" normalizeH="0" baseline="30000" noProof="0" dirty="0">
                          <a:ln>
                            <a:noFill/>
                          </a:ln>
                          <a:solidFill>
                            <a:schemeClr val="tx1"/>
                          </a:solidFill>
                          <a:effectLst/>
                          <a:uLnTx/>
                          <a:uFillTx/>
                          <a:latin typeface="+mn-ea"/>
                          <a:ea typeface="+mn-ea"/>
                          <a:cs typeface="+mn-cs"/>
                        </a:rPr>
                        <a:t>1</a:t>
                      </a:r>
                      <a:endParaRPr lang="ja-JP" sz="1100" b="1" kern="100" dirty="0">
                        <a:solidFill>
                          <a:schemeClr val="tx1"/>
                        </a:solidFill>
                        <a:effectLst/>
                        <a:latin typeface="+mn-ea"/>
                        <a:ea typeface="+mn-ea"/>
                      </a:endParaRPr>
                    </a:p>
                    <a:p>
                      <a:pPr>
                        <a:spcAft>
                          <a:spcPts val="0"/>
                        </a:spcAft>
                      </a:pPr>
                      <a:r>
                        <a:rPr lang="en-US" sz="1100" b="1" kern="100" dirty="0">
                          <a:solidFill>
                            <a:schemeClr val="tx1"/>
                          </a:solidFill>
                          <a:effectLst/>
                          <a:latin typeface="+mn-ea"/>
                          <a:ea typeface="+mn-ea"/>
                        </a:rPr>
                        <a:t>HDD/SSD</a:t>
                      </a:r>
                      <a:r>
                        <a:rPr lang="ja-JP" sz="1100" b="1" kern="100" dirty="0">
                          <a:solidFill>
                            <a:schemeClr val="tx1"/>
                          </a:solidFill>
                          <a:effectLst/>
                          <a:latin typeface="+mn-ea"/>
                          <a:ea typeface="+mn-ea"/>
                        </a:rPr>
                        <a:t>ドライブ</a:t>
                      </a:r>
                      <a:r>
                        <a:rPr lang="en-US" sz="1100" b="1" kern="100" dirty="0">
                          <a:solidFill>
                            <a:schemeClr val="tx1"/>
                          </a:solidFill>
                          <a:effectLst/>
                          <a:latin typeface="+mn-ea"/>
                          <a:ea typeface="+mn-ea"/>
                        </a:rPr>
                        <a:t> : 2</a:t>
                      </a:r>
                      <a:r>
                        <a:rPr lang="ja-JP" sz="1100" b="1" kern="100" dirty="0" err="1">
                          <a:solidFill>
                            <a:schemeClr val="tx1"/>
                          </a:solidFill>
                          <a:effectLst/>
                          <a:latin typeface="+mn-ea"/>
                          <a:ea typeface="+mn-ea"/>
                        </a:rPr>
                        <a:t>、</a:t>
                      </a:r>
                      <a:r>
                        <a:rPr lang="ja-JP" sz="1100" b="1" kern="100" dirty="0">
                          <a:solidFill>
                            <a:schemeClr val="tx1"/>
                          </a:solidFill>
                          <a:effectLst/>
                          <a:latin typeface="+mn-ea"/>
                          <a:ea typeface="+mn-ea"/>
                        </a:rPr>
                        <a:t>データ保存ドライブは</a:t>
                      </a:r>
                      <a:r>
                        <a:rPr lang="en-US" sz="1100" b="1" kern="100" dirty="0">
                          <a:solidFill>
                            <a:schemeClr val="tx1"/>
                          </a:solidFill>
                          <a:effectLst/>
                          <a:latin typeface="+mn-ea"/>
                          <a:ea typeface="+mn-ea"/>
                        </a:rPr>
                        <a:t>1TB</a:t>
                      </a:r>
                      <a:r>
                        <a:rPr lang="ja-JP" sz="1100" b="1" kern="100" dirty="0">
                          <a:solidFill>
                            <a:schemeClr val="tx1"/>
                          </a:solidFill>
                          <a:effectLst/>
                          <a:latin typeface="+mn-ea"/>
                          <a:ea typeface="+mn-ea"/>
                        </a:rPr>
                        <a:t>以上</a:t>
                      </a:r>
                    </a:p>
                    <a:p>
                      <a:pPr>
                        <a:spcAft>
                          <a:spcPts val="0"/>
                        </a:spcAft>
                      </a:pPr>
                      <a:r>
                        <a:rPr lang="ja-JP" sz="1100" b="1" kern="100" dirty="0">
                          <a:solidFill>
                            <a:schemeClr val="tx1"/>
                          </a:solidFill>
                          <a:effectLst/>
                          <a:latin typeface="+mn-ea"/>
                          <a:ea typeface="+mn-ea"/>
                        </a:rPr>
                        <a:t>グラフィック：</a:t>
                      </a:r>
                      <a:r>
                        <a:rPr lang="en-US" sz="1100" b="1" kern="100" dirty="0">
                          <a:solidFill>
                            <a:srgbClr val="0000FF"/>
                          </a:solidFill>
                          <a:effectLst>
                            <a:outerShdw blurRad="38100" dist="38100" dir="2700000" algn="tl">
                              <a:srgbClr val="000000">
                                <a:alpha val="43137"/>
                              </a:srgbClr>
                            </a:outerShdw>
                          </a:effectLst>
                          <a:latin typeface="+mn-ea"/>
                          <a:ea typeface="+mn-ea"/>
                        </a:rPr>
                        <a:t>NVIDIA </a:t>
                      </a:r>
                      <a:r>
                        <a:rPr lang="en-US" sz="1100" b="1" kern="100" dirty="0" err="1">
                          <a:solidFill>
                            <a:srgbClr val="0000FF"/>
                          </a:solidFill>
                          <a:effectLst>
                            <a:outerShdw blurRad="38100" dist="38100" dir="2700000" algn="tl">
                              <a:srgbClr val="000000">
                                <a:alpha val="43137"/>
                              </a:srgbClr>
                            </a:outerShdw>
                          </a:effectLst>
                          <a:latin typeface="+mn-ea"/>
                          <a:ea typeface="+mn-ea"/>
                        </a:rPr>
                        <a:t>Quadro</a:t>
                      </a:r>
                      <a:r>
                        <a:rPr lang="en-US" sz="1100" b="1" kern="100" dirty="0">
                          <a:solidFill>
                            <a:srgbClr val="0000FF"/>
                          </a:solidFill>
                          <a:effectLst>
                            <a:outerShdw blurRad="38100" dist="38100" dir="2700000" algn="tl">
                              <a:srgbClr val="000000">
                                <a:alpha val="43137"/>
                              </a:srgbClr>
                            </a:outerShdw>
                          </a:effectLst>
                          <a:latin typeface="+mn-ea"/>
                          <a:ea typeface="+mn-ea"/>
                        </a:rPr>
                        <a:t> P1000,</a:t>
                      </a:r>
                      <a:r>
                        <a:rPr lang="ja-JP" altLang="en-US" sz="1100" b="1" kern="100" dirty="0">
                          <a:solidFill>
                            <a:srgbClr val="0000FF"/>
                          </a:solidFill>
                          <a:effectLst>
                            <a:outerShdw blurRad="38100" dist="38100" dir="2700000" algn="tl">
                              <a:srgbClr val="000000">
                                <a:alpha val="43137"/>
                              </a:srgbClr>
                            </a:outerShdw>
                          </a:effectLst>
                          <a:latin typeface="+mn-ea"/>
                          <a:ea typeface="+mn-ea"/>
                        </a:rPr>
                        <a:t>　</a:t>
                      </a:r>
                      <a:r>
                        <a:rPr lang="en-US" sz="1100" b="1" kern="100" dirty="0">
                          <a:solidFill>
                            <a:srgbClr val="0000FF"/>
                          </a:solidFill>
                          <a:effectLst>
                            <a:outerShdw blurRad="38100" dist="38100" dir="2700000" algn="tl">
                              <a:srgbClr val="000000">
                                <a:alpha val="43137"/>
                              </a:srgbClr>
                            </a:outerShdw>
                          </a:effectLst>
                          <a:latin typeface="+mn-ea"/>
                          <a:ea typeface="+mn-ea"/>
                        </a:rPr>
                        <a:t>NVIDIA T1000</a:t>
                      </a:r>
                    </a:p>
                    <a:p>
                      <a:pPr>
                        <a:spcBef>
                          <a:spcPts val="600"/>
                        </a:spcBef>
                        <a:spcAft>
                          <a:spcPts val="0"/>
                        </a:spcAft>
                      </a:pPr>
                      <a:r>
                        <a:rPr lang="ja-JP" altLang="en-US" sz="800" b="1" kern="100" dirty="0">
                          <a:solidFill>
                            <a:srgbClr val="C00000"/>
                          </a:solidFill>
                          <a:effectLst/>
                          <a:latin typeface="+mn-ea"/>
                          <a:ea typeface="+mn-ea"/>
                        </a:rPr>
                        <a:t>＊既設の</a:t>
                      </a:r>
                      <a:r>
                        <a:rPr lang="en-US" altLang="ja-JP" sz="800" b="1" kern="100" dirty="0">
                          <a:solidFill>
                            <a:srgbClr val="C00000"/>
                          </a:solidFill>
                          <a:effectLst/>
                          <a:latin typeface="+mn-ea"/>
                          <a:ea typeface="+mn-ea"/>
                        </a:rPr>
                        <a:t>ASM300UX PC</a:t>
                      </a:r>
                      <a:r>
                        <a:rPr lang="ja-JP" altLang="en-US" sz="800" b="1" kern="100" dirty="0">
                          <a:solidFill>
                            <a:srgbClr val="C00000"/>
                          </a:solidFill>
                          <a:effectLst/>
                          <a:latin typeface="+mn-ea"/>
                          <a:ea typeface="+mn-ea"/>
                        </a:rPr>
                        <a:t>に</a:t>
                      </a:r>
                      <a:r>
                        <a:rPr lang="en-US" altLang="ja-JP" sz="800" b="1" kern="100" dirty="0">
                          <a:solidFill>
                            <a:srgbClr val="C00000"/>
                          </a:solidFill>
                          <a:effectLst/>
                          <a:latin typeface="+mn-ea"/>
                          <a:ea typeface="+mn-ea"/>
                        </a:rPr>
                        <a:t>ASA100UX</a:t>
                      </a:r>
                      <a:r>
                        <a:rPr lang="ja-JP" altLang="en-US" sz="800" b="1" kern="100" dirty="0">
                          <a:solidFill>
                            <a:srgbClr val="C00000"/>
                          </a:solidFill>
                          <a:effectLst/>
                          <a:latin typeface="+mn-ea"/>
                          <a:ea typeface="+mn-ea"/>
                        </a:rPr>
                        <a:t>をインストールする際は事前に</a:t>
                      </a:r>
                      <a:r>
                        <a:rPr lang="en-US" altLang="ja-JP" sz="800" b="1" kern="100" dirty="0">
                          <a:solidFill>
                            <a:srgbClr val="C00000"/>
                          </a:solidFill>
                          <a:effectLst/>
                          <a:latin typeface="+mn-ea"/>
                          <a:ea typeface="+mn-ea"/>
                        </a:rPr>
                        <a:t>PC</a:t>
                      </a:r>
                      <a:r>
                        <a:rPr lang="ja-JP" altLang="en-US" sz="800" b="1" kern="100" dirty="0">
                          <a:solidFill>
                            <a:srgbClr val="C00000"/>
                          </a:solidFill>
                          <a:effectLst/>
                          <a:latin typeface="+mn-ea"/>
                          <a:ea typeface="+mn-ea"/>
                        </a:rPr>
                        <a:t>スペックを確認のこと。</a:t>
                      </a:r>
                      <a:endParaRPr lang="ja-JP" sz="800" b="1" kern="100" baseline="30000" dirty="0">
                        <a:solidFill>
                          <a:srgbClr val="C00000"/>
                        </a:solidFill>
                        <a:effectLst/>
                        <a:latin typeface="+mn-ea"/>
                        <a:ea typeface="+mn-ea"/>
                      </a:endParaRPr>
                    </a:p>
                  </a:txBody>
                  <a:tcPr marL="36000" marR="36000" marT="36000" marB="36000" anchor="ctr"/>
                </a:tc>
                <a:extLst>
                  <a:ext uri="{0D108BD9-81ED-4DB2-BD59-A6C34878D82A}">
                    <a16:rowId xmlns:a16="http://schemas.microsoft.com/office/drawing/2014/main" val="2636124735"/>
                  </a:ext>
                </a:extLst>
              </a:tr>
            </a:tbl>
          </a:graphicData>
        </a:graphic>
      </p:graphicFrame>
      <p:sp>
        <p:nvSpPr>
          <p:cNvPr id="4" name="正方形/長方形 3"/>
          <p:cNvSpPr/>
          <p:nvPr/>
        </p:nvSpPr>
        <p:spPr>
          <a:xfrm>
            <a:off x="346728" y="4360026"/>
            <a:ext cx="8439113" cy="369332"/>
          </a:xfrm>
          <a:prstGeom prst="rect">
            <a:avLst/>
          </a:prstGeom>
        </p:spPr>
        <p:txBody>
          <a:bodyPr wrap="square">
            <a:spAutoFit/>
          </a:bodyPr>
          <a:lstStyle/>
          <a:p>
            <a:pPr>
              <a:spcAft>
                <a:spcPts val="0"/>
              </a:spcAft>
            </a:pPr>
            <a:r>
              <a:rPr lang="ja-JP" altLang="en-US" sz="900" b="1" kern="100" dirty="0">
                <a:latin typeface="+mn-ea"/>
                <a:ea typeface="+mn-ea"/>
                <a:cs typeface="Arial" panose="020B0604020202020204" pitchFamily="34" charset="0"/>
              </a:rPr>
              <a:t>*</a:t>
            </a:r>
            <a:r>
              <a:rPr lang="en-US" altLang="ja-JP" sz="900" b="1" kern="100" dirty="0">
                <a:latin typeface="+mn-ea"/>
                <a:ea typeface="+mn-ea"/>
                <a:cs typeface="Arial" panose="020B0604020202020204" pitchFamily="34" charset="0"/>
              </a:rPr>
              <a:t>1</a:t>
            </a:r>
            <a:r>
              <a:rPr lang="ja-JP" altLang="en-US" sz="900" b="1" kern="100" dirty="0">
                <a:effectLst/>
                <a:latin typeface="+mn-ea"/>
                <a:ea typeface="+mn-ea"/>
                <a:cs typeface="Arial" panose="020B0604020202020204" pitchFamily="34" charset="0"/>
              </a:rPr>
              <a:t>：</a:t>
            </a:r>
            <a:r>
              <a:rPr lang="en-US" altLang="ja-JP" sz="900" b="1" kern="100" dirty="0">
                <a:effectLst/>
                <a:latin typeface="+mn-ea"/>
                <a:ea typeface="+mn-ea"/>
                <a:cs typeface="Arial" panose="020B0604020202020204" pitchFamily="34" charset="0"/>
              </a:rPr>
              <a:t> Windows11</a:t>
            </a:r>
            <a:r>
              <a:rPr lang="ja-JP" altLang="en-US" sz="900" b="1" kern="100" dirty="0">
                <a:effectLst/>
                <a:latin typeface="+mn-ea"/>
                <a:ea typeface="+mn-ea"/>
                <a:cs typeface="Arial" panose="020B0604020202020204" pitchFamily="34" charset="0"/>
              </a:rPr>
              <a:t>のバージョン</a:t>
            </a:r>
            <a:r>
              <a:rPr lang="ja-JP" altLang="en-US" sz="900" b="1" kern="100" dirty="0">
                <a:solidFill>
                  <a:srgbClr val="FF0000"/>
                </a:solidFill>
                <a:latin typeface="+mn-ea"/>
                <a:ea typeface="+mn-ea"/>
                <a:cs typeface="Arial" panose="020B0604020202020204" pitchFamily="34" charset="0"/>
              </a:rPr>
              <a:t>「</a:t>
            </a:r>
            <a:r>
              <a:rPr lang="en-US" altLang="ja-JP" sz="900" b="1" kern="100" dirty="0">
                <a:solidFill>
                  <a:srgbClr val="FF0000"/>
                </a:solidFill>
                <a:effectLst/>
                <a:latin typeface="+mn-ea"/>
                <a:ea typeface="+mn-ea"/>
                <a:cs typeface="Arial" panose="020B0604020202020204" pitchFamily="34" charset="0"/>
              </a:rPr>
              <a:t>22H2</a:t>
            </a:r>
            <a:r>
              <a:rPr lang="ja-JP" altLang="en-US" sz="900" b="1" kern="100" dirty="0">
                <a:solidFill>
                  <a:srgbClr val="FF0000"/>
                </a:solidFill>
                <a:effectLst/>
                <a:latin typeface="+mn-ea"/>
                <a:ea typeface="+mn-ea"/>
                <a:cs typeface="Arial" panose="020B0604020202020204" pitchFamily="34" charset="0"/>
              </a:rPr>
              <a:t>」は対象外</a:t>
            </a:r>
            <a:r>
              <a:rPr lang="ja-JP" altLang="en-US" sz="900" b="1" kern="100" dirty="0">
                <a:effectLst/>
                <a:latin typeface="+mn-ea"/>
                <a:ea typeface="+mn-ea"/>
                <a:cs typeface="Arial" panose="020B0604020202020204" pitchFamily="34" charset="0"/>
              </a:rPr>
              <a:t>です。再生時に黒画面になる場合があり、タブ、あるいは</a:t>
            </a:r>
            <a:r>
              <a:rPr lang="en-US" altLang="ja-JP" sz="900" b="1" kern="100" dirty="0">
                <a:effectLst/>
                <a:latin typeface="+mn-ea"/>
                <a:ea typeface="+mn-ea"/>
                <a:cs typeface="Arial" panose="020B0604020202020204" pitchFamily="34" charset="0"/>
              </a:rPr>
              <a:t>ASM300UX</a:t>
            </a:r>
            <a:r>
              <a:rPr lang="ja-JP" altLang="en-US" sz="900" b="1" kern="100" dirty="0">
                <a:effectLst/>
                <a:latin typeface="+mn-ea"/>
                <a:ea typeface="+mn-ea"/>
                <a:cs typeface="Arial" panose="020B0604020202020204" pitchFamily="34" charset="0"/>
              </a:rPr>
              <a:t>の再起動が必要になる場合があります。</a:t>
            </a:r>
            <a:endParaRPr lang="en-US" altLang="ja-JP" sz="900" b="1" kern="100" dirty="0">
              <a:latin typeface="+mn-ea"/>
              <a:ea typeface="+mn-ea"/>
              <a:cs typeface="Arial" panose="020B0604020202020204" pitchFamily="34" charset="0"/>
            </a:endParaRPr>
          </a:p>
          <a:p>
            <a:pPr>
              <a:spcAft>
                <a:spcPts val="0"/>
              </a:spcAft>
            </a:pPr>
            <a:r>
              <a:rPr lang="ja-JP" altLang="en-US" sz="900" b="1" kern="100" dirty="0">
                <a:effectLst/>
                <a:latin typeface="+mn-ea"/>
                <a:ea typeface="+mn-ea"/>
                <a:cs typeface="Arial" panose="020B0604020202020204" pitchFamily="34" charset="0"/>
              </a:rPr>
              <a:t>*</a:t>
            </a:r>
            <a:r>
              <a:rPr lang="en-US" altLang="ja-JP" sz="900" b="1" kern="100" dirty="0">
                <a:effectLst/>
                <a:latin typeface="+mn-ea"/>
                <a:ea typeface="+mn-ea"/>
                <a:cs typeface="Arial" panose="020B0604020202020204" pitchFamily="34" charset="0"/>
              </a:rPr>
              <a:t>2</a:t>
            </a:r>
            <a:r>
              <a:rPr lang="ja-JP" altLang="en-US" sz="900" b="1" kern="100" dirty="0">
                <a:effectLst/>
                <a:latin typeface="+mn-ea"/>
                <a:ea typeface="+mn-ea"/>
                <a:cs typeface="Arial" panose="020B0604020202020204" pitchFamily="34" charset="0"/>
              </a:rPr>
              <a:t>：</a:t>
            </a:r>
            <a:r>
              <a:rPr lang="en-US" altLang="ja-JP" sz="900" b="1" kern="100" dirty="0">
                <a:effectLst/>
                <a:latin typeface="+mn-ea"/>
                <a:ea typeface="+mn-ea"/>
                <a:cs typeface="Arial" panose="020B0604020202020204" pitchFamily="34" charset="0"/>
              </a:rPr>
              <a:t> Windows</a:t>
            </a:r>
            <a:r>
              <a:rPr lang="ja-JP" altLang="en-US" sz="900" b="1" kern="100" dirty="0">
                <a:effectLst/>
                <a:latin typeface="+mn-ea"/>
                <a:ea typeface="+mn-ea"/>
                <a:cs typeface="Arial" panose="020B0604020202020204" pitchFamily="34" charset="0"/>
              </a:rPr>
              <a:t> </a:t>
            </a:r>
            <a:r>
              <a:rPr lang="en-US" altLang="ja-JP" sz="900" b="1" kern="100" dirty="0">
                <a:effectLst/>
                <a:latin typeface="+mn-ea"/>
                <a:ea typeface="+mn-ea"/>
                <a:cs typeface="Arial" panose="020B0604020202020204" pitchFamily="34" charset="0"/>
              </a:rPr>
              <a:t>Server</a:t>
            </a:r>
            <a:r>
              <a:rPr lang="ja-JP" altLang="en-US" sz="900" b="1" kern="100" dirty="0">
                <a:latin typeface="+mn-ea"/>
                <a:ea typeface="+mn-ea"/>
                <a:cs typeface="Arial" panose="020B0604020202020204" pitchFamily="34" charset="0"/>
              </a:rPr>
              <a:t> </a:t>
            </a:r>
            <a:r>
              <a:rPr lang="en-US" altLang="ja-JP" sz="900" b="1" kern="100" dirty="0">
                <a:latin typeface="+mn-ea"/>
                <a:ea typeface="+mn-ea"/>
                <a:cs typeface="Arial" panose="020B0604020202020204" pitchFamily="34" charset="0"/>
              </a:rPr>
              <a:t>OS</a:t>
            </a:r>
            <a:r>
              <a:rPr lang="ja-JP" altLang="en-US" sz="900" b="1" kern="100" dirty="0">
                <a:latin typeface="+mn-ea"/>
                <a:ea typeface="+mn-ea"/>
                <a:cs typeface="Arial" panose="020B0604020202020204" pitchFamily="34" charset="0"/>
              </a:rPr>
              <a:t>の場合、クライアント</a:t>
            </a:r>
            <a:r>
              <a:rPr lang="en-US" altLang="ja-JP" sz="900" b="1" kern="100" dirty="0">
                <a:latin typeface="+mn-ea"/>
                <a:ea typeface="+mn-ea"/>
                <a:cs typeface="Arial" panose="020B0604020202020204" pitchFamily="34" charset="0"/>
              </a:rPr>
              <a:t>PC</a:t>
            </a:r>
            <a:r>
              <a:rPr lang="ja-JP" altLang="en-US" sz="900" b="1" kern="100" dirty="0">
                <a:latin typeface="+mn-ea"/>
                <a:ea typeface="+mn-ea"/>
                <a:cs typeface="Arial" panose="020B0604020202020204" pitchFamily="34" charset="0"/>
              </a:rPr>
              <a:t>数＋</a:t>
            </a:r>
            <a:r>
              <a:rPr lang="en-US" altLang="ja-JP" sz="900" b="1" kern="100" dirty="0">
                <a:latin typeface="+mn-ea"/>
                <a:ea typeface="+mn-ea"/>
                <a:cs typeface="Arial" panose="020B0604020202020204" pitchFamily="34" charset="0"/>
              </a:rPr>
              <a:t>ASA100UX</a:t>
            </a:r>
            <a:r>
              <a:rPr lang="ja-JP" altLang="en-US" sz="900" b="1" kern="100" dirty="0">
                <a:latin typeface="+mn-ea"/>
                <a:ea typeface="+mn-ea"/>
                <a:cs typeface="Arial" panose="020B0604020202020204" pitchFamily="34" charset="0"/>
              </a:rPr>
              <a:t>登録カメラ台数分の</a:t>
            </a:r>
            <a:r>
              <a:rPr lang="en-US" altLang="ja-JP" sz="900" b="1" kern="100" dirty="0">
                <a:latin typeface="+mn-ea"/>
                <a:ea typeface="+mn-ea"/>
                <a:cs typeface="Arial" panose="020B0604020202020204" pitchFamily="34" charset="0"/>
              </a:rPr>
              <a:t>CAL</a:t>
            </a:r>
            <a:r>
              <a:rPr lang="ja-JP" altLang="en-US" sz="900" b="1" kern="100" dirty="0">
                <a:latin typeface="+mn-ea"/>
                <a:ea typeface="+mn-ea"/>
                <a:cs typeface="Arial" panose="020B0604020202020204" pitchFamily="34" charset="0"/>
              </a:rPr>
              <a:t>（</a:t>
            </a:r>
            <a:r>
              <a:rPr lang="en-US" altLang="ja-JP" sz="900" b="1" kern="100" dirty="0">
                <a:latin typeface="+mn-ea"/>
                <a:ea typeface="+mn-ea"/>
                <a:cs typeface="Arial" panose="020B0604020202020204" pitchFamily="34" charset="0"/>
              </a:rPr>
              <a:t>Client Access License</a:t>
            </a:r>
            <a:r>
              <a:rPr lang="ja-JP" altLang="en-US" sz="900" b="1" kern="100" dirty="0">
                <a:latin typeface="+mn-ea"/>
                <a:ea typeface="+mn-ea"/>
                <a:cs typeface="Arial" panose="020B0604020202020204" pitchFamily="34" charset="0"/>
              </a:rPr>
              <a:t>）が必要となります。別途ご準備ください。</a:t>
            </a:r>
            <a:endParaRPr lang="ja-JP" altLang="en-US" sz="900" b="1" kern="100" dirty="0">
              <a:effectLst/>
              <a:latin typeface="+mn-ea"/>
              <a:ea typeface="+mn-ea"/>
              <a:cs typeface="Arial" panose="020B0604020202020204" pitchFamily="34" charset="0"/>
            </a:endParaRPr>
          </a:p>
        </p:txBody>
      </p:sp>
      <p:sp>
        <p:nvSpPr>
          <p:cNvPr id="2" name="タイトル 1"/>
          <p:cNvSpPr>
            <a:spLocks noGrp="1"/>
          </p:cNvSpPr>
          <p:nvPr>
            <p:ph type="title"/>
          </p:nvPr>
        </p:nvSpPr>
        <p:spPr>
          <a:xfrm>
            <a:off x="0" y="-6257"/>
            <a:ext cx="9144000" cy="609600"/>
          </a:xfrm>
        </p:spPr>
        <p:txBody>
          <a:bodyPr/>
          <a:lstStyle/>
          <a:p>
            <a:r>
              <a:rPr lang="ja-JP" altLang="en-US" dirty="0">
                <a:solidFill>
                  <a:sysClr val="window" lastClr="FFFFFF"/>
                </a:solidFill>
                <a:cs typeface="Calibri" panose="020F0502020204030204" pitchFamily="34" charset="0"/>
              </a:rPr>
              <a:t>システム構成による</a:t>
            </a:r>
            <a:r>
              <a:rPr lang="en-US" altLang="ja-JP" dirty="0">
                <a:solidFill>
                  <a:sysClr val="window" lastClr="FFFFFF"/>
                </a:solidFill>
                <a:cs typeface="Calibri" panose="020F0502020204030204" pitchFamily="34" charset="0"/>
              </a:rPr>
              <a:t>PC</a:t>
            </a:r>
            <a:r>
              <a:rPr lang="ja-JP" altLang="en-US" dirty="0">
                <a:solidFill>
                  <a:sysClr val="window" lastClr="FFFFFF"/>
                </a:solidFill>
                <a:cs typeface="Calibri" panose="020F0502020204030204" pitchFamily="34" charset="0"/>
              </a:rPr>
              <a:t>要件</a:t>
            </a:r>
            <a:endParaRPr kumimoji="1" lang="ja-JP" altLang="en-US" dirty="0"/>
          </a:p>
        </p:txBody>
      </p:sp>
    </p:spTree>
    <p:extLst>
      <p:ext uri="{BB962C8B-B14F-4D97-AF65-F5344CB8AC3E}">
        <p14:creationId xmlns:p14="http://schemas.microsoft.com/office/powerpoint/2010/main" val="3584789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pPr marL="90488">
              <a:lnSpc>
                <a:spcPct val="110000"/>
              </a:lnSpc>
              <a:spcBef>
                <a:spcPts val="600"/>
              </a:spcBef>
            </a:pPr>
            <a:r>
              <a:rPr kumimoji="1" lang="en-US" altLang="ja-JP" sz="1400" dirty="0"/>
              <a:t>6-4</a:t>
            </a:r>
            <a:r>
              <a:rPr kumimoji="1" lang="ja-JP" altLang="en-US" sz="1400" dirty="0"/>
              <a:t>．ダッシュボード機能の改善（</a:t>
            </a:r>
            <a:r>
              <a:rPr kumimoji="1" lang="en-US" altLang="ja-JP" sz="1400" dirty="0"/>
              <a:t>V1.6</a:t>
            </a:r>
            <a:r>
              <a:rPr kumimoji="1" lang="ja-JP" altLang="en-US" sz="1400" dirty="0"/>
              <a:t>） </a:t>
            </a:r>
            <a:br>
              <a:rPr kumimoji="1" lang="en-US" altLang="ja-JP" sz="1400" dirty="0"/>
            </a:br>
            <a:r>
              <a:rPr kumimoji="1" lang="ja-JP" altLang="en-US" sz="2000" dirty="0"/>
              <a:t>③</a:t>
            </a:r>
            <a:r>
              <a:rPr lang="ja-JP" altLang="en-US" sz="2000" dirty="0">
                <a:latin typeface="+mj-ea"/>
              </a:rPr>
              <a:t>グラフの色改善</a:t>
            </a:r>
            <a:endParaRPr kumimoji="1" lang="ja-JP" altLang="en-US" sz="2000" dirty="0"/>
          </a:p>
        </p:txBody>
      </p:sp>
      <p:sp>
        <p:nvSpPr>
          <p:cNvPr id="2" name="コンテンツ プレースホルダー 5">
            <a:extLst>
              <a:ext uri="{FF2B5EF4-FFF2-40B4-BE49-F238E27FC236}">
                <a16:creationId xmlns:a16="http://schemas.microsoft.com/office/drawing/2014/main" id="{5671A71D-2593-4E55-60F7-FC49CF4DDC2E}"/>
              </a:ext>
            </a:extLst>
          </p:cNvPr>
          <p:cNvSpPr txBox="1">
            <a:spLocks/>
          </p:cNvSpPr>
          <p:nvPr/>
        </p:nvSpPr>
        <p:spPr>
          <a:xfrm>
            <a:off x="-3423" y="689669"/>
            <a:ext cx="6968340" cy="443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2075" indent="0" fontAlgn="auto">
              <a:spcAft>
                <a:spcPts val="0"/>
              </a:spcAft>
              <a:buNone/>
            </a:pPr>
            <a:r>
              <a:rPr lang="ja-JP" altLang="en-US" sz="1600" b="1" dirty="0">
                <a:latin typeface="+mn-ea"/>
              </a:rPr>
              <a:t>■グラフの凡例の各色を </a:t>
            </a:r>
            <a:r>
              <a:rPr lang="en-US" altLang="ja-JP" sz="1600" b="1" dirty="0" err="1">
                <a:latin typeface="+mn-ea"/>
              </a:rPr>
              <a:t>iCT</a:t>
            </a:r>
            <a:r>
              <a:rPr lang="ja-JP" altLang="en-US" sz="1600" b="1" dirty="0">
                <a:latin typeface="+mn-ea"/>
              </a:rPr>
              <a:t> や カメラブラウザと同一化</a:t>
            </a:r>
          </a:p>
        </p:txBody>
      </p:sp>
      <p:sp>
        <p:nvSpPr>
          <p:cNvPr id="4" name="テキスト ボックス 3">
            <a:extLst>
              <a:ext uri="{FF2B5EF4-FFF2-40B4-BE49-F238E27FC236}">
                <a16:creationId xmlns:a16="http://schemas.microsoft.com/office/drawing/2014/main" id="{6C9EA16C-4EAE-4BD9-5269-600C97941198}"/>
              </a:ext>
            </a:extLst>
          </p:cNvPr>
          <p:cNvSpPr txBox="1"/>
          <p:nvPr/>
        </p:nvSpPr>
        <p:spPr>
          <a:xfrm>
            <a:off x="4614434" y="3663390"/>
            <a:ext cx="4051598" cy="523220"/>
          </a:xfrm>
          <a:prstGeom prst="rect">
            <a:avLst/>
          </a:prstGeom>
          <a:noFill/>
        </p:spPr>
        <p:txBody>
          <a:bodyPr wrap="square" rtlCol="0">
            <a:spAutoFit/>
          </a:bodyPr>
          <a:lstStyle/>
          <a:p>
            <a:r>
              <a:rPr lang="ja-JP" altLang="en-US" sz="1400" b="1" dirty="0">
                <a:latin typeface="+mn-ea"/>
                <a:ea typeface="+mn-ea"/>
              </a:rPr>
              <a:t>カメラブラウザ画面または </a:t>
            </a:r>
            <a:r>
              <a:rPr lang="en-US" altLang="ja-JP" sz="1400" b="1" dirty="0" err="1">
                <a:latin typeface="+mn-ea"/>
                <a:ea typeface="+mn-ea"/>
              </a:rPr>
              <a:t>iCT</a:t>
            </a:r>
            <a:r>
              <a:rPr lang="ja-JP" altLang="en-US" sz="1400" b="1" dirty="0">
                <a:latin typeface="+mn-ea"/>
                <a:ea typeface="+mn-ea"/>
              </a:rPr>
              <a:t> のラインまたはエリアの色</a:t>
            </a:r>
            <a:endParaRPr kumimoji="1" lang="ja-JP" altLang="en-US" sz="1400" b="1" dirty="0">
              <a:latin typeface="+mn-ea"/>
              <a:ea typeface="+mn-ea"/>
            </a:endParaRPr>
          </a:p>
        </p:txBody>
      </p:sp>
      <p:grpSp>
        <p:nvGrpSpPr>
          <p:cNvPr id="5" name="グループ化 4">
            <a:extLst>
              <a:ext uri="{FF2B5EF4-FFF2-40B4-BE49-F238E27FC236}">
                <a16:creationId xmlns:a16="http://schemas.microsoft.com/office/drawing/2014/main" id="{F704A322-B180-A7E6-2A82-63E51F7FADBB}"/>
              </a:ext>
            </a:extLst>
          </p:cNvPr>
          <p:cNvGrpSpPr/>
          <p:nvPr/>
        </p:nvGrpSpPr>
        <p:grpSpPr>
          <a:xfrm>
            <a:off x="371674" y="1251190"/>
            <a:ext cx="8239474" cy="2896620"/>
            <a:chOff x="1049250" y="1935480"/>
            <a:chExt cx="9789839" cy="3441657"/>
          </a:xfrm>
        </p:grpSpPr>
        <p:grpSp>
          <p:nvGrpSpPr>
            <p:cNvPr id="6" name="グループ化 5">
              <a:extLst>
                <a:ext uri="{FF2B5EF4-FFF2-40B4-BE49-F238E27FC236}">
                  <a16:creationId xmlns:a16="http://schemas.microsoft.com/office/drawing/2014/main" id="{8CC8F530-DAEA-15AE-914D-DE6E6F7B1C50}"/>
                </a:ext>
              </a:extLst>
            </p:cNvPr>
            <p:cNvGrpSpPr/>
            <p:nvPr/>
          </p:nvGrpSpPr>
          <p:grpSpPr>
            <a:xfrm>
              <a:off x="1049250" y="2086015"/>
              <a:ext cx="3903755" cy="3291122"/>
              <a:chOff x="1049250" y="2086015"/>
              <a:chExt cx="3903755" cy="3291122"/>
            </a:xfrm>
          </p:grpSpPr>
          <p:pic>
            <p:nvPicPr>
              <p:cNvPr id="15" name="図 14">
                <a:extLst>
                  <a:ext uri="{FF2B5EF4-FFF2-40B4-BE49-F238E27FC236}">
                    <a16:creationId xmlns:a16="http://schemas.microsoft.com/office/drawing/2014/main" id="{085DD252-939D-4B8B-A9AD-3FA0C225DE8D}"/>
                  </a:ext>
                </a:extLst>
              </p:cNvPr>
              <p:cNvPicPr>
                <a:picLocks noChangeAspect="1"/>
              </p:cNvPicPr>
              <p:nvPr/>
            </p:nvPicPr>
            <p:blipFill>
              <a:blip r:embed="rId2"/>
              <a:stretch>
                <a:fillRect/>
              </a:stretch>
            </p:blipFill>
            <p:spPr>
              <a:xfrm>
                <a:off x="1049250" y="2086015"/>
                <a:ext cx="3903755" cy="3291122"/>
              </a:xfrm>
              <a:prstGeom prst="rect">
                <a:avLst/>
              </a:prstGeom>
              <a:effectLst>
                <a:outerShdw blurRad="50800" dist="38100" dir="2700000" algn="tl" rotWithShape="0">
                  <a:prstClr val="black">
                    <a:alpha val="40000"/>
                  </a:prstClr>
                </a:outerShdw>
              </a:effectLst>
            </p:spPr>
          </p:pic>
          <p:sp>
            <p:nvSpPr>
              <p:cNvPr id="16" name="角丸四角形 30">
                <a:extLst>
                  <a:ext uri="{FF2B5EF4-FFF2-40B4-BE49-F238E27FC236}">
                    <a16:creationId xmlns:a16="http://schemas.microsoft.com/office/drawing/2014/main" id="{B5E71831-730D-D74E-F94D-46FE88EB4D18}"/>
                  </a:ext>
                </a:extLst>
              </p:cNvPr>
              <p:cNvSpPr/>
              <p:nvPr/>
            </p:nvSpPr>
            <p:spPr>
              <a:xfrm>
                <a:off x="1379545" y="2124902"/>
                <a:ext cx="3170288" cy="451003"/>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右矢印 22">
              <a:extLst>
                <a:ext uri="{FF2B5EF4-FFF2-40B4-BE49-F238E27FC236}">
                  <a16:creationId xmlns:a16="http://schemas.microsoft.com/office/drawing/2014/main" id="{3E74E257-AD4A-9F85-41DA-FE5DBF3925EF}"/>
                </a:ext>
              </a:extLst>
            </p:cNvPr>
            <p:cNvSpPr/>
            <p:nvPr/>
          </p:nvSpPr>
          <p:spPr>
            <a:xfrm rot="21128786">
              <a:off x="4605575" y="2116422"/>
              <a:ext cx="1237121" cy="503753"/>
            </a:xfrm>
            <a:custGeom>
              <a:avLst/>
              <a:gdLst>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260431 h 347241"/>
                <a:gd name="connsiteX7" fmla="*/ 0 w 753284"/>
                <a:gd name="connsiteY7" fmla="*/ 86810 h 347241"/>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86810 h 347241"/>
                <a:gd name="connsiteX0" fmla="*/ 0 w 753284"/>
                <a:gd name="connsiteY0" fmla="*/ 164447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164447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84" h="347241">
                  <a:moveTo>
                    <a:pt x="0" y="164447"/>
                  </a:moveTo>
                  <a:lnTo>
                    <a:pt x="579664" y="86810"/>
                  </a:lnTo>
                  <a:lnTo>
                    <a:pt x="579664" y="0"/>
                  </a:lnTo>
                  <a:lnTo>
                    <a:pt x="753284" y="173621"/>
                  </a:lnTo>
                  <a:lnTo>
                    <a:pt x="579664" y="347241"/>
                  </a:lnTo>
                  <a:lnTo>
                    <a:pt x="579664" y="260431"/>
                  </a:lnTo>
                  <a:lnTo>
                    <a:pt x="0" y="191420"/>
                  </a:lnTo>
                  <a:lnTo>
                    <a:pt x="0" y="164447"/>
                  </a:lnTo>
                  <a:close/>
                </a:path>
              </a:pathLst>
            </a:custGeom>
            <a:solidFill>
              <a:schemeClr val="accent1">
                <a:lumMod val="20000"/>
                <a:lumOff val="8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F572C293-58E1-7A23-F75E-449C22E5BB72}"/>
                </a:ext>
              </a:extLst>
            </p:cNvPr>
            <p:cNvGrpSpPr/>
            <p:nvPr/>
          </p:nvGrpSpPr>
          <p:grpSpPr>
            <a:xfrm>
              <a:off x="5871310" y="1935480"/>
              <a:ext cx="4967779" cy="602206"/>
              <a:chOff x="5871310" y="1935480"/>
              <a:chExt cx="4967779" cy="602206"/>
            </a:xfrm>
          </p:grpSpPr>
          <p:pic>
            <p:nvPicPr>
              <p:cNvPr id="13" name="図 12">
                <a:extLst>
                  <a:ext uri="{FF2B5EF4-FFF2-40B4-BE49-F238E27FC236}">
                    <a16:creationId xmlns:a16="http://schemas.microsoft.com/office/drawing/2014/main" id="{6731EF14-EA0C-F455-78DF-2C2EBF69BA12}"/>
                  </a:ext>
                </a:extLst>
              </p:cNvPr>
              <p:cNvPicPr>
                <a:picLocks noChangeAspect="1"/>
              </p:cNvPicPr>
              <p:nvPr/>
            </p:nvPicPr>
            <p:blipFill>
              <a:blip r:embed="rId3"/>
              <a:stretch>
                <a:fillRect/>
              </a:stretch>
            </p:blipFill>
            <p:spPr>
              <a:xfrm>
                <a:off x="5871311" y="2058660"/>
                <a:ext cx="4967778" cy="372884"/>
              </a:xfrm>
              <a:prstGeom prst="rect">
                <a:avLst/>
              </a:prstGeom>
              <a:effectLst>
                <a:outerShdw blurRad="50800" dist="38100" dir="2700000" algn="tl" rotWithShape="0">
                  <a:prstClr val="black">
                    <a:alpha val="40000"/>
                  </a:prstClr>
                </a:outerShdw>
              </a:effectLst>
            </p:spPr>
          </p:pic>
          <p:sp>
            <p:nvSpPr>
              <p:cNvPr id="14" name="正方形/長方形 13">
                <a:extLst>
                  <a:ext uri="{FF2B5EF4-FFF2-40B4-BE49-F238E27FC236}">
                    <a16:creationId xmlns:a16="http://schemas.microsoft.com/office/drawing/2014/main" id="{A3256ECF-976D-F6A3-4452-E6B65254C44D}"/>
                  </a:ext>
                </a:extLst>
              </p:cNvPr>
              <p:cNvSpPr/>
              <p:nvPr/>
            </p:nvSpPr>
            <p:spPr>
              <a:xfrm>
                <a:off x="5871310" y="1935480"/>
                <a:ext cx="4248050" cy="6022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右矢印 22">
              <a:extLst>
                <a:ext uri="{FF2B5EF4-FFF2-40B4-BE49-F238E27FC236}">
                  <a16:creationId xmlns:a16="http://schemas.microsoft.com/office/drawing/2014/main" id="{8EA9F856-2D94-FB3E-0055-8CED07A05313}"/>
                </a:ext>
              </a:extLst>
            </p:cNvPr>
            <p:cNvSpPr/>
            <p:nvPr/>
          </p:nvSpPr>
          <p:spPr>
            <a:xfrm rot="5400000">
              <a:off x="7977012" y="2827728"/>
              <a:ext cx="1007400" cy="503753"/>
            </a:xfrm>
            <a:custGeom>
              <a:avLst/>
              <a:gdLst>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260431 h 347241"/>
                <a:gd name="connsiteX7" fmla="*/ 0 w 753284"/>
                <a:gd name="connsiteY7" fmla="*/ 86810 h 347241"/>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86810 h 347241"/>
                <a:gd name="connsiteX0" fmla="*/ 0 w 753284"/>
                <a:gd name="connsiteY0" fmla="*/ 164447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164447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84" h="347241">
                  <a:moveTo>
                    <a:pt x="0" y="164447"/>
                  </a:moveTo>
                  <a:lnTo>
                    <a:pt x="579664" y="86810"/>
                  </a:lnTo>
                  <a:lnTo>
                    <a:pt x="579664" y="0"/>
                  </a:lnTo>
                  <a:lnTo>
                    <a:pt x="753284" y="173621"/>
                  </a:lnTo>
                  <a:lnTo>
                    <a:pt x="579664" y="347241"/>
                  </a:lnTo>
                  <a:lnTo>
                    <a:pt x="579664" y="260431"/>
                  </a:lnTo>
                  <a:lnTo>
                    <a:pt x="0" y="191420"/>
                  </a:lnTo>
                  <a:lnTo>
                    <a:pt x="0" y="164447"/>
                  </a:lnTo>
                  <a:close/>
                </a:path>
              </a:pathLst>
            </a:custGeom>
            <a:solidFill>
              <a:schemeClr val="accent1">
                <a:lumMod val="20000"/>
                <a:lumOff val="8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13DCC883-1F54-C101-E5E6-EB010B252384}"/>
                </a:ext>
              </a:extLst>
            </p:cNvPr>
            <p:cNvGrpSpPr/>
            <p:nvPr/>
          </p:nvGrpSpPr>
          <p:grpSpPr>
            <a:xfrm>
              <a:off x="6964917" y="3263092"/>
              <a:ext cx="2954270" cy="1371791"/>
              <a:chOff x="6964917" y="3263092"/>
              <a:chExt cx="2954270" cy="1371791"/>
            </a:xfrm>
          </p:grpSpPr>
          <p:pic>
            <p:nvPicPr>
              <p:cNvPr id="11" name="図 10">
                <a:extLst>
                  <a:ext uri="{FF2B5EF4-FFF2-40B4-BE49-F238E27FC236}">
                    <a16:creationId xmlns:a16="http://schemas.microsoft.com/office/drawing/2014/main" id="{132715E7-CC22-2180-257F-20B75D641EC5}"/>
                  </a:ext>
                </a:extLst>
              </p:cNvPr>
              <p:cNvPicPr>
                <a:picLocks noChangeAspect="1"/>
              </p:cNvPicPr>
              <p:nvPr/>
            </p:nvPicPr>
            <p:blipFill>
              <a:blip r:embed="rId4"/>
              <a:stretch>
                <a:fillRect/>
              </a:stretch>
            </p:blipFill>
            <p:spPr>
              <a:xfrm>
                <a:off x="7042236" y="3263092"/>
                <a:ext cx="2876951" cy="137179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正方形/長方形 11">
                <a:extLst>
                  <a:ext uri="{FF2B5EF4-FFF2-40B4-BE49-F238E27FC236}">
                    <a16:creationId xmlns:a16="http://schemas.microsoft.com/office/drawing/2014/main" id="{D77330EE-0634-0629-EF1E-100745F9966D}"/>
                  </a:ext>
                </a:extLst>
              </p:cNvPr>
              <p:cNvSpPr/>
              <p:nvPr/>
            </p:nvSpPr>
            <p:spPr>
              <a:xfrm>
                <a:off x="6964917" y="3621523"/>
                <a:ext cx="2954270" cy="9108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7" name="テキスト ボックス 16">
            <a:extLst>
              <a:ext uri="{FF2B5EF4-FFF2-40B4-BE49-F238E27FC236}">
                <a16:creationId xmlns:a16="http://schemas.microsoft.com/office/drawing/2014/main" id="{348A6F08-9A33-6923-59A2-6ED56768F43F}"/>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35137086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7</a:t>
            </a:r>
            <a:r>
              <a:rPr kumimoji="1" lang="ja-JP" altLang="en-US" dirty="0"/>
              <a:t>．変更履歴</a:t>
            </a:r>
          </a:p>
        </p:txBody>
      </p:sp>
    </p:spTree>
    <p:extLst>
      <p:ext uri="{BB962C8B-B14F-4D97-AF65-F5344CB8AC3E}">
        <p14:creationId xmlns:p14="http://schemas.microsoft.com/office/powerpoint/2010/main" val="4050024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変更履歴</a:t>
            </a:r>
          </a:p>
        </p:txBody>
      </p:sp>
      <p:graphicFrame>
        <p:nvGraphicFramePr>
          <p:cNvPr id="4" name="表 3"/>
          <p:cNvGraphicFramePr>
            <a:graphicFrameLocks noGrp="1"/>
          </p:cNvGraphicFramePr>
          <p:nvPr>
            <p:extLst>
              <p:ext uri="{D42A27DB-BD31-4B8C-83A1-F6EECF244321}">
                <p14:modId xmlns:p14="http://schemas.microsoft.com/office/powerpoint/2010/main" val="4135353853"/>
              </p:ext>
            </p:extLst>
          </p:nvPr>
        </p:nvGraphicFramePr>
        <p:xfrm>
          <a:off x="144379" y="649129"/>
          <a:ext cx="8843211" cy="345140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38891">
                  <a:extLst>
                    <a:ext uri="{9D8B030D-6E8A-4147-A177-3AD203B41FA5}">
                      <a16:colId xmlns:a16="http://schemas.microsoft.com/office/drawing/2014/main" val="20000"/>
                    </a:ext>
                  </a:extLst>
                </a:gridCol>
                <a:gridCol w="4849777">
                  <a:extLst>
                    <a:ext uri="{9D8B030D-6E8A-4147-A177-3AD203B41FA5}">
                      <a16:colId xmlns:a16="http://schemas.microsoft.com/office/drawing/2014/main" val="20001"/>
                    </a:ext>
                  </a:extLst>
                </a:gridCol>
                <a:gridCol w="1570121">
                  <a:extLst>
                    <a:ext uri="{9D8B030D-6E8A-4147-A177-3AD203B41FA5}">
                      <a16:colId xmlns:a16="http://schemas.microsoft.com/office/drawing/2014/main" val="20002"/>
                    </a:ext>
                  </a:extLst>
                </a:gridCol>
                <a:gridCol w="721985">
                  <a:extLst>
                    <a:ext uri="{9D8B030D-6E8A-4147-A177-3AD203B41FA5}">
                      <a16:colId xmlns:a16="http://schemas.microsoft.com/office/drawing/2014/main" val="20003"/>
                    </a:ext>
                  </a:extLst>
                </a:gridCol>
                <a:gridCol w="962437">
                  <a:extLst>
                    <a:ext uri="{9D8B030D-6E8A-4147-A177-3AD203B41FA5}">
                      <a16:colId xmlns:a16="http://schemas.microsoft.com/office/drawing/2014/main" val="20005"/>
                    </a:ext>
                  </a:extLst>
                </a:gridCol>
              </a:tblGrid>
              <a:tr h="343476">
                <a:tc>
                  <a:txBody>
                    <a:bodyPr/>
                    <a:lstStyle/>
                    <a:p>
                      <a:pPr algn="ctr"/>
                      <a:r>
                        <a:rPr kumimoji="1" lang="en-US" altLang="ja-JP" sz="11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100" dirty="0">
                        <a:effectLst>
                          <a:outerShdw blurRad="38100" dist="38100" dir="2700000" algn="tl">
                            <a:srgbClr val="000000">
                              <a:alpha val="43137"/>
                            </a:srgbClr>
                          </a:outerShdw>
                        </a:effectLst>
                        <a:latin typeface="+mn-ea"/>
                        <a:ea typeface="+mn-ea"/>
                        <a:cs typeface="Calibri" panose="020F0502020204030204" pitchFamily="34" charset="0"/>
                      </a:endParaRP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該当ページ</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版番号</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発行日</a:t>
                      </a:r>
                    </a:p>
                  </a:txBody>
                  <a:tcPr anchor="ctr"/>
                </a:tc>
                <a:extLst>
                  <a:ext uri="{0D108BD9-81ED-4DB2-BD59-A6C34878D82A}">
                    <a16:rowId xmlns:a16="http://schemas.microsoft.com/office/drawing/2014/main" val="10000"/>
                  </a:ext>
                </a:extLst>
              </a:tr>
              <a:tr h="260270">
                <a:tc>
                  <a:txBody>
                    <a:bodyPr/>
                    <a:lstStyle/>
                    <a:p>
                      <a:pPr algn="ctr"/>
                      <a:r>
                        <a:rPr kumimoji="1" lang="en-US" altLang="ja-JP" sz="1000" b="1" dirty="0">
                          <a:latin typeface="+mn-ea"/>
                          <a:ea typeface="+mn-ea"/>
                          <a:cs typeface="Calibri" panose="020F0502020204030204" pitchFamily="34" charset="0"/>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初版リリース</a:t>
                      </a:r>
                      <a:endParaRPr kumimoji="1" lang="en-US" altLang="ja-JP" sz="1000" b="1" dirty="0">
                        <a:latin typeface="+mn-ea"/>
                        <a:ea typeface="+mn-ea"/>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dirty="0" err="1">
                          <a:latin typeface="+mn-ea"/>
                          <a:ea typeface="+mn-ea"/>
                          <a:cs typeface="Calibri" panose="020F0502020204030204" pitchFamily="34" charset="0"/>
                        </a:rPr>
                        <a:t>ー</a:t>
                      </a:r>
                      <a:endParaRPr kumimoji="1" lang="ja-JP" altLang="en-US" sz="1000" b="1" dirty="0">
                        <a:latin typeface="+mn-ea"/>
                        <a:ea typeface="+mn-ea"/>
                        <a:cs typeface="Calibri" panose="020F0502020204030204" pitchFamily="34" charset="0"/>
                      </a:endParaRPr>
                    </a:p>
                  </a:txBody>
                  <a:tcPr anchor="ctr"/>
                </a:tc>
                <a:tc>
                  <a:txBody>
                    <a:bodyPr/>
                    <a:lstStyle/>
                    <a:p>
                      <a:pPr algn="ctr"/>
                      <a:r>
                        <a:rPr kumimoji="1" lang="en-US" altLang="ja-JP" sz="1000" b="1" dirty="0">
                          <a:latin typeface="+mn-ea"/>
                          <a:ea typeface="+mn-ea"/>
                          <a:cs typeface="Calibri" panose="020F0502020204030204" pitchFamily="34" charset="0"/>
                        </a:rPr>
                        <a:t>V1.00</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2022/4/1</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0001"/>
                  </a:ext>
                </a:extLst>
              </a:tr>
              <a:tr h="193400">
                <a:tc>
                  <a:txBody>
                    <a:bodyPr/>
                    <a:lstStyle/>
                    <a:p>
                      <a:pPr algn="ctr"/>
                      <a:r>
                        <a:rPr kumimoji="1" lang="ja-JP" altLang="en-US" sz="1000" b="1" dirty="0">
                          <a:latin typeface="+mn-ea"/>
                          <a:ea typeface="+mn-ea"/>
                          <a:cs typeface="Calibri" panose="020F0502020204030204" pitchFamily="34" charset="0"/>
                        </a:rPr>
                        <a:t>２</a:t>
                      </a:r>
                    </a:p>
                  </a:txBody>
                  <a:tcPr anchor="ctr"/>
                </a:tc>
                <a:tc>
                  <a:txBody>
                    <a:bodyPr/>
                    <a:lstStyle/>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AI</a:t>
                      </a:r>
                      <a:r>
                        <a:rPr kumimoji="1" lang="ja-JP" altLang="en-US" sz="1000" b="1" dirty="0">
                          <a:latin typeface="+mn-ea"/>
                          <a:ea typeface="+mn-ea"/>
                          <a:cs typeface="Calibri" panose="020F0502020204030204" pitchFamily="34" charset="0"/>
                        </a:rPr>
                        <a:t>マルチセンサーカメラの対応により、下記ページを追加</a:t>
                      </a:r>
                      <a:endParaRPr kumimoji="1" lang="en-US" altLang="ja-JP" sz="1000" b="1" dirty="0">
                        <a:latin typeface="+mn-ea"/>
                        <a:ea typeface="+mn-ea"/>
                        <a:cs typeface="Calibri" panose="020F0502020204030204" pitchFamily="34" charset="0"/>
                      </a:endParaRPr>
                    </a:p>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a:t>
                      </a:r>
                      <a:r>
                        <a:rPr kumimoji="1" lang="ja-JP" altLang="en-US" sz="1000" b="1" dirty="0">
                          <a:latin typeface="+mn-ea"/>
                          <a:ea typeface="+mn-ea"/>
                          <a:cs typeface="Calibri" panose="020F0502020204030204" pitchFamily="34" charset="0"/>
                        </a:rPr>
                        <a:t>参考</a:t>
                      </a:r>
                      <a:r>
                        <a:rPr kumimoji="1" lang="en-US" altLang="ja-JP" sz="1000" b="1" dirty="0">
                          <a:latin typeface="+mn-ea"/>
                          <a:ea typeface="+mn-ea"/>
                          <a:cs typeface="Calibri" panose="020F0502020204030204" pitchFamily="34" charset="0"/>
                        </a:rPr>
                        <a:t>】AI</a:t>
                      </a:r>
                      <a:r>
                        <a:rPr kumimoji="1" lang="ja-JP" altLang="en-US" sz="1000" b="1" dirty="0">
                          <a:latin typeface="+mn-ea"/>
                          <a:ea typeface="+mn-ea"/>
                          <a:cs typeface="Calibri" panose="020F0502020204030204" pitchFamily="34" charset="0"/>
                        </a:rPr>
                        <a:t>マルチセンサーカメラのライセンス数</a:t>
                      </a:r>
                    </a:p>
                  </a:txBody>
                  <a:tcPr anchor="ctr"/>
                </a:tc>
                <a:tc>
                  <a:txBody>
                    <a:bodyPr/>
                    <a:lstStyle/>
                    <a:p>
                      <a:pPr algn="ctr"/>
                      <a:r>
                        <a:rPr kumimoji="1" lang="en-US" altLang="ja-JP" sz="1000" b="1" dirty="0">
                          <a:latin typeface="+mn-ea"/>
                          <a:ea typeface="+mn-ea"/>
                          <a:cs typeface="Calibri" panose="020F0502020204030204" pitchFamily="34" charset="0"/>
                        </a:rPr>
                        <a:t>P6</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V1.50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2022/7/29</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540457092"/>
                  </a:ext>
                </a:extLst>
              </a:tr>
              <a:tr h="193400">
                <a:tc>
                  <a:txBody>
                    <a:bodyPr/>
                    <a:lstStyle/>
                    <a:p>
                      <a:pPr algn="ctr"/>
                      <a:r>
                        <a:rPr kumimoji="1" lang="ja-JP" altLang="en-US" sz="1000" b="1" dirty="0">
                          <a:latin typeface="+mn-ea"/>
                          <a:ea typeface="+mn-ea"/>
                          <a:cs typeface="Calibri" panose="020F0502020204030204" pitchFamily="34" charset="0"/>
                        </a:rPr>
                        <a:t>３</a:t>
                      </a:r>
                    </a:p>
                  </a:txBody>
                  <a:tcPr anchor="ctr"/>
                </a:tc>
                <a:tc>
                  <a:txBody>
                    <a:bodyPr/>
                    <a:lstStyle/>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Web</a:t>
                      </a:r>
                      <a:r>
                        <a:rPr kumimoji="1" lang="ja-JP" altLang="en-US" sz="1000" b="1" dirty="0">
                          <a:latin typeface="+mn-ea"/>
                          <a:ea typeface="+mn-ea"/>
                          <a:cs typeface="Calibri" panose="020F0502020204030204" pitchFamily="34" charset="0"/>
                        </a:rPr>
                        <a:t>版「構成情報算出ツール」の紹介ページを追加</a:t>
                      </a:r>
                    </a:p>
                  </a:txBody>
                  <a:tcPr anchor="ctr"/>
                </a:tc>
                <a:tc>
                  <a:txBody>
                    <a:bodyPr/>
                    <a:lstStyle/>
                    <a:p>
                      <a:pPr algn="ctr"/>
                      <a:r>
                        <a:rPr kumimoji="1" lang="en-US" altLang="ja-JP" sz="1000" b="1" dirty="0">
                          <a:latin typeface="+mn-ea"/>
                          <a:ea typeface="+mn-ea"/>
                          <a:cs typeface="Calibri" panose="020F0502020204030204" pitchFamily="34" charset="0"/>
                        </a:rPr>
                        <a:t>P12</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P13</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V1.50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2022/7/29</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811600654"/>
                  </a:ext>
                </a:extLst>
              </a:tr>
              <a:tr h="193400">
                <a:tc>
                  <a:txBody>
                    <a:bodyPr/>
                    <a:lstStyle/>
                    <a:p>
                      <a:pPr algn="ctr"/>
                      <a:r>
                        <a:rPr kumimoji="1" lang="ja-JP" altLang="en-US" sz="1000" b="1" dirty="0">
                          <a:latin typeface="+mn-ea"/>
                          <a:ea typeface="+mn-ea"/>
                          <a:cs typeface="Calibri" panose="020F0502020204030204" pitchFamily="34" charset="0"/>
                        </a:rPr>
                        <a:t>４</a:t>
                      </a:r>
                    </a:p>
                  </a:txBody>
                  <a:tcPr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下記の注釈を追記</a:t>
                      </a:r>
                      <a:endParaRPr kumimoji="1" lang="en-US" altLang="ja-JP" sz="1000" b="1" dirty="0">
                        <a:latin typeface="+mn-ea"/>
                        <a:ea typeface="+mn-ea"/>
                        <a:cs typeface="Calibri" panose="020F0502020204030204" pitchFamily="34" charset="0"/>
                      </a:endParaRPr>
                    </a:p>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「アップグレードの際は「</a:t>
                      </a:r>
                      <a:r>
                        <a:rPr kumimoji="1" lang="en-US" altLang="ja-JP" sz="1000" b="1" dirty="0">
                          <a:latin typeface="+mn-ea"/>
                          <a:ea typeface="+mn-ea"/>
                          <a:cs typeface="Calibri" panose="020F0502020204030204" pitchFamily="34" charset="0"/>
                        </a:rPr>
                        <a:t>Microsoft SQL Server 2016 Standard Edition</a:t>
                      </a:r>
                      <a:r>
                        <a:rPr kumimoji="1" lang="ja-JP" altLang="en-US" sz="1000" b="1" dirty="0">
                          <a:latin typeface="+mn-ea"/>
                          <a:ea typeface="+mn-ea"/>
                          <a:cs typeface="Calibri" panose="020F0502020204030204" pitchFamily="34" charset="0"/>
                        </a:rPr>
                        <a:t>」をご準備ください。」</a:t>
                      </a:r>
                    </a:p>
                  </a:txBody>
                  <a:tcPr anchor="ctr"/>
                </a:tc>
                <a:tc>
                  <a:txBody>
                    <a:bodyPr/>
                    <a:lstStyle/>
                    <a:p>
                      <a:pPr algn="ctr"/>
                      <a:r>
                        <a:rPr kumimoji="1" lang="en-US" altLang="ja-JP" sz="1000" b="1" dirty="0">
                          <a:latin typeface="+mn-ea"/>
                          <a:ea typeface="+mn-ea"/>
                          <a:cs typeface="Calibri" panose="020F0502020204030204" pitchFamily="34" charset="0"/>
                        </a:rPr>
                        <a:t>P14</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V1.50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2022/7/29</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0008"/>
                  </a:ext>
                </a:extLst>
              </a:tr>
              <a:tr h="193400">
                <a:tc>
                  <a:txBody>
                    <a:bodyPr/>
                    <a:lstStyle/>
                    <a:p>
                      <a:pPr algn="ctr"/>
                      <a:r>
                        <a:rPr kumimoji="1" lang="en-US" altLang="ja-JP" sz="1000" b="1" dirty="0">
                          <a:latin typeface="+mn-ea"/>
                          <a:ea typeface="+mn-ea"/>
                          <a:cs typeface="Calibri" panose="020F0502020204030204" pitchFamily="34" charset="0"/>
                        </a:rPr>
                        <a:t>5</a:t>
                      </a:r>
                    </a:p>
                  </a:txBody>
                  <a:tcPr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tab pos="0" algn="l"/>
                        </a:tabLst>
                        <a:defRPr/>
                      </a:pPr>
                      <a:r>
                        <a:rPr kumimoji="1" lang="en-US" altLang="ja-JP" sz="1000" b="1" dirty="0">
                          <a:latin typeface="+mn-ea"/>
                          <a:ea typeface="+mn-ea"/>
                          <a:cs typeface="Calibri" panose="020F0502020204030204" pitchFamily="34" charset="0"/>
                        </a:rPr>
                        <a:t>【</a:t>
                      </a:r>
                      <a:r>
                        <a:rPr kumimoji="1" lang="ja-JP" altLang="en-US" sz="1000" b="1" dirty="0">
                          <a:latin typeface="+mn-ea"/>
                          <a:ea typeface="+mn-ea"/>
                          <a:cs typeface="Calibri" panose="020F0502020204030204" pitchFamily="34" charset="0"/>
                        </a:rPr>
                        <a:t>システム構成による</a:t>
                      </a:r>
                      <a:r>
                        <a:rPr kumimoji="1" lang="en-US" altLang="ja-JP" sz="1000" b="1" dirty="0">
                          <a:latin typeface="+mn-ea"/>
                          <a:ea typeface="+mn-ea"/>
                          <a:cs typeface="Calibri" panose="020F0502020204030204" pitchFamily="34" charset="0"/>
                        </a:rPr>
                        <a:t>PC</a:t>
                      </a:r>
                      <a:r>
                        <a:rPr kumimoji="1" lang="ja-JP" altLang="en-US" sz="1000" b="1" dirty="0">
                          <a:latin typeface="+mn-ea"/>
                          <a:ea typeface="+mn-ea"/>
                          <a:cs typeface="Calibri" panose="020F0502020204030204" pitchFamily="34" charset="0"/>
                        </a:rPr>
                        <a:t>要件</a:t>
                      </a:r>
                      <a:r>
                        <a:rPr kumimoji="1" lang="en-US" altLang="ja-JP" sz="1000" b="1" dirty="0">
                          <a:latin typeface="+mn-ea"/>
                          <a:ea typeface="+mn-ea"/>
                          <a:cs typeface="Calibri" panose="020F0502020204030204" pitchFamily="34" charset="0"/>
                        </a:rPr>
                        <a:t>】</a:t>
                      </a:r>
                    </a:p>
                    <a:p>
                      <a:pPr marL="0" marR="0" lvl="0" indent="0" algn="l" defTabSz="914400" rtl="0" eaLnBrk="1" fontAlgn="auto" latinLnBrk="0" hangingPunct="1">
                        <a:lnSpc>
                          <a:spcPct val="110000"/>
                        </a:lnSpc>
                        <a:spcBef>
                          <a:spcPts val="0"/>
                        </a:spcBef>
                        <a:spcAft>
                          <a:spcPts val="0"/>
                        </a:spcAft>
                        <a:buClrTx/>
                        <a:buSzTx/>
                        <a:buFontTx/>
                        <a:buNone/>
                        <a:tabLst>
                          <a:tab pos="0" algn="l"/>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Windows10</a:t>
                      </a: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Pro</a:t>
                      </a:r>
                      <a:r>
                        <a:rPr kumimoji="1" lang="ja-JP" altLang="en-US" sz="1000" b="1" dirty="0">
                          <a:latin typeface="+mn-ea"/>
                          <a:ea typeface="+mn-ea"/>
                          <a:cs typeface="Calibri" panose="020F0502020204030204" pitchFamily="34" charset="0"/>
                        </a:rPr>
                        <a:t>のバージョン表示を更新</a:t>
                      </a:r>
                      <a:endParaRPr kumimoji="1" lang="en-US" altLang="ja-JP" sz="1000" b="1" dirty="0">
                        <a:latin typeface="+mn-ea"/>
                        <a:ea typeface="+mn-ea"/>
                        <a:cs typeface="Calibri" panose="020F050202020403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tab pos="0" algn="l"/>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Windows11</a:t>
                      </a: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Pro</a:t>
                      </a:r>
                      <a:r>
                        <a:rPr kumimoji="1" lang="ja-JP" altLang="en-US" sz="1000" b="1" dirty="0">
                          <a:latin typeface="+mn-ea"/>
                          <a:ea typeface="+mn-ea"/>
                          <a:cs typeface="Calibri" panose="020F0502020204030204" pitchFamily="34" charset="0"/>
                        </a:rPr>
                        <a:t>の追記</a:t>
                      </a:r>
                      <a:endParaRPr kumimoji="1" lang="en-US" altLang="ja-JP" sz="1000" b="1" dirty="0">
                        <a:latin typeface="+mn-ea"/>
                        <a:ea typeface="+mn-ea"/>
                        <a:cs typeface="Calibri" panose="020F0502020204030204" pitchFamily="34" charset="0"/>
                      </a:endParaRPr>
                    </a:p>
                  </a:txBody>
                  <a:tcPr anchor="ctr"/>
                </a:tc>
                <a:tc>
                  <a:txBody>
                    <a:bodyPr/>
                    <a:lstStyle/>
                    <a:p>
                      <a:pPr algn="ctr"/>
                      <a:r>
                        <a:rPr kumimoji="1" lang="en-US" altLang="ja-JP" sz="1000" b="1" dirty="0">
                          <a:latin typeface="+mn-ea"/>
                          <a:ea typeface="+mn-ea"/>
                          <a:cs typeface="Calibri" panose="020F0502020204030204" pitchFamily="34" charset="0"/>
                        </a:rPr>
                        <a:t>P10</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V1.51</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2022/11/14</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495412542"/>
                  </a:ext>
                </a:extLst>
              </a:tr>
              <a:tr h="193400">
                <a:tc>
                  <a:txBody>
                    <a:bodyPr/>
                    <a:lstStyle/>
                    <a:p>
                      <a:pPr algn="ctr"/>
                      <a:r>
                        <a:rPr kumimoji="1" lang="en-US" altLang="ja-JP" sz="1000" b="1" dirty="0">
                          <a:latin typeface="+mn-ea"/>
                          <a:ea typeface="+mn-ea"/>
                          <a:cs typeface="Calibri" panose="020F0502020204030204" pitchFamily="34" charset="0"/>
                        </a:rPr>
                        <a:t>6</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a:t>
                      </a:r>
                      <a:r>
                        <a:rPr kumimoji="1" lang="ja-JP" altLang="en-US" sz="1000" b="1" dirty="0">
                          <a:latin typeface="+mn-ea"/>
                          <a:ea typeface="+mn-ea"/>
                          <a:cs typeface="Calibri" panose="020F0502020204030204" pitchFamily="34" charset="0"/>
                        </a:rPr>
                        <a:t>検証済み</a:t>
                      </a:r>
                      <a:r>
                        <a:rPr kumimoji="1" lang="en-US" altLang="ja-JP" sz="1000" b="1" dirty="0">
                          <a:latin typeface="+mn-ea"/>
                          <a:ea typeface="+mn-ea"/>
                          <a:cs typeface="Calibri" panose="020F0502020204030204" pitchFamily="34" charset="0"/>
                        </a:rPr>
                        <a:t>PC</a:t>
                      </a:r>
                      <a:r>
                        <a:rPr kumimoji="1" lang="ja-JP" altLang="en-US" sz="1000" b="1" dirty="0">
                          <a:latin typeface="+mn-ea"/>
                          <a:ea typeface="+mn-ea"/>
                          <a:cs typeface="Calibri" panose="020F0502020204030204" pitchFamily="34" charset="0"/>
                        </a:rPr>
                        <a:t>一覧</a:t>
                      </a:r>
                      <a:r>
                        <a:rPr kumimoji="1" lang="en-US" altLang="ja-JP" sz="1000" b="1" dirty="0">
                          <a:latin typeface="+mn-ea"/>
                          <a:ea typeface="+mn-ea"/>
                          <a:cs typeface="Calibri" panose="020F0502020204030204" pitchFamily="34" charset="0"/>
                        </a:rPr>
                        <a:t>】</a:t>
                      </a:r>
                    </a:p>
                    <a:p>
                      <a:pPr marL="92075"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HP</a:t>
                      </a:r>
                      <a:r>
                        <a:rPr kumimoji="1" lang="ja-JP" altLang="en-US" sz="1000" b="1" dirty="0">
                          <a:latin typeface="+mn-ea"/>
                          <a:ea typeface="+mn-ea"/>
                          <a:cs typeface="Calibri" panose="020F0502020204030204" pitchFamily="34" charset="0"/>
                        </a:rPr>
                        <a:t>製推奨</a:t>
                      </a:r>
                      <a:r>
                        <a:rPr kumimoji="1" lang="en-US" altLang="ja-JP" sz="1000" b="1" dirty="0">
                          <a:latin typeface="+mn-ea"/>
                          <a:ea typeface="+mn-ea"/>
                          <a:cs typeface="Calibri" panose="020F0502020204030204" pitchFamily="34" charset="0"/>
                        </a:rPr>
                        <a:t>PC</a:t>
                      </a:r>
                      <a:r>
                        <a:rPr kumimoji="1" lang="ja-JP" altLang="en-US" sz="1000" b="1" dirty="0">
                          <a:latin typeface="+mn-ea"/>
                          <a:ea typeface="+mn-ea"/>
                          <a:cs typeface="Calibri" panose="020F0502020204030204" pitchFamily="34" charset="0"/>
                        </a:rPr>
                        <a:t>のモデルチェンジに伴い、ページの</a:t>
                      </a:r>
                      <a:r>
                        <a:rPr kumimoji="1" lang="en-US" altLang="ja-JP" sz="1000" b="1" dirty="0">
                          <a:latin typeface="+mn-ea"/>
                          <a:ea typeface="+mn-ea"/>
                          <a:cs typeface="Calibri" panose="020F0502020204030204" pitchFamily="34" charset="0"/>
                        </a:rPr>
                        <a:t>PC</a:t>
                      </a:r>
                      <a:r>
                        <a:rPr kumimoji="1" lang="ja-JP" altLang="en-US" sz="1000" b="1" dirty="0">
                          <a:latin typeface="+mn-ea"/>
                          <a:ea typeface="+mn-ea"/>
                          <a:cs typeface="Calibri" panose="020F0502020204030204" pitchFamily="34" charset="0"/>
                        </a:rPr>
                        <a:t>品番と スペック、</a:t>
                      </a:r>
                      <a:r>
                        <a:rPr kumimoji="1" lang="en-US" altLang="ja-JP" sz="1000" b="1" dirty="0">
                          <a:latin typeface="+mn-ea"/>
                          <a:ea typeface="+mn-ea"/>
                          <a:cs typeface="Calibri" panose="020F0502020204030204" pitchFamily="34" charset="0"/>
                        </a:rPr>
                        <a:t>Windows10</a:t>
                      </a: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Pro</a:t>
                      </a:r>
                      <a:r>
                        <a:rPr kumimoji="1" lang="ja-JP" altLang="en-US" sz="1000" b="1" dirty="0">
                          <a:latin typeface="+mn-ea"/>
                          <a:ea typeface="+mn-ea"/>
                          <a:cs typeface="Calibri" panose="020F0502020204030204" pitchFamily="34" charset="0"/>
                        </a:rPr>
                        <a:t>の表示を更新</a:t>
                      </a:r>
                      <a:endParaRPr kumimoji="1" lang="en-US" altLang="ja-JP" sz="1000" b="1" dirty="0">
                        <a:latin typeface="+mn-ea"/>
                        <a:ea typeface="+mn-ea"/>
                        <a:cs typeface="Calibri" panose="020F0502020204030204" pitchFamily="34" charset="0"/>
                      </a:endParaRPr>
                    </a:p>
                    <a:p>
                      <a:pPr marL="0" marR="0" lvl="0" indent="0" algn="l" defTabSz="914400" rtl="0" eaLnBrk="1" fontAlgn="auto" latinLnBrk="0" hangingPunct="1">
                        <a:lnSpc>
                          <a:spcPct val="110000"/>
                        </a:lnSpc>
                        <a:spcBef>
                          <a:spcPts val="600"/>
                        </a:spcBef>
                        <a:spcAft>
                          <a:spcPts val="0"/>
                        </a:spcAft>
                        <a:buClrTx/>
                        <a:buSzTx/>
                        <a:buFontTx/>
                        <a:buNone/>
                        <a:tabLst/>
                        <a:defRPr/>
                      </a:pP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HP</a:t>
                      </a:r>
                      <a:r>
                        <a:rPr kumimoji="1" lang="ja-JP" altLang="en-US" sz="1000" b="1" dirty="0">
                          <a:latin typeface="+mn-ea"/>
                          <a:ea typeface="+mn-ea"/>
                          <a:cs typeface="Calibri" panose="020F0502020204030204" pitchFamily="34" charset="0"/>
                        </a:rPr>
                        <a:t>製</a:t>
                      </a:r>
                      <a:r>
                        <a:rPr kumimoji="1" lang="en-US" altLang="ja-JP" sz="1000" b="1" dirty="0">
                          <a:latin typeface="+mn-ea"/>
                          <a:ea typeface="+mn-ea"/>
                          <a:cs typeface="Calibri" panose="020F0502020204030204" pitchFamily="34" charset="0"/>
                        </a:rPr>
                        <a:t>PC</a:t>
                      </a:r>
                      <a:r>
                        <a:rPr kumimoji="1" lang="ja-JP" altLang="en-US" sz="1000" b="1" dirty="0">
                          <a:latin typeface="+mn-ea"/>
                          <a:ea typeface="+mn-ea"/>
                          <a:cs typeface="Calibri" panose="020F0502020204030204" pitchFamily="34" charset="0"/>
                        </a:rPr>
                        <a:t>のモデルチェンジ内容＞</a:t>
                      </a:r>
                      <a:endParaRPr kumimoji="1" lang="en-US" altLang="ja-JP" sz="1000" b="1" dirty="0">
                        <a:latin typeface="+mn-ea"/>
                        <a:ea typeface="+mn-ea"/>
                        <a:cs typeface="Calibri" panose="020F0502020204030204" pitchFamily="34" charset="0"/>
                      </a:endParaRPr>
                    </a:p>
                    <a:p>
                      <a:pPr marL="269875" marR="0" lvl="0" indent="0" algn="l" defTabSz="914400" rtl="0" eaLnBrk="1" fontAlgn="auto" latinLnBrk="0" hangingPunct="1">
                        <a:lnSpc>
                          <a:spcPct val="11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EliteDesk</a:t>
                      </a: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800</a:t>
                      </a: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G6</a:t>
                      </a:r>
                      <a:r>
                        <a:rPr kumimoji="1" lang="ja-JP" altLang="en-US" sz="1000" b="1" dirty="0">
                          <a:latin typeface="+mn-ea"/>
                          <a:ea typeface="+mn-ea"/>
                          <a:cs typeface="Calibri" panose="020F0502020204030204" pitchFamily="34" charset="0"/>
                        </a:rPr>
                        <a:t> </a:t>
                      </a:r>
                      <a:r>
                        <a:rPr kumimoji="1" lang="en-US" altLang="ja-JP" sz="1000" b="1" dirty="0">
                          <a:latin typeface="+mn-ea"/>
                          <a:ea typeface="+mn-ea"/>
                          <a:cs typeface="Calibri" panose="020F0502020204030204" pitchFamily="34" charset="0"/>
                        </a:rPr>
                        <a:t>SFF</a:t>
                      </a:r>
                      <a:r>
                        <a:rPr kumimoji="1" lang="ja-JP" altLang="en-US" sz="1000" b="1" dirty="0">
                          <a:latin typeface="+mn-ea"/>
                          <a:ea typeface="+mn-ea"/>
                          <a:cs typeface="Calibri" panose="020F0502020204030204" pitchFamily="34" charset="0"/>
                        </a:rPr>
                        <a:t> ⇒ </a:t>
                      </a:r>
                      <a:r>
                        <a:rPr kumimoji="1" lang="en-US" altLang="ja-JP" sz="1000" b="1" dirty="0">
                          <a:latin typeface="+mn-ea"/>
                          <a:ea typeface="+mn-ea"/>
                          <a:cs typeface="Calibri" panose="020F0502020204030204" pitchFamily="34" charset="0"/>
                        </a:rPr>
                        <a:t>HP EliteDesk 800 G9 SFF</a:t>
                      </a:r>
                    </a:p>
                  </a:txBody>
                  <a:tcPr anchor="ctr"/>
                </a:tc>
                <a:tc>
                  <a:txBody>
                    <a:bodyPr/>
                    <a:lstStyle/>
                    <a:p>
                      <a:pPr algn="ctr"/>
                      <a:r>
                        <a:rPr kumimoji="1" lang="en-US" altLang="ja-JP" sz="1000" b="1" dirty="0">
                          <a:latin typeface="+mn-ea"/>
                          <a:ea typeface="+mn-ea"/>
                          <a:cs typeface="Calibri" panose="020F0502020204030204" pitchFamily="34" charset="0"/>
                        </a:rPr>
                        <a:t>P11</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V1.51</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2022/11/14</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649693693"/>
                  </a:ext>
                </a:extLst>
              </a:tr>
            </a:tbl>
          </a:graphicData>
        </a:graphic>
      </p:graphicFrame>
    </p:spTree>
    <p:extLst>
      <p:ext uri="{BB962C8B-B14F-4D97-AF65-F5344CB8AC3E}">
        <p14:creationId xmlns:p14="http://schemas.microsoft.com/office/powerpoint/2010/main" val="254376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変更履歴</a:t>
            </a:r>
          </a:p>
        </p:txBody>
      </p:sp>
      <p:graphicFrame>
        <p:nvGraphicFramePr>
          <p:cNvPr id="4" name="表 3"/>
          <p:cNvGraphicFramePr>
            <a:graphicFrameLocks noGrp="1"/>
          </p:cNvGraphicFramePr>
          <p:nvPr>
            <p:extLst>
              <p:ext uri="{D42A27DB-BD31-4B8C-83A1-F6EECF244321}">
                <p14:modId xmlns:p14="http://schemas.microsoft.com/office/powerpoint/2010/main" val="1724497600"/>
              </p:ext>
            </p:extLst>
          </p:nvPr>
        </p:nvGraphicFramePr>
        <p:xfrm>
          <a:off x="144379" y="649129"/>
          <a:ext cx="8843211" cy="24596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38891">
                  <a:extLst>
                    <a:ext uri="{9D8B030D-6E8A-4147-A177-3AD203B41FA5}">
                      <a16:colId xmlns:a16="http://schemas.microsoft.com/office/drawing/2014/main" val="20000"/>
                    </a:ext>
                  </a:extLst>
                </a:gridCol>
                <a:gridCol w="4849777">
                  <a:extLst>
                    <a:ext uri="{9D8B030D-6E8A-4147-A177-3AD203B41FA5}">
                      <a16:colId xmlns:a16="http://schemas.microsoft.com/office/drawing/2014/main" val="20001"/>
                    </a:ext>
                  </a:extLst>
                </a:gridCol>
                <a:gridCol w="1570121">
                  <a:extLst>
                    <a:ext uri="{9D8B030D-6E8A-4147-A177-3AD203B41FA5}">
                      <a16:colId xmlns:a16="http://schemas.microsoft.com/office/drawing/2014/main" val="20002"/>
                    </a:ext>
                  </a:extLst>
                </a:gridCol>
                <a:gridCol w="721985">
                  <a:extLst>
                    <a:ext uri="{9D8B030D-6E8A-4147-A177-3AD203B41FA5}">
                      <a16:colId xmlns:a16="http://schemas.microsoft.com/office/drawing/2014/main" val="20003"/>
                    </a:ext>
                  </a:extLst>
                </a:gridCol>
                <a:gridCol w="962437">
                  <a:extLst>
                    <a:ext uri="{9D8B030D-6E8A-4147-A177-3AD203B41FA5}">
                      <a16:colId xmlns:a16="http://schemas.microsoft.com/office/drawing/2014/main" val="20005"/>
                    </a:ext>
                  </a:extLst>
                </a:gridCol>
              </a:tblGrid>
              <a:tr h="343476">
                <a:tc>
                  <a:txBody>
                    <a:bodyPr/>
                    <a:lstStyle/>
                    <a:p>
                      <a:pPr algn="ctr"/>
                      <a:r>
                        <a:rPr kumimoji="1" lang="en-US" altLang="ja-JP" sz="1100" dirty="0">
                          <a:effectLst>
                            <a:outerShdw blurRad="38100" dist="38100" dir="2700000" algn="tl">
                              <a:srgbClr val="000000">
                                <a:alpha val="43137"/>
                              </a:srgbClr>
                            </a:outerShdw>
                          </a:effectLst>
                          <a:latin typeface="+mn-ea"/>
                          <a:ea typeface="+mn-ea"/>
                          <a:cs typeface="Calibri" panose="020F0502020204030204" pitchFamily="34" charset="0"/>
                        </a:rPr>
                        <a:t>No</a:t>
                      </a:r>
                      <a:endParaRPr kumimoji="1" lang="ja-JP" altLang="en-US" sz="1100" dirty="0">
                        <a:effectLst>
                          <a:outerShdw blurRad="38100" dist="38100" dir="2700000" algn="tl">
                            <a:srgbClr val="000000">
                              <a:alpha val="43137"/>
                            </a:srgbClr>
                          </a:outerShdw>
                        </a:effectLst>
                        <a:latin typeface="+mn-ea"/>
                        <a:ea typeface="+mn-ea"/>
                        <a:cs typeface="Calibri" panose="020F0502020204030204" pitchFamily="34" charset="0"/>
                      </a:endParaRP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更新内容</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該当ページ</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版番号</a:t>
                      </a:r>
                    </a:p>
                  </a:txBody>
                  <a:tcPr anchor="ctr"/>
                </a:tc>
                <a:tc>
                  <a:txBody>
                    <a:bodyPr/>
                    <a:lstStyle/>
                    <a:p>
                      <a:pPr algn="ctr"/>
                      <a:r>
                        <a:rPr kumimoji="1" lang="ja-JP" altLang="en-US" sz="1200" dirty="0">
                          <a:effectLst>
                            <a:outerShdw blurRad="38100" dist="38100" dir="2700000" algn="tl">
                              <a:srgbClr val="000000">
                                <a:alpha val="43137"/>
                              </a:srgbClr>
                            </a:outerShdw>
                          </a:effectLst>
                          <a:latin typeface="+mn-ea"/>
                          <a:ea typeface="+mn-ea"/>
                          <a:cs typeface="Calibri" panose="020F0502020204030204" pitchFamily="34" charset="0"/>
                        </a:rPr>
                        <a:t>発行日</a:t>
                      </a:r>
                    </a:p>
                  </a:txBody>
                  <a:tcPr anchor="ctr"/>
                </a:tc>
                <a:extLst>
                  <a:ext uri="{0D108BD9-81ED-4DB2-BD59-A6C34878D82A}">
                    <a16:rowId xmlns:a16="http://schemas.microsoft.com/office/drawing/2014/main" val="10000"/>
                  </a:ext>
                </a:extLst>
              </a:tr>
              <a:tr h="260270">
                <a:tc>
                  <a:txBody>
                    <a:bodyPr/>
                    <a:lstStyle/>
                    <a:p>
                      <a:pPr algn="ctr"/>
                      <a:r>
                        <a:rPr kumimoji="1" lang="en-US" altLang="ja-JP" sz="1000" b="1" dirty="0">
                          <a:latin typeface="+mn-ea"/>
                          <a:ea typeface="+mn-ea"/>
                          <a:cs typeface="Calibri" panose="020F0502020204030204" pitchFamily="34" charset="0"/>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V1.6</a:t>
                      </a:r>
                      <a:r>
                        <a:rPr kumimoji="1" lang="ja-JP" altLang="en-US" sz="1000" b="1" dirty="0">
                          <a:latin typeface="+mn-ea"/>
                          <a:ea typeface="+mn-ea"/>
                          <a:cs typeface="Calibri" panose="020F0502020204030204" pitchFamily="34" charset="0"/>
                        </a:rPr>
                        <a:t>変更点の追記</a:t>
                      </a:r>
                      <a:endParaRPr kumimoji="1" lang="en-US" altLang="ja-JP" sz="1000" b="1" dirty="0">
                        <a:latin typeface="+mn-ea"/>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6-1</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AI</a:t>
                      </a:r>
                      <a:r>
                        <a:rPr kumimoji="1" lang="ja-JP" altLang="en-US" sz="1000" b="1" dirty="0">
                          <a:latin typeface="+mn-ea"/>
                          <a:ea typeface="+mn-ea"/>
                          <a:cs typeface="Calibri" panose="020F0502020204030204" pitchFamily="34" charset="0"/>
                        </a:rPr>
                        <a:t>アプリの追加対応</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6-2</a:t>
                      </a:r>
                      <a:r>
                        <a:rPr kumimoji="1" lang="ja-JP" altLang="en-US" sz="1000" b="1" dirty="0">
                          <a:latin typeface="+mn-ea"/>
                          <a:ea typeface="+mn-ea"/>
                          <a:cs typeface="Calibri" panose="020F0502020204030204" pitchFamily="34" charset="0"/>
                        </a:rPr>
                        <a:t>．インストール・設定の改善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6-3</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ASM300UX</a:t>
                      </a:r>
                      <a:r>
                        <a:rPr kumimoji="1" lang="ja-JP" altLang="en-US" sz="1000" b="1" dirty="0">
                          <a:latin typeface="+mn-ea"/>
                          <a:ea typeface="+mn-ea"/>
                          <a:cs typeface="Calibri" panose="020F0502020204030204" pitchFamily="34" charset="0"/>
                        </a:rPr>
                        <a:t>プラグイン機能改善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6-4</a:t>
                      </a:r>
                      <a:r>
                        <a:rPr kumimoji="1" lang="ja-JP" altLang="en-US" sz="1000" b="1" dirty="0">
                          <a:latin typeface="+mn-ea"/>
                          <a:ea typeface="+mn-ea"/>
                          <a:cs typeface="Calibri" panose="020F0502020204030204" pitchFamily="34" charset="0"/>
                        </a:rPr>
                        <a:t>．ダッシュボード機能の改善</a:t>
                      </a:r>
                      <a:endParaRPr kumimoji="1" lang="en-US" altLang="ja-JP" sz="1000" b="1" dirty="0">
                        <a:latin typeface="+mn-ea"/>
                        <a:ea typeface="+mn-ea"/>
                        <a:cs typeface="Calibri" panose="020F0502020204030204" pitchFamily="34"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000" b="1" dirty="0">
                        <a:latin typeface="+mn-ea"/>
                        <a:ea typeface="+mn-ea"/>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P93~P96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P97</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P99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P100</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P105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P106</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P109</a:t>
                      </a:r>
                      <a:endParaRPr kumimoji="1" lang="ja-JP" altLang="en-US" sz="1000" b="1" dirty="0">
                        <a:latin typeface="+mn-ea"/>
                        <a:ea typeface="+mn-ea"/>
                        <a:cs typeface="Calibri" panose="020F0502020204030204" pitchFamily="34" charset="0"/>
                      </a:endParaRPr>
                    </a:p>
                  </a:txBody>
                  <a:tcPr anchor="ctr"/>
                </a:tc>
                <a:tc>
                  <a:txBody>
                    <a:bodyPr/>
                    <a:lstStyle/>
                    <a:p>
                      <a:pPr algn="ctr"/>
                      <a:r>
                        <a:rPr kumimoji="1" lang="en-US" altLang="ja-JP" sz="1000" b="1" dirty="0">
                          <a:latin typeface="+mn-ea"/>
                          <a:ea typeface="+mn-ea"/>
                          <a:cs typeface="Calibri" panose="020F0502020204030204" pitchFamily="34" charset="0"/>
                        </a:rPr>
                        <a:t>V1.60</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2023/4/13</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0001"/>
                  </a:ext>
                </a:extLst>
              </a:tr>
              <a:tr h="193400">
                <a:tc>
                  <a:txBody>
                    <a:bodyPr/>
                    <a:lstStyle/>
                    <a:p>
                      <a:pPr algn="ctr"/>
                      <a:r>
                        <a:rPr kumimoji="1" lang="en-US" altLang="ja-JP" sz="1000" b="1" dirty="0">
                          <a:latin typeface="+mn-ea"/>
                          <a:ea typeface="+mn-ea"/>
                          <a:cs typeface="Calibri" panose="020F0502020204030204" pitchFamily="34" charset="0"/>
                        </a:rPr>
                        <a:t>8</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tab pos="0" algn="l"/>
                        </a:tabLst>
                        <a:defRPr/>
                      </a:pPr>
                      <a:r>
                        <a:rPr kumimoji="1" lang="ja-JP" altLang="en-US" sz="1000" b="1" dirty="0">
                          <a:latin typeface="+mn-ea"/>
                          <a:ea typeface="+mn-ea"/>
                          <a:cs typeface="Calibri" panose="020F0502020204030204" pitchFamily="34" charset="0"/>
                        </a:rPr>
                        <a:t>カメラ機能拡張ソフトウェアに追加対応ソフトウェアを追記</a:t>
                      </a:r>
                      <a:endParaRPr kumimoji="1" lang="en-US" altLang="ja-JP" sz="1000" b="1" dirty="0">
                        <a:latin typeface="+mn-ea"/>
                        <a:ea typeface="+mn-ea"/>
                        <a:cs typeface="Calibri" panose="020F0502020204030204" pitchFamily="34" charset="0"/>
                      </a:endParaRPr>
                    </a:p>
                  </a:txBody>
                  <a:tcPr anchor="ctr"/>
                </a:tc>
                <a:tc>
                  <a:txBody>
                    <a:bodyPr/>
                    <a:lstStyle/>
                    <a:p>
                      <a:pPr algn="ctr"/>
                      <a:r>
                        <a:rPr kumimoji="1" lang="en-US" altLang="ja-JP" sz="1000" b="1" dirty="0">
                          <a:latin typeface="+mn-ea"/>
                          <a:ea typeface="+mn-ea"/>
                          <a:cs typeface="Calibri" panose="020F0502020204030204" pitchFamily="34" charset="0"/>
                        </a:rPr>
                        <a:t>P5</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V1.60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2023/4/13</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540457092"/>
                  </a:ext>
                </a:extLst>
              </a:tr>
              <a:tr h="193400">
                <a:tc>
                  <a:txBody>
                    <a:bodyPr/>
                    <a:lstStyle/>
                    <a:p>
                      <a:pPr algn="ctr"/>
                      <a:r>
                        <a:rPr kumimoji="1" lang="en-US" altLang="ja-JP" sz="1000" b="1" dirty="0">
                          <a:latin typeface="+mn-ea"/>
                          <a:ea typeface="+mn-ea"/>
                          <a:cs typeface="Calibri" panose="020F0502020204030204" pitchFamily="34" charset="0"/>
                        </a:rPr>
                        <a:t>9</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対応機種追記（</a:t>
                      </a:r>
                      <a:r>
                        <a:rPr kumimoji="1" lang="en-US" altLang="ja-JP" sz="1000" b="1" dirty="0">
                          <a:latin typeface="+mn-ea"/>
                          <a:ea typeface="+mn-ea"/>
                          <a:cs typeface="Calibri" panose="020F0502020204030204" pitchFamily="34" charset="0"/>
                        </a:rPr>
                        <a:t>PTZ</a:t>
                      </a:r>
                      <a:r>
                        <a:rPr kumimoji="1" lang="ja-JP" altLang="en-US" sz="1000" b="1" dirty="0">
                          <a:latin typeface="+mn-ea"/>
                          <a:ea typeface="+mn-ea"/>
                          <a:cs typeface="Calibri" panose="020F0502020204030204" pitchFamily="34" charset="0"/>
                        </a:rPr>
                        <a:t>一体型マルチセンサーカメラ、</a:t>
                      </a:r>
                      <a:r>
                        <a:rPr kumimoji="1" lang="en-US" altLang="ja-JP" sz="1000" b="1" dirty="0">
                          <a:latin typeface="+mn-ea"/>
                          <a:ea typeface="+mn-ea"/>
                          <a:cs typeface="Calibri" panose="020F0502020204030204" pitchFamily="34" charset="0"/>
                        </a:rPr>
                        <a:t>2</a:t>
                      </a:r>
                      <a:r>
                        <a:rPr kumimoji="1" lang="ja-JP" altLang="en-US" sz="1000" b="1" dirty="0">
                          <a:latin typeface="+mn-ea"/>
                          <a:ea typeface="+mn-ea"/>
                          <a:cs typeface="Calibri" panose="020F0502020204030204" pitchFamily="34" charset="0"/>
                        </a:rPr>
                        <a:t>眼マルチセンサーカメラ）</a:t>
                      </a:r>
                    </a:p>
                  </a:txBody>
                  <a:tcPr anchor="ctr"/>
                </a:tc>
                <a:tc>
                  <a:txBody>
                    <a:bodyPr/>
                    <a:lstStyle/>
                    <a:p>
                      <a:pPr algn="ctr"/>
                      <a:r>
                        <a:rPr kumimoji="1" lang="en-US" altLang="ja-JP" sz="1000" b="1" dirty="0">
                          <a:latin typeface="+mn-ea"/>
                          <a:ea typeface="+mn-ea"/>
                          <a:cs typeface="Calibri" panose="020F0502020204030204" pitchFamily="34" charset="0"/>
                        </a:rPr>
                        <a:t>P6</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V1.60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2023/4/13</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811600654"/>
                  </a:ext>
                </a:extLst>
              </a:tr>
              <a:tr h="193400">
                <a:tc>
                  <a:txBody>
                    <a:bodyPr/>
                    <a:lstStyle/>
                    <a:p>
                      <a:pPr algn="ctr"/>
                      <a:r>
                        <a:rPr kumimoji="1" lang="en-US" altLang="ja-JP" sz="1000" b="1" dirty="0">
                          <a:latin typeface="+mn-ea"/>
                          <a:ea typeface="+mn-ea"/>
                          <a:cs typeface="Calibri" panose="020F0502020204030204" pitchFamily="34" charset="0"/>
                        </a:rPr>
                        <a:t>10</a:t>
                      </a:r>
                      <a:endParaRPr kumimoji="1" lang="ja-JP" altLang="en-US" sz="1000" b="1" dirty="0">
                        <a:latin typeface="+mn-ea"/>
                        <a:ea typeface="+mn-ea"/>
                        <a:cs typeface="Calibri" panose="020F0502020204030204" pitchFamily="34" charset="0"/>
                      </a:endParaRPr>
                    </a:p>
                  </a:txBody>
                  <a:tcPr anchor="ctr"/>
                </a:tc>
                <a:tc>
                  <a:txBody>
                    <a:bodyPr/>
                    <a:lstStyle/>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対応</a:t>
                      </a:r>
                      <a:r>
                        <a:rPr kumimoji="1" lang="en-US" altLang="ja-JP" sz="1000" b="1" dirty="0">
                          <a:latin typeface="+mn-ea"/>
                          <a:ea typeface="+mn-ea"/>
                          <a:cs typeface="Calibri" panose="020F0502020204030204" pitchFamily="34" charset="0"/>
                        </a:rPr>
                        <a:t>OS</a:t>
                      </a:r>
                      <a:r>
                        <a:rPr kumimoji="1" lang="ja-JP" altLang="en-US" sz="1000" b="1" dirty="0">
                          <a:latin typeface="+mn-ea"/>
                          <a:ea typeface="+mn-ea"/>
                          <a:cs typeface="Calibri" panose="020F0502020204030204" pitchFamily="34" charset="0"/>
                        </a:rPr>
                        <a:t>に </a:t>
                      </a:r>
                      <a:r>
                        <a:rPr kumimoji="1" lang="en-US" altLang="ja-JP" sz="1000" b="1" dirty="0">
                          <a:latin typeface="+mn-ea"/>
                          <a:ea typeface="+mn-ea"/>
                          <a:cs typeface="Calibri" panose="020F0502020204030204" pitchFamily="34" charset="0"/>
                        </a:rPr>
                        <a:t>Windows11</a:t>
                      </a:r>
                      <a:r>
                        <a:rPr kumimoji="1" lang="ja-JP" altLang="en-US" sz="1000" b="1" dirty="0">
                          <a:latin typeface="+mn-ea"/>
                          <a:ea typeface="+mn-ea"/>
                          <a:cs typeface="Calibri" panose="020F0502020204030204" pitchFamily="34" charset="0"/>
                        </a:rPr>
                        <a:t> を追記、バージョンに関する注意事項を追記</a:t>
                      </a:r>
                      <a:r>
                        <a:rPr kumimoji="1" lang="en-US" altLang="ja-JP" sz="1000" b="1" dirty="0">
                          <a:latin typeface="+mn-ea"/>
                          <a:ea typeface="+mn-ea"/>
                          <a:cs typeface="Calibri" panose="020F0502020204030204" pitchFamily="34" charset="0"/>
                        </a:rPr>
                        <a:t> </a:t>
                      </a:r>
                      <a:endParaRPr kumimoji="1" lang="ja-JP" altLang="en-US" sz="1000" b="1" dirty="0">
                        <a:latin typeface="+mn-ea"/>
                        <a:ea typeface="+mn-ea"/>
                        <a:cs typeface="Calibri" panose="020F0502020204030204" pitchFamily="34" charset="0"/>
                      </a:endParaRPr>
                    </a:p>
                  </a:txBody>
                  <a:tcPr anchor="ctr"/>
                </a:tc>
                <a:tc>
                  <a:txBody>
                    <a:bodyPr/>
                    <a:lstStyle/>
                    <a:p>
                      <a:pPr algn="ctr"/>
                      <a:r>
                        <a:rPr kumimoji="1" lang="en-US" altLang="ja-JP" sz="1000" b="1" dirty="0">
                          <a:latin typeface="+mn-ea"/>
                          <a:ea typeface="+mn-ea"/>
                          <a:cs typeface="Calibri" panose="020F0502020204030204" pitchFamily="34" charset="0"/>
                        </a:rPr>
                        <a:t>P10</a:t>
                      </a: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P11</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V1.60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2023/4/13</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0008"/>
                  </a:ext>
                </a:extLst>
              </a:tr>
              <a:tr h="193400">
                <a:tc>
                  <a:txBody>
                    <a:bodyPr/>
                    <a:lstStyle/>
                    <a:p>
                      <a:pPr algn="ctr"/>
                      <a:r>
                        <a:rPr kumimoji="1" lang="en-US" altLang="ja-JP" sz="1000" b="1" dirty="0">
                          <a:latin typeface="+mn-ea"/>
                          <a:ea typeface="+mn-ea"/>
                          <a:cs typeface="Calibri" panose="020F0502020204030204" pitchFamily="34" charset="0"/>
                        </a:rPr>
                        <a:t>11</a:t>
                      </a:r>
                    </a:p>
                  </a:txBody>
                  <a:tcPr anchor="ctr"/>
                </a:tc>
                <a:tc>
                  <a:txBody>
                    <a:bodyPr/>
                    <a:lstStyle/>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ja-JP" altLang="en-US" sz="1000" b="1" dirty="0">
                          <a:latin typeface="+mn-ea"/>
                          <a:ea typeface="+mn-ea"/>
                          <a:cs typeface="Calibri" panose="020F0502020204030204" pitchFamily="34" charset="0"/>
                        </a:rPr>
                        <a:t>「</a:t>
                      </a:r>
                      <a:r>
                        <a:rPr kumimoji="1" lang="en-US" altLang="ja-JP" sz="1000" b="1" dirty="0">
                          <a:latin typeface="+mn-ea"/>
                          <a:ea typeface="+mn-ea"/>
                          <a:cs typeface="Calibri" panose="020F0502020204030204" pitchFamily="34" charset="0"/>
                        </a:rPr>
                        <a:t>【</a:t>
                      </a:r>
                      <a:r>
                        <a:rPr kumimoji="1" lang="ja-JP" altLang="en-US" sz="1000" b="1" dirty="0">
                          <a:latin typeface="+mn-ea"/>
                          <a:ea typeface="+mn-ea"/>
                          <a:cs typeface="Calibri" panose="020F0502020204030204" pitchFamily="34" charset="0"/>
                        </a:rPr>
                        <a:t>重要</a:t>
                      </a:r>
                      <a:r>
                        <a:rPr kumimoji="1" lang="en-US" altLang="ja-JP" sz="1000" b="1" dirty="0">
                          <a:latin typeface="+mn-ea"/>
                          <a:ea typeface="+mn-ea"/>
                          <a:cs typeface="Calibri" panose="020F0502020204030204" pitchFamily="34" charset="0"/>
                        </a:rPr>
                        <a:t>】</a:t>
                      </a:r>
                      <a:r>
                        <a:rPr kumimoji="1" lang="ja-JP" altLang="en-US" sz="1000" b="1" dirty="0">
                          <a:latin typeface="+mn-ea"/>
                          <a:ea typeface="+mn-ea"/>
                          <a:cs typeface="Calibri" panose="020F0502020204030204" pitchFamily="34" charset="0"/>
                        </a:rPr>
                        <a:t>保存期間終了時の旧データ削除期間について」のページを追加</a:t>
                      </a:r>
                    </a:p>
                  </a:txBody>
                  <a:tcPr anchor="ctr"/>
                </a:tc>
                <a:tc>
                  <a:txBody>
                    <a:bodyPr/>
                    <a:lstStyle/>
                    <a:p>
                      <a:pPr algn="ctr"/>
                      <a:r>
                        <a:rPr kumimoji="1" lang="en-US" altLang="ja-JP" sz="1000" b="1" dirty="0">
                          <a:latin typeface="+mn-ea"/>
                          <a:ea typeface="+mn-ea"/>
                          <a:cs typeface="Calibri" panose="020F0502020204030204" pitchFamily="34" charset="0"/>
                        </a:rPr>
                        <a:t>P49</a:t>
                      </a:r>
                      <a:endParaRPr kumimoji="1" lang="ja-JP" altLang="en-US" sz="1000" b="1" dirty="0">
                        <a:latin typeface="+mn-ea"/>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V1.60</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2023/4/13</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1495412542"/>
                  </a:ext>
                </a:extLst>
              </a:tr>
              <a:tr h="193400">
                <a:tc>
                  <a:txBody>
                    <a:bodyPr/>
                    <a:lstStyle/>
                    <a:p>
                      <a:pPr algn="ctr"/>
                      <a:r>
                        <a:rPr kumimoji="1" lang="en-US" altLang="ja-JP" sz="1000" b="1" dirty="0">
                          <a:latin typeface="+mn-ea"/>
                          <a:ea typeface="+mn-ea"/>
                          <a:cs typeface="Calibri" panose="020F0502020204030204" pitchFamily="34" charset="0"/>
                        </a:rPr>
                        <a:t>12</a:t>
                      </a:r>
                    </a:p>
                  </a:txBody>
                  <a:tcPr anchor="ctr"/>
                </a:tc>
                <a:tc>
                  <a:txBody>
                    <a:bodyPr/>
                    <a:lstStyle/>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en-US" altLang="ja-JP" sz="1000" b="1" dirty="0" err="1">
                          <a:latin typeface="+mn-ea"/>
                          <a:ea typeface="+mn-ea"/>
                          <a:cs typeface="Calibri" panose="020F0502020204030204" pitchFamily="34" charset="0"/>
                        </a:rPr>
                        <a:t>i</a:t>
                      </a:r>
                      <a:r>
                        <a:rPr kumimoji="1" lang="en-US" altLang="ja-JP" sz="1000" b="1" dirty="0">
                          <a:latin typeface="+mn-ea"/>
                          <a:ea typeface="+mn-ea"/>
                          <a:cs typeface="Calibri" panose="020F0502020204030204" pitchFamily="34" charset="0"/>
                        </a:rPr>
                        <a:t>-PRO</a:t>
                      </a:r>
                      <a:r>
                        <a:rPr kumimoji="1" lang="ja-JP" altLang="en-US" sz="1000" b="1" dirty="0">
                          <a:latin typeface="+mn-ea"/>
                          <a:ea typeface="+mn-ea"/>
                          <a:cs typeface="Calibri" panose="020F0502020204030204" pitchFamily="34" charset="0"/>
                        </a:rPr>
                        <a:t>品番（**</a:t>
                      </a:r>
                      <a:r>
                        <a:rPr kumimoji="1" lang="en-US" altLang="ja-JP" sz="1000" b="1" dirty="0">
                          <a:latin typeface="+mn-ea"/>
                          <a:ea typeface="+mn-ea"/>
                          <a:cs typeface="Calibri" panose="020F0502020204030204" pitchFamily="34" charset="0"/>
                        </a:rPr>
                        <a:t>UX</a:t>
                      </a:r>
                      <a:r>
                        <a:rPr kumimoji="1" lang="ja-JP" altLang="en-US" sz="1000" b="1" dirty="0">
                          <a:latin typeface="+mn-ea"/>
                          <a:ea typeface="+mn-ea"/>
                          <a:cs typeface="Calibri" panose="020F0502020204030204" pitchFamily="34" charset="0"/>
                        </a:rPr>
                        <a:t>）表記に統一（ソフトウェア）</a:t>
                      </a:r>
                    </a:p>
                  </a:txBody>
                  <a:tcPr anchor="ctr"/>
                </a:tc>
                <a:tc>
                  <a:txBody>
                    <a:bodyPr/>
                    <a:lstStyle/>
                    <a:p>
                      <a:pPr algn="ctr"/>
                      <a:r>
                        <a:rPr kumimoji="1" lang="ja-JP" altLang="en-US" sz="1000" b="1" dirty="0">
                          <a:latin typeface="+mn-ea"/>
                          <a:ea typeface="+mn-ea"/>
                          <a:cs typeface="Calibri" panose="020F0502020204030204" pitchFamily="34" charset="0"/>
                        </a:rPr>
                        <a:t>全体</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rPr>
                        <a:t>V1.61</a:t>
                      </a:r>
                      <a:endPar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mn-ea"/>
                          <a:ea typeface="+mn-ea"/>
                          <a:cs typeface="Calibri" panose="020F0502020204030204" pitchFamily="34" charset="0"/>
                        </a:rPr>
                        <a:t>2023/6/1</a:t>
                      </a:r>
                      <a:endParaRPr kumimoji="1" lang="ja-JP" altLang="en-US" sz="1000" b="1" dirty="0">
                        <a:latin typeface="+mn-ea"/>
                        <a:ea typeface="+mn-ea"/>
                        <a:cs typeface="Calibri" panose="020F0502020204030204" pitchFamily="34" charset="0"/>
                      </a:endParaRPr>
                    </a:p>
                  </a:txBody>
                  <a:tcPr anchor="ctr"/>
                </a:tc>
                <a:extLst>
                  <a:ext uri="{0D108BD9-81ED-4DB2-BD59-A6C34878D82A}">
                    <a16:rowId xmlns:a16="http://schemas.microsoft.com/office/drawing/2014/main" val="4238095984"/>
                  </a:ext>
                </a:extLst>
              </a:tr>
            </a:tbl>
          </a:graphicData>
        </a:graphic>
      </p:graphicFrame>
    </p:spTree>
    <p:extLst>
      <p:ext uri="{BB962C8B-B14F-4D97-AF65-F5344CB8AC3E}">
        <p14:creationId xmlns:p14="http://schemas.microsoft.com/office/powerpoint/2010/main" val="26437775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32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sz="quarter" idx="10"/>
            <p:extLst>
              <p:ext uri="{D42A27DB-BD31-4B8C-83A1-F6EECF244321}">
                <p14:modId xmlns:p14="http://schemas.microsoft.com/office/powerpoint/2010/main" val="3410536386"/>
              </p:ext>
            </p:extLst>
          </p:nvPr>
        </p:nvGraphicFramePr>
        <p:xfrm>
          <a:off x="80420" y="637480"/>
          <a:ext cx="8932885" cy="2003303"/>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942301">
                  <a:extLst>
                    <a:ext uri="{9D8B030D-6E8A-4147-A177-3AD203B41FA5}">
                      <a16:colId xmlns:a16="http://schemas.microsoft.com/office/drawing/2014/main" val="633885603"/>
                    </a:ext>
                  </a:extLst>
                </a:gridCol>
                <a:gridCol w="2942301">
                  <a:extLst>
                    <a:ext uri="{9D8B030D-6E8A-4147-A177-3AD203B41FA5}">
                      <a16:colId xmlns:a16="http://schemas.microsoft.com/office/drawing/2014/main" val="3422446987"/>
                    </a:ext>
                  </a:extLst>
                </a:gridCol>
                <a:gridCol w="3048283">
                  <a:extLst>
                    <a:ext uri="{9D8B030D-6E8A-4147-A177-3AD203B41FA5}">
                      <a16:colId xmlns:a16="http://schemas.microsoft.com/office/drawing/2014/main" val="2667259379"/>
                    </a:ext>
                  </a:extLst>
                </a:gridCol>
              </a:tblGrid>
              <a:tr h="303372">
                <a:tc gridSpan="3">
                  <a:txBody>
                    <a:bodyPr/>
                    <a:lstStyle/>
                    <a:p>
                      <a:pPr algn="ctr"/>
                      <a:r>
                        <a:rPr kumimoji="1" lang="en-US" altLang="ja-JP" sz="1400" dirty="0">
                          <a:effectLst>
                            <a:outerShdw blurRad="38100" dist="38100" dir="2700000" algn="tl">
                              <a:srgbClr val="000000">
                                <a:alpha val="43137"/>
                              </a:srgbClr>
                            </a:outerShdw>
                          </a:effectLst>
                          <a:latin typeface="+mn-ea"/>
                          <a:ea typeface="+mn-ea"/>
                        </a:rPr>
                        <a:t>【</a:t>
                      </a:r>
                      <a:r>
                        <a:rPr kumimoji="1" lang="ja-JP" altLang="en-US" sz="1400" dirty="0">
                          <a:effectLst>
                            <a:outerShdw blurRad="38100" dist="38100" dir="2700000" algn="tl">
                              <a:srgbClr val="000000">
                                <a:alpha val="43137"/>
                              </a:srgbClr>
                            </a:outerShdw>
                          </a:effectLst>
                          <a:latin typeface="+mn-ea"/>
                          <a:ea typeface="+mn-ea"/>
                        </a:rPr>
                        <a:t>専用</a:t>
                      </a:r>
                      <a:r>
                        <a:rPr kumimoji="1" lang="en-US" altLang="ja-JP" sz="1400" dirty="0">
                          <a:effectLst>
                            <a:outerShdw blurRad="38100" dist="38100" dir="2700000" algn="tl">
                              <a:srgbClr val="000000">
                                <a:alpha val="43137"/>
                              </a:srgbClr>
                            </a:outerShdw>
                          </a:effectLst>
                          <a:latin typeface="+mn-ea"/>
                          <a:ea typeface="+mn-ea"/>
                        </a:rPr>
                        <a:t>PC】</a:t>
                      </a:r>
                      <a:r>
                        <a:rPr kumimoji="1" lang="ja-JP" altLang="en-US" sz="1400" dirty="0">
                          <a:effectLst>
                            <a:outerShdw blurRad="38100" dist="38100" dir="2700000" algn="tl">
                              <a:srgbClr val="000000">
                                <a:alpha val="43137"/>
                              </a:srgbClr>
                            </a:outerShdw>
                          </a:effectLst>
                          <a:latin typeface="+mn-ea"/>
                          <a:ea typeface="+mn-ea"/>
                        </a:rPr>
                        <a:t>カメラ接続台数</a:t>
                      </a:r>
                      <a:r>
                        <a:rPr kumimoji="1" lang="en-US" altLang="ja-JP" sz="1400" dirty="0">
                          <a:effectLst>
                            <a:outerShdw blurRad="38100" dist="38100" dir="2700000" algn="tl">
                              <a:srgbClr val="000000">
                                <a:alpha val="43137"/>
                              </a:srgbClr>
                            </a:outerShdw>
                          </a:effectLst>
                          <a:latin typeface="+mn-ea"/>
                          <a:ea typeface="+mn-ea"/>
                        </a:rPr>
                        <a:t>1~100</a:t>
                      </a:r>
                      <a:r>
                        <a:rPr kumimoji="1" lang="ja-JP" altLang="en-US" sz="1400" dirty="0">
                          <a:effectLst>
                            <a:outerShdw blurRad="38100" dist="38100" dir="2700000" algn="tl">
                              <a:srgbClr val="000000">
                                <a:alpha val="43137"/>
                              </a:srgbClr>
                            </a:outerShdw>
                          </a:effectLst>
                          <a:latin typeface="+mn-ea"/>
                          <a:ea typeface="+mn-ea"/>
                        </a:rPr>
                        <a:t>台規模用</a:t>
                      </a:r>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406223566"/>
                  </a:ext>
                </a:extLst>
              </a:tr>
              <a:tr h="590317">
                <a:tc>
                  <a:txBody>
                    <a:bodyPr/>
                    <a:lstStyle/>
                    <a:p>
                      <a:pPr>
                        <a:spcAft>
                          <a:spcPts val="0"/>
                        </a:spcAft>
                      </a:pPr>
                      <a:r>
                        <a:rPr lang="en-US" altLang="ja-JP" sz="1000" b="1" kern="100" dirty="0">
                          <a:effectLst/>
                          <a:latin typeface="+mn-ea"/>
                          <a:ea typeface="+mn-ea"/>
                        </a:rPr>
                        <a:t>HP EliteDesk 800 </a:t>
                      </a:r>
                      <a:r>
                        <a:rPr lang="en-US" altLang="ja-JP" sz="1000" b="1" kern="100" dirty="0">
                          <a:solidFill>
                            <a:srgbClr val="FF0000"/>
                          </a:solidFill>
                          <a:effectLst/>
                          <a:latin typeface="+mn-ea"/>
                          <a:ea typeface="+mn-ea"/>
                        </a:rPr>
                        <a:t>G9 </a:t>
                      </a:r>
                      <a:r>
                        <a:rPr lang="en-US" altLang="ja-JP" sz="1000" b="1" kern="100" dirty="0">
                          <a:effectLst/>
                          <a:latin typeface="+mn-ea"/>
                          <a:ea typeface="+mn-ea"/>
                        </a:rPr>
                        <a:t>SFF</a:t>
                      </a:r>
                    </a:p>
                    <a:p>
                      <a:pPr>
                        <a:spcAft>
                          <a:spcPts val="0"/>
                        </a:spcAft>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lang="en-US" altLang="ja-JP" sz="800" kern="100" dirty="0">
                          <a:effectLst/>
                          <a:latin typeface="+mn-ea"/>
                          <a:ea typeface="+mn-ea"/>
                        </a:rPr>
                        <a:t>CPU</a:t>
                      </a:r>
                      <a:r>
                        <a:rPr lang="ja-JP" altLang="en-US" sz="800" kern="100" dirty="0">
                          <a:effectLst/>
                          <a:latin typeface="+mn-ea"/>
                          <a:ea typeface="+mn-ea"/>
                        </a:rPr>
                        <a:t>：</a:t>
                      </a:r>
                      <a:r>
                        <a:rPr lang="en-US" altLang="ja-JP" sz="800" kern="100" dirty="0">
                          <a:effectLst/>
                          <a:latin typeface="+mn-ea"/>
                          <a:ea typeface="+mn-ea"/>
                        </a:rPr>
                        <a:t>Core™ </a:t>
                      </a:r>
                      <a:r>
                        <a:rPr lang="en-US" altLang="ja-JP" sz="800" kern="100" dirty="0">
                          <a:solidFill>
                            <a:srgbClr val="FF0000"/>
                          </a:solidFill>
                          <a:effectLst/>
                          <a:latin typeface="+mn-ea"/>
                          <a:ea typeface="+mn-ea"/>
                        </a:rPr>
                        <a:t>i7-12700</a:t>
                      </a:r>
                      <a:r>
                        <a:rPr lang="en-US" altLang="ja-JP" sz="800" kern="100" dirty="0">
                          <a:effectLst/>
                          <a:latin typeface="+mn-ea"/>
                          <a:ea typeface="+mn-ea"/>
                        </a:rPr>
                        <a:t> , </a:t>
                      </a:r>
                      <a:r>
                        <a:rPr lang="ja-JP" altLang="en-US" sz="800" kern="100" dirty="0">
                          <a:effectLst/>
                          <a:latin typeface="+mn-ea"/>
                          <a:ea typeface="+mn-ea"/>
                        </a:rPr>
                        <a:t>メモリ：</a:t>
                      </a:r>
                      <a:r>
                        <a:rPr lang="en-US" altLang="ja-JP" sz="800" kern="100" dirty="0">
                          <a:effectLst/>
                          <a:latin typeface="+mn-ea"/>
                          <a:ea typeface="+mn-ea"/>
                        </a:rPr>
                        <a:t>32GB</a:t>
                      </a:r>
                    </a:p>
                    <a:p>
                      <a:pPr>
                        <a:spcAft>
                          <a:spcPts val="0"/>
                        </a:spcAft>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ストレージ：</a:t>
                      </a:r>
                      <a:r>
                        <a:rPr kumimoji="1" lang="en-US" altLang="ja-JP" sz="800" dirty="0">
                          <a:latin typeface="+mn-ea"/>
                          <a:ea typeface="+mn-ea"/>
                        </a:rPr>
                        <a:t>SSD256GB</a:t>
                      </a:r>
                      <a:r>
                        <a:rPr kumimoji="1" lang="ja-JP" altLang="en-US" sz="700" dirty="0">
                          <a:latin typeface="+mn-ea"/>
                          <a:ea typeface="+mn-ea"/>
                        </a:rPr>
                        <a:t> </a:t>
                      </a:r>
                      <a:r>
                        <a:rPr kumimoji="1" lang="en-US" altLang="ja-JP" sz="700" dirty="0">
                          <a:latin typeface="+mn-ea"/>
                          <a:ea typeface="+mn-ea"/>
                        </a:rPr>
                        <a:t>(SQL)</a:t>
                      </a:r>
                      <a:r>
                        <a:rPr kumimoji="1" lang="ja-JP" altLang="en-US" sz="800" dirty="0">
                          <a:latin typeface="+mn-ea"/>
                          <a:ea typeface="+mn-ea"/>
                        </a:rPr>
                        <a:t>＋</a:t>
                      </a:r>
                      <a:r>
                        <a:rPr kumimoji="1" lang="en-US" altLang="ja-JP" sz="800" dirty="0">
                          <a:latin typeface="+mn-ea"/>
                          <a:ea typeface="+mn-ea"/>
                        </a:rPr>
                        <a:t>HDD 1TB</a:t>
                      </a:r>
                      <a:r>
                        <a:rPr kumimoji="1" lang="ja-JP" altLang="en-US" sz="700" dirty="0">
                          <a:latin typeface="+mn-ea"/>
                          <a:ea typeface="+mn-ea"/>
                        </a:rPr>
                        <a:t>（画像保存）</a:t>
                      </a:r>
                      <a:endParaRPr lang="en-US" altLang="ja-JP" sz="700" kern="100" dirty="0">
                        <a:effectLst/>
                        <a:latin typeface="+mn-ea"/>
                        <a:ea typeface="+mn-ea"/>
                      </a:endParaRPr>
                    </a:p>
                    <a:p>
                      <a:pPr>
                        <a:spcAft>
                          <a:spcPts val="0"/>
                        </a:spcAft>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lang="en-US" altLang="ja-JP" sz="800" kern="100" dirty="0">
                          <a:effectLst/>
                          <a:latin typeface="+mn-ea"/>
                          <a:ea typeface="+mn-ea"/>
                        </a:rPr>
                        <a:t>OS</a:t>
                      </a:r>
                      <a:r>
                        <a:rPr lang="ja-JP" altLang="en-US" sz="800" kern="100" dirty="0">
                          <a:effectLst/>
                          <a:latin typeface="+mn-ea"/>
                          <a:ea typeface="+mn-ea"/>
                        </a:rPr>
                        <a:t>：</a:t>
                      </a:r>
                      <a:r>
                        <a:rPr lang="en-US" altLang="ja-JP" sz="800" kern="100" dirty="0">
                          <a:effectLst/>
                          <a:latin typeface="+mn-ea"/>
                          <a:ea typeface="+mn-ea"/>
                        </a:rPr>
                        <a:t>Windows 10 Pro 64 bit</a:t>
                      </a:r>
                      <a:r>
                        <a:rPr lang="ja-JP" altLang="en-US" sz="800" kern="100" dirty="0">
                          <a:solidFill>
                            <a:srgbClr val="FF0000"/>
                          </a:solidFill>
                          <a:effectLst/>
                          <a:latin typeface="+mn-ea"/>
                          <a:ea typeface="+mn-ea"/>
                        </a:rPr>
                        <a:t> </a:t>
                      </a:r>
                      <a:r>
                        <a:rPr lang="en-US" altLang="ja-JP" sz="800" kern="100" dirty="0">
                          <a:solidFill>
                            <a:schemeClr val="tx1"/>
                          </a:solidFill>
                          <a:effectLst/>
                          <a:latin typeface="+mn-ea"/>
                          <a:ea typeface="+mn-ea"/>
                        </a:rPr>
                        <a:t>or</a:t>
                      </a:r>
                      <a:r>
                        <a:rPr lang="ja-JP" altLang="en-US" sz="800" kern="100" dirty="0">
                          <a:solidFill>
                            <a:schemeClr val="tx1"/>
                          </a:solidFill>
                          <a:effectLst/>
                          <a:latin typeface="+mn-ea"/>
                          <a:ea typeface="+mn-ea"/>
                        </a:rPr>
                        <a:t> </a:t>
                      </a:r>
                      <a:r>
                        <a:rPr lang="en-US" altLang="ja-JP" sz="800" kern="100" dirty="0">
                          <a:solidFill>
                            <a:schemeClr val="tx1"/>
                          </a:solidFill>
                          <a:effectLst/>
                          <a:latin typeface="+mn-ea"/>
                          <a:ea typeface="+mn-ea"/>
                        </a:rPr>
                        <a:t>Windows 11 Pro 64bit </a:t>
                      </a:r>
                    </a:p>
                  </a:txBody>
                  <a:tcPr/>
                </a:tc>
                <a:tc>
                  <a:txBody>
                    <a:bodyPr/>
                    <a:lstStyle/>
                    <a:p>
                      <a:r>
                        <a:rPr kumimoji="1" lang="en-US" altLang="ja-JP" sz="1000" b="1" dirty="0"/>
                        <a:t>Dell Optilex7070</a:t>
                      </a:r>
                    </a:p>
                    <a:p>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CPU</a:t>
                      </a:r>
                      <a:r>
                        <a:rPr kumimoji="1" lang="ja-JP" altLang="en-US" sz="800" dirty="0">
                          <a:latin typeface="+mn-ea"/>
                          <a:ea typeface="+mn-ea"/>
                        </a:rPr>
                        <a:t>：</a:t>
                      </a:r>
                      <a:r>
                        <a:rPr kumimoji="1" lang="en-US" altLang="ja-JP" sz="800" dirty="0">
                          <a:latin typeface="+mn-ea"/>
                          <a:ea typeface="+mn-ea"/>
                        </a:rPr>
                        <a:t>Core™ i7-9700</a:t>
                      </a: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メモリ：</a:t>
                      </a:r>
                      <a:r>
                        <a:rPr kumimoji="1" lang="en-US" altLang="ja-JP" sz="800" dirty="0">
                          <a:latin typeface="+mn-ea"/>
                          <a:ea typeface="+mn-ea"/>
                        </a:rPr>
                        <a:t>32GB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ストレージ：</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SSD256GB</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HDD 1TB</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（画像保存）</a:t>
                      </a:r>
                      <a:endParaRPr kumimoji="1" lang="en-US" altLang="ja-JP" sz="800" dirty="0">
                        <a:latin typeface="+mn-ea"/>
                        <a:ea typeface="+mn-ea"/>
                      </a:endParaRPr>
                    </a:p>
                    <a:p>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OS</a:t>
                      </a:r>
                      <a:r>
                        <a:rPr kumimoji="1" lang="ja-JP" altLang="en-US" sz="800" dirty="0">
                          <a:latin typeface="+mn-ea"/>
                          <a:ea typeface="+mn-ea"/>
                        </a:rPr>
                        <a:t>：</a:t>
                      </a:r>
                      <a:r>
                        <a:rPr kumimoji="1" lang="en-US" altLang="ja-JP" sz="800" dirty="0">
                          <a:latin typeface="+mn-ea"/>
                          <a:ea typeface="+mn-ea"/>
                        </a:rPr>
                        <a:t>Windows 10 Pro 64 bit</a:t>
                      </a:r>
                      <a:r>
                        <a:rPr lang="ja-JP" altLang="en-US" sz="800" kern="100" dirty="0">
                          <a:solidFill>
                            <a:srgbClr val="FF0000"/>
                          </a:solidFill>
                          <a:effectLst/>
                          <a:latin typeface="+mn-ea"/>
                          <a:ea typeface="+mn-ea"/>
                        </a:rPr>
                        <a:t> </a:t>
                      </a:r>
                      <a:r>
                        <a:rPr lang="en-US" altLang="ja-JP" sz="800" kern="100" dirty="0">
                          <a:solidFill>
                            <a:schemeClr val="tx1"/>
                          </a:solidFill>
                          <a:effectLst/>
                          <a:latin typeface="+mn-ea"/>
                          <a:ea typeface="+mn-ea"/>
                        </a:rPr>
                        <a:t>or</a:t>
                      </a:r>
                      <a:r>
                        <a:rPr lang="ja-JP" altLang="en-US" sz="800" kern="100" dirty="0">
                          <a:solidFill>
                            <a:schemeClr val="tx1"/>
                          </a:solidFill>
                          <a:effectLst/>
                          <a:latin typeface="+mn-ea"/>
                          <a:ea typeface="+mn-ea"/>
                        </a:rPr>
                        <a:t> </a:t>
                      </a:r>
                      <a:r>
                        <a:rPr lang="en-US" altLang="ja-JP" sz="800" kern="100" dirty="0">
                          <a:solidFill>
                            <a:schemeClr val="tx1"/>
                          </a:solidFill>
                          <a:effectLst/>
                          <a:latin typeface="+mn-ea"/>
                          <a:ea typeface="+mn-ea"/>
                        </a:rPr>
                        <a:t>Windows 11 Pro 64bit</a:t>
                      </a:r>
                      <a:endParaRPr kumimoji="1" lang="en-US" altLang="ja-JP" sz="800" dirty="0">
                        <a:solidFill>
                          <a:srgbClr val="FF0000"/>
                        </a:solidFill>
                        <a:latin typeface="+mn-ea"/>
                        <a:ea typeface="+mn-ea"/>
                      </a:endParaRPr>
                    </a:p>
                  </a:txBody>
                  <a:tcPr/>
                </a:tc>
                <a:tc>
                  <a:txBody>
                    <a:bodyPr/>
                    <a:lstStyle/>
                    <a:p>
                      <a:r>
                        <a:rPr kumimoji="1" lang="en-US" altLang="ja-JP" sz="1000" b="1" dirty="0">
                          <a:latin typeface="+mn-ea"/>
                          <a:ea typeface="+mn-ea"/>
                        </a:rPr>
                        <a:t>HP </a:t>
                      </a:r>
                      <a:r>
                        <a:rPr kumimoji="1" lang="en-US" altLang="ja-JP" sz="1000" b="1" dirty="0" err="1">
                          <a:latin typeface="+mn-ea"/>
                          <a:ea typeface="+mn-ea"/>
                        </a:rPr>
                        <a:t>EliteDesk</a:t>
                      </a:r>
                      <a:r>
                        <a:rPr kumimoji="1" lang="en-US" altLang="ja-JP" sz="1000" b="1" dirty="0">
                          <a:latin typeface="+mn-ea"/>
                          <a:ea typeface="+mn-ea"/>
                        </a:rPr>
                        <a:t> 800 G6 DM</a:t>
                      </a:r>
                    </a:p>
                    <a:p>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CPU</a:t>
                      </a:r>
                      <a:r>
                        <a:rPr kumimoji="1" lang="ja-JP" altLang="en-US" sz="800" dirty="0">
                          <a:latin typeface="+mn-ea"/>
                          <a:ea typeface="+mn-ea"/>
                        </a:rPr>
                        <a:t>：</a:t>
                      </a:r>
                      <a:r>
                        <a:rPr kumimoji="1" lang="en-US" altLang="ja-JP" sz="800" dirty="0">
                          <a:latin typeface="+mn-ea"/>
                          <a:ea typeface="+mn-ea"/>
                        </a:rPr>
                        <a:t>Intel(R) Core(TM) i7-10700T</a:t>
                      </a: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メモリ：</a:t>
                      </a:r>
                      <a:r>
                        <a:rPr kumimoji="1" lang="en-US" altLang="ja-JP" sz="800" dirty="0">
                          <a:latin typeface="+mn-ea"/>
                          <a:ea typeface="+mn-ea"/>
                        </a:rPr>
                        <a:t>32GB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ストレージ：</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SSD256GB</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HDD 1TB</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（画像保存）</a:t>
                      </a:r>
                      <a:endParaRPr kumimoji="1" lang="en-US" altLang="ja-JP" sz="8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OS</a:t>
                      </a:r>
                      <a:r>
                        <a:rPr kumimoji="1" lang="ja-JP" altLang="en-US" sz="800" dirty="0">
                          <a:latin typeface="+mn-ea"/>
                          <a:ea typeface="+mn-ea"/>
                        </a:rPr>
                        <a:t>：</a:t>
                      </a:r>
                      <a:r>
                        <a:rPr kumimoji="1" lang="en-US" altLang="ja-JP" sz="800" dirty="0">
                          <a:latin typeface="+mn-ea"/>
                          <a:ea typeface="+mn-ea"/>
                        </a:rPr>
                        <a:t>Windows10 Pro 64 bit</a:t>
                      </a:r>
                      <a:r>
                        <a:rPr kumimoji="1" lang="ja-JP" altLang="en-US" sz="800" dirty="0">
                          <a:latin typeface="+mn-ea"/>
                          <a:ea typeface="+mn-ea"/>
                        </a:rPr>
                        <a:t> </a:t>
                      </a:r>
                      <a:r>
                        <a:rPr lang="en-US" altLang="ja-JP" sz="800" kern="100" dirty="0">
                          <a:solidFill>
                            <a:schemeClr val="tx1"/>
                          </a:solidFill>
                          <a:effectLst/>
                          <a:latin typeface="+mn-ea"/>
                          <a:ea typeface="+mn-ea"/>
                        </a:rPr>
                        <a:t>or</a:t>
                      </a:r>
                      <a:r>
                        <a:rPr lang="ja-JP" altLang="en-US" sz="800" kern="100" dirty="0">
                          <a:solidFill>
                            <a:schemeClr val="tx1"/>
                          </a:solidFill>
                          <a:effectLst/>
                          <a:latin typeface="+mn-ea"/>
                          <a:ea typeface="+mn-ea"/>
                        </a:rPr>
                        <a:t> </a:t>
                      </a:r>
                      <a:r>
                        <a:rPr lang="en-US" altLang="ja-JP" sz="800" kern="100" dirty="0">
                          <a:solidFill>
                            <a:schemeClr val="tx1"/>
                          </a:solidFill>
                          <a:effectLst/>
                          <a:latin typeface="+mn-ea"/>
                          <a:ea typeface="+mn-ea"/>
                        </a:rPr>
                        <a:t>Windows 11 Pro 64bit</a:t>
                      </a:r>
                      <a:endParaRPr kumimoji="1" lang="en-US" altLang="ja-JP" sz="800" dirty="0">
                        <a:solidFill>
                          <a:srgbClr val="FF0000"/>
                        </a:solidFill>
                        <a:latin typeface="+mn-ea"/>
                        <a:ea typeface="+mn-ea"/>
                      </a:endParaRPr>
                    </a:p>
                  </a:txBody>
                  <a:tcPr/>
                </a:tc>
                <a:extLst>
                  <a:ext uri="{0D108BD9-81ED-4DB2-BD59-A6C34878D82A}">
                    <a16:rowId xmlns:a16="http://schemas.microsoft.com/office/drawing/2014/main" val="3053946871"/>
                  </a:ext>
                </a:extLst>
              </a:tr>
              <a:tr h="1088903">
                <a:tc>
                  <a:txBody>
                    <a:bodyPr/>
                    <a:lstStyle/>
                    <a:p>
                      <a:endParaRPr kumimoji="1" lang="ja-JP" altLang="en-US" sz="900" dirty="0"/>
                    </a:p>
                  </a:txBody>
                  <a:tcPr/>
                </a:tc>
                <a:tc>
                  <a:txBody>
                    <a:bodyPr/>
                    <a:lstStyle/>
                    <a:p>
                      <a:endParaRPr kumimoji="1" lang="ja-JP" altLang="en-US" sz="900" dirty="0"/>
                    </a:p>
                  </a:txBody>
                  <a:tcPr/>
                </a:tc>
                <a:tc>
                  <a:txBody>
                    <a:bodyPr/>
                    <a:lstStyle/>
                    <a:p>
                      <a:endParaRPr kumimoji="1" lang="ja-JP" altLang="en-US" sz="900" dirty="0"/>
                    </a:p>
                  </a:txBody>
                  <a:tcPr/>
                </a:tc>
                <a:extLst>
                  <a:ext uri="{0D108BD9-81ED-4DB2-BD59-A6C34878D82A}">
                    <a16:rowId xmlns:a16="http://schemas.microsoft.com/office/drawing/2014/main" val="2902704993"/>
                  </a:ext>
                </a:extLst>
              </a:tr>
            </a:tbl>
          </a:graphicData>
        </a:graphic>
      </p:graphicFrame>
      <p:sp>
        <p:nvSpPr>
          <p:cNvPr id="3" name="タイトル 2"/>
          <p:cNvSpPr>
            <a:spLocks noGrp="1"/>
          </p:cNvSpPr>
          <p:nvPr>
            <p:ph type="title"/>
          </p:nvPr>
        </p:nvSpPr>
        <p:spPr/>
        <p:txBody>
          <a:bodyPr/>
          <a:lstStyle/>
          <a:p>
            <a:pPr marL="0"/>
            <a:r>
              <a:rPr kumimoji="1" lang="en-US" altLang="ja-JP" dirty="0"/>
              <a:t>【</a:t>
            </a:r>
            <a:r>
              <a:rPr kumimoji="1" lang="ja-JP" altLang="en-US" dirty="0"/>
              <a:t>参考</a:t>
            </a:r>
            <a:r>
              <a:rPr kumimoji="1" lang="en-US" altLang="ja-JP" dirty="0"/>
              <a:t>】</a:t>
            </a:r>
            <a:r>
              <a:rPr lang="ja-JP" altLang="en-US" dirty="0"/>
              <a:t>検証済み</a:t>
            </a:r>
            <a:r>
              <a:rPr lang="en-US" altLang="ja-JP" dirty="0"/>
              <a:t>PC</a:t>
            </a:r>
            <a:r>
              <a:rPr lang="ja-JP" altLang="en-US" dirty="0"/>
              <a:t>一覧</a:t>
            </a:r>
            <a:endParaRPr kumimoji="1" lang="ja-JP" altLang="en-US" dirty="0"/>
          </a:p>
        </p:txBody>
      </p:sp>
      <p:graphicFrame>
        <p:nvGraphicFramePr>
          <p:cNvPr id="8" name="コンテンツ プレースホルダー 3"/>
          <p:cNvGraphicFramePr>
            <a:graphicFrameLocks/>
          </p:cNvGraphicFramePr>
          <p:nvPr>
            <p:extLst>
              <p:ext uri="{D42A27DB-BD31-4B8C-83A1-F6EECF244321}">
                <p14:modId xmlns:p14="http://schemas.microsoft.com/office/powerpoint/2010/main" val="1485400254"/>
              </p:ext>
            </p:extLst>
          </p:nvPr>
        </p:nvGraphicFramePr>
        <p:xfrm>
          <a:off x="80419" y="2667629"/>
          <a:ext cx="5808261" cy="203135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75459">
                  <a:extLst>
                    <a:ext uri="{9D8B030D-6E8A-4147-A177-3AD203B41FA5}">
                      <a16:colId xmlns:a16="http://schemas.microsoft.com/office/drawing/2014/main" val="633885603"/>
                    </a:ext>
                  </a:extLst>
                </a:gridCol>
                <a:gridCol w="2932802">
                  <a:extLst>
                    <a:ext uri="{9D8B030D-6E8A-4147-A177-3AD203B41FA5}">
                      <a16:colId xmlns:a16="http://schemas.microsoft.com/office/drawing/2014/main" val="3422446987"/>
                    </a:ext>
                  </a:extLst>
                </a:gridCol>
              </a:tblGrid>
              <a:tr h="311661">
                <a:tc gridSpan="2">
                  <a:txBody>
                    <a:bodyPr/>
                    <a:lstStyle/>
                    <a:p>
                      <a:pPr algn="ctr"/>
                      <a:r>
                        <a:rPr kumimoji="1" lang="en-US" altLang="ja-JP" sz="1400" dirty="0">
                          <a:effectLst>
                            <a:outerShdw blurRad="38100" dist="38100" dir="2700000" algn="tl">
                              <a:srgbClr val="000000">
                                <a:alpha val="43137"/>
                              </a:srgbClr>
                            </a:outerShdw>
                          </a:effectLst>
                          <a:latin typeface="+mn-ea"/>
                          <a:ea typeface="+mn-ea"/>
                        </a:rPr>
                        <a:t>【</a:t>
                      </a:r>
                      <a:r>
                        <a:rPr kumimoji="1" lang="ja-JP" altLang="en-US" sz="1400" dirty="0">
                          <a:effectLst>
                            <a:outerShdw blurRad="38100" dist="38100" dir="2700000" algn="tl">
                              <a:srgbClr val="000000">
                                <a:alpha val="43137"/>
                              </a:srgbClr>
                            </a:outerShdw>
                          </a:effectLst>
                          <a:latin typeface="+mn-ea"/>
                          <a:ea typeface="+mn-ea"/>
                        </a:rPr>
                        <a:t>専用</a:t>
                      </a:r>
                      <a:r>
                        <a:rPr kumimoji="1" lang="en-US" altLang="ja-JP" sz="1400" dirty="0">
                          <a:effectLst>
                            <a:outerShdw blurRad="38100" dist="38100" dir="2700000" algn="tl">
                              <a:srgbClr val="000000">
                                <a:alpha val="43137"/>
                              </a:srgbClr>
                            </a:outerShdw>
                          </a:effectLst>
                          <a:latin typeface="+mn-ea"/>
                          <a:ea typeface="+mn-ea"/>
                        </a:rPr>
                        <a:t>PC】</a:t>
                      </a:r>
                      <a:r>
                        <a:rPr kumimoji="1" lang="ja-JP" altLang="en-US" sz="1400" dirty="0">
                          <a:effectLst>
                            <a:outerShdw blurRad="38100" dist="38100" dir="2700000" algn="tl">
                              <a:srgbClr val="000000">
                                <a:alpha val="43137"/>
                              </a:srgbClr>
                            </a:outerShdw>
                          </a:effectLst>
                          <a:latin typeface="+mn-ea"/>
                          <a:ea typeface="+mn-ea"/>
                        </a:rPr>
                        <a:t>カメラ接続台数</a:t>
                      </a:r>
                      <a:r>
                        <a:rPr kumimoji="1" lang="en-US" altLang="ja-JP" sz="1400" dirty="0">
                          <a:effectLst>
                            <a:outerShdw blurRad="38100" dist="38100" dir="2700000" algn="tl">
                              <a:srgbClr val="000000">
                                <a:alpha val="43137"/>
                              </a:srgbClr>
                            </a:outerShdw>
                          </a:effectLst>
                          <a:latin typeface="+mn-ea"/>
                          <a:ea typeface="+mn-ea"/>
                        </a:rPr>
                        <a:t>1~300</a:t>
                      </a:r>
                      <a:r>
                        <a:rPr kumimoji="1" lang="ja-JP" altLang="en-US" sz="1400" dirty="0">
                          <a:effectLst>
                            <a:outerShdw blurRad="38100" dist="38100" dir="2700000" algn="tl">
                              <a:srgbClr val="000000">
                                <a:alpha val="43137"/>
                              </a:srgbClr>
                            </a:outerShdw>
                          </a:effectLst>
                          <a:latin typeface="+mn-ea"/>
                          <a:ea typeface="+mn-ea"/>
                        </a:rPr>
                        <a:t>台規模用</a:t>
                      </a:r>
                    </a:p>
                  </a:txBody>
                  <a:tcPr/>
                </a:tc>
                <a:tc hMerge="1">
                  <a:txBody>
                    <a:bodyPr/>
                    <a:lstStyle/>
                    <a:p>
                      <a:endParaRPr kumimoji="1" lang="ja-JP" altLang="en-US" dirty="0"/>
                    </a:p>
                  </a:txBody>
                  <a:tcPr/>
                </a:tc>
                <a:extLst>
                  <a:ext uri="{0D108BD9-81ED-4DB2-BD59-A6C34878D82A}">
                    <a16:rowId xmlns:a16="http://schemas.microsoft.com/office/drawing/2014/main" val="1406223566"/>
                  </a:ext>
                </a:extLst>
              </a:tr>
              <a:tr h="738249">
                <a:tc>
                  <a:txBody>
                    <a:bodyPr/>
                    <a:lstStyle/>
                    <a:p>
                      <a:pPr>
                        <a:spcAft>
                          <a:spcPts val="0"/>
                        </a:spcAft>
                      </a:pPr>
                      <a:r>
                        <a:rPr lang="en-US" altLang="ja-JP" sz="1000" b="1" kern="100" dirty="0">
                          <a:effectLst/>
                          <a:latin typeface="+mn-ea"/>
                          <a:ea typeface="+mn-ea"/>
                        </a:rPr>
                        <a:t>HPE ProLiant ML110 Gen10</a:t>
                      </a:r>
                    </a:p>
                    <a:p>
                      <a:pPr>
                        <a:spcAft>
                          <a:spcPts val="0"/>
                        </a:spcAft>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lang="en-US" altLang="ja-JP" sz="800" kern="100" dirty="0">
                          <a:effectLst/>
                          <a:latin typeface="+mn-ea"/>
                          <a:ea typeface="+mn-ea"/>
                        </a:rPr>
                        <a:t>CPU</a:t>
                      </a:r>
                      <a:r>
                        <a:rPr lang="ja-JP" altLang="en-US" sz="800" kern="100" dirty="0">
                          <a:effectLst/>
                          <a:latin typeface="+mn-ea"/>
                          <a:ea typeface="+mn-ea"/>
                        </a:rPr>
                        <a:t>：</a:t>
                      </a:r>
                      <a:r>
                        <a:rPr lang="en-US" altLang="ja-JP" sz="800" kern="100" dirty="0">
                          <a:effectLst/>
                          <a:latin typeface="+mn-ea"/>
                          <a:ea typeface="+mn-ea"/>
                        </a:rPr>
                        <a:t>Intel(R) Xeon(R) Silver 4208(8C/2.1GHz/16M) </a:t>
                      </a:r>
                    </a:p>
                    <a:p>
                      <a:pPr>
                        <a:spcAft>
                          <a:spcPts val="0"/>
                        </a:spcAft>
                      </a:pPr>
                      <a:r>
                        <a:rPr lang="ja-JP" altLang="en-US" sz="800" kern="100" dirty="0">
                          <a:effectLst/>
                          <a:latin typeface="+mn-ea"/>
                          <a:ea typeface="+mn-ea"/>
                        </a:rPr>
                        <a:t>　</a:t>
                      </a:r>
                      <a:r>
                        <a:rPr lang="en-US" altLang="ja-JP" sz="800" kern="100" dirty="0">
                          <a:effectLst/>
                          <a:latin typeface="+mn-ea"/>
                          <a:ea typeface="+mn-ea"/>
                        </a:rPr>
                        <a:t>-</a:t>
                      </a:r>
                      <a:r>
                        <a:rPr lang="ja-JP" altLang="en-US" sz="800" kern="100" dirty="0">
                          <a:effectLst/>
                          <a:latin typeface="+mn-ea"/>
                          <a:ea typeface="+mn-ea"/>
                        </a:rPr>
                        <a:t> メモリ：</a:t>
                      </a:r>
                      <a:r>
                        <a:rPr lang="en-US" altLang="ja-JP" sz="800" kern="100" dirty="0">
                          <a:effectLst/>
                          <a:latin typeface="+mn-ea"/>
                          <a:ea typeface="+mn-ea"/>
                        </a:rPr>
                        <a:t>32GB</a:t>
                      </a:r>
                    </a:p>
                    <a:p>
                      <a:pPr>
                        <a:spcAft>
                          <a:spcPts val="0"/>
                        </a:spcAft>
                      </a:pPr>
                      <a:r>
                        <a:rPr lang="ja-JP" altLang="en-US" sz="800" kern="100" dirty="0">
                          <a:effectLst/>
                          <a:latin typeface="+mn-ea"/>
                          <a:ea typeface="+mn-ea"/>
                        </a:rPr>
                        <a:t>　</a:t>
                      </a:r>
                      <a:r>
                        <a:rPr lang="en-US" altLang="ja-JP" sz="800" kern="100" dirty="0">
                          <a:effectLst/>
                          <a:latin typeface="+mn-ea"/>
                          <a:ea typeface="+mn-ea"/>
                        </a:rPr>
                        <a:t>-</a:t>
                      </a:r>
                      <a:r>
                        <a:rPr lang="ja-JP" altLang="en-US" sz="800" kern="100" dirty="0">
                          <a:effectLst/>
                          <a:latin typeface="+mn-ea"/>
                          <a:ea typeface="+mn-ea"/>
                        </a:rPr>
                        <a:t> ストレージ：</a:t>
                      </a:r>
                      <a:r>
                        <a:rPr lang="en-US" altLang="ja-JP" sz="800" kern="100" dirty="0">
                          <a:effectLst/>
                          <a:latin typeface="+mn-ea"/>
                          <a:ea typeface="+mn-ea"/>
                        </a:rPr>
                        <a:t>SSD</a:t>
                      </a:r>
                      <a:r>
                        <a:rPr lang="ja-JP" altLang="en-US" sz="800" kern="100" dirty="0">
                          <a:effectLst/>
                          <a:latin typeface="+mn-ea"/>
                          <a:ea typeface="+mn-ea"/>
                        </a:rPr>
                        <a:t> </a:t>
                      </a:r>
                      <a:r>
                        <a:rPr lang="en-US" altLang="ja-JP" sz="800" kern="100" dirty="0">
                          <a:effectLst/>
                          <a:latin typeface="+mn-ea"/>
                          <a:ea typeface="+mn-ea"/>
                        </a:rPr>
                        <a:t>1TB</a:t>
                      </a:r>
                      <a:r>
                        <a:rPr lang="ja-JP" altLang="en-US" sz="800" kern="100" dirty="0">
                          <a:effectLst/>
                          <a:latin typeface="+mn-ea"/>
                          <a:ea typeface="+mn-ea"/>
                        </a:rPr>
                        <a:t> </a:t>
                      </a:r>
                      <a:r>
                        <a:rPr lang="en-US" altLang="ja-JP" sz="800" kern="100" dirty="0">
                          <a:effectLst/>
                          <a:latin typeface="+mn-ea"/>
                          <a:ea typeface="+mn-ea"/>
                        </a:rPr>
                        <a:t>x2</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画像保存）</a:t>
                      </a:r>
                      <a:endParaRPr lang="en-US" altLang="ja-JP" sz="800" kern="100" dirty="0">
                        <a:effectLst/>
                        <a:latin typeface="+mn-ea"/>
                        <a:ea typeface="+mn-ea"/>
                      </a:endParaRPr>
                    </a:p>
                    <a:p>
                      <a:pPr>
                        <a:spcAft>
                          <a:spcPts val="0"/>
                        </a:spcAft>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OS</a:t>
                      </a:r>
                      <a:r>
                        <a:rPr kumimoji="1" lang="ja-JP" altLang="en-US" sz="800" dirty="0">
                          <a:latin typeface="+mn-ea"/>
                          <a:ea typeface="+mn-ea"/>
                        </a:rPr>
                        <a:t>：</a:t>
                      </a:r>
                      <a:r>
                        <a:rPr kumimoji="1" lang="en-US" altLang="ja-JP" sz="800" dirty="0">
                          <a:latin typeface="+mn-ea"/>
                          <a:ea typeface="+mn-ea"/>
                        </a:rPr>
                        <a:t>Windows Server 2016/2019 Standard Edition</a:t>
                      </a:r>
                    </a:p>
                  </a:txBody>
                  <a:tcPr/>
                </a:tc>
                <a:tc rowSpan="2">
                  <a:txBody>
                    <a:bodyPr/>
                    <a:lstStyle/>
                    <a:p>
                      <a:r>
                        <a:rPr kumimoji="1" lang="en-US" altLang="ja-JP" sz="1000" b="1" dirty="0"/>
                        <a:t>HPE ProLiant DL360 Gen10</a:t>
                      </a:r>
                    </a:p>
                    <a:p>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CPU</a:t>
                      </a:r>
                      <a:r>
                        <a:rPr kumimoji="1" lang="ja-JP" altLang="en-US" sz="800" dirty="0">
                          <a:latin typeface="+mn-ea"/>
                          <a:ea typeface="+mn-ea"/>
                        </a:rPr>
                        <a:t>：</a:t>
                      </a:r>
                      <a:r>
                        <a:rPr kumimoji="1" lang="en-US" altLang="ja-JP" sz="800" dirty="0">
                          <a:latin typeface="+mn-ea"/>
                          <a:ea typeface="+mn-ea"/>
                        </a:rPr>
                        <a:t>Intel(R) Xeon(R) Silver 4210(10C/2.2GHz/16M)</a:t>
                      </a:r>
                    </a:p>
                    <a:p>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メモリ：</a:t>
                      </a:r>
                      <a:r>
                        <a:rPr kumimoji="1" lang="en-US" altLang="ja-JP" sz="800" dirty="0">
                          <a:latin typeface="+mn-ea"/>
                          <a:ea typeface="+mn-ea"/>
                        </a:rPr>
                        <a:t>32GB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ストレージ：検証① </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SSD</a:t>
                      </a:r>
                      <a:r>
                        <a:rPr kumimoji="1" lang="ja-JP" altLang="en-US"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1TB</a:t>
                      </a:r>
                      <a:r>
                        <a:rPr kumimoji="1" lang="ja-JP" altLang="en-US"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x2</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画像保存）</a:t>
                      </a:r>
                      <a:endPar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71755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ja-JP" altLang="en-US" sz="800" dirty="0">
                          <a:latin typeface="+mn-ea"/>
                          <a:ea typeface="+mn-ea"/>
                        </a:rPr>
                        <a:t>検証② </a:t>
                      </a:r>
                      <a:r>
                        <a:rPr kumimoji="1" lang="en-US" altLang="ja-JP" sz="800" dirty="0">
                          <a:latin typeface="+mn-ea"/>
                          <a:ea typeface="+mn-ea"/>
                        </a:rPr>
                        <a:t>HDD 1TB</a:t>
                      </a:r>
                      <a:r>
                        <a:rPr kumimoji="1" lang="ja-JP" altLang="en-US" sz="800" dirty="0">
                          <a:latin typeface="+mn-ea"/>
                          <a:ea typeface="+mn-ea"/>
                        </a:rPr>
                        <a:t> </a:t>
                      </a:r>
                      <a:r>
                        <a:rPr kumimoji="1" lang="en-US" altLang="ja-JP" sz="800" dirty="0">
                          <a:latin typeface="+mn-ea"/>
                          <a:ea typeface="+mn-ea"/>
                        </a:rPr>
                        <a:t>x3</a:t>
                      </a:r>
                      <a:r>
                        <a:rPr kumimoji="1" lang="ja-JP" altLang="en-US" sz="700" dirty="0">
                          <a:latin typeface="+mn-ea"/>
                          <a:ea typeface="+mn-ea"/>
                        </a:rPr>
                        <a:t> </a:t>
                      </a:r>
                      <a:r>
                        <a:rPr kumimoji="1" lang="en-US" altLang="ja-JP" sz="700" dirty="0">
                          <a:latin typeface="+mn-ea"/>
                          <a:ea typeface="+mn-ea"/>
                        </a:rPr>
                        <a:t>(RAID5,</a:t>
                      </a:r>
                      <a:r>
                        <a:rPr kumimoji="1" lang="ja-JP" altLang="en-US" sz="700" dirty="0">
                          <a:latin typeface="+mn-ea"/>
                          <a:ea typeface="+mn-ea"/>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＋画像保存</a:t>
                      </a:r>
                      <a:r>
                        <a:rPr kumimoji="1" lang="en-US" altLang="ja-JP" sz="700" dirty="0">
                          <a:latin typeface="+mn-ea"/>
                          <a:ea typeface="+mn-ea"/>
                        </a:rPr>
                        <a:t>)</a:t>
                      </a:r>
                    </a:p>
                    <a:p>
                      <a:r>
                        <a:rPr kumimoji="1" lang="ja-JP" altLang="en-US" sz="800" dirty="0">
                          <a:latin typeface="+mn-ea"/>
                          <a:ea typeface="+mn-ea"/>
                        </a:rPr>
                        <a:t>　</a:t>
                      </a:r>
                      <a:r>
                        <a:rPr kumimoji="1" lang="en-US" altLang="ja-JP" sz="800" dirty="0">
                          <a:latin typeface="+mn-ea"/>
                          <a:ea typeface="+mn-ea"/>
                        </a:rPr>
                        <a:t>-</a:t>
                      </a:r>
                      <a:r>
                        <a:rPr kumimoji="1" lang="ja-JP" altLang="en-US" sz="800" dirty="0">
                          <a:latin typeface="+mn-ea"/>
                          <a:ea typeface="+mn-ea"/>
                        </a:rPr>
                        <a:t> </a:t>
                      </a:r>
                      <a:r>
                        <a:rPr kumimoji="1" lang="en-US" altLang="ja-JP" sz="800" dirty="0">
                          <a:latin typeface="+mn-ea"/>
                          <a:ea typeface="+mn-ea"/>
                        </a:rPr>
                        <a:t>OS</a:t>
                      </a:r>
                      <a:r>
                        <a:rPr kumimoji="1" lang="ja-JP" altLang="en-US" sz="800" dirty="0">
                          <a:latin typeface="+mn-ea"/>
                          <a:ea typeface="+mn-ea"/>
                        </a:rPr>
                        <a:t>：</a:t>
                      </a:r>
                      <a:r>
                        <a:rPr kumimoji="1" lang="en-US" altLang="ja-JP" sz="800" dirty="0">
                          <a:latin typeface="+mn-ea"/>
                          <a:ea typeface="+mn-ea"/>
                        </a:rPr>
                        <a:t>Windows Server 2016/2019 Standard Edition</a:t>
                      </a:r>
                    </a:p>
                  </a:txBody>
                  <a:tcPr/>
                </a:tc>
                <a:extLst>
                  <a:ext uri="{0D108BD9-81ED-4DB2-BD59-A6C34878D82A}">
                    <a16:rowId xmlns:a16="http://schemas.microsoft.com/office/drawing/2014/main" val="3053946871"/>
                  </a:ext>
                </a:extLst>
              </a:tr>
              <a:tr h="146628">
                <a:tc rowSpan="2">
                  <a:txBody>
                    <a:bodyPr/>
                    <a:lstStyle/>
                    <a:p>
                      <a:endParaRPr kumimoji="1" lang="ja-JP" altLang="en-US" sz="900" dirty="0"/>
                    </a:p>
                  </a:txBody>
                  <a:tcPr>
                    <a:solidFill>
                      <a:srgbClr val="EAEFF7"/>
                    </a:solidFill>
                  </a:tcPr>
                </a:tc>
                <a:tc vMerge="1">
                  <a:txBody>
                    <a:bodyPr/>
                    <a:lstStyle/>
                    <a:p>
                      <a:endParaRPr kumimoji="1" lang="ja-JP" altLang="en-US" sz="900" dirty="0"/>
                    </a:p>
                  </a:txBody>
                  <a:tcPr/>
                </a:tc>
                <a:extLst>
                  <a:ext uri="{0D108BD9-81ED-4DB2-BD59-A6C34878D82A}">
                    <a16:rowId xmlns:a16="http://schemas.microsoft.com/office/drawing/2014/main" val="2902704993"/>
                  </a:ext>
                </a:extLst>
              </a:tr>
              <a:tr h="834820">
                <a:tc vMerge="1">
                  <a:txBody>
                    <a:bodyPr/>
                    <a:lstStyle/>
                    <a:p>
                      <a:endParaRPr kumimoji="1" lang="ja-JP" altLang="en-US" sz="900" dirty="0"/>
                    </a:p>
                  </a:txBody>
                  <a:tcPr/>
                </a:tc>
                <a:tc>
                  <a:txBody>
                    <a:bodyPr/>
                    <a:lstStyle/>
                    <a:p>
                      <a:endParaRPr kumimoji="1" lang="ja-JP" altLang="en-US" sz="900" dirty="0"/>
                    </a:p>
                  </a:txBody>
                  <a:tcPr>
                    <a:solidFill>
                      <a:srgbClr val="EAEFF7"/>
                    </a:solidFill>
                  </a:tcPr>
                </a:tc>
                <a:extLst>
                  <a:ext uri="{0D108BD9-81ED-4DB2-BD59-A6C34878D82A}">
                    <a16:rowId xmlns:a16="http://schemas.microsoft.com/office/drawing/2014/main" val="4112855280"/>
                  </a:ext>
                </a:extLst>
              </a:tr>
            </a:tbl>
          </a:graphicData>
        </a:graphic>
      </p:graphicFrame>
      <p:pic>
        <p:nvPicPr>
          <p:cNvPr id="11" name="図 10"/>
          <p:cNvPicPr>
            <a:picLocks noChangeAspect="1"/>
          </p:cNvPicPr>
          <p:nvPr/>
        </p:nvPicPr>
        <p:blipFill rotWithShape="1">
          <a:blip r:embed="rId2"/>
          <a:srcRect l="17991" t="6384" r="15969" b="6643"/>
          <a:stretch/>
        </p:blipFill>
        <p:spPr>
          <a:xfrm>
            <a:off x="1086255" y="1533980"/>
            <a:ext cx="1089497" cy="1120626"/>
          </a:xfrm>
          <a:prstGeom prst="rect">
            <a:avLst/>
          </a:prstGeom>
        </p:spPr>
      </p:pic>
      <p:pic>
        <p:nvPicPr>
          <p:cNvPr id="12" name="図 1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4017954" y="1568515"/>
            <a:ext cx="1056209" cy="1051556"/>
          </a:xfrm>
          <a:prstGeom prst="rect">
            <a:avLst/>
          </a:prstGeom>
        </p:spPr>
      </p:pic>
      <p:pic>
        <p:nvPicPr>
          <p:cNvPr id="13" name="図 1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7114161" y="1679597"/>
            <a:ext cx="664800" cy="936097"/>
          </a:xfrm>
          <a:prstGeom prst="rect">
            <a:avLst/>
          </a:prstGeom>
        </p:spPr>
      </p:pic>
      <p:pic>
        <p:nvPicPr>
          <p:cNvPr id="15" name="図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1960" t="5556" r="20086" b="5050"/>
          <a:stretch/>
        </p:blipFill>
        <p:spPr>
          <a:xfrm>
            <a:off x="1016808" y="3694761"/>
            <a:ext cx="843046" cy="975289"/>
          </a:xfrm>
          <a:prstGeom prst="rect">
            <a:avLst/>
          </a:prstGeom>
        </p:spPr>
      </p:pic>
      <p:pic>
        <p:nvPicPr>
          <p:cNvPr id="16" name="図 15"/>
          <p:cNvPicPr>
            <a:picLocks noChangeAspect="1"/>
          </p:cNvPicPr>
          <p:nvPr/>
        </p:nvPicPr>
        <p:blipFill rotWithShape="1">
          <a:blip r:embed="rId9">
            <a:extLst>
              <a:ext uri="{28A0092B-C50C-407E-A947-70E740481C1C}">
                <a14:useLocalDpi xmlns:a14="http://schemas.microsoft.com/office/drawing/2010/main" val="0"/>
              </a:ext>
            </a:extLst>
          </a:blip>
          <a:srcRect l="-1" t="25038" r="-133" b="22294"/>
          <a:stretch/>
        </p:blipFill>
        <p:spPr>
          <a:xfrm>
            <a:off x="3377790" y="3914288"/>
            <a:ext cx="1989155" cy="784699"/>
          </a:xfrm>
          <a:prstGeom prst="rect">
            <a:avLst/>
          </a:prstGeom>
        </p:spPr>
      </p:pic>
      <p:graphicFrame>
        <p:nvGraphicFramePr>
          <p:cNvPr id="17" name="コンテンツ プレースホルダー 3"/>
          <p:cNvGraphicFramePr>
            <a:graphicFrameLocks/>
          </p:cNvGraphicFramePr>
          <p:nvPr>
            <p:extLst>
              <p:ext uri="{D42A27DB-BD31-4B8C-83A1-F6EECF244321}">
                <p14:modId xmlns:p14="http://schemas.microsoft.com/office/powerpoint/2010/main" val="1030022070"/>
              </p:ext>
            </p:extLst>
          </p:nvPr>
        </p:nvGraphicFramePr>
        <p:xfrm>
          <a:off x="5936413" y="2663817"/>
          <a:ext cx="3076893" cy="203612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76893">
                  <a:extLst>
                    <a:ext uri="{9D8B030D-6E8A-4147-A177-3AD203B41FA5}">
                      <a16:colId xmlns:a16="http://schemas.microsoft.com/office/drawing/2014/main" val="3422446987"/>
                    </a:ext>
                  </a:extLst>
                </a:gridCol>
              </a:tblGrid>
              <a:tr h="310834">
                <a:tc>
                  <a:txBody>
                    <a:bodyPr/>
                    <a:lstStyle/>
                    <a:p>
                      <a:pPr algn="ctr"/>
                      <a:r>
                        <a:rPr kumimoji="1" lang="en-US" altLang="ja-JP" sz="1200" dirty="0">
                          <a:effectLst>
                            <a:outerShdw blurRad="38100" dist="38100" dir="2700000" algn="tl">
                              <a:srgbClr val="000000">
                                <a:alpha val="43137"/>
                              </a:srgbClr>
                            </a:outerShdw>
                          </a:effectLst>
                          <a:latin typeface="+mn-ea"/>
                          <a:ea typeface="+mn-ea"/>
                        </a:rPr>
                        <a:t>【</a:t>
                      </a:r>
                      <a:r>
                        <a:rPr kumimoji="1" lang="ja-JP" altLang="en-US" sz="1200" dirty="0">
                          <a:effectLst>
                            <a:outerShdw blurRad="38100" dist="38100" dir="2700000" algn="tl">
                              <a:srgbClr val="000000">
                                <a:alpha val="43137"/>
                              </a:srgbClr>
                            </a:outerShdw>
                          </a:effectLst>
                          <a:latin typeface="+mn-ea"/>
                          <a:ea typeface="+mn-ea"/>
                        </a:rPr>
                        <a:t>共用</a:t>
                      </a:r>
                      <a:r>
                        <a:rPr kumimoji="1" lang="en-US" altLang="ja-JP" sz="1200" dirty="0">
                          <a:effectLst>
                            <a:outerShdw blurRad="38100" dist="38100" dir="2700000" algn="tl">
                              <a:srgbClr val="000000">
                                <a:alpha val="43137"/>
                              </a:srgbClr>
                            </a:outerShdw>
                          </a:effectLst>
                          <a:latin typeface="+mn-ea"/>
                          <a:ea typeface="+mn-ea"/>
                        </a:rPr>
                        <a:t>PC】</a:t>
                      </a:r>
                      <a:r>
                        <a:rPr kumimoji="1" lang="ja-JP" altLang="en-US" sz="1200" dirty="0">
                          <a:effectLst>
                            <a:outerShdw blurRad="38100" dist="38100" dir="2700000" algn="tl">
                              <a:srgbClr val="000000">
                                <a:alpha val="43137"/>
                              </a:srgbClr>
                            </a:outerShdw>
                          </a:effectLst>
                          <a:latin typeface="+mn-ea"/>
                          <a:ea typeface="+mn-ea"/>
                        </a:rPr>
                        <a:t>カメラ接続台数</a:t>
                      </a:r>
                      <a:r>
                        <a:rPr kumimoji="1" lang="en-US" altLang="ja-JP" sz="1200" dirty="0">
                          <a:effectLst>
                            <a:outerShdw blurRad="38100" dist="38100" dir="2700000" algn="tl">
                              <a:srgbClr val="000000">
                                <a:alpha val="43137"/>
                              </a:srgbClr>
                            </a:outerShdw>
                          </a:effectLst>
                          <a:latin typeface="+mn-ea"/>
                          <a:ea typeface="+mn-ea"/>
                        </a:rPr>
                        <a:t>1~</a:t>
                      </a:r>
                      <a:r>
                        <a:rPr kumimoji="1" lang="ja-JP" altLang="en-US" sz="1200" dirty="0">
                          <a:effectLst>
                            <a:outerShdw blurRad="38100" dist="38100" dir="2700000" algn="tl">
                              <a:srgbClr val="000000">
                                <a:alpha val="43137"/>
                              </a:srgbClr>
                            </a:outerShdw>
                          </a:effectLst>
                          <a:latin typeface="+mn-ea"/>
                          <a:ea typeface="+mn-ea"/>
                        </a:rPr>
                        <a:t>４台規模用</a:t>
                      </a:r>
                    </a:p>
                  </a:txBody>
                  <a:tcPr/>
                </a:tc>
                <a:extLst>
                  <a:ext uri="{0D108BD9-81ED-4DB2-BD59-A6C34878D82A}">
                    <a16:rowId xmlns:a16="http://schemas.microsoft.com/office/drawing/2014/main" val="1406223566"/>
                  </a:ext>
                </a:extLst>
              </a:tr>
              <a:tr h="6048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HP EliteDesk 800 </a:t>
                      </a:r>
                      <a:r>
                        <a:rPr kumimoji="1" lang="en-US" altLang="ja-JP" sz="1000" b="1" i="0" u="none" strike="noStrike" kern="100" cap="none" spc="0" normalizeH="0" baseline="0" noProof="0" dirty="0">
                          <a:ln>
                            <a:noFill/>
                          </a:ln>
                          <a:solidFill>
                            <a:srgbClr val="FF0000"/>
                          </a:solidFill>
                          <a:effectLst/>
                          <a:uLnTx/>
                          <a:uFillTx/>
                          <a:latin typeface="游ゴシック" panose="020B0400000000000000" pitchFamily="50" charset="-128"/>
                          <a:ea typeface="+mn-ea"/>
                          <a:cs typeface="+mn-cs"/>
                        </a:rPr>
                        <a:t>G9</a:t>
                      </a:r>
                      <a:r>
                        <a:rPr kumimoji="1" lang="en-US" altLang="ja-JP" sz="1000" b="1"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 SFF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CPU</a:t>
                      </a:r>
                      <a:r>
                        <a:rPr kumimoji="1" lang="ja-JP" altLang="en-US"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Core™ </a:t>
                      </a:r>
                      <a:r>
                        <a:rPr kumimoji="1" lang="en-US" altLang="ja-JP" sz="800" b="0" i="0" u="none" strike="noStrike" kern="100" cap="none" spc="0" normalizeH="0" baseline="0" noProof="0" dirty="0">
                          <a:ln>
                            <a:noFill/>
                          </a:ln>
                          <a:solidFill>
                            <a:srgbClr val="FF0000"/>
                          </a:solidFill>
                          <a:effectLst/>
                          <a:uLnTx/>
                          <a:uFillTx/>
                          <a:latin typeface="游ゴシック" panose="020B0400000000000000" pitchFamily="50" charset="-128"/>
                          <a:ea typeface="+mn-ea"/>
                          <a:cs typeface="+mn-cs"/>
                        </a:rPr>
                        <a:t>i7-12700 ,</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ja-JP" altLang="en-US"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メモリ：</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16GB / 32GB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ストレージ：</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SSD256GB</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HDD 1TB</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（画像保存）</a:t>
                      </a:r>
                      <a:endParaRPr kumimoji="1" lang="en-US" altLang="ja-JP" sz="7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OS</a:t>
                      </a:r>
                      <a:r>
                        <a:rPr kumimoji="1" lang="ja-JP" altLang="en-US"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rPr>
                        <a:t>Windows 10 Pro 64 bit</a:t>
                      </a:r>
                      <a:r>
                        <a:rPr lang="ja-JP" altLang="en-US" sz="800" kern="100" dirty="0">
                          <a:solidFill>
                            <a:srgbClr val="FF0000"/>
                          </a:solidFill>
                          <a:effectLst/>
                          <a:latin typeface="+mn-ea"/>
                          <a:ea typeface="+mn-ea"/>
                        </a:rPr>
                        <a:t> </a:t>
                      </a:r>
                      <a:r>
                        <a:rPr lang="en-US" altLang="ja-JP" sz="800" kern="100" dirty="0">
                          <a:solidFill>
                            <a:schemeClr val="tx1"/>
                          </a:solidFill>
                          <a:effectLst/>
                          <a:latin typeface="+mn-ea"/>
                          <a:ea typeface="+mn-ea"/>
                        </a:rPr>
                        <a:t>or</a:t>
                      </a:r>
                      <a:r>
                        <a:rPr lang="ja-JP" altLang="en-US" sz="800" kern="100" dirty="0">
                          <a:solidFill>
                            <a:schemeClr val="tx1"/>
                          </a:solidFill>
                          <a:effectLst/>
                          <a:latin typeface="+mn-ea"/>
                          <a:ea typeface="+mn-ea"/>
                        </a:rPr>
                        <a:t> </a:t>
                      </a:r>
                      <a:r>
                        <a:rPr lang="en-US" altLang="ja-JP" sz="800" kern="100" dirty="0">
                          <a:solidFill>
                            <a:schemeClr val="tx1"/>
                          </a:solidFill>
                          <a:effectLst/>
                          <a:latin typeface="+mn-ea"/>
                          <a:ea typeface="+mn-ea"/>
                        </a:rPr>
                        <a:t>Windows 11 Pro 64bit</a:t>
                      </a:r>
                      <a:endParaRPr kumimoji="1" lang="en-US" altLang="ja-JP" sz="800" b="0" i="0" u="none" strike="noStrike" kern="100" cap="none" spc="0" normalizeH="0" baseline="0" noProof="0" dirty="0">
                        <a:ln>
                          <a:noFill/>
                        </a:ln>
                        <a:solidFill>
                          <a:prstClr val="black"/>
                        </a:solidFill>
                        <a:effectLst/>
                        <a:uLnTx/>
                        <a:uFillTx/>
                        <a:latin typeface="游ゴシック" panose="020B0400000000000000" pitchFamily="50" charset="-128"/>
                        <a:ea typeface="+mn-ea"/>
                        <a:cs typeface="+mn-cs"/>
                      </a:endParaRPr>
                    </a:p>
                  </a:txBody>
                  <a:tcPr/>
                </a:tc>
                <a:extLst>
                  <a:ext uri="{0D108BD9-81ED-4DB2-BD59-A6C34878D82A}">
                    <a16:rowId xmlns:a16="http://schemas.microsoft.com/office/drawing/2014/main" val="3053946871"/>
                  </a:ext>
                </a:extLst>
              </a:tr>
              <a:tr h="1115687">
                <a:tc>
                  <a:txBody>
                    <a:bodyPr/>
                    <a:lstStyle/>
                    <a:p>
                      <a:endParaRPr kumimoji="1" lang="ja-JP" altLang="en-US" sz="900" dirty="0"/>
                    </a:p>
                  </a:txBody>
                  <a:tcPr/>
                </a:tc>
                <a:extLst>
                  <a:ext uri="{0D108BD9-81ED-4DB2-BD59-A6C34878D82A}">
                    <a16:rowId xmlns:a16="http://schemas.microsoft.com/office/drawing/2014/main" val="2902704993"/>
                  </a:ext>
                </a:extLst>
              </a:tr>
            </a:tbl>
          </a:graphicData>
        </a:graphic>
      </p:graphicFrame>
      <p:pic>
        <p:nvPicPr>
          <p:cNvPr id="18" name="図 17"/>
          <p:cNvPicPr>
            <a:picLocks noChangeAspect="1"/>
          </p:cNvPicPr>
          <p:nvPr/>
        </p:nvPicPr>
        <p:blipFill rotWithShape="1">
          <a:blip r:embed="rId2"/>
          <a:srcRect l="17991" t="6384" r="15969" b="6643"/>
          <a:stretch/>
        </p:blipFill>
        <p:spPr>
          <a:xfrm>
            <a:off x="6142307" y="3601977"/>
            <a:ext cx="1089497" cy="1120626"/>
          </a:xfrm>
          <a:prstGeom prst="rect">
            <a:avLst/>
          </a:prstGeom>
        </p:spPr>
      </p:pic>
      <p:pic>
        <p:nvPicPr>
          <p:cNvPr id="19" name="図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29585" y="3523351"/>
            <a:ext cx="1249988" cy="937491"/>
          </a:xfrm>
          <a:prstGeom prst="rect">
            <a:avLst/>
          </a:prstGeom>
        </p:spPr>
      </p:pic>
      <p:sp>
        <p:nvSpPr>
          <p:cNvPr id="20" name="正方形/長方形 19"/>
          <p:cNvSpPr/>
          <p:nvPr/>
        </p:nvSpPr>
        <p:spPr>
          <a:xfrm>
            <a:off x="7446561" y="4277385"/>
            <a:ext cx="1519013" cy="461665"/>
          </a:xfrm>
          <a:prstGeom prst="rect">
            <a:avLst/>
          </a:prstGeom>
        </p:spPr>
        <p:txBody>
          <a:bodyPr wrap="square">
            <a:spAutoFit/>
          </a:bodyPr>
          <a:lstStyle/>
          <a:p>
            <a:r>
              <a:rPr lang="ja-JP" altLang="en-US" sz="800" b="1" dirty="0">
                <a:latin typeface="+mn-ea"/>
                <a:ea typeface="+mn-ea"/>
              </a:rPr>
              <a:t>グラフィック カード：</a:t>
            </a:r>
            <a:endParaRPr lang="en-US" altLang="ja-JP" sz="800" b="1" dirty="0">
              <a:latin typeface="+mn-ea"/>
              <a:ea typeface="+mn-ea"/>
            </a:endParaRPr>
          </a:p>
          <a:p>
            <a:r>
              <a:rPr lang="ja-JP" altLang="en-US" sz="800" b="1" dirty="0">
                <a:latin typeface="+mn-ea"/>
                <a:ea typeface="+mn-ea"/>
              </a:rPr>
              <a:t>　</a:t>
            </a:r>
            <a:r>
              <a:rPr lang="en-US" altLang="ja-JP" sz="800" b="1" dirty="0">
                <a:latin typeface="+mn-ea"/>
                <a:ea typeface="+mn-ea"/>
              </a:rPr>
              <a:t>NVIDIA </a:t>
            </a:r>
            <a:r>
              <a:rPr lang="en-US" altLang="ja-JP" sz="800" b="1" dirty="0" err="1">
                <a:latin typeface="+mn-ea"/>
                <a:ea typeface="+mn-ea"/>
              </a:rPr>
              <a:t>Quadro</a:t>
            </a:r>
            <a:r>
              <a:rPr lang="en-US" altLang="ja-JP" sz="800" b="1" dirty="0">
                <a:latin typeface="+mn-ea"/>
                <a:ea typeface="+mn-ea"/>
              </a:rPr>
              <a:t> P1000</a:t>
            </a:r>
          </a:p>
          <a:p>
            <a:r>
              <a:rPr lang="ja-JP" altLang="en-US" sz="800" b="1" dirty="0">
                <a:latin typeface="+mn-ea"/>
                <a:ea typeface="+mn-ea"/>
              </a:rPr>
              <a:t>　</a:t>
            </a:r>
            <a:r>
              <a:rPr lang="en-US" altLang="ja-JP" sz="800" b="1" dirty="0">
                <a:latin typeface="+mn-ea"/>
                <a:ea typeface="+mn-ea"/>
              </a:rPr>
              <a:t>NVIDIA</a:t>
            </a:r>
            <a:r>
              <a:rPr lang="ja-JP" altLang="en-US" sz="800" b="1" dirty="0">
                <a:latin typeface="+mn-ea"/>
                <a:ea typeface="+mn-ea"/>
              </a:rPr>
              <a:t> </a:t>
            </a:r>
            <a:r>
              <a:rPr lang="en-US" altLang="ja-JP" sz="800" b="1" dirty="0">
                <a:latin typeface="+mn-ea"/>
                <a:ea typeface="+mn-ea"/>
              </a:rPr>
              <a:t>T1000</a:t>
            </a:r>
          </a:p>
        </p:txBody>
      </p:sp>
      <p:sp>
        <p:nvSpPr>
          <p:cNvPr id="21" name="正方形/長方形 20"/>
          <p:cNvSpPr/>
          <p:nvPr/>
        </p:nvSpPr>
        <p:spPr>
          <a:xfrm>
            <a:off x="7008756" y="3832191"/>
            <a:ext cx="428019" cy="461665"/>
          </a:xfrm>
          <a:prstGeom prst="rect">
            <a:avLst/>
          </a:prstGeom>
        </p:spPr>
        <p:txBody>
          <a:bodyPr wrap="square">
            <a:spAutoFit/>
          </a:bodyPr>
          <a:lstStyle/>
          <a:p>
            <a:pPr fontAlgn="auto">
              <a:spcAft>
                <a:spcPts val="0"/>
              </a:spcAft>
            </a:pPr>
            <a:r>
              <a:rPr lang="ja-JP" altLang="en-US" b="1" dirty="0">
                <a:latin typeface="BIZ UDPゴシック" panose="020B0400000000000000" pitchFamily="50" charset="-128"/>
                <a:ea typeface="BIZ UDPゴシック" panose="020B0400000000000000" pitchFamily="50" charset="-128"/>
              </a:rPr>
              <a:t>＋</a:t>
            </a:r>
            <a:endParaRPr lang="ja-JP" altLang="en-US" sz="2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1748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ツール紹介：構成情報算出ツール</a:t>
            </a:r>
            <a:r>
              <a:rPr lang="ja-JP" altLang="en-US" sz="1200" dirty="0"/>
              <a:t>（レコーダー、マルチ</a:t>
            </a:r>
            <a:r>
              <a:rPr lang="en-US" altLang="ja-JP" sz="1200" dirty="0"/>
              <a:t>AI</a:t>
            </a:r>
            <a:r>
              <a:rPr lang="ja-JP" altLang="en-US" sz="1200" dirty="0"/>
              <a:t>ソフトウェア統合版）</a:t>
            </a:r>
            <a:endParaRPr kumimoji="1" lang="ja-JP" altLang="en-US" sz="1200" dirty="0"/>
          </a:p>
        </p:txBody>
      </p:sp>
      <p:sp>
        <p:nvSpPr>
          <p:cNvPr id="6" name="コンテンツ プレースホルダー 5"/>
          <p:cNvSpPr>
            <a:spLocks noGrp="1"/>
          </p:cNvSpPr>
          <p:nvPr>
            <p:ph sz="quarter" idx="10"/>
          </p:nvPr>
        </p:nvSpPr>
        <p:spPr>
          <a:xfrm>
            <a:off x="227947" y="609601"/>
            <a:ext cx="8766896" cy="1185862"/>
          </a:xfrm>
        </p:spPr>
        <p:txBody>
          <a:bodyPr/>
          <a:lstStyle/>
          <a:p>
            <a:pPr marL="0" indent="0">
              <a:buNone/>
            </a:pPr>
            <a:r>
              <a:rPr kumimoji="1" lang="ja-JP" altLang="en-US" sz="1600" dirty="0"/>
              <a:t>カメラや</a:t>
            </a:r>
            <a:r>
              <a:rPr kumimoji="1" lang="en-US" altLang="ja-JP" sz="1600" dirty="0"/>
              <a:t>AI</a:t>
            </a:r>
            <a:r>
              <a:rPr kumimoji="1" lang="ja-JP" altLang="en-US" sz="1600" dirty="0"/>
              <a:t>アプリの台数、検知対象の数を元に、構成情報算出ツールを使って、各種データの算出を行ないます。</a:t>
            </a:r>
            <a:endParaRPr kumimoji="1" lang="en-US" altLang="ja-JP" sz="1600" dirty="0"/>
          </a:p>
          <a:p>
            <a:pPr marL="180975" lvl="0" indent="-180975" defTabSz="457200" fontAlgn="base">
              <a:lnSpc>
                <a:spcPct val="110000"/>
              </a:lnSpc>
              <a:spcBef>
                <a:spcPts val="600"/>
              </a:spcBef>
              <a:spcAft>
                <a:spcPct val="0"/>
              </a:spcAft>
              <a:buNone/>
            </a:pPr>
            <a:r>
              <a:rPr lang="en-US" altLang="ja-JP" sz="1200" dirty="0" err="1">
                <a:solidFill>
                  <a:prstClr val="black"/>
                </a:solidFill>
              </a:rPr>
              <a:t>i</a:t>
            </a:r>
            <a:r>
              <a:rPr lang="en-US" altLang="ja-JP" sz="1200" dirty="0">
                <a:solidFill>
                  <a:prstClr val="black"/>
                </a:solidFill>
              </a:rPr>
              <a:t>-PRO</a:t>
            </a:r>
            <a:r>
              <a:rPr lang="ja-JP" altLang="en-US" sz="1200" dirty="0">
                <a:solidFill>
                  <a:prstClr val="black"/>
                </a:solidFill>
              </a:rPr>
              <a:t>ホーム ＞ セキュリティ ＞ サポート ＞ ツール ＞ </a:t>
            </a:r>
            <a:r>
              <a:rPr lang="ja-JP" altLang="en-US" sz="1200" dirty="0">
                <a:solidFill>
                  <a:prstClr val="black"/>
                </a:solidFill>
                <a:hlinkClick r:id="rId2"/>
              </a:rPr>
              <a:t>算出ツール</a:t>
            </a:r>
            <a:endParaRPr lang="en-US" altLang="ja-JP" sz="1200" dirty="0">
              <a:solidFill>
                <a:prstClr val="black"/>
              </a:solidFill>
            </a:endParaRPr>
          </a:p>
          <a:p>
            <a:pPr marL="180975" lvl="0" indent="-180975" defTabSz="457200" fontAlgn="base">
              <a:lnSpc>
                <a:spcPct val="110000"/>
              </a:lnSpc>
              <a:spcBef>
                <a:spcPts val="0"/>
              </a:spcBef>
              <a:spcAft>
                <a:spcPct val="0"/>
              </a:spcAft>
              <a:buNone/>
            </a:pPr>
            <a:r>
              <a:rPr lang="en-US" altLang="ja-JP" sz="1200" dirty="0">
                <a:solidFill>
                  <a:prstClr val="black"/>
                </a:solidFill>
              </a:rPr>
              <a:t>&gt;</a:t>
            </a:r>
            <a:r>
              <a:rPr lang="ja-JP" altLang="en-US" sz="1200" dirty="0">
                <a:solidFill>
                  <a:prstClr val="black"/>
                </a:solidFill>
              </a:rPr>
              <a:t>「構成情報算出ツール</a:t>
            </a:r>
            <a:r>
              <a:rPr lang="ja-JP" altLang="en-US" sz="900" dirty="0">
                <a:solidFill>
                  <a:prstClr val="black"/>
                </a:solidFill>
              </a:rPr>
              <a:t>（</a:t>
            </a:r>
            <a:r>
              <a:rPr lang="en-US" altLang="ja-JP" sz="900" dirty="0">
                <a:solidFill>
                  <a:prstClr val="black"/>
                </a:solidFill>
              </a:rPr>
              <a:t>HDD</a:t>
            </a:r>
            <a:r>
              <a:rPr lang="ja-JP" altLang="en-US" sz="900" dirty="0">
                <a:solidFill>
                  <a:prstClr val="black"/>
                </a:solidFill>
              </a:rPr>
              <a:t>容量および</a:t>
            </a:r>
            <a:r>
              <a:rPr lang="en-US" altLang="ja-JP" sz="900" dirty="0">
                <a:solidFill>
                  <a:prstClr val="black"/>
                </a:solidFill>
              </a:rPr>
              <a:t>PoE</a:t>
            </a:r>
            <a:r>
              <a:rPr lang="ja-JP" altLang="en-US" sz="900" dirty="0">
                <a:solidFill>
                  <a:prstClr val="black"/>
                </a:solidFill>
              </a:rPr>
              <a:t>給電電力計算ツール等）</a:t>
            </a:r>
            <a:r>
              <a:rPr lang="ja-JP" altLang="en-US" sz="1400" dirty="0">
                <a:solidFill>
                  <a:prstClr val="black"/>
                </a:solidFill>
              </a:rPr>
              <a:t>」よりアクセス</a:t>
            </a:r>
            <a:endParaRPr lang="en-US" altLang="ja-JP" sz="900" dirty="0">
              <a:solidFill>
                <a:prstClr val="black"/>
              </a:solidFill>
            </a:endParaRPr>
          </a:p>
        </p:txBody>
      </p:sp>
      <p:grpSp>
        <p:nvGrpSpPr>
          <p:cNvPr id="17" name="グループ化 16"/>
          <p:cNvGrpSpPr/>
          <p:nvPr/>
        </p:nvGrpSpPr>
        <p:grpSpPr>
          <a:xfrm>
            <a:off x="4746171" y="2059423"/>
            <a:ext cx="3970486" cy="1917486"/>
            <a:chOff x="4746171" y="1899769"/>
            <a:chExt cx="3970486" cy="1917486"/>
          </a:xfrm>
        </p:grpSpPr>
        <p:pic>
          <p:nvPicPr>
            <p:cNvPr id="13" name="図 12"/>
            <p:cNvPicPr>
              <a:picLocks noChangeAspect="1"/>
            </p:cNvPicPr>
            <p:nvPr/>
          </p:nvPicPr>
          <p:blipFill rotWithShape="1">
            <a:blip r:embed="rId3"/>
            <a:srcRect l="32340" t="7133" r="32828" b="61810"/>
            <a:stretch/>
          </p:blipFill>
          <p:spPr>
            <a:xfrm>
              <a:off x="4746171" y="1899769"/>
              <a:ext cx="3970486" cy="1917486"/>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4" name="正方形/長方形 13"/>
            <p:cNvSpPr/>
            <p:nvPr/>
          </p:nvSpPr>
          <p:spPr>
            <a:xfrm>
              <a:off x="6139543" y="3350375"/>
              <a:ext cx="1211943" cy="3241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p:cNvSpPr txBox="1"/>
          <p:nvPr/>
        </p:nvSpPr>
        <p:spPr>
          <a:xfrm>
            <a:off x="4775200" y="4146613"/>
            <a:ext cx="4034971" cy="461665"/>
          </a:xfrm>
          <a:prstGeom prst="rect">
            <a:avLst/>
          </a:prstGeom>
          <a:noFill/>
        </p:spPr>
        <p:txBody>
          <a:bodyPr wrap="square" rtlCol="0">
            <a:spAutoFit/>
          </a:bodyPr>
          <a:lstStyle/>
          <a:p>
            <a:pPr marL="87313" indent="-87313"/>
            <a:r>
              <a:rPr lang="ja-JP" altLang="en-US" sz="1200" b="1" dirty="0">
                <a:latin typeface="+mn-ea"/>
                <a:ea typeface="+mn-ea"/>
              </a:rPr>
              <a:t>「</a:t>
            </a:r>
            <a:r>
              <a:rPr lang="en-US" altLang="ja-JP" sz="1200" b="1" dirty="0">
                <a:latin typeface="+mn-ea"/>
                <a:ea typeface="+mn-ea"/>
              </a:rPr>
              <a:t>Select</a:t>
            </a:r>
            <a:r>
              <a:rPr lang="ja-JP" altLang="en-US" sz="1200" b="1" dirty="0">
                <a:latin typeface="+mn-ea"/>
                <a:ea typeface="+mn-ea"/>
              </a:rPr>
              <a:t> </a:t>
            </a:r>
            <a:r>
              <a:rPr lang="en-US" altLang="ja-JP" sz="1200" b="1" dirty="0">
                <a:latin typeface="+mn-ea"/>
                <a:ea typeface="+mn-ea"/>
              </a:rPr>
              <a:t>Calculators</a:t>
            </a:r>
            <a:r>
              <a:rPr lang="ja-JP" altLang="en-US" sz="1200" b="1" dirty="0">
                <a:latin typeface="+mn-ea"/>
                <a:ea typeface="+mn-ea"/>
              </a:rPr>
              <a:t>」より「</a:t>
            </a:r>
            <a:r>
              <a:rPr lang="en-US" altLang="ja-JP" sz="1200" b="1" dirty="0">
                <a:latin typeface="+mn-ea"/>
                <a:ea typeface="+mn-ea"/>
              </a:rPr>
              <a:t>ASA100UX</a:t>
            </a:r>
            <a:r>
              <a:rPr lang="ja-JP" altLang="en-US" sz="1200" b="1" dirty="0">
                <a:latin typeface="+mn-ea"/>
                <a:ea typeface="+mn-ea"/>
              </a:rPr>
              <a:t> 記録・ビットレート算出ツール」を選択し、「</a:t>
            </a:r>
            <a:r>
              <a:rPr lang="en-US" altLang="ja-JP" sz="1200" b="1" dirty="0">
                <a:latin typeface="+mn-ea"/>
                <a:ea typeface="+mn-ea"/>
              </a:rPr>
              <a:t>Start</a:t>
            </a:r>
            <a:r>
              <a:rPr lang="ja-JP" altLang="en-US" sz="1200" b="1" dirty="0">
                <a:latin typeface="+mn-ea"/>
                <a:ea typeface="+mn-ea"/>
              </a:rPr>
              <a:t>」をクリック</a:t>
            </a:r>
            <a:endParaRPr kumimoji="1" lang="en-US" altLang="ja-JP" sz="1200" b="1" dirty="0">
              <a:latin typeface="+mn-ea"/>
              <a:ea typeface="+mn-ea"/>
            </a:endParaRPr>
          </a:p>
        </p:txBody>
      </p:sp>
      <p:sp>
        <p:nvSpPr>
          <p:cNvPr id="16" name="二等辺三角形 15"/>
          <p:cNvSpPr/>
          <p:nvPr/>
        </p:nvSpPr>
        <p:spPr>
          <a:xfrm rot="5371594" flipH="1">
            <a:off x="4004435" y="2903046"/>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nvGrpSpPr>
          <p:cNvPr id="5" name="グループ化 4">
            <a:extLst>
              <a:ext uri="{FF2B5EF4-FFF2-40B4-BE49-F238E27FC236}">
                <a16:creationId xmlns:a16="http://schemas.microsoft.com/office/drawing/2014/main" id="{9C02F811-1384-A8ED-0CEF-5CAED299B269}"/>
              </a:ext>
            </a:extLst>
          </p:cNvPr>
          <p:cNvGrpSpPr/>
          <p:nvPr/>
        </p:nvGrpSpPr>
        <p:grpSpPr>
          <a:xfrm>
            <a:off x="427342" y="1890288"/>
            <a:ext cx="3549687" cy="2717989"/>
            <a:chOff x="427342" y="1890288"/>
            <a:chExt cx="3549687" cy="2717989"/>
          </a:xfrm>
        </p:grpSpPr>
        <p:pic>
          <p:nvPicPr>
            <p:cNvPr id="4" name="図 3">
              <a:extLst>
                <a:ext uri="{FF2B5EF4-FFF2-40B4-BE49-F238E27FC236}">
                  <a16:creationId xmlns:a16="http://schemas.microsoft.com/office/drawing/2014/main" id="{BD276AB3-B35C-5A9F-82FA-44BC45187A4C}"/>
                </a:ext>
              </a:extLst>
            </p:cNvPr>
            <p:cNvPicPr>
              <a:picLocks noChangeAspect="1"/>
            </p:cNvPicPr>
            <p:nvPr/>
          </p:nvPicPr>
          <p:blipFill>
            <a:blip r:embed="rId4"/>
            <a:stretch>
              <a:fillRect/>
            </a:stretch>
          </p:blipFill>
          <p:spPr>
            <a:xfrm>
              <a:off x="427342" y="1890288"/>
              <a:ext cx="3549687" cy="271798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正方形/長方形 9"/>
            <p:cNvSpPr/>
            <p:nvPr/>
          </p:nvSpPr>
          <p:spPr>
            <a:xfrm>
              <a:off x="464942" y="3745170"/>
              <a:ext cx="1201298" cy="1901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9676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5856514" y="1048428"/>
            <a:ext cx="3197775" cy="2073860"/>
          </a:xfrm>
        </p:spPr>
        <p:txBody>
          <a:bodyPr/>
          <a:lstStyle/>
          <a:p>
            <a:pPr marL="0" indent="0">
              <a:buNone/>
            </a:pPr>
            <a:r>
              <a:rPr lang="ja-JP" altLang="en-US" sz="1400" dirty="0"/>
              <a:t>カメラの台数と拡張アプリ使用数、および検知対象の通行量などをインプットすることで、以下の内容が算出可能</a:t>
            </a:r>
            <a:endParaRPr lang="en-US" altLang="ja-JP" sz="1400" dirty="0"/>
          </a:p>
          <a:p>
            <a:pPr marL="0" indent="0">
              <a:buNone/>
            </a:pPr>
            <a:r>
              <a:rPr lang="ja-JP" altLang="en-US" sz="1200" dirty="0"/>
              <a:t>②</a:t>
            </a:r>
            <a:r>
              <a:rPr kumimoji="1" lang="ja-JP" altLang="en-US" sz="1200" dirty="0"/>
              <a:t>最大受信ビットレート</a:t>
            </a:r>
            <a:endParaRPr kumimoji="1" lang="en-US" altLang="ja-JP" sz="1200" baseline="30000" dirty="0"/>
          </a:p>
          <a:p>
            <a:pPr marL="0" indent="0">
              <a:buNone/>
            </a:pPr>
            <a:r>
              <a:rPr lang="ja-JP" altLang="en-US" sz="1200" dirty="0"/>
              <a:t>③最大検知頻度（ディスクアクセス）</a:t>
            </a:r>
            <a:endParaRPr lang="en-US" altLang="ja-JP" sz="1200" dirty="0"/>
          </a:p>
          <a:p>
            <a:pPr marL="0" indent="0">
              <a:spcBef>
                <a:spcPts val="0"/>
              </a:spcBef>
              <a:buNone/>
            </a:pPr>
            <a:r>
              <a:rPr lang="ja-JP" altLang="en-US" sz="1200" dirty="0"/>
              <a:t>　　</a:t>
            </a:r>
            <a:r>
              <a:rPr lang="ja-JP" altLang="en-US" sz="1200" dirty="0">
                <a:solidFill>
                  <a:srgbClr val="0000FF"/>
                </a:solidFill>
              </a:rPr>
              <a:t>⇒</a:t>
            </a:r>
            <a:r>
              <a:rPr lang="en-US" altLang="ja-JP" sz="1200" dirty="0">
                <a:solidFill>
                  <a:srgbClr val="0000FF"/>
                </a:solidFill>
              </a:rPr>
              <a:t>HDD/SDD</a:t>
            </a:r>
            <a:r>
              <a:rPr lang="ja-JP" altLang="en-US" sz="1200" dirty="0">
                <a:solidFill>
                  <a:srgbClr val="0000FF"/>
                </a:solidFill>
              </a:rPr>
              <a:t>の選択</a:t>
            </a:r>
            <a:endParaRPr lang="en-US" altLang="ja-JP" sz="1200" dirty="0">
              <a:solidFill>
                <a:srgbClr val="0000FF"/>
              </a:solidFill>
            </a:endParaRPr>
          </a:p>
          <a:p>
            <a:pPr marL="0" indent="0">
              <a:buNone/>
            </a:pPr>
            <a:r>
              <a:rPr lang="ja-JP" altLang="en-US" sz="1200" dirty="0"/>
              <a:t>④ディスク使用量推定値</a:t>
            </a:r>
            <a:endParaRPr lang="en-US" altLang="ja-JP" sz="1200" dirty="0"/>
          </a:p>
          <a:p>
            <a:pPr marL="0" indent="0">
              <a:buNone/>
            </a:pPr>
            <a:r>
              <a:rPr lang="ja-JP" altLang="en-US" sz="1200" dirty="0"/>
              <a:t>⑤データベース使用量推定値</a:t>
            </a:r>
            <a:endParaRPr lang="en-US" altLang="ja-JP" sz="1200" dirty="0"/>
          </a:p>
          <a:p>
            <a:pPr marL="0" indent="0">
              <a:spcBef>
                <a:spcPts val="0"/>
              </a:spcBef>
              <a:buNone/>
            </a:pPr>
            <a:r>
              <a:rPr lang="ja-JP" altLang="en-US" sz="1200" dirty="0"/>
              <a:t>　　</a:t>
            </a:r>
            <a:r>
              <a:rPr lang="ja-JP" altLang="en-US" sz="1200" dirty="0">
                <a:solidFill>
                  <a:srgbClr val="0000FF"/>
                </a:solidFill>
              </a:rPr>
              <a:t>⇒</a:t>
            </a:r>
            <a:r>
              <a:rPr lang="en-US" altLang="ja-JP" sz="1200" dirty="0">
                <a:solidFill>
                  <a:srgbClr val="0000FF"/>
                </a:solidFill>
              </a:rPr>
              <a:t>SQL</a:t>
            </a:r>
            <a:r>
              <a:rPr lang="ja-JP" altLang="en-US" sz="1200" dirty="0">
                <a:solidFill>
                  <a:srgbClr val="0000FF"/>
                </a:solidFill>
              </a:rPr>
              <a:t>サーバーエディションの選定</a:t>
            </a:r>
            <a:endParaRPr lang="en-US" altLang="ja-JP" sz="1200" dirty="0">
              <a:solidFill>
                <a:srgbClr val="0000FF"/>
              </a:solidFill>
            </a:endParaRPr>
          </a:p>
          <a:p>
            <a:pPr marL="0" indent="0">
              <a:buNone/>
            </a:pPr>
            <a:endParaRPr lang="en-US" altLang="ja-JP" sz="1400" baseline="30000" dirty="0">
              <a:solidFill>
                <a:srgbClr val="0000FF"/>
              </a:solidFill>
            </a:endParaRPr>
          </a:p>
        </p:txBody>
      </p:sp>
      <p:sp>
        <p:nvSpPr>
          <p:cNvPr id="3" name="タイトル 2"/>
          <p:cNvSpPr>
            <a:spLocks noGrp="1"/>
          </p:cNvSpPr>
          <p:nvPr>
            <p:ph type="title"/>
          </p:nvPr>
        </p:nvSpPr>
        <p:spPr/>
        <p:txBody>
          <a:bodyPr/>
          <a:lstStyle/>
          <a:p>
            <a:r>
              <a:rPr lang="ja-JP" altLang="en-US" dirty="0"/>
              <a:t>ツール紹介：構成情報算出ツール</a:t>
            </a:r>
            <a:r>
              <a:rPr lang="ja-JP" altLang="en-US" sz="1200" dirty="0"/>
              <a:t>（レコーダー、マルチ</a:t>
            </a:r>
            <a:r>
              <a:rPr lang="en-US" altLang="ja-JP" sz="1200" dirty="0"/>
              <a:t>AI</a:t>
            </a:r>
            <a:r>
              <a:rPr lang="ja-JP" altLang="en-US" sz="1200" dirty="0"/>
              <a:t>ソフトウェア統合版）</a:t>
            </a:r>
            <a:endParaRPr kumimoji="1" lang="ja-JP" altLang="en-US" sz="1200" dirty="0"/>
          </a:p>
        </p:txBody>
      </p:sp>
      <p:pic>
        <p:nvPicPr>
          <p:cNvPr id="4" name="図 3"/>
          <p:cNvPicPr>
            <a:picLocks noChangeAspect="1"/>
          </p:cNvPicPr>
          <p:nvPr/>
        </p:nvPicPr>
        <p:blipFill rotWithShape="1">
          <a:blip r:embed="rId2"/>
          <a:srcRect r="57876"/>
          <a:stretch/>
        </p:blipFill>
        <p:spPr>
          <a:xfrm>
            <a:off x="230222" y="1048428"/>
            <a:ext cx="2737950" cy="3505650"/>
          </a:xfrm>
          <a:prstGeom prst="rect">
            <a:avLst/>
          </a:prstGeom>
          <a:effectLst>
            <a:outerShdw blurRad="50800" dist="38100" dir="2700000" algn="tl" rotWithShape="0">
              <a:prstClr val="black">
                <a:alpha val="40000"/>
              </a:prstClr>
            </a:outerShdw>
          </a:effectLst>
        </p:spPr>
      </p:pic>
      <p:sp>
        <p:nvSpPr>
          <p:cNvPr id="5" name="正方形/長方形 4"/>
          <p:cNvSpPr/>
          <p:nvPr/>
        </p:nvSpPr>
        <p:spPr>
          <a:xfrm>
            <a:off x="135878" y="609601"/>
            <a:ext cx="6669932" cy="338554"/>
          </a:xfrm>
          <a:prstGeom prst="rect">
            <a:avLst/>
          </a:prstGeom>
        </p:spPr>
        <p:txBody>
          <a:bodyPr wrap="square">
            <a:spAutoFit/>
          </a:bodyPr>
          <a:lstStyle/>
          <a:p>
            <a:r>
              <a:rPr lang="ja-JP" altLang="en-US" sz="1600" b="1" dirty="0">
                <a:latin typeface="+mn-ea"/>
                <a:ea typeface="+mn-ea"/>
              </a:rPr>
              <a:t>ステップ順に各種数値を入力し「①結果画面へ」をクリック</a:t>
            </a:r>
            <a:endParaRPr lang="ja-JP" altLang="en-US" sz="900" b="1" dirty="0">
              <a:latin typeface="+mn-ea"/>
              <a:ea typeface="+mn-ea"/>
            </a:endParaRPr>
          </a:p>
        </p:txBody>
      </p:sp>
      <p:grpSp>
        <p:nvGrpSpPr>
          <p:cNvPr id="17" name="グループ化 16"/>
          <p:cNvGrpSpPr/>
          <p:nvPr/>
        </p:nvGrpSpPr>
        <p:grpSpPr>
          <a:xfrm>
            <a:off x="3240360" y="1048428"/>
            <a:ext cx="2514554" cy="3560464"/>
            <a:chOff x="3204075" y="1048428"/>
            <a:chExt cx="2514554" cy="3560464"/>
          </a:xfrm>
        </p:grpSpPr>
        <p:pic>
          <p:nvPicPr>
            <p:cNvPr id="6" name="図 5"/>
            <p:cNvPicPr>
              <a:picLocks noChangeAspect="1"/>
            </p:cNvPicPr>
            <p:nvPr/>
          </p:nvPicPr>
          <p:blipFill rotWithShape="1">
            <a:blip r:embed="rId3"/>
            <a:srcRect t="5550" r="64231"/>
            <a:stretch/>
          </p:blipFill>
          <p:spPr>
            <a:xfrm>
              <a:off x="3218589" y="1048428"/>
              <a:ext cx="2500040" cy="3560464"/>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8" name="正方形/長方形 7"/>
            <p:cNvSpPr/>
            <p:nvPr/>
          </p:nvSpPr>
          <p:spPr>
            <a:xfrm>
              <a:off x="3204075" y="3410856"/>
              <a:ext cx="1230040" cy="116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395466" y="3344312"/>
              <a:ext cx="338554" cy="276999"/>
            </a:xfrm>
            <a:prstGeom prst="rect">
              <a:avLst/>
            </a:prstGeom>
            <a:noFill/>
          </p:spPr>
          <p:txBody>
            <a:bodyPr wrap="none" rtlCol="0">
              <a:spAutoFit/>
            </a:bodyPr>
            <a:lstStyle/>
            <a:p>
              <a:r>
                <a:rPr lang="ja-JP" altLang="en-US" sz="1200" b="1" dirty="0">
                  <a:solidFill>
                    <a:srgbClr val="FF0000"/>
                  </a:solidFill>
                  <a:latin typeface="+mn-ea"/>
                  <a:ea typeface="+mn-ea"/>
                </a:rPr>
                <a:t>②</a:t>
              </a:r>
              <a:endParaRPr kumimoji="1" lang="ja-JP" altLang="en-US" sz="1200" b="1" dirty="0">
                <a:solidFill>
                  <a:srgbClr val="FF0000"/>
                </a:solidFill>
                <a:latin typeface="+mn-ea"/>
                <a:ea typeface="+mn-ea"/>
              </a:endParaRPr>
            </a:p>
          </p:txBody>
        </p:sp>
        <p:sp>
          <p:nvSpPr>
            <p:cNvPr id="10" name="正方形/長方形 9"/>
            <p:cNvSpPr/>
            <p:nvPr/>
          </p:nvSpPr>
          <p:spPr>
            <a:xfrm>
              <a:off x="3204075" y="3555999"/>
              <a:ext cx="1230040" cy="116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395466" y="3489455"/>
              <a:ext cx="338554" cy="276999"/>
            </a:xfrm>
            <a:prstGeom prst="rect">
              <a:avLst/>
            </a:prstGeom>
            <a:noFill/>
          </p:spPr>
          <p:txBody>
            <a:bodyPr wrap="none" rtlCol="0">
              <a:spAutoFit/>
            </a:bodyPr>
            <a:lstStyle/>
            <a:p>
              <a:r>
                <a:rPr lang="ja-JP" altLang="en-US" sz="1200" b="1" dirty="0">
                  <a:solidFill>
                    <a:srgbClr val="FF0000"/>
                  </a:solidFill>
                  <a:latin typeface="+mn-ea"/>
                  <a:ea typeface="+mn-ea"/>
                </a:rPr>
                <a:t>③</a:t>
              </a:r>
              <a:endParaRPr kumimoji="1" lang="ja-JP" altLang="en-US" sz="1200" b="1" dirty="0">
                <a:solidFill>
                  <a:srgbClr val="FF0000"/>
                </a:solidFill>
                <a:latin typeface="+mn-ea"/>
                <a:ea typeface="+mn-ea"/>
              </a:endParaRPr>
            </a:p>
          </p:txBody>
        </p:sp>
        <p:sp>
          <p:nvSpPr>
            <p:cNvPr id="12" name="正方形/長方形 11"/>
            <p:cNvSpPr/>
            <p:nvPr/>
          </p:nvSpPr>
          <p:spPr>
            <a:xfrm>
              <a:off x="3211332" y="4245424"/>
              <a:ext cx="1230040" cy="116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402723" y="4178880"/>
              <a:ext cx="338554" cy="276999"/>
            </a:xfrm>
            <a:prstGeom prst="rect">
              <a:avLst/>
            </a:prstGeom>
            <a:noFill/>
          </p:spPr>
          <p:txBody>
            <a:bodyPr wrap="none" rtlCol="0">
              <a:spAutoFit/>
            </a:bodyPr>
            <a:lstStyle/>
            <a:p>
              <a:r>
                <a:rPr lang="ja-JP" altLang="en-US" sz="1200" b="1" dirty="0">
                  <a:solidFill>
                    <a:srgbClr val="FF0000"/>
                  </a:solidFill>
                  <a:latin typeface="+mn-ea"/>
                  <a:ea typeface="+mn-ea"/>
                </a:rPr>
                <a:t>④</a:t>
              </a:r>
              <a:endParaRPr kumimoji="1" lang="ja-JP" altLang="en-US" sz="1200" b="1" dirty="0">
                <a:solidFill>
                  <a:srgbClr val="FF0000"/>
                </a:solidFill>
                <a:latin typeface="+mn-ea"/>
                <a:ea typeface="+mn-ea"/>
              </a:endParaRPr>
            </a:p>
          </p:txBody>
        </p:sp>
        <p:sp>
          <p:nvSpPr>
            <p:cNvPr id="14" name="正方形/長方形 13"/>
            <p:cNvSpPr/>
            <p:nvPr/>
          </p:nvSpPr>
          <p:spPr>
            <a:xfrm>
              <a:off x="3211332" y="4380595"/>
              <a:ext cx="1230040" cy="1161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402723" y="4314051"/>
              <a:ext cx="338554" cy="276999"/>
            </a:xfrm>
            <a:prstGeom prst="rect">
              <a:avLst/>
            </a:prstGeom>
            <a:noFill/>
          </p:spPr>
          <p:txBody>
            <a:bodyPr wrap="none" rtlCol="0">
              <a:spAutoFit/>
            </a:bodyPr>
            <a:lstStyle/>
            <a:p>
              <a:r>
                <a:rPr lang="ja-JP" altLang="en-US" sz="1200" b="1" dirty="0">
                  <a:solidFill>
                    <a:srgbClr val="FF0000"/>
                  </a:solidFill>
                  <a:latin typeface="+mn-ea"/>
                  <a:ea typeface="+mn-ea"/>
                </a:rPr>
                <a:t>⑤</a:t>
              </a:r>
              <a:endParaRPr kumimoji="1" lang="ja-JP" altLang="en-US" sz="1200" b="1" dirty="0">
                <a:solidFill>
                  <a:srgbClr val="FF0000"/>
                </a:solidFill>
                <a:latin typeface="+mn-ea"/>
                <a:ea typeface="+mn-ea"/>
              </a:endParaRPr>
            </a:p>
          </p:txBody>
        </p:sp>
      </p:grpSp>
      <p:sp>
        <p:nvSpPr>
          <p:cNvPr id="16" name="二等辺三角形 15"/>
          <p:cNvSpPr/>
          <p:nvPr/>
        </p:nvSpPr>
        <p:spPr>
          <a:xfrm rot="5371594" flipH="1">
            <a:off x="2661490" y="2751150"/>
            <a:ext cx="927100" cy="154391"/>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18" name="正方形/長方形 17"/>
          <p:cNvSpPr/>
          <p:nvPr/>
        </p:nvSpPr>
        <p:spPr>
          <a:xfrm>
            <a:off x="201194" y="4409623"/>
            <a:ext cx="364864" cy="1814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32134" y="4367376"/>
            <a:ext cx="338554" cy="276999"/>
          </a:xfrm>
          <a:prstGeom prst="rect">
            <a:avLst/>
          </a:prstGeom>
          <a:noFill/>
        </p:spPr>
        <p:txBody>
          <a:bodyPr wrap="none" rtlCol="0">
            <a:spAutoFit/>
          </a:bodyPr>
          <a:lstStyle/>
          <a:p>
            <a:r>
              <a:rPr lang="ja-JP" altLang="en-US" sz="1200" b="1" dirty="0">
                <a:solidFill>
                  <a:srgbClr val="FF0000"/>
                </a:solidFill>
                <a:latin typeface="+mn-ea"/>
                <a:ea typeface="+mn-ea"/>
              </a:rPr>
              <a:t>①</a:t>
            </a:r>
            <a:endParaRPr kumimoji="1" lang="ja-JP" altLang="en-US" sz="1200" b="1" dirty="0">
              <a:solidFill>
                <a:srgbClr val="FF0000"/>
              </a:solidFill>
              <a:latin typeface="+mn-ea"/>
              <a:ea typeface="+mn-ea"/>
            </a:endParaRPr>
          </a:p>
        </p:txBody>
      </p:sp>
    </p:spTree>
    <p:extLst>
      <p:ext uri="{BB962C8B-B14F-4D97-AF65-F5344CB8AC3E}">
        <p14:creationId xmlns:p14="http://schemas.microsoft.com/office/powerpoint/2010/main" val="467135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0" y="619323"/>
            <a:ext cx="9144000" cy="561778"/>
          </a:xfrm>
        </p:spPr>
        <p:txBody>
          <a:bodyPr anchor="ctr" anchorCtr="1"/>
          <a:lstStyle/>
          <a:p>
            <a:pPr marL="0" indent="0">
              <a:lnSpc>
                <a:spcPct val="120000"/>
              </a:lnSpc>
              <a:spcBef>
                <a:spcPts val="0"/>
              </a:spcBef>
              <a:buNone/>
            </a:pPr>
            <a:r>
              <a:rPr lang="ja-JP" altLang="en-US" sz="1400" dirty="0"/>
              <a:t>システム設計支援ツールに記載の通り、</a:t>
            </a:r>
            <a:r>
              <a:rPr kumimoji="1" lang="ja-JP" altLang="en-US" sz="1400" dirty="0"/>
              <a:t>算出された「データベース使用量推定値」により、</a:t>
            </a:r>
            <a:endParaRPr kumimoji="1" lang="en-US" altLang="ja-JP" sz="1400" dirty="0"/>
          </a:p>
          <a:p>
            <a:pPr marL="0" indent="0">
              <a:lnSpc>
                <a:spcPct val="120000"/>
              </a:lnSpc>
              <a:spcBef>
                <a:spcPts val="0"/>
              </a:spcBef>
              <a:buNone/>
            </a:pPr>
            <a:r>
              <a:rPr kumimoji="1" lang="ja-JP" altLang="en-US" sz="1400" dirty="0"/>
              <a:t>使用する</a:t>
            </a:r>
            <a:r>
              <a:rPr kumimoji="1" lang="en-US" altLang="ja-JP" sz="1400" dirty="0"/>
              <a:t>SQL</a:t>
            </a:r>
            <a:r>
              <a:rPr kumimoji="1" lang="ja-JP" altLang="en-US" sz="1400" dirty="0"/>
              <a:t>サーバーのエディション</a:t>
            </a:r>
            <a:r>
              <a:rPr lang="ja-JP" altLang="en-US" sz="1400" dirty="0"/>
              <a:t>アップグレードが必要なケースがあります。</a:t>
            </a:r>
            <a:endParaRPr kumimoji="1" lang="en-US" altLang="ja-JP" sz="1400" dirty="0"/>
          </a:p>
        </p:txBody>
      </p:sp>
      <p:sp>
        <p:nvSpPr>
          <p:cNvPr id="3" name="タイトル 2"/>
          <p:cNvSpPr>
            <a:spLocks noGrp="1"/>
          </p:cNvSpPr>
          <p:nvPr>
            <p:ph type="title"/>
          </p:nvPr>
        </p:nvSpPr>
        <p:spPr/>
        <p:txBody>
          <a:bodyPr/>
          <a:lstStyle/>
          <a:p>
            <a:r>
              <a:rPr kumimoji="1" lang="en-US" altLang="ja-JP" dirty="0"/>
              <a:t>SQL</a:t>
            </a:r>
            <a:r>
              <a:rPr kumimoji="1" lang="ja-JP" altLang="en-US" dirty="0"/>
              <a:t>サーバーエディションの確認</a:t>
            </a:r>
          </a:p>
        </p:txBody>
      </p:sp>
      <p:graphicFrame>
        <p:nvGraphicFramePr>
          <p:cNvPr id="6" name="表 5"/>
          <p:cNvGraphicFramePr>
            <a:graphicFrameLocks noGrp="1"/>
          </p:cNvGraphicFramePr>
          <p:nvPr>
            <p:extLst>
              <p:ext uri="{D42A27DB-BD31-4B8C-83A1-F6EECF244321}">
                <p14:modId xmlns:p14="http://schemas.microsoft.com/office/powerpoint/2010/main" val="227256893"/>
              </p:ext>
            </p:extLst>
          </p:nvPr>
        </p:nvGraphicFramePr>
        <p:xfrm>
          <a:off x="695688" y="1190823"/>
          <a:ext cx="7635891" cy="294667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306336">
                  <a:extLst>
                    <a:ext uri="{9D8B030D-6E8A-4147-A177-3AD203B41FA5}">
                      <a16:colId xmlns:a16="http://schemas.microsoft.com/office/drawing/2014/main" val="1321274202"/>
                    </a:ext>
                  </a:extLst>
                </a:gridCol>
                <a:gridCol w="5329555">
                  <a:extLst>
                    <a:ext uri="{9D8B030D-6E8A-4147-A177-3AD203B41FA5}">
                      <a16:colId xmlns:a16="http://schemas.microsoft.com/office/drawing/2014/main" val="64878980"/>
                    </a:ext>
                  </a:extLst>
                </a:gridCol>
              </a:tblGrid>
              <a:tr h="370840">
                <a:tc>
                  <a:txBody>
                    <a:bodyPr/>
                    <a:lstStyle/>
                    <a:p>
                      <a:r>
                        <a:rPr kumimoji="1" lang="ja-JP" altLang="en-US" dirty="0">
                          <a:effectLst>
                            <a:outerShdw blurRad="38100" dist="38100" dir="2700000" algn="tl">
                              <a:srgbClr val="000000">
                                <a:alpha val="43137"/>
                              </a:srgbClr>
                            </a:outerShdw>
                          </a:effectLst>
                          <a:latin typeface="+mn-ea"/>
                          <a:ea typeface="+mn-ea"/>
                        </a:rPr>
                        <a:t>データベース</a:t>
                      </a:r>
                      <a:endParaRPr kumimoji="1" lang="en-US" altLang="ja-JP" dirty="0">
                        <a:effectLst>
                          <a:outerShdw blurRad="38100" dist="38100" dir="2700000" algn="tl">
                            <a:srgbClr val="000000">
                              <a:alpha val="43137"/>
                            </a:srgbClr>
                          </a:outerShdw>
                        </a:effectLst>
                        <a:latin typeface="+mn-ea"/>
                        <a:ea typeface="+mn-ea"/>
                      </a:endParaRPr>
                    </a:p>
                    <a:p>
                      <a:r>
                        <a:rPr kumimoji="1" lang="ja-JP" altLang="en-US" dirty="0">
                          <a:effectLst>
                            <a:outerShdw blurRad="38100" dist="38100" dir="2700000" algn="tl">
                              <a:srgbClr val="000000">
                                <a:alpha val="43137"/>
                              </a:srgbClr>
                            </a:outerShdw>
                          </a:effectLst>
                          <a:latin typeface="+mn-ea"/>
                          <a:ea typeface="+mn-ea"/>
                        </a:rPr>
                        <a:t>使用量推定値</a:t>
                      </a:r>
                    </a:p>
                  </a:txBody>
                  <a:tcPr anchor="ctr" anchorCtr="1"/>
                </a:tc>
                <a:tc>
                  <a:txBody>
                    <a:bodyPr/>
                    <a:lstStyle/>
                    <a:p>
                      <a:r>
                        <a:rPr kumimoji="1" lang="en-US" altLang="ja-JP" dirty="0">
                          <a:effectLst>
                            <a:outerShdw blurRad="38100" dist="38100" dir="2700000" algn="tl">
                              <a:srgbClr val="000000">
                                <a:alpha val="43137"/>
                              </a:srgbClr>
                            </a:outerShdw>
                          </a:effectLst>
                          <a:latin typeface="+mn-ea"/>
                          <a:ea typeface="+mn-ea"/>
                        </a:rPr>
                        <a:t>SQL</a:t>
                      </a:r>
                      <a:r>
                        <a:rPr kumimoji="1" lang="ja-JP" altLang="en-US" dirty="0">
                          <a:effectLst>
                            <a:outerShdw blurRad="38100" dist="38100" dir="2700000" algn="tl">
                              <a:srgbClr val="000000">
                                <a:alpha val="43137"/>
                              </a:srgbClr>
                            </a:outerShdw>
                          </a:effectLst>
                          <a:latin typeface="+mn-ea"/>
                          <a:ea typeface="+mn-ea"/>
                        </a:rPr>
                        <a:t>サーバー エディション</a:t>
                      </a:r>
                    </a:p>
                  </a:txBody>
                  <a:tcPr anchor="ctr" anchorCtr="1"/>
                </a:tc>
                <a:extLst>
                  <a:ext uri="{0D108BD9-81ED-4DB2-BD59-A6C34878D82A}">
                    <a16:rowId xmlns:a16="http://schemas.microsoft.com/office/drawing/2014/main" val="3390888027"/>
                  </a:ext>
                </a:extLst>
              </a:tr>
              <a:tr h="1017041">
                <a:tc>
                  <a:txBody>
                    <a:bodyPr/>
                    <a:lstStyle/>
                    <a:p>
                      <a:r>
                        <a:rPr kumimoji="1" lang="en-US" altLang="ja-JP" sz="2000" b="1" dirty="0">
                          <a:latin typeface="+mn-ea"/>
                          <a:ea typeface="+mn-ea"/>
                        </a:rPr>
                        <a:t>8GB</a:t>
                      </a:r>
                      <a:r>
                        <a:rPr kumimoji="1" lang="ja-JP" altLang="en-US" sz="2000" b="1" dirty="0">
                          <a:latin typeface="+mn-ea"/>
                          <a:ea typeface="+mn-ea"/>
                        </a:rPr>
                        <a:t> 未満</a:t>
                      </a:r>
                    </a:p>
                  </a:txBody>
                  <a:tcPr anchor="ctr" anchorCtr="1"/>
                </a:tc>
                <a:tc>
                  <a:txBody>
                    <a:bodyPr/>
                    <a:lstStyle/>
                    <a:p>
                      <a:pPr marL="180975" indent="0"/>
                      <a:r>
                        <a:rPr kumimoji="1" lang="en-US" altLang="ja-JP" sz="2000" b="1" dirty="0">
                          <a:latin typeface="+mn-ea"/>
                          <a:ea typeface="+mn-ea"/>
                        </a:rPr>
                        <a:t>SQL Server Express Edition</a:t>
                      </a:r>
                    </a:p>
                    <a:p>
                      <a:pPr marL="180975" indent="0">
                        <a:spcBef>
                          <a:spcPts val="600"/>
                        </a:spcBef>
                      </a:pPr>
                      <a:r>
                        <a:rPr kumimoji="1" lang="ja-JP" altLang="en-US" sz="1400" b="1" dirty="0">
                          <a:latin typeface="+mn-ea"/>
                          <a:ea typeface="+mn-ea"/>
                        </a:rPr>
                        <a:t>＊</a:t>
                      </a:r>
                      <a:r>
                        <a:rPr kumimoji="1" lang="en-US" altLang="ja-JP" sz="1400" b="1" dirty="0">
                          <a:latin typeface="+mn-ea"/>
                          <a:ea typeface="+mn-ea"/>
                        </a:rPr>
                        <a:t>ASA100UX</a:t>
                      </a:r>
                      <a:r>
                        <a:rPr kumimoji="1" lang="ja-JP" altLang="en-US" sz="1400" b="1" dirty="0">
                          <a:latin typeface="+mn-ea"/>
                          <a:ea typeface="+mn-ea"/>
                        </a:rPr>
                        <a:t>インストール時に自動インストール済</a:t>
                      </a:r>
                      <a:endParaRPr kumimoji="1" lang="en-US" altLang="ja-JP" sz="1400" b="1" dirty="0">
                        <a:latin typeface="+mn-ea"/>
                        <a:ea typeface="+mn-ea"/>
                      </a:endParaRPr>
                    </a:p>
                  </a:txBody>
                  <a:tcPr anchor="ctr"/>
                </a:tc>
                <a:extLst>
                  <a:ext uri="{0D108BD9-81ED-4DB2-BD59-A6C34878D82A}">
                    <a16:rowId xmlns:a16="http://schemas.microsoft.com/office/drawing/2014/main" val="500234427"/>
                  </a:ext>
                </a:extLst>
              </a:tr>
              <a:tr h="1289554">
                <a:tc>
                  <a:txBody>
                    <a:bodyPr/>
                    <a:lstStyle/>
                    <a:p>
                      <a:r>
                        <a:rPr kumimoji="1" lang="en-US" altLang="ja-JP" sz="2000" b="1" dirty="0">
                          <a:latin typeface="+mn-ea"/>
                          <a:ea typeface="+mn-ea"/>
                        </a:rPr>
                        <a:t>8GB</a:t>
                      </a:r>
                      <a:r>
                        <a:rPr kumimoji="1" lang="ja-JP" altLang="en-US" sz="2000" b="1" dirty="0">
                          <a:latin typeface="+mn-ea"/>
                          <a:ea typeface="+mn-ea"/>
                        </a:rPr>
                        <a:t> 以上</a:t>
                      </a:r>
                      <a:endParaRPr kumimoji="1" lang="en-US" altLang="ja-JP" sz="2000" b="1" dirty="0">
                        <a:latin typeface="+mn-ea"/>
                        <a:ea typeface="+mn-ea"/>
                      </a:endParaRPr>
                    </a:p>
                  </a:txBody>
                  <a:tcPr anchor="ctr" anchorCtr="1"/>
                </a:tc>
                <a:tc>
                  <a:txBody>
                    <a:bodyPr/>
                    <a:lstStyle/>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SQL Server </a:t>
                      </a:r>
                      <a:r>
                        <a:rPr kumimoji="1" lang="en-US" altLang="ja-JP"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游ゴシック" panose="020B0400000000000000" pitchFamily="50" charset="-128"/>
                          <a:ea typeface="+mn-ea"/>
                          <a:cs typeface="+mn-cs"/>
                        </a:rPr>
                        <a:t>Standard Edition </a:t>
                      </a:r>
                      <a:r>
                        <a:rPr kumimoji="1" lang="en-US" altLang="ja-JP" sz="2000" b="1" i="0" u="none" strike="noStrike" kern="1200" cap="none" spc="0" normalizeH="0" baseline="30000" noProof="0" dirty="0">
                          <a:ln>
                            <a:noFill/>
                          </a:ln>
                          <a:solidFill>
                            <a:schemeClr val="tx1"/>
                          </a:solidFill>
                          <a:effectLst/>
                          <a:uLnTx/>
                          <a:uFillTx/>
                          <a:latin typeface="游ゴシック" panose="020B0400000000000000" pitchFamily="50" charset="-128"/>
                          <a:ea typeface="+mn-ea"/>
                          <a:cs typeface="+mn-cs"/>
                        </a:rPr>
                        <a:t>*1</a:t>
                      </a:r>
                    </a:p>
                    <a:p>
                      <a:pPr marL="180975"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mn-ea"/>
                          <a:cs typeface="+mn-cs"/>
                        </a:rPr>
                        <a:t>＊</a:t>
                      </a:r>
                      <a:r>
                        <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mn-ea"/>
                          <a:cs typeface="+mn-cs"/>
                        </a:rPr>
                        <a:t>ASA100UX</a:t>
                      </a:r>
                      <a:r>
                        <a:rPr kumimoji="1" lang="ja-JP" altLang="en-US" sz="1400" b="1" i="0" u="none" strike="noStrike" kern="1200" cap="none" spc="0" normalizeH="0" baseline="0" noProof="0" dirty="0">
                          <a:ln>
                            <a:noFill/>
                          </a:ln>
                          <a:solidFill>
                            <a:srgbClr val="FF0000"/>
                          </a:solidFill>
                          <a:effectLst/>
                          <a:uLnTx/>
                          <a:uFillTx/>
                          <a:latin typeface="游ゴシック" panose="020B0400000000000000" pitchFamily="50" charset="-128"/>
                          <a:ea typeface="+mn-ea"/>
                          <a:cs typeface="+mn-cs"/>
                        </a:rPr>
                        <a:t>インストール完了後にアップグレード必要</a:t>
                      </a:r>
                      <a:endParaRPr kumimoji="1" lang="en-US" altLang="ja-JP" sz="1400" b="1" i="0" u="none" strike="noStrike" kern="1200" cap="none" spc="0" normalizeH="0" baseline="0" noProof="0" dirty="0">
                        <a:ln>
                          <a:noFill/>
                        </a:ln>
                        <a:solidFill>
                          <a:srgbClr val="FF0000"/>
                        </a:solidFill>
                        <a:effectLst/>
                        <a:uLnTx/>
                        <a:uFillTx/>
                        <a:latin typeface="游ゴシック" panose="020B0400000000000000" pitchFamily="50" charset="-128"/>
                        <a:ea typeface="+mn-ea"/>
                        <a:cs typeface="+mn-cs"/>
                      </a:endParaRPr>
                    </a:p>
                    <a:p>
                      <a:pPr marL="180975"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游ゴシック" panose="020B0400000000000000" pitchFamily="50" charset="-128"/>
                          <a:ea typeface="+mn-ea"/>
                          <a:cs typeface="+mn-cs"/>
                        </a:rPr>
                        <a:t>　</a:t>
                      </a: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アップグレード手順詳細は、取扱説明書「設置・設定編」の</a:t>
                      </a:r>
                      <a:endPar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80975"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SQL server Standard Edition</a:t>
                      </a:r>
                      <a:r>
                        <a:rPr kumimoji="1" lang="ja-JP" altLang="en-US" sz="1200" b="1" i="0" u="none" strike="noStrike" kern="1200" cap="none" spc="0" normalizeH="0" baseline="0" noProof="0" dirty="0" err="1">
                          <a:ln>
                            <a:noFill/>
                          </a:ln>
                          <a:solidFill>
                            <a:schemeClr val="tx1"/>
                          </a:solidFill>
                          <a:effectLst/>
                          <a:uLnTx/>
                          <a:uFillTx/>
                          <a:latin typeface="游ゴシック" panose="020B0400000000000000" pitchFamily="50" charset="-128"/>
                          <a:ea typeface="+mn-ea"/>
                          <a:cs typeface="+mn-cs"/>
                        </a:rPr>
                        <a:t>への</a:t>
                      </a: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アップグレード」を参照</a:t>
                      </a:r>
                      <a:endPar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anchor="ctr"/>
                </a:tc>
                <a:extLst>
                  <a:ext uri="{0D108BD9-81ED-4DB2-BD59-A6C34878D82A}">
                    <a16:rowId xmlns:a16="http://schemas.microsoft.com/office/drawing/2014/main" val="1776423287"/>
                  </a:ext>
                </a:extLst>
              </a:tr>
            </a:tbl>
          </a:graphicData>
        </a:graphic>
      </p:graphicFrame>
      <p:sp>
        <p:nvSpPr>
          <p:cNvPr id="4" name="テキスト ボックス 3"/>
          <p:cNvSpPr txBox="1"/>
          <p:nvPr/>
        </p:nvSpPr>
        <p:spPr>
          <a:xfrm>
            <a:off x="695688" y="4280170"/>
            <a:ext cx="8182048" cy="307777"/>
          </a:xfrm>
          <a:prstGeom prst="rect">
            <a:avLst/>
          </a:prstGeom>
          <a:noFill/>
        </p:spPr>
        <p:txBody>
          <a:bodyPr wrap="none" rtlCol="0">
            <a:spAutoFit/>
          </a:bodyPr>
          <a:lstStyle/>
          <a:p>
            <a:r>
              <a:rPr kumimoji="1" lang="en-US" altLang="ja-JP" sz="1400" b="1" dirty="0">
                <a:latin typeface="+mn-ea"/>
                <a:ea typeface="+mn-ea"/>
              </a:rPr>
              <a:t>*1</a:t>
            </a:r>
            <a:r>
              <a:rPr kumimoji="1" lang="ja-JP" altLang="en-US" sz="1400" b="1" dirty="0">
                <a:latin typeface="+mn-ea"/>
                <a:ea typeface="+mn-ea"/>
              </a:rPr>
              <a:t>：アップグレードの際は「</a:t>
            </a:r>
            <a:r>
              <a:rPr kumimoji="1" lang="en-US" altLang="ja-JP" sz="1400" b="1" dirty="0">
                <a:latin typeface="+mn-ea"/>
                <a:ea typeface="+mn-ea"/>
              </a:rPr>
              <a:t>Microsoft SQL</a:t>
            </a:r>
            <a:r>
              <a:rPr kumimoji="1" lang="ja-JP" altLang="en-US" sz="1400" b="1" dirty="0">
                <a:latin typeface="+mn-ea"/>
                <a:ea typeface="+mn-ea"/>
              </a:rPr>
              <a:t> </a:t>
            </a:r>
            <a:r>
              <a:rPr kumimoji="1" lang="en-US" altLang="ja-JP" sz="1400" b="1" dirty="0">
                <a:latin typeface="+mn-ea"/>
                <a:ea typeface="+mn-ea"/>
              </a:rPr>
              <a:t>Server</a:t>
            </a:r>
            <a:r>
              <a:rPr kumimoji="1" lang="ja-JP" altLang="en-US" sz="1400" b="1" dirty="0">
                <a:latin typeface="+mn-ea"/>
                <a:ea typeface="+mn-ea"/>
              </a:rPr>
              <a:t> </a:t>
            </a:r>
            <a:r>
              <a:rPr kumimoji="1" lang="en-US" altLang="ja-JP" sz="1400" b="1" dirty="0">
                <a:latin typeface="+mn-ea"/>
                <a:ea typeface="+mn-ea"/>
              </a:rPr>
              <a:t>2016</a:t>
            </a:r>
            <a:r>
              <a:rPr kumimoji="1" lang="ja-JP" altLang="en-US" sz="1400" b="1" dirty="0">
                <a:latin typeface="+mn-ea"/>
                <a:ea typeface="+mn-ea"/>
              </a:rPr>
              <a:t> </a:t>
            </a:r>
            <a:r>
              <a:rPr kumimoji="1" lang="en-US" altLang="ja-JP" sz="1400" b="1" dirty="0">
                <a:latin typeface="+mn-ea"/>
                <a:ea typeface="+mn-ea"/>
              </a:rPr>
              <a:t>Standard</a:t>
            </a:r>
            <a:r>
              <a:rPr kumimoji="1" lang="ja-JP" altLang="en-US" sz="1400" b="1" dirty="0">
                <a:latin typeface="+mn-ea"/>
                <a:ea typeface="+mn-ea"/>
              </a:rPr>
              <a:t> </a:t>
            </a:r>
            <a:r>
              <a:rPr kumimoji="1" lang="en-US" altLang="ja-JP" sz="1400" b="1" dirty="0">
                <a:latin typeface="+mn-ea"/>
                <a:ea typeface="+mn-ea"/>
              </a:rPr>
              <a:t>Edition</a:t>
            </a:r>
            <a:r>
              <a:rPr kumimoji="1" lang="ja-JP" altLang="en-US" sz="1400" b="1" dirty="0">
                <a:latin typeface="+mn-ea"/>
                <a:ea typeface="+mn-ea"/>
              </a:rPr>
              <a:t>」をご準備ください。</a:t>
            </a:r>
          </a:p>
        </p:txBody>
      </p:sp>
    </p:spTree>
    <p:extLst>
      <p:ext uri="{BB962C8B-B14F-4D97-AF65-F5344CB8AC3E}">
        <p14:creationId xmlns:p14="http://schemas.microsoft.com/office/powerpoint/2010/main" val="3718111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角丸四角形 76"/>
          <p:cNvSpPr/>
          <p:nvPr/>
        </p:nvSpPr>
        <p:spPr>
          <a:xfrm>
            <a:off x="426780" y="2061165"/>
            <a:ext cx="7151309" cy="1373166"/>
          </a:xfrm>
          <a:prstGeom prst="roundRect">
            <a:avLst>
              <a:gd name="adj" fmla="val 2932"/>
            </a:avLst>
          </a:prstGeom>
          <a:solidFill>
            <a:srgbClr val="FFFFCC"/>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36000" rtlCol="0" anchor="b" anchorCtr="0"/>
          <a:lstStyle/>
          <a:p>
            <a:r>
              <a:rPr kumimoji="1" lang="en-US" altLang="ja-JP" sz="1200" b="1" dirty="0">
                <a:solidFill>
                  <a:schemeClr val="tx1"/>
                </a:solidFill>
              </a:rPr>
              <a:t>WV-ASM300UX</a:t>
            </a:r>
            <a:endParaRPr kumimoji="1" lang="ja-JP" altLang="en-US" sz="1200" b="1" dirty="0">
              <a:solidFill>
                <a:schemeClr val="tx1"/>
              </a:solidFill>
            </a:endParaRPr>
          </a:p>
        </p:txBody>
      </p:sp>
      <p:pic>
        <p:nvPicPr>
          <p:cNvPr id="72" name="図 71"/>
          <p:cNvPicPr>
            <a:picLocks noChangeAspect="1"/>
          </p:cNvPicPr>
          <p:nvPr/>
        </p:nvPicPr>
        <p:blipFill>
          <a:blip r:embed="rId2"/>
          <a:stretch>
            <a:fillRect/>
          </a:stretch>
        </p:blipFill>
        <p:spPr>
          <a:xfrm>
            <a:off x="534043" y="2564983"/>
            <a:ext cx="548706" cy="599511"/>
          </a:xfrm>
          <a:prstGeom prst="rect">
            <a:avLst/>
          </a:prstGeom>
        </p:spPr>
      </p:pic>
      <p:sp>
        <p:nvSpPr>
          <p:cNvPr id="3" name="タイトル 2"/>
          <p:cNvSpPr>
            <a:spLocks noGrp="1"/>
          </p:cNvSpPr>
          <p:nvPr>
            <p:ph type="title"/>
          </p:nvPr>
        </p:nvSpPr>
        <p:spPr/>
        <p:txBody>
          <a:bodyPr/>
          <a:lstStyle/>
          <a:p>
            <a:pPr marL="179388"/>
            <a:r>
              <a:rPr lang="ja-JP" altLang="en-US" dirty="0"/>
              <a:t>カメラおよびレコーダーへのアクセス数制限</a:t>
            </a:r>
            <a:endParaRPr kumimoji="1" lang="ja-JP" altLang="en-US" dirty="0"/>
          </a:p>
        </p:txBody>
      </p:sp>
      <p:grpSp>
        <p:nvGrpSpPr>
          <p:cNvPr id="7" name="グループ化 6"/>
          <p:cNvGrpSpPr/>
          <p:nvPr/>
        </p:nvGrpSpPr>
        <p:grpSpPr>
          <a:xfrm>
            <a:off x="3935884" y="2568327"/>
            <a:ext cx="3452036" cy="595720"/>
            <a:chOff x="640394" y="980000"/>
            <a:chExt cx="5195418" cy="813020"/>
          </a:xfrm>
        </p:grpSpPr>
        <p:pic>
          <p:nvPicPr>
            <p:cNvPr id="10" name="Picture 2" descr="http://ladizelectronic.com/sites/default/files/styles/large/public/products/Ghab_190.png?itok=icSGDg4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0394" y="980000"/>
              <a:ext cx="1263360" cy="7977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ladizelectronic.com/sites/default/files/styles/large/public/products/Ghab_190.png?itok=icSGDg4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96680" y="1000114"/>
              <a:ext cx="1239132" cy="7824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ladizelectronic.com/sites/default/files/styles/large/public/products/Ghab_190.png?itok=icSGDg4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55365" y="995516"/>
              <a:ext cx="1250621" cy="7897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ladizelectronic.com/sites/default/files/styles/large/public/products/Ghab_190.png?itok=icSGDg4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258963" y="983235"/>
              <a:ext cx="1282421" cy="80978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30" descr="WJ-ND400 standard"/>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83500" y="3828047"/>
            <a:ext cx="854223" cy="3438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452223" y="3789439"/>
            <a:ext cx="662339" cy="41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29"/>
          <p:cNvSpPr txBox="1">
            <a:spLocks noChangeArrowheads="1"/>
          </p:cNvSpPr>
          <p:nvPr/>
        </p:nvSpPr>
        <p:spPr bwMode="auto">
          <a:xfrm>
            <a:off x="3935884" y="2312386"/>
            <a:ext cx="3452036" cy="229160"/>
          </a:xfrm>
          <a:prstGeom prst="hexagon">
            <a:avLst>
              <a:gd name="adj" fmla="val 38478"/>
              <a:gd name="vf" fmla="val 115470"/>
            </a:avLst>
          </a:prstGeom>
          <a:solidFill>
            <a:srgbClr val="FFE5F1"/>
          </a:solidFill>
          <a:ln w="6350">
            <a:solidFill>
              <a:srgbClr val="000000"/>
            </a:solidFill>
            <a:miter lim="800000"/>
            <a:headEnd/>
            <a:tailEnd/>
          </a:ln>
        </p:spPr>
        <p:txBody>
          <a:bodyPr wrap="none" lIns="0" tIns="0" rIns="0" bIns="0" anchor="ctr" anchorCtr="1">
            <a:noAutofit/>
          </a:bodyPr>
          <a:lstStyle>
            <a:lvl1pPr>
              <a:defRPr kumimoji="1" sz="2000">
                <a:solidFill>
                  <a:schemeClr val="tx1"/>
                </a:solidFill>
                <a:latin typeface="Calibri" pitchFamily="34" charset="0"/>
                <a:ea typeface="ＭＳ Ｐゴシック" charset="-128"/>
              </a:defRPr>
            </a:lvl1pPr>
            <a:lvl2pPr marL="742950" indent="-285750">
              <a:defRPr kumimoji="1" sz="2000">
                <a:solidFill>
                  <a:schemeClr val="tx1"/>
                </a:solidFill>
                <a:latin typeface="Calibri" pitchFamily="34" charset="0"/>
                <a:ea typeface="ＭＳ Ｐゴシック" charset="-128"/>
              </a:defRPr>
            </a:lvl2pPr>
            <a:lvl3pPr marL="1143000" indent="-228600">
              <a:defRPr kumimoji="1" sz="2000">
                <a:solidFill>
                  <a:schemeClr val="tx1"/>
                </a:solidFill>
                <a:latin typeface="Calibri" pitchFamily="34" charset="0"/>
                <a:ea typeface="ＭＳ Ｐゴシック" charset="-128"/>
              </a:defRPr>
            </a:lvl3pPr>
            <a:lvl4pPr marL="1600200" indent="-228600">
              <a:defRPr kumimoji="1" sz="2000">
                <a:solidFill>
                  <a:schemeClr val="tx1"/>
                </a:solidFill>
                <a:latin typeface="Calibri" pitchFamily="34" charset="0"/>
                <a:ea typeface="ＭＳ Ｐゴシック" charset="-128"/>
              </a:defRPr>
            </a:lvl4pPr>
            <a:lvl5pPr marL="2057400" indent="-228600">
              <a:defRPr kumimoji="1" sz="20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Calibri" pitchFamily="34" charset="0"/>
                <a:ea typeface="ＭＳ Ｐゴシック" charset="-128"/>
              </a:defRPr>
            </a:lvl9pPr>
          </a:lstStyle>
          <a:p>
            <a:r>
              <a:rPr lang="ja-JP" altLang="en-US" sz="1200" b="1" dirty="0">
                <a:latin typeface="+mn-ea"/>
                <a:ea typeface="+mn-ea"/>
                <a:cs typeface="Meiryo UI" pitchFamily="50" charset="-128"/>
              </a:rPr>
              <a:t>ライブモニター </a:t>
            </a:r>
            <a:r>
              <a:rPr lang="en-US" altLang="ja-JP" sz="1200" b="1" dirty="0">
                <a:latin typeface="+mn-ea"/>
                <a:ea typeface="+mn-ea"/>
                <a:cs typeface="Meiryo UI" pitchFamily="50" charset="-128"/>
              </a:rPr>
              <a:t>x4</a:t>
            </a:r>
            <a:endParaRPr lang="ja-JP" altLang="en-US" sz="1200" b="1" dirty="0">
              <a:latin typeface="+mn-ea"/>
              <a:ea typeface="+mn-ea"/>
              <a:cs typeface="Meiryo UI" pitchFamily="50" charset="-128"/>
            </a:endParaRPr>
          </a:p>
        </p:txBody>
      </p:sp>
      <p:cxnSp>
        <p:nvCxnSpPr>
          <p:cNvPr id="16" name="直線コネクタ 15"/>
          <p:cNvCxnSpPr>
            <a:stCxn id="8" idx="0"/>
            <a:endCxn id="49" idx="2"/>
          </p:cNvCxnSpPr>
          <p:nvPr/>
        </p:nvCxnSpPr>
        <p:spPr>
          <a:xfrm flipH="1" flipV="1">
            <a:off x="1457699" y="3164494"/>
            <a:ext cx="1852913" cy="663553"/>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a:stCxn id="8" idx="0"/>
            <a:endCxn id="10" idx="2"/>
          </p:cNvCxnSpPr>
          <p:nvPr/>
        </p:nvCxnSpPr>
        <p:spPr>
          <a:xfrm flipV="1">
            <a:off x="3310612" y="3152857"/>
            <a:ext cx="1044985" cy="675190"/>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8" idx="0"/>
            <a:endCxn id="12" idx="2"/>
          </p:cNvCxnSpPr>
          <p:nvPr/>
        </p:nvCxnSpPr>
        <p:spPr>
          <a:xfrm flipV="1">
            <a:off x="3310612" y="3158332"/>
            <a:ext cx="1914470" cy="669715"/>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a:stCxn id="8" idx="0"/>
            <a:endCxn id="13" idx="2"/>
          </p:cNvCxnSpPr>
          <p:nvPr/>
        </p:nvCxnSpPr>
        <p:spPr>
          <a:xfrm flipV="1">
            <a:off x="3310612" y="3164047"/>
            <a:ext cx="2791195" cy="664000"/>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a:stCxn id="8" idx="0"/>
            <a:endCxn id="11" idx="2"/>
          </p:cNvCxnSpPr>
          <p:nvPr/>
        </p:nvCxnSpPr>
        <p:spPr>
          <a:xfrm flipV="1">
            <a:off x="3310612" y="3156386"/>
            <a:ext cx="3665645" cy="671661"/>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1"/>
            <a:endCxn id="8" idx="3"/>
          </p:cNvCxnSpPr>
          <p:nvPr/>
        </p:nvCxnSpPr>
        <p:spPr>
          <a:xfrm flipH="1">
            <a:off x="3737723" y="3995157"/>
            <a:ext cx="714500" cy="4798"/>
          </a:xfrm>
          <a:prstGeom prst="line">
            <a:avLst/>
          </a:prstGeom>
          <a:ln w="25400">
            <a:solidFill>
              <a:srgbClr val="FF9966"/>
            </a:solidFill>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22" name="表 21"/>
          <p:cNvGraphicFramePr>
            <a:graphicFrameLocks noGrp="1"/>
          </p:cNvGraphicFramePr>
          <p:nvPr>
            <p:extLst>
              <p:ext uri="{D42A27DB-BD31-4B8C-83A1-F6EECF244321}">
                <p14:modId xmlns:p14="http://schemas.microsoft.com/office/powerpoint/2010/main" val="1969734305"/>
              </p:ext>
            </p:extLst>
          </p:nvPr>
        </p:nvGraphicFramePr>
        <p:xfrm>
          <a:off x="5369318" y="3804944"/>
          <a:ext cx="3683998" cy="499872"/>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031240">
                  <a:extLst>
                    <a:ext uri="{9D8B030D-6E8A-4147-A177-3AD203B41FA5}">
                      <a16:colId xmlns:a16="http://schemas.microsoft.com/office/drawing/2014/main" val="20000"/>
                    </a:ext>
                  </a:extLst>
                </a:gridCol>
                <a:gridCol w="2652758">
                  <a:extLst>
                    <a:ext uri="{9D8B030D-6E8A-4147-A177-3AD203B41FA5}">
                      <a16:colId xmlns:a16="http://schemas.microsoft.com/office/drawing/2014/main" val="20001"/>
                    </a:ext>
                  </a:extLst>
                </a:gridCol>
              </a:tblGrid>
              <a:tr h="0">
                <a:tc>
                  <a:txBody>
                    <a:bodyPr/>
                    <a:lstStyle/>
                    <a:p>
                      <a:r>
                        <a:rPr kumimoji="1" lang="ja-JP" altLang="en-US" sz="1400" b="1" dirty="0">
                          <a:solidFill>
                            <a:schemeClr val="bg1"/>
                          </a:solidFill>
                          <a:effectLst>
                            <a:outerShdw blurRad="38100" dist="38100" dir="2700000" algn="tl">
                              <a:srgbClr val="000000">
                                <a:alpha val="43137"/>
                              </a:srgbClr>
                            </a:outerShdw>
                          </a:effectLst>
                          <a:latin typeface="+mn-ea"/>
                          <a:ea typeface="+mn-ea"/>
                        </a:rPr>
                        <a:t>レコーダー</a:t>
                      </a:r>
                    </a:p>
                  </a:txBody>
                  <a:tcPr marL="45720" marR="45720" marT="18288" marB="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tc>
                  <a:txBody>
                    <a:bodyPr/>
                    <a:lstStyle/>
                    <a:p>
                      <a:r>
                        <a:rPr kumimoji="1" lang="ja-JP" altLang="en-US" sz="1400" b="1" dirty="0">
                          <a:solidFill>
                            <a:schemeClr val="bg1"/>
                          </a:solidFill>
                          <a:effectLst>
                            <a:outerShdw blurRad="38100" dist="38100" dir="2700000" algn="tl">
                              <a:srgbClr val="000000">
                                <a:alpha val="43137"/>
                              </a:srgbClr>
                            </a:outerShdw>
                          </a:effectLst>
                          <a:latin typeface="+mn-ea"/>
                          <a:ea typeface="+mn-ea"/>
                        </a:rPr>
                        <a:t>７</a:t>
                      </a:r>
                      <a:r>
                        <a:rPr kumimoji="1" lang="en-US" altLang="ja-JP" sz="1400" b="1" dirty="0">
                          <a:solidFill>
                            <a:schemeClr val="bg1"/>
                          </a:solidFill>
                          <a:effectLst>
                            <a:outerShdw blurRad="38100" dist="38100" dir="2700000" algn="tl">
                              <a:srgbClr val="000000">
                                <a:alpha val="43137"/>
                              </a:srgbClr>
                            </a:outerShdw>
                          </a:effectLst>
                          <a:latin typeface="+mn-ea"/>
                          <a:ea typeface="+mn-ea"/>
                        </a:rPr>
                        <a:t>UID</a:t>
                      </a:r>
                      <a:r>
                        <a:rPr kumimoji="1" lang="ja-JP" altLang="en-US" sz="1400" b="1" baseline="0" dirty="0">
                          <a:solidFill>
                            <a:schemeClr val="bg1"/>
                          </a:solidFill>
                          <a:effectLst>
                            <a:outerShdw blurRad="38100" dist="38100" dir="2700000" algn="tl">
                              <a:srgbClr val="000000">
                                <a:alpha val="43137"/>
                              </a:srgbClr>
                            </a:outerShdw>
                          </a:effectLst>
                          <a:latin typeface="+mn-ea"/>
                          <a:ea typeface="+mn-ea"/>
                        </a:rPr>
                        <a:t> </a:t>
                      </a:r>
                      <a:r>
                        <a:rPr kumimoji="1" lang="en-US" altLang="ja-JP" sz="1100" b="1" baseline="0" dirty="0">
                          <a:solidFill>
                            <a:schemeClr val="bg1"/>
                          </a:solidFill>
                          <a:effectLst>
                            <a:outerShdw blurRad="38100" dist="38100" dir="2700000" algn="tl">
                              <a:srgbClr val="000000">
                                <a:alpha val="43137"/>
                              </a:srgbClr>
                            </a:outerShdw>
                          </a:effectLst>
                          <a:latin typeface="+mn-ea"/>
                          <a:ea typeface="+mn-ea"/>
                        </a:rPr>
                        <a:t>(</a:t>
                      </a:r>
                      <a:r>
                        <a:rPr kumimoji="1" lang="ja-JP" altLang="en-US" sz="1100" b="1" baseline="0" dirty="0">
                          <a:solidFill>
                            <a:schemeClr val="bg1"/>
                          </a:solidFill>
                          <a:effectLst>
                            <a:outerShdw blurRad="38100" dist="38100" dir="2700000" algn="tl">
                              <a:srgbClr val="000000">
                                <a:alpha val="43137"/>
                              </a:srgbClr>
                            </a:outerShdw>
                          </a:effectLst>
                          <a:latin typeface="+mn-ea"/>
                          <a:ea typeface="+mn-ea"/>
                        </a:rPr>
                        <a:t> </a:t>
                      </a:r>
                      <a:r>
                        <a:rPr kumimoji="1" lang="en-US" altLang="ja-JP" sz="900" b="1" dirty="0">
                          <a:solidFill>
                            <a:schemeClr val="bg1"/>
                          </a:solidFill>
                          <a:effectLst>
                            <a:outerShdw blurRad="38100" dist="38100" dir="2700000" algn="tl">
                              <a:srgbClr val="000000">
                                <a:alpha val="43137"/>
                              </a:srgbClr>
                            </a:outerShdw>
                          </a:effectLst>
                          <a:latin typeface="+mn-ea"/>
                          <a:ea typeface="+mn-ea"/>
                        </a:rPr>
                        <a:t>ASM300UX</a:t>
                      </a:r>
                      <a:r>
                        <a:rPr kumimoji="1" lang="ja-JP" altLang="en-US" sz="900" b="1" dirty="0">
                          <a:solidFill>
                            <a:schemeClr val="bg1"/>
                          </a:solidFill>
                          <a:effectLst>
                            <a:outerShdw blurRad="38100" dist="38100" dir="2700000" algn="tl">
                              <a:srgbClr val="000000">
                                <a:alpha val="43137"/>
                              </a:srgbClr>
                            </a:outerShdw>
                          </a:effectLst>
                          <a:latin typeface="+mn-ea"/>
                          <a:ea typeface="+mn-ea"/>
                        </a:rPr>
                        <a:t>：</a:t>
                      </a:r>
                      <a:r>
                        <a:rPr kumimoji="1" lang="en-US" altLang="ja-JP" sz="900" b="1" dirty="0">
                          <a:solidFill>
                            <a:schemeClr val="bg1"/>
                          </a:solidFill>
                          <a:effectLst>
                            <a:outerShdw blurRad="38100" dist="38100" dir="2700000" algn="tl">
                              <a:srgbClr val="000000">
                                <a:alpha val="43137"/>
                              </a:srgbClr>
                            </a:outerShdw>
                          </a:effectLst>
                          <a:latin typeface="+mn-ea"/>
                          <a:ea typeface="+mn-ea"/>
                        </a:rPr>
                        <a:t>5</a:t>
                      </a:r>
                      <a:r>
                        <a:rPr kumimoji="1" lang="ja-JP" altLang="en-US" sz="900" b="1" dirty="0">
                          <a:solidFill>
                            <a:schemeClr val="bg1"/>
                          </a:solidFill>
                          <a:effectLst>
                            <a:outerShdw blurRad="38100" dist="38100" dir="2700000" algn="tl">
                              <a:srgbClr val="000000">
                                <a:alpha val="43137"/>
                              </a:srgbClr>
                            </a:outerShdw>
                          </a:effectLst>
                          <a:latin typeface="+mn-ea"/>
                          <a:ea typeface="+mn-ea"/>
                        </a:rPr>
                        <a:t>＋</a:t>
                      </a:r>
                      <a:r>
                        <a:rPr kumimoji="1" lang="en-US" altLang="ja-JP" sz="900" b="1" dirty="0">
                          <a:solidFill>
                            <a:schemeClr val="bg1"/>
                          </a:solidFill>
                          <a:effectLst>
                            <a:outerShdw blurRad="38100" dist="38100" dir="2700000" algn="tl">
                              <a:srgbClr val="000000">
                                <a:alpha val="43137"/>
                              </a:srgbClr>
                            </a:outerShdw>
                          </a:effectLst>
                          <a:latin typeface="+mn-ea"/>
                          <a:ea typeface="+mn-ea"/>
                        </a:rPr>
                        <a:t>ASE335WUX</a:t>
                      </a:r>
                      <a:r>
                        <a:rPr kumimoji="1" lang="ja-JP" altLang="en-US" sz="900" b="1" dirty="0">
                          <a:solidFill>
                            <a:schemeClr val="bg1"/>
                          </a:solidFill>
                          <a:effectLst>
                            <a:outerShdw blurRad="38100" dist="38100" dir="2700000" algn="tl">
                              <a:srgbClr val="000000">
                                <a:alpha val="43137"/>
                              </a:srgbClr>
                            </a:outerShdw>
                          </a:effectLst>
                          <a:latin typeface="+mn-ea"/>
                          <a:ea typeface="+mn-ea"/>
                        </a:rPr>
                        <a:t>：</a:t>
                      </a:r>
                      <a:r>
                        <a:rPr kumimoji="1" lang="en-US" altLang="ja-JP" sz="900" b="1" dirty="0">
                          <a:solidFill>
                            <a:schemeClr val="bg1"/>
                          </a:solidFill>
                          <a:effectLst>
                            <a:outerShdw blurRad="38100" dist="38100" dir="2700000" algn="tl">
                              <a:srgbClr val="000000">
                                <a:alpha val="43137"/>
                              </a:srgbClr>
                            </a:outerShdw>
                          </a:effectLst>
                          <a:latin typeface="+mn-ea"/>
                          <a:ea typeface="+mn-ea"/>
                        </a:rPr>
                        <a:t>2</a:t>
                      </a:r>
                      <a:r>
                        <a:rPr kumimoji="1" lang="en-US" altLang="ja-JP" sz="1100" b="1" dirty="0">
                          <a:solidFill>
                            <a:schemeClr val="bg1"/>
                          </a:solidFill>
                          <a:effectLst>
                            <a:outerShdw blurRad="38100" dist="38100" dir="2700000" algn="tl">
                              <a:srgbClr val="000000">
                                <a:alpha val="43137"/>
                              </a:srgbClr>
                            </a:outerShdw>
                          </a:effectLst>
                          <a:latin typeface="+mn-ea"/>
                          <a:ea typeface="+mn-ea"/>
                        </a:rPr>
                        <a:t>)</a:t>
                      </a:r>
                      <a:endParaRPr kumimoji="1" lang="ja-JP" altLang="en-US" sz="1100" b="1" dirty="0">
                        <a:solidFill>
                          <a:schemeClr val="bg1"/>
                        </a:solidFill>
                        <a:effectLst>
                          <a:outerShdw blurRad="38100" dist="38100" dir="2700000" algn="tl">
                            <a:srgbClr val="000000">
                              <a:alpha val="43137"/>
                            </a:srgbClr>
                          </a:outerShdw>
                        </a:effectLst>
                        <a:latin typeface="+mn-ea"/>
                        <a:ea typeface="+mn-ea"/>
                      </a:endParaRPr>
                    </a:p>
                  </a:txBody>
                  <a:tcPr marL="45720" marR="45720" marT="18288" marB="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0">
                <a:tc>
                  <a:txBody>
                    <a:bodyPr/>
                    <a:lstStyle/>
                    <a:p>
                      <a:r>
                        <a:rPr kumimoji="1" lang="ja-JP" altLang="en-US" sz="1400" b="1" dirty="0">
                          <a:effectLst>
                            <a:outerShdw blurRad="38100" dist="38100" dir="2700000" algn="tl">
                              <a:srgbClr val="000000">
                                <a:alpha val="43137"/>
                              </a:srgbClr>
                            </a:outerShdw>
                          </a:effectLst>
                          <a:latin typeface="+mn-ea"/>
                          <a:ea typeface="+mn-ea"/>
                        </a:rPr>
                        <a:t>カメラ</a:t>
                      </a:r>
                      <a:r>
                        <a:rPr kumimoji="1" lang="ja-JP" altLang="en-US" sz="1400" b="1" baseline="30000" dirty="0">
                          <a:effectLst>
                            <a:outerShdw blurRad="38100" dist="38100" dir="2700000" algn="tl">
                              <a:srgbClr val="000000">
                                <a:alpha val="43137"/>
                              </a:srgbClr>
                            </a:outerShdw>
                          </a:effectLst>
                          <a:latin typeface="+mn-ea"/>
                          <a:ea typeface="+mn-ea"/>
                        </a:rPr>
                        <a:t> *</a:t>
                      </a:r>
                      <a:r>
                        <a:rPr kumimoji="1" lang="en-US" altLang="ja-JP" sz="1400" b="1" baseline="30000" dirty="0">
                          <a:effectLst>
                            <a:outerShdw blurRad="38100" dist="38100" dir="2700000" algn="tl">
                              <a:srgbClr val="000000">
                                <a:alpha val="43137"/>
                              </a:srgbClr>
                            </a:outerShdw>
                          </a:effectLst>
                          <a:latin typeface="+mn-ea"/>
                          <a:ea typeface="+mn-ea"/>
                        </a:rPr>
                        <a:t>1</a:t>
                      </a:r>
                      <a:endParaRPr kumimoji="1" lang="ja-JP" altLang="en-US" sz="1400" b="1" baseline="30000" dirty="0">
                        <a:effectLst>
                          <a:outerShdw blurRad="38100" dist="38100" dir="2700000" algn="tl">
                            <a:srgbClr val="000000">
                              <a:alpha val="43137"/>
                            </a:srgbClr>
                          </a:outerShdw>
                        </a:effectLst>
                        <a:latin typeface="+mn-ea"/>
                        <a:ea typeface="+mn-ea"/>
                      </a:endParaRPr>
                    </a:p>
                  </a:txBody>
                  <a:tcPr marL="45720" marR="45720" marT="18288" marB="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66"/>
                    </a:solidFill>
                  </a:tcPr>
                </a:tc>
                <a:tc>
                  <a:txBody>
                    <a:bodyPr/>
                    <a:lstStyle/>
                    <a:p>
                      <a:r>
                        <a:rPr kumimoji="1" lang="ja-JP" altLang="en-US" sz="1400" b="1" dirty="0">
                          <a:effectLst>
                            <a:outerShdw blurRad="38100" dist="38100" dir="2700000" algn="tl">
                              <a:srgbClr val="000000">
                                <a:alpha val="43137"/>
                              </a:srgbClr>
                            </a:outerShdw>
                          </a:effectLst>
                          <a:latin typeface="+mn-ea"/>
                          <a:ea typeface="+mn-ea"/>
                        </a:rPr>
                        <a:t>３</a:t>
                      </a:r>
                      <a:r>
                        <a:rPr kumimoji="1" lang="en-US" altLang="ja-JP" sz="1400" b="1" dirty="0">
                          <a:effectLst>
                            <a:outerShdw blurRad="38100" dist="38100" dir="2700000" algn="tl">
                              <a:srgbClr val="000000">
                                <a:alpha val="43137"/>
                              </a:srgbClr>
                            </a:outerShdw>
                          </a:effectLst>
                          <a:latin typeface="+mn-ea"/>
                          <a:ea typeface="+mn-ea"/>
                        </a:rPr>
                        <a:t>UID</a:t>
                      </a:r>
                      <a:r>
                        <a:rPr kumimoji="1" lang="ja-JP" altLang="en-US" sz="1400" b="1" baseline="0" dirty="0">
                          <a:effectLst>
                            <a:outerShdw blurRad="38100" dist="38100" dir="2700000" algn="tl">
                              <a:srgbClr val="000000">
                                <a:alpha val="43137"/>
                              </a:srgbClr>
                            </a:outerShdw>
                          </a:effectLst>
                          <a:latin typeface="+mn-ea"/>
                          <a:ea typeface="+mn-ea"/>
                        </a:rPr>
                        <a:t> </a:t>
                      </a:r>
                      <a:r>
                        <a:rPr kumimoji="1" lang="en-US" altLang="ja-JP" sz="1100" b="1" u="none" baseline="0" dirty="0">
                          <a:effectLst>
                            <a:outerShdw blurRad="38100" dist="38100" dir="2700000" algn="tl">
                              <a:srgbClr val="000000">
                                <a:alpha val="43137"/>
                              </a:srgbClr>
                            </a:outerShdw>
                          </a:effectLst>
                          <a:latin typeface="+mn-ea"/>
                          <a:ea typeface="+mn-ea"/>
                        </a:rPr>
                        <a:t>(</a:t>
                      </a:r>
                      <a:r>
                        <a:rPr kumimoji="1" lang="ja-JP" altLang="en-US" sz="900" b="1" u="none" baseline="0" dirty="0">
                          <a:effectLst>
                            <a:outerShdw blurRad="38100" dist="38100" dir="2700000" algn="tl">
                              <a:srgbClr val="000000">
                                <a:alpha val="43137"/>
                              </a:srgbClr>
                            </a:outerShdw>
                          </a:effectLst>
                          <a:latin typeface="+mn-ea"/>
                          <a:ea typeface="+mn-ea"/>
                        </a:rPr>
                        <a:t>レコーダー</a:t>
                      </a:r>
                      <a:r>
                        <a:rPr kumimoji="1" lang="ja-JP" altLang="en-US" sz="900" b="1" u="none" dirty="0">
                          <a:effectLst>
                            <a:outerShdw blurRad="38100" dist="38100" dir="2700000" algn="tl">
                              <a:srgbClr val="000000">
                                <a:alpha val="43137"/>
                              </a:srgbClr>
                            </a:outerShdw>
                          </a:effectLst>
                          <a:latin typeface="+mn-ea"/>
                          <a:ea typeface="+mn-ea"/>
                        </a:rPr>
                        <a:t>：２＋</a:t>
                      </a:r>
                      <a:r>
                        <a:rPr kumimoji="1" lang="en-US" altLang="ja-JP" sz="900" b="1" u="none" dirty="0">
                          <a:effectLst>
                            <a:outerShdw blurRad="38100" dist="38100" dir="2700000" algn="tl">
                              <a:srgbClr val="000000">
                                <a:alpha val="43137"/>
                              </a:srgbClr>
                            </a:outerShdw>
                          </a:effectLst>
                          <a:latin typeface="+mn-ea"/>
                          <a:ea typeface="+mn-ea"/>
                        </a:rPr>
                        <a:t>ASA100UX</a:t>
                      </a:r>
                      <a:r>
                        <a:rPr kumimoji="1" lang="ja-JP" altLang="en-US" sz="900" b="1" u="none" dirty="0">
                          <a:effectLst>
                            <a:outerShdw blurRad="38100" dist="38100" dir="2700000" algn="tl">
                              <a:srgbClr val="000000">
                                <a:alpha val="43137"/>
                              </a:srgbClr>
                            </a:outerShdw>
                          </a:effectLst>
                          <a:latin typeface="+mn-ea"/>
                          <a:ea typeface="+mn-ea"/>
                        </a:rPr>
                        <a:t>：</a:t>
                      </a:r>
                      <a:r>
                        <a:rPr kumimoji="1" lang="en-US" altLang="ja-JP" sz="900" b="1" u="none" dirty="0">
                          <a:effectLst>
                            <a:outerShdw blurRad="38100" dist="38100" dir="2700000" algn="tl">
                              <a:srgbClr val="000000">
                                <a:alpha val="43137"/>
                              </a:srgbClr>
                            </a:outerShdw>
                          </a:effectLst>
                          <a:latin typeface="+mn-ea"/>
                          <a:ea typeface="+mn-ea"/>
                        </a:rPr>
                        <a:t>1</a:t>
                      </a:r>
                      <a:r>
                        <a:rPr kumimoji="1" lang="en-US" altLang="ja-JP" sz="1100" b="1" u="none" dirty="0">
                          <a:effectLst>
                            <a:outerShdw blurRad="38100" dist="38100" dir="2700000" algn="tl">
                              <a:srgbClr val="000000">
                                <a:alpha val="43137"/>
                              </a:srgbClr>
                            </a:outerShdw>
                          </a:effectLst>
                          <a:latin typeface="+mn-ea"/>
                          <a:ea typeface="+mn-ea"/>
                        </a:rPr>
                        <a:t>)</a:t>
                      </a:r>
                      <a:endParaRPr kumimoji="1" lang="ja-JP" altLang="en-US" sz="1100" b="1" u="none" dirty="0">
                        <a:effectLst>
                          <a:outerShdw blurRad="38100" dist="38100" dir="2700000" algn="tl">
                            <a:srgbClr val="000000">
                              <a:alpha val="43137"/>
                            </a:srgbClr>
                          </a:outerShdw>
                        </a:effectLst>
                        <a:latin typeface="+mn-ea"/>
                        <a:ea typeface="+mn-ea"/>
                      </a:endParaRPr>
                    </a:p>
                  </a:txBody>
                  <a:tcPr marL="45720" marR="45720" marT="18288" marB="1828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66"/>
                    </a:solidFill>
                  </a:tcPr>
                </a:tc>
                <a:extLst>
                  <a:ext uri="{0D108BD9-81ED-4DB2-BD59-A6C34878D82A}">
                    <a16:rowId xmlns:a16="http://schemas.microsoft.com/office/drawing/2014/main" val="10001"/>
                  </a:ext>
                </a:extLst>
              </a:tr>
            </a:tbl>
          </a:graphicData>
        </a:graphic>
      </p:graphicFrame>
      <p:sp>
        <p:nvSpPr>
          <p:cNvPr id="23" name="テキスト ボックス 22"/>
          <p:cNvSpPr txBox="1"/>
          <p:nvPr/>
        </p:nvSpPr>
        <p:spPr>
          <a:xfrm>
            <a:off x="7693741" y="2662170"/>
            <a:ext cx="1305165" cy="646331"/>
          </a:xfrm>
          <a:prstGeom prst="rect">
            <a:avLst/>
          </a:prstGeom>
          <a:noFill/>
          <a:ln>
            <a:solidFill>
              <a:schemeClr val="tx1"/>
            </a:solidFill>
          </a:ln>
        </p:spPr>
        <p:txBody>
          <a:bodyPr wrap="none" rtlCol="0">
            <a:spAutoFit/>
          </a:bodyPr>
          <a:lstStyle/>
          <a:p>
            <a:pPr algn="l"/>
            <a:r>
              <a:rPr lang="en-US" altLang="ja-JP" sz="1200" b="1" dirty="0">
                <a:solidFill>
                  <a:srgbClr val="0A54A0"/>
                </a:solidFill>
                <a:latin typeface="+mn-ea"/>
                <a:ea typeface="+mn-ea"/>
              </a:rPr>
              <a:t>UID</a:t>
            </a:r>
            <a:r>
              <a:rPr lang="ja-JP" altLang="en-US" sz="1200" b="1" dirty="0">
                <a:solidFill>
                  <a:srgbClr val="0A54A0"/>
                </a:solidFill>
                <a:latin typeface="+mn-ea"/>
                <a:ea typeface="+mn-ea"/>
              </a:rPr>
              <a:t>消費</a:t>
            </a:r>
            <a:endParaRPr lang="en-US" altLang="ja-JP" sz="1200" b="1" dirty="0">
              <a:solidFill>
                <a:srgbClr val="0A54A0"/>
              </a:solidFill>
              <a:latin typeface="+mn-ea"/>
              <a:ea typeface="+mn-ea"/>
            </a:endParaRPr>
          </a:p>
          <a:p>
            <a:pPr algn="l"/>
            <a:r>
              <a:rPr lang="ja-JP" altLang="en-US" sz="1200" b="1" dirty="0">
                <a:solidFill>
                  <a:srgbClr val="D90066">
                    <a:lumMod val="40000"/>
                    <a:lumOff val="60000"/>
                  </a:srgbClr>
                </a:solidFill>
                <a:effectLst>
                  <a:outerShdw blurRad="38100" dist="38100" dir="2700000" algn="tl">
                    <a:srgbClr val="000000">
                      <a:alpha val="43137"/>
                    </a:srgbClr>
                  </a:outerShdw>
                </a:effectLst>
                <a:latin typeface="+mn-ea"/>
                <a:ea typeface="+mn-ea"/>
              </a:rPr>
              <a:t>　</a:t>
            </a:r>
            <a:r>
              <a:rPr lang="ja-JP" altLang="en-US" sz="1200" b="1" dirty="0">
                <a:solidFill>
                  <a:srgbClr val="FF9966"/>
                </a:solidFill>
                <a:latin typeface="+mn-ea"/>
                <a:ea typeface="+mn-ea"/>
              </a:rPr>
              <a:t>➡</a:t>
            </a:r>
            <a:r>
              <a:rPr lang="ja-JP" altLang="en-US" sz="1200" b="1" dirty="0">
                <a:solidFill>
                  <a:srgbClr val="0A54A0"/>
                </a:solidFill>
                <a:latin typeface="+mn-ea"/>
                <a:ea typeface="+mn-ea"/>
              </a:rPr>
              <a:t> カメラ</a:t>
            </a:r>
            <a:endParaRPr lang="en-US" altLang="ja-JP" sz="1200" b="1" dirty="0">
              <a:solidFill>
                <a:srgbClr val="0A54A0"/>
              </a:solidFill>
              <a:latin typeface="+mn-ea"/>
              <a:ea typeface="+mn-ea"/>
            </a:endParaRPr>
          </a:p>
          <a:p>
            <a:pPr algn="l"/>
            <a:r>
              <a:rPr lang="ja-JP" altLang="en-US" sz="1200" b="1" dirty="0">
                <a:solidFill>
                  <a:srgbClr val="0A54A0"/>
                </a:solidFill>
                <a:latin typeface="+mn-ea"/>
                <a:ea typeface="+mn-ea"/>
              </a:rPr>
              <a:t>　</a:t>
            </a:r>
            <a:r>
              <a:rPr lang="ja-JP" altLang="en-US" sz="1200" b="1" dirty="0">
                <a:solidFill>
                  <a:srgbClr val="0000FF"/>
                </a:solidFill>
                <a:latin typeface="+mn-ea"/>
                <a:ea typeface="+mn-ea"/>
              </a:rPr>
              <a:t>➡</a:t>
            </a:r>
            <a:r>
              <a:rPr lang="ja-JP" altLang="en-US" sz="1200" b="1" dirty="0">
                <a:solidFill>
                  <a:srgbClr val="0A54A0"/>
                </a:solidFill>
                <a:latin typeface="+mn-ea"/>
                <a:ea typeface="+mn-ea"/>
              </a:rPr>
              <a:t> レコーダー</a:t>
            </a:r>
          </a:p>
        </p:txBody>
      </p:sp>
      <p:grpSp>
        <p:nvGrpSpPr>
          <p:cNvPr id="24" name="グループ化 23"/>
          <p:cNvGrpSpPr/>
          <p:nvPr/>
        </p:nvGrpSpPr>
        <p:grpSpPr>
          <a:xfrm>
            <a:off x="2048288" y="3705010"/>
            <a:ext cx="774306" cy="510978"/>
            <a:chOff x="5115845" y="2084976"/>
            <a:chExt cx="2644775" cy="1809750"/>
          </a:xfrm>
        </p:grpSpPr>
        <p:pic>
          <p:nvPicPr>
            <p:cNvPr id="25" name="Picture 2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15845" y="2084976"/>
              <a:ext cx="264477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Lst>
          </p:spPr>
        </p:pic>
        <p:sp>
          <p:nvSpPr>
            <p:cNvPr id="26" name="Rectangle 3"/>
            <p:cNvSpPr>
              <a:spLocks noChangeArrowheads="1"/>
            </p:cNvSpPr>
            <p:nvPr/>
          </p:nvSpPr>
          <p:spPr bwMode="auto">
            <a:xfrm>
              <a:off x="5180750" y="2166436"/>
              <a:ext cx="2491624" cy="1402490"/>
            </a:xfrm>
            <a:prstGeom prst="rect">
              <a:avLst/>
            </a:prstGeom>
            <a:solidFill>
              <a:srgbClr val="4D4D4D"/>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endParaRPr lang="ja-JP" altLang="en-US" sz="2400" dirty="0">
                <a:solidFill>
                  <a:srgbClr val="000000"/>
                </a:solidFill>
                <a:ea typeface="HGPｺﾞｼｯｸE" pitchFamily="50" charset="-128"/>
              </a:endParaRPr>
            </a:p>
          </p:txBody>
        </p:sp>
        <p:pic>
          <p:nvPicPr>
            <p:cNvPr id="27" name="Picture 4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936467" y="2231782"/>
              <a:ext cx="734378" cy="126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FF0000"/>
                  </a:solidFill>
                  <a:miter lim="800000"/>
                  <a:headEnd/>
                  <a:tailEnd/>
                </a14:hiddenLine>
              </a:ext>
            </a:extLst>
          </p:spPr>
        </p:pic>
        <p:grpSp>
          <p:nvGrpSpPr>
            <p:cNvPr id="28" name="グループ化 27"/>
            <p:cNvGrpSpPr/>
            <p:nvPr/>
          </p:nvGrpSpPr>
          <p:grpSpPr>
            <a:xfrm>
              <a:off x="5180750" y="2163584"/>
              <a:ext cx="1755717" cy="1330681"/>
              <a:chOff x="5180750" y="2163584"/>
              <a:chExt cx="1755717" cy="1330681"/>
            </a:xfrm>
          </p:grpSpPr>
          <p:sp>
            <p:nvSpPr>
              <p:cNvPr id="29" name="正方形/長方形 28"/>
              <p:cNvSpPr/>
              <p:nvPr/>
            </p:nvSpPr>
            <p:spPr bwMode="auto">
              <a:xfrm>
                <a:off x="5214271" y="3199583"/>
                <a:ext cx="198438" cy="5873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2000" dirty="0">
                  <a:solidFill>
                    <a:srgbClr val="FFFFFF"/>
                  </a:solidFill>
                  <a:latin typeface="Calibri" panose="020F0502020204030204" pitchFamily="34" charset="0"/>
                </a:endParaRPr>
              </a:p>
            </p:txBody>
          </p:sp>
          <p:grpSp>
            <p:nvGrpSpPr>
              <p:cNvPr id="30" name="グループ化 2"/>
              <p:cNvGrpSpPr>
                <a:grpSpLocks/>
              </p:cNvGrpSpPr>
              <p:nvPr/>
            </p:nvGrpSpPr>
            <p:grpSpPr bwMode="auto">
              <a:xfrm>
                <a:off x="5180750" y="2163584"/>
                <a:ext cx="1755717" cy="1330681"/>
                <a:chOff x="6905444" y="2166346"/>
                <a:chExt cx="1954753" cy="1014422"/>
              </a:xfrm>
            </p:grpSpPr>
            <p:pic>
              <p:nvPicPr>
                <p:cNvPr id="33" name="Picture 35" descr="ANd9GcRPuUFviAMjtkGRGQn8cJNF4zc0Lsdaprb9HE-UjprU-SE7Z8W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856780" y="2166346"/>
                  <a:ext cx="1003417" cy="54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6" descr="ANd9GcSakf15U6mJy-Q8qQO0chsSY5krrbYaD7cpC9Er2_l8FxolsJd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05444" y="2166346"/>
                  <a:ext cx="951336" cy="5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7" descr="ANd9GcRUzilI_45d0ztIyAmA_pty8fs7rDKGiizq-hi0n4xXczH73d_fTA"/>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905444" y="2669004"/>
                  <a:ext cx="1025147" cy="51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8" descr="ANd9GcRHVGMfiOrwOzZrtFlR9MgMAh1ng_cfZu7WQ-GqwcMrbX4Gi26O"/>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856780" y="2661719"/>
                  <a:ext cx="975940" cy="51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正方形/長方形 30"/>
              <p:cNvSpPr/>
              <p:nvPr/>
            </p:nvSpPr>
            <p:spPr bwMode="auto">
              <a:xfrm>
                <a:off x="5223688" y="2841148"/>
                <a:ext cx="272339" cy="1186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2000" dirty="0">
                  <a:solidFill>
                    <a:srgbClr val="FFFFFF"/>
                  </a:solidFill>
                  <a:latin typeface="Calibri" panose="020F0502020204030204" pitchFamily="34" charset="0"/>
                </a:endParaRPr>
              </a:p>
            </p:txBody>
          </p:sp>
          <p:sp>
            <p:nvSpPr>
              <p:cNvPr id="32" name="正方形/長方形 31"/>
              <p:cNvSpPr/>
              <p:nvPr/>
            </p:nvSpPr>
            <p:spPr bwMode="auto">
              <a:xfrm>
                <a:off x="6420847" y="3012994"/>
                <a:ext cx="131446" cy="8302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2000" dirty="0">
                  <a:solidFill>
                    <a:srgbClr val="FFFFFF"/>
                  </a:solidFill>
                  <a:latin typeface="Calibri" panose="020F0502020204030204" pitchFamily="34" charset="0"/>
                </a:endParaRPr>
              </a:p>
            </p:txBody>
          </p:sp>
        </p:grpSp>
      </p:grpSp>
      <p:cxnSp>
        <p:nvCxnSpPr>
          <p:cNvPr id="37" name="直線コネクタ 36"/>
          <p:cNvCxnSpPr/>
          <p:nvPr/>
        </p:nvCxnSpPr>
        <p:spPr>
          <a:xfrm flipH="1">
            <a:off x="3737723" y="4094799"/>
            <a:ext cx="686749" cy="16239"/>
          </a:xfrm>
          <a:prstGeom prst="line">
            <a:avLst/>
          </a:prstGeom>
          <a:ln w="25400">
            <a:solidFill>
              <a:srgbClr val="FF9966"/>
            </a:solidFill>
            <a:tailEnd type="triangle" w="med" len="med"/>
          </a:ln>
        </p:spPr>
        <p:style>
          <a:lnRef idx="2">
            <a:schemeClr val="accent1"/>
          </a:lnRef>
          <a:fillRef idx="0">
            <a:schemeClr val="accent1"/>
          </a:fillRef>
          <a:effectRef idx="1">
            <a:schemeClr val="accent1"/>
          </a:effectRef>
          <a:fontRef idx="minor">
            <a:schemeClr val="tx1"/>
          </a:fontRef>
        </p:style>
      </p:cxnSp>
      <p:pic>
        <p:nvPicPr>
          <p:cNvPr id="79" name="図 78"/>
          <p:cNvPicPr>
            <a:picLocks noChangeAspect="1"/>
          </p:cNvPicPr>
          <p:nvPr/>
        </p:nvPicPr>
        <p:blipFill>
          <a:blip r:embed="rId15"/>
          <a:stretch>
            <a:fillRect/>
          </a:stretch>
        </p:blipFill>
        <p:spPr>
          <a:xfrm>
            <a:off x="619655" y="3717018"/>
            <a:ext cx="1171853" cy="519175"/>
          </a:xfrm>
          <a:prstGeom prst="rect">
            <a:avLst/>
          </a:prstGeom>
        </p:spPr>
      </p:pic>
      <p:cxnSp>
        <p:nvCxnSpPr>
          <p:cNvPr id="85" name="カギ線コネクタ 84"/>
          <p:cNvCxnSpPr>
            <a:stCxn id="79" idx="2"/>
            <a:endCxn id="14" idx="2"/>
          </p:cNvCxnSpPr>
          <p:nvPr/>
        </p:nvCxnSpPr>
        <p:spPr>
          <a:xfrm rot="5400000" flipH="1" flipV="1">
            <a:off x="2976827" y="2429628"/>
            <a:ext cx="35319" cy="3577811"/>
          </a:xfrm>
          <a:prstGeom prst="bentConnector3">
            <a:avLst>
              <a:gd name="adj1" fmla="val -647244"/>
            </a:avLst>
          </a:prstGeom>
          <a:ln w="25400">
            <a:solidFill>
              <a:srgbClr val="FF9966"/>
            </a:solidFill>
            <a:prstDash val="solid"/>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86" name="正方形/長方形 85"/>
          <p:cNvSpPr/>
          <p:nvPr/>
        </p:nvSpPr>
        <p:spPr>
          <a:xfrm>
            <a:off x="5996455" y="4374317"/>
            <a:ext cx="2888236" cy="369332"/>
          </a:xfrm>
          <a:prstGeom prst="rect">
            <a:avLst/>
          </a:prstGeom>
        </p:spPr>
        <p:txBody>
          <a:bodyPr wrap="square">
            <a:spAutoFit/>
          </a:bodyPr>
          <a:lstStyle/>
          <a:p>
            <a:r>
              <a:rPr lang="ja-JP" altLang="en-US" sz="900" b="1" dirty="0">
                <a:solidFill>
                  <a:srgbClr val="0A54A0"/>
                </a:solidFill>
                <a:latin typeface="+mn-ea"/>
                <a:ea typeface="+mn-ea"/>
              </a:rPr>
              <a:t>*</a:t>
            </a:r>
            <a:r>
              <a:rPr lang="en-US" altLang="ja-JP" sz="900" b="1" dirty="0">
                <a:solidFill>
                  <a:srgbClr val="0A54A0"/>
                </a:solidFill>
                <a:latin typeface="+mn-ea"/>
                <a:ea typeface="+mn-ea"/>
              </a:rPr>
              <a:t>1</a:t>
            </a:r>
            <a:r>
              <a:rPr lang="ja-JP" altLang="en-US" sz="900" b="1" dirty="0">
                <a:solidFill>
                  <a:srgbClr val="0A54A0"/>
                </a:solidFill>
                <a:latin typeface="+mn-ea"/>
                <a:ea typeface="+mn-ea"/>
              </a:rPr>
              <a:t>：レコーダー２＝録画１＋</a:t>
            </a:r>
            <a:r>
              <a:rPr lang="en-US" altLang="ja-JP" sz="900" b="1" dirty="0">
                <a:solidFill>
                  <a:srgbClr val="0A54A0"/>
                </a:solidFill>
                <a:latin typeface="+mn-ea"/>
                <a:ea typeface="+mn-ea"/>
              </a:rPr>
              <a:t>HDMI</a:t>
            </a:r>
            <a:r>
              <a:rPr lang="ja-JP" altLang="en-US" sz="900" b="1" dirty="0">
                <a:solidFill>
                  <a:srgbClr val="0A54A0"/>
                </a:solidFill>
                <a:latin typeface="+mn-ea"/>
                <a:ea typeface="+mn-ea"/>
              </a:rPr>
              <a:t>モニター表示１</a:t>
            </a:r>
            <a:endParaRPr lang="en-US" altLang="ja-JP" sz="900" b="1" dirty="0">
              <a:solidFill>
                <a:srgbClr val="0A54A0"/>
              </a:solidFill>
              <a:latin typeface="+mn-ea"/>
              <a:ea typeface="+mn-ea"/>
            </a:endParaRPr>
          </a:p>
          <a:p>
            <a:pPr marL="180975"/>
            <a:r>
              <a:rPr lang="en-US" altLang="ja-JP" sz="900" b="1" dirty="0">
                <a:solidFill>
                  <a:srgbClr val="0A54A0"/>
                </a:solidFill>
                <a:latin typeface="+mn-ea"/>
                <a:ea typeface="+mn-ea"/>
              </a:rPr>
              <a:t>  ASM5</a:t>
            </a:r>
            <a:r>
              <a:rPr lang="ja-JP" altLang="en-US" sz="900" b="1" dirty="0">
                <a:solidFill>
                  <a:srgbClr val="0A54A0"/>
                </a:solidFill>
                <a:latin typeface="+mn-ea"/>
                <a:ea typeface="+mn-ea"/>
              </a:rPr>
              <a:t>＝操作モニター１＋ライブモニター４</a:t>
            </a:r>
          </a:p>
        </p:txBody>
      </p:sp>
      <p:sp>
        <p:nvSpPr>
          <p:cNvPr id="90" name="正方形/長方形 89"/>
          <p:cNvSpPr/>
          <p:nvPr/>
        </p:nvSpPr>
        <p:spPr>
          <a:xfrm>
            <a:off x="1898125" y="4452068"/>
            <a:ext cx="2698175" cy="307777"/>
          </a:xfrm>
          <a:prstGeom prst="rect">
            <a:avLst/>
          </a:prstGeom>
        </p:spPr>
        <p:txBody>
          <a:bodyPr wrap="none">
            <a:spAutoFit/>
          </a:bodyPr>
          <a:lstStyle/>
          <a:p>
            <a:pPr marL="177800" lvl="0" defTabSz="914400" fontAlgn="auto">
              <a:spcBef>
                <a:spcPts val="600"/>
              </a:spcBef>
              <a:spcAft>
                <a:spcPts val="0"/>
              </a:spcAft>
            </a:pPr>
            <a:r>
              <a:rPr lang="ja-JP" altLang="en-US" sz="1400" b="1" dirty="0">
                <a:solidFill>
                  <a:prstClr val="black"/>
                </a:solidFill>
                <a:latin typeface="游ゴシック" panose="020B0400000000000000" pitchFamily="50" charset="-128"/>
                <a:ea typeface="游ゴシック" panose="020B0400000000000000" pitchFamily="50" charset="-128"/>
                <a:cs typeface="+mn-cs"/>
              </a:rPr>
              <a:t>ベストショット＋メタデータ</a:t>
            </a:r>
          </a:p>
        </p:txBody>
      </p:sp>
      <p:sp>
        <p:nvSpPr>
          <p:cNvPr id="117" name="正方形/長方形 116"/>
          <p:cNvSpPr/>
          <p:nvPr/>
        </p:nvSpPr>
        <p:spPr>
          <a:xfrm>
            <a:off x="619655" y="3509849"/>
            <a:ext cx="1298753" cy="276999"/>
          </a:xfrm>
          <a:prstGeom prst="rect">
            <a:avLst/>
          </a:prstGeom>
        </p:spPr>
        <p:txBody>
          <a:bodyPr wrap="none">
            <a:spAutoFit/>
          </a:bodyPr>
          <a:lstStyle/>
          <a:p>
            <a:pPr lvl="0"/>
            <a:r>
              <a:rPr lang="en-US" altLang="ja-JP" sz="1200" b="1" dirty="0">
                <a:solidFill>
                  <a:prstClr val="black"/>
                </a:solidFill>
                <a:latin typeface="游ゴシック"/>
                <a:ea typeface="游ゴシック" panose="020B0400000000000000" pitchFamily="50" charset="-128"/>
                <a:cs typeface="+mn-cs"/>
              </a:rPr>
              <a:t>WV-ASA100UX</a:t>
            </a:r>
            <a:endParaRPr lang="ja-JP" altLang="en-US" sz="1200" b="1" dirty="0">
              <a:solidFill>
                <a:prstClr val="black"/>
              </a:solidFill>
              <a:latin typeface="游ゴシック"/>
              <a:ea typeface="游ゴシック" panose="020B0400000000000000" pitchFamily="50" charset="-128"/>
              <a:cs typeface="+mn-cs"/>
            </a:endParaRPr>
          </a:p>
        </p:txBody>
      </p:sp>
      <p:sp>
        <p:nvSpPr>
          <p:cNvPr id="118" name="正方形/長方形 117"/>
          <p:cNvSpPr/>
          <p:nvPr/>
        </p:nvSpPr>
        <p:spPr>
          <a:xfrm>
            <a:off x="2857799" y="4124211"/>
            <a:ext cx="954107" cy="276999"/>
          </a:xfrm>
          <a:prstGeom prst="rect">
            <a:avLst/>
          </a:prstGeom>
        </p:spPr>
        <p:txBody>
          <a:bodyPr wrap="none">
            <a:spAutoFit/>
          </a:bodyPr>
          <a:lstStyle/>
          <a:p>
            <a:pPr lvl="0"/>
            <a:r>
              <a:rPr lang="ja-JP" altLang="en-US" sz="1200" b="1" dirty="0">
                <a:solidFill>
                  <a:prstClr val="black"/>
                </a:solidFill>
                <a:latin typeface="游ゴシック"/>
                <a:ea typeface="游ゴシック" panose="020B0400000000000000" pitchFamily="50" charset="-128"/>
                <a:cs typeface="+mn-cs"/>
              </a:rPr>
              <a:t>レコーダー</a:t>
            </a:r>
          </a:p>
        </p:txBody>
      </p:sp>
      <p:sp>
        <p:nvSpPr>
          <p:cNvPr id="119" name="正方形/長方形 118"/>
          <p:cNvSpPr/>
          <p:nvPr/>
        </p:nvSpPr>
        <p:spPr>
          <a:xfrm>
            <a:off x="4558670" y="3568219"/>
            <a:ext cx="646331" cy="276999"/>
          </a:xfrm>
          <a:prstGeom prst="rect">
            <a:avLst/>
          </a:prstGeom>
        </p:spPr>
        <p:txBody>
          <a:bodyPr wrap="none">
            <a:spAutoFit/>
          </a:bodyPr>
          <a:lstStyle/>
          <a:p>
            <a:pPr lvl="0"/>
            <a:r>
              <a:rPr lang="ja-JP" altLang="en-US" sz="1200" b="1" dirty="0">
                <a:solidFill>
                  <a:prstClr val="black"/>
                </a:solidFill>
                <a:latin typeface="游ゴシック"/>
                <a:ea typeface="游ゴシック" panose="020B0400000000000000" pitchFamily="50" charset="-128"/>
                <a:cs typeface="+mn-cs"/>
              </a:rPr>
              <a:t>カメラ</a:t>
            </a:r>
          </a:p>
        </p:txBody>
      </p:sp>
      <p:sp>
        <p:nvSpPr>
          <p:cNvPr id="122" name="コンテンツ プレースホルダー 121"/>
          <p:cNvSpPr>
            <a:spLocks noGrp="1"/>
          </p:cNvSpPr>
          <p:nvPr>
            <p:ph sz="quarter" idx="10"/>
          </p:nvPr>
        </p:nvSpPr>
        <p:spPr>
          <a:xfrm>
            <a:off x="104157" y="621486"/>
            <a:ext cx="8896259" cy="1185862"/>
          </a:xfrm>
        </p:spPr>
        <p:txBody>
          <a:bodyPr lIns="91440" tIns="45720" rIns="91440" bIns="45720" anchor="t"/>
          <a:lstStyle/>
          <a:p>
            <a:pPr marL="0" lvl="0" indent="0">
              <a:buNone/>
            </a:pPr>
            <a:r>
              <a:rPr lang="en-US" altLang="ja-JP" sz="1800" dirty="0"/>
              <a:t>【</a:t>
            </a:r>
            <a:r>
              <a:rPr lang="ja-JP" altLang="en-US" sz="1800" dirty="0"/>
              <a:t>１台あたりの最大アクセス数</a:t>
            </a:r>
            <a:r>
              <a:rPr lang="en-US" altLang="ja-JP" sz="1800" dirty="0"/>
              <a:t>】</a:t>
            </a:r>
          </a:p>
          <a:p>
            <a:pPr marL="271145" lvl="0" indent="0">
              <a:lnSpc>
                <a:spcPct val="120000"/>
              </a:lnSpc>
              <a:spcBef>
                <a:spcPts val="0"/>
              </a:spcBef>
              <a:buNone/>
            </a:pPr>
            <a:r>
              <a:rPr lang="ja-JP" altLang="en-US" sz="1800" dirty="0"/>
              <a:t>カメラ：１４　／　レコーダー：１６</a:t>
            </a:r>
            <a:endParaRPr lang="en-US" altLang="ja-JP" sz="1800" dirty="0"/>
          </a:p>
          <a:p>
            <a:pPr marL="177800" lvl="0" indent="0">
              <a:lnSpc>
                <a:spcPct val="120000"/>
              </a:lnSpc>
              <a:spcBef>
                <a:spcPts val="0"/>
              </a:spcBef>
              <a:buNone/>
            </a:pPr>
            <a:r>
              <a:rPr lang="ja-JP" altLang="en-US" sz="1400" dirty="0">
                <a:solidFill>
                  <a:prstClr val="black"/>
                </a:solidFill>
              </a:rPr>
              <a:t>・ストリーム取得、</a:t>
            </a:r>
            <a:r>
              <a:rPr lang="ja-JP" altLang="en-US" sz="1400" dirty="0">
                <a:solidFill>
                  <a:srgbClr val="C00000"/>
                </a:solidFill>
              </a:rPr>
              <a:t>ベストショット＋メタデータ取得でそれぞれ、カメラで１ユーザーずつ消費</a:t>
            </a:r>
            <a:endParaRPr lang="en-US" altLang="ja-JP" sz="1400" dirty="0">
              <a:solidFill>
                <a:srgbClr val="C00000"/>
              </a:solidFill>
            </a:endParaRPr>
          </a:p>
          <a:p>
            <a:pPr marL="177800" lvl="0" indent="0">
              <a:lnSpc>
                <a:spcPct val="120000"/>
              </a:lnSpc>
              <a:spcBef>
                <a:spcPts val="0"/>
              </a:spcBef>
              <a:buNone/>
            </a:pPr>
            <a:r>
              <a:rPr lang="ja-JP" altLang="en-US" sz="1400" dirty="0">
                <a:latin typeface="游ゴシック"/>
                <a:ea typeface="游ゴシック"/>
              </a:rPr>
              <a:t>・</a:t>
            </a:r>
            <a:r>
              <a:rPr lang="ja-JP" altLang="en-US" sz="1400" dirty="0">
                <a:solidFill>
                  <a:srgbClr val="C00000"/>
                </a:solidFill>
                <a:latin typeface="游ゴシック"/>
                <a:ea typeface="游ゴシック"/>
              </a:rPr>
              <a:t>マルチ</a:t>
            </a:r>
            <a:r>
              <a:rPr lang="en-US" altLang="ja-JP" sz="1400" dirty="0" err="1">
                <a:solidFill>
                  <a:srgbClr val="C00000"/>
                </a:solidFill>
                <a:latin typeface="游ゴシック"/>
                <a:ea typeface="游ゴシック"/>
              </a:rPr>
              <a:t>AI検索</a:t>
            </a:r>
            <a:r>
              <a:rPr lang="en-US" altLang="ja-JP" sz="1400" dirty="0">
                <a:solidFill>
                  <a:srgbClr val="C00000"/>
                </a:solidFill>
                <a:latin typeface="游ゴシック"/>
                <a:ea typeface="游ゴシック"/>
              </a:rPr>
              <a:t>/</a:t>
            </a:r>
            <a:r>
              <a:rPr lang="ja-JP" altLang="en-US" sz="1400" dirty="0">
                <a:solidFill>
                  <a:srgbClr val="C00000"/>
                </a:solidFill>
                <a:latin typeface="游ゴシック"/>
                <a:ea typeface="游ゴシック"/>
              </a:rPr>
              <a:t>イベントモニター：再生・ライブ映像表示時に、レコーダーで１ユーザーずつ消費</a:t>
            </a:r>
          </a:p>
          <a:p>
            <a:pPr marL="177800" lvl="0" indent="0">
              <a:lnSpc>
                <a:spcPct val="120000"/>
              </a:lnSpc>
              <a:spcBef>
                <a:spcPts val="0"/>
              </a:spcBef>
              <a:buNone/>
            </a:pPr>
            <a:r>
              <a:rPr lang="ja-JP" altLang="en-US" sz="1400" dirty="0">
                <a:solidFill>
                  <a:prstClr val="black"/>
                </a:solidFill>
              </a:rPr>
              <a:t>　</a:t>
            </a:r>
            <a:r>
              <a:rPr lang="en-US" altLang="ja-JP" sz="1400" dirty="0">
                <a:solidFill>
                  <a:prstClr val="black"/>
                </a:solidFill>
              </a:rPr>
              <a:t>※ASM300UX</a:t>
            </a:r>
            <a:r>
              <a:rPr lang="ja-JP" altLang="en-US" sz="1400" dirty="0">
                <a:solidFill>
                  <a:prstClr val="black"/>
                </a:solidFill>
              </a:rPr>
              <a:t>のタイムライン、ライブモニターもそれぞれ、レコーダーで１ユーザーずつ消費</a:t>
            </a:r>
          </a:p>
        </p:txBody>
      </p:sp>
      <p:pic>
        <p:nvPicPr>
          <p:cNvPr id="49" name="図 48"/>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100000" l="0" r="100000"/>
                    </a14:imgEffect>
                  </a14:imgLayer>
                </a14:imgProps>
              </a:ext>
            </a:extLst>
          </a:blip>
          <a:srcRect t="6645" r="6504" b="3625"/>
          <a:stretch/>
        </p:blipFill>
        <p:spPr>
          <a:xfrm>
            <a:off x="1017272" y="2565746"/>
            <a:ext cx="880853" cy="598748"/>
          </a:xfrm>
          <a:prstGeom prst="rect">
            <a:avLst/>
          </a:prstGeom>
        </p:spPr>
      </p:pic>
      <p:pic>
        <p:nvPicPr>
          <p:cNvPr id="53" name="図 52"/>
          <p:cNvPicPr>
            <a:picLocks noChangeAspect="1"/>
          </p:cNvPicPr>
          <p:nvPr/>
        </p:nvPicPr>
        <p:blipFill>
          <a:blip r:embed="rId18"/>
          <a:stretch>
            <a:fillRect/>
          </a:stretch>
        </p:blipFill>
        <p:spPr>
          <a:xfrm>
            <a:off x="1932417" y="2579976"/>
            <a:ext cx="907022" cy="49130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正方形/長方形 5"/>
          <p:cNvSpPr/>
          <p:nvPr/>
        </p:nvSpPr>
        <p:spPr>
          <a:xfrm>
            <a:off x="991703" y="2268646"/>
            <a:ext cx="877163" cy="338554"/>
          </a:xfrm>
          <a:prstGeom prst="rect">
            <a:avLst/>
          </a:prstGeom>
        </p:spPr>
        <p:txBody>
          <a:bodyPr wrap="none">
            <a:spAutoFit/>
          </a:bodyPr>
          <a:lstStyle/>
          <a:p>
            <a:r>
              <a:rPr lang="en-US" altLang="ja-JP" sz="700" b="1" dirty="0">
                <a:solidFill>
                  <a:prstClr val="black"/>
                </a:solidFill>
                <a:latin typeface="+mn-ea"/>
                <a:ea typeface="+mn-ea"/>
                <a:cs typeface="Meiryo UI" pitchFamily="50" charset="-128"/>
              </a:rPr>
              <a:t>WV-ASM300UX</a:t>
            </a:r>
          </a:p>
          <a:p>
            <a:r>
              <a:rPr lang="ja-JP" altLang="en-US" sz="900" b="1" dirty="0">
                <a:solidFill>
                  <a:prstClr val="black"/>
                </a:solidFill>
                <a:latin typeface="+mn-ea"/>
                <a:ea typeface="+mn-ea"/>
                <a:cs typeface="Meiryo UI" pitchFamily="50" charset="-128"/>
              </a:rPr>
              <a:t>操作モニター</a:t>
            </a:r>
            <a:endParaRPr lang="ja-JP" altLang="en-US" sz="900" dirty="0">
              <a:latin typeface="+mn-ea"/>
              <a:ea typeface="+mn-ea"/>
            </a:endParaRPr>
          </a:p>
        </p:txBody>
      </p:sp>
      <p:pic>
        <p:nvPicPr>
          <p:cNvPr id="57" name="図 56"/>
          <p:cNvPicPr>
            <a:picLocks noChangeAspect="1"/>
          </p:cNvPicPr>
          <p:nvPr/>
        </p:nvPicPr>
        <p:blipFill>
          <a:blip r:embed="rId19"/>
          <a:stretch>
            <a:fillRect/>
          </a:stretch>
        </p:blipFill>
        <p:spPr>
          <a:xfrm>
            <a:off x="2870245" y="2576918"/>
            <a:ext cx="906986" cy="491284"/>
          </a:xfrm>
          <a:prstGeom prst="rect">
            <a:avLst/>
          </a:prstGeom>
          <a:effectLst>
            <a:outerShdw blurRad="50800" dist="38100" dir="2700000" algn="tl" rotWithShape="0">
              <a:prstClr val="black">
                <a:alpha val="40000"/>
              </a:prstClr>
            </a:outerShdw>
          </a:effectLst>
        </p:spPr>
      </p:pic>
      <p:cxnSp>
        <p:nvCxnSpPr>
          <p:cNvPr id="59" name="直線コネクタ 58"/>
          <p:cNvCxnSpPr>
            <a:stCxn id="8" idx="0"/>
            <a:endCxn id="53" idx="2"/>
          </p:cNvCxnSpPr>
          <p:nvPr/>
        </p:nvCxnSpPr>
        <p:spPr>
          <a:xfrm flipH="1" flipV="1">
            <a:off x="2385928" y="3071280"/>
            <a:ext cx="924684" cy="756767"/>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cxnSp>
        <p:nvCxnSpPr>
          <p:cNvPr id="60" name="直線コネクタ 59"/>
          <p:cNvCxnSpPr>
            <a:stCxn id="8" idx="0"/>
            <a:endCxn id="57" idx="2"/>
          </p:cNvCxnSpPr>
          <p:nvPr/>
        </p:nvCxnSpPr>
        <p:spPr>
          <a:xfrm flipV="1">
            <a:off x="3310612" y="3068202"/>
            <a:ext cx="13126" cy="759845"/>
          </a:xfrm>
          <a:prstGeom prst="line">
            <a:avLst/>
          </a:prstGeom>
          <a:ln w="25400">
            <a:solidFill>
              <a:srgbClr val="0000FF"/>
            </a:solidFill>
            <a:tailEnd type="triangle" w="med" len="lg"/>
          </a:ln>
        </p:spPr>
        <p:style>
          <a:lnRef idx="2">
            <a:schemeClr val="accent1"/>
          </a:lnRef>
          <a:fillRef idx="0">
            <a:schemeClr val="accent1"/>
          </a:fillRef>
          <a:effectRef idx="1">
            <a:schemeClr val="accent1"/>
          </a:effectRef>
          <a:fontRef idx="minor">
            <a:schemeClr val="tx1"/>
          </a:fontRef>
        </p:style>
      </p:cxnSp>
      <p:sp>
        <p:nvSpPr>
          <p:cNvPr id="66" name="テキスト ボックス 29"/>
          <p:cNvSpPr txBox="1">
            <a:spLocks noChangeArrowheads="1"/>
          </p:cNvSpPr>
          <p:nvPr/>
        </p:nvSpPr>
        <p:spPr bwMode="auto">
          <a:xfrm>
            <a:off x="1819514" y="2103207"/>
            <a:ext cx="2048229" cy="439905"/>
          </a:xfrm>
          <a:prstGeom prst="hexagon">
            <a:avLst>
              <a:gd name="adj" fmla="val 19505"/>
              <a:gd name="vf" fmla="val 115470"/>
            </a:avLst>
          </a:prstGeom>
          <a:solidFill>
            <a:srgbClr val="FFE5F1"/>
          </a:solidFill>
          <a:ln w="6350">
            <a:solidFill>
              <a:srgbClr val="000000"/>
            </a:solidFill>
            <a:miter lim="800000"/>
            <a:headEnd/>
            <a:tailEnd/>
          </a:ln>
        </p:spPr>
        <p:txBody>
          <a:bodyPr wrap="none" lIns="0" tIns="0" rIns="0" bIns="0" anchor="t" anchorCtr="1">
            <a:noAutofit/>
          </a:bodyPr>
          <a:lstStyle>
            <a:lvl1pPr>
              <a:defRPr kumimoji="1" sz="2000">
                <a:solidFill>
                  <a:schemeClr val="tx1"/>
                </a:solidFill>
                <a:latin typeface="Calibri" pitchFamily="34" charset="0"/>
                <a:ea typeface="ＭＳ Ｐゴシック" charset="-128"/>
              </a:defRPr>
            </a:lvl1pPr>
            <a:lvl2pPr marL="742950" indent="-285750">
              <a:defRPr kumimoji="1" sz="2000">
                <a:solidFill>
                  <a:schemeClr val="tx1"/>
                </a:solidFill>
                <a:latin typeface="Calibri" pitchFamily="34" charset="0"/>
                <a:ea typeface="ＭＳ Ｐゴシック" charset="-128"/>
              </a:defRPr>
            </a:lvl2pPr>
            <a:lvl3pPr marL="1143000" indent="-228600">
              <a:defRPr kumimoji="1" sz="2000">
                <a:solidFill>
                  <a:schemeClr val="tx1"/>
                </a:solidFill>
                <a:latin typeface="Calibri" pitchFamily="34" charset="0"/>
                <a:ea typeface="ＭＳ Ｐゴシック" charset="-128"/>
              </a:defRPr>
            </a:lvl3pPr>
            <a:lvl4pPr marL="1600200" indent="-228600">
              <a:defRPr kumimoji="1" sz="2000">
                <a:solidFill>
                  <a:schemeClr val="tx1"/>
                </a:solidFill>
                <a:latin typeface="Calibri" pitchFamily="34" charset="0"/>
                <a:ea typeface="ＭＳ Ｐゴシック" charset="-128"/>
              </a:defRPr>
            </a:lvl4pPr>
            <a:lvl5pPr marL="2057400" indent="-228600">
              <a:defRPr kumimoji="1" sz="2000">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Calibri" pitchFamily="34" charset="0"/>
                <a:ea typeface="ＭＳ Ｐゴシック" charset="-128"/>
              </a:defRPr>
            </a:lvl9pPr>
          </a:lstStyle>
          <a:p>
            <a:r>
              <a:rPr lang="en-US" altLang="ja-JP" sz="900" b="1" dirty="0">
                <a:latin typeface="+mn-ea"/>
                <a:ea typeface="+mn-ea"/>
                <a:cs typeface="Meiryo UI" pitchFamily="50" charset="-128"/>
              </a:rPr>
              <a:t>WV-ASE335WUX</a:t>
            </a:r>
            <a:endParaRPr lang="ja-JP" altLang="en-US" sz="900" b="1" dirty="0">
              <a:latin typeface="+mn-ea"/>
              <a:ea typeface="+mn-ea"/>
              <a:cs typeface="Meiryo UI" pitchFamily="50" charset="-128"/>
            </a:endParaRPr>
          </a:p>
        </p:txBody>
      </p:sp>
      <p:sp>
        <p:nvSpPr>
          <p:cNvPr id="56" name="正方形/長方形 55"/>
          <p:cNvSpPr/>
          <p:nvPr/>
        </p:nvSpPr>
        <p:spPr>
          <a:xfrm>
            <a:off x="1864757" y="2245753"/>
            <a:ext cx="1107996" cy="353943"/>
          </a:xfrm>
          <a:prstGeom prst="rect">
            <a:avLst/>
          </a:prstGeom>
        </p:spPr>
        <p:txBody>
          <a:bodyPr wrap="none">
            <a:spAutoFit/>
          </a:bodyPr>
          <a:lstStyle/>
          <a:p>
            <a:r>
              <a:rPr lang="ja-JP" altLang="en-US" sz="800" b="1" dirty="0">
                <a:latin typeface="+mn-ea"/>
                <a:ea typeface="+mn-ea"/>
              </a:rPr>
              <a:t>マルチ</a:t>
            </a:r>
            <a:r>
              <a:rPr lang="en-US" altLang="ja-JP" sz="800" b="1" dirty="0">
                <a:latin typeface="+mn-ea"/>
                <a:ea typeface="+mn-ea"/>
              </a:rPr>
              <a:t>AI</a:t>
            </a:r>
          </a:p>
          <a:p>
            <a:r>
              <a:rPr lang="ja-JP" altLang="en-US" sz="900" b="1" dirty="0">
                <a:latin typeface="+mn-ea"/>
                <a:ea typeface="+mn-ea"/>
              </a:rPr>
              <a:t>イベントモニター</a:t>
            </a:r>
          </a:p>
        </p:txBody>
      </p:sp>
      <p:sp>
        <p:nvSpPr>
          <p:cNvPr id="58" name="正方形/長方形 57"/>
          <p:cNvSpPr/>
          <p:nvPr/>
        </p:nvSpPr>
        <p:spPr>
          <a:xfrm>
            <a:off x="2896272" y="2233073"/>
            <a:ext cx="877163" cy="353943"/>
          </a:xfrm>
          <a:prstGeom prst="rect">
            <a:avLst/>
          </a:prstGeom>
        </p:spPr>
        <p:txBody>
          <a:bodyPr wrap="none">
            <a:spAutoFit/>
          </a:bodyPr>
          <a:lstStyle/>
          <a:p>
            <a:r>
              <a:rPr lang="ja-JP" altLang="en-US" sz="800" b="1" dirty="0">
                <a:latin typeface="+mn-ea"/>
                <a:ea typeface="+mn-ea"/>
              </a:rPr>
              <a:t>マルチ</a:t>
            </a:r>
            <a:r>
              <a:rPr lang="en-US" altLang="ja-JP" sz="800" b="1" dirty="0">
                <a:latin typeface="+mn-ea"/>
                <a:ea typeface="+mn-ea"/>
              </a:rPr>
              <a:t>AI</a:t>
            </a:r>
          </a:p>
          <a:p>
            <a:r>
              <a:rPr lang="ja-JP" altLang="en-US" sz="900" b="1" dirty="0">
                <a:latin typeface="+mn-ea"/>
                <a:ea typeface="+mn-ea"/>
              </a:rPr>
              <a:t>検索モニター</a:t>
            </a:r>
          </a:p>
        </p:txBody>
      </p:sp>
      <p:sp>
        <p:nvSpPr>
          <p:cNvPr id="2" name="正方形/長方形 1"/>
          <p:cNvSpPr/>
          <p:nvPr/>
        </p:nvSpPr>
        <p:spPr>
          <a:xfrm>
            <a:off x="5164102" y="3542862"/>
            <a:ext cx="3236784" cy="307777"/>
          </a:xfrm>
          <a:prstGeom prst="rect">
            <a:avLst/>
          </a:prstGeom>
        </p:spPr>
        <p:txBody>
          <a:bodyPr wrap="none">
            <a:spAutoFit/>
          </a:bodyPr>
          <a:lstStyle/>
          <a:p>
            <a:r>
              <a:rPr lang="en-US" altLang="ja-JP" sz="1400" b="1" dirty="0">
                <a:latin typeface="+mn-ea"/>
                <a:ea typeface="+mn-ea"/>
              </a:rPr>
              <a:t>【</a:t>
            </a:r>
            <a:r>
              <a:rPr lang="ja-JP" altLang="en-US" sz="1400" b="1" dirty="0">
                <a:latin typeface="+mn-ea"/>
                <a:ea typeface="+mn-ea"/>
              </a:rPr>
              <a:t>ライブ取得先：レコーダーの場合</a:t>
            </a:r>
            <a:r>
              <a:rPr lang="en-US" altLang="ja-JP" sz="1400" b="1" dirty="0">
                <a:latin typeface="+mn-ea"/>
                <a:ea typeface="+mn-ea"/>
              </a:rPr>
              <a:t>】</a:t>
            </a:r>
            <a:endParaRPr lang="ja-JP" altLang="en-US" sz="1400" b="1" dirty="0">
              <a:latin typeface="+mn-ea"/>
              <a:ea typeface="+mn-ea"/>
            </a:endParaRPr>
          </a:p>
        </p:txBody>
      </p:sp>
    </p:spTree>
    <p:extLst>
      <p:ext uri="{BB962C8B-B14F-4D97-AF65-F5344CB8AC3E}">
        <p14:creationId xmlns:p14="http://schemas.microsoft.com/office/powerpoint/2010/main" val="167430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kumimoji="1" lang="en-US" altLang="ja-JP" dirty="0"/>
              <a:t>【</a:t>
            </a:r>
            <a:r>
              <a:rPr kumimoji="1" lang="ja-JP" altLang="en-US" dirty="0"/>
              <a:t>参考</a:t>
            </a:r>
            <a:r>
              <a:rPr kumimoji="1" lang="en-US" altLang="ja-JP" dirty="0"/>
              <a:t>】</a:t>
            </a:r>
            <a:r>
              <a:rPr kumimoji="1" lang="ja-JP" altLang="en-US" dirty="0"/>
              <a:t>ベストショットの配信仕様</a:t>
            </a:r>
          </a:p>
        </p:txBody>
      </p:sp>
      <p:sp>
        <p:nvSpPr>
          <p:cNvPr id="4" name="TextBox 61">
            <a:extLst>
              <a:ext uri="{FF2B5EF4-FFF2-40B4-BE49-F238E27FC236}">
                <a16:creationId xmlns:a16="http://schemas.microsoft.com/office/drawing/2014/main" id="{67E8F2E0-D803-4395-8C68-38AD8947214F}"/>
              </a:ext>
            </a:extLst>
          </p:cNvPr>
          <p:cNvSpPr txBox="1"/>
          <p:nvPr/>
        </p:nvSpPr>
        <p:spPr>
          <a:xfrm>
            <a:off x="0" y="609495"/>
            <a:ext cx="9144000" cy="369332"/>
          </a:xfrm>
          <a:prstGeom prst="rect">
            <a:avLst/>
          </a:prstGeom>
          <a:solidFill>
            <a:srgbClr val="C1C1F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609585"/>
            <a:r>
              <a:rPr lang="ja-JP" altLang="en-US"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ベストショットの配信仕様はアプリケーションによって異なる</a:t>
            </a:r>
            <a:endParaRPr lang="en-US" b="1" dirty="0">
              <a:solidFill>
                <a:srgbClr val="0000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5" name="表 4"/>
          <p:cNvGraphicFramePr>
            <a:graphicFrameLocks noGrp="1"/>
          </p:cNvGraphicFramePr>
          <p:nvPr>
            <p:extLst>
              <p:ext uri="{D42A27DB-BD31-4B8C-83A1-F6EECF244321}">
                <p14:modId xmlns:p14="http://schemas.microsoft.com/office/powerpoint/2010/main" val="3748115145"/>
              </p:ext>
            </p:extLst>
          </p:nvPr>
        </p:nvGraphicFramePr>
        <p:xfrm>
          <a:off x="105203" y="978827"/>
          <a:ext cx="8898871" cy="33528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148080">
                  <a:extLst>
                    <a:ext uri="{9D8B030D-6E8A-4147-A177-3AD203B41FA5}">
                      <a16:colId xmlns:a16="http://schemas.microsoft.com/office/drawing/2014/main" val="153112260"/>
                    </a:ext>
                  </a:extLst>
                </a:gridCol>
                <a:gridCol w="7750791">
                  <a:extLst>
                    <a:ext uri="{9D8B030D-6E8A-4147-A177-3AD203B41FA5}">
                      <a16:colId xmlns:a16="http://schemas.microsoft.com/office/drawing/2014/main" val="75595565"/>
                    </a:ext>
                  </a:extLst>
                </a:gridCol>
              </a:tblGrid>
              <a:tr h="281843">
                <a:tc>
                  <a:txBody>
                    <a:bodyPr/>
                    <a:lstStyle/>
                    <a:p>
                      <a:pPr algn="ctr"/>
                      <a:r>
                        <a:rPr kumimoji="1" lang="en-US" altLang="ja-JP" sz="1600" b="1" dirty="0">
                          <a:effectLst>
                            <a:outerShdw blurRad="38100" dist="38100" dir="2700000" algn="tl">
                              <a:srgbClr val="000000">
                                <a:alpha val="43137"/>
                              </a:srgbClr>
                            </a:outerShdw>
                          </a:effectLst>
                          <a:latin typeface="+mn-ea"/>
                          <a:ea typeface="+mn-ea"/>
                          <a:cs typeface="Calibri" panose="020F0502020204030204" pitchFamily="34" charset="0"/>
                        </a:rPr>
                        <a:t>AI</a:t>
                      </a:r>
                      <a:r>
                        <a:rPr kumimoji="1" lang="ja-JP" altLang="en-US" sz="1600" b="1" dirty="0">
                          <a:effectLst>
                            <a:outerShdw blurRad="38100" dist="38100" dir="2700000" algn="tl">
                              <a:srgbClr val="000000">
                                <a:alpha val="43137"/>
                              </a:srgbClr>
                            </a:outerShdw>
                          </a:effectLst>
                          <a:latin typeface="+mn-ea"/>
                          <a:ea typeface="+mn-ea"/>
                          <a:cs typeface="Calibri" panose="020F0502020204030204" pitchFamily="34" charset="0"/>
                        </a:rPr>
                        <a:t>アプリ</a:t>
                      </a:r>
                    </a:p>
                  </a:txBody>
                  <a:tcPr/>
                </a:tc>
                <a:tc>
                  <a:txBody>
                    <a:bodyPr/>
                    <a:lstStyle/>
                    <a:p>
                      <a:pPr algn="ctr"/>
                      <a:r>
                        <a:rPr kumimoji="1" lang="ja-JP" altLang="en-US" sz="1600" b="1" dirty="0">
                          <a:effectLst>
                            <a:outerShdw blurRad="38100" dist="38100" dir="2700000" algn="tl">
                              <a:srgbClr val="000000">
                                <a:alpha val="43137"/>
                              </a:srgbClr>
                            </a:outerShdw>
                          </a:effectLst>
                          <a:latin typeface="+mn-ea"/>
                          <a:ea typeface="+mn-ea"/>
                          <a:cs typeface="Calibri" panose="020F0502020204030204" pitchFamily="34" charset="0"/>
                        </a:rPr>
                        <a:t>配信仕様</a:t>
                      </a:r>
                    </a:p>
                  </a:txBody>
                  <a:tcPr/>
                </a:tc>
                <a:extLst>
                  <a:ext uri="{0D108BD9-81ED-4DB2-BD59-A6C34878D82A}">
                    <a16:rowId xmlns:a16="http://schemas.microsoft.com/office/drawing/2014/main" val="3167708745"/>
                  </a:ext>
                </a:extLst>
              </a:tr>
              <a:tr h="352791">
                <a:tc>
                  <a:txBody>
                    <a:bodyPr/>
                    <a:lstStyle/>
                    <a:p>
                      <a:r>
                        <a:rPr lang="ja-JP" altLang="en-US" sz="1400" b="1" dirty="0">
                          <a:latin typeface="+mn-ea"/>
                          <a:ea typeface="+mn-ea"/>
                          <a:cs typeface="Calibri" panose="020F0502020204030204" pitchFamily="34" charset="0"/>
                        </a:rPr>
                        <a:t>AI顔検知</a:t>
                      </a:r>
                      <a:endParaRPr lang="en-US" altLang="ja-JP" sz="1400" b="1" dirty="0">
                        <a:latin typeface="+mn-ea"/>
                        <a:ea typeface="+mn-ea"/>
                        <a:cs typeface="Calibri" panose="020F0502020204030204" pitchFamily="34" charset="0"/>
                      </a:endParaRPr>
                    </a:p>
                    <a:p>
                      <a:r>
                        <a:rPr lang="ja-JP" altLang="en-US" sz="900" b="1" dirty="0">
                          <a:latin typeface="+mn-ea"/>
                          <a:ea typeface="+mn-ea"/>
                          <a:cs typeface="Calibri" panose="020F0502020204030204" pitchFamily="34" charset="0"/>
                        </a:rPr>
                        <a:t>（</a:t>
                      </a:r>
                      <a:r>
                        <a:rPr lang="en-US" altLang="ja-JP" sz="900" b="1" dirty="0">
                          <a:latin typeface="+mn-ea"/>
                          <a:ea typeface="+mn-ea"/>
                          <a:cs typeface="Calibri" panose="020F0502020204030204" pitchFamily="34" charset="0"/>
                        </a:rPr>
                        <a:t>XAE204WUX</a:t>
                      </a:r>
                      <a:r>
                        <a:rPr lang="ja-JP" altLang="en-US" sz="900" b="1" dirty="0">
                          <a:latin typeface="+mn-ea"/>
                          <a:ea typeface="+mn-ea"/>
                          <a:cs typeface="Calibri" panose="020F0502020204030204" pitchFamily="34" charset="0"/>
                        </a:rPr>
                        <a:t>）</a:t>
                      </a:r>
                      <a:endParaRPr kumimoji="1" lang="ja-JP" altLang="en-US" sz="900" b="1" dirty="0">
                        <a:latin typeface="+mn-ea"/>
                        <a:ea typeface="+mn-ea"/>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人あたり、毎秒</a:t>
                      </a: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枚のベストショットを送信</a:t>
                      </a:r>
                      <a:endPar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904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a:t>
                      </a: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8</a:t>
                      </a:r>
                      <a:r>
                        <a:rPr kumimoji="1" lang="ja-JP" altLang="en-US" sz="1400" b="1" i="0" u="none" strike="noStrike" kern="1200" cap="none" spc="0" normalizeH="0" baseline="0" noProof="0" dirty="0" err="1">
                          <a:ln>
                            <a:noFill/>
                          </a:ln>
                          <a:solidFill>
                            <a:srgbClr val="0000FF"/>
                          </a:solidFill>
                          <a:effectLst/>
                          <a:uLnTx/>
                          <a:uFillTx/>
                          <a:latin typeface="+mn-ea"/>
                          <a:ea typeface="+mn-ea"/>
                          <a:cs typeface="Calibri" panose="020F0502020204030204" pitchFamily="34" charset="0"/>
                        </a:rPr>
                        <a:t>つの</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顔を同時に検知</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します。 </a:t>
                      </a:r>
                      <a:endParaRPr kumimoji="1" lang="en-US" altLang="ja-JP" sz="12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265113"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・顔特徴量の抽出は最大</a:t>
                      </a:r>
                      <a:r>
                        <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6</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枚</a:t>
                      </a:r>
                      <a:r>
                        <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秒ですが、検知された複数の顔の中で送信枚数が少ない顔の画像を優先し送信します。</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904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　　⇒画角内の検知顔を可能な限り網羅させる意図があります。</a:t>
                      </a:r>
                      <a:endParaRPr kumimoji="1" lang="en-US" altLang="ja-JP" sz="12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a:tc>
                <a:extLst>
                  <a:ext uri="{0D108BD9-81ED-4DB2-BD59-A6C34878D82A}">
                    <a16:rowId xmlns:a16="http://schemas.microsoft.com/office/drawing/2014/main" val="1253935692"/>
                  </a:ext>
                </a:extLst>
              </a:tr>
              <a:tr h="545896">
                <a:tc>
                  <a:txBody>
                    <a:bodyPr/>
                    <a:lstStyle/>
                    <a:p>
                      <a:r>
                        <a:rPr lang="ja-JP" altLang="en-US" sz="1400" b="1" dirty="0">
                          <a:latin typeface="+mn-ea"/>
                          <a:ea typeface="+mn-ea"/>
                          <a:cs typeface="Calibri" panose="020F0502020204030204" pitchFamily="34" charset="0"/>
                        </a:rPr>
                        <a:t>AI人物属性</a:t>
                      </a:r>
                      <a:endParaRPr lang="en-US" altLang="ja-JP" sz="1400" b="1" dirty="0">
                        <a:latin typeface="+mn-ea"/>
                        <a:ea typeface="+mn-ea"/>
                        <a:cs typeface="Calibri" panose="020F0502020204030204" pitchFamily="34" charset="0"/>
                      </a:endParaRPr>
                    </a:p>
                    <a:p>
                      <a:r>
                        <a:rPr kumimoji="1" lang="ja-JP" altLang="en-US" sz="900" b="1" dirty="0">
                          <a:latin typeface="+mn-ea"/>
                          <a:ea typeface="+mn-ea"/>
                          <a:cs typeface="Calibri" panose="020F0502020204030204" pitchFamily="34" charset="0"/>
                        </a:rPr>
                        <a:t>（</a:t>
                      </a:r>
                      <a:r>
                        <a:rPr kumimoji="1" lang="en-US" altLang="ja-JP" sz="900" b="1" dirty="0">
                          <a:latin typeface="+mn-ea"/>
                          <a:ea typeface="+mn-ea"/>
                          <a:cs typeface="Calibri" panose="020F0502020204030204" pitchFamily="34" charset="0"/>
                        </a:rPr>
                        <a:t>XAE205WUX</a:t>
                      </a:r>
                      <a:r>
                        <a:rPr kumimoji="1" lang="ja-JP" altLang="en-US" sz="900" b="1" dirty="0">
                          <a:latin typeface="+mn-ea"/>
                          <a:ea typeface="+mn-ea"/>
                          <a:cs typeface="Calibri" panose="020F050202020403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人あたり、</a:t>
                      </a: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枚または</a:t>
                      </a: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2</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枚のベストショットを送信</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180975" marR="0" lvl="0" indent="-90488"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a:t>
                      </a:r>
                      <a:r>
                        <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枚目の画像は、人が検知エリア</a:t>
                      </a:r>
                      <a:r>
                        <a:rPr kumimoji="1" lang="ja-JP" altLang="en-US"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a:t>
                      </a:r>
                      <a:r>
                        <a:rPr kumimoji="1" lang="en-US" altLang="ja-JP"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に入ると作成されて送信されます。</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266700" marR="0" lvl="0" indent="-176213"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・2枚目の画像は、顔の照合リストに追加できる十分な解像度がある、より良い顔の解像度だったときに作成されて送信されます。</a:t>
                      </a:r>
                    </a:p>
                  </a:txBody>
                  <a:tcPr/>
                </a:tc>
                <a:extLst>
                  <a:ext uri="{0D108BD9-81ED-4DB2-BD59-A6C34878D82A}">
                    <a16:rowId xmlns:a16="http://schemas.microsoft.com/office/drawing/2014/main" val="475307297"/>
                  </a:ext>
                </a:extLst>
              </a:tr>
              <a:tr h="785685">
                <a:tc>
                  <a:txBody>
                    <a:bodyPr/>
                    <a:lstStyle/>
                    <a:p>
                      <a:r>
                        <a:rPr lang="ja-JP" altLang="en-US" sz="1400" b="1" dirty="0">
                          <a:latin typeface="+mn-ea"/>
                          <a:ea typeface="+mn-ea"/>
                          <a:cs typeface="Calibri" panose="020F0502020204030204" pitchFamily="34" charset="0"/>
                        </a:rPr>
                        <a:t>AI車両属性</a:t>
                      </a:r>
                      <a:endParaRPr lang="en-US" altLang="ja-JP" sz="1400" b="1" dirty="0">
                        <a:latin typeface="+mn-ea"/>
                        <a:ea typeface="+mn-ea"/>
                        <a:cs typeface="Calibri" panose="020F0502020204030204" pitchFamily="34" charset="0"/>
                      </a:endParaRPr>
                    </a:p>
                    <a:p>
                      <a:r>
                        <a:rPr kumimoji="1" lang="ja-JP" altLang="en-US" sz="900" b="1" dirty="0">
                          <a:latin typeface="+mn-ea"/>
                          <a:ea typeface="+mn-ea"/>
                          <a:cs typeface="Calibri" panose="020F0502020204030204" pitchFamily="34" charset="0"/>
                        </a:rPr>
                        <a:t>（</a:t>
                      </a:r>
                      <a:r>
                        <a:rPr kumimoji="1" lang="en-US" altLang="ja-JP" sz="900" b="1" dirty="0">
                          <a:latin typeface="+mn-ea"/>
                          <a:ea typeface="+mn-ea"/>
                          <a:cs typeface="Calibri" panose="020F0502020204030204" pitchFamily="34" charset="0"/>
                        </a:rPr>
                        <a:t>XAE206WUX</a:t>
                      </a:r>
                      <a:r>
                        <a:rPr kumimoji="1" lang="ja-JP" altLang="en-US" sz="900" b="1" dirty="0">
                          <a:latin typeface="+mn-ea"/>
                          <a:ea typeface="+mn-ea"/>
                          <a:cs typeface="Calibri" panose="020F050202020403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車両あたり、</a:t>
                      </a: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枚または</a:t>
                      </a:r>
                      <a:r>
                        <a:rPr kumimoji="1" lang="en-US" altLang="ja-JP"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2</a:t>
                      </a:r>
                      <a:r>
                        <a:rPr kumimoji="1" lang="ja-JP" altLang="en-US" sz="1400" b="1" i="0" u="none" strike="noStrike" kern="1200" cap="none" spc="0" normalizeH="0" baseline="0" noProof="0" dirty="0">
                          <a:ln>
                            <a:noFill/>
                          </a:ln>
                          <a:solidFill>
                            <a:srgbClr val="0000FF"/>
                          </a:solidFill>
                          <a:effectLst/>
                          <a:uLnTx/>
                          <a:uFillTx/>
                          <a:latin typeface="+mn-ea"/>
                          <a:ea typeface="+mn-ea"/>
                          <a:cs typeface="Calibri" panose="020F0502020204030204" pitchFamily="34" charset="0"/>
                        </a:rPr>
                        <a:t>枚のベストショットを送信</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266700" marR="0" lvl="0" indent="-176213"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・車両が検知されなくなった２秒後に検知エリア</a:t>
                      </a:r>
                      <a:r>
                        <a:rPr kumimoji="1" lang="ja-JP" altLang="en-US"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a:t>
                      </a:r>
                      <a:r>
                        <a:rPr kumimoji="1" lang="en-US" altLang="ja-JP"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の中心付近</a:t>
                      </a:r>
                      <a:r>
                        <a:rPr kumimoji="1" lang="ja-JP" altLang="en-US"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a:t>
                      </a:r>
                      <a:r>
                        <a:rPr kumimoji="1" lang="en-US" altLang="ja-JP"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2</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にいた時の画像を送信します。</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904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a:t>
                      </a:r>
                      <a:r>
                        <a:rPr kumimoji="1" lang="ja-JP" altLang="en-US"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車両が停止して検知エリア</a:t>
                      </a:r>
                      <a:r>
                        <a:rPr kumimoji="1" lang="ja-JP" altLang="en-US"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a:t>
                      </a:r>
                      <a:r>
                        <a:rPr kumimoji="1" lang="en-US" altLang="ja-JP" sz="1400" b="1" i="0" u="none" strike="noStrike" kern="1200" cap="none" spc="0" normalizeH="0" baseline="30000" noProof="0" dirty="0">
                          <a:ln>
                            <a:noFill/>
                          </a:ln>
                          <a:solidFill>
                            <a:prstClr val="black"/>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に留まると、</a:t>
                      </a:r>
                      <a:r>
                        <a:rPr kumimoji="1" lang="en-US" altLang="ja-JP"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2</a:t>
                      </a:r>
                      <a:r>
                        <a:rPr kumimoji="1" lang="ja-JP" altLang="en-US" sz="1400" b="1"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番目の画像が作成されて送信</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されます。</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p>
                      <a:pPr marL="90488"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  （停車中の送信時間は停止後</a:t>
                      </a:r>
                      <a:r>
                        <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10</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秒から始まり、次の送信は</a:t>
                      </a:r>
                      <a:r>
                        <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1</a:t>
                      </a:r>
                      <a:r>
                        <a:rPr kumimoji="1" lang="ja-JP" altLang="en-US"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rPr>
                        <a:t>時間後です。）</a:t>
                      </a:r>
                      <a:endParaRPr kumimoji="1" lang="en-US" altLang="ja-JP" sz="1400" b="1" i="0" u="none" strike="noStrike" kern="1200" cap="none" spc="0" normalizeH="0" baseline="0" noProof="0" dirty="0">
                        <a:ln>
                          <a:noFill/>
                        </a:ln>
                        <a:solidFill>
                          <a:prstClr val="black"/>
                        </a:solidFill>
                        <a:effectLst/>
                        <a:uLnTx/>
                        <a:uFillTx/>
                        <a:latin typeface="+mn-ea"/>
                        <a:ea typeface="+mn-ea"/>
                        <a:cs typeface="Calibri" panose="020F0502020204030204" pitchFamily="34" charset="0"/>
                      </a:endParaRPr>
                    </a:p>
                  </a:txBody>
                  <a:tcPr/>
                </a:tc>
                <a:extLst>
                  <a:ext uri="{0D108BD9-81ED-4DB2-BD59-A6C34878D82A}">
                    <a16:rowId xmlns:a16="http://schemas.microsoft.com/office/drawing/2014/main" val="2959967930"/>
                  </a:ext>
                </a:extLst>
              </a:tr>
            </a:tbl>
          </a:graphicData>
        </a:graphic>
      </p:graphicFrame>
      <p:sp>
        <p:nvSpPr>
          <p:cNvPr id="2" name="AutoShape 2" descr="画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正方形/長方形 9"/>
          <p:cNvSpPr/>
          <p:nvPr/>
        </p:nvSpPr>
        <p:spPr>
          <a:xfrm>
            <a:off x="4419420" y="4348970"/>
            <a:ext cx="4427815" cy="430887"/>
          </a:xfrm>
          <a:prstGeom prst="rect">
            <a:avLst/>
          </a:prstGeom>
        </p:spPr>
        <p:txBody>
          <a:bodyPr wrap="none">
            <a:spAutoFit/>
          </a:bodyPr>
          <a:lstStyle/>
          <a:p>
            <a:r>
              <a:rPr lang="ja-JP" altLang="en-US" sz="1100" b="1" dirty="0">
                <a:solidFill>
                  <a:prstClr val="black"/>
                </a:solidFill>
                <a:latin typeface="游ゴシック" panose="020B0400000000000000" pitchFamily="50" charset="-128"/>
                <a:ea typeface="游ゴシック" panose="020B0400000000000000" pitchFamily="50" charset="-128"/>
                <a:cs typeface="Calibri" panose="020F0502020204030204" pitchFamily="34" charset="0"/>
              </a:rPr>
              <a:t>*</a:t>
            </a:r>
            <a:r>
              <a:rPr lang="en-US" altLang="ja-JP" sz="1100" b="1" dirty="0">
                <a:solidFill>
                  <a:prstClr val="black"/>
                </a:solidFill>
                <a:latin typeface="游ゴシック" panose="020B0400000000000000" pitchFamily="50" charset="-128"/>
                <a:ea typeface="游ゴシック" panose="020B0400000000000000" pitchFamily="50" charset="-128"/>
                <a:cs typeface="Calibri" panose="020F0502020204030204" pitchFamily="34" charset="0"/>
              </a:rPr>
              <a:t>1</a:t>
            </a:r>
            <a:r>
              <a:rPr lang="ja-JP" altLang="en-US" sz="1100" b="1" dirty="0">
                <a:solidFill>
                  <a:prstClr val="black"/>
                </a:solidFill>
                <a:latin typeface="游ゴシック" panose="020B0400000000000000" pitchFamily="50" charset="-128"/>
                <a:ea typeface="游ゴシック" panose="020B0400000000000000" pitchFamily="50" charset="-128"/>
                <a:cs typeface="Calibri" panose="020F0502020204030204" pitchFamily="34" charset="0"/>
              </a:rPr>
              <a:t>：「検知エリア」は、マスクエリア設定以外の領域を指します</a:t>
            </a:r>
            <a:r>
              <a:rPr lang="ja-JP" altLang="en-US" sz="1100" b="1" dirty="0">
                <a:solidFill>
                  <a:prstClr val="black"/>
                </a:solidFill>
                <a:latin typeface="+mn-ea"/>
                <a:ea typeface="+mn-ea"/>
                <a:cs typeface="Calibri" panose="020F0502020204030204" pitchFamily="34" charset="0"/>
              </a:rPr>
              <a:t>。</a:t>
            </a:r>
            <a:endParaRPr lang="en-US" altLang="ja-JP" sz="1100" b="1" dirty="0">
              <a:solidFill>
                <a:prstClr val="black"/>
              </a:solidFill>
              <a:latin typeface="+mn-ea"/>
              <a:ea typeface="+mn-ea"/>
              <a:cs typeface="Calibri" panose="020F0502020204030204" pitchFamily="34" charset="0"/>
            </a:endParaRPr>
          </a:p>
          <a:p>
            <a:r>
              <a:rPr lang="ja-JP" altLang="en-US" sz="1100" b="1" dirty="0">
                <a:solidFill>
                  <a:prstClr val="black"/>
                </a:solidFill>
                <a:latin typeface="+mn-ea"/>
                <a:ea typeface="+mn-ea"/>
                <a:cs typeface="Calibri" panose="020F0502020204030204" pitchFamily="34" charset="0"/>
              </a:rPr>
              <a:t>*</a:t>
            </a:r>
            <a:r>
              <a:rPr lang="en-US" altLang="ja-JP" sz="1100" b="1" dirty="0">
                <a:solidFill>
                  <a:prstClr val="black"/>
                </a:solidFill>
                <a:latin typeface="+mn-ea"/>
                <a:ea typeface="+mn-ea"/>
                <a:cs typeface="Calibri" panose="020F0502020204030204" pitchFamily="34" charset="0"/>
              </a:rPr>
              <a:t>2</a:t>
            </a:r>
            <a:r>
              <a:rPr lang="ja-JP" altLang="en-US" sz="1100" b="1" dirty="0">
                <a:solidFill>
                  <a:prstClr val="black"/>
                </a:solidFill>
                <a:latin typeface="+mn-ea"/>
                <a:ea typeface="+mn-ea"/>
                <a:cs typeface="Calibri" panose="020F0502020204030204" pitchFamily="34" charset="0"/>
              </a:rPr>
              <a:t>：「中心付近」については、次ページを参照ください。</a:t>
            </a:r>
            <a:endParaRPr lang="en-US" altLang="ja-JP" sz="1100" b="1" dirty="0">
              <a:solidFill>
                <a:prstClr val="black"/>
              </a:solidFill>
              <a:latin typeface="+mn-ea"/>
              <a:ea typeface="+mn-ea"/>
              <a:cs typeface="Calibri" panose="020F0502020204030204" pitchFamily="34" charset="0"/>
            </a:endParaRPr>
          </a:p>
        </p:txBody>
      </p:sp>
    </p:spTree>
    <p:extLst>
      <p:ext uri="{BB962C8B-B14F-4D97-AF65-F5344CB8AC3E}">
        <p14:creationId xmlns:p14="http://schemas.microsoft.com/office/powerpoint/2010/main" val="234451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716684" y="930051"/>
            <a:ext cx="4247908" cy="1101304"/>
          </a:xfrm>
        </p:spPr>
        <p:txBody>
          <a:bodyPr/>
          <a:lstStyle/>
          <a:p>
            <a:pPr marL="0" indent="0">
              <a:lnSpc>
                <a:spcPct val="110000"/>
              </a:lnSpc>
              <a:spcBef>
                <a:spcPts val="600"/>
              </a:spcBef>
              <a:buNone/>
            </a:pPr>
            <a:r>
              <a:rPr kumimoji="1" lang="ja-JP" altLang="en-US" sz="1400" dirty="0"/>
              <a:t>左写真の例では、マスクエリア設定により、検知エリア</a:t>
            </a:r>
            <a:r>
              <a:rPr lang="ja-JP" altLang="en-US" sz="1400" dirty="0"/>
              <a:t>（白線部分）</a:t>
            </a:r>
            <a:r>
              <a:rPr kumimoji="1" lang="ja-JP" altLang="en-US" sz="1400" dirty="0"/>
              <a:t>が</a:t>
            </a:r>
            <a:r>
              <a:rPr lang="ja-JP" altLang="en-US" sz="1400" dirty="0"/>
              <a:t>２</a:t>
            </a:r>
            <a:r>
              <a:rPr kumimoji="1" lang="ja-JP" altLang="en-US" sz="1400" dirty="0"/>
              <a:t>つ設けられています。</a:t>
            </a:r>
            <a:endParaRPr kumimoji="1" lang="en-US" altLang="ja-JP" sz="1400" dirty="0"/>
          </a:p>
          <a:p>
            <a:pPr marL="0" indent="0">
              <a:lnSpc>
                <a:spcPct val="110000"/>
              </a:lnSpc>
              <a:spcBef>
                <a:spcPts val="600"/>
              </a:spcBef>
              <a:buNone/>
            </a:pPr>
            <a:r>
              <a:rPr lang="ja-JP" altLang="en-US" sz="1400" dirty="0"/>
              <a:t>この時、</a:t>
            </a:r>
            <a:r>
              <a:rPr lang="en-US" altLang="ja-JP" sz="1400" dirty="0"/>
              <a:t>2</a:t>
            </a:r>
            <a:r>
              <a:rPr lang="ja-JP" altLang="en-US" sz="1400" dirty="0" err="1"/>
              <a:t>つの</a:t>
            </a:r>
            <a:r>
              <a:rPr lang="ja-JP" altLang="en-US" sz="1400" dirty="0"/>
              <a:t>検知エリアを含めた中心点が、「車両検知時の中心点（</a:t>
            </a:r>
            <a:r>
              <a:rPr lang="ja-JP" altLang="en-US" sz="1400" dirty="0">
                <a:solidFill>
                  <a:srgbClr val="FF0000"/>
                </a:solidFill>
              </a:rPr>
              <a:t>●</a:t>
            </a:r>
            <a:r>
              <a:rPr lang="ja-JP" altLang="en-US" sz="1400" dirty="0"/>
              <a:t>部分）」です。</a:t>
            </a:r>
            <a:endParaRPr lang="en-US" altLang="ja-JP" sz="1400" dirty="0"/>
          </a:p>
          <a:p>
            <a:pPr marL="0" indent="0">
              <a:lnSpc>
                <a:spcPct val="110000"/>
              </a:lnSpc>
              <a:spcBef>
                <a:spcPts val="600"/>
              </a:spcBef>
              <a:buNone/>
            </a:pPr>
            <a:r>
              <a:rPr kumimoji="1" lang="ja-JP" altLang="en-US" sz="1400" dirty="0"/>
              <a:t>前ページに記載の通り、</a:t>
            </a:r>
            <a:r>
              <a:rPr lang="ja-JP" altLang="en-US" sz="1400" dirty="0">
                <a:solidFill>
                  <a:prstClr val="black"/>
                </a:solidFill>
                <a:cs typeface="Calibri" panose="020F0502020204030204" pitchFamily="34" charset="0"/>
              </a:rPr>
              <a:t>車両が検知エリアから出たタイミングで、中心点に一番近い場所のベストショット画像を送信します。</a:t>
            </a:r>
            <a:endParaRPr lang="en-US" altLang="ja-JP" sz="1400" dirty="0">
              <a:solidFill>
                <a:prstClr val="black"/>
              </a:solidFill>
              <a:cs typeface="Calibri" panose="020F0502020204030204" pitchFamily="34" charset="0"/>
            </a:endParaRPr>
          </a:p>
          <a:p>
            <a:pPr marL="179388" indent="-179388">
              <a:lnSpc>
                <a:spcPct val="110000"/>
              </a:lnSpc>
              <a:spcBef>
                <a:spcPts val="600"/>
              </a:spcBef>
              <a:buNone/>
            </a:pPr>
            <a:r>
              <a:rPr lang="en-US" altLang="ja-JP" sz="1400" dirty="0"/>
              <a:t>※</a:t>
            </a:r>
            <a:r>
              <a:rPr lang="ja-JP" altLang="en-US" sz="1400" dirty="0"/>
              <a:t>上記</a:t>
            </a:r>
            <a:r>
              <a:rPr kumimoji="1" lang="ja-JP" altLang="en-US" sz="1400" dirty="0"/>
              <a:t>「中心点」は</a:t>
            </a:r>
            <a:r>
              <a:rPr lang="ja-JP" altLang="en-US" sz="1400" dirty="0"/>
              <a:t>「車両属性識別」</a:t>
            </a:r>
            <a:r>
              <a:rPr kumimoji="1" lang="ja-JP" altLang="en-US" sz="1400" dirty="0"/>
              <a:t>のみの仕様です。</a:t>
            </a:r>
          </a:p>
        </p:txBody>
      </p:sp>
      <p:sp>
        <p:nvSpPr>
          <p:cNvPr id="3" name="タイトル 2"/>
          <p:cNvSpPr>
            <a:spLocks noGrp="1"/>
          </p:cNvSpPr>
          <p:nvPr>
            <p:ph type="title"/>
          </p:nvPr>
        </p:nvSpPr>
        <p:spPr/>
        <p:txBody>
          <a:bodyPr/>
          <a:lstStyle/>
          <a:p>
            <a:pPr marL="0"/>
            <a:r>
              <a:rPr kumimoji="1" lang="en-US" altLang="ja-JP" dirty="0"/>
              <a:t>【</a:t>
            </a:r>
            <a:r>
              <a:rPr kumimoji="1" lang="ja-JP" altLang="en-US" dirty="0"/>
              <a:t>参考</a:t>
            </a:r>
            <a:r>
              <a:rPr lang="en-US" altLang="ja-JP" dirty="0"/>
              <a:t>】</a:t>
            </a:r>
            <a:r>
              <a:rPr lang="ja-JP" altLang="en-US" dirty="0"/>
              <a:t>車両検知時のベストショット送信</a:t>
            </a:r>
            <a:endParaRPr kumimoji="1" lang="ja-JP" altLang="en-US" dirty="0"/>
          </a:p>
        </p:txBody>
      </p:sp>
      <p:pic>
        <p:nvPicPr>
          <p:cNvPr id="8" name="図 7"/>
          <p:cNvPicPr>
            <a:picLocks noChangeAspect="1"/>
          </p:cNvPicPr>
          <p:nvPr/>
        </p:nvPicPr>
        <p:blipFill rotWithShape="1">
          <a:blip r:embed="rId2"/>
          <a:srcRect t="12382"/>
          <a:stretch/>
        </p:blipFill>
        <p:spPr>
          <a:xfrm>
            <a:off x="91330" y="848600"/>
            <a:ext cx="4347562" cy="2621871"/>
          </a:xfrm>
          <a:prstGeom prst="rect">
            <a:avLst/>
          </a:prstGeom>
        </p:spPr>
      </p:pic>
    </p:spTree>
    <p:extLst>
      <p:ext uri="{BB962C8B-B14F-4D97-AF65-F5344CB8AC3E}">
        <p14:creationId xmlns:p14="http://schemas.microsoft.com/office/powerpoint/2010/main" val="3722183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sz="quarter" idx="10"/>
            <p:extLst>
              <p:ext uri="{D42A27DB-BD31-4B8C-83A1-F6EECF244321}">
                <p14:modId xmlns:p14="http://schemas.microsoft.com/office/powerpoint/2010/main" val="2383512312"/>
              </p:ext>
            </p:extLst>
          </p:nvPr>
        </p:nvGraphicFramePr>
        <p:xfrm>
          <a:off x="192102" y="935090"/>
          <a:ext cx="8766396" cy="1335360"/>
        </p:xfrm>
        <a:graphic>
          <a:graphicData uri="http://schemas.openxmlformats.org/drawingml/2006/table">
            <a:tbl>
              <a:tblPr bandRow="1">
                <a:tableStyleId>{0505E3EF-67EA-436B-97B2-0124C06EBD24}</a:tableStyleId>
              </a:tblPr>
              <a:tblGrid>
                <a:gridCol w="1003863">
                  <a:extLst>
                    <a:ext uri="{9D8B030D-6E8A-4147-A177-3AD203B41FA5}">
                      <a16:colId xmlns:a16="http://schemas.microsoft.com/office/drawing/2014/main" val="3191633835"/>
                    </a:ext>
                  </a:extLst>
                </a:gridCol>
                <a:gridCol w="1933811">
                  <a:extLst>
                    <a:ext uri="{9D8B030D-6E8A-4147-A177-3AD203B41FA5}">
                      <a16:colId xmlns:a16="http://schemas.microsoft.com/office/drawing/2014/main" val="623106691"/>
                    </a:ext>
                  </a:extLst>
                </a:gridCol>
                <a:gridCol w="2802673">
                  <a:extLst>
                    <a:ext uri="{9D8B030D-6E8A-4147-A177-3AD203B41FA5}">
                      <a16:colId xmlns:a16="http://schemas.microsoft.com/office/drawing/2014/main" val="517865778"/>
                    </a:ext>
                  </a:extLst>
                </a:gridCol>
                <a:gridCol w="3026049">
                  <a:extLst>
                    <a:ext uri="{9D8B030D-6E8A-4147-A177-3AD203B41FA5}">
                      <a16:colId xmlns:a16="http://schemas.microsoft.com/office/drawing/2014/main" val="3038228347"/>
                    </a:ext>
                  </a:extLst>
                </a:gridCol>
              </a:tblGrid>
              <a:tr h="12162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mn-ea"/>
                          <a:ea typeface="+mn-ea"/>
                        </a:rPr>
                        <a:t>【</a:t>
                      </a:r>
                      <a:r>
                        <a:rPr kumimoji="1" lang="ja-JP" altLang="en-US" sz="1100" b="1" dirty="0">
                          <a:solidFill>
                            <a:schemeClr val="tx1"/>
                          </a:solidFill>
                          <a:latin typeface="+mn-ea"/>
                          <a:ea typeface="+mn-ea"/>
                        </a:rPr>
                        <a:t>精度</a:t>
                      </a:r>
                      <a:r>
                        <a:rPr kumimoji="1" lang="en-US" altLang="ja-JP" sz="1100" b="1" dirty="0">
                          <a:solidFill>
                            <a:schemeClr val="tx1"/>
                          </a:solidFill>
                          <a:latin typeface="+mn-ea"/>
                          <a:ea typeface="+mn-ea"/>
                        </a:rPr>
                        <a:t>】</a:t>
                      </a:r>
                      <a:r>
                        <a:rPr kumimoji="1" lang="ja-JP" altLang="en-US" sz="1100" b="1" dirty="0">
                          <a:solidFill>
                            <a:schemeClr val="tx1"/>
                          </a:solidFill>
                          <a:latin typeface="+mn-ea"/>
                          <a:ea typeface="+mn-ea"/>
                        </a:rPr>
                        <a:t>マスク着用環境</a:t>
                      </a:r>
                    </a:p>
                  </a:txBody>
                  <a:tcPr marL="36000" marR="36000" marT="36000" marB="3600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kumimoji="1" lang="ja-JP" altLang="en-US" sz="1100" b="1"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b="1" dirty="0">
                          <a:solidFill>
                            <a:schemeClr val="tx1"/>
                          </a:solidFill>
                          <a:latin typeface="+mn-ea"/>
                          <a:ea typeface="+mn-ea"/>
                        </a:rPr>
                        <a:t>運用可能</a:t>
                      </a:r>
                      <a:endParaRPr kumimoji="1" lang="en-US" altLang="ja-JP" sz="1100" b="1"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mn-ea"/>
                          <a:ea typeface="+mn-ea"/>
                        </a:rPr>
                        <a:t>WV-ASF950</a:t>
                      </a:r>
                      <a:r>
                        <a:rPr kumimoji="1" lang="ja-JP" altLang="en-US" sz="1100" b="1" dirty="0">
                          <a:solidFill>
                            <a:schemeClr val="tx1"/>
                          </a:solidFill>
                          <a:latin typeface="+mn-ea"/>
                          <a:ea typeface="+mn-ea"/>
                        </a:rPr>
                        <a:t> </a:t>
                      </a:r>
                      <a:r>
                        <a:rPr kumimoji="1" lang="en-US" altLang="ja-JP" sz="1100" b="1" dirty="0">
                          <a:solidFill>
                            <a:schemeClr val="tx1"/>
                          </a:solidFill>
                          <a:latin typeface="+mn-ea"/>
                          <a:ea typeface="+mn-ea"/>
                        </a:rPr>
                        <a:t>V4</a:t>
                      </a:r>
                      <a:r>
                        <a:rPr kumimoji="1" lang="ja-JP" altLang="en-US" sz="1100" b="1" dirty="0">
                          <a:solidFill>
                            <a:schemeClr val="tx1"/>
                          </a:solidFill>
                          <a:latin typeface="+mn-ea"/>
                          <a:ea typeface="+mn-ea"/>
                        </a:rPr>
                        <a:t>同等精度で運用可能</a:t>
                      </a:r>
                      <a:endParaRPr kumimoji="1" lang="en-US" altLang="ja-JP" sz="1100" b="1" dirty="0">
                        <a:solidFill>
                          <a:schemeClr val="tx1"/>
                        </a:solidFill>
                        <a:latin typeface="+mn-ea"/>
                        <a:ea typeface="+mn-ea"/>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n-ea"/>
                          <a:ea typeface="+mn-ea"/>
                        </a:rPr>
                        <a:t>（下表*</a:t>
                      </a:r>
                      <a:r>
                        <a:rPr kumimoji="1" lang="en-US" altLang="ja-JP" sz="900" b="1" dirty="0">
                          <a:solidFill>
                            <a:schemeClr val="tx1"/>
                          </a:solidFill>
                          <a:latin typeface="+mn-ea"/>
                          <a:ea typeface="+mn-ea"/>
                        </a:rPr>
                        <a:t>1</a:t>
                      </a:r>
                      <a:r>
                        <a:rPr kumimoji="1" lang="ja-JP" altLang="en-US" sz="900" b="1" dirty="0">
                          <a:solidFill>
                            <a:schemeClr val="tx1"/>
                          </a:solidFill>
                          <a:latin typeface="+mn-ea"/>
                          <a:ea typeface="+mn-ea"/>
                        </a:rPr>
                        <a:t>の条件あり）</a:t>
                      </a:r>
                      <a:endParaRPr kumimoji="1" lang="en-US" altLang="ja-JP" sz="900" b="1" dirty="0">
                        <a:solidFill>
                          <a:srgbClr val="FF0000"/>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9296375"/>
                  </a:ext>
                </a:extLst>
              </a:tr>
              <a:tr h="121629">
                <a:tc rowSpan="2">
                  <a:txBody>
                    <a:bodyPr/>
                    <a:lstStyle/>
                    <a:p>
                      <a:r>
                        <a:rPr kumimoji="1" lang="en-US" altLang="ja-JP" sz="1100" b="1" dirty="0">
                          <a:solidFill>
                            <a:schemeClr val="tx1"/>
                          </a:solidFill>
                          <a:latin typeface="+mn-ea"/>
                          <a:ea typeface="+mn-ea"/>
                        </a:rPr>
                        <a:t>【</a:t>
                      </a:r>
                      <a:r>
                        <a:rPr kumimoji="1" lang="ja-JP" altLang="en-US" sz="1100" b="1" dirty="0">
                          <a:solidFill>
                            <a:schemeClr val="tx1"/>
                          </a:solidFill>
                          <a:latin typeface="+mn-ea"/>
                          <a:ea typeface="+mn-ea"/>
                        </a:rPr>
                        <a:t>規模</a:t>
                      </a:r>
                      <a:r>
                        <a:rPr kumimoji="1" lang="en-US" altLang="ja-JP" sz="1100" b="1" dirty="0">
                          <a:solidFill>
                            <a:schemeClr val="tx1"/>
                          </a:solidFill>
                          <a:latin typeface="+mn-ea"/>
                          <a:ea typeface="+mn-ea"/>
                        </a:rPr>
                        <a:t>】</a:t>
                      </a:r>
                    </a:p>
                    <a:p>
                      <a:r>
                        <a:rPr kumimoji="1" lang="ja-JP" altLang="en-US" sz="800" b="1" dirty="0">
                          <a:solidFill>
                            <a:schemeClr val="tx1"/>
                          </a:solidFill>
                          <a:latin typeface="+mn-ea"/>
                          <a:ea typeface="+mn-ea"/>
                        </a:rPr>
                        <a:t>＊１サーバーあたり</a:t>
                      </a:r>
                    </a:p>
                  </a:txBody>
                  <a:tcPr marL="36000" marR="36000" marT="36000" marB="3600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b="1" dirty="0">
                          <a:solidFill>
                            <a:schemeClr val="tx1"/>
                          </a:solidFill>
                          <a:latin typeface="+mn-ea"/>
                          <a:ea typeface="+mn-ea"/>
                        </a:rPr>
                        <a:t>設置カメラ台数</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b="1" dirty="0">
                          <a:solidFill>
                            <a:schemeClr val="tx1"/>
                          </a:solidFill>
                          <a:latin typeface="+mn-ea"/>
                          <a:ea typeface="+mn-ea"/>
                        </a:rPr>
                        <a:t>中</a:t>
                      </a:r>
                      <a:endParaRPr kumimoji="1" lang="en-US" altLang="ja-JP" sz="1100" b="1"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FF"/>
                          </a:solidFill>
                          <a:latin typeface="+mn-ea"/>
                          <a:ea typeface="+mn-ea"/>
                        </a:rPr>
                        <a:t>少～多</a:t>
                      </a:r>
                    </a:p>
                  </a:txBody>
                  <a:tcPr marL="36000" marR="36000" marT="36000" marB="3600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4471631"/>
                  </a:ext>
                </a:extLst>
              </a:tr>
              <a:tr h="121629">
                <a:tc vMerge="1">
                  <a:txBody>
                    <a:bodyPr/>
                    <a:lstStyle/>
                    <a:p>
                      <a:endParaRPr kumimoji="1" lang="ja-JP" altLang="en-US" sz="1100" b="1" dirty="0">
                        <a:solidFill>
                          <a:schemeClr val="tx1"/>
                        </a:solidFill>
                        <a:latin typeface="+mn-ea"/>
                        <a:ea typeface="+mn-ea"/>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b="1" dirty="0">
                          <a:solidFill>
                            <a:schemeClr val="tx1"/>
                          </a:solidFill>
                          <a:latin typeface="+mn-ea"/>
                          <a:ea typeface="+mn-ea"/>
                        </a:rPr>
                        <a:t>顔登録数</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b="1" dirty="0">
                          <a:solidFill>
                            <a:schemeClr val="tx1"/>
                          </a:solidFill>
                          <a:latin typeface="+mn-ea"/>
                          <a:ea typeface="+mn-ea"/>
                        </a:rPr>
                        <a:t>多い</a:t>
                      </a:r>
                      <a:endParaRPr kumimoji="1" lang="en-US" altLang="ja-JP" sz="1100" b="1"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100" b="1" dirty="0">
                          <a:solidFill>
                            <a:srgbClr val="FF0000"/>
                          </a:solidFill>
                          <a:latin typeface="+mn-ea"/>
                          <a:ea typeface="+mn-ea"/>
                        </a:rPr>
                        <a:t>少ない</a:t>
                      </a:r>
                    </a:p>
                  </a:txBody>
                  <a:tcPr marL="36000" marR="36000" marT="36000" marB="3600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173332"/>
                  </a:ext>
                </a:extLst>
              </a:tr>
              <a:tr h="121629">
                <a:tc rowSpan="2">
                  <a:txBody>
                    <a:bodyPr/>
                    <a:lstStyle/>
                    <a:p>
                      <a:r>
                        <a:rPr kumimoji="1" lang="en-US" altLang="ja-JP" sz="1100" b="1" dirty="0">
                          <a:solidFill>
                            <a:schemeClr val="tx1"/>
                          </a:solidFill>
                          <a:latin typeface="+mn-ea"/>
                          <a:ea typeface="+mn-ea"/>
                        </a:rPr>
                        <a:t>【</a:t>
                      </a:r>
                      <a:r>
                        <a:rPr kumimoji="1" lang="ja-JP" altLang="en-US" sz="1100" b="1" dirty="0">
                          <a:solidFill>
                            <a:schemeClr val="tx1"/>
                          </a:solidFill>
                          <a:latin typeface="+mn-ea"/>
                          <a:ea typeface="+mn-ea"/>
                        </a:rPr>
                        <a:t>機能</a:t>
                      </a:r>
                      <a:r>
                        <a:rPr kumimoji="1" lang="en-US" altLang="ja-JP" sz="1100" b="1" dirty="0">
                          <a:solidFill>
                            <a:schemeClr val="tx1"/>
                          </a:solidFill>
                          <a:latin typeface="+mn-ea"/>
                          <a:ea typeface="+mn-ea"/>
                        </a:rPr>
                        <a:t>】</a:t>
                      </a:r>
                      <a:endParaRPr kumimoji="1" lang="ja-JP" altLang="en-US" sz="1100" b="1" dirty="0">
                        <a:solidFill>
                          <a:schemeClr val="tx1"/>
                        </a:solidFill>
                        <a:latin typeface="+mn-ea"/>
                        <a:ea typeface="+mn-ea"/>
                      </a:endParaRPr>
                    </a:p>
                  </a:txBody>
                  <a:tcPr marL="36000" marR="36000" marT="36000" marB="3600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b="1" dirty="0">
                          <a:solidFill>
                            <a:schemeClr val="tx1"/>
                          </a:solidFill>
                          <a:latin typeface="+mn-ea"/>
                          <a:ea typeface="+mn-ea"/>
                        </a:rPr>
                        <a:t>未登録検知機能</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b="1" dirty="0">
                          <a:solidFill>
                            <a:schemeClr val="tx1"/>
                          </a:solidFill>
                          <a:latin typeface="+mn-ea"/>
                          <a:ea typeface="+mn-ea"/>
                        </a:rPr>
                        <a:t>対応</a:t>
                      </a:r>
                      <a:endParaRPr kumimoji="1" lang="en-US" altLang="ja-JP" sz="1100" b="1"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100" b="1" dirty="0">
                          <a:solidFill>
                            <a:srgbClr val="FF0000"/>
                          </a:solidFill>
                          <a:latin typeface="+mn-ea"/>
                          <a:ea typeface="+mn-ea"/>
                        </a:rPr>
                        <a:t>未対応</a:t>
                      </a:r>
                    </a:p>
                  </a:txBody>
                  <a:tcPr marL="36000" marR="36000" marT="36000" marB="3600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3797042"/>
                  </a:ext>
                </a:extLst>
              </a:tr>
              <a:tr h="121629">
                <a:tc vMerge="1">
                  <a:txBody>
                    <a:bodyPr/>
                    <a:lstStyle/>
                    <a:p>
                      <a:endParaRPr kumimoji="1" lang="ja-JP" altLang="en-US" sz="1100" b="1" dirty="0">
                        <a:solidFill>
                          <a:schemeClr val="tx1"/>
                        </a:solidFill>
                        <a:latin typeface="+mn-ea"/>
                        <a:ea typeface="+mn-ea"/>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1100" b="1" dirty="0">
                          <a:solidFill>
                            <a:schemeClr val="tx1"/>
                          </a:solidFill>
                          <a:latin typeface="+mn-ea"/>
                          <a:ea typeface="+mn-ea"/>
                        </a:rPr>
                        <a:t>使用</a:t>
                      </a:r>
                      <a:r>
                        <a:rPr kumimoji="1" lang="en-US" altLang="ja-JP" sz="1100" b="1" dirty="0">
                          <a:solidFill>
                            <a:schemeClr val="tx1"/>
                          </a:solidFill>
                          <a:latin typeface="+mn-ea"/>
                          <a:ea typeface="+mn-ea"/>
                        </a:rPr>
                        <a:t>AI</a:t>
                      </a:r>
                      <a:r>
                        <a:rPr kumimoji="1" lang="ja-JP" altLang="en-US" sz="1100" b="1" dirty="0">
                          <a:solidFill>
                            <a:schemeClr val="tx1"/>
                          </a:solidFill>
                          <a:latin typeface="+mn-ea"/>
                          <a:ea typeface="+mn-ea"/>
                        </a:rPr>
                        <a:t>アプリ</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1100" b="1" dirty="0">
                          <a:solidFill>
                            <a:schemeClr val="tx1"/>
                          </a:solidFill>
                          <a:latin typeface="+mn-ea"/>
                          <a:ea typeface="+mn-ea"/>
                        </a:rPr>
                        <a:t>顔のみ</a:t>
                      </a:r>
                      <a:endParaRPr kumimoji="1" lang="en-US" altLang="ja-JP" sz="1100" b="1" dirty="0">
                        <a:solidFill>
                          <a:schemeClr val="tx1"/>
                        </a:solidFill>
                        <a:latin typeface="+mn-ea"/>
                        <a:ea typeface="+mn-ea"/>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FF"/>
                          </a:solidFill>
                          <a:latin typeface="+mn-ea"/>
                          <a:ea typeface="+mn-ea"/>
                        </a:rPr>
                        <a:t>顔以外の</a:t>
                      </a:r>
                      <a:r>
                        <a:rPr kumimoji="1" lang="en-US" altLang="ja-JP" sz="1100" b="1" dirty="0">
                          <a:solidFill>
                            <a:srgbClr val="0000FF"/>
                          </a:solidFill>
                          <a:latin typeface="+mn-ea"/>
                          <a:ea typeface="+mn-ea"/>
                        </a:rPr>
                        <a:t>AI</a:t>
                      </a:r>
                      <a:r>
                        <a:rPr kumimoji="1" lang="ja-JP" altLang="en-US" sz="1100" b="1" dirty="0">
                          <a:solidFill>
                            <a:srgbClr val="0000FF"/>
                          </a:solidFill>
                          <a:latin typeface="+mn-ea"/>
                          <a:ea typeface="+mn-ea"/>
                        </a:rPr>
                        <a:t>アプリも併用可能</a:t>
                      </a:r>
                    </a:p>
                  </a:txBody>
                  <a:tcPr marL="36000" marR="36000" marT="36000" marB="3600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6635517"/>
                  </a:ext>
                </a:extLst>
              </a:tr>
            </a:tbl>
          </a:graphicData>
        </a:graphic>
      </p:graphicFrame>
      <p:sp>
        <p:nvSpPr>
          <p:cNvPr id="3" name="タイトル 2"/>
          <p:cNvSpPr>
            <a:spLocks noGrp="1"/>
          </p:cNvSpPr>
          <p:nvPr>
            <p:ph type="title"/>
          </p:nvPr>
        </p:nvSpPr>
        <p:spPr/>
        <p:txBody>
          <a:bodyPr/>
          <a:lstStyle/>
          <a:p>
            <a:pPr marL="0"/>
            <a:r>
              <a:rPr lang="en-US" altLang="ja-JP" dirty="0"/>
              <a:t>【</a:t>
            </a:r>
            <a:r>
              <a:rPr lang="ja-JP" altLang="en-US" dirty="0"/>
              <a:t>参考</a:t>
            </a:r>
            <a:r>
              <a:rPr lang="en-US" altLang="ja-JP" dirty="0"/>
              <a:t>】FacePRO</a:t>
            </a:r>
            <a:r>
              <a:rPr lang="ja-JP" altLang="en-US" dirty="0"/>
              <a:t>とのユースケースの相違</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253155834"/>
              </p:ext>
            </p:extLst>
          </p:nvPr>
        </p:nvGraphicFramePr>
        <p:xfrm>
          <a:off x="186842" y="2566947"/>
          <a:ext cx="8770315" cy="2084160"/>
        </p:xfrm>
        <a:graphic>
          <a:graphicData uri="http://schemas.openxmlformats.org/drawingml/2006/table">
            <a:tbl>
              <a:tblPr bandRow="1">
                <a:tableStyleId>{0505E3EF-67EA-436B-97B2-0124C06EBD24}</a:tableStyleId>
              </a:tblPr>
              <a:tblGrid>
                <a:gridCol w="1003863">
                  <a:extLst>
                    <a:ext uri="{9D8B030D-6E8A-4147-A177-3AD203B41FA5}">
                      <a16:colId xmlns:a16="http://schemas.microsoft.com/office/drawing/2014/main" val="234178692"/>
                    </a:ext>
                  </a:extLst>
                </a:gridCol>
                <a:gridCol w="1934138">
                  <a:extLst>
                    <a:ext uri="{9D8B030D-6E8A-4147-A177-3AD203B41FA5}">
                      <a16:colId xmlns:a16="http://schemas.microsoft.com/office/drawing/2014/main" val="2309234054"/>
                    </a:ext>
                  </a:extLst>
                </a:gridCol>
                <a:gridCol w="2818937">
                  <a:extLst>
                    <a:ext uri="{9D8B030D-6E8A-4147-A177-3AD203B41FA5}">
                      <a16:colId xmlns:a16="http://schemas.microsoft.com/office/drawing/2014/main" val="3975320639"/>
                    </a:ext>
                  </a:extLst>
                </a:gridCol>
                <a:gridCol w="3013377">
                  <a:extLst>
                    <a:ext uri="{9D8B030D-6E8A-4147-A177-3AD203B41FA5}">
                      <a16:colId xmlns:a16="http://schemas.microsoft.com/office/drawing/2014/main" val="3128046963"/>
                    </a:ext>
                  </a:extLst>
                </a:gridCol>
              </a:tblGrid>
              <a:tr h="0">
                <a:tc rowSpan="2">
                  <a:txBody>
                    <a:bodyPr/>
                    <a:lstStyle/>
                    <a:p>
                      <a:r>
                        <a:rPr kumimoji="1" lang="ja-JP" altLang="en-US" sz="1000" b="1" dirty="0">
                          <a:latin typeface="+mn-ea"/>
                          <a:ea typeface="+mn-ea"/>
                        </a:rPr>
                        <a:t>精度観点</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900" b="1" dirty="0">
                          <a:latin typeface="+mn-ea"/>
                          <a:ea typeface="+mn-ea"/>
                        </a:rPr>
                        <a:t>適用可能な環境</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algn="ctr"/>
                      <a:r>
                        <a:rPr kumimoji="1" lang="ja-JP" altLang="en-US" sz="900" b="1" dirty="0">
                          <a:latin typeface="+mn-ea"/>
                          <a:ea typeface="+mn-ea"/>
                        </a:rPr>
                        <a:t>屋内・軒下対応（低照度、逆光）</a:t>
                      </a:r>
                      <a:endParaRPr kumimoji="1" lang="en-US" altLang="ja-JP" sz="900" b="1" dirty="0">
                        <a:solidFill>
                          <a:srgbClr val="3333FF"/>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b="0">
                        <a:latin typeface="meiryo" panose="020B0604030504040204" pitchFamily="50" charset="-128"/>
                        <a:ea typeface="meiryo"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489454"/>
                  </a:ext>
                </a:extLst>
              </a:tr>
              <a:tr h="73882">
                <a:tc vMerge="1">
                  <a:txBody>
                    <a:bodyPr/>
                    <a:lstStyle/>
                    <a:p>
                      <a:endParaRPr kumimoji="1" lang="ja-JP" altLang="en-US" sz="1000">
                        <a:latin typeface="meiryo" panose="020B0604030504040204" pitchFamily="50" charset="-128"/>
                        <a:ea typeface="meiryo"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900" b="1" dirty="0">
                          <a:latin typeface="+mn-ea"/>
                          <a:ea typeface="+mn-ea"/>
                        </a:rPr>
                        <a:t>マスク着用時の照合精度</a:t>
                      </a:r>
                      <a:endParaRPr kumimoji="1" lang="en-US" altLang="ja-JP" sz="900" b="1" dirty="0">
                        <a:latin typeface="+mn-ea"/>
                        <a:ea typeface="+mn-ea"/>
                      </a:endParaRPr>
                    </a:p>
                    <a:p>
                      <a:r>
                        <a:rPr kumimoji="1" lang="ja-JP" altLang="en-US" sz="900" b="1" dirty="0">
                          <a:latin typeface="+mn-ea"/>
                          <a:ea typeface="+mn-ea"/>
                        </a:rPr>
                        <a:t>　</a:t>
                      </a:r>
                      <a:r>
                        <a:rPr kumimoji="1" lang="ja-JP" altLang="en-US" sz="700" b="1" dirty="0">
                          <a:latin typeface="+mn-ea"/>
                          <a:ea typeface="+mn-ea"/>
                        </a:rPr>
                        <a:t>*社内実験環境でのデータ</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900" b="1" dirty="0">
                          <a:solidFill>
                            <a:schemeClr val="tx1"/>
                          </a:solidFill>
                          <a:latin typeface="+mn-ea"/>
                          <a:ea typeface="+mn-ea"/>
                        </a:rPr>
                        <a:t>約</a:t>
                      </a:r>
                      <a:r>
                        <a:rPr kumimoji="1" lang="en-US" altLang="ja-JP" sz="900" b="1" dirty="0">
                          <a:solidFill>
                            <a:schemeClr val="tx1"/>
                          </a:solidFill>
                          <a:latin typeface="+mn-ea"/>
                          <a:ea typeface="+mn-ea"/>
                        </a:rPr>
                        <a:t>90%</a:t>
                      </a:r>
                    </a:p>
                    <a:p>
                      <a:pPr algn="ctr"/>
                      <a:r>
                        <a:rPr kumimoji="1" lang="ja-JP" altLang="en-US" sz="800" b="1" dirty="0">
                          <a:solidFill>
                            <a:schemeClr val="tx1"/>
                          </a:solidFill>
                          <a:latin typeface="+mn-ea"/>
                          <a:ea typeface="+mn-ea"/>
                        </a:rPr>
                        <a:t>＊</a:t>
                      </a:r>
                      <a:r>
                        <a:rPr kumimoji="1" lang="en-US" altLang="ja-JP" sz="800" b="1" dirty="0">
                          <a:solidFill>
                            <a:schemeClr val="tx1"/>
                          </a:solidFill>
                          <a:latin typeface="+mn-ea"/>
                          <a:ea typeface="+mn-ea"/>
                        </a:rPr>
                        <a:t>v3</a:t>
                      </a:r>
                      <a:r>
                        <a:rPr kumimoji="1" lang="ja-JP" altLang="en-US" sz="800" b="1" dirty="0">
                          <a:solidFill>
                            <a:schemeClr val="tx1"/>
                          </a:solidFill>
                          <a:latin typeface="+mn-ea"/>
                          <a:ea typeface="+mn-ea"/>
                        </a:rPr>
                        <a:t>以前：屋内で約</a:t>
                      </a:r>
                      <a:r>
                        <a:rPr kumimoji="1" lang="en-US" altLang="ja-JP" sz="800" b="1" dirty="0">
                          <a:solidFill>
                            <a:schemeClr val="tx1"/>
                          </a:solidFill>
                          <a:latin typeface="+mn-ea"/>
                          <a:ea typeface="+mn-ea"/>
                        </a:rPr>
                        <a:t>90%</a:t>
                      </a:r>
                      <a:r>
                        <a:rPr kumimoji="1" lang="ja-JP" altLang="en-US" sz="800" b="1" dirty="0" err="1">
                          <a:solidFill>
                            <a:schemeClr val="tx1"/>
                          </a:solidFill>
                          <a:latin typeface="+mn-ea"/>
                          <a:ea typeface="+mn-ea"/>
                        </a:rPr>
                        <a:t>、</a:t>
                      </a:r>
                      <a:r>
                        <a:rPr kumimoji="1" lang="ja-JP" altLang="en-US" sz="800" b="1" dirty="0">
                          <a:solidFill>
                            <a:schemeClr val="tx1"/>
                          </a:solidFill>
                          <a:latin typeface="+mn-ea"/>
                          <a:ea typeface="+mn-ea"/>
                        </a:rPr>
                        <a:t>軒下未評価</a:t>
                      </a:r>
                      <a:endParaRPr kumimoji="1" lang="en-US" altLang="ja-JP" sz="800" b="1" dirty="0">
                        <a:solidFill>
                          <a:schemeClr val="tx1"/>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783" rtl="0" eaLnBrk="1" fontAlgn="auto" latinLnBrk="0" hangingPunct="1">
                        <a:lnSpc>
                          <a:spcPct val="100000"/>
                        </a:lnSpc>
                        <a:spcBef>
                          <a:spcPts val="600"/>
                        </a:spcBef>
                        <a:spcAft>
                          <a:spcPts val="0"/>
                        </a:spcAft>
                        <a:buClrTx/>
                        <a:buSzTx/>
                        <a:buFontTx/>
                        <a:buNone/>
                        <a:tabLst/>
                        <a:defRPr/>
                      </a:pPr>
                      <a:r>
                        <a:rPr kumimoji="1" lang="ja-JP" altLang="en-US" sz="800" b="1" dirty="0">
                          <a:latin typeface="+mn-ea"/>
                          <a:ea typeface="+mn-ea"/>
                        </a:rPr>
                        <a:t>*</a:t>
                      </a:r>
                      <a:r>
                        <a:rPr kumimoji="1" lang="en-US" altLang="ja-JP" sz="800" b="1" dirty="0">
                          <a:latin typeface="+mn-ea"/>
                          <a:ea typeface="+mn-ea"/>
                        </a:rPr>
                        <a:t>1</a:t>
                      </a:r>
                      <a:r>
                        <a:rPr kumimoji="1" lang="ja-JP" altLang="en-US" sz="800" b="1" dirty="0">
                          <a:latin typeface="+mn-ea"/>
                          <a:ea typeface="+mn-ea"/>
                        </a:rPr>
                        <a:t>：</a:t>
                      </a:r>
                      <a:r>
                        <a:rPr kumimoji="1" lang="ja-JP" altLang="en-US" sz="800" b="1" dirty="0">
                          <a:solidFill>
                            <a:srgbClr val="0000FF"/>
                          </a:solidFill>
                          <a:latin typeface="+mn-ea"/>
                          <a:ea typeface="+mn-ea"/>
                        </a:rPr>
                        <a:t>下記条件では、</a:t>
                      </a:r>
                      <a:r>
                        <a:rPr kumimoji="1" lang="en-US" altLang="ja-JP" sz="800" b="1" dirty="0">
                          <a:solidFill>
                            <a:srgbClr val="0000FF"/>
                          </a:solidFill>
                          <a:latin typeface="+mn-ea"/>
                          <a:ea typeface="+mn-ea"/>
                        </a:rPr>
                        <a:t>WV-ASF950</a:t>
                      </a:r>
                      <a:r>
                        <a:rPr kumimoji="1" lang="ja-JP" altLang="en-US" sz="800" b="1" dirty="0">
                          <a:solidFill>
                            <a:srgbClr val="0000FF"/>
                          </a:solidFill>
                          <a:latin typeface="+mn-ea"/>
                          <a:ea typeface="+mn-ea"/>
                        </a:rPr>
                        <a:t> </a:t>
                      </a:r>
                      <a:r>
                        <a:rPr kumimoji="1" lang="en-US" altLang="ja-JP" sz="800" b="1" dirty="0">
                          <a:solidFill>
                            <a:srgbClr val="0000FF"/>
                          </a:solidFill>
                          <a:latin typeface="+mn-ea"/>
                          <a:ea typeface="+mn-ea"/>
                        </a:rPr>
                        <a:t>V4</a:t>
                      </a:r>
                      <a:r>
                        <a:rPr kumimoji="1" lang="ja-JP" altLang="en-US" sz="800" b="1" dirty="0">
                          <a:solidFill>
                            <a:srgbClr val="0000FF"/>
                          </a:solidFill>
                          <a:latin typeface="+mn-ea"/>
                          <a:ea typeface="+mn-ea"/>
                        </a:rPr>
                        <a:t>同等（約</a:t>
                      </a:r>
                      <a:r>
                        <a:rPr kumimoji="1" lang="en-US" altLang="ja-JP" sz="800" b="1" dirty="0">
                          <a:solidFill>
                            <a:srgbClr val="0000FF"/>
                          </a:solidFill>
                          <a:latin typeface="+mn-ea"/>
                          <a:ea typeface="+mn-ea"/>
                        </a:rPr>
                        <a:t>90</a:t>
                      </a:r>
                      <a:r>
                        <a:rPr kumimoji="1" lang="ja-JP" altLang="en-US" sz="800" b="1" dirty="0">
                          <a:solidFill>
                            <a:srgbClr val="0000FF"/>
                          </a:solidFill>
                          <a:latin typeface="+mn-ea"/>
                          <a:ea typeface="+mn-ea"/>
                        </a:rPr>
                        <a:t>％）</a:t>
                      </a:r>
                      <a:endParaRPr kumimoji="1" lang="en-US" altLang="ja-JP" sz="800" b="1" dirty="0">
                        <a:latin typeface="+mn-ea"/>
                        <a:ea typeface="+mn-ea"/>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b="1" dirty="0">
                          <a:latin typeface="+mn-ea"/>
                          <a:ea typeface="+mn-ea"/>
                        </a:rPr>
                        <a:t>　　・登録顔と検知顔でマスク着用</a:t>
                      </a:r>
                      <a:r>
                        <a:rPr kumimoji="1" lang="en-US" altLang="ja-JP" sz="800" b="1" dirty="0">
                          <a:latin typeface="+mn-ea"/>
                          <a:ea typeface="+mn-ea"/>
                        </a:rPr>
                        <a:t>/</a:t>
                      </a:r>
                      <a:r>
                        <a:rPr kumimoji="1" lang="ja-JP" altLang="en-US" sz="800" b="1" dirty="0">
                          <a:latin typeface="+mn-ea"/>
                          <a:ea typeface="+mn-ea"/>
                        </a:rPr>
                        <a:t>非着用が変わらない場合</a:t>
                      </a:r>
                      <a:endParaRPr kumimoji="1" lang="en-US" altLang="ja-JP" sz="800" b="1" dirty="0">
                        <a:latin typeface="+mn-ea"/>
                        <a:ea typeface="+mn-ea"/>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00" b="1" dirty="0">
                          <a:latin typeface="+mn-ea"/>
                          <a:ea typeface="+mn-ea"/>
                        </a:rPr>
                        <a:t>　　・マスクの着用</a:t>
                      </a:r>
                      <a:r>
                        <a:rPr kumimoji="1" lang="en-US" altLang="ja-JP" sz="800" b="1" dirty="0">
                          <a:latin typeface="+mn-ea"/>
                          <a:ea typeface="+mn-ea"/>
                        </a:rPr>
                        <a:t>/</a:t>
                      </a:r>
                      <a:r>
                        <a:rPr kumimoji="1" lang="ja-JP" altLang="en-US" sz="800" b="1" dirty="0">
                          <a:latin typeface="+mn-ea"/>
                          <a:ea typeface="+mn-ea"/>
                        </a:rPr>
                        <a:t>非着用 </a:t>
                      </a:r>
                      <a:r>
                        <a:rPr kumimoji="1" lang="en-US" altLang="ja-JP" sz="800" b="1" dirty="0">
                          <a:latin typeface="+mn-ea"/>
                          <a:ea typeface="+mn-ea"/>
                        </a:rPr>
                        <a:t>2</a:t>
                      </a:r>
                      <a:r>
                        <a:rPr kumimoji="1" lang="ja-JP" altLang="en-US" sz="800" b="1" dirty="0">
                          <a:latin typeface="+mn-ea"/>
                          <a:ea typeface="+mn-ea"/>
                        </a:rPr>
                        <a:t>種類の顔画像を登録</a:t>
                      </a:r>
                      <a:endParaRPr kumimoji="1" lang="en-US" altLang="ja-JP" sz="800" b="1" dirty="0">
                        <a:latin typeface="+mn-ea"/>
                        <a:ea typeface="+mn-ea"/>
                      </a:endParaRPr>
                    </a:p>
                    <a:p>
                      <a:pPr marL="0" marR="0" lvl="0" indent="0" algn="ctr" defTabSz="685783" rtl="0" eaLnBrk="1" fontAlgn="auto" latinLnBrk="0" hangingPunct="1">
                        <a:lnSpc>
                          <a:spcPct val="100000"/>
                        </a:lnSpc>
                        <a:spcBef>
                          <a:spcPts val="600"/>
                        </a:spcBef>
                        <a:spcAft>
                          <a:spcPts val="0"/>
                        </a:spcAft>
                        <a:buClrTx/>
                        <a:buSzTx/>
                        <a:buFontTx/>
                        <a:buNone/>
                        <a:tabLst/>
                        <a:defRPr/>
                      </a:pPr>
                      <a:r>
                        <a:rPr kumimoji="1" lang="ja-JP" altLang="en-US" sz="700" b="1" dirty="0">
                          <a:latin typeface="+mn-ea"/>
                          <a:ea typeface="+mn-ea"/>
                        </a:rPr>
                        <a:t>（登録顔と検知顔でマスク着用</a:t>
                      </a:r>
                      <a:r>
                        <a:rPr kumimoji="1" lang="en-US" altLang="ja-JP" sz="700" b="1" dirty="0">
                          <a:latin typeface="+mn-ea"/>
                          <a:ea typeface="+mn-ea"/>
                        </a:rPr>
                        <a:t>/</a:t>
                      </a:r>
                      <a:r>
                        <a:rPr kumimoji="1" lang="ja-JP" altLang="en-US" sz="700" b="1" dirty="0">
                          <a:latin typeface="+mn-ea"/>
                          <a:ea typeface="+mn-ea"/>
                        </a:rPr>
                        <a:t>非着用が変わる場合：</a:t>
                      </a:r>
                      <a:r>
                        <a:rPr kumimoji="1" lang="ja-JP" altLang="en-US" sz="700" b="1" dirty="0">
                          <a:solidFill>
                            <a:schemeClr val="tx1"/>
                          </a:solidFill>
                          <a:latin typeface="+mn-ea"/>
                          <a:ea typeface="+mn-ea"/>
                        </a:rPr>
                        <a:t>約</a:t>
                      </a:r>
                      <a:r>
                        <a:rPr kumimoji="1" lang="en-US" altLang="ja-JP" sz="700" b="1" dirty="0">
                          <a:solidFill>
                            <a:schemeClr val="tx1"/>
                          </a:solidFill>
                          <a:latin typeface="+mn-ea"/>
                          <a:ea typeface="+mn-ea"/>
                        </a:rPr>
                        <a:t>70%</a:t>
                      </a:r>
                      <a:r>
                        <a:rPr kumimoji="1" lang="ja-JP" altLang="en-US" sz="700" b="1" dirty="0">
                          <a:latin typeface="+mn-ea"/>
                          <a:ea typeface="+mn-ea"/>
                        </a:rPr>
                        <a:t>）</a:t>
                      </a:r>
                      <a:endParaRPr kumimoji="1" lang="en-US" altLang="ja-JP" sz="700" b="1" dirty="0">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4853684"/>
                  </a:ext>
                </a:extLst>
              </a:tr>
              <a:tr h="102914">
                <a:tc rowSpan="5">
                  <a:txBody>
                    <a:bodyPr/>
                    <a:lstStyle/>
                    <a:p>
                      <a:r>
                        <a:rPr kumimoji="1" lang="ja-JP" altLang="en-US" sz="1000" b="1" dirty="0">
                          <a:latin typeface="+mn-ea"/>
                          <a:ea typeface="+mn-ea"/>
                        </a:rPr>
                        <a:t>システム</a:t>
                      </a:r>
                      <a:endParaRPr kumimoji="1" lang="en-US" altLang="ja-JP" sz="1000" b="1" dirty="0">
                        <a:latin typeface="+mn-ea"/>
                        <a:ea typeface="+mn-ea"/>
                      </a:endParaRPr>
                    </a:p>
                    <a:p>
                      <a:r>
                        <a:rPr kumimoji="1" lang="ja-JP" altLang="en-US" sz="1000" b="1" dirty="0">
                          <a:latin typeface="+mn-ea"/>
                          <a:ea typeface="+mn-ea"/>
                        </a:rPr>
                        <a:t>構成・規模観点</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900" b="1" dirty="0">
                          <a:latin typeface="+mn-ea"/>
                          <a:ea typeface="+mn-ea"/>
                        </a:rPr>
                        <a:t>対応カメラ</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dirty="0" err="1">
                          <a:solidFill>
                            <a:schemeClr val="tx1"/>
                          </a:solidFill>
                          <a:latin typeface="+mn-ea"/>
                          <a:ea typeface="+mn-ea"/>
                        </a:rPr>
                        <a:t>SmartHD,EXTREME</a:t>
                      </a:r>
                      <a:r>
                        <a:rPr kumimoji="1" lang="ja-JP" altLang="en-US" sz="900" b="1" dirty="0">
                          <a:solidFill>
                            <a:schemeClr val="tx1"/>
                          </a:solidFill>
                          <a:latin typeface="+mn-ea"/>
                          <a:ea typeface="+mn-ea"/>
                        </a:rPr>
                        <a:t>シリーズ</a:t>
                      </a:r>
                      <a:endParaRPr kumimoji="1" lang="en-US" altLang="ja-JP" sz="900" b="1" dirty="0">
                        <a:solidFill>
                          <a:schemeClr val="tx1"/>
                        </a:solidFill>
                        <a:latin typeface="+mn-ea"/>
                        <a:ea typeface="+mn-ea"/>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00" b="1" dirty="0">
                          <a:solidFill>
                            <a:schemeClr val="tx1"/>
                          </a:solidFill>
                          <a:latin typeface="+mn-ea"/>
                          <a:ea typeface="+mn-ea"/>
                        </a:rPr>
                        <a:t>（</a:t>
                      </a:r>
                      <a:r>
                        <a:rPr kumimoji="1" lang="en-US" altLang="ja-JP" sz="800" b="1" dirty="0">
                          <a:solidFill>
                            <a:schemeClr val="tx1"/>
                          </a:solidFill>
                          <a:latin typeface="+mn-ea"/>
                          <a:ea typeface="+mn-ea"/>
                        </a:rPr>
                        <a:t>AI</a:t>
                      </a:r>
                      <a:r>
                        <a:rPr kumimoji="1" lang="ja-JP" altLang="en-US" sz="800" b="1" dirty="0">
                          <a:solidFill>
                            <a:schemeClr val="tx1"/>
                          </a:solidFill>
                          <a:latin typeface="+mn-ea"/>
                          <a:ea typeface="+mn-ea"/>
                        </a:rPr>
                        <a:t>ネットワークカメラ以外も対応）</a:t>
                      </a:r>
                      <a:endParaRPr kumimoji="1" lang="en-US" altLang="ja-JP" sz="800" b="1" dirty="0">
                        <a:solidFill>
                          <a:schemeClr val="tx1"/>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dirty="0">
                          <a:solidFill>
                            <a:srgbClr val="3333FF"/>
                          </a:solidFill>
                          <a:latin typeface="+mn-ea"/>
                          <a:ea typeface="+mn-ea"/>
                        </a:rPr>
                        <a:t>AI</a:t>
                      </a:r>
                      <a:r>
                        <a:rPr kumimoji="1" lang="ja-JP" altLang="en-US" sz="900" b="1" dirty="0">
                          <a:solidFill>
                            <a:srgbClr val="3333FF"/>
                          </a:solidFill>
                          <a:latin typeface="+mn-ea"/>
                          <a:ea typeface="+mn-ea"/>
                        </a:rPr>
                        <a:t>ネットワークカメラのみ</a:t>
                      </a:r>
                      <a:endParaRPr kumimoji="1" lang="en-US" altLang="ja-JP" sz="900" b="1" dirty="0">
                        <a:solidFill>
                          <a:srgbClr val="3333FF"/>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3452289"/>
                  </a:ext>
                </a:extLst>
              </a:tr>
              <a:tr h="121629">
                <a:tc vMerge="1">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1" lang="ja-JP" altLang="en-US" sz="1000">
                        <a:latin typeface="meiryo" panose="020B0604030504040204" pitchFamily="50" charset="-128"/>
                        <a:ea typeface="meiryo"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85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1" dirty="0">
                          <a:latin typeface="+mn-ea"/>
                          <a:ea typeface="+mn-ea"/>
                        </a:rPr>
                        <a:t>顔カメラの接続可能台数</a:t>
                      </a:r>
                      <a:r>
                        <a:rPr kumimoji="1" lang="en-US" altLang="ja-JP" sz="900" b="1" dirty="0">
                          <a:latin typeface="+mn-ea"/>
                          <a:ea typeface="+mn-ea"/>
                        </a:rPr>
                        <a:t>/</a:t>
                      </a:r>
                      <a:r>
                        <a:rPr kumimoji="1" lang="ja-JP" altLang="en-US" sz="900" b="1" dirty="0">
                          <a:latin typeface="+mn-ea"/>
                          <a:ea typeface="+mn-ea"/>
                        </a:rPr>
                        <a:t>サーバ</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tx1"/>
                          </a:solidFill>
                          <a:latin typeface="+mn-ea"/>
                          <a:ea typeface="+mn-ea"/>
                        </a:rPr>
                        <a:t>20</a:t>
                      </a:r>
                      <a:r>
                        <a:rPr kumimoji="1" lang="ja-JP" altLang="en-US" sz="900" b="1" dirty="0">
                          <a:solidFill>
                            <a:schemeClr val="tx1"/>
                          </a:solidFill>
                          <a:latin typeface="+mn-ea"/>
                          <a:ea typeface="+mn-ea"/>
                        </a:rPr>
                        <a:t>台</a:t>
                      </a: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n-ea"/>
                          <a:ea typeface="+mn-ea"/>
                          <a:cs typeface="Meiryo UI" panose="020B0604030504040204" pitchFamily="50" charset="-128"/>
                        </a:rPr>
                        <a:t>共用</a:t>
                      </a:r>
                      <a:r>
                        <a:rPr kumimoji="1" lang="en-US" altLang="ja-JP" sz="900" b="1" dirty="0">
                          <a:solidFill>
                            <a:schemeClr val="tx1"/>
                          </a:solidFill>
                          <a:latin typeface="+mn-ea"/>
                          <a:ea typeface="+mn-ea"/>
                          <a:cs typeface="Meiryo UI" panose="020B0604030504040204" pitchFamily="50" charset="-128"/>
                        </a:rPr>
                        <a:t>PC</a:t>
                      </a:r>
                      <a:r>
                        <a:rPr kumimoji="1" lang="ja-JP" altLang="en-US" sz="900" b="1" dirty="0">
                          <a:solidFill>
                            <a:schemeClr val="tx1"/>
                          </a:solidFill>
                          <a:latin typeface="+mn-ea"/>
                          <a:ea typeface="+mn-ea"/>
                          <a:cs typeface="Meiryo UI" panose="020B0604030504040204" pitchFamily="50" charset="-128"/>
                        </a:rPr>
                        <a:t>：</a:t>
                      </a:r>
                      <a:r>
                        <a:rPr kumimoji="1" lang="en-US" altLang="ja-JP" sz="900" b="1" dirty="0">
                          <a:solidFill>
                            <a:schemeClr val="tx1"/>
                          </a:solidFill>
                          <a:latin typeface="+mn-ea"/>
                          <a:ea typeface="+mn-ea"/>
                          <a:cs typeface="Meiryo UI" panose="020B0604030504040204" pitchFamily="50" charset="-128"/>
                        </a:rPr>
                        <a:t>4</a:t>
                      </a:r>
                      <a:r>
                        <a:rPr kumimoji="1" lang="ja-JP" altLang="en-US" sz="900" b="1" dirty="0">
                          <a:solidFill>
                            <a:schemeClr val="tx1"/>
                          </a:solidFill>
                          <a:latin typeface="+mn-ea"/>
                          <a:ea typeface="+mn-ea"/>
                          <a:cs typeface="Meiryo UI" panose="020B0604030504040204" pitchFamily="50" charset="-128"/>
                        </a:rPr>
                        <a:t>台／専用</a:t>
                      </a:r>
                      <a:r>
                        <a:rPr kumimoji="1" lang="en-US" altLang="ja-JP" sz="900" b="1" dirty="0">
                          <a:solidFill>
                            <a:schemeClr val="tx1"/>
                          </a:solidFill>
                          <a:latin typeface="+mn-ea"/>
                          <a:ea typeface="+mn-ea"/>
                          <a:cs typeface="Meiryo UI" panose="020B0604030504040204" pitchFamily="50" charset="-128"/>
                        </a:rPr>
                        <a:t>PC</a:t>
                      </a:r>
                      <a:r>
                        <a:rPr kumimoji="1" lang="ja-JP" altLang="en-US" sz="900" b="1" dirty="0">
                          <a:solidFill>
                            <a:schemeClr val="tx1"/>
                          </a:solidFill>
                          <a:latin typeface="+mn-ea"/>
                          <a:ea typeface="+mn-ea"/>
                          <a:cs typeface="Meiryo UI" panose="020B0604030504040204" pitchFamily="50" charset="-128"/>
                        </a:rPr>
                        <a:t>：</a:t>
                      </a:r>
                      <a:r>
                        <a:rPr kumimoji="1" lang="en-US" altLang="ja-JP" sz="900" b="1" dirty="0">
                          <a:solidFill>
                            <a:srgbClr val="0000FF"/>
                          </a:solidFill>
                          <a:latin typeface="+mn-ea"/>
                          <a:ea typeface="+mn-ea"/>
                          <a:cs typeface="Meiryo UI" panose="020B0604030504040204" pitchFamily="50" charset="-128"/>
                        </a:rPr>
                        <a:t>60</a:t>
                      </a:r>
                      <a:r>
                        <a:rPr kumimoji="1" lang="ja-JP" altLang="en-US" sz="900" b="1" dirty="0">
                          <a:solidFill>
                            <a:srgbClr val="0000FF"/>
                          </a:solidFill>
                          <a:latin typeface="+mn-ea"/>
                          <a:ea typeface="+mn-ea"/>
                          <a:cs typeface="Meiryo UI" panose="020B0604030504040204" pitchFamily="50" charset="-128"/>
                        </a:rPr>
                        <a:t>台</a:t>
                      </a:r>
                      <a:endParaRPr lang="en-US" altLang="ja-JP" sz="900" b="1" dirty="0">
                        <a:solidFill>
                          <a:srgbClr val="0000FF"/>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9978202"/>
                  </a:ext>
                </a:extLst>
              </a:tr>
              <a:tr h="0">
                <a:tc vMerge="1">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1" lang="ja-JP" altLang="en-US" sz="1000">
                        <a:latin typeface="meiryo" panose="020B0604030504040204" pitchFamily="50" charset="-128"/>
                        <a:ea typeface="meiryo"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85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1" dirty="0">
                          <a:latin typeface="+mn-ea"/>
                          <a:ea typeface="+mn-ea"/>
                        </a:rPr>
                        <a:t>サーバー拡張構成</a:t>
                      </a:r>
                      <a:endParaRPr kumimoji="1" lang="ja-JP" altLang="en-US" sz="800" b="1" dirty="0">
                        <a:latin typeface="+mn-ea"/>
                        <a:ea typeface="+mn-ea"/>
                      </a:endParaRP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dirty="0">
                          <a:latin typeface="+mn-ea"/>
                          <a:ea typeface="+mn-ea"/>
                        </a:rPr>
                        <a:t>1</a:t>
                      </a:r>
                      <a:r>
                        <a:rPr kumimoji="1" lang="ja-JP" altLang="en-US" sz="900" b="1" dirty="0">
                          <a:latin typeface="+mn-ea"/>
                          <a:ea typeface="+mn-ea"/>
                        </a:rPr>
                        <a:t>プライマリ＋</a:t>
                      </a:r>
                      <a:r>
                        <a:rPr kumimoji="1" lang="en-US" altLang="ja-JP" sz="900" b="1" dirty="0">
                          <a:latin typeface="+mn-ea"/>
                          <a:ea typeface="+mn-ea"/>
                        </a:rPr>
                        <a:t>9</a:t>
                      </a:r>
                      <a:r>
                        <a:rPr kumimoji="1" lang="ja-JP" altLang="en-US" sz="900" b="1" dirty="0">
                          <a:latin typeface="+mn-ea"/>
                          <a:ea typeface="+mn-ea"/>
                        </a:rPr>
                        <a:t>セカンダリ</a:t>
                      </a:r>
                      <a:endParaRPr kumimoji="1" lang="en-US" altLang="ja-JP" sz="900" b="1" dirty="0">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b="1" dirty="0">
                          <a:solidFill>
                            <a:srgbClr val="FF0000"/>
                          </a:solidFill>
                          <a:latin typeface="+mn-ea"/>
                          <a:ea typeface="+mn-ea"/>
                        </a:rPr>
                        <a:t>N/A</a:t>
                      </a:r>
                      <a:endParaRPr kumimoji="1" lang="ja-JP" altLang="en-US" sz="900" b="1" dirty="0">
                        <a:solidFill>
                          <a:srgbClr val="FF0000"/>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2256729"/>
                  </a:ext>
                </a:extLst>
              </a:tr>
              <a:tr h="48820">
                <a:tc vMerge="1">
                  <a:txBody>
                    <a:bodyPr/>
                    <a:lstStyle/>
                    <a:p>
                      <a:endParaRPr kumimoji="1" lang="ja-JP" altLang="en-US"/>
                    </a:p>
                  </a:txBody>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1" dirty="0">
                          <a:latin typeface="+mn-ea"/>
                          <a:ea typeface="+mn-ea"/>
                        </a:rPr>
                        <a:t>クライアントに登録可能なサーバ数</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dirty="0">
                          <a:latin typeface="+mn-ea"/>
                          <a:ea typeface="+mn-ea"/>
                        </a:rPr>
                        <a:t>10</a:t>
                      </a: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b="1" dirty="0">
                          <a:solidFill>
                            <a:srgbClr val="0000FF"/>
                          </a:solidFill>
                          <a:latin typeface="+mn-ea"/>
                          <a:ea typeface="+mn-ea"/>
                        </a:rPr>
                        <a:t>100</a:t>
                      </a:r>
                      <a:endParaRPr kumimoji="1" lang="ja-JP" altLang="en-US" sz="900" b="1" dirty="0">
                        <a:solidFill>
                          <a:srgbClr val="0000FF"/>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3482177"/>
                  </a:ext>
                </a:extLst>
              </a:tr>
              <a:tr h="0">
                <a:tc vMerge="1">
                  <a:txBody>
                    <a:bodyPr/>
                    <a:lstStyle/>
                    <a:p>
                      <a:endParaRPr kumimoji="1" lang="ja-JP" altLang="en-US" sz="1000">
                        <a:latin typeface="meiryo" panose="020B0604030504040204" pitchFamily="50" charset="-128"/>
                        <a:ea typeface="meiryo"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chemeClr val="bg1">
                        <a:lumMod val="85000"/>
                      </a:schemeClr>
                    </a:solidFill>
                  </a:tcPr>
                </a:tc>
                <a:tc>
                  <a:txBody>
                    <a:bodyPr/>
                    <a:lstStyle/>
                    <a:p>
                      <a:r>
                        <a:rPr kumimoji="1" lang="ja-JP" altLang="en-US" sz="900" b="1" dirty="0">
                          <a:latin typeface="+mn-ea"/>
                          <a:ea typeface="+mn-ea"/>
                        </a:rPr>
                        <a:t>最大顔登録数</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en-US" altLang="ja-JP" sz="900" b="1" dirty="0">
                          <a:latin typeface="+mn-ea"/>
                          <a:ea typeface="+mn-ea"/>
                        </a:rPr>
                        <a:t>30,000</a:t>
                      </a:r>
                      <a:endParaRPr kumimoji="1" lang="ja-JP" altLang="en-US" sz="900" b="1" dirty="0">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b="1" dirty="0">
                          <a:solidFill>
                            <a:srgbClr val="FF0000"/>
                          </a:solidFill>
                          <a:latin typeface="+mn-ea"/>
                          <a:ea typeface="+mn-ea"/>
                        </a:rPr>
                        <a:t>1,000</a:t>
                      </a:r>
                      <a:endParaRPr kumimoji="1" lang="ja-JP" altLang="en-US" sz="900" b="1" dirty="0">
                        <a:solidFill>
                          <a:srgbClr val="FF0000"/>
                        </a:solidFill>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1786623"/>
                  </a:ext>
                </a:extLst>
              </a:tr>
              <a:tr h="0">
                <a:tc rowSpan="2">
                  <a:txBody>
                    <a:bodyPr/>
                    <a:lstStyle/>
                    <a:p>
                      <a:r>
                        <a:rPr kumimoji="1" lang="ja-JP" altLang="en-US" sz="1000" b="1">
                          <a:latin typeface="+mn-ea"/>
                          <a:ea typeface="+mn-ea"/>
                        </a:rPr>
                        <a:t>機能観点</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kumimoji="1" lang="ja-JP" altLang="en-US" sz="900" b="1" dirty="0">
                          <a:latin typeface="+mn-ea"/>
                          <a:ea typeface="+mn-ea"/>
                        </a:rPr>
                        <a:t>未登録顔検知</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kumimoji="1" lang="ja-JP" altLang="en-US" sz="900" b="1" i="0" u="none" strike="noStrike" kern="1200" cap="none" spc="0" normalizeH="0" baseline="0" noProof="0" dirty="0">
                          <a:ln>
                            <a:noFill/>
                          </a:ln>
                          <a:solidFill>
                            <a:prstClr val="black"/>
                          </a:solidFill>
                          <a:effectLst/>
                          <a:uLnTx/>
                          <a:uFillTx/>
                          <a:latin typeface="+mn-ea"/>
                          <a:ea typeface="+mn-ea"/>
                          <a:cs typeface="+mn-cs"/>
                        </a:rPr>
                        <a:t>✔</a:t>
                      </a:r>
                      <a:endParaRPr kumimoji="1" lang="ja-JP" altLang="en-US" sz="900" b="1" dirty="0">
                        <a:latin typeface="+mn-ea"/>
                        <a:ea typeface="+mn-ea"/>
                      </a:endParaRP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dirty="0">
                          <a:solidFill>
                            <a:srgbClr val="FF0000"/>
                          </a:solidFill>
                          <a:latin typeface="+mn-ea"/>
                          <a:ea typeface="+mn-ea"/>
                        </a:rPr>
                        <a:t>未対応</a:t>
                      </a: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1540936"/>
                  </a:ext>
                </a:extLst>
              </a:tr>
              <a:tr h="121629">
                <a:tc vMerge="1">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85000"/>
                      </a:schemeClr>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900" b="1" i="0" u="none" strike="noStrike" dirty="0">
                          <a:solidFill>
                            <a:srgbClr val="000000"/>
                          </a:solidFill>
                          <a:effectLst/>
                          <a:latin typeface="+mn-ea"/>
                          <a:ea typeface="+mn-ea"/>
                        </a:rPr>
                        <a:t>他アプリの活用</a:t>
                      </a:r>
                      <a:endParaRPr lang="en-US" altLang="ja-JP" sz="900" b="1" i="0" u="none" strike="noStrike" dirty="0">
                        <a:solidFill>
                          <a:srgbClr val="000000"/>
                        </a:solidFill>
                        <a:effectLst/>
                        <a:latin typeface="+mn-ea"/>
                        <a:ea typeface="+mn-ea"/>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ja-JP" altLang="en-US" sz="800" b="1" i="0" u="none" strike="noStrike" dirty="0">
                          <a:solidFill>
                            <a:srgbClr val="000000"/>
                          </a:solidFill>
                          <a:effectLst/>
                          <a:latin typeface="+mn-ea"/>
                          <a:ea typeface="+mn-ea"/>
                        </a:rPr>
                        <a:t>（</a:t>
                      </a:r>
                      <a:r>
                        <a:rPr lang="en-US" altLang="ja-JP" sz="800" b="1" i="0" u="none" strike="noStrike" dirty="0">
                          <a:solidFill>
                            <a:srgbClr val="000000"/>
                          </a:solidFill>
                          <a:effectLst/>
                          <a:latin typeface="+mn-ea"/>
                          <a:ea typeface="+mn-ea"/>
                        </a:rPr>
                        <a:t>ex.</a:t>
                      </a:r>
                      <a:r>
                        <a:rPr lang="ja-JP" altLang="en-US" sz="800" b="1" i="0" u="none" strike="noStrike" dirty="0">
                          <a:solidFill>
                            <a:srgbClr val="000000"/>
                          </a:solidFill>
                          <a:effectLst/>
                          <a:latin typeface="+mn-ea"/>
                          <a:ea typeface="+mn-ea"/>
                        </a:rPr>
                        <a:t>人物属性、人数カウント）</a:t>
                      </a:r>
                    </a:p>
                  </a:txBody>
                  <a:tcPr marL="36000" marR="36000" marT="10800" marB="1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mn-ea"/>
                          <a:ea typeface="+mn-ea"/>
                        </a:rPr>
                        <a:t>顔専用</a:t>
                      </a: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dirty="0">
                          <a:solidFill>
                            <a:srgbClr val="0000FF"/>
                          </a:solidFill>
                          <a:latin typeface="+mn-ea"/>
                          <a:ea typeface="+mn-ea"/>
                        </a:rPr>
                        <a:t>複数</a:t>
                      </a:r>
                      <a:r>
                        <a:rPr kumimoji="1" lang="en-US" altLang="ja-JP" sz="900" b="1" dirty="0">
                          <a:solidFill>
                            <a:srgbClr val="0000FF"/>
                          </a:solidFill>
                          <a:latin typeface="+mn-ea"/>
                          <a:ea typeface="+mn-ea"/>
                        </a:rPr>
                        <a:t>AI</a:t>
                      </a:r>
                      <a:r>
                        <a:rPr kumimoji="1" lang="ja-JP" altLang="en-US" sz="900" b="1" dirty="0">
                          <a:solidFill>
                            <a:srgbClr val="0000FF"/>
                          </a:solidFill>
                          <a:latin typeface="+mn-ea"/>
                          <a:ea typeface="+mn-ea"/>
                        </a:rPr>
                        <a:t>アプリ対応</a:t>
                      </a:r>
                    </a:p>
                  </a:txBody>
                  <a:tcPr marL="36000" marR="36000" marT="10800" marB="1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1582962"/>
                  </a:ext>
                </a:extLst>
              </a:tr>
            </a:tbl>
          </a:graphicData>
        </a:graphic>
      </p:graphicFrame>
      <p:sp>
        <p:nvSpPr>
          <p:cNvPr id="8" name="角丸四角形 7"/>
          <p:cNvSpPr/>
          <p:nvPr/>
        </p:nvSpPr>
        <p:spPr>
          <a:xfrm>
            <a:off x="3145666" y="619200"/>
            <a:ext cx="2759964" cy="252000"/>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ea"/>
                <a:ea typeface="+mn-ea"/>
                <a:cs typeface="+mn-cs"/>
              </a:rPr>
              <a:t>WV-ASF950</a:t>
            </a:r>
            <a:endParaRPr kumimoji="0" lang="ja-JP"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ea"/>
              <a:ea typeface="+mn-ea"/>
              <a:cs typeface="+mn-cs"/>
            </a:endParaRPr>
          </a:p>
        </p:txBody>
      </p:sp>
      <p:sp>
        <p:nvSpPr>
          <p:cNvPr id="9" name="角丸四角形 8"/>
          <p:cNvSpPr/>
          <p:nvPr/>
        </p:nvSpPr>
        <p:spPr>
          <a:xfrm>
            <a:off x="5950234" y="619200"/>
            <a:ext cx="3008264" cy="252000"/>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ea"/>
                <a:ea typeface="+mn-ea"/>
                <a:cs typeface="+mn-cs"/>
              </a:rPr>
              <a:t>WV-ASA100UX</a:t>
            </a:r>
            <a:endParaRPr kumimoji="0" lang="ja-JP"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n-ea"/>
              <a:ea typeface="+mn-ea"/>
              <a:cs typeface="+mn-cs"/>
            </a:endParaRPr>
          </a:p>
        </p:txBody>
      </p:sp>
      <p:sp>
        <p:nvSpPr>
          <p:cNvPr id="7" name="タイトル 2"/>
          <p:cNvSpPr txBox="1">
            <a:spLocks/>
          </p:cNvSpPr>
          <p:nvPr/>
        </p:nvSpPr>
        <p:spPr>
          <a:xfrm>
            <a:off x="1744813" y="416101"/>
            <a:ext cx="1669915" cy="236705"/>
          </a:xfrm>
          <a:prstGeom prst="rect">
            <a:avLst/>
          </a:prstGeom>
        </p:spPr>
        <p:txBody>
          <a:bodyPr anchor="ctr" anchorCtr="0"/>
          <a:lstStyle>
            <a:lvl1pPr marL="177800" indent="0" algn="l" defTabSz="914400" rtl="0" eaLnBrk="1" latinLnBrk="0" hangingPunct="1">
              <a:lnSpc>
                <a:spcPct val="100000"/>
              </a:lnSpc>
              <a:spcBef>
                <a:spcPct val="0"/>
              </a:spcBef>
              <a:buNone/>
              <a:defRPr kumimoji="1" sz="2800" b="1" kern="1200">
                <a:solidFill>
                  <a:schemeClr val="bg1"/>
                </a:solidFill>
                <a:effectLst>
                  <a:outerShdw blurRad="38100" dist="38100" dir="2700000" algn="tl">
                    <a:srgbClr val="000000">
                      <a:alpha val="43137"/>
                    </a:srgbClr>
                  </a:outerShdw>
                </a:effectLst>
                <a:latin typeface="+mn-ea"/>
                <a:ea typeface="+mn-ea"/>
                <a:cs typeface="+mj-cs"/>
              </a:defRPr>
            </a:lvl1pPr>
          </a:lstStyle>
          <a:p>
            <a:pPr marL="0" fontAlgn="auto">
              <a:spcAft>
                <a:spcPts val="0"/>
              </a:spcAft>
            </a:pPr>
            <a:r>
              <a:rPr lang="ja-JP" altLang="en-US" sz="1400" dirty="0"/>
              <a:t>（</a:t>
            </a:r>
            <a:r>
              <a:rPr lang="en-US" altLang="ja-JP" sz="1400" dirty="0"/>
              <a:t>WV-ASF950</a:t>
            </a:r>
            <a:r>
              <a:rPr lang="ja-JP" altLang="en-US" sz="1400" dirty="0"/>
              <a:t>）</a:t>
            </a:r>
          </a:p>
        </p:txBody>
      </p:sp>
      <p:sp>
        <p:nvSpPr>
          <p:cNvPr id="2" name="正方形/長方形 1"/>
          <p:cNvSpPr/>
          <p:nvPr/>
        </p:nvSpPr>
        <p:spPr>
          <a:xfrm>
            <a:off x="55446" y="2358511"/>
            <a:ext cx="1338828" cy="246221"/>
          </a:xfrm>
          <a:prstGeom prst="rect">
            <a:avLst/>
          </a:prstGeom>
        </p:spPr>
        <p:txBody>
          <a:bodyPr wrap="none">
            <a:spAutoFit/>
          </a:bodyPr>
          <a:lstStyle/>
          <a:p>
            <a:r>
              <a:rPr lang="ja-JP" altLang="en-US" sz="1000" b="1" dirty="0">
                <a:latin typeface="+mn-ea"/>
                <a:ea typeface="+mn-ea"/>
              </a:rPr>
              <a:t>（以下、詳細内容）</a:t>
            </a:r>
          </a:p>
        </p:txBody>
      </p:sp>
    </p:spTree>
    <p:extLst>
      <p:ext uri="{BB962C8B-B14F-4D97-AF65-F5344CB8AC3E}">
        <p14:creationId xmlns:p14="http://schemas.microsoft.com/office/powerpoint/2010/main" val="1002086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4"/>
          <p:cNvSpPr txBox="1">
            <a:spLocks/>
          </p:cNvSpPr>
          <p:nvPr/>
        </p:nvSpPr>
        <p:spPr>
          <a:xfrm>
            <a:off x="1" y="0"/>
            <a:ext cx="8744404" cy="601286"/>
          </a:xfrm>
          <a:prstGeom prst="rect">
            <a:avLst/>
          </a:prstGeom>
        </p:spPr>
        <p:txBody>
          <a:bodyPr vert="horz" lIns="91440" tIns="45720" rIns="91440" bIns="45720" rtlCol="0" anchor="ctr">
            <a:noAutofit/>
          </a:bodyPr>
          <a:lstStyle>
            <a:lvl1pPr algn="ctr" defTabSz="342900" rtl="0" eaLnBrk="0" fontAlgn="base" hangingPunct="0">
              <a:spcBef>
                <a:spcPct val="0"/>
              </a:spcBef>
              <a:spcAft>
                <a:spcPct val="0"/>
              </a:spcAft>
              <a:defRPr kumimoji="1" sz="1800" b="1" kern="120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2pPr>
            <a:lvl3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3pPr>
            <a:lvl4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4pPr>
            <a:lvl5pPr algn="ctr" defTabSz="342900" rtl="0" eaLnBrk="0" fontAlgn="base" hangingPunct="0">
              <a:spcBef>
                <a:spcPct val="0"/>
              </a:spcBef>
              <a:spcAft>
                <a:spcPct val="0"/>
              </a:spcAft>
              <a:defRPr kumimoji="1" sz="3300">
                <a:solidFill>
                  <a:schemeClr val="tx1"/>
                </a:solidFill>
                <a:latin typeface="Calibri" charset="0"/>
                <a:ea typeface="ＭＳ Ｐゴシック" charset="0"/>
                <a:cs typeface="ＭＳ Ｐゴシック" charset="0"/>
              </a:defRPr>
            </a:lvl5pPr>
            <a:lvl6pPr marL="3429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kumimoji="1" sz="3300">
                <a:solidFill>
                  <a:schemeClr val="tx1"/>
                </a:solidFill>
                <a:latin typeface="Calibri" charset="0"/>
                <a:ea typeface="ＭＳ Ｐゴシック" charset="0"/>
                <a:cs typeface="ＭＳ Ｐゴシック" charset="0"/>
              </a:defRPr>
            </a:lvl9pPr>
          </a:lstStyle>
          <a:p>
            <a:pPr marL="182563" algn="l">
              <a:defRPr/>
            </a:pPr>
            <a:r>
              <a:rPr lang="ja-JP" altLang="en-US" sz="2800" dirty="0">
                <a:solidFill>
                  <a:sysClr val="window" lastClr="FFFFFF"/>
                </a:solidFill>
                <a:effectLst>
                  <a:outerShdw blurRad="38100" dist="38100" dir="2700000" algn="tl">
                    <a:srgbClr val="000000">
                      <a:alpha val="43137"/>
                    </a:srgbClr>
                  </a:outerShdw>
                </a:effectLst>
                <a:latin typeface="+mn-ea"/>
                <a:ea typeface="+mn-ea"/>
                <a:cs typeface="Calibri" panose="020F0502020204030204" pitchFamily="34" charset="0"/>
              </a:rPr>
              <a:t>目次</a:t>
            </a:r>
          </a:p>
        </p:txBody>
      </p:sp>
      <p:sp>
        <p:nvSpPr>
          <p:cNvPr id="8" name="テキスト ボックス 7"/>
          <p:cNvSpPr txBox="1"/>
          <p:nvPr/>
        </p:nvSpPr>
        <p:spPr>
          <a:xfrm>
            <a:off x="2275194" y="1023381"/>
            <a:ext cx="4333130" cy="3139321"/>
          </a:xfrm>
          <a:prstGeom prst="rect">
            <a:avLst/>
          </a:prstGeom>
          <a:noFill/>
        </p:spPr>
        <p:txBody>
          <a:bodyPr wrap="square" rtlCol="0">
            <a:spAutoFit/>
          </a:bodyPr>
          <a:lstStyle/>
          <a:p>
            <a:pPr>
              <a:spcBef>
                <a:spcPts val="600"/>
              </a:spcBef>
              <a:defRPr/>
            </a:pPr>
            <a:r>
              <a:rPr lang="en-US" altLang="ja-JP" sz="2400" b="1" dirty="0">
                <a:latin typeface="+mn-ea"/>
                <a:ea typeface="+mn-ea"/>
                <a:cs typeface="Calibri" panose="020F0502020204030204" pitchFamily="34" charset="0"/>
              </a:rPr>
              <a:t>0</a:t>
            </a:r>
            <a:r>
              <a:rPr lang="ja-JP" altLang="en-US" sz="2400" b="1" dirty="0">
                <a:latin typeface="+mn-ea"/>
                <a:ea typeface="+mn-ea"/>
                <a:cs typeface="Calibri" panose="020F0502020204030204" pitchFamily="34" charset="0"/>
              </a:rPr>
              <a:t>．はじめに</a:t>
            </a:r>
          </a:p>
          <a:p>
            <a:pPr>
              <a:spcBef>
                <a:spcPts val="600"/>
              </a:spcBef>
              <a:defRPr/>
            </a:pPr>
            <a:r>
              <a:rPr lang="en-US" altLang="ja-JP" sz="2400" b="1" dirty="0">
                <a:latin typeface="+mn-ea"/>
                <a:ea typeface="+mn-ea"/>
                <a:cs typeface="Calibri" panose="020F0502020204030204" pitchFamily="34" charset="0"/>
              </a:rPr>
              <a:t>1</a:t>
            </a:r>
            <a:r>
              <a:rPr lang="ja-JP" altLang="en-US" sz="2400" b="1" dirty="0" err="1">
                <a:latin typeface="+mn-ea"/>
                <a:ea typeface="+mn-ea"/>
                <a:cs typeface="Calibri" panose="020F0502020204030204" pitchFamily="34" charset="0"/>
              </a:rPr>
              <a:t>．</a:t>
            </a:r>
            <a:r>
              <a:rPr lang="ja-JP" altLang="en-US" sz="2400" b="1" dirty="0">
                <a:latin typeface="+mn-ea"/>
                <a:ea typeface="+mn-ea"/>
                <a:cs typeface="Calibri" panose="020F0502020204030204" pitchFamily="34" charset="0"/>
              </a:rPr>
              <a:t>システム検討（事前準備）</a:t>
            </a:r>
          </a:p>
          <a:p>
            <a:pPr>
              <a:spcBef>
                <a:spcPts val="600"/>
              </a:spcBef>
              <a:defRPr/>
            </a:pPr>
            <a:r>
              <a:rPr lang="en-US" altLang="ja-JP" sz="2400" b="1" dirty="0">
                <a:latin typeface="+mn-ea"/>
                <a:ea typeface="+mn-ea"/>
                <a:cs typeface="Calibri" panose="020F0502020204030204" pitchFamily="34" charset="0"/>
              </a:rPr>
              <a:t>2</a:t>
            </a:r>
            <a:r>
              <a:rPr lang="ja-JP" altLang="en-US" sz="2400" b="1" dirty="0">
                <a:latin typeface="+mn-ea"/>
                <a:ea typeface="+mn-ea"/>
                <a:cs typeface="Calibri" panose="020F0502020204030204" pitchFamily="34" charset="0"/>
              </a:rPr>
              <a:t>．システムキッティング</a:t>
            </a:r>
          </a:p>
          <a:p>
            <a:pPr>
              <a:spcBef>
                <a:spcPts val="600"/>
              </a:spcBef>
              <a:defRPr/>
            </a:pPr>
            <a:r>
              <a:rPr lang="en-US" altLang="ja-JP" sz="2400" b="1" dirty="0">
                <a:latin typeface="+mn-ea"/>
                <a:ea typeface="+mn-ea"/>
                <a:cs typeface="Calibri" panose="020F0502020204030204" pitchFamily="34" charset="0"/>
              </a:rPr>
              <a:t>3</a:t>
            </a:r>
            <a:r>
              <a:rPr lang="ja-JP" altLang="en-US" sz="2400" b="1" dirty="0">
                <a:latin typeface="+mn-ea"/>
                <a:ea typeface="+mn-ea"/>
                <a:cs typeface="Calibri" panose="020F0502020204030204" pitchFamily="34" charset="0"/>
              </a:rPr>
              <a:t>．設置・設定</a:t>
            </a:r>
          </a:p>
          <a:p>
            <a:pPr>
              <a:spcBef>
                <a:spcPts val="600"/>
              </a:spcBef>
              <a:defRPr/>
            </a:pPr>
            <a:r>
              <a:rPr lang="en-US" altLang="ja-JP" sz="2400" b="1" dirty="0">
                <a:latin typeface="+mn-ea"/>
                <a:ea typeface="+mn-ea"/>
                <a:cs typeface="Calibri" panose="020F0502020204030204" pitchFamily="34" charset="0"/>
              </a:rPr>
              <a:t>4</a:t>
            </a:r>
            <a:r>
              <a:rPr lang="ja-JP" altLang="en-US" sz="2400" b="1" dirty="0" err="1">
                <a:latin typeface="+mn-ea"/>
                <a:ea typeface="+mn-ea"/>
                <a:cs typeface="Calibri" panose="020F0502020204030204" pitchFamily="34" charset="0"/>
              </a:rPr>
              <a:t>．</a:t>
            </a:r>
            <a:r>
              <a:rPr lang="ja-JP" altLang="en-US" sz="2400" b="1" dirty="0">
                <a:latin typeface="+mn-ea"/>
                <a:ea typeface="+mn-ea"/>
                <a:cs typeface="Calibri" panose="020F0502020204030204" pitchFamily="34" charset="0"/>
              </a:rPr>
              <a:t>トラブルシューティング</a:t>
            </a:r>
            <a:endParaRPr lang="en-US" altLang="ja-JP" sz="2400" b="1" dirty="0">
              <a:latin typeface="+mn-ea"/>
              <a:ea typeface="+mn-ea"/>
              <a:cs typeface="Calibri" panose="020F0502020204030204" pitchFamily="34" charset="0"/>
            </a:endParaRPr>
          </a:p>
          <a:p>
            <a:pPr>
              <a:spcBef>
                <a:spcPts val="600"/>
              </a:spcBef>
              <a:defRPr/>
            </a:pPr>
            <a:r>
              <a:rPr lang="en-US" altLang="ja-JP" sz="2400" b="1" dirty="0">
                <a:latin typeface="+mn-ea"/>
                <a:ea typeface="+mn-ea"/>
                <a:cs typeface="Calibri" panose="020F0502020204030204" pitchFamily="34" charset="0"/>
              </a:rPr>
              <a:t>5</a:t>
            </a:r>
            <a:r>
              <a:rPr lang="ja-JP" altLang="en-US" sz="2400" b="1" dirty="0" err="1">
                <a:latin typeface="+mn-ea"/>
                <a:ea typeface="+mn-ea"/>
                <a:cs typeface="Calibri" panose="020F0502020204030204" pitchFamily="34" charset="0"/>
              </a:rPr>
              <a:t>．</a:t>
            </a:r>
            <a:r>
              <a:rPr lang="ja-JP" altLang="en-US" sz="2400" b="1" dirty="0">
                <a:latin typeface="+mn-ea"/>
                <a:ea typeface="+mn-ea"/>
                <a:cs typeface="Calibri" panose="020F0502020204030204" pitchFamily="34" charset="0"/>
              </a:rPr>
              <a:t>その他の情報</a:t>
            </a:r>
            <a:endParaRPr lang="en-US" altLang="ja-JP" sz="2400" b="1" dirty="0">
              <a:latin typeface="+mn-ea"/>
              <a:ea typeface="+mn-ea"/>
              <a:cs typeface="Calibri" panose="020F0502020204030204" pitchFamily="34" charset="0"/>
            </a:endParaRPr>
          </a:p>
          <a:p>
            <a:pPr>
              <a:spcBef>
                <a:spcPts val="600"/>
              </a:spcBef>
              <a:defRPr/>
            </a:pPr>
            <a:r>
              <a:rPr lang="en-US" altLang="ja-JP" sz="2400" b="1" dirty="0">
                <a:latin typeface="+mn-ea"/>
                <a:ea typeface="+mn-ea"/>
                <a:cs typeface="Calibri" panose="020F0502020204030204" pitchFamily="34" charset="0"/>
              </a:rPr>
              <a:t>6</a:t>
            </a:r>
            <a:r>
              <a:rPr lang="ja-JP" altLang="en-US" sz="2400" b="1" dirty="0" err="1">
                <a:latin typeface="+mn-ea"/>
                <a:ea typeface="+mn-ea"/>
                <a:cs typeface="Calibri" panose="020F0502020204030204" pitchFamily="34" charset="0"/>
              </a:rPr>
              <a:t>．</a:t>
            </a:r>
            <a:r>
              <a:rPr lang="ja-JP" altLang="en-US" sz="2400" b="1" dirty="0">
                <a:latin typeface="+mn-ea"/>
                <a:cs typeface="Calibri" panose="020F0502020204030204" pitchFamily="34" charset="0"/>
              </a:rPr>
              <a:t>変更履歴</a:t>
            </a:r>
            <a:endParaRPr lang="en-US" altLang="ja-JP" sz="2400" b="1" dirty="0">
              <a:latin typeface="+mn-ea"/>
              <a:ea typeface="+mn-ea"/>
              <a:cs typeface="Calibri" panose="020F0502020204030204" pitchFamily="34" charset="0"/>
            </a:endParaRPr>
          </a:p>
        </p:txBody>
      </p:sp>
    </p:spTree>
    <p:extLst>
      <p:ext uri="{BB962C8B-B14F-4D97-AF65-F5344CB8AC3E}">
        <p14:creationId xmlns:p14="http://schemas.microsoft.com/office/powerpoint/2010/main" val="2746853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053253" y="1059097"/>
            <a:ext cx="4115157" cy="3133616"/>
          </a:xfrm>
          <a:prstGeom prst="rect">
            <a:avLst/>
          </a:prstGeom>
        </p:spPr>
      </p:pic>
      <p:sp>
        <p:nvSpPr>
          <p:cNvPr id="3" name="タイトル 2"/>
          <p:cNvSpPr>
            <a:spLocks noGrp="1"/>
          </p:cNvSpPr>
          <p:nvPr>
            <p:ph type="title"/>
          </p:nvPr>
        </p:nvSpPr>
        <p:spPr/>
        <p:txBody>
          <a:bodyPr/>
          <a:lstStyle/>
          <a:p>
            <a:pPr marL="0"/>
            <a:r>
              <a:rPr kumimoji="1" lang="en-US" altLang="ja-JP" dirty="0"/>
              <a:t>【</a:t>
            </a:r>
            <a:r>
              <a:rPr kumimoji="1" lang="ja-JP" altLang="en-US" dirty="0"/>
              <a:t>参考</a:t>
            </a:r>
            <a:r>
              <a:rPr kumimoji="1" lang="en-US" altLang="ja-JP" dirty="0"/>
              <a:t>】FacePRO</a:t>
            </a:r>
            <a:r>
              <a:rPr kumimoji="1" lang="ja-JP" altLang="en-US" dirty="0"/>
              <a:t>との</a:t>
            </a:r>
            <a:r>
              <a:rPr lang="ja-JP" altLang="en-US" dirty="0"/>
              <a:t>顔照合精度の</a:t>
            </a:r>
            <a:r>
              <a:rPr kumimoji="1" lang="ja-JP" altLang="en-US" dirty="0"/>
              <a:t>相違</a:t>
            </a:r>
          </a:p>
        </p:txBody>
      </p:sp>
      <p:sp>
        <p:nvSpPr>
          <p:cNvPr id="4" name="タイトル 2"/>
          <p:cNvSpPr txBox="1">
            <a:spLocks/>
          </p:cNvSpPr>
          <p:nvPr/>
        </p:nvSpPr>
        <p:spPr>
          <a:xfrm>
            <a:off x="1589174" y="416101"/>
            <a:ext cx="1523678" cy="236705"/>
          </a:xfrm>
          <a:prstGeom prst="rect">
            <a:avLst/>
          </a:prstGeom>
        </p:spPr>
        <p:txBody>
          <a:bodyPr anchor="ctr" anchorCtr="0"/>
          <a:lstStyle>
            <a:lvl1pPr marL="177800" indent="0" algn="l" defTabSz="914400" rtl="0" eaLnBrk="1" latinLnBrk="0" hangingPunct="1">
              <a:lnSpc>
                <a:spcPct val="100000"/>
              </a:lnSpc>
              <a:spcBef>
                <a:spcPct val="0"/>
              </a:spcBef>
              <a:buNone/>
              <a:defRPr kumimoji="1" sz="2800" b="1" kern="1200">
                <a:solidFill>
                  <a:schemeClr val="bg1"/>
                </a:solidFill>
                <a:effectLst>
                  <a:outerShdw blurRad="38100" dist="38100" dir="2700000" algn="tl">
                    <a:srgbClr val="000000">
                      <a:alpha val="43137"/>
                    </a:srgbClr>
                  </a:outerShdw>
                </a:effectLst>
                <a:latin typeface="+mn-ea"/>
                <a:ea typeface="+mn-ea"/>
                <a:cs typeface="+mj-cs"/>
              </a:defRPr>
            </a:lvl1pPr>
          </a:lstStyle>
          <a:p>
            <a:pPr marL="0" algn="ctr" fontAlgn="auto">
              <a:spcAft>
                <a:spcPts val="0"/>
              </a:spcAft>
            </a:pPr>
            <a:r>
              <a:rPr lang="ja-JP" altLang="en-US" sz="1200" dirty="0"/>
              <a:t>（</a:t>
            </a:r>
            <a:r>
              <a:rPr lang="en-US" altLang="ja-JP" sz="1200" dirty="0"/>
              <a:t>WV-ASF950</a:t>
            </a:r>
            <a:r>
              <a:rPr lang="ja-JP" altLang="en-US" sz="1200" dirty="0"/>
              <a:t>）</a:t>
            </a:r>
          </a:p>
        </p:txBody>
      </p:sp>
      <p:graphicFrame>
        <p:nvGraphicFramePr>
          <p:cNvPr id="5" name="グラフ 4"/>
          <p:cNvGraphicFramePr>
            <a:graphicFrameLocks/>
          </p:cNvGraphicFramePr>
          <p:nvPr>
            <p:extLst>
              <p:ext uri="{D42A27DB-BD31-4B8C-83A1-F6EECF244321}">
                <p14:modId xmlns:p14="http://schemas.microsoft.com/office/powerpoint/2010/main" val="3806767221"/>
              </p:ext>
            </p:extLst>
          </p:nvPr>
        </p:nvGraphicFramePr>
        <p:xfrm>
          <a:off x="324054" y="2966222"/>
          <a:ext cx="2738254" cy="173310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a:xfrm>
            <a:off x="55915" y="1022459"/>
            <a:ext cx="3592650" cy="276999"/>
          </a:xfrm>
          <a:prstGeom prst="rect">
            <a:avLst/>
          </a:prstGeom>
        </p:spPr>
        <p:txBody>
          <a:bodyPr wrap="none">
            <a:spAutoFit/>
          </a:bodyPr>
          <a:lstStyle/>
          <a:p>
            <a:r>
              <a:rPr lang="ja-JP" altLang="en-US" sz="1200" b="1" dirty="0">
                <a:solidFill>
                  <a:srgbClr val="0000FF"/>
                </a:solidFill>
                <a:latin typeface="+mn-ea"/>
                <a:ea typeface="+mn-ea"/>
              </a:rPr>
              <a:t>■厳しい条件でも検知可能（</a:t>
            </a:r>
            <a:r>
              <a:rPr lang="en-US" altLang="ja-JP" sz="1200" b="1" dirty="0">
                <a:solidFill>
                  <a:srgbClr val="0000FF"/>
                </a:solidFill>
                <a:latin typeface="+mn-ea"/>
                <a:ea typeface="+mn-ea"/>
              </a:rPr>
              <a:t>WV-XAE204WUX</a:t>
            </a:r>
            <a:r>
              <a:rPr lang="ja-JP" altLang="en-US" sz="1200" b="1" dirty="0">
                <a:solidFill>
                  <a:srgbClr val="0000FF"/>
                </a:solidFill>
                <a:latin typeface="+mn-ea"/>
                <a:ea typeface="+mn-ea"/>
              </a:rPr>
              <a:t>）</a:t>
            </a:r>
            <a:endParaRPr lang="ja-JP" altLang="en-US" sz="1200" dirty="0">
              <a:solidFill>
                <a:srgbClr val="0000FF"/>
              </a:solidFill>
              <a:latin typeface="+mn-ea"/>
              <a:ea typeface="+mn-ea"/>
            </a:endParaRPr>
          </a:p>
        </p:txBody>
      </p:sp>
      <p:sp>
        <p:nvSpPr>
          <p:cNvPr id="7" name="テキスト ボックス 6"/>
          <p:cNvSpPr txBox="1"/>
          <p:nvPr/>
        </p:nvSpPr>
        <p:spPr>
          <a:xfrm>
            <a:off x="0" y="607990"/>
            <a:ext cx="9144000" cy="362933"/>
          </a:xfrm>
          <a:prstGeom prst="rect">
            <a:avLst/>
          </a:prstGeom>
          <a:solidFill>
            <a:srgbClr val="C1C1F5"/>
          </a:solidFill>
          <a:ln>
            <a:noFill/>
          </a:ln>
        </p:spPr>
        <p:txBody>
          <a:bodyPr lIns="26881" tIns="26881" rIns="26881" bIns="26881" anchor="ctr"/>
          <a:lstStyle/>
          <a:p>
            <a:pPr lvl="0" algn="ctr" defTabSz="685022" fontAlgn="auto">
              <a:spcBef>
                <a:spcPts val="0"/>
              </a:spcBef>
              <a:spcAft>
                <a:spcPts val="0"/>
              </a:spcAft>
            </a:pPr>
            <a:r>
              <a:rPr lang="en-US" altLang="ja-JP" b="1" dirty="0">
                <a:solidFill>
                  <a:prstClr val="black"/>
                </a:solidFill>
                <a:latin typeface="+mn-ea"/>
                <a:ea typeface="+mn-ea"/>
                <a:cs typeface="Meiryo UI" panose="020B0604030504040204" pitchFamily="50" charset="-128"/>
              </a:rPr>
              <a:t>AI</a:t>
            </a:r>
            <a:r>
              <a:rPr lang="ja-JP" altLang="en-US" b="1" dirty="0">
                <a:solidFill>
                  <a:prstClr val="black"/>
                </a:solidFill>
                <a:latin typeface="+mn-ea"/>
                <a:ea typeface="+mn-ea"/>
                <a:cs typeface="Meiryo UI" panose="020B0604030504040204" pitchFamily="50" charset="-128"/>
              </a:rPr>
              <a:t>カメラでの特徴量抽出で様々な環境に対して高い照合精度を実現</a:t>
            </a:r>
          </a:p>
        </p:txBody>
      </p:sp>
      <p:sp>
        <p:nvSpPr>
          <p:cNvPr id="17" name="テキスト ボックス 16"/>
          <p:cNvSpPr txBox="1"/>
          <p:nvPr/>
        </p:nvSpPr>
        <p:spPr>
          <a:xfrm>
            <a:off x="3061906" y="4094921"/>
            <a:ext cx="5943197" cy="642090"/>
          </a:xfrm>
          <a:prstGeom prst="rect">
            <a:avLst/>
          </a:prstGeom>
          <a:noFill/>
        </p:spPr>
        <p:txBody>
          <a:bodyPr wrap="square" lIns="36000" tIns="36000" rIns="36000" bIns="36000" rtlCol="0">
            <a:spAutoFit/>
          </a:bodyPr>
          <a:lstStyle/>
          <a:p>
            <a:r>
              <a:rPr lang="en-US" altLang="ja-JP" sz="800" b="1" dirty="0">
                <a:latin typeface="+mn-ea"/>
                <a:ea typeface="+mn-ea"/>
                <a:cs typeface="Meiryo UI" panose="020B0604030504040204" pitchFamily="50" charset="-128"/>
              </a:rPr>
              <a:t>【</a:t>
            </a:r>
            <a:r>
              <a:rPr lang="ja-JP" altLang="en-US" sz="800" b="1" dirty="0">
                <a:latin typeface="+mn-ea"/>
                <a:ea typeface="+mn-ea"/>
                <a:cs typeface="Meiryo UI" panose="020B0604030504040204" pitchFamily="50" charset="-128"/>
              </a:rPr>
              <a:t>メモ</a:t>
            </a:r>
            <a:r>
              <a:rPr lang="en-US" altLang="ja-JP" sz="800" b="1" dirty="0">
                <a:latin typeface="+mn-ea"/>
                <a:ea typeface="+mn-ea"/>
                <a:cs typeface="Meiryo UI" panose="020B0604030504040204" pitchFamily="50" charset="-128"/>
              </a:rPr>
              <a:t>】WV-XAE204WUX</a:t>
            </a:r>
            <a:r>
              <a:rPr lang="ja-JP" altLang="en-US" sz="800" b="1" dirty="0">
                <a:latin typeface="+mn-ea"/>
                <a:ea typeface="+mn-ea"/>
                <a:cs typeface="Meiryo UI" panose="020B0604030504040204" pitchFamily="50" charset="-128"/>
              </a:rPr>
              <a:t>は第</a:t>
            </a:r>
            <a:r>
              <a:rPr lang="en-US" altLang="ja-JP" sz="800" b="1" dirty="0">
                <a:latin typeface="+mn-ea"/>
                <a:ea typeface="+mn-ea"/>
                <a:cs typeface="Meiryo UI" panose="020B0604030504040204" pitchFamily="50" charset="-128"/>
              </a:rPr>
              <a:t>3</a:t>
            </a:r>
            <a:r>
              <a:rPr lang="ja-JP" altLang="en-US" sz="800" b="1" dirty="0">
                <a:latin typeface="+mn-ea"/>
                <a:ea typeface="+mn-ea"/>
                <a:cs typeface="Meiryo UI" panose="020B0604030504040204" pitchFamily="50" charset="-128"/>
              </a:rPr>
              <a:t>世代のエンジンを使用していますが、</a:t>
            </a:r>
            <a:r>
              <a:rPr lang="en-US" altLang="ja-JP" sz="800" b="1" dirty="0">
                <a:latin typeface="+mn-ea"/>
                <a:ea typeface="+mn-ea"/>
                <a:cs typeface="Meiryo UI" panose="020B0604030504040204" pitchFamily="50" charset="-128"/>
              </a:rPr>
              <a:t>ASF950</a:t>
            </a:r>
            <a:r>
              <a:rPr lang="ja-JP" altLang="en-US" sz="800" b="1" dirty="0">
                <a:latin typeface="+mn-ea"/>
                <a:ea typeface="+mn-ea"/>
                <a:cs typeface="Meiryo UI" panose="020B0604030504040204" pitchFamily="50" charset="-128"/>
              </a:rPr>
              <a:t> </a:t>
            </a:r>
            <a:r>
              <a:rPr lang="en-US" altLang="ja-JP" sz="800" b="1" dirty="0">
                <a:latin typeface="+mn-ea"/>
                <a:ea typeface="+mn-ea"/>
                <a:cs typeface="Meiryo UI" panose="020B0604030504040204" pitchFamily="50" charset="-128"/>
              </a:rPr>
              <a:t>V4</a:t>
            </a:r>
            <a:r>
              <a:rPr lang="ja-JP" altLang="en-US" sz="800" b="1" dirty="0">
                <a:latin typeface="+mn-ea"/>
                <a:ea typeface="+mn-ea"/>
                <a:cs typeface="Meiryo UI" panose="020B0604030504040204" pitchFamily="50" charset="-128"/>
              </a:rPr>
              <a:t>より若干、認証精度が落ちます。</a:t>
            </a:r>
            <a:endParaRPr lang="en-US" altLang="ja-JP" sz="800" b="1" dirty="0">
              <a:latin typeface="+mn-ea"/>
              <a:ea typeface="+mn-ea"/>
              <a:cs typeface="Meiryo UI" panose="020B0604030504040204" pitchFamily="50" charset="-128"/>
            </a:endParaRPr>
          </a:p>
          <a:p>
            <a:pPr marL="177800">
              <a:spcBef>
                <a:spcPts val="600"/>
              </a:spcBef>
            </a:pPr>
            <a:r>
              <a:rPr lang="en-US" altLang="ja-JP" sz="800" b="1" dirty="0">
                <a:latin typeface="+mn-ea"/>
                <a:ea typeface="+mn-ea"/>
                <a:cs typeface="Meiryo UI" panose="020B0604030504040204" pitchFamily="50" charset="-128"/>
              </a:rPr>
              <a:t>※</a:t>
            </a:r>
            <a:r>
              <a:rPr lang="ja-JP" altLang="en-US" sz="800" b="1" dirty="0">
                <a:latin typeface="+mn-ea"/>
                <a:ea typeface="+mn-ea"/>
                <a:cs typeface="Meiryo UI" panose="020B0604030504040204" pitchFamily="50" charset="-128"/>
              </a:rPr>
              <a:t>社内評価用データにおける結果です。</a:t>
            </a:r>
            <a:endParaRPr lang="en-US" altLang="ja-JP" sz="800" b="1" dirty="0">
              <a:latin typeface="+mn-ea"/>
              <a:ea typeface="+mn-ea"/>
              <a:cs typeface="Meiryo UI" panose="020B0604030504040204" pitchFamily="50" charset="-128"/>
            </a:endParaRPr>
          </a:p>
          <a:p>
            <a:pPr marL="177800"/>
            <a:r>
              <a:rPr lang="ja-JP" altLang="en-US" sz="800" b="1" dirty="0">
                <a:latin typeface="+mn-ea"/>
                <a:ea typeface="+mn-ea"/>
                <a:cs typeface="Meiryo UI" panose="020B0604030504040204" pitchFamily="50" charset="-128"/>
              </a:rPr>
              <a:t>実際の現場に即したデータで評価を行っておりますが、他の環境でこの精度が出ることを保証するものではありません。</a:t>
            </a:r>
            <a:endParaRPr lang="en-US" altLang="ja-JP" sz="800" b="1" dirty="0">
              <a:latin typeface="+mn-ea"/>
              <a:ea typeface="+mn-ea"/>
              <a:cs typeface="Meiryo UI" panose="020B0604030504040204" pitchFamily="50" charset="-128"/>
            </a:endParaRPr>
          </a:p>
          <a:p>
            <a:pPr marL="177800"/>
            <a:r>
              <a:rPr lang="ja-JP" altLang="en-US" sz="800" b="1" dirty="0">
                <a:latin typeface="+mn-ea"/>
                <a:ea typeface="+mn-ea"/>
                <a:cs typeface="Meiryo UI" panose="020B0604030504040204" pitchFamily="50" charset="-128"/>
              </a:rPr>
              <a:t>第二世代と第三世代の精度向上の程度を把握するための参考情報としてご利用ください。</a:t>
            </a:r>
            <a:endParaRPr lang="en-US" altLang="ja-JP" sz="800" b="1" dirty="0">
              <a:latin typeface="+mn-ea"/>
              <a:ea typeface="+mn-ea"/>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878649436"/>
              </p:ext>
            </p:extLst>
          </p:nvPr>
        </p:nvGraphicFramePr>
        <p:xfrm>
          <a:off x="175319" y="1274582"/>
          <a:ext cx="3034920" cy="16916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011640">
                  <a:extLst>
                    <a:ext uri="{9D8B030D-6E8A-4147-A177-3AD203B41FA5}">
                      <a16:colId xmlns:a16="http://schemas.microsoft.com/office/drawing/2014/main" val="1559715004"/>
                    </a:ext>
                  </a:extLst>
                </a:gridCol>
                <a:gridCol w="1011640">
                  <a:extLst>
                    <a:ext uri="{9D8B030D-6E8A-4147-A177-3AD203B41FA5}">
                      <a16:colId xmlns:a16="http://schemas.microsoft.com/office/drawing/2014/main" val="4120501675"/>
                    </a:ext>
                  </a:extLst>
                </a:gridCol>
                <a:gridCol w="1011640">
                  <a:extLst>
                    <a:ext uri="{9D8B030D-6E8A-4147-A177-3AD203B41FA5}">
                      <a16:colId xmlns:a16="http://schemas.microsoft.com/office/drawing/2014/main" val="766034328"/>
                    </a:ext>
                  </a:extLst>
                </a:gridCol>
              </a:tblGrid>
              <a:tr h="394455">
                <a:tc>
                  <a:txBody>
                    <a:bodyPr/>
                    <a:lstStyle/>
                    <a:p>
                      <a:endParaRPr kumimoji="1" lang="en-US" altLang="ja-JP" sz="1100" dirty="0">
                        <a:latin typeface="+mn-ea"/>
                        <a:ea typeface="+mn-ea"/>
                      </a:endParaRPr>
                    </a:p>
                    <a:p>
                      <a:endParaRPr kumimoji="1" lang="en-US" altLang="ja-JP" sz="1100" dirty="0">
                        <a:latin typeface="+mn-ea"/>
                        <a:ea typeface="+mn-ea"/>
                      </a:endParaRPr>
                    </a:p>
                    <a:p>
                      <a:endParaRPr kumimoji="1" lang="en-US" altLang="ja-JP" sz="1100" dirty="0">
                        <a:latin typeface="+mn-ea"/>
                        <a:ea typeface="+mn-ea"/>
                      </a:endParaRPr>
                    </a:p>
                    <a:p>
                      <a:endParaRPr kumimoji="1" lang="en-US" altLang="ja-JP" sz="1100" dirty="0">
                        <a:latin typeface="+mn-ea"/>
                        <a:ea typeface="+mn-ea"/>
                      </a:endParaRPr>
                    </a:p>
                    <a:p>
                      <a:endParaRPr kumimoji="1" lang="en-US" altLang="ja-JP" sz="1100" dirty="0">
                        <a:latin typeface="+mn-ea"/>
                        <a:ea typeface="+mn-ea"/>
                      </a:endParaRPr>
                    </a:p>
                    <a:p>
                      <a:endParaRPr kumimoji="1" lang="ja-JP" altLang="en-US" sz="1100" dirty="0">
                        <a:latin typeface="+mn-ea"/>
                        <a:ea typeface="+mn-ea"/>
                      </a:endParaRPr>
                    </a:p>
                  </a:txBody>
                  <a:tcPr anchor="ctr" anchorCtr="1"/>
                </a:tc>
                <a:tc>
                  <a:txBody>
                    <a:bodyPr/>
                    <a:lstStyle/>
                    <a:p>
                      <a:endParaRPr kumimoji="1" lang="ja-JP" altLang="en-US" sz="1100" dirty="0">
                        <a:latin typeface="+mn-ea"/>
                        <a:ea typeface="+mn-ea"/>
                      </a:endParaRPr>
                    </a:p>
                  </a:txBody>
                  <a:tcPr anchor="ctr" anchorCtr="1"/>
                </a:tc>
                <a:tc>
                  <a:txBody>
                    <a:bodyPr/>
                    <a:lstStyle/>
                    <a:p>
                      <a:endParaRPr kumimoji="1" lang="ja-JP" altLang="en-US" sz="1100" dirty="0">
                        <a:latin typeface="+mn-ea"/>
                        <a:ea typeface="+mn-ea"/>
                      </a:endParaRPr>
                    </a:p>
                  </a:txBody>
                  <a:tcPr anchor="ctr" anchorCtr="1"/>
                </a:tc>
                <a:extLst>
                  <a:ext uri="{0D108BD9-81ED-4DB2-BD59-A6C34878D82A}">
                    <a16:rowId xmlns:a16="http://schemas.microsoft.com/office/drawing/2014/main" val="2585010883"/>
                  </a:ext>
                </a:extLst>
              </a:tr>
              <a:tr h="212121">
                <a:tc>
                  <a:txBody>
                    <a:bodyPr/>
                    <a:lstStyle/>
                    <a:p>
                      <a:r>
                        <a:rPr kumimoji="1" lang="ja-JP" altLang="en-US" sz="900" b="1" dirty="0">
                          <a:latin typeface="+mn-ea"/>
                          <a:ea typeface="+mn-ea"/>
                        </a:rPr>
                        <a:t>逆光</a:t>
                      </a:r>
                    </a:p>
                  </a:txBody>
                  <a:tcPr anchor="ctr" anchorCtr="1"/>
                </a:tc>
                <a:tc>
                  <a:txBody>
                    <a:bodyPr/>
                    <a:lstStyle/>
                    <a:p>
                      <a:r>
                        <a:rPr kumimoji="1" lang="ja-JP" altLang="en-US" sz="900" b="1" dirty="0">
                          <a:latin typeface="+mn-ea"/>
                          <a:ea typeface="+mn-ea"/>
                        </a:rPr>
                        <a:t>不均一な光</a:t>
                      </a:r>
                    </a:p>
                  </a:txBody>
                  <a:tcPr anchor="ctr" anchorCtr="1"/>
                </a:tc>
                <a:tc>
                  <a:txBody>
                    <a:bodyPr/>
                    <a:lstStyle/>
                    <a:p>
                      <a:r>
                        <a:rPr kumimoji="1" lang="ja-JP" altLang="en-US" sz="900" b="1" dirty="0">
                          <a:latin typeface="+mn-ea"/>
                          <a:ea typeface="+mn-ea"/>
                        </a:rPr>
                        <a:t>スマホ＋マスク</a:t>
                      </a:r>
                    </a:p>
                  </a:txBody>
                  <a:tcPr anchor="ctr" anchorCtr="1"/>
                </a:tc>
                <a:extLst>
                  <a:ext uri="{0D108BD9-81ED-4DB2-BD59-A6C34878D82A}">
                    <a16:rowId xmlns:a16="http://schemas.microsoft.com/office/drawing/2014/main" val="2731164652"/>
                  </a:ext>
                </a:extLst>
              </a:tr>
              <a:tr h="170404">
                <a:tc gridSpan="2">
                  <a:txBody>
                    <a:bodyPr/>
                    <a:lstStyle/>
                    <a:p>
                      <a:r>
                        <a:rPr kumimoji="1" lang="ja-JP" altLang="en-US" sz="900" b="1" dirty="0">
                          <a:latin typeface="+mn-ea"/>
                          <a:ea typeface="+mn-ea"/>
                        </a:rPr>
                        <a:t>顔の特徴量が低下</a:t>
                      </a:r>
                    </a:p>
                  </a:txBody>
                  <a:tcPr anchor="ctr" anchorCtr="1"/>
                </a:tc>
                <a:tc hMerge="1">
                  <a:txBody>
                    <a:bodyPr/>
                    <a:lstStyle/>
                    <a:p>
                      <a:endParaRPr kumimoji="1" lang="ja-JP" altLang="en-US" sz="1100" dirty="0"/>
                    </a:p>
                  </a:txBody>
                  <a:tcPr anchor="ctr" anchorCtr="1"/>
                </a:tc>
                <a:tc>
                  <a:txBody>
                    <a:bodyPr/>
                    <a:lstStyle/>
                    <a:p>
                      <a:r>
                        <a:rPr kumimoji="1" lang="ja-JP" altLang="en-US" sz="900" b="1" dirty="0">
                          <a:latin typeface="+mn-ea"/>
                          <a:ea typeface="+mn-ea"/>
                        </a:rPr>
                        <a:t>顔の向き、目線が厳しい</a:t>
                      </a:r>
                    </a:p>
                  </a:txBody>
                  <a:tcPr anchor="ctr" anchorCtr="1"/>
                </a:tc>
                <a:extLst>
                  <a:ext uri="{0D108BD9-81ED-4DB2-BD59-A6C34878D82A}">
                    <a16:rowId xmlns:a16="http://schemas.microsoft.com/office/drawing/2014/main" val="875778818"/>
                  </a:ext>
                </a:extLst>
              </a:tr>
            </a:tbl>
          </a:graphicData>
        </a:graphic>
      </p:graphicFrame>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317" y="1351525"/>
            <a:ext cx="956297" cy="956297"/>
          </a:xfrm>
          <a:prstGeom prst="rect">
            <a:avLst/>
          </a:prstGeom>
          <a:effectLst>
            <a:outerShdw blurRad="50800" dist="38100" dir="2700000" algn="tl" rotWithShape="0">
              <a:prstClr val="black">
                <a:alpha val="40000"/>
              </a:prstClr>
            </a:outerShdw>
          </a:effectLst>
        </p:spPr>
      </p:pic>
      <p:pic>
        <p:nvPicPr>
          <p:cNvPr id="20" name="図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520" y="1351525"/>
            <a:ext cx="956297" cy="956297"/>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21" name="図 20"/>
          <p:cNvPicPr>
            <a:picLocks noChangeAspect="1"/>
          </p:cNvPicPr>
          <p:nvPr/>
        </p:nvPicPr>
        <p:blipFill>
          <a:blip r:embed="rId6"/>
          <a:stretch>
            <a:fillRect/>
          </a:stretch>
        </p:blipFill>
        <p:spPr>
          <a:xfrm>
            <a:off x="2221516" y="1355905"/>
            <a:ext cx="956297" cy="956297"/>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4883422" y="1094479"/>
            <a:ext cx="2438488" cy="246221"/>
          </a:xfrm>
          <a:prstGeom prst="rect">
            <a:avLst/>
          </a:prstGeom>
          <a:solidFill>
            <a:schemeClr val="bg1"/>
          </a:solidFill>
        </p:spPr>
        <p:txBody>
          <a:bodyPr wrap="none" rtlCol="0">
            <a:spAutoFit/>
          </a:bodyPr>
          <a:lstStyle/>
          <a:p>
            <a:r>
              <a:rPr kumimoji="1" lang="en-US" altLang="ja-JP" sz="1000" b="1" dirty="0">
                <a:latin typeface="+mn-ea"/>
                <a:ea typeface="+mn-ea"/>
              </a:rPr>
              <a:t>【</a:t>
            </a:r>
            <a:r>
              <a:rPr kumimoji="1" lang="ja-JP" altLang="en-US" sz="1000" b="1" dirty="0">
                <a:latin typeface="+mn-ea"/>
                <a:ea typeface="+mn-ea"/>
              </a:rPr>
              <a:t>参考</a:t>
            </a:r>
            <a:r>
              <a:rPr kumimoji="1" lang="en-US" altLang="ja-JP" sz="1000" b="1" dirty="0">
                <a:latin typeface="+mn-ea"/>
                <a:ea typeface="+mn-ea"/>
              </a:rPr>
              <a:t>】</a:t>
            </a:r>
            <a:r>
              <a:rPr kumimoji="1" lang="ja-JP" altLang="en-US" sz="1000" b="1" dirty="0">
                <a:latin typeface="+mn-ea"/>
                <a:ea typeface="+mn-ea"/>
              </a:rPr>
              <a:t>データ別 精度比較 ＠標準閾値</a:t>
            </a:r>
          </a:p>
        </p:txBody>
      </p:sp>
      <p:sp>
        <p:nvSpPr>
          <p:cNvPr id="14" name="四角形吹き出し 13"/>
          <p:cNvSpPr/>
          <p:nvPr/>
        </p:nvSpPr>
        <p:spPr>
          <a:xfrm>
            <a:off x="6803548" y="1324256"/>
            <a:ext cx="2201555" cy="1246899"/>
          </a:xfrm>
          <a:prstGeom prst="wedgeRectCallout">
            <a:avLst>
              <a:gd name="adj1" fmla="val -113898"/>
              <a:gd name="adj2" fmla="val -15414"/>
            </a:avLst>
          </a:prstGeom>
          <a:solidFill>
            <a:srgbClr val="FFFFCC"/>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ctr" anchorCtr="0"/>
          <a:lstStyle/>
          <a:p>
            <a:pPr>
              <a:lnSpc>
                <a:spcPct val="110000"/>
              </a:lnSpc>
              <a:spcBef>
                <a:spcPts val="0"/>
              </a:spcBef>
            </a:pPr>
            <a:r>
              <a:rPr lang="ja-JP" altLang="en-US" sz="800" b="1" dirty="0">
                <a:solidFill>
                  <a:schemeClr val="tx1"/>
                </a:solidFill>
                <a:latin typeface="+mn-ea"/>
              </a:rPr>
              <a:t>マスク顔での検知精度については、</a:t>
            </a:r>
            <a:endParaRPr lang="en-US" altLang="ja-JP" sz="800" b="1" dirty="0">
              <a:solidFill>
                <a:schemeClr val="tx1"/>
              </a:solidFill>
              <a:latin typeface="+mn-ea"/>
            </a:endParaRPr>
          </a:p>
          <a:p>
            <a:pPr>
              <a:lnSpc>
                <a:spcPct val="110000"/>
              </a:lnSpc>
              <a:spcBef>
                <a:spcPts val="0"/>
              </a:spcBef>
            </a:pPr>
            <a:r>
              <a:rPr kumimoji="1" lang="ja-JP" altLang="en-US" sz="800" b="1" dirty="0">
                <a:solidFill>
                  <a:schemeClr val="tx1"/>
                </a:solidFill>
                <a:latin typeface="+mn-ea"/>
              </a:rPr>
              <a:t>登録顔と検知顔</a:t>
            </a:r>
            <a:r>
              <a:rPr lang="ja-JP" altLang="en-US" sz="800" b="1" dirty="0">
                <a:solidFill>
                  <a:schemeClr val="tx1"/>
                </a:solidFill>
                <a:latin typeface="+mn-ea"/>
              </a:rPr>
              <a:t>で、マスク着用・非着用が異なる場合を含めた結果となっています。</a:t>
            </a:r>
            <a:endParaRPr lang="en-US" altLang="ja-JP" sz="800" b="1" dirty="0">
              <a:solidFill>
                <a:schemeClr val="tx1"/>
              </a:solidFill>
              <a:latin typeface="+mn-ea"/>
            </a:endParaRPr>
          </a:p>
          <a:p>
            <a:pPr>
              <a:lnSpc>
                <a:spcPct val="110000"/>
              </a:lnSpc>
              <a:spcBef>
                <a:spcPts val="600"/>
              </a:spcBef>
            </a:pPr>
            <a:r>
              <a:rPr lang="ja-JP" altLang="en-US" sz="800" b="1" dirty="0">
                <a:solidFill>
                  <a:schemeClr val="tx1"/>
                </a:solidFill>
                <a:latin typeface="+mn-ea"/>
              </a:rPr>
              <a:t>登録顔と検知顔でマスク着用／非着用が変わらない場合、もしくは着用／非着用の</a:t>
            </a:r>
            <a:r>
              <a:rPr lang="en-US" altLang="ja-JP" sz="800" b="1" dirty="0">
                <a:solidFill>
                  <a:schemeClr val="tx1"/>
                </a:solidFill>
                <a:latin typeface="+mn-ea"/>
              </a:rPr>
              <a:t>2</a:t>
            </a:r>
            <a:r>
              <a:rPr lang="ja-JP" altLang="en-US" sz="800" b="1" dirty="0" err="1">
                <a:solidFill>
                  <a:schemeClr val="tx1"/>
                </a:solidFill>
                <a:latin typeface="+mn-ea"/>
              </a:rPr>
              <a:t>つの</a:t>
            </a:r>
            <a:r>
              <a:rPr lang="ja-JP" altLang="en-US" sz="800" b="1" dirty="0">
                <a:solidFill>
                  <a:schemeClr val="tx1"/>
                </a:solidFill>
                <a:latin typeface="+mn-ea"/>
              </a:rPr>
              <a:t>顔を登録することで 約</a:t>
            </a:r>
            <a:r>
              <a:rPr lang="en-US" altLang="ja-JP" sz="800" b="1" dirty="0">
                <a:solidFill>
                  <a:schemeClr val="tx1"/>
                </a:solidFill>
                <a:latin typeface="+mn-ea"/>
              </a:rPr>
              <a:t>90%</a:t>
            </a:r>
            <a:r>
              <a:rPr lang="ja-JP" altLang="en-US" sz="800" b="1" dirty="0">
                <a:solidFill>
                  <a:schemeClr val="tx1"/>
                </a:solidFill>
                <a:latin typeface="+mn-ea"/>
              </a:rPr>
              <a:t>の照合率となり、</a:t>
            </a:r>
            <a:r>
              <a:rPr lang="en-US" altLang="ja-JP" sz="800" b="1" dirty="0">
                <a:solidFill>
                  <a:schemeClr val="tx1"/>
                </a:solidFill>
                <a:latin typeface="+mn-ea"/>
              </a:rPr>
              <a:t>WV-ASF950</a:t>
            </a:r>
            <a:r>
              <a:rPr lang="ja-JP" altLang="en-US" sz="800" b="1" dirty="0">
                <a:solidFill>
                  <a:schemeClr val="tx1"/>
                </a:solidFill>
                <a:latin typeface="+mn-ea"/>
              </a:rPr>
              <a:t> </a:t>
            </a:r>
            <a:r>
              <a:rPr lang="en-US" altLang="ja-JP" sz="800" b="1" dirty="0">
                <a:solidFill>
                  <a:schemeClr val="tx1"/>
                </a:solidFill>
                <a:latin typeface="+mn-ea"/>
              </a:rPr>
              <a:t>V4</a:t>
            </a:r>
            <a:r>
              <a:rPr lang="ja-JP" altLang="en-US" sz="800" b="1" dirty="0">
                <a:solidFill>
                  <a:schemeClr val="tx1"/>
                </a:solidFill>
                <a:latin typeface="+mn-ea"/>
              </a:rPr>
              <a:t>の精度に近づけることが可能です。</a:t>
            </a:r>
            <a:endParaRPr kumimoji="1" lang="en-US" altLang="ja-JP" sz="800" b="1" dirty="0">
              <a:solidFill>
                <a:schemeClr val="tx1"/>
              </a:solidFill>
              <a:latin typeface="+mn-ea"/>
            </a:endParaRPr>
          </a:p>
        </p:txBody>
      </p:sp>
    </p:spTree>
    <p:extLst>
      <p:ext uri="{BB962C8B-B14F-4D97-AF65-F5344CB8AC3E}">
        <p14:creationId xmlns:p14="http://schemas.microsoft.com/office/powerpoint/2010/main" val="2104265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400" dirty="0"/>
              <a:t>事前準備①：ソフトウェアとライセンス</a:t>
            </a:r>
          </a:p>
        </p:txBody>
      </p:sp>
    </p:spTree>
    <p:extLst>
      <p:ext uri="{BB962C8B-B14F-4D97-AF65-F5344CB8AC3E}">
        <p14:creationId xmlns:p14="http://schemas.microsoft.com/office/powerpoint/2010/main" val="1706633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754062" y="1074737"/>
            <a:ext cx="7903555" cy="1473909"/>
          </a:xfrm>
        </p:spPr>
        <p:txBody>
          <a:bodyPr/>
          <a:lstStyle/>
          <a:p>
            <a:pPr marL="0" indent="0">
              <a:lnSpc>
                <a:spcPct val="120000"/>
              </a:lnSpc>
              <a:buNone/>
            </a:pPr>
            <a:r>
              <a:rPr lang="ja-JP" altLang="en-US" sz="1800" dirty="0"/>
              <a:t>マルチ</a:t>
            </a:r>
            <a:r>
              <a:rPr lang="en-US" altLang="ja-JP" sz="1800" dirty="0"/>
              <a:t>AI</a:t>
            </a:r>
            <a:r>
              <a:rPr lang="ja-JP" altLang="en-US" sz="1800" dirty="0"/>
              <a:t>ソフトウェアおよびプラグインソフトウェアやその他のシステム構成機器（カメラ、レコーダー、</a:t>
            </a:r>
            <a:r>
              <a:rPr lang="en-US" altLang="ja-JP" sz="1800" dirty="0"/>
              <a:t>ASM300UX</a:t>
            </a:r>
            <a:r>
              <a:rPr lang="ja-JP" altLang="en-US" sz="1800" dirty="0"/>
              <a:t>など）の対応バージョンについては、取扱説明書 設置・設定編の「ソフトウェア構成と対応バージョン」をご参照ください。</a:t>
            </a:r>
            <a:endParaRPr kumimoji="1" lang="ja-JP" altLang="en-US" sz="1800" dirty="0"/>
          </a:p>
        </p:txBody>
      </p:sp>
      <p:sp>
        <p:nvSpPr>
          <p:cNvPr id="3" name="タイトル 2"/>
          <p:cNvSpPr>
            <a:spLocks noGrp="1"/>
          </p:cNvSpPr>
          <p:nvPr>
            <p:ph type="title"/>
          </p:nvPr>
        </p:nvSpPr>
        <p:spPr/>
        <p:txBody>
          <a:bodyPr/>
          <a:lstStyle/>
          <a:p>
            <a:r>
              <a:rPr kumimoji="1" lang="ja-JP" altLang="en-US" dirty="0"/>
              <a:t>各種ソフトウェアのバージョンについて</a:t>
            </a:r>
          </a:p>
        </p:txBody>
      </p:sp>
    </p:spTree>
    <p:extLst>
      <p:ext uri="{BB962C8B-B14F-4D97-AF65-F5344CB8AC3E}">
        <p14:creationId xmlns:p14="http://schemas.microsoft.com/office/powerpoint/2010/main" val="1318399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ライセンス必要なソフトウェア一覧</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575198299"/>
              </p:ext>
            </p:extLst>
          </p:nvPr>
        </p:nvGraphicFramePr>
        <p:xfrm>
          <a:off x="672600" y="1251049"/>
          <a:ext cx="7838123" cy="3363360"/>
        </p:xfrm>
        <a:graphic>
          <a:graphicData uri="http://schemas.openxmlformats.org/drawingml/2006/table">
            <a:tbl>
              <a:tblPr firstRow="1" bandRow="1">
                <a:tableStyleId>{5940675A-B579-460E-94D1-54222C63F5DA}</a:tableStyleId>
              </a:tblPr>
              <a:tblGrid>
                <a:gridCol w="2535555">
                  <a:extLst>
                    <a:ext uri="{9D8B030D-6E8A-4147-A177-3AD203B41FA5}">
                      <a16:colId xmlns:a16="http://schemas.microsoft.com/office/drawing/2014/main" val="1232544522"/>
                    </a:ext>
                  </a:extLst>
                </a:gridCol>
                <a:gridCol w="3270568">
                  <a:extLst>
                    <a:ext uri="{9D8B030D-6E8A-4147-A177-3AD203B41FA5}">
                      <a16:colId xmlns:a16="http://schemas.microsoft.com/office/drawing/2014/main" val="2798218721"/>
                    </a:ext>
                  </a:extLst>
                </a:gridCol>
                <a:gridCol w="2032000">
                  <a:extLst>
                    <a:ext uri="{9D8B030D-6E8A-4147-A177-3AD203B41FA5}">
                      <a16:colId xmlns:a16="http://schemas.microsoft.com/office/drawing/2014/main" val="444882575"/>
                    </a:ext>
                  </a:extLst>
                </a:gridCol>
              </a:tblGrid>
              <a:tr h="177096">
                <a:tc>
                  <a:txBody>
                    <a:bodyPr/>
                    <a:lstStyle/>
                    <a:p>
                      <a:pPr algn="ctr"/>
                      <a:r>
                        <a:rPr kumimoji="1" lang="ja-JP" altLang="en-US" sz="1400" b="1" dirty="0">
                          <a:latin typeface="+mn-ea"/>
                          <a:ea typeface="+mn-ea"/>
                        </a:rPr>
                        <a:t>分類</a:t>
                      </a:r>
                      <a:endParaRPr kumimoji="1" lang="en-US" altLang="ja-JP" sz="1400" b="1" dirty="0">
                        <a:latin typeface="+mn-ea"/>
                        <a:ea typeface="+mn-ea"/>
                      </a:endParaRPr>
                    </a:p>
                  </a:txBody>
                  <a:tcPr anchor="ctr">
                    <a:solidFill>
                      <a:schemeClr val="accent5">
                        <a:lumMod val="40000"/>
                        <a:lumOff val="60000"/>
                      </a:schemeClr>
                    </a:solidFill>
                  </a:tcPr>
                </a:tc>
                <a:tc>
                  <a:txBody>
                    <a:bodyPr/>
                    <a:lstStyle/>
                    <a:p>
                      <a:pPr algn="ctr"/>
                      <a:r>
                        <a:rPr kumimoji="1" lang="ja-JP" altLang="en-US" sz="1400" b="1" dirty="0">
                          <a:latin typeface="+mn-ea"/>
                          <a:ea typeface="+mn-ea"/>
                        </a:rPr>
                        <a:t>ソフトウェア名</a:t>
                      </a:r>
                    </a:p>
                  </a:txBody>
                  <a:tcPr anchor="ctr">
                    <a:solidFill>
                      <a:schemeClr val="accent5">
                        <a:lumMod val="40000"/>
                        <a:lumOff val="60000"/>
                      </a:schemeClr>
                    </a:solidFill>
                  </a:tcPr>
                </a:tc>
                <a:tc>
                  <a:txBody>
                    <a:bodyPr/>
                    <a:lstStyle/>
                    <a:p>
                      <a:pPr algn="ctr"/>
                      <a:r>
                        <a:rPr kumimoji="1" lang="ja-JP" altLang="en-US" sz="1400" b="1" dirty="0">
                          <a:latin typeface="+mn-ea"/>
                          <a:ea typeface="+mn-ea"/>
                        </a:rPr>
                        <a:t>品番</a:t>
                      </a:r>
                    </a:p>
                  </a:txBody>
                  <a:tcPr anchor="ctr">
                    <a:solidFill>
                      <a:schemeClr val="accent5">
                        <a:lumMod val="40000"/>
                        <a:lumOff val="60000"/>
                      </a:schemeClr>
                    </a:solidFill>
                  </a:tcPr>
                </a:tc>
                <a:extLst>
                  <a:ext uri="{0D108BD9-81ED-4DB2-BD59-A6C34878D82A}">
                    <a16:rowId xmlns:a16="http://schemas.microsoft.com/office/drawing/2014/main" val="249613840"/>
                  </a:ext>
                </a:extLst>
              </a:tr>
              <a:tr h="186582">
                <a:tc rowSpan="3">
                  <a:txBody>
                    <a:bodyPr/>
                    <a:lstStyle/>
                    <a:p>
                      <a:r>
                        <a:rPr kumimoji="1" lang="ja-JP" altLang="en-US" sz="1400" b="1" dirty="0">
                          <a:latin typeface="+mn-ea"/>
                          <a:ea typeface="+mn-ea"/>
                        </a:rPr>
                        <a:t>マルチ</a:t>
                      </a:r>
                      <a:r>
                        <a:rPr kumimoji="1" lang="en-US" altLang="ja-JP" sz="1400" b="1" dirty="0">
                          <a:latin typeface="+mn-ea"/>
                          <a:ea typeface="+mn-ea"/>
                        </a:rPr>
                        <a:t>AI</a:t>
                      </a:r>
                      <a:r>
                        <a:rPr kumimoji="1" lang="ja-JP" altLang="en-US" sz="1400" b="1" dirty="0">
                          <a:latin typeface="+mn-ea"/>
                          <a:ea typeface="+mn-ea"/>
                        </a:rPr>
                        <a:t>ソフトウェア</a:t>
                      </a:r>
                      <a:endParaRPr kumimoji="1" lang="en-US" altLang="ja-JP" sz="1400" b="1" dirty="0">
                        <a:latin typeface="+mn-ea"/>
                        <a:ea typeface="+mn-ea"/>
                      </a:endParaRPr>
                    </a:p>
                  </a:txBody>
                  <a:tcPr anchor="ctr"/>
                </a:tc>
                <a:tc>
                  <a:txBody>
                    <a:bodyPr/>
                    <a:lstStyle/>
                    <a:p>
                      <a:r>
                        <a:rPr kumimoji="1" lang="ja-JP" altLang="en-US" sz="1200" b="1" dirty="0">
                          <a:latin typeface="+mn-ea"/>
                          <a:ea typeface="+mn-ea"/>
                        </a:rPr>
                        <a:t>マルチ</a:t>
                      </a:r>
                      <a:r>
                        <a:rPr kumimoji="1" lang="en-US" altLang="ja-JP" sz="1200" b="1" dirty="0">
                          <a:latin typeface="+mn-ea"/>
                          <a:ea typeface="+mn-ea"/>
                        </a:rPr>
                        <a:t>AI</a:t>
                      </a:r>
                      <a:r>
                        <a:rPr kumimoji="1" lang="ja-JP" altLang="en-US" sz="1200" b="1" dirty="0">
                          <a:latin typeface="+mn-ea"/>
                          <a:ea typeface="+mn-ea"/>
                        </a:rPr>
                        <a:t>ソフトウェア本体</a:t>
                      </a:r>
                    </a:p>
                  </a:txBody>
                  <a:tcPr marT="36000" marB="36000" anchor="ctr"/>
                </a:tc>
                <a:tc>
                  <a:txBody>
                    <a:bodyPr/>
                    <a:lstStyle/>
                    <a:p>
                      <a:r>
                        <a:rPr kumimoji="1" lang="en-US" altLang="ja-JP" sz="1200" b="1" dirty="0">
                          <a:latin typeface="+mn-ea"/>
                          <a:ea typeface="+mn-ea"/>
                        </a:rPr>
                        <a:t>WV-ASA100WUX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513839327"/>
                  </a:ext>
                </a:extLst>
              </a:tr>
              <a:tr h="225492">
                <a:tc vMerge="1">
                  <a:txBody>
                    <a:bodyPr/>
                    <a:lstStyle/>
                    <a:p>
                      <a:endParaRPr kumimoji="1" lang="ja-JP" altLang="en-US" b="1" dirty="0"/>
                    </a:p>
                  </a:txBody>
                  <a:tcPr/>
                </a:tc>
                <a:tc>
                  <a:txBody>
                    <a:bodyPr/>
                    <a:lstStyle/>
                    <a:p>
                      <a:r>
                        <a:rPr kumimoji="1" lang="ja-JP" altLang="en-US" sz="1200" b="1" dirty="0">
                          <a:latin typeface="+mn-ea"/>
                          <a:ea typeface="+mn-ea"/>
                        </a:rPr>
                        <a:t>カメラ拡張キット（</a:t>
                      </a:r>
                      <a:r>
                        <a:rPr kumimoji="1" lang="en-US" altLang="ja-JP" sz="1200" b="1" dirty="0">
                          <a:latin typeface="+mn-ea"/>
                          <a:ea typeface="+mn-ea"/>
                        </a:rPr>
                        <a:t>1ch</a:t>
                      </a:r>
                      <a:r>
                        <a:rPr kumimoji="1" lang="ja-JP" altLang="en-US" sz="1200" b="1" dirty="0">
                          <a:latin typeface="+mn-ea"/>
                          <a:ea typeface="+mn-ea"/>
                        </a:rPr>
                        <a:t>）</a:t>
                      </a:r>
                    </a:p>
                  </a:txBody>
                  <a:tcPr marT="36000" marB="36000" anchor="ctr"/>
                </a:tc>
                <a:tc>
                  <a:txBody>
                    <a:bodyPr/>
                    <a:lstStyle/>
                    <a:p>
                      <a:r>
                        <a:rPr kumimoji="1" lang="en-US" altLang="ja-JP" sz="1200" b="1" dirty="0">
                          <a:latin typeface="+mn-ea"/>
                          <a:ea typeface="+mn-ea"/>
                        </a:rPr>
                        <a:t>WV-ASAE101W</a:t>
                      </a:r>
                    </a:p>
                  </a:txBody>
                  <a:tcPr marT="36000" marB="36000" anchor="ctr"/>
                </a:tc>
                <a:extLst>
                  <a:ext uri="{0D108BD9-81ED-4DB2-BD59-A6C34878D82A}">
                    <a16:rowId xmlns:a16="http://schemas.microsoft.com/office/drawing/2014/main" val="520642743"/>
                  </a:ext>
                </a:extLst>
              </a:tr>
              <a:tr h="219007">
                <a:tc vMerge="1">
                  <a:txBody>
                    <a:bodyPr/>
                    <a:lstStyle/>
                    <a:p>
                      <a:endParaRPr kumimoji="1" lang="ja-JP" altLang="en-US" b="1" dirty="0"/>
                    </a:p>
                  </a:txBody>
                  <a:tcPr/>
                </a:tc>
                <a:tc>
                  <a:txBody>
                    <a:bodyPr/>
                    <a:lstStyle/>
                    <a:p>
                      <a:r>
                        <a:rPr kumimoji="1" lang="ja-JP" altLang="en-US" sz="1200" b="1" dirty="0">
                          <a:latin typeface="+mn-ea"/>
                          <a:ea typeface="+mn-ea"/>
                        </a:rPr>
                        <a:t>カメラ拡張キット（</a:t>
                      </a:r>
                      <a:r>
                        <a:rPr kumimoji="1" lang="en-US" altLang="ja-JP" sz="1200" b="1" dirty="0">
                          <a:latin typeface="+mn-ea"/>
                          <a:ea typeface="+mn-ea"/>
                        </a:rPr>
                        <a:t>4ch</a:t>
                      </a:r>
                      <a:r>
                        <a:rPr kumimoji="1" lang="ja-JP" altLang="en-US" sz="1200" b="1" dirty="0">
                          <a:latin typeface="+mn-ea"/>
                          <a:ea typeface="+mn-ea"/>
                        </a:rPr>
                        <a:t>）</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n-ea"/>
                          <a:ea typeface="+mn-ea"/>
                        </a:rPr>
                        <a:t>WV-ASAE104W</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1975560500"/>
                  </a:ext>
                </a:extLst>
              </a:tr>
              <a:tr h="0">
                <a:tc rowSpan="2">
                  <a:txBody>
                    <a:bodyPr/>
                    <a:lstStyle/>
                    <a:p>
                      <a:r>
                        <a:rPr kumimoji="1" lang="ja-JP" altLang="en-US" sz="1400" b="1" dirty="0">
                          <a:latin typeface="+mn-ea"/>
                          <a:ea typeface="+mn-ea"/>
                        </a:rPr>
                        <a:t>クライアントソフトウェア</a:t>
                      </a:r>
                    </a:p>
                  </a:txBody>
                  <a:tcPr anchor="ctr"/>
                </a:tc>
                <a:tc>
                  <a:txBody>
                    <a:bodyPr/>
                    <a:lstStyle/>
                    <a:p>
                      <a:r>
                        <a:rPr kumimoji="1" lang="ja-JP" altLang="en-US" sz="1200" b="1" dirty="0">
                          <a:latin typeface="+mn-ea"/>
                          <a:ea typeface="+mn-ea"/>
                        </a:rPr>
                        <a:t>クライアントソフトウェア本体</a:t>
                      </a:r>
                      <a:endParaRPr kumimoji="1" lang="en-US" altLang="ja-JP" sz="1200" b="1" dirty="0">
                        <a:latin typeface="+mn-ea"/>
                        <a:ea typeface="+mn-ea"/>
                      </a:endParaRPr>
                    </a:p>
                  </a:txBody>
                  <a:tcPr marT="36000" marB="36000" anchor="ctr"/>
                </a:tc>
                <a:tc>
                  <a:txBody>
                    <a:bodyPr/>
                    <a:lstStyle/>
                    <a:p>
                      <a:r>
                        <a:rPr kumimoji="1" lang="en-US" altLang="ja-JP" sz="1200" b="1" dirty="0">
                          <a:latin typeface="+mn-ea"/>
                          <a:ea typeface="+mn-ea"/>
                        </a:rPr>
                        <a:t>WV-ASM300WUX</a:t>
                      </a:r>
                    </a:p>
                  </a:txBody>
                  <a:tcPr marT="36000" marB="36000" anchor="ctr"/>
                </a:tc>
                <a:extLst>
                  <a:ext uri="{0D108BD9-81ED-4DB2-BD59-A6C34878D82A}">
                    <a16:rowId xmlns:a16="http://schemas.microsoft.com/office/drawing/2014/main" val="2974992064"/>
                  </a:ext>
                </a:extLst>
              </a:tr>
              <a:tr h="164126">
                <a:tc vMerge="1">
                  <a:txBody>
                    <a:bodyPr/>
                    <a:lstStyle/>
                    <a:p>
                      <a:endParaRPr kumimoji="1" lang="ja-JP" altLang="en-US" sz="1400" b="1" dirty="0">
                        <a:latin typeface="+mn-ea"/>
                        <a:ea typeface="+mn-ea"/>
                      </a:endParaRPr>
                    </a:p>
                  </a:txBody>
                  <a:tcPr/>
                </a:tc>
                <a:tc>
                  <a:txBody>
                    <a:bodyPr/>
                    <a:lstStyle/>
                    <a:p>
                      <a:r>
                        <a:rPr kumimoji="1" lang="ja-JP" altLang="en-US" sz="1200" b="1" dirty="0">
                          <a:latin typeface="+mn-ea"/>
                          <a:ea typeface="+mn-ea"/>
                        </a:rPr>
                        <a:t>マルチ</a:t>
                      </a:r>
                      <a:r>
                        <a:rPr kumimoji="1" lang="en-US" altLang="ja-JP" sz="1200" b="1" dirty="0">
                          <a:latin typeface="+mn-ea"/>
                          <a:ea typeface="+mn-ea"/>
                        </a:rPr>
                        <a:t>AI</a:t>
                      </a:r>
                      <a:r>
                        <a:rPr kumimoji="1" lang="ja-JP" altLang="en-US" sz="1200" b="1" dirty="0">
                          <a:latin typeface="+mn-ea"/>
                          <a:ea typeface="+mn-ea"/>
                        </a:rPr>
                        <a:t>プラグインソフトウェア</a:t>
                      </a:r>
                    </a:p>
                  </a:txBody>
                  <a:tcPr marT="36000" marB="36000" anchor="ctr"/>
                </a:tc>
                <a:tc>
                  <a:txBody>
                    <a:bodyPr/>
                    <a:lstStyle/>
                    <a:p>
                      <a:r>
                        <a:rPr kumimoji="1" lang="en-US" altLang="ja-JP" sz="1200" b="1" dirty="0">
                          <a:latin typeface="+mn-ea"/>
                          <a:ea typeface="+mn-ea"/>
                        </a:rPr>
                        <a:t>WV-ASE335WUX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4057688393"/>
                  </a:ext>
                </a:extLst>
              </a:tr>
              <a:tr h="0">
                <a:tc rowSpan="7">
                  <a:txBody>
                    <a:bodyPr/>
                    <a:lstStyle/>
                    <a:p>
                      <a:r>
                        <a:rPr kumimoji="1" lang="en-US" altLang="ja-JP" sz="1400" b="1" dirty="0">
                          <a:latin typeface="+mn-ea"/>
                          <a:ea typeface="+mn-ea"/>
                        </a:rPr>
                        <a:t>AI</a:t>
                      </a:r>
                      <a:r>
                        <a:rPr kumimoji="1" lang="ja-JP" altLang="en-US" sz="1400" b="1" dirty="0">
                          <a:latin typeface="+mn-ea"/>
                          <a:ea typeface="+mn-ea"/>
                        </a:rPr>
                        <a:t>カメラ拡張ソフトウェア</a:t>
                      </a:r>
                      <a:endParaRPr kumimoji="1" lang="en-US" altLang="ja-JP" sz="14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顔検知</a:t>
                      </a:r>
                      <a:endParaRPr kumimoji="1" lang="en-US" altLang="ja-JP" sz="1200" b="1" dirty="0">
                        <a:latin typeface="+mn-ea"/>
                        <a:ea typeface="+mn-ea"/>
                      </a:endParaRPr>
                    </a:p>
                  </a:txBody>
                  <a:tcPr marT="36000" marB="36000" anchor="ctr"/>
                </a:tc>
                <a:tc>
                  <a:txBody>
                    <a:bodyPr/>
                    <a:lstStyle/>
                    <a:p>
                      <a:r>
                        <a:rPr kumimoji="1" lang="en-US" altLang="ja-JP" sz="1200" b="1" dirty="0">
                          <a:latin typeface="+mn-ea"/>
                          <a:ea typeface="+mn-ea"/>
                        </a:rPr>
                        <a:t>WV-XAE204WUX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2164378092"/>
                  </a:ext>
                </a:extLst>
              </a:tr>
              <a:tr h="121731">
                <a:tc vMerge="1">
                  <a:txBody>
                    <a:bodyPr/>
                    <a:lstStyle/>
                    <a:p>
                      <a:endParaRPr kumimoji="1" lang="ja-JP" altLang="en-US" sz="1400" b="1" dirty="0">
                        <a:latin typeface="+mn-ea"/>
                        <a:ea typeface="+mn-ea"/>
                      </a:endParaRPr>
                    </a:p>
                  </a:txBody>
                  <a:tcPr/>
                </a:tc>
                <a:tc>
                  <a:txBody>
                    <a:bodyPr/>
                    <a:lstStyle/>
                    <a:p>
                      <a:r>
                        <a:rPr kumimoji="1" lang="en-US" altLang="ja-JP" sz="1200" b="1" dirty="0">
                          <a:latin typeface="+mn-ea"/>
                          <a:ea typeface="+mn-ea"/>
                        </a:rPr>
                        <a:t>AI</a:t>
                      </a:r>
                      <a:r>
                        <a:rPr kumimoji="1" lang="ja-JP" altLang="en-US" sz="1200" b="1" dirty="0">
                          <a:latin typeface="+mn-ea"/>
                          <a:ea typeface="+mn-ea"/>
                        </a:rPr>
                        <a:t>人物属性識別</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n-ea"/>
                          <a:ea typeface="+mn-ea"/>
                        </a:rPr>
                        <a:t>WV-XAE205WUX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599741003"/>
                  </a:ext>
                </a:extLst>
              </a:tr>
              <a:tr h="0">
                <a:tc vMerge="1">
                  <a:txBody>
                    <a:bodyPr/>
                    <a:lstStyle/>
                    <a:p>
                      <a:endParaRPr kumimoji="1" lang="ja-JP" altLang="en-US" sz="1400" b="1" dirty="0">
                        <a:latin typeface="+mn-ea"/>
                        <a:ea typeface="+mn-ea"/>
                      </a:endParaRPr>
                    </a:p>
                  </a:txBody>
                  <a:tcPr/>
                </a:tc>
                <a:tc>
                  <a:txBody>
                    <a:bodyPr/>
                    <a:lstStyle/>
                    <a:p>
                      <a:r>
                        <a:rPr kumimoji="1" lang="en-US" altLang="ja-JP" sz="1200" b="1" dirty="0">
                          <a:latin typeface="+mn-ea"/>
                          <a:ea typeface="+mn-ea"/>
                        </a:rPr>
                        <a:t>AI</a:t>
                      </a:r>
                      <a:r>
                        <a:rPr kumimoji="1" lang="ja-JP" altLang="en-US" sz="1200" b="1" dirty="0">
                          <a:latin typeface="+mn-ea"/>
                          <a:ea typeface="+mn-ea"/>
                        </a:rPr>
                        <a:t>車両属性識別</a:t>
                      </a:r>
                    </a:p>
                  </a:txBody>
                  <a:tcPr marT="36000" marB="36000" anchor="ctr"/>
                </a:tc>
                <a:tc>
                  <a:txBody>
                    <a:bodyPr/>
                    <a:lstStyle/>
                    <a:p>
                      <a:r>
                        <a:rPr kumimoji="1" lang="en-US" altLang="ja-JP" sz="1200" b="1" dirty="0">
                          <a:latin typeface="+mn-ea"/>
                          <a:ea typeface="+mn-ea"/>
                        </a:rPr>
                        <a:t>WV-XAE206WUX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1167367461"/>
                  </a:ext>
                </a:extLst>
              </a:tr>
              <a:tr h="0">
                <a:tc vMerge="1">
                  <a:txBody>
                    <a:bodyPr/>
                    <a:lstStyle/>
                    <a:p>
                      <a:endParaRPr kumimoji="1" lang="ja-JP" altLang="en-US" sz="1400" b="1" dirty="0">
                        <a:latin typeface="+mn-ea"/>
                        <a:ea typeface="+mn-ea"/>
                      </a:endParaRPr>
                    </a:p>
                  </a:txBody>
                  <a:tcPr/>
                </a:tc>
                <a:tc>
                  <a:txBody>
                    <a:bodyPr/>
                    <a:lstStyle/>
                    <a:p>
                      <a:r>
                        <a:rPr kumimoji="1" lang="en-US" altLang="ja-JP" sz="1200" b="1" dirty="0">
                          <a:latin typeface="+mn-ea"/>
                          <a:ea typeface="+mn-ea"/>
                        </a:rPr>
                        <a:t>AI</a:t>
                      </a:r>
                      <a:r>
                        <a:rPr kumimoji="1" lang="ja-JP" altLang="en-US" sz="1200" b="1" dirty="0">
                          <a:latin typeface="+mn-ea"/>
                          <a:ea typeface="+mn-ea"/>
                        </a:rPr>
                        <a:t>動体検知</a:t>
                      </a:r>
                    </a:p>
                  </a:txBody>
                  <a:tcPr marT="36000" marB="36000" anchor="ctr"/>
                </a:tc>
                <a:tc>
                  <a:txBody>
                    <a:bodyPr/>
                    <a:lstStyle/>
                    <a:p>
                      <a:r>
                        <a:rPr kumimoji="1" lang="en-US" altLang="ja-JP" sz="1200" b="1" dirty="0">
                          <a:latin typeface="+mn-ea"/>
                          <a:ea typeface="+mn-ea"/>
                        </a:rPr>
                        <a:t>WV-XAE200WUX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3879840656"/>
                  </a:ext>
                </a:extLst>
              </a:tr>
              <a:tr h="0">
                <a:tc vMerge="1">
                  <a:txBody>
                    <a:bodyPr/>
                    <a:lstStyle/>
                    <a:p>
                      <a:endParaRPr kumimoji="1" lang="ja-JP" altLang="en-US"/>
                    </a:p>
                  </a:txBody>
                  <a:tcPr/>
                </a:tc>
                <a:tc>
                  <a:txBody>
                    <a:bodyPr/>
                    <a:lstStyle/>
                    <a:p>
                      <a:r>
                        <a:rPr kumimoji="1" lang="en-US" altLang="ja-JP" sz="1200" b="1" dirty="0">
                          <a:latin typeface="+mn-ea"/>
                          <a:ea typeface="+mn-ea"/>
                        </a:rPr>
                        <a:t>AI</a:t>
                      </a:r>
                      <a:r>
                        <a:rPr kumimoji="1" lang="ja-JP" altLang="en-US" sz="1200" b="1" dirty="0">
                          <a:latin typeface="+mn-ea"/>
                          <a:ea typeface="+mn-ea"/>
                        </a:rPr>
                        <a:t>混雑検知</a:t>
                      </a:r>
                      <a:r>
                        <a:rPr kumimoji="1" lang="ja-JP" altLang="en-US" sz="1000" b="1" dirty="0">
                          <a:latin typeface="+mn-ea"/>
                          <a:ea typeface="+mn-ea"/>
                        </a:rPr>
                        <a:t>（固定カメラ用）</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n-ea"/>
                          <a:ea typeface="+mn-ea"/>
                        </a:rPr>
                        <a:t>WV-XAE207WUX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3187418617"/>
                  </a:ext>
                </a:extLst>
              </a:tr>
              <a:tr h="185021">
                <a:tc vMerge="1">
                  <a:txBody>
                    <a:bodyPr/>
                    <a:lstStyle/>
                    <a:p>
                      <a:endParaRPr kumimoji="1" lang="ja-JP" altLang="en-US" sz="1400" b="1" dirty="0">
                        <a:latin typeface="+mn-ea"/>
                        <a:ea typeface="+mn-ea"/>
                      </a:endParaRPr>
                    </a:p>
                  </a:txBody>
                  <a:tcPr/>
                </a:tc>
                <a:tc>
                  <a:txBody>
                    <a:bodyPr/>
                    <a:lstStyle/>
                    <a:p>
                      <a:r>
                        <a:rPr kumimoji="1" lang="en-US" altLang="ja-JP" sz="1200" b="1" dirty="0">
                          <a:latin typeface="+mn-ea"/>
                          <a:ea typeface="+mn-ea"/>
                        </a:rPr>
                        <a:t>AI</a:t>
                      </a:r>
                      <a:r>
                        <a:rPr kumimoji="1" lang="ja-JP" altLang="en-US" sz="1200" b="1" dirty="0">
                          <a:latin typeface="+mn-ea"/>
                          <a:ea typeface="+mn-ea"/>
                        </a:rPr>
                        <a:t>動体検知</a:t>
                      </a:r>
                      <a:r>
                        <a:rPr kumimoji="1" lang="en-US" altLang="ja-JP" sz="1200" b="1" dirty="0">
                          <a:latin typeface="+mn-ea"/>
                          <a:ea typeface="+mn-ea"/>
                        </a:rPr>
                        <a:t>/AI</a:t>
                      </a:r>
                      <a:r>
                        <a:rPr kumimoji="1" lang="ja-JP" altLang="en-US" sz="1200" b="1" dirty="0">
                          <a:latin typeface="+mn-ea"/>
                          <a:ea typeface="+mn-ea"/>
                        </a:rPr>
                        <a:t>人数カウント</a:t>
                      </a:r>
                      <a:r>
                        <a:rPr kumimoji="1" lang="ja-JP" altLang="en-US" sz="1000" b="1" dirty="0">
                          <a:latin typeface="+mn-ea"/>
                          <a:ea typeface="+mn-ea"/>
                        </a:rPr>
                        <a:t>（全方位カメラ用）</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n-ea"/>
                          <a:ea typeface="+mn-ea"/>
                        </a:rPr>
                        <a:t>WV-XAE300WUX</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2215351346"/>
                  </a:ext>
                </a:extLst>
              </a:tr>
              <a:tr h="185021">
                <a:tc vMerge="1">
                  <a:txBody>
                    <a:bodyPr/>
                    <a:lstStyle/>
                    <a:p>
                      <a:endParaRPr kumimoji="1" lang="en-US" altLang="ja-JP" sz="1400" b="1" dirty="0">
                        <a:latin typeface="+mn-ea"/>
                        <a:ea typeface="+mn-ea"/>
                      </a:endParaRPr>
                    </a:p>
                  </a:txBody>
                  <a:tcPr anchor="ctr"/>
                </a:tc>
                <a:tc>
                  <a:txBody>
                    <a:bodyPr/>
                    <a:lstStyle/>
                    <a:p>
                      <a:r>
                        <a:rPr kumimoji="1" lang="en-US" altLang="ja-JP" sz="1200" b="1" dirty="0">
                          <a:latin typeface="+mn-ea"/>
                          <a:ea typeface="+mn-ea"/>
                        </a:rPr>
                        <a:t>AI</a:t>
                      </a:r>
                      <a:r>
                        <a:rPr kumimoji="1" lang="ja-JP" altLang="en-US" sz="1200" b="1" dirty="0">
                          <a:latin typeface="+mn-ea"/>
                          <a:ea typeface="+mn-ea"/>
                        </a:rPr>
                        <a:t>状態変化検知</a:t>
                      </a:r>
                    </a:p>
                  </a:txBody>
                  <a:tcPr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mn-ea"/>
                          <a:ea typeface="+mn-ea"/>
                        </a:rPr>
                        <a:t>WV-XAE400W</a:t>
                      </a:r>
                      <a:endParaRPr kumimoji="1" lang="ja-JP" altLang="en-US" sz="1200" b="1" dirty="0">
                        <a:latin typeface="+mn-ea"/>
                        <a:ea typeface="+mn-ea"/>
                      </a:endParaRPr>
                    </a:p>
                  </a:txBody>
                  <a:tcPr marT="36000" marB="36000" anchor="ctr"/>
                </a:tc>
                <a:extLst>
                  <a:ext uri="{0D108BD9-81ED-4DB2-BD59-A6C34878D82A}">
                    <a16:rowId xmlns:a16="http://schemas.microsoft.com/office/drawing/2014/main" val="2814384202"/>
                  </a:ext>
                </a:extLst>
              </a:tr>
            </a:tbl>
          </a:graphicData>
        </a:graphic>
      </p:graphicFrame>
      <p:sp>
        <p:nvSpPr>
          <p:cNvPr id="5" name="正方形/長方形 4"/>
          <p:cNvSpPr/>
          <p:nvPr/>
        </p:nvSpPr>
        <p:spPr>
          <a:xfrm>
            <a:off x="559570" y="617964"/>
            <a:ext cx="7673340" cy="574003"/>
          </a:xfrm>
          <a:prstGeom prst="rect">
            <a:avLst/>
          </a:prstGeom>
        </p:spPr>
        <p:txBody>
          <a:bodyPr wrap="square">
            <a:spAutoFit/>
          </a:bodyPr>
          <a:lstStyle/>
          <a:p>
            <a:pPr marL="87313" lvl="0" indent="-87313">
              <a:lnSpc>
                <a:spcPct val="120000"/>
              </a:lnSpc>
              <a:spcBef>
                <a:spcPts val="0"/>
              </a:spcBef>
              <a:defRPr/>
            </a:pPr>
            <a:r>
              <a:rPr lang="ja-JP" altLang="en-US"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下記ランセンスは、</a:t>
            </a:r>
            <a:r>
              <a:rPr lang="en-US" altLang="ja-JP" sz="12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KMS(</a:t>
            </a:r>
            <a:r>
              <a:rPr lang="ja-JP" altLang="en-US" sz="12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キーマネージメントシステム</a:t>
            </a:r>
            <a:r>
              <a:rPr lang="en-US" altLang="ja-JP" sz="12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2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でライセンスの登録</a:t>
            </a:r>
            <a:r>
              <a:rPr lang="ja-JP" altLang="en-US"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が必要</a:t>
            </a:r>
            <a:endParaRPr lang="en-US" altLang="ja-JP"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endParaRPr>
          </a:p>
          <a:p>
            <a:pPr marL="87313" lvl="0" indent="-87313">
              <a:lnSpc>
                <a:spcPct val="120000"/>
              </a:lnSpc>
              <a:spcBef>
                <a:spcPts val="300"/>
              </a:spcBef>
              <a:defRPr/>
            </a:pPr>
            <a:r>
              <a:rPr lang="ja-JP" altLang="en-US"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　</a:t>
            </a:r>
            <a:r>
              <a:rPr lang="en-US" altLang="ja-JP"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KMS</a:t>
            </a:r>
            <a:r>
              <a:rPr lang="ja-JP" altLang="en-US"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 </a:t>
            </a:r>
            <a:r>
              <a:rPr lang="en-US" altLang="ja-JP"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URL</a:t>
            </a:r>
            <a:r>
              <a:rPr lang="ja-JP" altLang="en-US" sz="12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1200" b="1" dirty="0">
                <a:solidFill>
                  <a:prstClr val="black"/>
                </a:solidFill>
                <a:latin typeface="游ゴシック" panose="020B0400000000000000" pitchFamily="50" charset="-128"/>
                <a:ea typeface="游ゴシック" panose="020B0400000000000000" pitchFamily="50" charset="-128"/>
                <a:hlinkClick r:id="rId2"/>
              </a:rPr>
              <a:t>https://eww.netreg.panasonic.co.jp/ipkms/pc/jp.htm</a:t>
            </a:r>
            <a:endParaRPr lang="ja-JP" altLang="en-US" sz="1200" dirty="0"/>
          </a:p>
        </p:txBody>
      </p:sp>
    </p:spTree>
    <p:extLst>
      <p:ext uri="{BB962C8B-B14F-4D97-AF65-F5344CB8AC3E}">
        <p14:creationId xmlns:p14="http://schemas.microsoft.com/office/powerpoint/2010/main" val="124661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400" dirty="0"/>
              <a:t>事前準備②：その他</a:t>
            </a:r>
            <a:r>
              <a:rPr kumimoji="1" lang="ja-JP" altLang="en-US" sz="2400" dirty="0"/>
              <a:t>ハードウェア機器について</a:t>
            </a:r>
          </a:p>
        </p:txBody>
      </p:sp>
    </p:spTree>
    <p:extLst>
      <p:ext uri="{BB962C8B-B14F-4D97-AF65-F5344CB8AC3E}">
        <p14:creationId xmlns:p14="http://schemas.microsoft.com/office/powerpoint/2010/main" val="2556440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235253" y="666177"/>
            <a:ext cx="8480730" cy="1185862"/>
          </a:xfrm>
        </p:spPr>
        <p:txBody>
          <a:bodyPr/>
          <a:lstStyle/>
          <a:p>
            <a:pPr marL="0" indent="0">
              <a:buNone/>
            </a:pPr>
            <a:r>
              <a:rPr lang="en-US" altLang="ja-JP" sz="1400" dirty="0"/>
              <a:t>1</a:t>
            </a:r>
            <a:r>
              <a:rPr lang="ja-JP" altLang="en-US" sz="1400" dirty="0" err="1"/>
              <a:t>．</a:t>
            </a:r>
            <a:r>
              <a:rPr lang="ja-JP" altLang="en-US" sz="1400" dirty="0"/>
              <a:t>はじめに</a:t>
            </a:r>
          </a:p>
          <a:p>
            <a:pPr marL="265113" indent="0">
              <a:buNone/>
            </a:pPr>
            <a:r>
              <a:rPr lang="ja-JP" altLang="en-US" sz="1200" dirty="0"/>
              <a:t>強制シャットダウン</a:t>
            </a:r>
            <a:r>
              <a:rPr lang="en-US" altLang="ja-JP" sz="1200" dirty="0"/>
              <a:t>/</a:t>
            </a:r>
            <a:r>
              <a:rPr lang="ja-JP" altLang="en-US" sz="1200" dirty="0"/>
              <a:t>停電や電源の瞬断により</a:t>
            </a:r>
            <a:r>
              <a:rPr lang="en-US" altLang="ja-JP" sz="1200" dirty="0"/>
              <a:t>PC</a:t>
            </a:r>
            <a:r>
              <a:rPr lang="ja-JP" altLang="en-US" sz="1200" dirty="0"/>
              <a:t>に蓄積されたデータが破損することで、正常な動作・操作ができなくなる恐れがあります。</a:t>
            </a:r>
          </a:p>
          <a:p>
            <a:pPr marL="265113" indent="0">
              <a:buNone/>
            </a:pPr>
            <a:r>
              <a:rPr lang="ja-JP" altLang="en-US" sz="1200" dirty="0"/>
              <a:t>破損したデータは復元できませんので、電源断に対する</a:t>
            </a:r>
            <a:r>
              <a:rPr lang="en-US" altLang="ja-JP" sz="1200" dirty="0"/>
              <a:t>UPS</a:t>
            </a:r>
            <a:r>
              <a:rPr lang="ja-JP" altLang="en-US" sz="1200" dirty="0"/>
              <a:t>の設置を強く推奨します。</a:t>
            </a:r>
          </a:p>
          <a:p>
            <a:pPr marL="0" indent="0">
              <a:spcBef>
                <a:spcPts val="1800"/>
              </a:spcBef>
              <a:buNone/>
            </a:pPr>
            <a:r>
              <a:rPr lang="en-US" altLang="ja-JP" sz="1400" dirty="0"/>
              <a:t>2</a:t>
            </a:r>
            <a:r>
              <a:rPr lang="ja-JP" altLang="en-US" sz="1400" dirty="0" err="1"/>
              <a:t>．</a:t>
            </a:r>
            <a:r>
              <a:rPr lang="ja-JP" altLang="en-US" sz="1400" dirty="0"/>
              <a:t>選定条件</a:t>
            </a:r>
          </a:p>
          <a:p>
            <a:pPr marL="180975" indent="0">
              <a:spcBef>
                <a:spcPts val="300"/>
              </a:spcBef>
              <a:buNone/>
            </a:pPr>
            <a:r>
              <a:rPr lang="ja-JP" altLang="en-US" sz="1200" dirty="0"/>
              <a:t>・</a:t>
            </a:r>
            <a:r>
              <a:rPr lang="en-US" altLang="ja-JP" sz="1200" dirty="0"/>
              <a:t>PC</a:t>
            </a:r>
            <a:r>
              <a:rPr lang="ja-JP" altLang="en-US" sz="1200" dirty="0"/>
              <a:t>消費電力に応じたバックアップ時間</a:t>
            </a:r>
            <a:r>
              <a:rPr lang="en-US" altLang="ja-JP" sz="1200" dirty="0"/>
              <a:t>(PC</a:t>
            </a:r>
            <a:r>
              <a:rPr lang="ja-JP" altLang="en-US" sz="1200" dirty="0"/>
              <a:t>のシャットダウンに必要な最大時間</a:t>
            </a:r>
            <a:r>
              <a:rPr lang="en-US" altLang="ja-JP" sz="1200" dirty="0"/>
              <a:t>)</a:t>
            </a:r>
            <a:r>
              <a:rPr lang="ja-JP" altLang="en-US" sz="1200" dirty="0"/>
              <a:t>を確保できること</a:t>
            </a:r>
            <a:endParaRPr lang="en-US" altLang="ja-JP" sz="1200" dirty="0"/>
          </a:p>
          <a:p>
            <a:pPr marL="180975" indent="0">
              <a:spcBef>
                <a:spcPts val="300"/>
              </a:spcBef>
              <a:buNone/>
            </a:pPr>
            <a:r>
              <a:rPr lang="ja-JP" altLang="en-US" sz="1200" dirty="0"/>
              <a:t>・計画外の停電時に、</a:t>
            </a:r>
            <a:r>
              <a:rPr lang="en-US" altLang="ja-JP" sz="1200" dirty="0"/>
              <a:t>shutdown</a:t>
            </a:r>
            <a:r>
              <a:rPr lang="ja-JP" altLang="en-US" sz="1200" dirty="0"/>
              <a:t>コマンドを用いた自動シャットダウン機能を有すること</a:t>
            </a:r>
            <a:endParaRPr lang="en-US" altLang="ja-JP" sz="1200" dirty="0"/>
          </a:p>
          <a:p>
            <a:pPr marL="180975" indent="0">
              <a:spcBef>
                <a:spcPts val="300"/>
              </a:spcBef>
              <a:buNone/>
            </a:pPr>
            <a:r>
              <a:rPr lang="ja-JP" altLang="en-US" sz="1200" dirty="0"/>
              <a:t>・サーバー</a:t>
            </a:r>
            <a:r>
              <a:rPr lang="en-US" altLang="ja-JP" sz="1200" dirty="0"/>
              <a:t>1</a:t>
            </a:r>
            <a:r>
              <a:rPr lang="ja-JP" altLang="en-US" sz="1200" dirty="0"/>
              <a:t>台あたりの電力消費量と</a:t>
            </a:r>
            <a:r>
              <a:rPr lang="en-US" altLang="ja-JP" sz="1200" dirty="0"/>
              <a:t>UPS</a:t>
            </a:r>
            <a:r>
              <a:rPr lang="ja-JP" altLang="en-US" sz="1200" dirty="0"/>
              <a:t>機器</a:t>
            </a:r>
            <a:r>
              <a:rPr lang="en-US" altLang="ja-JP" sz="1200" dirty="0"/>
              <a:t>1</a:t>
            </a:r>
            <a:r>
              <a:rPr lang="ja-JP" altLang="en-US" sz="1200" dirty="0"/>
              <a:t>台の対応容量を確認の上、</a:t>
            </a:r>
            <a:r>
              <a:rPr lang="en-US" altLang="ja-JP" sz="1200" dirty="0"/>
              <a:t>UPS1</a:t>
            </a:r>
            <a:r>
              <a:rPr lang="ja-JP" altLang="en-US" sz="1200" dirty="0"/>
              <a:t>台当たりの</a:t>
            </a:r>
            <a:r>
              <a:rPr lang="en-US" altLang="ja-JP" sz="1200" dirty="0"/>
              <a:t>PC</a:t>
            </a:r>
            <a:r>
              <a:rPr lang="ja-JP" altLang="en-US" sz="1200" dirty="0"/>
              <a:t>接続台数を検討</a:t>
            </a:r>
            <a:endParaRPr lang="en-US" altLang="ja-JP" sz="1200" dirty="0"/>
          </a:p>
          <a:p>
            <a:pPr marL="180975" indent="0">
              <a:spcBef>
                <a:spcPts val="300"/>
              </a:spcBef>
              <a:buNone/>
            </a:pPr>
            <a:endParaRPr lang="en-US" altLang="ja-JP" sz="1200" dirty="0"/>
          </a:p>
          <a:p>
            <a:pPr marL="180975" indent="0">
              <a:spcBef>
                <a:spcPts val="300"/>
              </a:spcBef>
              <a:buNone/>
            </a:pPr>
            <a:endParaRPr kumimoji="1" lang="en-US" altLang="ja-JP" sz="1200" dirty="0"/>
          </a:p>
          <a:p>
            <a:pPr marL="0" indent="0">
              <a:spcBef>
                <a:spcPts val="1800"/>
              </a:spcBef>
              <a:buNone/>
            </a:pPr>
            <a:r>
              <a:rPr lang="en-US" altLang="ja-JP" sz="1400" dirty="0"/>
              <a:t>【</a:t>
            </a:r>
            <a:r>
              <a:rPr lang="ja-JP" altLang="en-US" sz="1400" dirty="0"/>
              <a:t>参考</a:t>
            </a:r>
            <a:r>
              <a:rPr lang="en-US" altLang="ja-JP" sz="1400" dirty="0"/>
              <a:t>】</a:t>
            </a:r>
            <a:r>
              <a:rPr lang="ja-JP" altLang="en-US" sz="1400" dirty="0"/>
              <a:t>検証済み機種：</a:t>
            </a:r>
            <a:r>
              <a:rPr lang="en-US" altLang="ja-JP" sz="1400" dirty="0"/>
              <a:t>OMRON BN100T</a:t>
            </a:r>
            <a:r>
              <a:rPr lang="ja-JP" altLang="en-US" sz="1400" dirty="0"/>
              <a:t>（バックアップ時間：</a:t>
            </a:r>
            <a:r>
              <a:rPr lang="en-US" altLang="ja-JP" sz="1400" dirty="0"/>
              <a:t>19</a:t>
            </a:r>
            <a:r>
              <a:rPr lang="ja-JP" altLang="en-US" sz="1400" dirty="0"/>
              <a:t>分</a:t>
            </a:r>
            <a:r>
              <a:rPr lang="ja-JP" altLang="en-US" sz="1400" baseline="30000" dirty="0"/>
              <a:t>*</a:t>
            </a:r>
            <a:r>
              <a:rPr lang="en-US" altLang="ja-JP" sz="1400" baseline="30000" dirty="0"/>
              <a:t>1</a:t>
            </a:r>
            <a:r>
              <a:rPr lang="ja-JP" altLang="en-US" sz="1400" dirty="0"/>
              <a:t> </a:t>
            </a:r>
            <a:r>
              <a:rPr lang="en-US" altLang="ja-JP" sz="1400" dirty="0"/>
              <a:t>@500W</a:t>
            </a:r>
            <a:r>
              <a:rPr lang="ja-JP" altLang="en-US" sz="1400" dirty="0"/>
              <a:t>出力時</a:t>
            </a:r>
            <a:r>
              <a:rPr lang="en-US" altLang="ja-JP" sz="1400" dirty="0"/>
              <a:t> </a:t>
            </a:r>
            <a:r>
              <a:rPr lang="ja-JP" altLang="en-US" sz="1400" dirty="0"/>
              <a:t>）</a:t>
            </a:r>
            <a:endParaRPr lang="en-US" altLang="ja-JP" sz="1400" dirty="0"/>
          </a:p>
          <a:p>
            <a:pPr marL="2690813" indent="0">
              <a:spcBef>
                <a:spcPts val="600"/>
              </a:spcBef>
              <a:buNone/>
            </a:pPr>
            <a:r>
              <a:rPr lang="en-US" altLang="ja-JP" sz="1400" dirty="0"/>
              <a:t>BU150R</a:t>
            </a:r>
            <a:r>
              <a:rPr lang="ja-JP" altLang="en-US" sz="1400" dirty="0"/>
              <a:t>（バックアップ時間：</a:t>
            </a:r>
            <a:r>
              <a:rPr lang="en-US" altLang="ja-JP" sz="1400" dirty="0"/>
              <a:t>22</a:t>
            </a:r>
            <a:r>
              <a:rPr lang="ja-JP" altLang="en-US" sz="1400" dirty="0"/>
              <a:t>分</a:t>
            </a:r>
            <a:r>
              <a:rPr lang="ja-JP" altLang="en-US" sz="1400" baseline="30000" dirty="0"/>
              <a:t>*</a:t>
            </a:r>
            <a:r>
              <a:rPr lang="en-US" altLang="ja-JP" sz="1400" baseline="30000" dirty="0"/>
              <a:t>1</a:t>
            </a:r>
            <a:r>
              <a:rPr lang="ja-JP" altLang="en-US" sz="1400" dirty="0"/>
              <a:t> </a:t>
            </a:r>
            <a:r>
              <a:rPr lang="en-US" altLang="ja-JP" sz="1400" dirty="0"/>
              <a:t>@500W</a:t>
            </a:r>
            <a:r>
              <a:rPr lang="ja-JP" altLang="en-US" sz="1400" dirty="0"/>
              <a:t>出力時</a:t>
            </a:r>
            <a:r>
              <a:rPr lang="en-US" altLang="ja-JP" sz="1400" dirty="0"/>
              <a:t> </a:t>
            </a:r>
            <a:r>
              <a:rPr lang="ja-JP" altLang="en-US" sz="1400" dirty="0"/>
              <a:t>）</a:t>
            </a:r>
            <a:endParaRPr lang="en-US" altLang="ja-JP" sz="1400" dirty="0"/>
          </a:p>
          <a:p>
            <a:pPr marL="5383213" indent="0">
              <a:spcBef>
                <a:spcPts val="1200"/>
              </a:spcBef>
              <a:buNone/>
              <a:tabLst>
                <a:tab pos="5383213" algn="l"/>
              </a:tabLst>
            </a:pPr>
            <a:r>
              <a:rPr lang="ja-JP" altLang="en-US" sz="1100" dirty="0"/>
              <a:t>*</a:t>
            </a:r>
            <a:r>
              <a:rPr lang="en-US" altLang="ja-JP" sz="1100" dirty="0"/>
              <a:t>1</a:t>
            </a:r>
            <a:r>
              <a:rPr lang="ja-JP" altLang="en-US" sz="1100" dirty="0"/>
              <a:t>：メーカー公開データより引用</a:t>
            </a:r>
            <a:endParaRPr lang="en-US" altLang="ja-JP" sz="1100" dirty="0"/>
          </a:p>
        </p:txBody>
      </p:sp>
      <p:sp>
        <p:nvSpPr>
          <p:cNvPr id="3" name="タイトル 2"/>
          <p:cNvSpPr>
            <a:spLocks noGrp="1"/>
          </p:cNvSpPr>
          <p:nvPr>
            <p:ph type="title"/>
          </p:nvPr>
        </p:nvSpPr>
        <p:spPr/>
        <p:txBody>
          <a:bodyPr/>
          <a:lstStyle/>
          <a:p>
            <a:r>
              <a:rPr kumimoji="1" lang="en-US" altLang="ja-JP" dirty="0"/>
              <a:t>UPS</a:t>
            </a:r>
            <a:r>
              <a:rPr kumimoji="1" lang="ja-JP" altLang="en-US" dirty="0"/>
              <a:t>による停電時のデータ保護</a:t>
            </a:r>
          </a:p>
        </p:txBody>
      </p:sp>
    </p:spTree>
    <p:extLst>
      <p:ext uri="{BB962C8B-B14F-4D97-AF65-F5344CB8AC3E}">
        <p14:creationId xmlns:p14="http://schemas.microsoft.com/office/powerpoint/2010/main" val="238382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2</a:t>
            </a:r>
            <a:r>
              <a:rPr lang="ja-JP" altLang="en-US" dirty="0"/>
              <a:t>．システムキッティング</a:t>
            </a:r>
            <a:endParaRPr kumimoji="1" lang="ja-JP" altLang="en-US" dirty="0"/>
          </a:p>
        </p:txBody>
      </p:sp>
    </p:spTree>
    <p:extLst>
      <p:ext uri="{BB962C8B-B14F-4D97-AF65-F5344CB8AC3E}">
        <p14:creationId xmlns:p14="http://schemas.microsoft.com/office/powerpoint/2010/main" val="2301439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2-1</a:t>
            </a:r>
            <a:r>
              <a:rPr kumimoji="1" lang="ja-JP" altLang="en-US" sz="2400" dirty="0" err="1"/>
              <a:t>．</a:t>
            </a:r>
            <a:r>
              <a:rPr kumimoji="1" lang="en-US" altLang="ja-JP" sz="2400" dirty="0"/>
              <a:t>PC</a:t>
            </a:r>
            <a:r>
              <a:rPr kumimoji="1" lang="ja-JP" altLang="en-US" sz="2400" dirty="0"/>
              <a:t>キッティング</a:t>
            </a:r>
          </a:p>
        </p:txBody>
      </p:sp>
    </p:spTree>
    <p:extLst>
      <p:ext uri="{BB962C8B-B14F-4D97-AF65-F5344CB8AC3E}">
        <p14:creationId xmlns:p14="http://schemas.microsoft.com/office/powerpoint/2010/main" val="2447719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直線矢印コネクタ 58"/>
          <p:cNvCxnSpPr>
            <a:stCxn id="34" idx="0"/>
            <a:endCxn id="60" idx="0"/>
          </p:cNvCxnSpPr>
          <p:nvPr/>
        </p:nvCxnSpPr>
        <p:spPr>
          <a:xfrm>
            <a:off x="4539512" y="3593351"/>
            <a:ext cx="0" cy="476338"/>
          </a:xfrm>
          <a:prstGeom prst="straightConnector1">
            <a:avLst/>
          </a:prstGeom>
          <a:ln w="76200">
            <a:solidFill>
              <a:schemeClr val="accent4">
                <a:lumMod val="40000"/>
                <a:lumOff val="60000"/>
              </a:schemeClr>
            </a:solidFill>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7" idx="0"/>
            <a:endCxn id="34" idx="0"/>
          </p:cNvCxnSpPr>
          <p:nvPr/>
        </p:nvCxnSpPr>
        <p:spPr>
          <a:xfrm>
            <a:off x="4539512" y="3123498"/>
            <a:ext cx="0" cy="469853"/>
          </a:xfrm>
          <a:prstGeom prst="straightConnector1">
            <a:avLst/>
          </a:prstGeom>
          <a:ln w="76200">
            <a:solidFill>
              <a:schemeClr val="accent4">
                <a:lumMod val="40000"/>
                <a:lumOff val="60000"/>
              </a:schemeClr>
            </a:solidFill>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タイトル 2"/>
          <p:cNvSpPr>
            <a:spLocks noGrp="1"/>
          </p:cNvSpPr>
          <p:nvPr>
            <p:ph type="title"/>
          </p:nvPr>
        </p:nvSpPr>
        <p:spPr/>
        <p:txBody>
          <a:bodyPr/>
          <a:lstStyle/>
          <a:p>
            <a:r>
              <a:rPr kumimoji="1" lang="en-US" altLang="ja-JP" dirty="0"/>
              <a:t>PC</a:t>
            </a:r>
            <a:r>
              <a:rPr kumimoji="1" lang="ja-JP" altLang="en-US" dirty="0"/>
              <a:t>キッティングの流れ</a:t>
            </a:r>
          </a:p>
        </p:txBody>
      </p:sp>
      <p:cxnSp>
        <p:nvCxnSpPr>
          <p:cNvPr id="7" name="直線矢印コネクタ 6"/>
          <p:cNvCxnSpPr>
            <a:stCxn id="6" idx="0"/>
            <a:endCxn id="8" idx="0"/>
          </p:cNvCxnSpPr>
          <p:nvPr/>
        </p:nvCxnSpPr>
        <p:spPr>
          <a:xfrm>
            <a:off x="4539512" y="718421"/>
            <a:ext cx="0" cy="476338"/>
          </a:xfrm>
          <a:prstGeom prst="straightConnector1">
            <a:avLst/>
          </a:prstGeom>
          <a:ln w="76200">
            <a:solidFill>
              <a:schemeClr val="accent4">
                <a:lumMod val="40000"/>
                <a:lumOff val="60000"/>
              </a:schemeClr>
            </a:solidFill>
            <a:headEnd type="none" w="lg" len="sm"/>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stCxn id="8" idx="0"/>
            <a:endCxn id="12" idx="0"/>
          </p:cNvCxnSpPr>
          <p:nvPr/>
        </p:nvCxnSpPr>
        <p:spPr>
          <a:xfrm>
            <a:off x="4539512" y="1194759"/>
            <a:ext cx="0" cy="481193"/>
          </a:xfrm>
          <a:prstGeom prst="straightConnector1">
            <a:avLst/>
          </a:prstGeom>
          <a:ln w="76200">
            <a:solidFill>
              <a:schemeClr val="accent4">
                <a:lumMod val="40000"/>
                <a:lumOff val="60000"/>
              </a:schemeClr>
            </a:solidFill>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12" idx="0"/>
            <a:endCxn id="13" idx="0"/>
          </p:cNvCxnSpPr>
          <p:nvPr/>
        </p:nvCxnSpPr>
        <p:spPr>
          <a:xfrm>
            <a:off x="4539512" y="1675952"/>
            <a:ext cx="0" cy="488385"/>
          </a:xfrm>
          <a:prstGeom prst="straightConnector1">
            <a:avLst/>
          </a:prstGeom>
          <a:ln w="76200">
            <a:solidFill>
              <a:schemeClr val="accent4">
                <a:lumMod val="40000"/>
                <a:lumOff val="60000"/>
              </a:schemeClr>
            </a:solidFill>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stCxn id="13" idx="0"/>
            <a:endCxn id="15" idx="0"/>
          </p:cNvCxnSpPr>
          <p:nvPr/>
        </p:nvCxnSpPr>
        <p:spPr>
          <a:xfrm>
            <a:off x="4539512" y="2164337"/>
            <a:ext cx="0" cy="482823"/>
          </a:xfrm>
          <a:prstGeom prst="straightConnector1">
            <a:avLst/>
          </a:prstGeom>
          <a:ln w="76200">
            <a:solidFill>
              <a:schemeClr val="accent4">
                <a:lumMod val="40000"/>
                <a:lumOff val="60000"/>
              </a:schemeClr>
            </a:solidFill>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15" idx="0"/>
            <a:endCxn id="17" idx="0"/>
          </p:cNvCxnSpPr>
          <p:nvPr/>
        </p:nvCxnSpPr>
        <p:spPr>
          <a:xfrm>
            <a:off x="4539512" y="2647160"/>
            <a:ext cx="0" cy="476338"/>
          </a:xfrm>
          <a:prstGeom prst="straightConnector1">
            <a:avLst/>
          </a:prstGeom>
          <a:ln w="76200">
            <a:solidFill>
              <a:schemeClr val="accent4">
                <a:lumMod val="40000"/>
                <a:lumOff val="60000"/>
              </a:schemeClr>
            </a:solidFill>
            <a:tailEnd type="triangle" w="lg"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フローチャート : 代替処理 2"/>
          <p:cNvSpPr/>
          <p:nvPr/>
        </p:nvSpPr>
        <p:spPr>
          <a:xfrm>
            <a:off x="2202439" y="718421"/>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a) PC</a:t>
            </a:r>
            <a:r>
              <a:rPr lang="ja-JP" altLang="en-US" sz="1600" b="1" dirty="0">
                <a:solidFill>
                  <a:schemeClr val="tx1"/>
                </a:solidFill>
                <a:latin typeface="+mn-ea"/>
              </a:rPr>
              <a:t>初期電源投入時の設定</a:t>
            </a:r>
          </a:p>
        </p:txBody>
      </p:sp>
      <p:sp>
        <p:nvSpPr>
          <p:cNvPr id="8" name="フローチャート : 代替処理 19"/>
          <p:cNvSpPr/>
          <p:nvPr/>
        </p:nvSpPr>
        <p:spPr>
          <a:xfrm>
            <a:off x="2202439" y="1194759"/>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b) </a:t>
            </a:r>
            <a:r>
              <a:rPr lang="ja-JP" altLang="en-US" sz="1600" b="1" dirty="0">
                <a:solidFill>
                  <a:schemeClr val="tx1"/>
                </a:solidFill>
                <a:latin typeface="+mn-ea"/>
              </a:rPr>
              <a:t>デスクトップ画面の設定</a:t>
            </a:r>
          </a:p>
        </p:txBody>
      </p:sp>
      <p:sp>
        <p:nvSpPr>
          <p:cNvPr id="12" name="フローチャート : 代替処理 34"/>
          <p:cNvSpPr/>
          <p:nvPr/>
        </p:nvSpPr>
        <p:spPr>
          <a:xfrm>
            <a:off x="2202439" y="1675952"/>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c) </a:t>
            </a:r>
            <a:r>
              <a:rPr lang="ja-JP" altLang="en-US" sz="1600" b="1" dirty="0">
                <a:solidFill>
                  <a:schemeClr val="tx1"/>
                </a:solidFill>
                <a:latin typeface="+mn-ea"/>
              </a:rPr>
              <a:t>アクションセンターの設定</a:t>
            </a:r>
          </a:p>
        </p:txBody>
      </p:sp>
      <p:sp>
        <p:nvSpPr>
          <p:cNvPr id="13" name="フローチャート : 代替処理 39"/>
          <p:cNvSpPr/>
          <p:nvPr/>
        </p:nvSpPr>
        <p:spPr>
          <a:xfrm>
            <a:off x="2202439" y="2164337"/>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d) </a:t>
            </a:r>
            <a:r>
              <a:rPr lang="ja-JP" altLang="en-US" sz="1600" b="1" dirty="0">
                <a:solidFill>
                  <a:schemeClr val="tx1"/>
                </a:solidFill>
                <a:latin typeface="+mn-ea"/>
              </a:rPr>
              <a:t>時刻補正設定（時刻補正機器がある場合）</a:t>
            </a:r>
            <a:endParaRPr lang="en-US" altLang="ja-JP" sz="1600" b="1" dirty="0">
              <a:solidFill>
                <a:schemeClr val="tx1"/>
              </a:solidFill>
              <a:latin typeface="+mn-ea"/>
            </a:endParaRPr>
          </a:p>
        </p:txBody>
      </p:sp>
      <p:sp>
        <p:nvSpPr>
          <p:cNvPr id="15" name="フローチャート : 代替処理 39"/>
          <p:cNvSpPr/>
          <p:nvPr/>
        </p:nvSpPr>
        <p:spPr>
          <a:xfrm>
            <a:off x="2202439" y="2647160"/>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e)</a:t>
            </a:r>
            <a:r>
              <a:rPr lang="ja-JP" altLang="en-US" sz="1600" b="1" dirty="0">
                <a:solidFill>
                  <a:schemeClr val="tx1"/>
                </a:solidFill>
                <a:latin typeface="+mn-ea"/>
              </a:rPr>
              <a:t> 不要ソフトのアンインストール</a:t>
            </a:r>
          </a:p>
        </p:txBody>
      </p:sp>
      <p:sp>
        <p:nvSpPr>
          <p:cNvPr id="17" name="フローチャート : 代替処理 39"/>
          <p:cNvSpPr/>
          <p:nvPr/>
        </p:nvSpPr>
        <p:spPr>
          <a:xfrm>
            <a:off x="2202439" y="3123498"/>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f)</a:t>
            </a:r>
            <a:r>
              <a:rPr lang="ja-JP" altLang="en-US" sz="1600" b="1" dirty="0">
                <a:solidFill>
                  <a:schemeClr val="tx1"/>
                </a:solidFill>
                <a:latin typeface="+mn-ea"/>
              </a:rPr>
              <a:t> 仮想メモリの設定の確認</a:t>
            </a:r>
          </a:p>
        </p:txBody>
      </p:sp>
      <p:sp>
        <p:nvSpPr>
          <p:cNvPr id="2" name="正方形/長方形 1"/>
          <p:cNvSpPr/>
          <p:nvPr/>
        </p:nvSpPr>
        <p:spPr>
          <a:xfrm>
            <a:off x="3669711" y="4487739"/>
            <a:ext cx="5357557" cy="261610"/>
          </a:xfrm>
          <a:prstGeom prst="rect">
            <a:avLst/>
          </a:prstGeom>
        </p:spPr>
        <p:txBody>
          <a:bodyPr wrap="none">
            <a:spAutoFit/>
          </a:bodyPr>
          <a:lstStyle/>
          <a:p>
            <a:r>
              <a:rPr lang="ja-JP" altLang="en-US" sz="1100" b="1" dirty="0">
                <a:solidFill>
                  <a:prstClr val="black"/>
                </a:solidFill>
                <a:latin typeface="游ゴシック" panose="020B0400000000000000" pitchFamily="50" charset="-128"/>
                <a:ea typeface="游ゴシック" panose="020B0400000000000000" pitchFamily="50" charset="-128"/>
                <a:cs typeface="+mn-cs"/>
              </a:rPr>
              <a:t>＊取扱説明書 「設置・設定編」の「</a:t>
            </a:r>
            <a:r>
              <a:rPr lang="en-US" altLang="ja-JP" sz="1100" b="1" dirty="0">
                <a:solidFill>
                  <a:prstClr val="black"/>
                </a:solidFill>
                <a:latin typeface="游ゴシック" panose="020B0400000000000000" pitchFamily="50" charset="-128"/>
                <a:ea typeface="游ゴシック" panose="020B0400000000000000" pitchFamily="50" charset="-128"/>
                <a:cs typeface="+mn-cs"/>
              </a:rPr>
              <a:t>Windows</a:t>
            </a:r>
            <a:r>
              <a:rPr lang="ja-JP" altLang="en-US" sz="1100" b="1" dirty="0">
                <a:solidFill>
                  <a:prstClr val="black"/>
                </a:solidFill>
                <a:latin typeface="游ゴシック" panose="020B0400000000000000" pitchFamily="50" charset="-128"/>
                <a:ea typeface="游ゴシック" panose="020B0400000000000000" pitchFamily="50" charset="-128"/>
                <a:cs typeface="+mn-cs"/>
              </a:rPr>
              <a:t>の設定」も併せてご参照ください。</a:t>
            </a:r>
            <a:endParaRPr lang="ja-JP" altLang="en-US" sz="1100" dirty="0"/>
          </a:p>
        </p:txBody>
      </p:sp>
      <p:sp>
        <p:nvSpPr>
          <p:cNvPr id="34" name="フローチャート : 代替処理 39"/>
          <p:cNvSpPr/>
          <p:nvPr/>
        </p:nvSpPr>
        <p:spPr>
          <a:xfrm>
            <a:off x="2202439" y="3593351"/>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g)</a:t>
            </a:r>
            <a:r>
              <a:rPr lang="ja-JP" altLang="en-US" sz="1600" b="1" dirty="0">
                <a:solidFill>
                  <a:schemeClr val="tx1"/>
                </a:solidFill>
                <a:latin typeface="+mn-ea"/>
              </a:rPr>
              <a:t> </a:t>
            </a:r>
            <a:r>
              <a:rPr lang="en-US" altLang="ja-JP" sz="1600" b="1" dirty="0">
                <a:solidFill>
                  <a:schemeClr val="tx1"/>
                </a:solidFill>
                <a:latin typeface="+mn-ea"/>
              </a:rPr>
              <a:t>PC</a:t>
            </a:r>
            <a:r>
              <a:rPr lang="ja-JP" altLang="en-US" sz="1600" b="1" dirty="0">
                <a:solidFill>
                  <a:schemeClr val="tx1"/>
                </a:solidFill>
                <a:latin typeface="+mn-ea"/>
              </a:rPr>
              <a:t>ドライブ構成の最適化（適宜）</a:t>
            </a:r>
          </a:p>
        </p:txBody>
      </p:sp>
      <p:sp>
        <p:nvSpPr>
          <p:cNvPr id="60" name="フローチャート : 代替処理 39"/>
          <p:cNvSpPr/>
          <p:nvPr/>
        </p:nvSpPr>
        <p:spPr>
          <a:xfrm>
            <a:off x="2202439" y="4069689"/>
            <a:ext cx="4674146" cy="309912"/>
          </a:xfrm>
          <a:prstGeom prst="flowChartAlternateProcess">
            <a:avLst/>
          </a:prstGeom>
          <a:solidFill>
            <a:srgbClr val="FFCC99"/>
          </a:solidFill>
          <a:ln w="28575">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b="1" dirty="0">
                <a:solidFill>
                  <a:schemeClr val="tx1"/>
                </a:solidFill>
                <a:latin typeface="+mn-ea"/>
              </a:rPr>
              <a:t>h)</a:t>
            </a:r>
            <a:r>
              <a:rPr lang="ja-JP" altLang="en-US" sz="1600" b="1" dirty="0">
                <a:solidFill>
                  <a:schemeClr val="tx1"/>
                </a:solidFill>
                <a:latin typeface="+mn-ea"/>
              </a:rPr>
              <a:t> 既存</a:t>
            </a:r>
            <a:r>
              <a:rPr lang="en-US" altLang="ja-JP" sz="1600" b="1" dirty="0">
                <a:solidFill>
                  <a:schemeClr val="tx1"/>
                </a:solidFill>
                <a:latin typeface="+mn-ea"/>
              </a:rPr>
              <a:t>SQL</a:t>
            </a:r>
            <a:r>
              <a:rPr lang="ja-JP" altLang="en-US" sz="1600" b="1" dirty="0">
                <a:solidFill>
                  <a:schemeClr val="tx1"/>
                </a:solidFill>
                <a:latin typeface="+mn-ea"/>
              </a:rPr>
              <a:t>サーバーの削除（適宜）</a:t>
            </a:r>
          </a:p>
        </p:txBody>
      </p:sp>
    </p:spTree>
    <p:extLst>
      <p:ext uri="{BB962C8B-B14F-4D97-AF65-F5344CB8AC3E}">
        <p14:creationId xmlns:p14="http://schemas.microsoft.com/office/powerpoint/2010/main" val="3253009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a</a:t>
            </a:r>
            <a:r>
              <a:rPr lang="ja-JP" altLang="en-US" dirty="0"/>
              <a:t>）</a:t>
            </a:r>
            <a:r>
              <a:rPr lang="en-US" altLang="ja-JP" dirty="0"/>
              <a:t> PC</a:t>
            </a:r>
            <a:r>
              <a:rPr lang="ja-JP" altLang="en-US" dirty="0"/>
              <a:t>初期電源投入時の設定</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639939440"/>
              </p:ext>
            </p:extLst>
          </p:nvPr>
        </p:nvGraphicFramePr>
        <p:xfrm>
          <a:off x="113572" y="659953"/>
          <a:ext cx="8873436" cy="4185240"/>
        </p:xfrm>
        <a:graphic>
          <a:graphicData uri="http://schemas.openxmlformats.org/drawingml/2006/table">
            <a:tbl>
              <a:tblPr firstRow="1" bandRow="1">
                <a:tableStyleId>{5940675A-B579-460E-94D1-54222C63F5DA}</a:tableStyleId>
              </a:tblPr>
              <a:tblGrid>
                <a:gridCol w="345050">
                  <a:extLst>
                    <a:ext uri="{9D8B030D-6E8A-4147-A177-3AD203B41FA5}">
                      <a16:colId xmlns:a16="http://schemas.microsoft.com/office/drawing/2014/main" val="20000"/>
                    </a:ext>
                  </a:extLst>
                </a:gridCol>
                <a:gridCol w="670487">
                  <a:extLst>
                    <a:ext uri="{9D8B030D-6E8A-4147-A177-3AD203B41FA5}">
                      <a16:colId xmlns:a16="http://schemas.microsoft.com/office/drawing/2014/main" val="20001"/>
                    </a:ext>
                  </a:extLst>
                </a:gridCol>
                <a:gridCol w="2062725">
                  <a:extLst>
                    <a:ext uri="{9D8B030D-6E8A-4147-A177-3AD203B41FA5}">
                      <a16:colId xmlns:a16="http://schemas.microsoft.com/office/drawing/2014/main" val="20002"/>
                    </a:ext>
                  </a:extLst>
                </a:gridCol>
                <a:gridCol w="2018275">
                  <a:extLst>
                    <a:ext uri="{9D8B030D-6E8A-4147-A177-3AD203B41FA5}">
                      <a16:colId xmlns:a16="http://schemas.microsoft.com/office/drawing/2014/main" val="20003"/>
                    </a:ext>
                  </a:extLst>
                </a:gridCol>
                <a:gridCol w="3776899">
                  <a:extLst>
                    <a:ext uri="{9D8B030D-6E8A-4147-A177-3AD203B41FA5}">
                      <a16:colId xmlns:a16="http://schemas.microsoft.com/office/drawing/2014/main" val="20004"/>
                    </a:ext>
                  </a:extLst>
                </a:gridCol>
              </a:tblGrid>
              <a:tr h="0">
                <a:tc>
                  <a:txBody>
                    <a:bodyPr/>
                    <a:lstStyle/>
                    <a:p>
                      <a:pPr algn="ctr"/>
                      <a:r>
                        <a:rPr kumimoji="1" lang="en-US" altLang="ja-JP" sz="1100" b="1" dirty="0">
                          <a:latin typeface="+mn-ea"/>
                          <a:ea typeface="+mn-ea"/>
                        </a:rPr>
                        <a:t>No</a:t>
                      </a:r>
                      <a:endParaRPr kumimoji="1" lang="ja-JP" altLang="en-US" sz="11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100" b="1" dirty="0">
                          <a:latin typeface="+mn-ea"/>
                          <a:ea typeface="+mn-ea"/>
                        </a:rPr>
                        <a:t>チェック</a:t>
                      </a:r>
                      <a:endParaRPr kumimoji="1" lang="ja-JP" altLang="en-US" sz="11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100" b="1" dirty="0">
                          <a:latin typeface="+mn-ea"/>
                          <a:ea typeface="+mn-ea"/>
                        </a:rPr>
                        <a:t>項目・ソフト名称</a:t>
                      </a:r>
                      <a:endParaRPr kumimoji="1" lang="ja-JP" altLang="en-US" sz="11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100" b="1" dirty="0">
                          <a:latin typeface="+mn-ea"/>
                          <a:ea typeface="+mn-ea"/>
                        </a:rPr>
                        <a:t>対処方法</a:t>
                      </a:r>
                      <a:endParaRPr kumimoji="1" lang="ja-JP" altLang="en-US" sz="11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100" b="1" dirty="0">
                          <a:latin typeface="+mn-ea"/>
                          <a:ea typeface="+mn-ea"/>
                        </a:rPr>
                        <a:t>備　考</a:t>
                      </a:r>
                      <a:endParaRPr kumimoji="1" lang="ja-JP" altLang="en-US" sz="11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0"/>
                  </a:ext>
                </a:extLst>
              </a:tr>
              <a:tr h="459940">
                <a:tc>
                  <a:txBody>
                    <a:bodyPr/>
                    <a:lstStyle/>
                    <a:p>
                      <a:pPr algn="ctr"/>
                      <a:r>
                        <a:rPr kumimoji="1" lang="en-US" altLang="ja-JP" sz="1000" b="1" dirty="0">
                          <a:latin typeface="+mn-ea"/>
                          <a:ea typeface="+mn-ea"/>
                        </a:rPr>
                        <a:t>1</a:t>
                      </a:r>
                      <a:endParaRPr kumimoji="1" lang="en-US" altLang="ja-JP"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en-US" altLang="ja-JP" sz="1000" b="1" u="none" strike="noStrike" kern="1200" baseline="0" dirty="0">
                          <a:latin typeface="+mn-ea"/>
                          <a:ea typeface="+mn-ea"/>
                        </a:rPr>
                        <a:t>PC</a:t>
                      </a:r>
                      <a:r>
                        <a:rPr kumimoji="1" lang="ja-JP" altLang="en-US" sz="1000" b="1" u="none" strike="noStrike" kern="1200" baseline="0" dirty="0">
                          <a:latin typeface="+mn-ea"/>
                          <a:ea typeface="+mn-ea"/>
                        </a:rPr>
                        <a:t>名（コンピューター名）の設定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半⾓英数字のみ使⽤をすること</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nchor="ctr"/>
                </a:tc>
                <a:tc>
                  <a:txBody>
                    <a:bodyPr/>
                    <a:lstStyle/>
                    <a:p>
                      <a:r>
                        <a:rPr lang="en-US" altLang="ja-JP" sz="1000" b="1" dirty="0">
                          <a:latin typeface="+mn-ea"/>
                          <a:ea typeface="+mn-ea"/>
                        </a:rPr>
                        <a:t>PC</a:t>
                      </a:r>
                      <a:r>
                        <a:rPr lang="ja-JP" altLang="en-US" sz="1000" b="1" dirty="0">
                          <a:latin typeface="+mn-ea"/>
                          <a:ea typeface="+mn-ea"/>
                        </a:rPr>
                        <a:t>初期電源投入後に</a:t>
                      </a:r>
                      <a:r>
                        <a:rPr kumimoji="1" lang="ja-JP" altLang="en-US" sz="1000" b="1" u="none" strike="noStrike" kern="1200" baseline="0" dirty="0">
                          <a:latin typeface="+mn-ea"/>
                          <a:ea typeface="+mn-ea"/>
                        </a:rPr>
                        <a:t>変更する場合、</a:t>
                      </a:r>
                      <a:endParaRPr kumimoji="1" lang="en-US" altLang="ja-JP" sz="1000" b="1" u="none" strike="noStrike" kern="1200" baseline="0" dirty="0">
                        <a:latin typeface="+mn-ea"/>
                        <a:ea typeface="+mn-ea"/>
                      </a:endParaRPr>
                    </a:p>
                    <a:p>
                      <a:r>
                        <a:rPr kumimoji="1" lang="ja-JP" altLang="en-US" sz="1000" b="1" u="none" strike="noStrike" kern="1200" baseline="0" dirty="0">
                          <a:latin typeface="+mn-ea"/>
                          <a:ea typeface="+mn-ea"/>
                        </a:rPr>
                        <a:t>「スタート」→「設定」→「システム」→「詳細情報」→「この</a:t>
                      </a:r>
                      <a:r>
                        <a:rPr kumimoji="1" lang="en-US" altLang="ja-JP" sz="1000" b="1" u="none" strike="noStrike" kern="1200" baseline="0" dirty="0">
                          <a:latin typeface="+mn-ea"/>
                          <a:ea typeface="+mn-ea"/>
                        </a:rPr>
                        <a:t>PC</a:t>
                      </a:r>
                      <a:r>
                        <a:rPr kumimoji="1" lang="ja-JP" altLang="en-US" sz="1000" b="1" u="none" strike="noStrike" kern="1200" baseline="0" dirty="0">
                          <a:latin typeface="+mn-ea"/>
                          <a:ea typeface="+mn-ea"/>
                        </a:rPr>
                        <a:t>の名前を変更」</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1"/>
                  </a:ext>
                </a:extLst>
              </a:tr>
              <a:tr h="472440">
                <a:tc>
                  <a:txBody>
                    <a:bodyPr/>
                    <a:lstStyle/>
                    <a:p>
                      <a:pPr algn="ctr"/>
                      <a:r>
                        <a:rPr kumimoji="1" lang="en-US" altLang="ja-JP" sz="1000" b="1" dirty="0">
                          <a:latin typeface="+mn-ea"/>
                          <a:ea typeface="+mn-ea"/>
                        </a:rPr>
                        <a:t>2</a:t>
                      </a: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アカウント名（ユーザー名）の</a:t>
                      </a:r>
                      <a:endParaRPr kumimoji="1" lang="en-US" altLang="ja-JP" sz="1000" b="1" u="none" strike="noStrike" kern="1200" baseline="0" dirty="0">
                        <a:latin typeface="+mn-ea"/>
                        <a:ea typeface="+mn-ea"/>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設定：ローカルアカウント</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半⾓英数字のみ使⽤をすること</a:t>
                      </a:r>
                      <a:endParaRPr kumimoji="1" lang="en-US" altLang="ja-JP" sz="1000" b="1" u="none" strike="noStrike" kern="1200" baseline="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例</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　「</a:t>
                      </a:r>
                      <a:r>
                        <a:rPr kumimoji="1" lang="en-US" altLang="ja-JP" sz="1000" b="1" u="none" strike="noStrike" kern="1200" baseline="0" dirty="0">
                          <a:latin typeface="+mn-ea"/>
                          <a:ea typeface="+mn-ea"/>
                        </a:rPr>
                        <a:t>user01</a:t>
                      </a:r>
                      <a:r>
                        <a:rPr kumimoji="1" lang="ja-JP" altLang="en-US" sz="1000" b="1" u="none" strike="noStrike" kern="1200" baseline="0" dirty="0">
                          <a:latin typeface="+mn-ea"/>
                          <a:ea typeface="+mn-ea"/>
                        </a:rPr>
                        <a:t>」</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nchor="ctr"/>
                </a:tc>
                <a:tc>
                  <a:txBody>
                    <a:bodyPr/>
                    <a:lstStyle/>
                    <a:p>
                      <a:r>
                        <a:rPr lang="en-US" altLang="ja-JP" sz="1000" b="1" dirty="0">
                          <a:latin typeface="+mn-ea"/>
                          <a:ea typeface="+mn-ea"/>
                        </a:rPr>
                        <a:t>PC</a:t>
                      </a:r>
                      <a:r>
                        <a:rPr lang="ja-JP" altLang="en-US" sz="1000" b="1" dirty="0">
                          <a:latin typeface="+mn-ea"/>
                          <a:ea typeface="+mn-ea"/>
                        </a:rPr>
                        <a:t>初期電源投入後に</a:t>
                      </a:r>
                      <a:r>
                        <a:rPr kumimoji="1" lang="ja-JP" altLang="en-US" sz="1000" b="1" u="none" strike="noStrike" kern="1200" baseline="0" dirty="0">
                          <a:latin typeface="+mn-ea"/>
                          <a:ea typeface="+mn-ea"/>
                        </a:rPr>
                        <a:t>変更する場合、</a:t>
                      </a:r>
                      <a:endParaRPr kumimoji="1" lang="en-US" altLang="ja-JP" sz="1000" b="1" u="none" strike="noStrike" kern="1200" baseline="0" dirty="0">
                        <a:latin typeface="+mn-ea"/>
                        <a:ea typeface="+mn-ea"/>
                      </a:endParaRPr>
                    </a:p>
                    <a:p>
                      <a:r>
                        <a:rPr kumimoji="1" lang="ja-JP" altLang="en-US" sz="1000" b="1" u="none" strike="noStrike" kern="1200" baseline="0" dirty="0">
                          <a:latin typeface="+mn-ea"/>
                          <a:ea typeface="+mn-ea"/>
                        </a:rPr>
                        <a:t>「スタート」→「</a:t>
                      </a:r>
                      <a:r>
                        <a:rPr kumimoji="1" lang="en-US" altLang="ja-JP" sz="1000" b="1" u="none" strike="noStrike" kern="1200" baseline="0" dirty="0">
                          <a:latin typeface="+mn-ea"/>
                          <a:ea typeface="+mn-ea"/>
                        </a:rPr>
                        <a:t>Windows</a:t>
                      </a:r>
                      <a:r>
                        <a:rPr kumimoji="1" lang="ja-JP" altLang="en-US" sz="1000" b="1" u="none" strike="noStrike" kern="1200" baseline="0" dirty="0">
                          <a:latin typeface="+mn-ea"/>
                          <a:ea typeface="+mn-ea"/>
                        </a:rPr>
                        <a:t>システムツール」→「コントロールパネル」→「ユーザーアカウント」→「ユーザーアカウントの管理」→「ユーザーアカウント」で該</a:t>
                      </a:r>
                    </a:p>
                    <a:p>
                      <a:r>
                        <a:rPr kumimoji="1" lang="ja-JP" altLang="en-US" sz="1000" b="1" u="none" strike="noStrike" kern="1200" baseline="0" dirty="0">
                          <a:latin typeface="+mn-ea"/>
                          <a:ea typeface="+mn-ea"/>
                        </a:rPr>
                        <a:t>当ユーザー名を選択し「プロパティ」→「ユーザー名」を変更→「</a:t>
                      </a:r>
                      <a:r>
                        <a:rPr kumimoji="1" lang="en-US" altLang="ja-JP" sz="1000" b="1" u="none" strike="noStrike" kern="1200" baseline="0" dirty="0">
                          <a:latin typeface="+mn-ea"/>
                          <a:ea typeface="+mn-ea"/>
                        </a:rPr>
                        <a:t>OK</a:t>
                      </a:r>
                      <a:r>
                        <a:rPr kumimoji="1" lang="ja-JP" altLang="en-US" sz="1000" b="1" u="none" strike="noStrike" kern="1200" baseline="0" dirty="0">
                          <a:latin typeface="+mn-ea"/>
                          <a:ea typeface="+mn-ea"/>
                        </a:rPr>
                        <a:t>」</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2"/>
                  </a:ext>
                </a:extLst>
              </a:tr>
              <a:tr h="320040">
                <a:tc>
                  <a:txBody>
                    <a:bodyPr/>
                    <a:lstStyle/>
                    <a:p>
                      <a:pPr algn="ctr"/>
                      <a:r>
                        <a:rPr kumimoji="1" lang="en-US" altLang="ja-JP" sz="1000" b="1" dirty="0">
                          <a:latin typeface="+mn-ea"/>
                          <a:ea typeface="+mn-ea"/>
                        </a:rPr>
                        <a:t>3</a:t>
                      </a: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パスワードの設定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半⾓英数字のみ使⽤をすること</a:t>
                      </a:r>
                      <a:endParaRPr kumimoji="1" lang="en-US" altLang="ja-JP" sz="1000" b="1" u="none" strike="noStrike" kern="1200" baseline="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例</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　「</a:t>
                      </a:r>
                      <a:r>
                        <a:rPr kumimoji="1" lang="en-US" altLang="ja-JP" sz="1000" b="1" u="none" strike="noStrike" kern="1200" baseline="0" dirty="0">
                          <a:latin typeface="+mn-ea"/>
                          <a:ea typeface="+mn-ea"/>
                        </a:rPr>
                        <a:t>password01</a:t>
                      </a:r>
                      <a:r>
                        <a:rPr kumimoji="1" lang="ja-JP" altLang="en-US" sz="1000" b="1" u="none" strike="noStrike" kern="1200" baseline="0" dirty="0">
                          <a:latin typeface="+mn-ea"/>
                          <a:ea typeface="+mn-ea"/>
                        </a:rPr>
                        <a:t>」</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nchor="ctr"/>
                </a:tc>
                <a:tc>
                  <a:txBody>
                    <a:bodyPr/>
                    <a:lstStyle/>
                    <a:p>
                      <a:r>
                        <a:rPr lang="en-US" altLang="ja-JP" sz="1000" b="1" dirty="0">
                          <a:latin typeface="+mn-ea"/>
                          <a:ea typeface="+mn-ea"/>
                        </a:rPr>
                        <a:t>PC</a:t>
                      </a:r>
                      <a:r>
                        <a:rPr lang="ja-JP" altLang="en-US" sz="1000" b="1" dirty="0">
                          <a:latin typeface="+mn-ea"/>
                          <a:ea typeface="+mn-ea"/>
                        </a:rPr>
                        <a:t>初期電源投入後に</a:t>
                      </a:r>
                      <a:r>
                        <a:rPr kumimoji="1" lang="ja-JP" altLang="en-US" sz="1000" b="1" u="none" strike="noStrike" kern="1200" baseline="0" dirty="0">
                          <a:latin typeface="+mn-ea"/>
                          <a:ea typeface="+mn-ea"/>
                        </a:rPr>
                        <a:t>変更する場合、</a:t>
                      </a:r>
                      <a:endParaRPr kumimoji="1" lang="en-US" altLang="ja-JP" sz="1000" b="1" u="none" strike="noStrike" kern="1200" baseline="0" dirty="0">
                        <a:latin typeface="+mn-ea"/>
                        <a:ea typeface="+mn-ea"/>
                      </a:endParaRPr>
                    </a:p>
                    <a:p>
                      <a:r>
                        <a:rPr kumimoji="1" lang="ja-JP" altLang="en-US" sz="1000" b="1" u="none" strike="noStrike" kern="1200" baseline="0" dirty="0">
                          <a:latin typeface="+mn-ea"/>
                          <a:ea typeface="+mn-ea"/>
                        </a:rPr>
                        <a:t>「スタート」→「設定」→「アカウント」→「サインインオプション」→「パスワード」→「変更」</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3"/>
                  </a:ext>
                </a:extLst>
              </a:tr>
              <a:tr h="320040">
                <a:tc>
                  <a:txBody>
                    <a:bodyPr/>
                    <a:lstStyle/>
                    <a:p>
                      <a:pPr algn="ctr"/>
                      <a:r>
                        <a:rPr kumimoji="1" lang="en-US" altLang="ja-JP" sz="1000" b="1" dirty="0">
                          <a:latin typeface="+mn-ea"/>
                          <a:ea typeface="+mn-ea"/>
                        </a:rPr>
                        <a:t>4</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オートログインの設定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オートログインを</a:t>
                      </a:r>
                      <a:r>
                        <a:rPr kumimoji="1" lang="en-US" altLang="ja-JP" sz="1000" b="1" dirty="0">
                          <a:latin typeface="+mn-ea"/>
                          <a:ea typeface="+mn-ea"/>
                        </a:rPr>
                        <a:t>OFF</a:t>
                      </a:r>
                      <a:r>
                        <a:rPr kumimoji="1" lang="ja-JP" altLang="en-US" sz="1000" b="1" dirty="0">
                          <a:latin typeface="+mn-ea"/>
                          <a:ea typeface="+mn-ea"/>
                        </a:rPr>
                        <a:t>にすること</a:t>
                      </a:r>
                      <a:endParaRPr kumimoji="1" lang="en-US" altLang="ja-JP" sz="1000" b="1" dirty="0">
                        <a:latin typeface="+mn-ea"/>
                        <a:ea typeface="+mn-ea"/>
                      </a:endParaRPr>
                    </a:p>
                  </a:txBody>
                  <a:tcPr marL="36000" marR="36000" marT="36000" marB="36000" anchor="ctr"/>
                </a:tc>
                <a:tc>
                  <a:txBody>
                    <a:bodyPr/>
                    <a:lstStyle/>
                    <a:p>
                      <a:r>
                        <a:rPr kumimoji="1" lang="en-US" altLang="ja-JP" sz="1000" b="1" dirty="0">
                          <a:latin typeface="+mn-ea"/>
                          <a:ea typeface="+mn-ea"/>
                        </a:rPr>
                        <a:t>(1)Windows</a:t>
                      </a:r>
                      <a:r>
                        <a:rPr kumimoji="1" lang="ja-JP" altLang="en-US" sz="1000" b="1" dirty="0">
                          <a:latin typeface="+mn-ea"/>
                          <a:ea typeface="+mn-ea"/>
                        </a:rPr>
                        <a:t>マークを右クリックし、「ファイル名を指定して実行」を選択→「</a:t>
                      </a:r>
                      <a:r>
                        <a:rPr kumimoji="1" lang="en-US" altLang="ja-JP" sz="1000" b="1" dirty="0" err="1">
                          <a:latin typeface="+mn-ea"/>
                          <a:ea typeface="+mn-ea"/>
                        </a:rPr>
                        <a:t>netplwiz</a:t>
                      </a:r>
                      <a:r>
                        <a:rPr kumimoji="1" lang="ja-JP" altLang="en-US" sz="1000" b="1" dirty="0">
                          <a:latin typeface="+mn-ea"/>
                          <a:ea typeface="+mn-ea"/>
                        </a:rPr>
                        <a:t>」と入力し、</a:t>
                      </a:r>
                      <a:r>
                        <a:rPr kumimoji="1" lang="en-US" altLang="ja-JP" sz="1000" b="1" dirty="0">
                          <a:latin typeface="+mn-ea"/>
                          <a:ea typeface="+mn-ea"/>
                        </a:rPr>
                        <a:t>OK</a:t>
                      </a:r>
                      <a:r>
                        <a:rPr kumimoji="1" lang="ja-JP" altLang="en-US" sz="1000" b="1" dirty="0">
                          <a:latin typeface="+mn-ea"/>
                          <a:ea typeface="+mn-ea"/>
                        </a:rPr>
                        <a:t>ボタン押下→ユーザーアカウント画面を表示</a:t>
                      </a:r>
                      <a:endParaRPr kumimoji="1" lang="en-US" altLang="ja-JP" sz="1000" b="1" dirty="0">
                        <a:latin typeface="+mn-ea"/>
                        <a:ea typeface="+mn-ea"/>
                      </a:endParaRPr>
                    </a:p>
                    <a:p>
                      <a:r>
                        <a:rPr kumimoji="1" lang="en-US" altLang="ja-JP" sz="1000" b="1" dirty="0">
                          <a:latin typeface="+mn-ea"/>
                          <a:ea typeface="+mn-ea"/>
                        </a:rPr>
                        <a:t>(2)</a:t>
                      </a:r>
                      <a:r>
                        <a:rPr kumimoji="1" lang="ja-JP" altLang="en-US" sz="1000" b="1" dirty="0">
                          <a:latin typeface="+mn-ea"/>
                          <a:ea typeface="+mn-ea"/>
                        </a:rPr>
                        <a:t>ログインユーザを選択し、「ユーザーがこのコンピューターを使うには、ユーザー名とパスワードの入力が必要」のチェックを</a:t>
                      </a:r>
                      <a:r>
                        <a:rPr kumimoji="1" lang="en-US" altLang="ja-JP" sz="1000" b="1" dirty="0">
                          <a:latin typeface="+mn-ea"/>
                          <a:ea typeface="+mn-ea"/>
                        </a:rPr>
                        <a:t>ON</a:t>
                      </a:r>
                      <a:r>
                        <a:rPr kumimoji="1" lang="ja-JP" altLang="en-US" sz="1000" b="1" dirty="0">
                          <a:latin typeface="+mn-ea"/>
                          <a:ea typeface="+mn-ea"/>
                        </a:rPr>
                        <a:t>にする</a:t>
                      </a:r>
                      <a:endParaRPr kumimoji="1" lang="en-US" altLang="ja-JP" sz="1000" b="1" dirty="0">
                        <a:latin typeface="+mn-ea"/>
                        <a:ea typeface="+mn-ea"/>
                      </a:endParaRPr>
                    </a:p>
                    <a:p>
                      <a:pPr marL="88900" marR="0" lvl="0" indent="-88900" algn="l" defTabSz="914400" rtl="0" eaLnBrk="1" fontAlgn="auto" latinLnBrk="0" hangingPunct="1">
                        <a:lnSpc>
                          <a:spcPct val="100000"/>
                        </a:lnSpc>
                        <a:spcBef>
                          <a:spcPts val="600"/>
                        </a:spcBef>
                        <a:spcAft>
                          <a:spcPts val="0"/>
                        </a:spcAft>
                        <a:buClrTx/>
                        <a:buSzTx/>
                        <a:buFontTx/>
                        <a:buNone/>
                        <a:tabLst/>
                        <a:defRPr/>
                      </a:pPr>
                      <a:r>
                        <a:rPr kumimoji="1" lang="ja-JP" altLang="en-US" sz="1000" b="1" i="0" u="none" strike="noStrike" kern="1200" cap="none" spc="0" normalizeH="0" baseline="0" noProof="0" dirty="0">
                          <a:ln>
                            <a:noFill/>
                          </a:ln>
                          <a:solidFill>
                            <a:srgbClr val="C00000"/>
                          </a:solidFill>
                          <a:effectLst/>
                          <a:uLnTx/>
                          <a:uFillTx/>
                          <a:latin typeface="游ゴシック" panose="020B0400000000000000" pitchFamily="50" charset="-128"/>
                          <a:ea typeface="+mn-ea"/>
                          <a:cs typeface="+mn-cs"/>
                        </a:rPr>
                        <a:t>＊</a:t>
                      </a:r>
                      <a:r>
                        <a:rPr kumimoji="1" lang="en-US" altLang="ja-JP" sz="1000" b="1" i="0" u="none" strike="noStrike" kern="1200" cap="none" spc="0" normalizeH="0" baseline="0" noProof="0" dirty="0">
                          <a:ln>
                            <a:noFill/>
                          </a:ln>
                          <a:solidFill>
                            <a:srgbClr val="C00000"/>
                          </a:solidFill>
                          <a:effectLst/>
                          <a:uLnTx/>
                          <a:uFillTx/>
                          <a:latin typeface="游ゴシック" panose="020B0400000000000000" pitchFamily="50" charset="-128"/>
                          <a:ea typeface="+mn-ea"/>
                          <a:cs typeface="+mn-cs"/>
                        </a:rPr>
                        <a:t>WV-ASM300UX</a:t>
                      </a:r>
                      <a:r>
                        <a:rPr kumimoji="1" lang="ja-JP" altLang="en-US" sz="1000" b="1" i="0" u="none" strike="noStrike" kern="1200" cap="none" spc="0" normalizeH="0" baseline="0" noProof="0" dirty="0">
                          <a:ln>
                            <a:noFill/>
                          </a:ln>
                          <a:solidFill>
                            <a:srgbClr val="C00000"/>
                          </a:solidFill>
                          <a:effectLst/>
                          <a:uLnTx/>
                          <a:uFillTx/>
                          <a:latin typeface="游ゴシック" panose="020B0400000000000000" pitchFamily="50" charset="-128"/>
                          <a:ea typeface="+mn-ea"/>
                          <a:cs typeface="+mn-cs"/>
                        </a:rPr>
                        <a:t>との共用</a:t>
                      </a:r>
                      <a:r>
                        <a:rPr kumimoji="1" lang="en-US" altLang="ja-JP" sz="1000" b="1" i="0" u="none" strike="noStrike" kern="1200" cap="none" spc="0" normalizeH="0" baseline="0" noProof="0" dirty="0">
                          <a:ln>
                            <a:noFill/>
                          </a:ln>
                          <a:solidFill>
                            <a:srgbClr val="C00000"/>
                          </a:solidFill>
                          <a:effectLst/>
                          <a:uLnTx/>
                          <a:uFillTx/>
                          <a:latin typeface="游ゴシック" panose="020B0400000000000000" pitchFamily="50" charset="-128"/>
                          <a:ea typeface="+mn-ea"/>
                          <a:cs typeface="+mn-cs"/>
                        </a:rPr>
                        <a:t>PC</a:t>
                      </a:r>
                      <a:r>
                        <a:rPr kumimoji="1" lang="ja-JP" altLang="en-US" sz="1000" b="1" i="0" u="none" strike="noStrike" kern="1200" cap="none" spc="0" normalizeH="0" baseline="0" noProof="0" dirty="0">
                          <a:ln>
                            <a:noFill/>
                          </a:ln>
                          <a:solidFill>
                            <a:srgbClr val="C00000"/>
                          </a:solidFill>
                          <a:effectLst/>
                          <a:uLnTx/>
                          <a:uFillTx/>
                          <a:latin typeface="游ゴシック" panose="020B0400000000000000" pitchFamily="50" charset="-128"/>
                          <a:ea typeface="+mn-ea"/>
                          <a:cs typeface="+mn-cs"/>
                        </a:rPr>
                        <a:t>などでオートログイン運用する際は次ページの注意事項を必ずご確認ください。</a:t>
                      </a:r>
                      <a:endParaRPr kumimoji="1" lang="en-US" altLang="ja-JP" sz="1000" b="1" i="0" u="none" strike="noStrike" kern="1200" cap="none" spc="0" normalizeH="0" baseline="0" noProof="0" dirty="0">
                        <a:ln>
                          <a:noFill/>
                        </a:ln>
                        <a:solidFill>
                          <a:srgbClr val="C00000"/>
                        </a:solidFill>
                        <a:effectLst/>
                        <a:uLnTx/>
                        <a:uFillTx/>
                        <a:latin typeface="游ゴシック" panose="020B0400000000000000" pitchFamily="50" charset="-128"/>
                        <a:ea typeface="+mn-ea"/>
                        <a:cs typeface="+mn-cs"/>
                      </a:endParaRPr>
                    </a:p>
                    <a:p>
                      <a:pPr marL="88900" marR="0" lvl="0" indent="1588" algn="l" defTabSz="914400" rtl="0" eaLnBrk="1" fontAlgn="auto" latinLnBrk="0" hangingPunct="1">
                        <a:lnSpc>
                          <a:spcPct val="100000"/>
                        </a:lnSpc>
                        <a:spcBef>
                          <a:spcPts val="600"/>
                        </a:spcBef>
                        <a:spcAft>
                          <a:spcPts val="0"/>
                        </a:spcAft>
                        <a:buClrTx/>
                        <a:buSzTx/>
                        <a:buFontTx/>
                        <a:buNone/>
                        <a:tabLst/>
                        <a:defRPr/>
                      </a:pPr>
                      <a:r>
                        <a:rPr kumimoji="1" lang="en-US" altLang="ja-JP" sz="1000" b="1" i="0" u="none" strike="noStrike" kern="1200" cap="none" spc="0" normalizeH="0" baseline="0" noProof="0" dirty="0">
                          <a:ln>
                            <a:noFill/>
                          </a:ln>
                          <a:solidFill>
                            <a:schemeClr val="tx1"/>
                          </a:solidFill>
                          <a:effectLst/>
                          <a:uLnTx/>
                          <a:uFillTx/>
                          <a:latin typeface="+mn-ea"/>
                          <a:ea typeface="+mn-ea"/>
                          <a:cs typeface="+mn-cs"/>
                        </a:rPr>
                        <a:t>WV-ASA100UX</a:t>
                      </a:r>
                      <a:r>
                        <a:rPr kumimoji="1" lang="ja-JP" altLang="en-US" sz="1000" b="1" i="0" u="none" strike="noStrike" kern="1200" cap="none" spc="0" normalizeH="0" baseline="0" noProof="0" dirty="0">
                          <a:ln>
                            <a:noFill/>
                          </a:ln>
                          <a:solidFill>
                            <a:schemeClr val="tx1"/>
                          </a:solidFill>
                          <a:effectLst/>
                          <a:uLnTx/>
                          <a:uFillTx/>
                          <a:latin typeface="+mn-ea"/>
                          <a:ea typeface="+mn-ea"/>
                          <a:cs typeface="+mn-cs"/>
                        </a:rPr>
                        <a:t>の各プロセスは、</a:t>
                      </a:r>
                      <a:r>
                        <a:rPr kumimoji="1" lang="en-US" altLang="ja-JP" sz="1000" b="1" i="0" u="none" strike="noStrike" kern="1200" cap="none" spc="0" normalizeH="0" baseline="0" noProof="0" dirty="0">
                          <a:ln>
                            <a:noFill/>
                          </a:ln>
                          <a:solidFill>
                            <a:schemeClr val="tx1"/>
                          </a:solidFill>
                          <a:effectLst/>
                          <a:uLnTx/>
                          <a:uFillTx/>
                          <a:latin typeface="+mn-ea"/>
                          <a:ea typeface="+mn-ea"/>
                          <a:cs typeface="+mn-cs"/>
                        </a:rPr>
                        <a:t>PC</a:t>
                      </a:r>
                      <a:r>
                        <a:rPr kumimoji="1" lang="ja-JP" altLang="en-US" sz="1000" b="1" i="0" u="none" strike="noStrike" kern="1200" cap="none" spc="0" normalizeH="0" baseline="0" noProof="0" dirty="0">
                          <a:ln>
                            <a:noFill/>
                          </a:ln>
                          <a:solidFill>
                            <a:schemeClr val="tx1"/>
                          </a:solidFill>
                          <a:effectLst/>
                          <a:uLnTx/>
                          <a:uFillTx/>
                          <a:latin typeface="+mn-ea"/>
                          <a:ea typeface="+mn-ea"/>
                          <a:cs typeface="+mn-cs"/>
                        </a:rPr>
                        <a:t>起動後の</a:t>
                      </a:r>
                      <a:r>
                        <a:rPr kumimoji="1" lang="en-US" altLang="ja-JP" sz="1000" b="1" i="0" u="none" strike="noStrike" kern="1200" cap="none" spc="0" normalizeH="0" baseline="0" noProof="0" dirty="0">
                          <a:ln>
                            <a:noFill/>
                          </a:ln>
                          <a:solidFill>
                            <a:schemeClr val="tx1"/>
                          </a:solidFill>
                          <a:effectLst/>
                          <a:uLnTx/>
                          <a:uFillTx/>
                          <a:latin typeface="+mn-ea"/>
                          <a:ea typeface="+mn-ea"/>
                          <a:cs typeface="+mn-cs"/>
                        </a:rPr>
                        <a:t>Windows</a:t>
                      </a:r>
                      <a:r>
                        <a:rPr kumimoji="1" lang="ja-JP" altLang="en-US" sz="1000" b="1" i="0" u="none" strike="noStrike" kern="1200" cap="none" spc="0" normalizeH="0" baseline="0" noProof="0" dirty="0">
                          <a:ln>
                            <a:noFill/>
                          </a:ln>
                          <a:solidFill>
                            <a:schemeClr val="tx1"/>
                          </a:solidFill>
                          <a:effectLst/>
                          <a:uLnTx/>
                          <a:uFillTx/>
                          <a:latin typeface="+mn-ea"/>
                          <a:ea typeface="+mn-ea"/>
                          <a:cs typeface="+mn-cs"/>
                        </a:rPr>
                        <a:t>ログインをせずとも起動するため、オートログインの必要はありません。</a:t>
                      </a:r>
                      <a:endParaRPr kumimoji="1" lang="en-US" altLang="ja-JP" sz="1000" b="1" i="0" u="none" strike="noStrike" kern="1200" cap="none" spc="0" normalizeH="0" baseline="0" noProof="0" dirty="0">
                        <a:ln>
                          <a:noFill/>
                        </a:ln>
                        <a:solidFill>
                          <a:schemeClr val="tx1"/>
                        </a:solidFill>
                        <a:effectLst/>
                        <a:uLnTx/>
                        <a:uFillTx/>
                        <a:latin typeface="+mn-ea"/>
                        <a:ea typeface="+mn-ea"/>
                        <a:cs typeface="+mn-cs"/>
                      </a:endParaRPr>
                    </a:p>
                  </a:txBody>
                  <a:tcPr marL="36000" marR="36000" marT="36000" marB="360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8947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0.</a:t>
            </a:r>
            <a:r>
              <a:rPr lang="ja-JP" altLang="en-US" dirty="0"/>
              <a:t> はじめに</a:t>
            </a:r>
            <a:endParaRPr kumimoji="1" lang="ja-JP" altLang="en-US" dirty="0"/>
          </a:p>
        </p:txBody>
      </p:sp>
    </p:spTree>
    <p:extLst>
      <p:ext uri="{BB962C8B-B14F-4D97-AF65-F5344CB8AC3E}">
        <p14:creationId xmlns:p14="http://schemas.microsoft.com/office/powerpoint/2010/main" val="1113399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55237" y="617071"/>
            <a:ext cx="8553296" cy="4092387"/>
          </a:xfrm>
        </p:spPr>
        <p:txBody>
          <a:bodyPr/>
          <a:lstStyle/>
          <a:p>
            <a:pPr marL="0" indent="0">
              <a:lnSpc>
                <a:spcPct val="120000"/>
              </a:lnSpc>
              <a:spcBef>
                <a:spcPts val="600"/>
              </a:spcBef>
              <a:buNone/>
            </a:pPr>
            <a:r>
              <a:rPr kumimoji="1" lang="ja-JP" altLang="en-US" sz="1800" dirty="0"/>
              <a:t>マルチ</a:t>
            </a:r>
            <a:r>
              <a:rPr kumimoji="1" lang="en-US" altLang="ja-JP" sz="1800" dirty="0"/>
              <a:t>AI</a:t>
            </a:r>
            <a:r>
              <a:rPr kumimoji="1" lang="ja-JP" altLang="en-US" sz="1800" dirty="0"/>
              <a:t>ソフトウェア運用</a:t>
            </a:r>
            <a:r>
              <a:rPr kumimoji="1" lang="en-US" altLang="ja-JP" sz="1800" dirty="0"/>
              <a:t>PC</a:t>
            </a:r>
            <a:r>
              <a:rPr kumimoji="1" lang="ja-JP" altLang="en-US" sz="1800" dirty="0"/>
              <a:t>をオートログイン設定・運用する際は、下記内容に充分ご注意</a:t>
            </a:r>
            <a:r>
              <a:rPr lang="ja-JP" altLang="en-US" sz="1800" dirty="0"/>
              <a:t>・</a:t>
            </a:r>
            <a:r>
              <a:rPr kumimoji="1" lang="ja-JP" altLang="en-US" sz="1800" dirty="0"/>
              <a:t>ご検討ください。</a:t>
            </a:r>
            <a:endParaRPr kumimoji="1" lang="en-US" altLang="ja-JP" sz="1800" dirty="0"/>
          </a:p>
          <a:p>
            <a:pPr marL="0" indent="0">
              <a:lnSpc>
                <a:spcPct val="120000"/>
              </a:lnSpc>
              <a:spcBef>
                <a:spcPts val="600"/>
              </a:spcBef>
              <a:buNone/>
            </a:pPr>
            <a:r>
              <a:rPr lang="en-US" altLang="ja-JP" sz="1600" dirty="0"/>
              <a:t>【</a:t>
            </a:r>
            <a:r>
              <a:rPr lang="ja-JP" altLang="en-US" sz="1600" dirty="0"/>
              <a:t>注意事項</a:t>
            </a:r>
            <a:r>
              <a:rPr lang="en-US" altLang="ja-JP" sz="1600" dirty="0"/>
              <a:t>】</a:t>
            </a:r>
          </a:p>
          <a:p>
            <a:pPr marL="179388" indent="0">
              <a:lnSpc>
                <a:spcPct val="110000"/>
              </a:lnSpc>
              <a:spcBef>
                <a:spcPts val="0"/>
              </a:spcBef>
              <a:buNone/>
            </a:pPr>
            <a:r>
              <a:rPr lang="ja-JP" altLang="en-US" sz="1400" dirty="0"/>
              <a:t>①</a:t>
            </a:r>
            <a:r>
              <a:rPr lang="en-US" altLang="ja-JP" sz="1400" dirty="0"/>
              <a:t>WV-ASM300UX</a:t>
            </a:r>
            <a:r>
              <a:rPr lang="ja-JP" altLang="en-US" sz="1400" dirty="0"/>
              <a:t>との共用</a:t>
            </a:r>
            <a:r>
              <a:rPr lang="en-US" altLang="ja-JP" sz="1400" dirty="0"/>
              <a:t>PC</a:t>
            </a:r>
            <a:r>
              <a:rPr lang="ja-JP" altLang="en-US" sz="1400" dirty="0"/>
              <a:t>運用とする場合、オートログイン運用のケースが想定されます。</a:t>
            </a:r>
            <a:endParaRPr lang="en-US" altLang="ja-JP" sz="1400" dirty="0"/>
          </a:p>
          <a:p>
            <a:pPr marL="358775" indent="0">
              <a:lnSpc>
                <a:spcPct val="110000"/>
              </a:lnSpc>
              <a:spcBef>
                <a:spcPts val="0"/>
              </a:spcBef>
              <a:buNone/>
            </a:pPr>
            <a:r>
              <a:rPr lang="ja-JP" altLang="en-US" sz="1400" dirty="0"/>
              <a:t>オートログイン運用とした場合、</a:t>
            </a:r>
            <a:r>
              <a:rPr lang="en-US" altLang="ja-JP" sz="1400" dirty="0"/>
              <a:t>PC</a:t>
            </a:r>
            <a:r>
              <a:rPr lang="ja-JP" altLang="en-US" sz="1400" dirty="0"/>
              <a:t>再起動後に誰でも操作が可能になる可能性があります。</a:t>
            </a:r>
            <a:endParaRPr lang="en-US" altLang="ja-JP" sz="1400" dirty="0"/>
          </a:p>
          <a:p>
            <a:pPr marL="358775" indent="-179388">
              <a:lnSpc>
                <a:spcPct val="110000"/>
              </a:lnSpc>
              <a:spcBef>
                <a:spcPts val="600"/>
              </a:spcBef>
              <a:buNone/>
            </a:pPr>
            <a:r>
              <a:rPr lang="ja-JP" altLang="en-US" sz="1400" dirty="0"/>
              <a:t>②取扱説明書（設置・設定編）の「</a:t>
            </a:r>
            <a:r>
              <a:rPr lang="en-US" altLang="ja-JP" sz="1400" dirty="0"/>
              <a:t>WV-ASA100UX</a:t>
            </a:r>
            <a:r>
              <a:rPr lang="ja-JP" altLang="en-US" sz="1400" dirty="0"/>
              <a:t>の管理者アカウントのリセット」</a:t>
            </a:r>
            <a:r>
              <a:rPr lang="ja-JP" altLang="en-US" sz="1400" baseline="30000" dirty="0"/>
              <a:t>*</a:t>
            </a:r>
            <a:r>
              <a:rPr lang="en-US" altLang="ja-JP" sz="1400" baseline="30000" dirty="0"/>
              <a:t>1</a:t>
            </a:r>
            <a:r>
              <a:rPr lang="ja-JP" altLang="en-US" sz="1400" dirty="0"/>
              <a:t>の手順を入手した人であれば誰でも、管理者アカウントを再設定できてしまいます。</a:t>
            </a:r>
            <a:endParaRPr lang="en-US" altLang="ja-JP" sz="1400" dirty="0"/>
          </a:p>
          <a:p>
            <a:pPr marL="0" indent="0">
              <a:lnSpc>
                <a:spcPct val="120000"/>
              </a:lnSpc>
              <a:spcBef>
                <a:spcPts val="1200"/>
              </a:spcBef>
              <a:buNone/>
            </a:pPr>
            <a:r>
              <a:rPr lang="en-US" altLang="ja-JP" sz="1600" dirty="0"/>
              <a:t>【</a:t>
            </a:r>
            <a:r>
              <a:rPr lang="ja-JP" altLang="en-US" sz="1600" dirty="0"/>
              <a:t>対処案</a:t>
            </a:r>
            <a:r>
              <a:rPr lang="en-US" altLang="ja-JP" sz="1600" dirty="0"/>
              <a:t>】</a:t>
            </a:r>
          </a:p>
          <a:p>
            <a:pPr marL="896938" indent="-717550">
              <a:lnSpc>
                <a:spcPct val="110000"/>
              </a:lnSpc>
              <a:spcBef>
                <a:spcPts val="300"/>
              </a:spcBef>
              <a:buNone/>
            </a:pPr>
            <a:r>
              <a:rPr lang="ja-JP" altLang="en-US" sz="1400" dirty="0"/>
              <a:t>上記①：権限制限（</a:t>
            </a:r>
            <a:r>
              <a:rPr lang="en-US" altLang="ja-JP" sz="1400" dirty="0"/>
              <a:t>Windows</a:t>
            </a:r>
            <a:r>
              <a:rPr lang="ja-JP" altLang="en-US" sz="1400" dirty="0"/>
              <a:t>およびマルチソフトウェアの設定変更権限なし）のある下位ユーザーアカウントを作成し、システム管理者以外は下位ユーザーとして運用いただく。</a:t>
            </a:r>
            <a:endParaRPr lang="en-US" altLang="ja-JP" sz="1400" dirty="0"/>
          </a:p>
          <a:p>
            <a:pPr marL="895350" indent="-1588">
              <a:lnSpc>
                <a:spcPct val="110000"/>
              </a:lnSpc>
              <a:spcBef>
                <a:spcPts val="300"/>
              </a:spcBef>
              <a:buNone/>
            </a:pPr>
            <a:r>
              <a:rPr lang="ja-JP" altLang="en-US" sz="1100" dirty="0"/>
              <a:t>＊権限制限ユーザーであっても、</a:t>
            </a:r>
            <a:r>
              <a:rPr lang="en-US" altLang="ja-JP" sz="1100" dirty="0"/>
              <a:t>WV-ASA100UX </a:t>
            </a:r>
            <a:r>
              <a:rPr lang="ja-JP" altLang="en-US" sz="1100" dirty="0"/>
              <a:t>や </a:t>
            </a:r>
            <a:r>
              <a:rPr lang="en-US" altLang="ja-JP" sz="1100" dirty="0"/>
              <a:t>WV-ASM300UX</a:t>
            </a:r>
            <a:r>
              <a:rPr lang="ja-JP" altLang="en-US" sz="1100" dirty="0"/>
              <a:t>（</a:t>
            </a:r>
            <a:r>
              <a:rPr lang="en-US" altLang="ja-JP" sz="1100" dirty="0"/>
              <a:t>WV-ASE335WUX</a:t>
            </a:r>
            <a:r>
              <a:rPr lang="ja-JP" altLang="en-US" sz="1100" dirty="0"/>
              <a:t>）での基本操作は可能です。</a:t>
            </a:r>
            <a:endParaRPr lang="en-US" altLang="ja-JP" sz="1100" dirty="0"/>
          </a:p>
          <a:p>
            <a:pPr marL="896938" indent="-717550">
              <a:lnSpc>
                <a:spcPct val="110000"/>
              </a:lnSpc>
              <a:spcBef>
                <a:spcPts val="600"/>
              </a:spcBef>
              <a:buNone/>
            </a:pPr>
            <a:r>
              <a:rPr lang="ja-JP" altLang="en-US" sz="1400" dirty="0"/>
              <a:t>上記②：取扱説明書の該当箇所（*</a:t>
            </a:r>
            <a:r>
              <a:rPr lang="en-US" altLang="ja-JP" sz="1400" dirty="0"/>
              <a:t>1</a:t>
            </a:r>
            <a:r>
              <a:rPr lang="ja-JP" altLang="en-US" sz="1400" dirty="0"/>
              <a:t>）に記載の実行ファイルおよび格納フォルダーへのアクセス権限設定を行い、システム管理者以外のアクセスを禁止する。</a:t>
            </a:r>
            <a:endParaRPr lang="en-US" altLang="ja-JP" sz="1400" dirty="0"/>
          </a:p>
          <a:p>
            <a:pPr marL="0" indent="0">
              <a:lnSpc>
                <a:spcPct val="120000"/>
              </a:lnSpc>
              <a:spcBef>
                <a:spcPts val="600"/>
              </a:spcBef>
              <a:buNone/>
            </a:pPr>
            <a:endParaRPr kumimoji="1" lang="ja-JP" altLang="en-US" sz="1800" dirty="0"/>
          </a:p>
        </p:txBody>
      </p:sp>
      <p:sp>
        <p:nvSpPr>
          <p:cNvPr id="3" name="タイトル 2"/>
          <p:cNvSpPr>
            <a:spLocks noGrp="1"/>
          </p:cNvSpPr>
          <p:nvPr>
            <p:ph type="title"/>
          </p:nvPr>
        </p:nvSpPr>
        <p:spPr/>
        <p:txBody>
          <a:bodyPr/>
          <a:lstStyle/>
          <a:p>
            <a:pPr marL="0"/>
            <a:r>
              <a:rPr kumimoji="1" lang="en-US" altLang="ja-JP" dirty="0">
                <a:solidFill>
                  <a:srgbClr val="FF0000"/>
                </a:solidFill>
              </a:rPr>
              <a:t>【</a:t>
            </a:r>
            <a:r>
              <a:rPr kumimoji="1" lang="ja-JP" altLang="en-US" dirty="0">
                <a:solidFill>
                  <a:srgbClr val="FF0000"/>
                </a:solidFill>
              </a:rPr>
              <a:t>重要</a:t>
            </a:r>
            <a:r>
              <a:rPr kumimoji="1" lang="en-US" altLang="ja-JP" dirty="0">
                <a:solidFill>
                  <a:srgbClr val="FF0000"/>
                </a:solidFill>
              </a:rPr>
              <a:t>】</a:t>
            </a:r>
            <a:r>
              <a:rPr kumimoji="1" lang="ja-JP" altLang="en-US" dirty="0"/>
              <a:t>オートログイン運用での注意事項</a:t>
            </a:r>
          </a:p>
        </p:txBody>
      </p:sp>
      <p:sp>
        <p:nvSpPr>
          <p:cNvPr id="4" name="正方形/長方形 3"/>
          <p:cNvSpPr/>
          <p:nvPr/>
        </p:nvSpPr>
        <p:spPr>
          <a:xfrm>
            <a:off x="749062" y="4480044"/>
            <a:ext cx="7976584" cy="276999"/>
          </a:xfrm>
          <a:prstGeom prst="rect">
            <a:avLst/>
          </a:prstGeom>
        </p:spPr>
        <p:txBody>
          <a:bodyPr wrap="square">
            <a:spAutoFit/>
          </a:bodyPr>
          <a:lstStyle/>
          <a:p>
            <a:r>
              <a:rPr lang="ja-JP" altLang="en-US" sz="1200" b="1" dirty="0">
                <a:latin typeface="+mn-ea"/>
                <a:ea typeface="+mn-ea"/>
              </a:rPr>
              <a:t>＊取扱説明書（設置・設定編）の「ネットワークに関するお願い」および「注意事項」も併せてご確認ください。</a:t>
            </a:r>
          </a:p>
        </p:txBody>
      </p:sp>
    </p:spTree>
    <p:extLst>
      <p:ext uri="{BB962C8B-B14F-4D97-AF65-F5344CB8AC3E}">
        <p14:creationId xmlns:p14="http://schemas.microsoft.com/office/powerpoint/2010/main" val="374471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b</a:t>
            </a:r>
            <a:r>
              <a:rPr lang="ja-JP" altLang="en-US" dirty="0"/>
              <a:t>）</a:t>
            </a:r>
            <a:r>
              <a:rPr lang="en-US" altLang="ja-JP" dirty="0"/>
              <a:t> </a:t>
            </a:r>
            <a:r>
              <a:rPr lang="ja-JP" altLang="en-US" dirty="0"/>
              <a:t>デスクトップ画面の設定（</a:t>
            </a:r>
            <a:r>
              <a:rPr lang="en-US" altLang="ja-JP" dirty="0"/>
              <a:t>1/2</a:t>
            </a:r>
            <a:r>
              <a:rPr lang="ja-JP" altLang="en-US" dirty="0"/>
              <a:t>）</a:t>
            </a:r>
            <a:endParaRPr kumimoji="1" lang="ja-JP" altLang="en-US" dirty="0"/>
          </a:p>
        </p:txBody>
      </p:sp>
      <p:graphicFrame>
        <p:nvGraphicFramePr>
          <p:cNvPr id="4" name="表 3"/>
          <p:cNvGraphicFramePr>
            <a:graphicFrameLocks noGrp="1"/>
          </p:cNvGraphicFramePr>
          <p:nvPr/>
        </p:nvGraphicFramePr>
        <p:xfrm>
          <a:off x="188583" y="918000"/>
          <a:ext cx="8717524" cy="3662490"/>
        </p:xfrm>
        <a:graphic>
          <a:graphicData uri="http://schemas.openxmlformats.org/drawingml/2006/table">
            <a:tbl>
              <a:tblPr firstRow="1" bandRow="1">
                <a:tableStyleId>{5940675A-B579-460E-94D1-54222C63F5DA}</a:tableStyleId>
              </a:tblPr>
              <a:tblGrid>
                <a:gridCol w="504825">
                  <a:extLst>
                    <a:ext uri="{9D8B030D-6E8A-4147-A177-3AD203B41FA5}">
                      <a16:colId xmlns:a16="http://schemas.microsoft.com/office/drawing/2014/main" val="20000"/>
                    </a:ext>
                  </a:extLst>
                </a:gridCol>
                <a:gridCol w="711762">
                  <a:extLst>
                    <a:ext uri="{9D8B030D-6E8A-4147-A177-3AD203B41FA5}">
                      <a16:colId xmlns:a16="http://schemas.microsoft.com/office/drawing/2014/main" val="20001"/>
                    </a:ext>
                  </a:extLst>
                </a:gridCol>
                <a:gridCol w="1996939">
                  <a:extLst>
                    <a:ext uri="{9D8B030D-6E8A-4147-A177-3AD203B41FA5}">
                      <a16:colId xmlns:a16="http://schemas.microsoft.com/office/drawing/2014/main" val="20002"/>
                    </a:ext>
                  </a:extLst>
                </a:gridCol>
                <a:gridCol w="1469000">
                  <a:extLst>
                    <a:ext uri="{9D8B030D-6E8A-4147-A177-3AD203B41FA5}">
                      <a16:colId xmlns:a16="http://schemas.microsoft.com/office/drawing/2014/main" val="20003"/>
                    </a:ext>
                  </a:extLst>
                </a:gridCol>
                <a:gridCol w="4034998">
                  <a:extLst>
                    <a:ext uri="{9D8B030D-6E8A-4147-A177-3AD203B41FA5}">
                      <a16:colId xmlns:a16="http://schemas.microsoft.com/office/drawing/2014/main" val="20004"/>
                    </a:ext>
                  </a:extLst>
                </a:gridCol>
              </a:tblGrid>
              <a:tr h="0">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0"/>
                  </a:ext>
                </a:extLst>
              </a:tr>
              <a:tr h="537210">
                <a:tc>
                  <a:txBody>
                    <a:bodyPr/>
                    <a:lstStyle/>
                    <a:p>
                      <a:pPr algn="ctr"/>
                      <a:r>
                        <a:rPr kumimoji="1" lang="en-US" altLang="ja-JP" sz="1000" b="1" dirty="0">
                          <a:latin typeface="+mn-ea"/>
                          <a:ea typeface="+mn-ea"/>
                        </a:rPr>
                        <a:t>5</a:t>
                      </a:r>
                      <a:endParaRPr kumimoji="1" lang="en-US" altLang="ja-JP" sz="1000" b="1" dirty="0">
                        <a:latin typeface="+mn-ea"/>
                        <a:ea typeface="+mn-ea"/>
                        <a:cs typeface="Meiryo UI" panose="020B0604030504040204" pitchFamily="50" charset="-128"/>
                      </a:endParaRPr>
                    </a:p>
                  </a:txBody>
                  <a:tcPr marL="36000" marR="36000" marT="36000" marB="36000"/>
                </a:tc>
                <a:tc>
                  <a:txBody>
                    <a:bodyPr/>
                    <a:lstStyle/>
                    <a:p>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スクリーンセーバー設定</a:t>
                      </a:r>
                      <a:endParaRPr lang="en-US" altLang="ja-JP"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スクリーンセーバーなし</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「スタート」→「設定」→「個人用設定」→「ロック画面」→「スクリーンセーバー設定」→なし</a:t>
                      </a:r>
                      <a:endParaRPr kumimoji="1" lang="en-US" altLang="ja-JP" sz="1000" b="1" u="none" strike="noStrike" kern="1200" baseline="0" dirty="0">
                        <a:latin typeface="+mn-ea"/>
                        <a:ea typeface="+mn-ea"/>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「再開時ログイン画⾯に戻る」のチェックボックス外す</a:t>
                      </a:r>
                      <a:endParaRPr kumimoji="1" lang="en-US" altLang="ja-JP" sz="1000" b="1" i="0" u="none" strike="noStrike" kern="1200" baseline="0" dirty="0">
                        <a:solidFill>
                          <a:schemeClr val="tx1"/>
                        </a:solidFill>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0001"/>
                  </a:ext>
                </a:extLst>
              </a:tr>
              <a:tr h="292785">
                <a:tc>
                  <a:txBody>
                    <a:bodyPr/>
                    <a:lstStyle/>
                    <a:p>
                      <a:pPr algn="ctr"/>
                      <a:r>
                        <a:rPr kumimoji="1" lang="en-US" altLang="ja-JP" sz="1000" b="1" dirty="0">
                          <a:latin typeface="+mn-ea"/>
                          <a:ea typeface="+mn-ea"/>
                        </a:rPr>
                        <a:t>6</a:t>
                      </a: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スリープ解除のパスワード保護</a:t>
                      </a:r>
                      <a:endParaRPr lang="en-US"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a:txBody>
                    <a:bodyPr/>
                    <a:lstStyle/>
                    <a:p>
                      <a:pPr algn="l" fontAlgn="ctr"/>
                      <a:r>
                        <a:rPr kumimoji="1" lang="ja-JP" altLang="en-US" sz="1000" b="1" u="none" strike="noStrike" kern="1200" baseline="0" dirty="0">
                          <a:latin typeface="+mn-ea"/>
                          <a:ea typeface="+mn-ea"/>
                        </a:rPr>
                        <a:t>「表示しない」設定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「スタート」→「設定」→「アカウント」→「サインインオプション」→「サインインを求める」→「表示しない」</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0002"/>
                  </a:ext>
                </a:extLst>
              </a:tr>
              <a:tr h="285750">
                <a:tc>
                  <a:txBody>
                    <a:bodyPr/>
                    <a:lstStyle/>
                    <a:p>
                      <a:pPr algn="ctr"/>
                      <a:r>
                        <a:rPr kumimoji="1" lang="en-US" altLang="ja-JP" sz="1000" b="1" dirty="0">
                          <a:latin typeface="+mn-ea"/>
                          <a:ea typeface="+mn-ea"/>
                        </a:rPr>
                        <a:t>7</a:t>
                      </a: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電源ボタンの動作の選択</a:t>
                      </a:r>
                      <a:endParaRPr lang="en-US"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a:txBody>
                    <a:bodyPr/>
                    <a:lstStyle/>
                    <a:p>
                      <a:pPr algn="l" fontAlgn="ctr"/>
                      <a:r>
                        <a:rPr kumimoji="1" lang="ja-JP" altLang="en-US" sz="1000" b="1" u="none" strike="noStrike" kern="1200" baseline="0" dirty="0">
                          <a:latin typeface="+mn-ea"/>
                          <a:ea typeface="+mn-ea"/>
                        </a:rPr>
                        <a:t>「何もしない」設定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「スタート」→「設定」→「システム」→「電源とスリープ」→「電源の追加設定」→「電源オプション」→「電源ボタンの動作の選択」→「電源ボタンを押したときの動作」→「何もしない」</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0003"/>
                  </a:ext>
                </a:extLst>
              </a:tr>
              <a:tr h="331470">
                <a:tc>
                  <a:txBody>
                    <a:bodyPr/>
                    <a:lstStyle/>
                    <a:p>
                      <a:pPr algn="ctr"/>
                      <a:r>
                        <a:rPr kumimoji="1" lang="en-US" altLang="ja-JP" sz="1000" b="1" dirty="0">
                          <a:latin typeface="+mn-ea"/>
                          <a:ea typeface="+mn-ea"/>
                        </a:rPr>
                        <a:t>8</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スリープボタンの動作の選択</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algn="l" fontAlgn="ctr"/>
                      <a:r>
                        <a:rPr kumimoji="1" lang="ja-JP" altLang="en-US" sz="1000" b="1" u="none" strike="noStrike" kern="1200" baseline="0" dirty="0">
                          <a:latin typeface="+mn-ea"/>
                          <a:ea typeface="+mn-ea"/>
                        </a:rPr>
                        <a:t>「何もしない」設定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「スタート」→「設定」→「システム」→「電源とスリープ」→「電源の追加設定」→「電源オプション」→「電源ボタンの動作の選択」→「スリープボタンを押したときの動作」→「何もしない」</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2228627207"/>
                  </a:ext>
                </a:extLst>
              </a:tr>
              <a:tr h="331470">
                <a:tc>
                  <a:txBody>
                    <a:bodyPr/>
                    <a:lstStyle/>
                    <a:p>
                      <a:pPr algn="ctr"/>
                      <a:r>
                        <a:rPr kumimoji="1" lang="en-US" altLang="ja-JP" sz="1000" b="1" dirty="0">
                          <a:latin typeface="+mn-ea"/>
                          <a:ea typeface="+mn-ea"/>
                        </a:rPr>
                        <a:t>9</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effectLst/>
                          <a:latin typeface="+mn-ea"/>
                          <a:ea typeface="+mn-ea"/>
                        </a:rPr>
                        <a:t>シャットダウン設定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algn="l" fontAlgn="ctr"/>
                      <a:r>
                        <a:rPr kumimoji="1" lang="ja-JP" altLang="en-US" sz="1000" b="1" u="none" strike="noStrike" kern="1200" baseline="0" dirty="0">
                          <a:latin typeface="+mn-ea"/>
                          <a:ea typeface="+mn-ea"/>
                        </a:rPr>
                        <a:t>「スリープ」設定を外す</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設定」→「システム」→「電源とスリープ」→「電源の追加設定」→「電源オプション」→「電源ボタンの動作の選択」→「現在利用可能ではない設定を変更します」→「スリープ」のチェックを外す</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2905579802"/>
                  </a:ext>
                </a:extLst>
              </a:tr>
              <a:tr h="331470">
                <a:tc>
                  <a:txBody>
                    <a:bodyPr/>
                    <a:lstStyle/>
                    <a:p>
                      <a:pPr algn="ctr"/>
                      <a:r>
                        <a:rPr kumimoji="1" lang="en-US" altLang="ja-JP" sz="1000" b="1" dirty="0">
                          <a:latin typeface="+mn-ea"/>
                          <a:ea typeface="+mn-ea"/>
                        </a:rPr>
                        <a:t>10</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ディスプレイの電源を切る時間の指定</a:t>
                      </a:r>
                      <a:endParaRPr lang="en-US"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a:txBody>
                    <a:bodyPr/>
                    <a:lstStyle/>
                    <a:p>
                      <a:pPr algn="l" fontAlgn="ctr"/>
                      <a:r>
                        <a:rPr kumimoji="1" lang="ja-JP" altLang="en-US" sz="1000" b="1" u="none" strike="noStrike" kern="1200" baseline="0" dirty="0">
                          <a:latin typeface="+mn-ea"/>
                          <a:ea typeface="+mn-ea"/>
                        </a:rPr>
                        <a:t>「なし」に設定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algn="l" fontAlgn="ctr"/>
                      <a:r>
                        <a:rPr kumimoji="1" lang="ja-JP" altLang="en-US" sz="1000" b="1" u="none" strike="noStrike" kern="1200" baseline="0" dirty="0">
                          <a:latin typeface="+mn-ea"/>
                          <a:ea typeface="+mn-ea"/>
                        </a:rPr>
                        <a:t>「スタート」→「設定」→「システム」→「電源とスリープ」→「画面」→「なし」</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0004"/>
                  </a:ext>
                </a:extLst>
              </a:tr>
              <a:tr h="363855">
                <a:tc>
                  <a:txBody>
                    <a:bodyPr/>
                    <a:lstStyle/>
                    <a:p>
                      <a:pPr algn="ctr"/>
                      <a:r>
                        <a:rPr kumimoji="1" lang="en-US" altLang="ja-JP" sz="1000" b="1" dirty="0">
                          <a:latin typeface="+mn-ea"/>
                          <a:ea typeface="+mn-ea"/>
                        </a:rPr>
                        <a:t>11</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cs typeface="Meiryo UI" panose="020B0604030504040204" pitchFamily="50" charset="-128"/>
                      </a:endParaRPr>
                    </a:p>
                  </a:txBody>
                  <a:tcPr marL="36000" marR="36000" marT="36000" marB="36000"/>
                </a:tc>
                <a:tc>
                  <a:txBody>
                    <a:bodyPr/>
                    <a:lstStyle/>
                    <a:p>
                      <a:r>
                        <a:rPr kumimoji="1" lang="ja-JP" altLang="en-US" sz="1000" b="1" u="none" strike="noStrike" kern="1200" baseline="0" dirty="0">
                          <a:latin typeface="+mn-ea"/>
                          <a:ea typeface="+mn-ea"/>
                        </a:rPr>
                        <a:t>コンピューターをスリープ状態にする時間の指定</a:t>
                      </a:r>
                      <a:endParaRPr lang="en-US"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「なし」に設定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「スタート」→「設定」→「システム」→「電源とスリープ」→「スリープ」→「なし」</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508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sz="quarter" idx="10"/>
            <p:extLst>
              <p:ext uri="{D42A27DB-BD31-4B8C-83A1-F6EECF244321}">
                <p14:modId xmlns:p14="http://schemas.microsoft.com/office/powerpoint/2010/main" val="610088374"/>
              </p:ext>
            </p:extLst>
          </p:nvPr>
        </p:nvGraphicFramePr>
        <p:xfrm>
          <a:off x="213238" y="900000"/>
          <a:ext cx="8717524" cy="2604480"/>
        </p:xfrm>
        <a:graphic>
          <a:graphicData uri="http://schemas.openxmlformats.org/drawingml/2006/table">
            <a:tbl>
              <a:tblPr firstRow="1" bandRow="1">
                <a:tableStyleId>{5940675A-B579-460E-94D1-54222C63F5DA}</a:tableStyleId>
              </a:tblPr>
              <a:tblGrid>
                <a:gridCol w="504825">
                  <a:extLst>
                    <a:ext uri="{9D8B030D-6E8A-4147-A177-3AD203B41FA5}">
                      <a16:colId xmlns:a16="http://schemas.microsoft.com/office/drawing/2014/main" val="1758603161"/>
                    </a:ext>
                  </a:extLst>
                </a:gridCol>
                <a:gridCol w="711762">
                  <a:extLst>
                    <a:ext uri="{9D8B030D-6E8A-4147-A177-3AD203B41FA5}">
                      <a16:colId xmlns:a16="http://schemas.microsoft.com/office/drawing/2014/main" val="1683883532"/>
                    </a:ext>
                  </a:extLst>
                </a:gridCol>
                <a:gridCol w="1996939">
                  <a:extLst>
                    <a:ext uri="{9D8B030D-6E8A-4147-A177-3AD203B41FA5}">
                      <a16:colId xmlns:a16="http://schemas.microsoft.com/office/drawing/2014/main" val="2728573032"/>
                    </a:ext>
                  </a:extLst>
                </a:gridCol>
                <a:gridCol w="1469000">
                  <a:extLst>
                    <a:ext uri="{9D8B030D-6E8A-4147-A177-3AD203B41FA5}">
                      <a16:colId xmlns:a16="http://schemas.microsoft.com/office/drawing/2014/main" val="542411048"/>
                    </a:ext>
                  </a:extLst>
                </a:gridCol>
                <a:gridCol w="4034998">
                  <a:extLst>
                    <a:ext uri="{9D8B030D-6E8A-4147-A177-3AD203B41FA5}">
                      <a16:colId xmlns:a16="http://schemas.microsoft.com/office/drawing/2014/main" val="3803121079"/>
                    </a:ext>
                  </a:extLst>
                </a:gridCol>
              </a:tblGrid>
              <a:tr h="99857">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2852488567"/>
                  </a:ext>
                </a:extLst>
              </a:tr>
              <a:tr h="363855">
                <a:tc>
                  <a:txBody>
                    <a:bodyPr/>
                    <a:lstStyle/>
                    <a:p>
                      <a:pPr algn="ctr"/>
                      <a:r>
                        <a:rPr kumimoji="1" lang="en-US" altLang="ja-JP" sz="1000" b="1" dirty="0">
                          <a:latin typeface="+mn-ea"/>
                          <a:ea typeface="+mn-ea"/>
                        </a:rPr>
                        <a:t>12</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u="none" strike="noStrike" dirty="0">
                          <a:effectLst/>
                          <a:latin typeface="+mn-ea"/>
                          <a:ea typeface="+mn-ea"/>
                        </a:rPr>
                        <a:t>高速スタートアップモード</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a:t>
                      </a:r>
                      <a:r>
                        <a:rPr lang="en-US" altLang="ja-JP" sz="1000" b="1" u="none" strike="noStrike" dirty="0">
                          <a:effectLst/>
                          <a:latin typeface="+mn-ea"/>
                          <a:ea typeface="+mn-ea"/>
                        </a:rPr>
                        <a:t>OFF</a:t>
                      </a:r>
                      <a:r>
                        <a:rPr lang="ja-JP" altLang="en-US" sz="1000" b="1" u="none" strike="noStrike" dirty="0">
                          <a:effectLst/>
                          <a:latin typeface="+mn-ea"/>
                          <a:ea typeface="+mn-ea"/>
                        </a:rPr>
                        <a:t>」に設定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「スタート」→「設定」→「システム」→「電源とスリープ」→「電源の追加設定」→「電源オプション」→「電源ボタンの動作の選択」→「高速スタートアップ」→「</a:t>
                      </a:r>
                      <a:r>
                        <a:rPr kumimoji="1" lang="en-US" altLang="ja-JP" sz="1000" b="1" u="none" strike="noStrike" kern="1200" baseline="0" dirty="0">
                          <a:latin typeface="+mn-ea"/>
                          <a:ea typeface="+mn-ea"/>
                        </a:rPr>
                        <a:t>OFF</a:t>
                      </a:r>
                      <a:r>
                        <a:rPr kumimoji="1" lang="ja-JP" altLang="en-US" sz="1000" b="1" u="none" strike="noStrike" kern="1200" baseline="0" dirty="0">
                          <a:latin typeface="+mn-ea"/>
                          <a:ea typeface="+mn-ea"/>
                        </a:rPr>
                        <a:t>」</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チェックボックスを</a:t>
                      </a:r>
                      <a:r>
                        <a:rPr kumimoji="1" lang="en-US" altLang="ja-JP" sz="1000" b="1" u="none" strike="noStrike" kern="1200" baseline="0" dirty="0">
                          <a:latin typeface="+mn-ea"/>
                          <a:ea typeface="+mn-ea"/>
                        </a:rPr>
                        <a:t>OFF</a:t>
                      </a:r>
                      <a:r>
                        <a:rPr kumimoji="1" lang="ja-JP" altLang="en-US" sz="1000" b="1" u="none" strike="noStrike" kern="1200" baseline="0" dirty="0">
                          <a:latin typeface="+mn-ea"/>
                          <a:ea typeface="+mn-ea"/>
                        </a:rPr>
                        <a:t>にする</a:t>
                      </a:r>
                      <a:r>
                        <a:rPr kumimoji="1" lang="en-US" altLang="ja-JP" sz="1000" b="1" u="none" strike="noStrike" kern="1200" baseline="0" dirty="0">
                          <a:latin typeface="+mn-ea"/>
                          <a:ea typeface="+mn-ea"/>
                        </a:rPr>
                        <a:t>)</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331263147"/>
                  </a:ext>
                </a:extLst>
              </a:tr>
              <a:tr h="363855">
                <a:tc>
                  <a:txBody>
                    <a:bodyPr/>
                    <a:lstStyle/>
                    <a:p>
                      <a:pPr algn="ctr"/>
                      <a:r>
                        <a:rPr kumimoji="1" lang="en-US" altLang="ja-JP" sz="1000" b="1" dirty="0">
                          <a:latin typeface="+mn-ea"/>
                          <a:ea typeface="+mn-ea"/>
                        </a:rPr>
                        <a:t>13</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en-US" sz="1000" b="1" u="none" strike="noStrike" dirty="0">
                          <a:effectLst/>
                          <a:latin typeface="+mn-ea"/>
                          <a:ea typeface="+mn-ea"/>
                        </a:rPr>
                        <a:t>Windows Defender</a:t>
                      </a:r>
                      <a:r>
                        <a:rPr lang="ja-JP" altLang="en-US" sz="1000" b="1" u="none" strike="noStrike" dirty="0">
                          <a:effectLst/>
                          <a:latin typeface="+mn-ea"/>
                          <a:ea typeface="+mn-ea"/>
                        </a:rPr>
                        <a:t>および改ざん防止</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無効に設定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「設定」→「更新とセキュリティ」→「</a:t>
                      </a:r>
                      <a:r>
                        <a:rPr lang="en-US" altLang="ja-JP" sz="1000" b="1" u="none" strike="noStrike" dirty="0">
                          <a:effectLst/>
                          <a:latin typeface="+mn-ea"/>
                          <a:ea typeface="+mn-ea"/>
                        </a:rPr>
                        <a:t>Windows</a:t>
                      </a:r>
                      <a:r>
                        <a:rPr lang="ja-JP" altLang="en-US" sz="1000" b="1" u="none" strike="noStrike" dirty="0">
                          <a:effectLst/>
                          <a:latin typeface="+mn-ea"/>
                          <a:ea typeface="+mn-ea"/>
                        </a:rPr>
                        <a:t>セキュリティ」→「ウイルスと脅威の防止」→「ウイルスと脅威の防止の設定」にある「設定の管理」をクリックし、「改ざん防止」と「リアルタイム保護」を</a:t>
                      </a:r>
                      <a:r>
                        <a:rPr lang="en-US" altLang="ja-JP" sz="1000" b="1" u="none" strike="noStrike" dirty="0">
                          <a:effectLst/>
                          <a:latin typeface="+mn-ea"/>
                          <a:ea typeface="+mn-ea"/>
                        </a:rPr>
                        <a:t>OFF</a:t>
                      </a:r>
                      <a:r>
                        <a:rPr lang="ja-JP" altLang="en-US" sz="1000" b="1" u="none" strike="noStrike" dirty="0">
                          <a:effectLst/>
                          <a:latin typeface="+mn-ea"/>
                          <a:ea typeface="+mn-ea"/>
                        </a:rPr>
                        <a:t>に設定する</a:t>
                      </a:r>
                      <a:endParaRPr lang="en-US" altLang="ja-JP" sz="1000" b="1" u="none" strike="noStrike" dirty="0">
                        <a:effectLst/>
                        <a:latin typeface="+mn-ea"/>
                        <a:ea typeface="+mn-ea"/>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00" b="1" u="none" strike="noStrike" dirty="0">
                          <a:effectLst/>
                          <a:latin typeface="+mn-ea"/>
                          <a:ea typeface="+mn-ea"/>
                        </a:rPr>
                        <a:t>※</a:t>
                      </a:r>
                      <a:r>
                        <a:rPr lang="ja-JP" altLang="en-US" sz="1000" b="1" u="none" strike="noStrike" dirty="0">
                          <a:effectLst/>
                          <a:latin typeface="+mn-ea"/>
                          <a:ea typeface="+mn-ea"/>
                        </a:rPr>
                        <a:t>本ソフトウェアをインストールする前に必ずこの設定を行ってください。</a:t>
                      </a:r>
                      <a:endParaRPr lang="en-US" altLang="ja-JP" sz="1000" b="1" u="none" strike="noStrike" dirty="0">
                        <a:effectLst/>
                        <a:latin typeface="+mn-ea"/>
                        <a:ea typeface="+mn-ea"/>
                      </a:endParaRPr>
                    </a:p>
                  </a:txBody>
                  <a:tcPr marL="36000" marR="36000" marT="36000" marB="36000" anchor="ctr"/>
                </a:tc>
                <a:extLst>
                  <a:ext uri="{0D108BD9-81ED-4DB2-BD59-A6C34878D82A}">
                    <a16:rowId xmlns:a16="http://schemas.microsoft.com/office/drawing/2014/main" val="1534533933"/>
                  </a:ext>
                </a:extLst>
              </a:tr>
              <a:tr h="363855">
                <a:tc>
                  <a:txBody>
                    <a:bodyPr/>
                    <a:lstStyle/>
                    <a:p>
                      <a:pPr algn="ctr"/>
                      <a:r>
                        <a:rPr kumimoji="1" lang="en-US" altLang="ja-JP" sz="1000" b="1" dirty="0">
                          <a:latin typeface="+mn-ea"/>
                          <a:ea typeface="+mn-ea"/>
                        </a:rPr>
                        <a:t>14</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u="none" strike="noStrike" dirty="0">
                          <a:effectLst/>
                          <a:latin typeface="+mn-ea"/>
                          <a:ea typeface="+mn-ea"/>
                        </a:rPr>
                        <a:t>リモートデスクトップ設定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有効に設定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「スタート」→「設定」→「システム」→「リモートデスクトップ」→「リモートデスクトップを有効にする」をオンにする</a:t>
                      </a:r>
                      <a:endParaRPr lang="en-US" altLang="ja-JP" sz="1000" b="1" u="none" strike="noStrike" dirty="0">
                        <a:effectLst/>
                        <a:latin typeface="+mn-ea"/>
                        <a:ea typeface="+mn-ea"/>
                      </a:endParaRP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さらに、「詳細設定」→「コンピューターの接続にネットワークレベル認証の使用を求める</a:t>
                      </a:r>
                      <a:r>
                        <a:rPr lang="en-US" altLang="ja-JP" sz="1000" b="1" u="none" strike="noStrike" dirty="0">
                          <a:effectLst/>
                          <a:latin typeface="+mn-ea"/>
                          <a:ea typeface="+mn-ea"/>
                        </a:rPr>
                        <a:t>(</a:t>
                      </a:r>
                      <a:r>
                        <a:rPr lang="ja-JP" altLang="en-US" sz="1000" b="1" u="none" strike="noStrike" dirty="0">
                          <a:effectLst/>
                          <a:latin typeface="+mn-ea"/>
                          <a:ea typeface="+mn-ea"/>
                        </a:rPr>
                        <a:t>推奨</a:t>
                      </a:r>
                      <a:r>
                        <a:rPr lang="en-US" altLang="ja-JP" sz="1000" b="1" u="none" strike="noStrike" dirty="0">
                          <a:effectLst/>
                          <a:latin typeface="+mn-ea"/>
                          <a:ea typeface="+mn-ea"/>
                        </a:rPr>
                        <a:t>)</a:t>
                      </a:r>
                      <a:r>
                        <a:rPr lang="ja-JP" altLang="en-US" sz="1000" b="1" u="none" strike="noStrike" dirty="0">
                          <a:effectLst/>
                          <a:latin typeface="+mn-ea"/>
                          <a:ea typeface="+mn-ea"/>
                        </a:rPr>
                        <a:t>」にチェックを入れる</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527394694"/>
                  </a:ext>
                </a:extLst>
              </a:tr>
            </a:tbl>
          </a:graphicData>
        </a:graphic>
      </p:graphicFrame>
      <p:sp>
        <p:nvSpPr>
          <p:cNvPr id="3" name="タイトル 2"/>
          <p:cNvSpPr>
            <a:spLocks noGrp="1"/>
          </p:cNvSpPr>
          <p:nvPr>
            <p:ph type="title"/>
          </p:nvPr>
        </p:nvSpPr>
        <p:spPr/>
        <p:txBody>
          <a:bodyPr/>
          <a:lstStyle/>
          <a:p>
            <a:r>
              <a:rPr lang="en-US" altLang="ja-JP" dirty="0"/>
              <a:t>b</a:t>
            </a:r>
            <a:r>
              <a:rPr lang="ja-JP" altLang="en-US" dirty="0"/>
              <a:t>）</a:t>
            </a:r>
            <a:r>
              <a:rPr lang="en-US" altLang="ja-JP" dirty="0"/>
              <a:t> </a:t>
            </a:r>
            <a:r>
              <a:rPr lang="ja-JP" altLang="en-US" dirty="0"/>
              <a:t>デスクトップ画面の設定（</a:t>
            </a:r>
            <a:r>
              <a:rPr lang="en-US" altLang="ja-JP" dirty="0"/>
              <a:t>2/2</a:t>
            </a:r>
            <a:r>
              <a:rPr lang="ja-JP" altLang="en-US" dirty="0"/>
              <a:t>）</a:t>
            </a:r>
            <a:endParaRPr kumimoji="1" lang="ja-JP" altLang="en-US" dirty="0"/>
          </a:p>
        </p:txBody>
      </p:sp>
    </p:spTree>
    <p:extLst>
      <p:ext uri="{BB962C8B-B14F-4D97-AF65-F5344CB8AC3E}">
        <p14:creationId xmlns:p14="http://schemas.microsoft.com/office/powerpoint/2010/main" val="1849825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c</a:t>
            </a:r>
            <a:r>
              <a:rPr lang="ja-JP" altLang="en-US" dirty="0"/>
              <a:t>）アクションセンターの設定</a:t>
            </a:r>
            <a:endParaRPr kumimoji="1" lang="ja-JP" altLang="en-US" dirty="0"/>
          </a:p>
        </p:txBody>
      </p:sp>
      <p:graphicFrame>
        <p:nvGraphicFramePr>
          <p:cNvPr id="6" name="表 5"/>
          <p:cNvGraphicFramePr>
            <a:graphicFrameLocks noGrp="1"/>
          </p:cNvGraphicFramePr>
          <p:nvPr/>
        </p:nvGraphicFramePr>
        <p:xfrm>
          <a:off x="219074" y="918000"/>
          <a:ext cx="8687033" cy="3076027"/>
        </p:xfrm>
        <a:graphic>
          <a:graphicData uri="http://schemas.openxmlformats.org/drawingml/2006/table">
            <a:tbl>
              <a:tblPr firstRow="1" bandRow="1">
                <a:tableStyleId>{5940675A-B579-460E-94D1-54222C63F5DA}</a:tableStyleId>
              </a:tblPr>
              <a:tblGrid>
                <a:gridCol w="314888">
                  <a:extLst>
                    <a:ext uri="{9D8B030D-6E8A-4147-A177-3AD203B41FA5}">
                      <a16:colId xmlns:a16="http://schemas.microsoft.com/office/drawing/2014/main" val="20000"/>
                    </a:ext>
                  </a:extLst>
                </a:gridCol>
                <a:gridCol w="724462">
                  <a:extLst>
                    <a:ext uri="{9D8B030D-6E8A-4147-A177-3AD203B41FA5}">
                      <a16:colId xmlns:a16="http://schemas.microsoft.com/office/drawing/2014/main" val="20001"/>
                    </a:ext>
                  </a:extLst>
                </a:gridCol>
                <a:gridCol w="1505513">
                  <a:extLst>
                    <a:ext uri="{9D8B030D-6E8A-4147-A177-3AD203B41FA5}">
                      <a16:colId xmlns:a16="http://schemas.microsoft.com/office/drawing/2014/main" val="20002"/>
                    </a:ext>
                  </a:extLst>
                </a:gridCol>
                <a:gridCol w="1874970">
                  <a:extLst>
                    <a:ext uri="{9D8B030D-6E8A-4147-A177-3AD203B41FA5}">
                      <a16:colId xmlns:a16="http://schemas.microsoft.com/office/drawing/2014/main" val="20003"/>
                    </a:ext>
                  </a:extLst>
                </a:gridCol>
                <a:gridCol w="4267200">
                  <a:extLst>
                    <a:ext uri="{9D8B030D-6E8A-4147-A177-3AD203B41FA5}">
                      <a16:colId xmlns:a16="http://schemas.microsoft.com/office/drawing/2014/main" val="20004"/>
                    </a:ext>
                  </a:extLst>
                </a:gridCol>
              </a:tblGrid>
              <a:tr h="270710">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0"/>
                  </a:ext>
                </a:extLst>
              </a:tr>
              <a:tr h="426920">
                <a:tc>
                  <a:txBody>
                    <a:bodyPr/>
                    <a:lstStyle/>
                    <a:p>
                      <a:pPr algn="ctr"/>
                      <a:r>
                        <a:rPr kumimoji="1" lang="en-US" altLang="ja-JP" sz="1000" b="1" dirty="0">
                          <a:latin typeface="+mn-ea"/>
                          <a:ea typeface="+mn-ea"/>
                        </a:rPr>
                        <a:t>17</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アクションセンター</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mn-ea"/>
                          <a:ea typeface="+mn-ea"/>
                        </a:rPr>
                        <a:t>「通知オフ」にする</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nchor="ctr"/>
                </a:tc>
                <a:tc>
                  <a:txBody>
                    <a:bodyPr/>
                    <a:lstStyle/>
                    <a:p>
                      <a:r>
                        <a:rPr kumimoji="1" lang="ja-JP" altLang="en-US" sz="1000" b="1" dirty="0">
                          <a:latin typeface="+mn-ea"/>
                          <a:ea typeface="+mn-ea"/>
                        </a:rPr>
                        <a:t>タスクバー右端のアクションセンターのシステムアイコン</a:t>
                      </a:r>
                      <a:r>
                        <a:rPr kumimoji="1" lang="ja-JP" altLang="en-US" sz="1000" b="1" u="none" strike="noStrike" kern="1200" baseline="0" dirty="0">
                          <a:latin typeface="+mn-ea"/>
                          <a:ea typeface="+mn-ea"/>
                        </a:rPr>
                        <a:t>を右クリックし、「非通知モードをオンにする」。</a:t>
                      </a:r>
                    </a:p>
                    <a:p>
                      <a:r>
                        <a:rPr kumimoji="1" lang="ja-JP" altLang="en-US" sz="1000" b="1" u="none" strike="noStrike" kern="1200" baseline="0" dirty="0">
                          <a:latin typeface="+mn-ea"/>
                          <a:ea typeface="+mn-ea"/>
                        </a:rPr>
                        <a:t>「スタート」→「設定」→「個人用設定」→「タスクバー」→「通知領域」の「システムアイコンのオン</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オフの切り替え」→「アクションセンター」を「オフ」にする。</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1"/>
                  </a:ext>
                </a:extLst>
              </a:tr>
              <a:tr h="912917">
                <a:tc>
                  <a:txBody>
                    <a:bodyPr/>
                    <a:lstStyle/>
                    <a:p>
                      <a:pPr algn="ctr"/>
                      <a:r>
                        <a:rPr kumimoji="1" lang="en-US" altLang="ja-JP" sz="1000" b="1" dirty="0">
                          <a:latin typeface="+mn-ea"/>
                          <a:ea typeface="+mn-ea"/>
                        </a:rPr>
                        <a:t>18</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通知アイコンの</a:t>
                      </a:r>
                      <a:endParaRPr kumimoji="1" lang="en-US" altLang="ja-JP" sz="1000" b="1" u="none" strike="noStrike" kern="1200" baseline="0" dirty="0">
                        <a:latin typeface="+mn-ea"/>
                        <a:ea typeface="+mn-ea"/>
                      </a:endParaRPr>
                    </a:p>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カスタマイズ</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アイコンと通知を⾮表⽰</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「スタート」→「設定」→「個人用設定」→「タスクバー」→「通知領域」の「タスクバーに表示するアイコンを選択してください」をクリックし、以下の項目のみを「オン」にして、他を「オフ」にする</a:t>
                      </a:r>
                      <a:endParaRPr kumimoji="1" lang="en-US" altLang="ja-JP" sz="1000" b="1" u="none" strike="noStrike" kern="1200" baseline="0" dirty="0">
                        <a:latin typeface="+mn-ea"/>
                        <a:ea typeface="+mn-ea"/>
                      </a:endParaRPr>
                    </a:p>
                    <a:p>
                      <a:r>
                        <a:rPr kumimoji="1" lang="ja-JP" altLang="en-US" sz="1000" b="1" u="none" strike="noStrike" kern="1200" baseline="0" dirty="0">
                          <a:latin typeface="+mn-ea"/>
                          <a:ea typeface="+mn-ea"/>
                        </a:rPr>
                        <a:t>・⾳量</a:t>
                      </a:r>
                    </a:p>
                    <a:p>
                      <a:r>
                        <a:rPr kumimoji="1" lang="ja-JP" altLang="en-US" sz="1000" b="1" u="none" strike="noStrike" kern="1200" baseline="0" dirty="0">
                          <a:latin typeface="+mn-ea"/>
                          <a:ea typeface="+mn-ea"/>
                        </a:rPr>
                        <a:t>・ネットワーク</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2"/>
                  </a:ext>
                </a:extLst>
              </a:tr>
              <a:tr h="302253">
                <a:tc>
                  <a:txBody>
                    <a:bodyPr/>
                    <a:lstStyle/>
                    <a:p>
                      <a:pPr algn="ctr"/>
                      <a:r>
                        <a:rPr kumimoji="1" lang="en-US" altLang="ja-JP" sz="1000" b="1" dirty="0">
                          <a:latin typeface="+mn-ea"/>
                          <a:ea typeface="+mn-ea"/>
                        </a:rPr>
                        <a:t>19</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ユーザーアカウント制限</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u="none" strike="noStrike" kern="1200" baseline="0" dirty="0">
                          <a:latin typeface="+mn-ea"/>
                          <a:ea typeface="+mn-ea"/>
                        </a:rPr>
                        <a:t>通知しない</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a:t>
                      </a:r>
                      <a:r>
                        <a:rPr kumimoji="1" lang="en-US" altLang="ja-JP" sz="1000" b="1" u="none" strike="noStrike" kern="1200" baseline="0" dirty="0">
                          <a:latin typeface="+mn-ea"/>
                          <a:ea typeface="+mn-ea"/>
                        </a:rPr>
                        <a:t>Windows</a:t>
                      </a:r>
                      <a:r>
                        <a:rPr kumimoji="1" lang="ja-JP" altLang="en-US" sz="1000" b="1" u="none" strike="noStrike" kern="1200" baseline="0" dirty="0">
                          <a:latin typeface="+mn-ea"/>
                          <a:ea typeface="+mn-ea"/>
                        </a:rPr>
                        <a:t>システムツール」→「コントロールパネル」→「ユーザーアカウント」→「ユーザアカウント制御設定の変更」→「通知しない」</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3"/>
                  </a:ext>
                </a:extLst>
              </a:tr>
              <a:tr h="320040">
                <a:tc>
                  <a:txBody>
                    <a:bodyPr/>
                    <a:lstStyle/>
                    <a:p>
                      <a:pPr algn="ctr"/>
                      <a:r>
                        <a:rPr kumimoji="1" lang="en-US" altLang="ja-JP" sz="1000" b="1" dirty="0">
                          <a:latin typeface="+mn-ea"/>
                          <a:ea typeface="+mn-ea"/>
                        </a:rPr>
                        <a:t>20</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重要な更新プログラム</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r>
                        <a:rPr kumimoji="1" lang="en-US" altLang="ja-JP" sz="1000" b="1" u="none" strike="noStrike" kern="1200" baseline="0" dirty="0">
                          <a:latin typeface="+mn-ea"/>
                          <a:ea typeface="+mn-ea"/>
                        </a:rPr>
                        <a:t>Windows Update</a:t>
                      </a:r>
                      <a:r>
                        <a:rPr kumimoji="1" lang="ja-JP" altLang="en-US" sz="1000" b="1" u="none" strike="noStrike" kern="1200" baseline="0" dirty="0">
                          <a:latin typeface="+mn-ea"/>
                          <a:ea typeface="+mn-ea"/>
                        </a:rPr>
                        <a:t>のサービスのスタートアップの種類を無効</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a:t>
                      </a:r>
                      <a:r>
                        <a:rPr kumimoji="1" lang="en-US" altLang="ja-JP" sz="1000" b="1" u="none" strike="noStrike" kern="1200" baseline="0" dirty="0">
                          <a:latin typeface="+mn-ea"/>
                          <a:ea typeface="+mn-ea"/>
                        </a:rPr>
                        <a:t>Windows</a:t>
                      </a:r>
                      <a:r>
                        <a:rPr kumimoji="1" lang="ja-JP" altLang="en-US" sz="1000" b="1" u="none" strike="noStrike" kern="1200" baseline="0" dirty="0">
                          <a:latin typeface="+mn-ea"/>
                          <a:ea typeface="+mn-ea"/>
                        </a:rPr>
                        <a:t>管理ツール」→「サービス」→「</a:t>
                      </a:r>
                      <a:r>
                        <a:rPr kumimoji="1" lang="en-US" altLang="ja-JP" sz="1000" b="1" u="none" strike="noStrike" kern="1200" baseline="0" dirty="0">
                          <a:latin typeface="+mn-ea"/>
                          <a:ea typeface="+mn-ea"/>
                        </a:rPr>
                        <a:t>Windows Update</a:t>
                      </a:r>
                      <a:r>
                        <a:rPr kumimoji="1" lang="ja-JP" altLang="en-US" sz="1000" b="1" u="none" strike="noStrike" kern="1200" baseline="0" dirty="0">
                          <a:latin typeface="+mn-ea"/>
                          <a:ea typeface="+mn-ea"/>
                        </a:rPr>
                        <a:t>」を右クリック→「プロパティ」→「スタートアップの種類」を「無効」に設定し、「適用」→「</a:t>
                      </a:r>
                      <a:r>
                        <a:rPr kumimoji="1" lang="en-US" altLang="ja-JP" sz="1000" b="1" u="none" strike="noStrike" kern="1200" baseline="0" dirty="0">
                          <a:latin typeface="+mn-ea"/>
                          <a:ea typeface="+mn-ea"/>
                        </a:rPr>
                        <a:t>OK</a:t>
                      </a:r>
                      <a:r>
                        <a:rPr kumimoji="1" lang="ja-JP" altLang="en-US" sz="1000" b="1" u="none" strike="noStrike" kern="1200" baseline="0" dirty="0">
                          <a:latin typeface="+mn-ea"/>
                          <a:ea typeface="+mn-ea"/>
                        </a:rPr>
                        <a:t>」</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01657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d</a:t>
            </a:r>
            <a:r>
              <a:rPr lang="ja-JP" altLang="en-US" dirty="0"/>
              <a:t>）時刻補正設定</a:t>
            </a:r>
            <a:r>
              <a:rPr lang="ja-JP" altLang="en-US" sz="2000" dirty="0"/>
              <a:t>（時刻補正機器がある場合）</a:t>
            </a:r>
            <a:endParaRPr kumimoji="1"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197589172"/>
              </p:ext>
            </p:extLst>
          </p:nvPr>
        </p:nvGraphicFramePr>
        <p:xfrm>
          <a:off x="180000" y="918000"/>
          <a:ext cx="8740976" cy="1698480"/>
        </p:xfrm>
        <a:graphic>
          <a:graphicData uri="http://schemas.openxmlformats.org/drawingml/2006/table">
            <a:tbl>
              <a:tblPr firstRow="1" bandRow="1">
                <a:tableStyleId>{5940675A-B579-460E-94D1-54222C63F5DA}</a:tableStyleId>
              </a:tblPr>
              <a:tblGrid>
                <a:gridCol w="314888">
                  <a:extLst>
                    <a:ext uri="{9D8B030D-6E8A-4147-A177-3AD203B41FA5}">
                      <a16:colId xmlns:a16="http://schemas.microsoft.com/office/drawing/2014/main" val="20000"/>
                    </a:ext>
                  </a:extLst>
                </a:gridCol>
                <a:gridCol w="724462">
                  <a:extLst>
                    <a:ext uri="{9D8B030D-6E8A-4147-A177-3AD203B41FA5}">
                      <a16:colId xmlns:a16="http://schemas.microsoft.com/office/drawing/2014/main" val="20001"/>
                    </a:ext>
                  </a:extLst>
                </a:gridCol>
                <a:gridCol w="1334062">
                  <a:extLst>
                    <a:ext uri="{9D8B030D-6E8A-4147-A177-3AD203B41FA5}">
                      <a16:colId xmlns:a16="http://schemas.microsoft.com/office/drawing/2014/main" val="20002"/>
                    </a:ext>
                  </a:extLst>
                </a:gridCol>
                <a:gridCol w="1740463">
                  <a:extLst>
                    <a:ext uri="{9D8B030D-6E8A-4147-A177-3AD203B41FA5}">
                      <a16:colId xmlns:a16="http://schemas.microsoft.com/office/drawing/2014/main" val="20003"/>
                    </a:ext>
                  </a:extLst>
                </a:gridCol>
                <a:gridCol w="4627101">
                  <a:extLst>
                    <a:ext uri="{9D8B030D-6E8A-4147-A177-3AD203B41FA5}">
                      <a16:colId xmlns:a16="http://schemas.microsoft.com/office/drawing/2014/main" val="20004"/>
                    </a:ext>
                  </a:extLst>
                </a:gridCol>
              </a:tblGrid>
              <a:tr h="0">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0"/>
                  </a:ext>
                </a:extLst>
              </a:tr>
              <a:tr h="459940">
                <a:tc>
                  <a:txBody>
                    <a:bodyPr/>
                    <a:lstStyle/>
                    <a:p>
                      <a:pPr algn="ctr"/>
                      <a:r>
                        <a:rPr kumimoji="1" lang="en-US" altLang="ja-JP" sz="1000" b="1" dirty="0">
                          <a:latin typeface="+mn-ea"/>
                          <a:ea typeface="+mn-ea"/>
                        </a:rPr>
                        <a:t>21</a:t>
                      </a:r>
                      <a:endParaRPr kumimoji="1" lang="en-US" altLang="ja-JP"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p>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インターネットの</a:t>
                      </a:r>
                      <a:endParaRPr kumimoji="1" lang="en-US" altLang="ja-JP" sz="1000" b="1" u="none" strike="noStrike" kern="1200" baseline="0" dirty="0">
                        <a:latin typeface="+mn-ea"/>
                        <a:ea typeface="+mn-ea"/>
                      </a:endParaRPr>
                    </a:p>
                    <a:p>
                      <a:pPr algn="l" fontAlgn="ctr"/>
                      <a:r>
                        <a:rPr kumimoji="1" lang="ja-JP" altLang="en-US" sz="1000" b="1" u="none" strike="noStrike" kern="1200" baseline="0" dirty="0">
                          <a:latin typeface="+mn-ea"/>
                          <a:ea typeface="+mn-ea"/>
                        </a:rPr>
                        <a:t>時刻設定</a:t>
                      </a:r>
                      <a:endParaRPr lang="en-US"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サーバー名に所定アドレスを⼊⼒</a:t>
                      </a:r>
                      <a:endParaRPr kumimoji="1" lang="ja-JP" altLang="en-US" sz="1000" b="1" dirty="0">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「スタート」→「設定」→「時刻と言語」→「日付と時刻」→「別のタイムゾーンの時計を追加する」→「インターネット時刻設定」→「設定の変更」を選択し、同期先のアドレスを入力</a:t>
                      </a:r>
                      <a:endParaRPr kumimoji="1" lang="en-US" altLang="ja-JP" sz="1000" b="1" u="none" strike="noStrike" kern="1200" baseline="0" dirty="0">
                        <a:latin typeface="+mn-ea"/>
                        <a:ea typeface="+mn-ea"/>
                      </a:endParaRPr>
                    </a:p>
                    <a:p>
                      <a:endParaRPr kumimoji="1" lang="en-US" altLang="ja-JP" sz="1000" b="1" u="none" strike="noStrike" kern="1200" baseline="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u="none" strike="noStrike" kern="1200" baseline="0" dirty="0">
                          <a:latin typeface="+mn-ea"/>
                          <a:ea typeface="+mn-ea"/>
                        </a:rPr>
                        <a:t>※NTP</a:t>
                      </a:r>
                      <a:r>
                        <a:rPr kumimoji="1" lang="ja-JP" altLang="en-US" sz="1000" b="1" u="none" strike="noStrike" kern="1200" baseline="0" dirty="0">
                          <a:latin typeface="+mn-ea"/>
                          <a:ea typeface="+mn-ea"/>
                        </a:rPr>
                        <a:t>サーバーが存在しない場合は、レコーダーを同期先のアドレスとして設定することを推奨します</a:t>
                      </a:r>
                      <a:endParaRPr kumimoji="1" lang="en-US" altLang="ja-JP" sz="1000" b="1" u="none" strike="noStrike" kern="1200" baseline="0" dirty="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b="1" u="none" strike="noStrike" kern="1200" baseline="0" dirty="0">
                          <a:solidFill>
                            <a:schemeClr val="tx1"/>
                          </a:solidFill>
                          <a:latin typeface="+mn-ea"/>
                          <a:ea typeface="+mn-ea"/>
                          <a:cs typeface="Meiryo UI" panose="020B0604030504040204" pitchFamily="50" charset="-128"/>
                        </a:rPr>
                        <a:t>※</a:t>
                      </a:r>
                      <a:r>
                        <a:rPr kumimoji="1" lang="ja-JP" altLang="en-US" sz="1000" b="1" u="none" strike="noStrike" kern="1200" baseline="0" dirty="0">
                          <a:solidFill>
                            <a:schemeClr val="tx1"/>
                          </a:solidFill>
                          <a:latin typeface="+mn-ea"/>
                          <a:ea typeface="+mn-ea"/>
                          <a:cs typeface="Meiryo UI" panose="020B0604030504040204" pitchFamily="50" charset="-128"/>
                        </a:rPr>
                        <a:t>レコーダー、カメラ、</a:t>
                      </a:r>
                      <a:r>
                        <a:rPr kumimoji="1" lang="en-US" altLang="ja-JP" sz="1000" b="1" u="none" strike="noStrike" kern="1200" baseline="0" dirty="0">
                          <a:solidFill>
                            <a:schemeClr val="tx1"/>
                          </a:solidFill>
                          <a:latin typeface="+mn-ea"/>
                          <a:ea typeface="+mn-ea"/>
                          <a:cs typeface="Meiryo UI" panose="020B0604030504040204" pitchFamily="50" charset="-128"/>
                        </a:rPr>
                        <a:t>ASA100UX</a:t>
                      </a:r>
                      <a:r>
                        <a:rPr kumimoji="1" lang="ja-JP" altLang="en-US" sz="1000" b="1" u="none" strike="noStrike" kern="1200" baseline="0" dirty="0">
                          <a:solidFill>
                            <a:schemeClr val="tx1"/>
                          </a:solidFill>
                          <a:latin typeface="+mn-ea"/>
                          <a:ea typeface="+mn-ea"/>
                          <a:cs typeface="Meiryo UI" panose="020B0604030504040204" pitchFamily="50" charset="-128"/>
                        </a:rPr>
                        <a:t>、</a:t>
                      </a:r>
                      <a:r>
                        <a:rPr kumimoji="1" lang="en-US" altLang="ja-JP" sz="1000" b="1" u="none" strike="noStrike" kern="1200" baseline="0" dirty="0">
                          <a:solidFill>
                            <a:schemeClr val="tx1"/>
                          </a:solidFill>
                          <a:latin typeface="+mn-ea"/>
                          <a:ea typeface="+mn-ea"/>
                          <a:cs typeface="Meiryo UI" panose="020B0604030504040204" pitchFamily="50" charset="-128"/>
                        </a:rPr>
                        <a:t>ASM300UX</a:t>
                      </a:r>
                      <a:r>
                        <a:rPr kumimoji="1" lang="ja-JP" altLang="en-US" sz="1000" b="1" u="none" strike="noStrike" kern="1200" baseline="0" dirty="0">
                          <a:solidFill>
                            <a:schemeClr val="tx1"/>
                          </a:solidFill>
                          <a:latin typeface="+mn-ea"/>
                          <a:ea typeface="+mn-ea"/>
                          <a:cs typeface="Meiryo UI" panose="020B0604030504040204" pitchFamily="50" charset="-128"/>
                        </a:rPr>
                        <a:t>の各機器で時刻同期がとれていない場合、検索結果の表示・アラーム通知や検索再生等の時刻にズレが発生しますのでご注意ください</a:t>
                      </a:r>
                      <a:endParaRPr kumimoji="1" lang="en-US" altLang="ja-JP"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71516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e</a:t>
            </a:r>
            <a:r>
              <a:rPr lang="ja-JP" altLang="en-US" dirty="0"/>
              <a:t>）不要ソフトのアンインストール</a:t>
            </a:r>
          </a:p>
        </p:txBody>
      </p:sp>
      <p:graphicFrame>
        <p:nvGraphicFramePr>
          <p:cNvPr id="4" name="表 3"/>
          <p:cNvGraphicFramePr>
            <a:graphicFrameLocks noGrp="1"/>
          </p:cNvGraphicFramePr>
          <p:nvPr/>
        </p:nvGraphicFramePr>
        <p:xfrm>
          <a:off x="180000" y="918000"/>
          <a:ext cx="8726107" cy="631680"/>
        </p:xfrm>
        <a:graphic>
          <a:graphicData uri="http://schemas.openxmlformats.org/drawingml/2006/table">
            <a:tbl>
              <a:tblPr firstRow="1" bandRow="1">
                <a:tableStyleId>{5940675A-B579-460E-94D1-54222C63F5DA}</a:tableStyleId>
              </a:tblPr>
              <a:tblGrid>
                <a:gridCol w="324412">
                  <a:extLst>
                    <a:ext uri="{9D8B030D-6E8A-4147-A177-3AD203B41FA5}">
                      <a16:colId xmlns:a16="http://schemas.microsoft.com/office/drawing/2014/main" val="20000"/>
                    </a:ext>
                  </a:extLst>
                </a:gridCol>
                <a:gridCol w="724462">
                  <a:extLst>
                    <a:ext uri="{9D8B030D-6E8A-4147-A177-3AD203B41FA5}">
                      <a16:colId xmlns:a16="http://schemas.microsoft.com/office/drawing/2014/main" val="20001"/>
                    </a:ext>
                  </a:extLst>
                </a:gridCol>
                <a:gridCol w="1334062">
                  <a:extLst>
                    <a:ext uri="{9D8B030D-6E8A-4147-A177-3AD203B41FA5}">
                      <a16:colId xmlns:a16="http://schemas.microsoft.com/office/drawing/2014/main" val="20002"/>
                    </a:ext>
                  </a:extLst>
                </a:gridCol>
                <a:gridCol w="1124513">
                  <a:extLst>
                    <a:ext uri="{9D8B030D-6E8A-4147-A177-3AD203B41FA5}">
                      <a16:colId xmlns:a16="http://schemas.microsoft.com/office/drawing/2014/main" val="20003"/>
                    </a:ext>
                  </a:extLst>
                </a:gridCol>
                <a:gridCol w="5218658">
                  <a:extLst>
                    <a:ext uri="{9D8B030D-6E8A-4147-A177-3AD203B41FA5}">
                      <a16:colId xmlns:a16="http://schemas.microsoft.com/office/drawing/2014/main" val="20004"/>
                    </a:ext>
                  </a:extLst>
                </a:gridCol>
              </a:tblGrid>
              <a:tr h="151140">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0"/>
                  </a:ext>
                </a:extLst>
              </a:tr>
              <a:tr h="161209">
                <a:tc>
                  <a:txBody>
                    <a:bodyPr/>
                    <a:lstStyle/>
                    <a:p>
                      <a:pPr algn="ctr"/>
                      <a:r>
                        <a:rPr kumimoji="1" lang="en-US" altLang="ja-JP" sz="1000" b="1" dirty="0">
                          <a:latin typeface="+mn-ea"/>
                          <a:ea typeface="+mn-ea"/>
                        </a:rPr>
                        <a:t>22</a:t>
                      </a:r>
                      <a:endParaRPr kumimoji="1" lang="en-US" altLang="ja-JP"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p>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en-US" altLang="ja-JP" sz="1000" b="1" u="none" strike="noStrike" kern="1200" baseline="0" dirty="0">
                          <a:latin typeface="+mn-ea"/>
                          <a:ea typeface="+mn-ea"/>
                        </a:rPr>
                        <a:t>HP</a:t>
                      </a:r>
                      <a:r>
                        <a:rPr kumimoji="1" lang="ja-JP" altLang="en-US" sz="1000" b="1" u="none" strike="noStrike" kern="1200" baseline="0" dirty="0">
                          <a:latin typeface="+mn-ea"/>
                          <a:ea typeface="+mn-ea"/>
                        </a:rPr>
                        <a:t> </a:t>
                      </a:r>
                      <a:r>
                        <a:rPr kumimoji="1" lang="en-US" altLang="ja-JP" sz="1000" b="1" u="none" strike="noStrike" kern="1200" baseline="0" dirty="0">
                          <a:latin typeface="+mn-ea"/>
                          <a:ea typeface="+mn-ea"/>
                        </a:rPr>
                        <a:t>Sure</a:t>
                      </a:r>
                      <a:r>
                        <a:rPr kumimoji="1" lang="ja-JP" altLang="en-US" sz="1000" b="1" u="none" strike="noStrike" kern="1200" baseline="0" dirty="0">
                          <a:latin typeface="+mn-ea"/>
                          <a:ea typeface="+mn-ea"/>
                        </a:rPr>
                        <a:t> </a:t>
                      </a:r>
                      <a:r>
                        <a:rPr kumimoji="1" lang="en-US" altLang="ja-JP" sz="1000" b="1" u="none" strike="noStrike" kern="1200" baseline="0" dirty="0">
                          <a:latin typeface="+mn-ea"/>
                          <a:ea typeface="+mn-ea"/>
                        </a:rPr>
                        <a:t>sense</a:t>
                      </a:r>
                      <a:r>
                        <a:rPr kumimoji="1" lang="ja-JP" altLang="en-US" sz="1000" b="1" u="none" strike="noStrike" kern="1200" baseline="0" dirty="0">
                          <a:latin typeface="+mn-ea"/>
                          <a:ea typeface="+mn-ea"/>
                        </a:rPr>
                        <a:t>の</a:t>
                      </a:r>
                      <a:endParaRPr kumimoji="1" lang="en-US" altLang="ja-JP" sz="1000" b="1" u="none" strike="noStrike" kern="1200" baseline="0" dirty="0">
                        <a:latin typeface="+mn-ea"/>
                        <a:ea typeface="+mn-ea"/>
                      </a:endParaRPr>
                    </a:p>
                    <a:p>
                      <a:pPr algn="l" fontAlgn="ctr"/>
                      <a:r>
                        <a:rPr kumimoji="1" lang="ja-JP" altLang="en-US" sz="1000" b="1" u="none" strike="noStrike" kern="1200" baseline="0" dirty="0">
                          <a:latin typeface="+mn-ea"/>
                          <a:ea typeface="+mn-ea"/>
                        </a:rPr>
                        <a:t>アンインストール</a:t>
                      </a:r>
                      <a:endParaRPr kumimoji="1" lang="en-US" altLang="ja-JP" sz="1000" b="1" i="0" u="none" strike="noStrike" kern="1200" baseline="0" dirty="0">
                        <a:solidFill>
                          <a:schemeClr val="dk1"/>
                        </a:solidFill>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アンインストール</a:t>
                      </a:r>
                      <a:endParaRPr kumimoji="1" lang="ja-JP" altLang="en-US" sz="1000" b="1" dirty="0">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「スタート」→「設定」→「アプリ」→「アプリと機能」→「</a:t>
                      </a:r>
                      <a:r>
                        <a:rPr kumimoji="1" lang="en-US" altLang="ja-JP" sz="1000" b="1" u="none" strike="noStrike" kern="1200" baseline="0" dirty="0">
                          <a:latin typeface="+mn-ea"/>
                          <a:ea typeface="+mn-ea"/>
                        </a:rPr>
                        <a:t>HP</a:t>
                      </a:r>
                      <a:r>
                        <a:rPr kumimoji="1" lang="ja-JP" altLang="en-US" sz="1000" b="1" u="none" strike="noStrike" kern="1200" baseline="0" dirty="0">
                          <a:latin typeface="+mn-ea"/>
                          <a:ea typeface="+mn-ea"/>
                        </a:rPr>
                        <a:t> </a:t>
                      </a:r>
                      <a:r>
                        <a:rPr kumimoji="1" lang="en-US" altLang="ja-JP" sz="1000" b="1" u="none" strike="noStrike" kern="1200" baseline="0" dirty="0">
                          <a:latin typeface="+mn-ea"/>
                          <a:ea typeface="+mn-ea"/>
                        </a:rPr>
                        <a:t>Sure</a:t>
                      </a:r>
                      <a:r>
                        <a:rPr kumimoji="1" lang="ja-JP" altLang="en-US" sz="1000" b="1" u="none" strike="noStrike" kern="1200" baseline="0" dirty="0">
                          <a:latin typeface="+mn-ea"/>
                          <a:ea typeface="+mn-ea"/>
                        </a:rPr>
                        <a:t> </a:t>
                      </a:r>
                      <a:r>
                        <a:rPr kumimoji="1" lang="en-US" altLang="ja-JP" sz="1000" b="1" u="none" strike="noStrike" kern="1200" baseline="0" dirty="0">
                          <a:latin typeface="+mn-ea"/>
                          <a:ea typeface="+mn-ea"/>
                        </a:rPr>
                        <a:t>Sense</a:t>
                      </a:r>
                      <a:r>
                        <a:rPr kumimoji="1" lang="ja-JP" altLang="en-US" sz="1000" b="1" u="none" strike="noStrike" kern="1200" baseline="0" dirty="0">
                          <a:latin typeface="+mn-ea"/>
                          <a:ea typeface="+mn-ea"/>
                        </a:rPr>
                        <a:t>」があれば選択し、「アンインストール」ボタンを押してアンインストールします。</a:t>
                      </a: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44621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f</a:t>
            </a:r>
            <a:r>
              <a:rPr lang="ja-JP" altLang="en-US" dirty="0"/>
              <a:t>）仮想メモリの設定の確認</a:t>
            </a:r>
          </a:p>
        </p:txBody>
      </p:sp>
      <p:graphicFrame>
        <p:nvGraphicFramePr>
          <p:cNvPr id="4" name="表 3"/>
          <p:cNvGraphicFramePr>
            <a:graphicFrameLocks noGrp="1"/>
          </p:cNvGraphicFramePr>
          <p:nvPr>
            <p:extLst>
              <p:ext uri="{D42A27DB-BD31-4B8C-83A1-F6EECF244321}">
                <p14:modId xmlns:p14="http://schemas.microsoft.com/office/powerpoint/2010/main" val="424030345"/>
              </p:ext>
            </p:extLst>
          </p:nvPr>
        </p:nvGraphicFramePr>
        <p:xfrm>
          <a:off x="180000" y="815130"/>
          <a:ext cx="8770712" cy="2155680"/>
        </p:xfrm>
        <a:graphic>
          <a:graphicData uri="http://schemas.openxmlformats.org/drawingml/2006/table">
            <a:tbl>
              <a:tblPr firstRow="1" bandRow="1">
                <a:tableStyleId>{5940675A-B579-460E-94D1-54222C63F5DA}</a:tableStyleId>
              </a:tblPr>
              <a:tblGrid>
                <a:gridCol w="324412">
                  <a:extLst>
                    <a:ext uri="{9D8B030D-6E8A-4147-A177-3AD203B41FA5}">
                      <a16:colId xmlns:a16="http://schemas.microsoft.com/office/drawing/2014/main" val="20000"/>
                    </a:ext>
                  </a:extLst>
                </a:gridCol>
                <a:gridCol w="724462">
                  <a:extLst>
                    <a:ext uri="{9D8B030D-6E8A-4147-A177-3AD203B41FA5}">
                      <a16:colId xmlns:a16="http://schemas.microsoft.com/office/drawing/2014/main" val="20001"/>
                    </a:ext>
                  </a:extLst>
                </a:gridCol>
                <a:gridCol w="1378513">
                  <a:extLst>
                    <a:ext uri="{9D8B030D-6E8A-4147-A177-3AD203B41FA5}">
                      <a16:colId xmlns:a16="http://schemas.microsoft.com/office/drawing/2014/main" val="20002"/>
                    </a:ext>
                  </a:extLst>
                </a:gridCol>
                <a:gridCol w="1637275">
                  <a:extLst>
                    <a:ext uri="{9D8B030D-6E8A-4147-A177-3AD203B41FA5}">
                      <a16:colId xmlns:a16="http://schemas.microsoft.com/office/drawing/2014/main" val="20003"/>
                    </a:ext>
                  </a:extLst>
                </a:gridCol>
                <a:gridCol w="4706050">
                  <a:extLst>
                    <a:ext uri="{9D8B030D-6E8A-4147-A177-3AD203B41FA5}">
                      <a16:colId xmlns:a16="http://schemas.microsoft.com/office/drawing/2014/main" val="20004"/>
                    </a:ext>
                  </a:extLst>
                </a:gridCol>
              </a:tblGrid>
              <a:tr h="151140">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10000"/>
                  </a:ext>
                </a:extLst>
              </a:tr>
              <a:tr h="689057">
                <a:tc>
                  <a:txBody>
                    <a:bodyPr/>
                    <a:lstStyle/>
                    <a:p>
                      <a:pPr algn="ctr"/>
                      <a:r>
                        <a:rPr kumimoji="1" lang="en-US" altLang="ja-JP" sz="1000" b="1" dirty="0">
                          <a:latin typeface="+mn-ea"/>
                          <a:ea typeface="+mn-ea"/>
                        </a:rPr>
                        <a:t>23</a:t>
                      </a:r>
                      <a:endParaRPr kumimoji="1" lang="en-US" altLang="ja-JP" sz="1000" b="1" dirty="0">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latin typeface="+mn-ea"/>
                        <a:ea typeface="+mn-ea"/>
                      </a:endParaRPr>
                    </a:p>
                    <a:p>
                      <a:endParaRPr kumimoji="1" lang="ja-JP" altLang="en-US" sz="1000" b="1" dirty="0">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仮想メモリ設定の確認</a:t>
                      </a:r>
                      <a:endParaRPr kumimoji="1" lang="en-US" altLang="ja-JP" sz="1000" b="1" i="0" u="none" strike="noStrike" kern="1200" baseline="0" dirty="0">
                        <a:solidFill>
                          <a:schemeClr val="dk1"/>
                        </a:solidFill>
                        <a:latin typeface="+mn-ea"/>
                        <a:ea typeface="+mn-ea"/>
                        <a:cs typeface="Meiryo UI" panose="020B0604030504040204" pitchFamily="50" charset="-128"/>
                      </a:endParaRPr>
                    </a:p>
                  </a:txBody>
                  <a:tcPr marL="36000" marR="36000" marT="36000" marB="36000" anchor="ctr"/>
                </a:tc>
                <a:tc>
                  <a:txBody>
                    <a:bodyPr/>
                    <a:lstStyle/>
                    <a:p>
                      <a:r>
                        <a:rPr kumimoji="1" lang="ja-JP" altLang="en-US" sz="1000" b="1" u="none" strike="noStrike" kern="1200" baseline="0" dirty="0">
                          <a:latin typeface="+mn-ea"/>
                          <a:ea typeface="+mn-ea"/>
                        </a:rPr>
                        <a:t>「自動的に管理する」に</a:t>
                      </a:r>
                      <a:endParaRPr kumimoji="1" lang="en-US" altLang="ja-JP" sz="1000" b="1" u="none" strike="noStrike" kern="1200" baseline="0" dirty="0">
                        <a:latin typeface="+mn-ea"/>
                        <a:ea typeface="+mn-ea"/>
                      </a:endParaRPr>
                    </a:p>
                    <a:p>
                      <a:r>
                        <a:rPr kumimoji="1" lang="ja-JP" altLang="en-US" sz="1000" b="1" u="none" strike="noStrike" kern="1200" baseline="0" dirty="0">
                          <a:latin typeface="+mn-ea"/>
                          <a:ea typeface="+mn-ea"/>
                        </a:rPr>
                        <a:t>チェックをする</a:t>
                      </a:r>
                      <a:endParaRPr kumimoji="1" lang="en-US" altLang="ja-JP" sz="1000" b="1" u="none" strike="noStrike" kern="1200" baseline="0" dirty="0">
                        <a:latin typeface="+mn-ea"/>
                        <a:ea typeface="+mn-ea"/>
                      </a:endParaRPr>
                    </a:p>
                    <a:p>
                      <a:r>
                        <a:rPr kumimoji="1" lang="ja-JP" altLang="en-US" sz="900" b="1" u="none" strike="noStrike" kern="1200" baseline="0" dirty="0">
                          <a:latin typeface="+mn-ea"/>
                          <a:ea typeface="+mn-ea"/>
                        </a:rPr>
                        <a:t>（</a:t>
                      </a:r>
                      <a:r>
                        <a:rPr kumimoji="1" lang="en-US" altLang="ja-JP" sz="900" b="1" u="none" strike="noStrike" kern="1200" baseline="0" dirty="0">
                          <a:latin typeface="+mn-ea"/>
                          <a:ea typeface="+mn-ea"/>
                        </a:rPr>
                        <a:t>Windows</a:t>
                      </a:r>
                      <a:r>
                        <a:rPr kumimoji="1" lang="ja-JP" altLang="en-US" sz="900" b="1" u="none" strike="noStrike" kern="1200" baseline="0" dirty="0">
                          <a:latin typeface="+mn-ea"/>
                          <a:ea typeface="+mn-ea"/>
                        </a:rPr>
                        <a:t>デフォルト設定）</a:t>
                      </a:r>
                      <a:endParaRPr kumimoji="1" lang="ja-JP" altLang="en-US" sz="900" b="1" dirty="0">
                        <a:latin typeface="+mn-ea"/>
                        <a:ea typeface="+mn-ea"/>
                        <a:cs typeface="Meiryo UI" panose="020B0604030504040204" pitchFamily="50" charset="-128"/>
                      </a:endParaRPr>
                    </a:p>
                  </a:txBody>
                  <a:tcPr marL="36000" marR="36000" marT="36000" marB="36000" anchor="ctr"/>
                </a:tc>
                <a:tc>
                  <a:txBody>
                    <a:bodyPr/>
                    <a:lstStyle/>
                    <a:p>
                      <a:r>
                        <a:rPr kumimoji="1" lang="en-US" altLang="ja-JP" sz="1000" b="1" u="none" strike="noStrike" kern="1200" baseline="0" dirty="0">
                          <a:latin typeface="+mn-ea"/>
                          <a:ea typeface="+mn-ea"/>
                        </a:rPr>
                        <a:t>(1) [</a:t>
                      </a:r>
                      <a:r>
                        <a:rPr kumimoji="1" lang="ja-JP" altLang="en-US" sz="1000" b="1" u="none" strike="noStrike" kern="1200" baseline="0" dirty="0">
                          <a:latin typeface="+mn-ea"/>
                          <a:ea typeface="+mn-ea"/>
                        </a:rPr>
                        <a:t>コントロールパネル</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システムとセキュリティ</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システム</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システムの詳細設定</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をクリックしシステムのプロパティ画面を開きます。</a:t>
                      </a:r>
                    </a:p>
                    <a:p>
                      <a:r>
                        <a:rPr kumimoji="1" lang="ja-JP" altLang="en-US" sz="1000" b="1" u="none" strike="noStrike" kern="1200" baseline="0" dirty="0">
                          <a:latin typeface="+mn-ea"/>
                          <a:ea typeface="+mn-ea"/>
                        </a:rPr>
                        <a:t>「パフォーマンス」の「設定</a:t>
                      </a:r>
                      <a:r>
                        <a:rPr kumimoji="1" lang="en-US" altLang="ja-JP" sz="1000" b="1" u="none" strike="noStrike" kern="1200" baseline="0" dirty="0">
                          <a:latin typeface="+mn-ea"/>
                          <a:ea typeface="+mn-ea"/>
                        </a:rPr>
                        <a:t>(S)</a:t>
                      </a:r>
                      <a:r>
                        <a:rPr kumimoji="1" lang="ja-JP" altLang="en-US" sz="1000" b="1" u="none" strike="noStrike" kern="1200" baseline="0" dirty="0">
                          <a:latin typeface="+mn-ea"/>
                          <a:ea typeface="+mn-ea"/>
                        </a:rPr>
                        <a:t>」ボタンをクリックします。</a:t>
                      </a:r>
                      <a:endParaRPr kumimoji="1" lang="en-US" altLang="ja-JP" sz="1000" b="1" u="none" strike="noStrike" kern="1200" baseline="0" dirty="0">
                        <a:latin typeface="+mn-ea"/>
                        <a:ea typeface="+mn-ea"/>
                      </a:endParaRPr>
                    </a:p>
                    <a:p>
                      <a:pPr>
                        <a:spcBef>
                          <a:spcPts val="600"/>
                        </a:spcBef>
                      </a:pPr>
                      <a:r>
                        <a:rPr kumimoji="1" lang="en-US" altLang="ja-JP" sz="1000" b="1" u="none" strike="noStrike" kern="1200" baseline="0" dirty="0">
                          <a:latin typeface="+mn-ea"/>
                          <a:ea typeface="+mn-ea"/>
                        </a:rPr>
                        <a:t>(2) </a:t>
                      </a:r>
                      <a:r>
                        <a:rPr kumimoji="1" lang="ja-JP" altLang="en-US" sz="1000" b="1" u="none" strike="noStrike" kern="1200" baseline="0" dirty="0">
                          <a:latin typeface="+mn-ea"/>
                          <a:ea typeface="+mn-ea"/>
                        </a:rPr>
                        <a:t>パフォーマンスオプション画面で「詳細設定」タブを選び、「仮想メモリ」の「変更</a:t>
                      </a:r>
                      <a:r>
                        <a:rPr kumimoji="1" lang="en-US" altLang="ja-JP" sz="1000" b="1" u="none" strike="noStrike" kern="1200" baseline="0" dirty="0">
                          <a:latin typeface="+mn-ea"/>
                          <a:ea typeface="+mn-ea"/>
                        </a:rPr>
                        <a:t>(C)</a:t>
                      </a:r>
                      <a:r>
                        <a:rPr kumimoji="1" lang="ja-JP" altLang="en-US" sz="1000" b="1" u="none" strike="noStrike" kern="1200" baseline="0" dirty="0">
                          <a:latin typeface="+mn-ea"/>
                          <a:ea typeface="+mn-ea"/>
                        </a:rPr>
                        <a:t>」ボタンをクリックします。 </a:t>
                      </a:r>
                    </a:p>
                    <a:p>
                      <a:pPr>
                        <a:spcBef>
                          <a:spcPts val="600"/>
                        </a:spcBef>
                      </a:pPr>
                      <a:r>
                        <a:rPr kumimoji="1" lang="en-US" altLang="ja-JP" sz="1000" b="1" u="none" strike="noStrike" kern="1200" baseline="0" dirty="0">
                          <a:latin typeface="+mn-ea"/>
                          <a:ea typeface="+mn-ea"/>
                        </a:rPr>
                        <a:t>(3) </a:t>
                      </a:r>
                      <a:r>
                        <a:rPr kumimoji="1" lang="ja-JP" altLang="en-US" sz="1000" b="1" u="none" strike="noStrike" kern="1200" baseline="0" dirty="0">
                          <a:latin typeface="+mn-ea"/>
                          <a:ea typeface="+mn-ea"/>
                        </a:rPr>
                        <a:t>仮想メモリ画面で、「すべてのドライブのすべてのドライブのページングファイルのサイズを自動的に管理する</a:t>
                      </a:r>
                      <a:r>
                        <a:rPr kumimoji="1" lang="en-US" altLang="ja-JP" sz="1000" b="1" u="none" strike="noStrike" kern="1200" baseline="0" dirty="0">
                          <a:latin typeface="+mn-ea"/>
                          <a:ea typeface="+mn-ea"/>
                        </a:rPr>
                        <a:t>(A)</a:t>
                      </a:r>
                      <a:r>
                        <a:rPr kumimoji="1" lang="ja-JP" altLang="en-US" sz="1000" b="1" u="none" strike="noStrike" kern="1200" baseline="0" dirty="0">
                          <a:latin typeface="+mn-ea"/>
                          <a:ea typeface="+mn-ea"/>
                        </a:rPr>
                        <a:t>」にチェックが入っているか確認します。</a:t>
                      </a:r>
                    </a:p>
                    <a:p>
                      <a:r>
                        <a:rPr kumimoji="1" lang="ja-JP" altLang="en-US" sz="1000" b="1" u="none" strike="noStrike" kern="1200" baseline="0" dirty="0">
                          <a:latin typeface="+mn-ea"/>
                          <a:ea typeface="+mn-ea"/>
                        </a:rPr>
                        <a:t>チェックされていれば、「キャンセル」ボタンまたは</a:t>
                      </a:r>
                      <a:r>
                        <a:rPr kumimoji="1" lang="en-US" altLang="ja-JP" sz="1000" b="1" u="none" strike="noStrike" kern="1200" baseline="0" dirty="0">
                          <a:latin typeface="+mn-ea"/>
                          <a:ea typeface="+mn-ea"/>
                        </a:rPr>
                        <a:t>×</a:t>
                      </a:r>
                      <a:r>
                        <a:rPr kumimoji="1" lang="ja-JP" altLang="en-US" sz="1000" b="1" u="none" strike="noStrike" kern="1200" baseline="0" dirty="0">
                          <a:latin typeface="+mn-ea"/>
                          <a:ea typeface="+mn-ea"/>
                        </a:rPr>
                        <a:t>ボタンで画面を閉じてください。</a:t>
                      </a:r>
                    </a:p>
                    <a:p>
                      <a:r>
                        <a:rPr kumimoji="1" lang="ja-JP" altLang="en-US" sz="1000" b="1" u="none" strike="noStrike" kern="1200" baseline="0" dirty="0">
                          <a:latin typeface="+mn-ea"/>
                          <a:ea typeface="+mn-ea"/>
                        </a:rPr>
                        <a:t>チェックされていない場合は、チェックをして「</a:t>
                      </a:r>
                      <a:r>
                        <a:rPr kumimoji="1" lang="en-US" altLang="ja-JP" sz="1000" b="1" u="none" strike="noStrike" kern="1200" baseline="0" dirty="0">
                          <a:latin typeface="+mn-ea"/>
                          <a:ea typeface="+mn-ea"/>
                        </a:rPr>
                        <a:t>OK</a:t>
                      </a:r>
                      <a:r>
                        <a:rPr kumimoji="1" lang="ja-JP" altLang="en-US" sz="1000" b="1" u="none" strike="noStrike" kern="1200" baseline="0" dirty="0">
                          <a:latin typeface="+mn-ea"/>
                          <a:ea typeface="+mn-ea"/>
                        </a:rPr>
                        <a:t>」ボタンをクリックしてください。 </a:t>
                      </a:r>
                      <a:endParaRPr kumimoji="1" lang="en-US" altLang="ja-JP" sz="1000" b="1" u="none" strike="noStrike" kern="1200" baseline="0" dirty="0">
                        <a:latin typeface="+mn-ea"/>
                        <a:ea typeface="+mn-ea"/>
                      </a:endParaRPr>
                    </a:p>
                  </a:txBody>
                  <a:tcPr marL="36000" marR="36000" marT="36000" marB="36000"/>
                </a:tc>
                <a:extLst>
                  <a:ext uri="{0D108BD9-81ED-4DB2-BD59-A6C34878D82A}">
                    <a16:rowId xmlns:a16="http://schemas.microsoft.com/office/drawing/2014/main" val="10001"/>
                  </a:ext>
                </a:extLst>
              </a:tr>
            </a:tbl>
          </a:graphicData>
        </a:graphic>
      </p:graphicFrame>
      <p:sp>
        <p:nvSpPr>
          <p:cNvPr id="8" name="右矢印 7"/>
          <p:cNvSpPr/>
          <p:nvPr/>
        </p:nvSpPr>
        <p:spPr>
          <a:xfrm>
            <a:off x="2781786" y="3538400"/>
            <a:ext cx="500332" cy="672861"/>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右矢印 8"/>
          <p:cNvSpPr/>
          <p:nvPr/>
        </p:nvSpPr>
        <p:spPr>
          <a:xfrm>
            <a:off x="5718444" y="3505125"/>
            <a:ext cx="500332" cy="672861"/>
          </a:xfrm>
          <a:prstGeom prst="rightArrow">
            <a:avLst/>
          </a:prstGeom>
          <a:solidFill>
            <a:srgbClr val="FFFFCC"/>
          </a:solidFill>
          <a:ln w="9525">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lIns="72000" tIns="36000" rIns="36000" bIns="36000" rtlCol="0" anchor="t" anchorCtr="0"/>
          <a:lstStyle/>
          <a:p>
            <a:pPr algn="ctr"/>
            <a:endParaRPr kumimoji="1"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2039867" y="4362623"/>
            <a:ext cx="774571" cy="369332"/>
          </a:xfrm>
          <a:prstGeom prst="rect">
            <a:avLst/>
          </a:prstGeom>
          <a:noFill/>
        </p:spPr>
        <p:txBody>
          <a:bodyPr wrap="none" rtlCol="0">
            <a:spAutoFit/>
          </a:bodyPr>
          <a:lstStyle/>
          <a:p>
            <a:r>
              <a:rPr kumimoji="1" lang="ja-JP" altLang="en-US" b="1" dirty="0">
                <a:latin typeface="+mn-ea"/>
                <a:ea typeface="+mn-ea"/>
              </a:rPr>
              <a:t>（</a:t>
            </a:r>
            <a:r>
              <a:rPr kumimoji="1" lang="en-US" altLang="ja-JP" b="1" dirty="0">
                <a:latin typeface="+mn-ea"/>
                <a:ea typeface="+mn-ea"/>
              </a:rPr>
              <a:t>1</a:t>
            </a:r>
            <a:r>
              <a:rPr kumimoji="1" lang="ja-JP" altLang="en-US" b="1" dirty="0">
                <a:latin typeface="+mn-ea"/>
                <a:ea typeface="+mn-ea"/>
              </a:rPr>
              <a:t>）</a:t>
            </a:r>
          </a:p>
        </p:txBody>
      </p:sp>
      <p:sp>
        <p:nvSpPr>
          <p:cNvPr id="14" name="テキスト ボックス 13"/>
          <p:cNvSpPr txBox="1"/>
          <p:nvPr/>
        </p:nvSpPr>
        <p:spPr>
          <a:xfrm>
            <a:off x="4954074" y="4355637"/>
            <a:ext cx="774571" cy="369332"/>
          </a:xfrm>
          <a:prstGeom prst="rect">
            <a:avLst/>
          </a:prstGeom>
          <a:noFill/>
        </p:spPr>
        <p:txBody>
          <a:bodyPr wrap="none" rtlCol="0">
            <a:spAutoFit/>
          </a:bodyPr>
          <a:lstStyle/>
          <a:p>
            <a:r>
              <a:rPr kumimoji="1" lang="ja-JP" altLang="en-US" b="1" dirty="0">
                <a:latin typeface="+mn-ea"/>
                <a:ea typeface="+mn-ea"/>
              </a:rPr>
              <a:t>（</a:t>
            </a:r>
            <a:r>
              <a:rPr lang="en-US" altLang="ja-JP" b="1" dirty="0">
                <a:latin typeface="+mn-ea"/>
                <a:ea typeface="+mn-ea"/>
              </a:rPr>
              <a:t>2</a:t>
            </a:r>
            <a:r>
              <a:rPr kumimoji="1" lang="ja-JP" altLang="en-US" b="1" dirty="0">
                <a:latin typeface="+mn-ea"/>
                <a:ea typeface="+mn-ea"/>
              </a:rPr>
              <a:t>）</a:t>
            </a:r>
          </a:p>
        </p:txBody>
      </p:sp>
      <p:sp>
        <p:nvSpPr>
          <p:cNvPr id="15" name="テキスト ボックス 14"/>
          <p:cNvSpPr txBox="1"/>
          <p:nvPr/>
        </p:nvSpPr>
        <p:spPr>
          <a:xfrm>
            <a:off x="7936951" y="4362623"/>
            <a:ext cx="774571" cy="369332"/>
          </a:xfrm>
          <a:prstGeom prst="rect">
            <a:avLst/>
          </a:prstGeom>
          <a:noFill/>
        </p:spPr>
        <p:txBody>
          <a:bodyPr wrap="none" rtlCol="0">
            <a:spAutoFit/>
          </a:bodyPr>
          <a:lstStyle/>
          <a:p>
            <a:r>
              <a:rPr kumimoji="1" lang="ja-JP" altLang="en-US" b="1" dirty="0">
                <a:latin typeface="+mn-ea"/>
                <a:ea typeface="+mn-ea"/>
              </a:rPr>
              <a:t>（</a:t>
            </a:r>
            <a:r>
              <a:rPr lang="en-US" altLang="ja-JP" b="1" dirty="0">
                <a:latin typeface="+mn-ea"/>
                <a:ea typeface="+mn-ea"/>
              </a:rPr>
              <a:t>3</a:t>
            </a:r>
            <a:r>
              <a:rPr kumimoji="1" lang="ja-JP" altLang="en-US" b="1" dirty="0">
                <a:latin typeface="+mn-ea"/>
                <a:ea typeface="+mn-ea"/>
              </a:rPr>
              <a:t>）</a:t>
            </a:r>
          </a:p>
        </p:txBody>
      </p:sp>
      <p:pic>
        <p:nvPicPr>
          <p:cNvPr id="16" name="図 15"/>
          <p:cNvPicPr>
            <a:picLocks noChangeAspect="1"/>
          </p:cNvPicPr>
          <p:nvPr/>
        </p:nvPicPr>
        <p:blipFill>
          <a:blip r:embed="rId3"/>
          <a:stretch>
            <a:fillRect/>
          </a:stretch>
        </p:blipFill>
        <p:spPr>
          <a:xfrm>
            <a:off x="719760" y="3032394"/>
            <a:ext cx="1439408" cy="1602540"/>
          </a:xfrm>
          <a:prstGeom prst="rect">
            <a:avLst/>
          </a:prstGeom>
        </p:spPr>
      </p:pic>
      <p:pic>
        <p:nvPicPr>
          <p:cNvPr id="17" name="図 16"/>
          <p:cNvPicPr>
            <a:picLocks noChangeAspect="1"/>
          </p:cNvPicPr>
          <p:nvPr/>
        </p:nvPicPr>
        <p:blipFill>
          <a:blip r:embed="rId4"/>
          <a:stretch>
            <a:fillRect/>
          </a:stretch>
        </p:blipFill>
        <p:spPr>
          <a:xfrm>
            <a:off x="3970471" y="3040286"/>
            <a:ext cx="1114975" cy="1602540"/>
          </a:xfrm>
          <a:prstGeom prst="rect">
            <a:avLst/>
          </a:prstGeom>
        </p:spPr>
      </p:pic>
      <p:pic>
        <p:nvPicPr>
          <p:cNvPr id="18" name="図 17"/>
          <p:cNvPicPr>
            <a:picLocks noChangeAspect="1"/>
          </p:cNvPicPr>
          <p:nvPr/>
        </p:nvPicPr>
        <p:blipFill>
          <a:blip r:embed="rId5"/>
          <a:stretch>
            <a:fillRect/>
          </a:stretch>
        </p:blipFill>
        <p:spPr>
          <a:xfrm>
            <a:off x="6792990" y="3061819"/>
            <a:ext cx="1243640" cy="1626024"/>
          </a:xfrm>
          <a:prstGeom prst="rect">
            <a:avLst/>
          </a:prstGeom>
        </p:spPr>
      </p:pic>
    </p:spTree>
    <p:extLst>
      <p:ext uri="{BB962C8B-B14F-4D97-AF65-F5344CB8AC3E}">
        <p14:creationId xmlns:p14="http://schemas.microsoft.com/office/powerpoint/2010/main" val="1692566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追加設定（共用</a:t>
            </a:r>
            <a:r>
              <a:rPr lang="en-US" altLang="ja-JP" dirty="0"/>
              <a:t>PC</a:t>
            </a:r>
            <a:r>
              <a:rPr lang="ja-JP" altLang="en-US" dirty="0"/>
              <a:t>）</a:t>
            </a:r>
            <a:r>
              <a:rPr lang="en-US" altLang="ja-JP" sz="2000" dirty="0"/>
              <a:t>1/2</a:t>
            </a:r>
            <a:endParaRPr kumimoji="1" lang="ja-JP" altLang="en-US" sz="2000" dirty="0"/>
          </a:p>
        </p:txBody>
      </p:sp>
      <p:graphicFrame>
        <p:nvGraphicFramePr>
          <p:cNvPr id="4" name="コンテンツ プレースホルダー 3"/>
          <p:cNvGraphicFramePr>
            <a:graphicFrameLocks noGrp="1"/>
          </p:cNvGraphicFramePr>
          <p:nvPr>
            <p:ph sz="quarter" idx="10"/>
            <p:extLst>
              <p:ext uri="{D42A27DB-BD31-4B8C-83A1-F6EECF244321}">
                <p14:modId xmlns:p14="http://schemas.microsoft.com/office/powerpoint/2010/main" val="3136513636"/>
              </p:ext>
            </p:extLst>
          </p:nvPr>
        </p:nvGraphicFramePr>
        <p:xfrm>
          <a:off x="213238" y="1040131"/>
          <a:ext cx="8717524" cy="3510480"/>
        </p:xfrm>
        <a:graphic>
          <a:graphicData uri="http://schemas.openxmlformats.org/drawingml/2006/table">
            <a:tbl>
              <a:tblPr firstRow="1" bandRow="1">
                <a:tableStyleId>{5940675A-B579-460E-94D1-54222C63F5DA}</a:tableStyleId>
              </a:tblPr>
              <a:tblGrid>
                <a:gridCol w="504825">
                  <a:extLst>
                    <a:ext uri="{9D8B030D-6E8A-4147-A177-3AD203B41FA5}">
                      <a16:colId xmlns:a16="http://schemas.microsoft.com/office/drawing/2014/main" val="1758603161"/>
                    </a:ext>
                  </a:extLst>
                </a:gridCol>
                <a:gridCol w="711762">
                  <a:extLst>
                    <a:ext uri="{9D8B030D-6E8A-4147-A177-3AD203B41FA5}">
                      <a16:colId xmlns:a16="http://schemas.microsoft.com/office/drawing/2014/main" val="1683883532"/>
                    </a:ext>
                  </a:extLst>
                </a:gridCol>
                <a:gridCol w="1996939">
                  <a:extLst>
                    <a:ext uri="{9D8B030D-6E8A-4147-A177-3AD203B41FA5}">
                      <a16:colId xmlns:a16="http://schemas.microsoft.com/office/drawing/2014/main" val="2728573032"/>
                    </a:ext>
                  </a:extLst>
                </a:gridCol>
                <a:gridCol w="1469000">
                  <a:extLst>
                    <a:ext uri="{9D8B030D-6E8A-4147-A177-3AD203B41FA5}">
                      <a16:colId xmlns:a16="http://schemas.microsoft.com/office/drawing/2014/main" val="542411048"/>
                    </a:ext>
                  </a:extLst>
                </a:gridCol>
                <a:gridCol w="4034998">
                  <a:extLst>
                    <a:ext uri="{9D8B030D-6E8A-4147-A177-3AD203B41FA5}">
                      <a16:colId xmlns:a16="http://schemas.microsoft.com/office/drawing/2014/main" val="3803121079"/>
                    </a:ext>
                  </a:extLst>
                </a:gridCol>
              </a:tblGrid>
              <a:tr h="99857">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2852488567"/>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24</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i="0" u="none" strike="noStrike" dirty="0">
                          <a:solidFill>
                            <a:schemeClr val="tx1"/>
                          </a:solidFill>
                          <a:effectLst/>
                          <a:latin typeface="+mn-ea"/>
                          <a:ea typeface="+mn-ea"/>
                          <a:cs typeface="Meiryo UI" panose="020B0604030504040204" pitchFamily="50" charset="-128"/>
                        </a:rPr>
                        <a:t>視覚効果設定パフォーマンス優先</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「パフォーマンスを優先する」にチェック</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「スタート」→「設定」→「システム」→「詳細情報」→「システムの詳細設定」→「詳細設定」タブ→「パフォーマンス」で「設定」クリック→「視覚効果」タブで「パフォーマンスを優先する」チェック</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657613570"/>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25</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i="0" u="none" strike="noStrike" dirty="0">
                          <a:solidFill>
                            <a:schemeClr val="tx1"/>
                          </a:solidFill>
                          <a:effectLst/>
                          <a:latin typeface="+mn-ea"/>
                          <a:ea typeface="+mn-ea"/>
                          <a:cs typeface="Meiryo UI" panose="020B0604030504040204" pitchFamily="50" charset="-128"/>
                        </a:rPr>
                        <a:t>デスクトップテーマ変更</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chemeClr val="tx1"/>
                          </a:solidFill>
                          <a:effectLst/>
                          <a:latin typeface="+mn-ea"/>
                          <a:ea typeface="+mn-ea"/>
                          <a:cs typeface="Meiryo UI" panose="020B0604030504040204" pitchFamily="50" charset="-128"/>
                        </a:rPr>
                        <a:t>Windows</a:t>
                      </a:r>
                      <a:r>
                        <a:rPr lang="ja-JP" altLang="en-US" sz="1000" b="1" i="0" u="none" strike="noStrike" dirty="0">
                          <a:solidFill>
                            <a:schemeClr val="tx1"/>
                          </a:solidFill>
                          <a:effectLst/>
                          <a:latin typeface="+mn-ea"/>
                          <a:ea typeface="+mn-ea"/>
                          <a:cs typeface="Meiryo UI" panose="020B0604030504040204" pitchFamily="50" charset="-128"/>
                        </a:rPr>
                        <a:t>に設定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「スタート」→「設定」→「個人用設定」→「テーマ」→「テーマの変更」で「</a:t>
                      </a:r>
                      <a:r>
                        <a:rPr lang="en-US" altLang="ja-JP" sz="1000" b="1" i="0" u="none" strike="noStrike" dirty="0">
                          <a:solidFill>
                            <a:schemeClr val="tx1"/>
                          </a:solidFill>
                          <a:effectLst/>
                          <a:latin typeface="+mn-ea"/>
                          <a:ea typeface="+mn-ea"/>
                          <a:cs typeface="Meiryo UI" panose="020B0604030504040204" pitchFamily="50" charset="-128"/>
                        </a:rPr>
                        <a:t>Windows</a:t>
                      </a:r>
                      <a:r>
                        <a:rPr lang="ja-JP" altLang="en-US" sz="1000" b="1" i="0" u="none" strike="noStrike" dirty="0">
                          <a:solidFill>
                            <a:schemeClr val="tx1"/>
                          </a:solidFill>
                          <a:effectLst/>
                          <a:latin typeface="+mn-ea"/>
                          <a:ea typeface="+mn-ea"/>
                          <a:cs typeface="Meiryo UI" panose="020B0604030504040204" pitchFamily="50" charset="-128"/>
                        </a:rPr>
                        <a:t>」を選択</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3829246495"/>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26</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en-US" sz="1000" b="1" i="0" u="none" strike="noStrike" dirty="0">
                          <a:solidFill>
                            <a:schemeClr val="tx1"/>
                          </a:solidFill>
                          <a:effectLst/>
                          <a:latin typeface="+mn-ea"/>
                          <a:ea typeface="+mn-ea"/>
                          <a:cs typeface="Meiryo UI" panose="020B0604030504040204" pitchFamily="50" charset="-128"/>
                        </a:rPr>
                        <a:t>Aero Glass</a:t>
                      </a:r>
                      <a:r>
                        <a:rPr lang="ja-JP" altLang="en-US" sz="1000" b="1" i="0" u="none" strike="noStrike" dirty="0">
                          <a:solidFill>
                            <a:schemeClr val="tx1"/>
                          </a:solidFill>
                          <a:effectLst/>
                          <a:latin typeface="+mn-ea"/>
                          <a:ea typeface="+mn-ea"/>
                          <a:cs typeface="Meiryo UI" panose="020B0604030504040204" pitchFamily="50" charset="-128"/>
                        </a:rPr>
                        <a:t>の設定</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chemeClr val="tx1"/>
                          </a:solidFill>
                          <a:effectLst/>
                          <a:latin typeface="+mn-ea"/>
                          <a:ea typeface="+mn-ea"/>
                          <a:cs typeface="Meiryo UI" panose="020B0604030504040204" pitchFamily="50" charset="-128"/>
                        </a:rPr>
                        <a:t>Aero Glass</a:t>
                      </a:r>
                      <a:r>
                        <a:rPr lang="ja-JP" altLang="en-US" sz="1000" b="1" i="0" u="none" strike="noStrike" dirty="0">
                          <a:solidFill>
                            <a:schemeClr val="tx1"/>
                          </a:solidFill>
                          <a:effectLst/>
                          <a:latin typeface="+mn-ea"/>
                          <a:ea typeface="+mn-ea"/>
                          <a:cs typeface="Meiryo UI" panose="020B0604030504040204" pitchFamily="50" charset="-128"/>
                        </a:rPr>
                        <a:t>を無効化</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「スタート」→「設定」→「個人用設定」→「色」→「透明効果」を「オフ」にする</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2259564993"/>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27</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algn="l" fontAlgn="ctr"/>
                      <a:r>
                        <a:rPr kumimoji="1" lang="ja-JP" altLang="en-US" sz="1000" b="1" u="none" strike="noStrike" kern="1200" baseline="0" dirty="0">
                          <a:latin typeface="+mn-ea"/>
                          <a:ea typeface="+mn-ea"/>
                        </a:rPr>
                        <a:t>プライベートネットワーク・ファイヤーウォール</a:t>
                      </a:r>
                      <a:endParaRPr kumimoji="1" lang="en-US" altLang="ja-JP" sz="1000" b="1" u="none" strike="noStrike" kern="1200" baseline="0" dirty="0">
                        <a:latin typeface="+mn-ea"/>
                        <a:ea typeface="+mn-ea"/>
                      </a:endParaRPr>
                    </a:p>
                  </a:txBody>
                  <a:tcPr marL="36000" marR="36000" marT="36000" marB="36000" anchor="ctr"/>
                </a:tc>
                <a:tc rowSpan="2">
                  <a:txBody>
                    <a:bodyPr/>
                    <a:lstStyle/>
                    <a:p>
                      <a:r>
                        <a:rPr kumimoji="1" lang="ja-JP" altLang="en-US" sz="1000" b="1" u="none" strike="noStrike" kern="1200" baseline="0" dirty="0">
                          <a:latin typeface="+mn-ea"/>
                          <a:ea typeface="+mn-ea"/>
                        </a:rPr>
                        <a:t>ファイヤウォールのアプリケーション許可</a:t>
                      </a:r>
                      <a:endParaRPr kumimoji="1" lang="ja-JP" altLang="en-US" sz="1000" b="1" dirty="0">
                        <a:latin typeface="+mn-ea"/>
                        <a:ea typeface="+mn-ea"/>
                        <a:cs typeface="Meiryo UI" panose="020B0604030504040204" pitchFamily="50" charset="-128"/>
                      </a:endParaRPr>
                    </a:p>
                  </a:txBody>
                  <a:tcPr marL="36000" marR="36000" marT="36000" marB="36000" anchor="ctr"/>
                </a:tc>
                <a:tc rowSpan="2">
                  <a:txBody>
                    <a:bodyPr/>
                    <a:lstStyle/>
                    <a:p>
                      <a:r>
                        <a:rPr kumimoji="1" lang="ja-JP" altLang="en-US" sz="1000" b="1" u="none" strike="noStrike" kern="1200" baseline="0" dirty="0">
                          <a:latin typeface="+mn-ea"/>
                          <a:ea typeface="+mn-ea"/>
                        </a:rPr>
                        <a:t>「スタート」→「設定」→「ネットワークとインターネット」→「状態」→「</a:t>
                      </a:r>
                      <a:r>
                        <a:rPr kumimoji="1" lang="en-US" altLang="ja-JP" sz="1000" b="1" u="none" strike="noStrike" kern="1200" baseline="0" dirty="0">
                          <a:latin typeface="+mn-ea"/>
                          <a:ea typeface="+mn-ea"/>
                        </a:rPr>
                        <a:t>Windows </a:t>
                      </a:r>
                      <a:r>
                        <a:rPr kumimoji="1" lang="ja-JP" altLang="en-US" sz="1000" b="1" u="none" strike="noStrike" kern="1200" baseline="0" dirty="0">
                          <a:latin typeface="+mn-ea"/>
                          <a:ea typeface="+mn-ea"/>
                        </a:rPr>
                        <a:t>ファイアウォール」→「ファイヤウォールによるアプリケーションの許可」→「設定の変更」クリック →「別のアプリの許可」クリック →「参照」クリックし、「</a:t>
                      </a:r>
                      <a:r>
                        <a:rPr kumimoji="1" lang="en-US" altLang="ja-JP" sz="1000" b="1" u="none" strike="noStrike" kern="1200" baseline="0" dirty="0">
                          <a:latin typeface="+mn-ea"/>
                          <a:ea typeface="+mn-ea"/>
                        </a:rPr>
                        <a:t>C:\Program Files (x86)\Panasonic\asm300</a:t>
                      </a:r>
                      <a:r>
                        <a:rPr kumimoji="1" lang="ja-JP" altLang="en-US" sz="1000" b="1" u="none" strike="noStrike" kern="1200" baseline="0" dirty="0">
                          <a:latin typeface="+mn-ea"/>
                          <a:ea typeface="+mn-ea"/>
                        </a:rPr>
                        <a:t>」の下記実行ファイルをすべて許可</a:t>
                      </a:r>
                      <a:endParaRPr kumimoji="1" lang="en-US" altLang="ja-JP" sz="1000" b="1" u="none" strike="noStrike" kern="1200" baseline="0" dirty="0">
                        <a:latin typeface="+mn-ea"/>
                        <a:ea typeface="+mn-ea"/>
                      </a:endParaRP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asm300ope.exe</a:t>
                      </a: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asm300liveIP.exe</a:t>
                      </a: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asm300srv.exe</a:t>
                      </a: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asm300tlsrv.exe</a:t>
                      </a: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ASMDownloadQueue.exe</a:t>
                      </a: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ASDBService.exe</a:t>
                      </a:r>
                    </a:p>
                    <a:p>
                      <a:r>
                        <a:rPr kumimoji="1" lang="ja-JP" altLang="en-US" sz="1000" b="1" u="none" strike="noStrike" kern="1200" baseline="0" dirty="0">
                          <a:latin typeface="+mn-ea"/>
                          <a:ea typeface="+mn-ea"/>
                          <a:cs typeface="Meiryo UI" panose="020B0604030504040204" pitchFamily="50" charset="-128"/>
                        </a:rPr>
                        <a:t>・</a:t>
                      </a:r>
                      <a:r>
                        <a:rPr kumimoji="1" lang="en-US" altLang="ja-JP" sz="1000" b="1" u="none" strike="noStrike" kern="1200" baseline="0" dirty="0">
                          <a:latin typeface="+mn-ea"/>
                          <a:ea typeface="+mn-ea"/>
                          <a:cs typeface="Meiryo UI" panose="020B0604030504040204" pitchFamily="50" charset="-128"/>
                        </a:rPr>
                        <a:t>HttpReceiveService.exe</a:t>
                      </a:r>
                      <a:endParaRPr kumimoji="1" lang="en-US" altLang="ja-JP" sz="1000" b="1" dirty="0">
                        <a:solidFill>
                          <a:srgbClr val="FF0000"/>
                        </a:solidFill>
                        <a:effectLst>
                          <a:outerShdw blurRad="38100" dist="38100" dir="2700000" algn="tl">
                            <a:srgbClr val="000000">
                              <a:alpha val="43137"/>
                            </a:srgbClr>
                          </a:outerShdw>
                        </a:effectLst>
                        <a:latin typeface="+mn-ea"/>
                        <a:ea typeface="+mn-ea"/>
                        <a:cs typeface="Meiryo UI" panose="020B0604030504040204" pitchFamily="50" charset="-128"/>
                      </a:endParaRPr>
                    </a:p>
                  </a:txBody>
                  <a:tcPr marL="36000" marR="36000" marT="36000" marB="36000">
                    <a:noFill/>
                  </a:tcPr>
                </a:tc>
                <a:extLst>
                  <a:ext uri="{0D108BD9-81ED-4DB2-BD59-A6C34878D82A}">
                    <a16:rowId xmlns:a16="http://schemas.microsoft.com/office/drawing/2014/main" val="307607057"/>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28</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dirty="0">
                        <a:solidFill>
                          <a:schemeClr val="tx1"/>
                        </a:solidFill>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u="none" strike="noStrike" dirty="0">
                          <a:effectLst/>
                          <a:latin typeface="+mn-ea"/>
                          <a:ea typeface="+mn-ea"/>
                        </a:rPr>
                        <a:t>パブリックネットワーク・ファイヤウォール</a:t>
                      </a:r>
                      <a:endParaRPr lang="en-US" altLang="ja-JP" sz="1000" b="1" i="0" u="none" strike="noStrike" dirty="0">
                        <a:solidFill>
                          <a:srgbClr val="000000"/>
                        </a:solidFill>
                        <a:effectLst/>
                        <a:latin typeface="+mn-ea"/>
                        <a:ea typeface="+mn-ea"/>
                        <a:cs typeface="Meiryo UI" panose="020B0604030504040204" pitchFamily="50" charset="-128"/>
                      </a:endParaRPr>
                    </a:p>
                  </a:txBody>
                  <a:tcPr marL="36000" marR="36000" marT="36000" marB="36000" anchor="ctr"/>
                </a:tc>
                <a:tc vMerge="1">
                  <a:txBody>
                    <a:bodyPr/>
                    <a:lstStyle/>
                    <a:p>
                      <a:endParaRPr kumimoji="1" lang="ja-JP" altLang="en-US" dirty="0"/>
                    </a:p>
                  </a:txBody>
                  <a:tcPr/>
                </a:tc>
                <a:tc vMerge="1">
                  <a:txBody>
                    <a:bodyPr/>
                    <a:lstStyle/>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114596854"/>
                  </a:ext>
                </a:extLst>
              </a:tr>
            </a:tbl>
          </a:graphicData>
        </a:graphic>
      </p:graphicFrame>
      <p:sp>
        <p:nvSpPr>
          <p:cNvPr id="7" name="コンテンツ プレースホルダー 1"/>
          <p:cNvSpPr txBox="1">
            <a:spLocks/>
          </p:cNvSpPr>
          <p:nvPr/>
        </p:nvSpPr>
        <p:spPr>
          <a:xfrm>
            <a:off x="160020" y="596424"/>
            <a:ext cx="8597403" cy="369412"/>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sz="1400" dirty="0"/>
              <a:t>WV-ASA100UX</a:t>
            </a:r>
            <a:r>
              <a:rPr lang="ja-JP" altLang="en-US" sz="1400" dirty="0"/>
              <a:t>を</a:t>
            </a:r>
            <a:r>
              <a:rPr lang="en-US" altLang="ja-JP" sz="1400" dirty="0"/>
              <a:t>WV-ASM300UX</a:t>
            </a:r>
            <a:r>
              <a:rPr lang="ja-JP" altLang="en-US" sz="1400" dirty="0"/>
              <a:t>との共用</a:t>
            </a:r>
            <a:r>
              <a:rPr lang="en-US" altLang="ja-JP" sz="1400" dirty="0"/>
              <a:t>PC</a:t>
            </a:r>
            <a:r>
              <a:rPr lang="ja-JP" altLang="en-US" sz="1400" dirty="0"/>
              <a:t>としてインストールする場合は、下記内容も設定ください。</a:t>
            </a:r>
          </a:p>
        </p:txBody>
      </p:sp>
    </p:spTree>
    <p:extLst>
      <p:ext uri="{BB962C8B-B14F-4D97-AF65-F5344CB8AC3E}">
        <p14:creationId xmlns:p14="http://schemas.microsoft.com/office/powerpoint/2010/main" val="1805294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追加設定（共用</a:t>
            </a:r>
            <a:r>
              <a:rPr lang="en-US" altLang="ja-JP" dirty="0"/>
              <a:t>PC</a:t>
            </a:r>
            <a:r>
              <a:rPr lang="ja-JP" altLang="en-US" dirty="0"/>
              <a:t>）</a:t>
            </a:r>
            <a:r>
              <a:rPr lang="en-US" altLang="ja-JP" sz="2000" dirty="0"/>
              <a:t>2/2</a:t>
            </a:r>
            <a:endParaRPr kumimoji="1" lang="ja-JP" altLang="en-US" sz="2000" dirty="0"/>
          </a:p>
        </p:txBody>
      </p:sp>
      <p:graphicFrame>
        <p:nvGraphicFramePr>
          <p:cNvPr id="4" name="コンテンツ プレースホルダー 3"/>
          <p:cNvGraphicFramePr>
            <a:graphicFrameLocks noGrp="1"/>
          </p:cNvGraphicFramePr>
          <p:nvPr>
            <p:ph sz="quarter" idx="10"/>
            <p:extLst>
              <p:ext uri="{D42A27DB-BD31-4B8C-83A1-F6EECF244321}">
                <p14:modId xmlns:p14="http://schemas.microsoft.com/office/powerpoint/2010/main" val="1966786184"/>
              </p:ext>
            </p:extLst>
          </p:nvPr>
        </p:nvGraphicFramePr>
        <p:xfrm>
          <a:off x="213238" y="982636"/>
          <a:ext cx="8717524" cy="1994880"/>
        </p:xfrm>
        <a:graphic>
          <a:graphicData uri="http://schemas.openxmlformats.org/drawingml/2006/table">
            <a:tbl>
              <a:tblPr firstRow="1" bandRow="1">
                <a:tableStyleId>{5940675A-B579-460E-94D1-54222C63F5DA}</a:tableStyleId>
              </a:tblPr>
              <a:tblGrid>
                <a:gridCol w="504825">
                  <a:extLst>
                    <a:ext uri="{9D8B030D-6E8A-4147-A177-3AD203B41FA5}">
                      <a16:colId xmlns:a16="http://schemas.microsoft.com/office/drawing/2014/main" val="1758603161"/>
                    </a:ext>
                  </a:extLst>
                </a:gridCol>
                <a:gridCol w="711762">
                  <a:extLst>
                    <a:ext uri="{9D8B030D-6E8A-4147-A177-3AD203B41FA5}">
                      <a16:colId xmlns:a16="http://schemas.microsoft.com/office/drawing/2014/main" val="1683883532"/>
                    </a:ext>
                  </a:extLst>
                </a:gridCol>
                <a:gridCol w="1996939">
                  <a:extLst>
                    <a:ext uri="{9D8B030D-6E8A-4147-A177-3AD203B41FA5}">
                      <a16:colId xmlns:a16="http://schemas.microsoft.com/office/drawing/2014/main" val="2728573032"/>
                    </a:ext>
                  </a:extLst>
                </a:gridCol>
                <a:gridCol w="1469000">
                  <a:extLst>
                    <a:ext uri="{9D8B030D-6E8A-4147-A177-3AD203B41FA5}">
                      <a16:colId xmlns:a16="http://schemas.microsoft.com/office/drawing/2014/main" val="542411048"/>
                    </a:ext>
                  </a:extLst>
                </a:gridCol>
                <a:gridCol w="4034998">
                  <a:extLst>
                    <a:ext uri="{9D8B030D-6E8A-4147-A177-3AD203B41FA5}">
                      <a16:colId xmlns:a16="http://schemas.microsoft.com/office/drawing/2014/main" val="3803121079"/>
                    </a:ext>
                  </a:extLst>
                </a:gridCol>
              </a:tblGrid>
              <a:tr h="99857">
                <a:tc>
                  <a:txBody>
                    <a:bodyPr/>
                    <a:lstStyle/>
                    <a:p>
                      <a:pPr algn="ctr"/>
                      <a:r>
                        <a:rPr kumimoji="1" lang="en-US" altLang="ja-JP" sz="1200" b="1" dirty="0">
                          <a:latin typeface="+mn-ea"/>
                          <a:ea typeface="+mn-ea"/>
                        </a:rPr>
                        <a:t>No</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チェック</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項目・ソフト名称</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対処方法</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tc>
                  <a:txBody>
                    <a:bodyPr/>
                    <a:lstStyle/>
                    <a:p>
                      <a:pPr algn="ctr"/>
                      <a:r>
                        <a:rPr kumimoji="1" lang="ja-JP" altLang="en-US" sz="1200" b="1" dirty="0">
                          <a:latin typeface="+mn-ea"/>
                          <a:ea typeface="+mn-ea"/>
                        </a:rPr>
                        <a:t>備　考</a:t>
                      </a:r>
                      <a:endParaRPr kumimoji="1" lang="ja-JP" altLang="en-US" sz="1200" b="1" dirty="0">
                        <a:solidFill>
                          <a:schemeClr val="tx1"/>
                        </a:solidFill>
                        <a:latin typeface="+mn-ea"/>
                        <a:ea typeface="+mn-ea"/>
                        <a:cs typeface="Meiryo UI" panose="020B0604030504040204" pitchFamily="50" charset="-128"/>
                      </a:endParaRPr>
                    </a:p>
                  </a:txBody>
                  <a:tcPr marL="36000" marR="36000" marT="36000" marB="36000"/>
                </a:tc>
                <a:extLst>
                  <a:ext uri="{0D108BD9-81ED-4DB2-BD59-A6C34878D82A}">
                    <a16:rowId xmlns:a16="http://schemas.microsoft.com/office/drawing/2014/main" val="2852488567"/>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29</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i="0" u="none" strike="noStrike" dirty="0">
                          <a:solidFill>
                            <a:schemeClr val="tx1"/>
                          </a:solidFill>
                          <a:effectLst/>
                          <a:latin typeface="+mn-ea"/>
                          <a:ea typeface="+mn-ea"/>
                          <a:cs typeface="Meiryo UI" panose="020B0604030504040204" pitchFamily="50" charset="-128"/>
                        </a:rPr>
                        <a:t>ドライバーインストール</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付属</a:t>
                      </a:r>
                      <a:r>
                        <a:rPr lang="en-US" altLang="ja-JP" sz="1000" b="1" i="0" u="none" strike="noStrike" dirty="0">
                          <a:solidFill>
                            <a:schemeClr val="tx1"/>
                          </a:solidFill>
                          <a:effectLst/>
                          <a:latin typeface="+mn-ea"/>
                          <a:ea typeface="+mn-ea"/>
                          <a:cs typeface="Meiryo UI" panose="020B0604030504040204" pitchFamily="50" charset="-128"/>
                        </a:rPr>
                        <a:t>CD</a:t>
                      </a:r>
                      <a:r>
                        <a:rPr lang="ja-JP" altLang="en-US" sz="1000" b="1" i="0" u="none" strike="noStrike" dirty="0">
                          <a:solidFill>
                            <a:schemeClr val="tx1"/>
                          </a:solidFill>
                          <a:effectLst/>
                          <a:latin typeface="+mn-ea"/>
                          <a:ea typeface="+mn-ea"/>
                          <a:cs typeface="Meiryo UI" panose="020B0604030504040204" pitchFamily="50" charset="-128"/>
                        </a:rPr>
                        <a:t>でインストール</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電源投入前に取り付けること。解像度の設定がされていないため、下記「デスクトップ画面の設定」を行い調整する</a:t>
                      </a:r>
                      <a:r>
                        <a:rPr lang="ja-JP" altLang="en-US" sz="800" b="1" i="0" u="none" strike="noStrike" dirty="0">
                          <a:solidFill>
                            <a:schemeClr val="tx1"/>
                          </a:solidFill>
                          <a:effectLst/>
                          <a:latin typeface="+mn-ea"/>
                          <a:ea typeface="+mn-ea"/>
                          <a:cs typeface="Meiryo UI" panose="020B0604030504040204" pitchFamily="50" charset="-128"/>
                        </a:rPr>
                        <a:t>。</a:t>
                      </a:r>
                      <a:endParaRPr lang="en-US" altLang="ja-JP" sz="800" b="1" i="0" u="none" strike="noStrike" dirty="0">
                        <a:solidFill>
                          <a:schemeClr val="tx1"/>
                        </a:solidFill>
                        <a:effectLst/>
                        <a:latin typeface="+mn-ea"/>
                        <a:ea typeface="+mn-ea"/>
                        <a:cs typeface="Meiryo UI" panose="020B0604030504040204" pitchFamily="50" charset="-128"/>
                      </a:endParaRPr>
                    </a:p>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chemeClr val="tx1"/>
                          </a:solidFill>
                          <a:effectLst/>
                          <a:latin typeface="+mn-ea"/>
                          <a:ea typeface="+mn-ea"/>
                          <a:cs typeface="Meiryo UI" panose="020B0604030504040204" pitchFamily="50" charset="-128"/>
                        </a:rPr>
                        <a:t>※</a:t>
                      </a:r>
                      <a:r>
                        <a:rPr lang="ja-JP" altLang="en-US" sz="1000" b="1" i="0" u="none" strike="noStrike" dirty="0">
                          <a:solidFill>
                            <a:schemeClr val="tx1"/>
                          </a:solidFill>
                          <a:effectLst/>
                          <a:latin typeface="+mn-ea"/>
                          <a:ea typeface="+mn-ea"/>
                          <a:cs typeface="Meiryo UI" panose="020B0604030504040204" pitchFamily="50" charset="-128"/>
                        </a:rPr>
                        <a:t>グラフィックボードメーカーのサポート情報を確認し、必要に応じてドライバーの更新を実施する。</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2692153431"/>
                  </a:ext>
                </a:extLst>
              </a:tr>
              <a:tr h="363855">
                <a:tc>
                  <a:txBody>
                    <a:bodyPr/>
                    <a:lstStyle/>
                    <a:p>
                      <a:pPr algn="ctr"/>
                      <a:r>
                        <a:rPr kumimoji="1" lang="en-US" altLang="ja-JP" sz="1000" b="1" dirty="0">
                          <a:solidFill>
                            <a:schemeClr val="tx1"/>
                          </a:solidFill>
                          <a:latin typeface="+mn-ea"/>
                          <a:ea typeface="+mn-ea"/>
                          <a:cs typeface="Meiryo UI" panose="020B0604030504040204" pitchFamily="50" charset="-128"/>
                        </a:rPr>
                        <a:t>30</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i="0" u="none" strike="noStrike" dirty="0">
                          <a:solidFill>
                            <a:schemeClr val="tx1"/>
                          </a:solidFill>
                          <a:effectLst/>
                          <a:latin typeface="+mn-ea"/>
                          <a:ea typeface="+mn-ea"/>
                          <a:cs typeface="Meiryo UI" panose="020B0604030504040204" pitchFamily="50" charset="-128"/>
                        </a:rPr>
                        <a:t>ディスプレイ表示の変更</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適正解像度</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「スタート」→「設定」→「システム」→「ディスプレイ」→「解像度」</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2801440233"/>
                  </a:ext>
                </a:extLst>
              </a:tr>
              <a:tr h="612674">
                <a:tc>
                  <a:txBody>
                    <a:bodyPr/>
                    <a:lstStyle/>
                    <a:p>
                      <a:pPr algn="ctr"/>
                      <a:r>
                        <a:rPr kumimoji="1" lang="en-US" altLang="ja-JP" sz="1000" b="1" dirty="0">
                          <a:solidFill>
                            <a:schemeClr val="tx1"/>
                          </a:solidFill>
                          <a:latin typeface="+mn-ea"/>
                          <a:ea typeface="+mn-ea"/>
                          <a:cs typeface="Meiryo UI" panose="020B0604030504040204" pitchFamily="50" charset="-128"/>
                        </a:rPr>
                        <a:t>31</a:t>
                      </a:r>
                    </a:p>
                  </a:txBody>
                  <a:tcPr marL="36000" marR="36000"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1" dirty="0">
                        <a:solidFill>
                          <a:schemeClr val="tx1"/>
                        </a:solidFill>
                        <a:latin typeface="+mn-ea"/>
                        <a:ea typeface="+mn-ea"/>
                        <a:cs typeface="Meiryo UI" panose="020B0604030504040204" pitchFamily="50" charset="-128"/>
                      </a:endParaRPr>
                    </a:p>
                  </a:txBody>
                  <a:tcPr marL="36000" marR="36000" marT="36000" marB="36000"/>
                </a:tc>
                <a:tc>
                  <a:txBody>
                    <a:bodyPr/>
                    <a:lstStyle/>
                    <a:p>
                      <a:r>
                        <a:rPr lang="ja-JP" altLang="en-US" sz="1000" b="1" i="0" u="none" strike="noStrike" dirty="0">
                          <a:solidFill>
                            <a:schemeClr val="tx1"/>
                          </a:solidFill>
                          <a:effectLst/>
                          <a:latin typeface="+mn-ea"/>
                          <a:ea typeface="+mn-ea"/>
                          <a:cs typeface="Meiryo UI" panose="020B0604030504040204" pitchFamily="50" charset="-128"/>
                        </a:rPr>
                        <a:t>ディスプレイモードの変更・設定 （２画面以上表示の場合）</a:t>
                      </a:r>
                      <a:endParaRPr lang="en-US"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000" b="1" i="0" u="none" strike="noStrike" dirty="0">
                          <a:solidFill>
                            <a:schemeClr val="tx1"/>
                          </a:solidFill>
                          <a:effectLst/>
                          <a:latin typeface="+mn-ea"/>
                          <a:ea typeface="+mn-ea"/>
                          <a:cs typeface="Meiryo UI" panose="020B0604030504040204" pitchFamily="50" charset="-128"/>
                        </a:rPr>
                        <a:t>適正解像度／振分け設定</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ja-JP" sz="1000" b="1" i="0" u="none" strike="noStrike" dirty="0">
                          <a:solidFill>
                            <a:schemeClr val="tx1"/>
                          </a:solidFill>
                          <a:effectLst/>
                          <a:latin typeface="+mn-ea"/>
                          <a:ea typeface="+mn-ea"/>
                          <a:cs typeface="Meiryo UI" panose="020B0604030504040204" pitchFamily="50" charset="-128"/>
                        </a:rPr>
                        <a:t>2</a:t>
                      </a:r>
                      <a:r>
                        <a:rPr lang="ja-JP" altLang="en-US" sz="1000" b="1" i="0" u="none" strike="noStrike" dirty="0">
                          <a:solidFill>
                            <a:schemeClr val="tx1"/>
                          </a:solidFill>
                          <a:effectLst/>
                          <a:latin typeface="+mn-ea"/>
                          <a:ea typeface="+mn-ea"/>
                          <a:cs typeface="Meiryo UI" panose="020B0604030504040204" pitchFamily="50" charset="-128"/>
                        </a:rPr>
                        <a:t>画⾯表示の場合は、「ディスプレイ」→「ディスプレイの詳細設定」の項目にて、それぞれ適正解像度に変更する。 →「複数のディスプレイ」より、「表示画面を拡張する」「表示画面を複製する」「</a:t>
                      </a:r>
                      <a:r>
                        <a:rPr lang="en-US" altLang="ja-JP" sz="1000" b="1" i="0" u="none" strike="noStrike" dirty="0">
                          <a:solidFill>
                            <a:schemeClr val="tx1"/>
                          </a:solidFill>
                          <a:effectLst/>
                          <a:latin typeface="+mn-ea"/>
                          <a:ea typeface="+mn-ea"/>
                          <a:cs typeface="Meiryo UI" panose="020B0604030504040204" pitchFamily="50" charset="-128"/>
                        </a:rPr>
                        <a:t>1</a:t>
                      </a:r>
                      <a:r>
                        <a:rPr lang="ja-JP" altLang="en-US" sz="1000" b="1" i="0" u="none" strike="noStrike" dirty="0">
                          <a:solidFill>
                            <a:schemeClr val="tx1"/>
                          </a:solidFill>
                          <a:effectLst/>
                          <a:latin typeface="+mn-ea"/>
                          <a:ea typeface="+mn-ea"/>
                          <a:cs typeface="Meiryo UI" panose="020B0604030504040204" pitchFamily="50" charset="-128"/>
                        </a:rPr>
                        <a:t>のみに表示する」「</a:t>
                      </a:r>
                      <a:r>
                        <a:rPr lang="en-US" altLang="ja-JP" sz="1000" b="1" i="0" u="none" strike="noStrike" dirty="0">
                          <a:solidFill>
                            <a:schemeClr val="tx1"/>
                          </a:solidFill>
                          <a:effectLst/>
                          <a:latin typeface="+mn-ea"/>
                          <a:ea typeface="+mn-ea"/>
                          <a:cs typeface="Meiryo UI" panose="020B0604030504040204" pitchFamily="50" charset="-128"/>
                        </a:rPr>
                        <a:t>2</a:t>
                      </a:r>
                      <a:r>
                        <a:rPr lang="ja-JP" altLang="en-US" sz="1000" b="1" i="0" u="none" strike="noStrike" dirty="0">
                          <a:solidFill>
                            <a:schemeClr val="tx1"/>
                          </a:solidFill>
                          <a:effectLst/>
                          <a:latin typeface="+mn-ea"/>
                          <a:ea typeface="+mn-ea"/>
                          <a:cs typeface="Meiryo UI" panose="020B0604030504040204" pitchFamily="50" charset="-128"/>
                        </a:rPr>
                        <a:t>のみに表示する」のいずれかを選択</a:t>
                      </a:r>
                      <a:endParaRPr lang="en-US" altLang="ja-JP" sz="1000" b="1" i="0" u="none" strike="noStrike" dirty="0">
                        <a:solidFill>
                          <a:schemeClr val="tx1"/>
                        </a:solidFill>
                        <a:effectLst/>
                        <a:latin typeface="+mn-ea"/>
                        <a:ea typeface="+mn-ea"/>
                        <a:cs typeface="Meiryo UI" panose="020B0604030504040204" pitchFamily="50" charset="-128"/>
                      </a:endParaRPr>
                    </a:p>
                  </a:txBody>
                  <a:tcPr marL="36000" marR="36000" marT="36000" marB="36000" anchor="ctr"/>
                </a:tc>
                <a:extLst>
                  <a:ext uri="{0D108BD9-81ED-4DB2-BD59-A6C34878D82A}">
                    <a16:rowId xmlns:a16="http://schemas.microsoft.com/office/drawing/2014/main" val="1859881263"/>
                  </a:ext>
                </a:extLst>
              </a:tr>
            </a:tbl>
          </a:graphicData>
        </a:graphic>
      </p:graphicFrame>
      <p:sp>
        <p:nvSpPr>
          <p:cNvPr id="7" name="コンテンツ プレースホルダー 1"/>
          <p:cNvSpPr txBox="1">
            <a:spLocks/>
          </p:cNvSpPr>
          <p:nvPr/>
        </p:nvSpPr>
        <p:spPr>
          <a:xfrm>
            <a:off x="160020" y="596424"/>
            <a:ext cx="8597403" cy="369412"/>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en-US" altLang="ja-JP" sz="1400" dirty="0"/>
              <a:t>WV-ASM300UX</a:t>
            </a:r>
            <a:r>
              <a:rPr lang="ja-JP" altLang="en-US" sz="1400" dirty="0"/>
              <a:t>用に</a:t>
            </a:r>
            <a:r>
              <a:rPr lang="en-US" altLang="ja-JP" sz="1400" dirty="0"/>
              <a:t>PC</a:t>
            </a:r>
            <a:r>
              <a:rPr lang="ja-JP" altLang="en-US" sz="1400" dirty="0"/>
              <a:t>へグラフィックカードをインストールする場合、下記内容も設定ください。</a:t>
            </a:r>
          </a:p>
        </p:txBody>
      </p:sp>
    </p:spTree>
    <p:extLst>
      <p:ext uri="{BB962C8B-B14F-4D97-AF65-F5344CB8AC3E}">
        <p14:creationId xmlns:p14="http://schemas.microsoft.com/office/powerpoint/2010/main" val="4189907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g</a:t>
            </a:r>
            <a:r>
              <a:rPr lang="ja-JP" altLang="en-US" dirty="0"/>
              <a:t> ）</a:t>
            </a:r>
            <a:r>
              <a:rPr lang="en-US" altLang="ja-JP" dirty="0"/>
              <a:t>PC</a:t>
            </a:r>
            <a:r>
              <a:rPr lang="ja-JP" altLang="en-US" dirty="0"/>
              <a:t>ドライブ構成の最適化（適宜）</a:t>
            </a:r>
            <a:endParaRPr kumimoji="1" lang="ja-JP" altLang="en-US" dirty="0"/>
          </a:p>
        </p:txBody>
      </p:sp>
      <p:sp>
        <p:nvSpPr>
          <p:cNvPr id="4" name="コンテンツ プレースホルダー 1"/>
          <p:cNvSpPr txBox="1">
            <a:spLocks/>
          </p:cNvSpPr>
          <p:nvPr/>
        </p:nvSpPr>
        <p:spPr>
          <a:xfrm>
            <a:off x="298384" y="635554"/>
            <a:ext cx="8581054" cy="75529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Bef>
                <a:spcPts val="600"/>
              </a:spcBef>
              <a:spcAft>
                <a:spcPts val="0"/>
              </a:spcAft>
              <a:buFont typeface="Arial" panose="020B0604020202020204" pitchFamily="34" charset="0"/>
              <a:buNone/>
            </a:pPr>
            <a:r>
              <a:rPr lang="en-US" altLang="ja-JP" sz="1800" dirty="0"/>
              <a:t>PC</a:t>
            </a:r>
            <a:r>
              <a:rPr lang="ja-JP" altLang="en-US" sz="1800" dirty="0"/>
              <a:t>のハードディスクドライブを</a:t>
            </a:r>
            <a:r>
              <a:rPr lang="en-US" altLang="ja-JP" sz="1800" dirty="0"/>
              <a:t>RAID</a:t>
            </a:r>
            <a:r>
              <a:rPr lang="ja-JP" altLang="en-US" sz="1800" dirty="0"/>
              <a:t>５もしくは６で構成しない場合、カメラ接続台数</a:t>
            </a:r>
            <a:r>
              <a:rPr lang="en-US" altLang="ja-JP" sz="1800" dirty="0"/>
              <a:t>100</a:t>
            </a:r>
            <a:r>
              <a:rPr lang="ja-JP" altLang="en-US" sz="1800" dirty="0"/>
              <a:t>台以下の場合でも</a:t>
            </a:r>
            <a:r>
              <a:rPr lang="ja-JP" altLang="en-US" sz="1800" dirty="0">
                <a:solidFill>
                  <a:srgbClr val="000000"/>
                </a:solidFill>
              </a:rPr>
              <a:t>ディスクアクセス負荷分散のため、</a:t>
            </a:r>
            <a:r>
              <a:rPr lang="ja-JP" altLang="en-US" sz="1800" dirty="0">
                <a:solidFill>
                  <a:srgbClr val="FF0000"/>
                </a:solidFill>
              </a:rPr>
              <a:t>画像保存フォルダと</a:t>
            </a:r>
            <a:r>
              <a:rPr lang="en-US" altLang="ja-JP" sz="1800" dirty="0">
                <a:solidFill>
                  <a:srgbClr val="FF0000"/>
                </a:solidFill>
              </a:rPr>
              <a:t>SQL</a:t>
            </a:r>
            <a:r>
              <a:rPr lang="ja-JP" altLang="en-US" sz="1800" dirty="0">
                <a:solidFill>
                  <a:srgbClr val="FF0000"/>
                </a:solidFill>
              </a:rPr>
              <a:t>サーバー保存ドライブは物理的に分けることを推奨</a:t>
            </a:r>
            <a:r>
              <a:rPr lang="ja-JP" altLang="en-US" sz="1800" dirty="0"/>
              <a:t>します。</a:t>
            </a:r>
            <a:endParaRPr lang="en-US" altLang="ja-JP" sz="1800" dirty="0"/>
          </a:p>
          <a:p>
            <a:pPr marL="179388" indent="-179388" fontAlgn="auto">
              <a:spcBef>
                <a:spcPts val="0"/>
              </a:spcBef>
              <a:spcAft>
                <a:spcPts val="0"/>
              </a:spcAft>
              <a:buNone/>
            </a:pPr>
            <a:r>
              <a:rPr lang="ja-JP" altLang="en-US" sz="1400" dirty="0"/>
              <a:t>＊</a:t>
            </a:r>
            <a:r>
              <a:rPr lang="en-US" altLang="ja-JP" sz="1400" dirty="0"/>
              <a:t>1</a:t>
            </a:r>
            <a:r>
              <a:rPr lang="ja-JP" altLang="en-US" sz="1400" dirty="0" err="1"/>
              <a:t>つの</a:t>
            </a:r>
            <a:r>
              <a:rPr lang="ja-JP" altLang="en-US" sz="1400" dirty="0"/>
              <a:t>ドライブでパーティションを区切る方法については、ディスクアクセスの負荷を低減することには直接つながらないため、非推奨となります。</a:t>
            </a:r>
            <a:endParaRPr lang="en-US" altLang="ja-JP" sz="1400" dirty="0"/>
          </a:p>
          <a:p>
            <a:pPr marL="0" indent="0" fontAlgn="auto">
              <a:spcBef>
                <a:spcPts val="600"/>
              </a:spcBef>
              <a:spcAft>
                <a:spcPts val="0"/>
              </a:spcAft>
              <a:buNone/>
            </a:pPr>
            <a:r>
              <a:rPr lang="ja-JP" altLang="en-US" sz="1800" dirty="0"/>
              <a:t>また、カメラからの最大受信頻度（顔・人物・車両、毎秒）が</a:t>
            </a:r>
            <a:r>
              <a:rPr lang="en-US" altLang="ja-JP" sz="1800" dirty="0"/>
              <a:t>100</a:t>
            </a:r>
            <a:r>
              <a:rPr lang="ja-JP" altLang="en-US" sz="1800" dirty="0"/>
              <a:t>を超える場合は、画像保存ドライブは </a:t>
            </a:r>
            <a:r>
              <a:rPr lang="en-US" altLang="ja-JP" sz="1800" dirty="0"/>
              <a:t>SSD</a:t>
            </a:r>
            <a:r>
              <a:rPr lang="ja-JP" altLang="en-US" sz="1800" dirty="0"/>
              <a:t> を推奨します。</a:t>
            </a:r>
            <a:endParaRPr lang="en-US" altLang="ja-JP" sz="1800" dirty="0"/>
          </a:p>
          <a:p>
            <a:pPr marL="0" indent="0" fontAlgn="auto">
              <a:spcBef>
                <a:spcPts val="600"/>
              </a:spcBef>
              <a:spcAft>
                <a:spcPts val="0"/>
              </a:spcAft>
              <a:buNone/>
            </a:pPr>
            <a:r>
              <a:rPr lang="en-US" altLang="ja-JP" sz="1400" dirty="0"/>
              <a:t>【</a:t>
            </a:r>
            <a:r>
              <a:rPr lang="ja-JP" altLang="en-US" sz="1400" dirty="0"/>
              <a:t>ドライブ構成例</a:t>
            </a:r>
            <a:r>
              <a:rPr lang="en-US" altLang="ja-JP" sz="1400" dirty="0"/>
              <a:t>】</a:t>
            </a:r>
            <a:r>
              <a:rPr lang="ja-JP" altLang="en-US" sz="1400" dirty="0"/>
              <a:t> </a:t>
            </a:r>
            <a:endParaRPr lang="en-US" altLang="ja-JP" sz="1400" dirty="0"/>
          </a:p>
        </p:txBody>
      </p:sp>
      <p:graphicFrame>
        <p:nvGraphicFramePr>
          <p:cNvPr id="5" name="表 4"/>
          <p:cNvGraphicFramePr>
            <a:graphicFrameLocks noGrp="1"/>
          </p:cNvGraphicFramePr>
          <p:nvPr>
            <p:extLst>
              <p:ext uri="{D42A27DB-BD31-4B8C-83A1-F6EECF244321}">
                <p14:modId xmlns:p14="http://schemas.microsoft.com/office/powerpoint/2010/main" val="3873240646"/>
              </p:ext>
            </p:extLst>
          </p:nvPr>
        </p:nvGraphicFramePr>
        <p:xfrm>
          <a:off x="506730" y="2832172"/>
          <a:ext cx="7946390" cy="16459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33905">
                  <a:extLst>
                    <a:ext uri="{9D8B030D-6E8A-4147-A177-3AD203B41FA5}">
                      <a16:colId xmlns:a16="http://schemas.microsoft.com/office/drawing/2014/main" val="1239339981"/>
                    </a:ext>
                  </a:extLst>
                </a:gridCol>
                <a:gridCol w="1271905">
                  <a:extLst>
                    <a:ext uri="{9D8B030D-6E8A-4147-A177-3AD203B41FA5}">
                      <a16:colId xmlns:a16="http://schemas.microsoft.com/office/drawing/2014/main" val="3665786538"/>
                    </a:ext>
                  </a:extLst>
                </a:gridCol>
                <a:gridCol w="1797685">
                  <a:extLst>
                    <a:ext uri="{9D8B030D-6E8A-4147-A177-3AD203B41FA5}">
                      <a16:colId xmlns:a16="http://schemas.microsoft.com/office/drawing/2014/main" val="2440153811"/>
                    </a:ext>
                  </a:extLst>
                </a:gridCol>
                <a:gridCol w="2842895">
                  <a:extLst>
                    <a:ext uri="{9D8B030D-6E8A-4147-A177-3AD203B41FA5}">
                      <a16:colId xmlns:a16="http://schemas.microsoft.com/office/drawing/2014/main" val="3989493267"/>
                    </a:ext>
                  </a:extLst>
                </a:gridCol>
              </a:tblGrid>
              <a:tr h="135890">
                <a:tc>
                  <a:txBody>
                    <a:bodyPr/>
                    <a:lstStyle/>
                    <a:p>
                      <a:pPr algn="ctr"/>
                      <a:r>
                        <a:rPr kumimoji="1" lang="ja-JP" altLang="en-US" sz="2000" b="1" dirty="0">
                          <a:effectLst>
                            <a:outerShdw blurRad="38100" dist="38100" dir="2700000" algn="tl">
                              <a:srgbClr val="000000">
                                <a:alpha val="43137"/>
                              </a:srgbClr>
                            </a:outerShdw>
                          </a:effectLst>
                          <a:latin typeface="+mn-ea"/>
                          <a:ea typeface="+mn-ea"/>
                        </a:rPr>
                        <a:t>データ</a:t>
                      </a:r>
                    </a:p>
                  </a:txBody>
                  <a:tcPr anchor="ctr"/>
                </a:tc>
                <a:tc>
                  <a:txBody>
                    <a:bodyPr/>
                    <a:lstStyle/>
                    <a:p>
                      <a:pPr algn="ctr"/>
                      <a:r>
                        <a:rPr kumimoji="1" lang="ja-JP" altLang="en-US" sz="2000" b="1" dirty="0">
                          <a:effectLst>
                            <a:outerShdw blurRad="38100" dist="38100" dir="2700000" algn="tl">
                              <a:srgbClr val="000000">
                                <a:alpha val="43137"/>
                              </a:srgbClr>
                            </a:outerShdw>
                          </a:effectLst>
                          <a:latin typeface="+mn-ea"/>
                          <a:ea typeface="+mn-ea"/>
                        </a:rPr>
                        <a:t>ドライブ</a:t>
                      </a:r>
                    </a:p>
                  </a:txBody>
                  <a:tcPr anchor="ctr"/>
                </a:tc>
                <a:tc>
                  <a:txBody>
                    <a:bodyPr/>
                    <a:lstStyle/>
                    <a:p>
                      <a:pPr algn="ctr"/>
                      <a:r>
                        <a:rPr kumimoji="1" lang="ja-JP" altLang="en-US" sz="2000" b="1" dirty="0">
                          <a:effectLst>
                            <a:outerShdw blurRad="38100" dist="38100" dir="2700000" algn="tl">
                              <a:srgbClr val="000000">
                                <a:alpha val="43137"/>
                              </a:srgbClr>
                            </a:outerShdw>
                          </a:effectLst>
                          <a:latin typeface="+mn-ea"/>
                          <a:ea typeface="+mn-ea"/>
                        </a:rPr>
                        <a:t>最大受信頻度</a:t>
                      </a:r>
                    </a:p>
                  </a:txBody>
                  <a:tcPr anchor="ctr"/>
                </a:tc>
                <a:tc>
                  <a:txBody>
                    <a:bodyPr/>
                    <a:lstStyle/>
                    <a:p>
                      <a:pPr algn="ctr"/>
                      <a:r>
                        <a:rPr kumimoji="1" lang="ja-JP" altLang="en-US" sz="2000" b="1" dirty="0">
                          <a:effectLst>
                            <a:outerShdw blurRad="38100" dist="38100" dir="2700000" algn="tl">
                              <a:srgbClr val="000000">
                                <a:alpha val="43137"/>
                              </a:srgbClr>
                            </a:outerShdw>
                          </a:effectLst>
                          <a:latin typeface="+mn-ea"/>
                          <a:ea typeface="+mn-ea"/>
                        </a:rPr>
                        <a:t>ストレージ</a:t>
                      </a:r>
                    </a:p>
                  </a:txBody>
                  <a:tcPr anchor="ctr"/>
                </a:tc>
                <a:extLst>
                  <a:ext uri="{0D108BD9-81ED-4DB2-BD59-A6C34878D82A}">
                    <a16:rowId xmlns:a16="http://schemas.microsoft.com/office/drawing/2014/main" val="1452252701"/>
                  </a:ext>
                </a:extLst>
              </a:tr>
              <a:tr h="370840">
                <a:tc>
                  <a:txBody>
                    <a:bodyPr/>
                    <a:lstStyle/>
                    <a:p>
                      <a:r>
                        <a:rPr kumimoji="1" lang="en-US" altLang="ja-JP" sz="2000" b="1" dirty="0">
                          <a:latin typeface="+mn-ea"/>
                          <a:ea typeface="+mn-ea"/>
                        </a:rPr>
                        <a:t>OS</a:t>
                      </a:r>
                      <a:r>
                        <a:rPr kumimoji="1" lang="ja-JP" altLang="en-US" sz="2000" b="1" dirty="0">
                          <a:latin typeface="+mn-ea"/>
                          <a:ea typeface="+mn-ea"/>
                        </a:rPr>
                        <a:t>＋</a:t>
                      </a:r>
                      <a:r>
                        <a:rPr kumimoji="1" lang="en-US" altLang="ja-JP" sz="2000" b="1" dirty="0">
                          <a:latin typeface="+mn-ea"/>
                          <a:ea typeface="+mn-ea"/>
                        </a:rPr>
                        <a:t>SQL</a:t>
                      </a:r>
                      <a:endParaRPr kumimoji="1" lang="ja-JP" altLang="en-US" sz="2000" b="1" dirty="0">
                        <a:latin typeface="+mn-ea"/>
                        <a:ea typeface="+mn-ea"/>
                      </a:endParaRPr>
                    </a:p>
                  </a:txBody>
                  <a:tcPr anchor="ctr"/>
                </a:tc>
                <a:tc>
                  <a:txBody>
                    <a:bodyPr/>
                    <a:lstStyle/>
                    <a:p>
                      <a:pPr marL="360363" indent="0" algn="l"/>
                      <a:r>
                        <a:rPr kumimoji="1" lang="en-US" altLang="ja-JP" sz="2000" b="1" dirty="0">
                          <a:latin typeface="+mn-ea"/>
                          <a:ea typeface="+mn-ea"/>
                        </a:rPr>
                        <a:t>C:</a:t>
                      </a:r>
                      <a:endParaRPr kumimoji="1" lang="ja-JP" altLang="en-US" sz="2000" b="1" dirty="0">
                        <a:latin typeface="+mn-ea"/>
                        <a:ea typeface="+mn-ea"/>
                      </a:endParaRPr>
                    </a:p>
                  </a:txBody>
                  <a:tcPr anchor="ctr"/>
                </a:tc>
                <a:tc>
                  <a:txBody>
                    <a:bodyPr/>
                    <a:lstStyle/>
                    <a:p>
                      <a:pPr algn="ctr"/>
                      <a:r>
                        <a:rPr kumimoji="1" lang="ja-JP" altLang="en-US" sz="2000" b="1" dirty="0" err="1">
                          <a:latin typeface="+mn-ea"/>
                          <a:ea typeface="+mn-ea"/>
                        </a:rPr>
                        <a:t>ー</a:t>
                      </a:r>
                      <a:endParaRPr kumimoji="1" lang="ja-JP" altLang="en-US" sz="2000" b="1" dirty="0">
                        <a:latin typeface="+mn-ea"/>
                        <a:ea typeface="+mn-ea"/>
                      </a:endParaRPr>
                    </a:p>
                  </a:txBody>
                  <a:tcPr anchor="ctr"/>
                </a:tc>
                <a:tc>
                  <a:txBody>
                    <a:bodyPr/>
                    <a:lstStyle/>
                    <a:p>
                      <a:pPr algn="ctr"/>
                      <a:r>
                        <a:rPr kumimoji="1" lang="en-US" altLang="ja-JP" sz="2000" b="1" dirty="0">
                          <a:latin typeface="+mn-ea"/>
                          <a:ea typeface="+mn-ea"/>
                        </a:rPr>
                        <a:t>HDD</a:t>
                      </a:r>
                      <a:r>
                        <a:rPr kumimoji="1" lang="ja-JP" altLang="en-US" sz="2000" b="1" dirty="0">
                          <a:latin typeface="+mn-ea"/>
                          <a:ea typeface="+mn-ea"/>
                        </a:rPr>
                        <a:t> または </a:t>
                      </a:r>
                      <a:r>
                        <a:rPr kumimoji="1" lang="en-US" altLang="ja-JP" sz="2000" b="1" dirty="0">
                          <a:latin typeface="+mn-ea"/>
                          <a:ea typeface="+mn-ea"/>
                        </a:rPr>
                        <a:t>SSD</a:t>
                      </a:r>
                      <a:endParaRPr kumimoji="1" lang="ja-JP" altLang="en-US" sz="2000" b="1" dirty="0">
                        <a:latin typeface="+mn-ea"/>
                        <a:ea typeface="+mn-ea"/>
                      </a:endParaRPr>
                    </a:p>
                  </a:txBody>
                  <a:tcPr anchor="ctr"/>
                </a:tc>
                <a:extLst>
                  <a:ext uri="{0D108BD9-81ED-4DB2-BD59-A6C34878D82A}">
                    <a16:rowId xmlns:a16="http://schemas.microsoft.com/office/drawing/2014/main" val="3860082843"/>
                  </a:ext>
                </a:extLst>
              </a:tr>
              <a:tr h="198120">
                <a:tc rowSpan="2">
                  <a:txBody>
                    <a:bodyPr/>
                    <a:lstStyle/>
                    <a:p>
                      <a:r>
                        <a:rPr kumimoji="1" lang="ja-JP" altLang="en-US" sz="2000" b="1" dirty="0">
                          <a:latin typeface="+mn-ea"/>
                          <a:ea typeface="+mn-ea"/>
                        </a:rPr>
                        <a:t>画像データ保存</a:t>
                      </a:r>
                    </a:p>
                  </a:txBody>
                  <a:tcPr anchor="ctr"/>
                </a:tc>
                <a:tc rowSpan="2">
                  <a:txBody>
                    <a:bodyPr/>
                    <a:lstStyle/>
                    <a:p>
                      <a:pPr marL="360363" indent="0" algn="l"/>
                      <a:r>
                        <a:rPr kumimoji="1" lang="en-US" altLang="ja-JP" sz="2000" b="1" dirty="0">
                          <a:latin typeface="+mn-ea"/>
                          <a:ea typeface="+mn-ea"/>
                        </a:rPr>
                        <a:t>D:</a:t>
                      </a:r>
                      <a:r>
                        <a:rPr kumimoji="1" lang="en-US" altLang="ja-JP" sz="2000" b="1" baseline="30000" dirty="0">
                          <a:latin typeface="+mn-ea"/>
                          <a:ea typeface="+mn-ea"/>
                        </a:rPr>
                        <a:t>*1</a:t>
                      </a:r>
                      <a:endParaRPr kumimoji="1" lang="ja-JP" altLang="en-US" sz="2000" b="1" baseline="30000" dirty="0">
                        <a:latin typeface="+mn-ea"/>
                        <a:ea typeface="+mn-ea"/>
                      </a:endParaRPr>
                    </a:p>
                  </a:txBody>
                  <a:tcPr anchor="ctr"/>
                </a:tc>
                <a:tc>
                  <a:txBody>
                    <a:bodyPr/>
                    <a:lstStyle/>
                    <a:p>
                      <a:pPr algn="ctr"/>
                      <a:r>
                        <a:rPr kumimoji="1" lang="en-US" altLang="ja-JP" sz="2000" b="1" dirty="0">
                          <a:latin typeface="+mn-ea"/>
                          <a:ea typeface="+mn-ea"/>
                        </a:rPr>
                        <a:t>100</a:t>
                      </a:r>
                      <a:r>
                        <a:rPr kumimoji="1" lang="ja-JP" altLang="en-US" sz="2000" b="1" dirty="0">
                          <a:latin typeface="+mn-ea"/>
                          <a:ea typeface="+mn-ea"/>
                        </a:rPr>
                        <a:t>件</a:t>
                      </a:r>
                      <a:r>
                        <a:rPr kumimoji="1" lang="en-US" altLang="ja-JP" sz="1600" b="1" dirty="0">
                          <a:latin typeface="+mn-ea"/>
                          <a:ea typeface="+mn-ea"/>
                        </a:rPr>
                        <a:t>/</a:t>
                      </a:r>
                      <a:r>
                        <a:rPr kumimoji="1" lang="ja-JP" altLang="en-US" sz="1600" b="1" dirty="0">
                          <a:latin typeface="+mn-ea"/>
                          <a:ea typeface="+mn-ea"/>
                        </a:rPr>
                        <a:t>秒 </a:t>
                      </a:r>
                      <a:r>
                        <a:rPr kumimoji="1" lang="ja-JP" altLang="en-US" sz="2000" b="1" dirty="0">
                          <a:latin typeface="+mn-ea"/>
                          <a:ea typeface="+mn-ea"/>
                        </a:rPr>
                        <a:t>未満</a:t>
                      </a:r>
                    </a:p>
                  </a:txBody>
                  <a:tcPr anchor="ctr">
                    <a:lnB w="12700" cap="flat" cmpd="sng" algn="ctr">
                      <a:solidFill>
                        <a:schemeClr val="bg1"/>
                      </a:solidFill>
                      <a:prstDash val="solid"/>
                      <a:round/>
                      <a:headEnd type="none" w="med" len="med"/>
                      <a:tailEnd type="none" w="med" len="med"/>
                    </a:lnB>
                  </a:tcPr>
                </a:tc>
                <a:tc>
                  <a:txBody>
                    <a:bodyPr/>
                    <a:lstStyle/>
                    <a:p>
                      <a:pPr algn="ctr"/>
                      <a:r>
                        <a:rPr kumimoji="1" lang="en-US" altLang="ja-JP" sz="2000" b="1" dirty="0">
                          <a:latin typeface="+mn-ea"/>
                          <a:ea typeface="+mn-ea"/>
                        </a:rPr>
                        <a:t>HDD</a:t>
                      </a:r>
                      <a:r>
                        <a:rPr kumimoji="1" lang="ja-JP" altLang="en-US" sz="2000" b="1" dirty="0">
                          <a:latin typeface="+mn-ea"/>
                          <a:ea typeface="+mn-ea"/>
                        </a:rPr>
                        <a:t> または </a:t>
                      </a:r>
                      <a:r>
                        <a:rPr kumimoji="1" lang="en-US" altLang="ja-JP" sz="2000" b="1" dirty="0">
                          <a:latin typeface="+mn-ea"/>
                          <a:ea typeface="+mn-ea"/>
                        </a:rPr>
                        <a:t>SSD</a:t>
                      </a:r>
                      <a:endParaRPr kumimoji="1" lang="ja-JP" altLang="en-US" sz="2000" b="1" dirty="0">
                        <a:latin typeface="+mn-ea"/>
                        <a:ea typeface="+mn-ea"/>
                      </a:endParaRP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75952120"/>
                  </a:ext>
                </a:extLst>
              </a:tr>
              <a:tr h="198120">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dirty="0">
                          <a:latin typeface="+mn-ea"/>
                          <a:ea typeface="+mn-ea"/>
                        </a:rPr>
                        <a:t>100</a:t>
                      </a:r>
                      <a:r>
                        <a:rPr kumimoji="1" lang="ja-JP" altLang="en-US" sz="2000" b="1" dirty="0">
                          <a:latin typeface="+mn-ea"/>
                          <a:ea typeface="+mn-ea"/>
                        </a:rPr>
                        <a:t>件</a:t>
                      </a:r>
                      <a:r>
                        <a:rPr kumimoji="1" lang="en-US" altLang="ja-JP" sz="1600" b="1" dirty="0">
                          <a:latin typeface="+mn-ea"/>
                          <a:ea typeface="+mn-ea"/>
                        </a:rPr>
                        <a:t>/</a:t>
                      </a:r>
                      <a:r>
                        <a:rPr kumimoji="1" lang="ja-JP" altLang="en-US" sz="1600" b="1" dirty="0">
                          <a:latin typeface="+mn-ea"/>
                          <a:ea typeface="+mn-ea"/>
                        </a:rPr>
                        <a:t>秒 </a:t>
                      </a:r>
                      <a:r>
                        <a:rPr kumimoji="1" lang="ja-JP" altLang="en-US" sz="2000" b="1" dirty="0">
                          <a:latin typeface="+mn-ea"/>
                          <a:ea typeface="+mn-ea"/>
                        </a:rPr>
                        <a:t>以上</a:t>
                      </a:r>
                    </a:p>
                  </a:txBody>
                  <a:tcPr anchor="ctr">
                    <a:lnT w="12700" cap="flat" cmpd="sng" algn="ctr">
                      <a:solidFill>
                        <a:schemeClr val="bg1"/>
                      </a:solidFill>
                      <a:prstDash val="solid"/>
                      <a:round/>
                      <a:headEnd type="none" w="med" len="med"/>
                      <a:tailEnd type="none" w="med" len="med"/>
                    </a:lnT>
                  </a:tcPr>
                </a:tc>
                <a:tc>
                  <a:txBody>
                    <a:bodyPr/>
                    <a:lstStyle/>
                    <a:p>
                      <a:pPr algn="ctr"/>
                      <a:r>
                        <a:rPr kumimoji="1" lang="en-US" altLang="ja-JP" sz="2400" b="1" dirty="0">
                          <a:solidFill>
                            <a:srgbClr val="0000FF"/>
                          </a:solidFill>
                          <a:effectLst>
                            <a:outerShdw blurRad="38100" dist="38100" dir="2700000" algn="tl">
                              <a:srgbClr val="000000">
                                <a:alpha val="43137"/>
                              </a:srgbClr>
                            </a:outerShdw>
                          </a:effectLst>
                          <a:latin typeface="+mn-ea"/>
                          <a:ea typeface="+mn-ea"/>
                        </a:rPr>
                        <a:t>SSD</a:t>
                      </a:r>
                      <a:endParaRPr kumimoji="1" lang="ja-JP" altLang="en-US" sz="2400" b="1" dirty="0">
                        <a:solidFill>
                          <a:srgbClr val="0000FF"/>
                        </a:solidFill>
                        <a:effectLst>
                          <a:outerShdw blurRad="38100" dist="38100" dir="2700000" algn="tl">
                            <a:srgbClr val="000000">
                              <a:alpha val="43137"/>
                            </a:srgbClr>
                          </a:outerShdw>
                        </a:effectLst>
                        <a:latin typeface="+mn-ea"/>
                        <a:ea typeface="+mn-ea"/>
                      </a:endParaRP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370523250"/>
                  </a:ext>
                </a:extLst>
              </a:tr>
            </a:tbl>
          </a:graphicData>
        </a:graphic>
      </p:graphicFrame>
      <p:sp>
        <p:nvSpPr>
          <p:cNvPr id="10" name="正方形/長方形 9"/>
          <p:cNvSpPr/>
          <p:nvPr/>
        </p:nvSpPr>
        <p:spPr>
          <a:xfrm>
            <a:off x="2976770" y="4493041"/>
            <a:ext cx="4062331" cy="261610"/>
          </a:xfrm>
          <a:prstGeom prst="rect">
            <a:avLst/>
          </a:prstGeom>
        </p:spPr>
        <p:txBody>
          <a:bodyPr wrap="none">
            <a:spAutoFit/>
          </a:bodyPr>
          <a:lstStyle/>
          <a:p>
            <a:pPr lvl="0" defTabSz="914400" fontAlgn="auto">
              <a:spcBef>
                <a:spcPts val="0"/>
              </a:spcBef>
              <a:spcAft>
                <a:spcPts val="0"/>
              </a:spcAft>
            </a:pPr>
            <a:r>
              <a:rPr lang="en-US" altLang="ja-JP" sz="1100" b="1" dirty="0">
                <a:solidFill>
                  <a:prstClr val="black"/>
                </a:solidFill>
                <a:latin typeface="游ゴシック" panose="020B0400000000000000" pitchFamily="50" charset="-128"/>
                <a:ea typeface="游ゴシック" panose="020B0400000000000000" pitchFamily="50" charset="-128"/>
                <a:cs typeface="+mn-cs"/>
              </a:rPr>
              <a:t>*1</a:t>
            </a:r>
            <a:r>
              <a:rPr lang="ja-JP" altLang="en-US" sz="1100" b="1" dirty="0">
                <a:solidFill>
                  <a:prstClr val="black"/>
                </a:solidFill>
                <a:latin typeface="游ゴシック" panose="020B0400000000000000" pitchFamily="50" charset="-128"/>
                <a:ea typeface="游ゴシック" panose="020B0400000000000000" pitchFamily="50" charset="-128"/>
                <a:cs typeface="+mn-cs"/>
              </a:rPr>
              <a:t>：お使いの</a:t>
            </a:r>
            <a:r>
              <a:rPr lang="en-US" altLang="ja-JP" sz="1100" b="1" dirty="0">
                <a:solidFill>
                  <a:prstClr val="black"/>
                </a:solidFill>
                <a:latin typeface="游ゴシック" panose="020B0400000000000000" pitchFamily="50" charset="-128"/>
                <a:ea typeface="游ゴシック" panose="020B0400000000000000" pitchFamily="50" charset="-128"/>
                <a:cs typeface="+mn-cs"/>
              </a:rPr>
              <a:t>PC</a:t>
            </a:r>
            <a:r>
              <a:rPr lang="ja-JP" altLang="en-US" sz="1100" b="1" dirty="0">
                <a:solidFill>
                  <a:prstClr val="black"/>
                </a:solidFill>
                <a:latin typeface="游ゴシック" panose="020B0400000000000000" pitchFamily="50" charset="-128"/>
                <a:ea typeface="游ゴシック" panose="020B0400000000000000" pitchFamily="50" charset="-128"/>
                <a:cs typeface="+mn-cs"/>
              </a:rPr>
              <a:t>で空いているドライブに適宜設定ください。</a:t>
            </a:r>
          </a:p>
        </p:txBody>
      </p:sp>
    </p:spTree>
    <p:extLst>
      <p:ext uri="{BB962C8B-B14F-4D97-AF65-F5344CB8AC3E}">
        <p14:creationId xmlns:p14="http://schemas.microsoft.com/office/powerpoint/2010/main" val="1679610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55747" y="854243"/>
            <a:ext cx="8072168" cy="3899339"/>
          </a:xfrm>
        </p:spPr>
        <p:txBody>
          <a:bodyPr/>
          <a:lstStyle/>
          <a:p>
            <a:pPr marL="0" indent="0">
              <a:buNone/>
            </a:pPr>
            <a:r>
              <a:rPr lang="ja-JP" altLang="en-US" sz="2000" dirty="0"/>
              <a:t>本書は、</a:t>
            </a:r>
            <a:r>
              <a:rPr lang="en-US" altLang="ja-JP" sz="2000" dirty="0"/>
              <a:t>SE</a:t>
            </a:r>
            <a:r>
              <a:rPr lang="ja-JP" altLang="en-US" sz="2000" dirty="0"/>
              <a:t>各位がシステムを設計・導入・設定するための情報を</a:t>
            </a:r>
            <a:endParaRPr lang="en-US" altLang="ja-JP" sz="2000" dirty="0"/>
          </a:p>
          <a:p>
            <a:pPr marL="0" indent="0">
              <a:spcBef>
                <a:spcPts val="600"/>
              </a:spcBef>
              <a:buNone/>
            </a:pPr>
            <a:r>
              <a:rPr lang="ja-JP" altLang="en-US" sz="2000" dirty="0"/>
              <a:t>記載したものになります。</a:t>
            </a:r>
            <a:endParaRPr lang="en-US" altLang="ja-JP" sz="2000" dirty="0"/>
          </a:p>
          <a:p>
            <a:pPr marL="0" indent="0">
              <a:spcBef>
                <a:spcPts val="600"/>
              </a:spcBef>
              <a:buNone/>
            </a:pPr>
            <a:r>
              <a:rPr kumimoji="1" lang="ja-JP" altLang="en-US" sz="2000" dirty="0"/>
              <a:t>本書に未掲載の情報については、以下をご参照ください。</a:t>
            </a:r>
            <a:endParaRPr kumimoji="1" lang="en-US" altLang="ja-JP" sz="2000" dirty="0"/>
          </a:p>
          <a:p>
            <a:pPr marL="180975" indent="0">
              <a:spcBef>
                <a:spcPts val="1800"/>
              </a:spcBef>
              <a:buNone/>
            </a:pPr>
            <a:r>
              <a:rPr lang="ja-JP" altLang="en-US" sz="1800" dirty="0"/>
              <a:t>①商品仕様</a:t>
            </a:r>
            <a:r>
              <a:rPr lang="en-US" altLang="ja-JP" sz="1800" dirty="0"/>
              <a:t>/</a:t>
            </a:r>
            <a:r>
              <a:rPr lang="ja-JP" altLang="en-US" sz="1800" dirty="0"/>
              <a:t>機能の概要説明：商品説明資料</a:t>
            </a:r>
            <a:endParaRPr lang="en-US" altLang="ja-JP" sz="1800" dirty="0"/>
          </a:p>
          <a:p>
            <a:pPr marL="180975" indent="0">
              <a:spcBef>
                <a:spcPts val="1800"/>
              </a:spcBef>
              <a:buNone/>
            </a:pPr>
            <a:r>
              <a:rPr lang="ja-JP" altLang="en-US" sz="1800" dirty="0"/>
              <a:t>②設定・操作の詳細説明：</a:t>
            </a:r>
            <a:endParaRPr kumimoji="1" lang="ja-JP" altLang="en-US" sz="1800" dirty="0"/>
          </a:p>
        </p:txBody>
      </p:sp>
      <p:sp>
        <p:nvSpPr>
          <p:cNvPr id="3" name="タイトル 2"/>
          <p:cNvSpPr>
            <a:spLocks noGrp="1"/>
          </p:cNvSpPr>
          <p:nvPr>
            <p:ph type="title"/>
          </p:nvPr>
        </p:nvSpPr>
        <p:spPr/>
        <p:txBody>
          <a:bodyPr/>
          <a:lstStyle/>
          <a:p>
            <a:r>
              <a:rPr lang="ja-JP" altLang="en-US" dirty="0"/>
              <a:t>本書の位置づけと</a:t>
            </a:r>
            <a:r>
              <a:rPr kumimoji="1" lang="ja-JP" altLang="en-US" dirty="0"/>
              <a:t>その他情報の参照先</a:t>
            </a:r>
          </a:p>
        </p:txBody>
      </p:sp>
      <p:sp>
        <p:nvSpPr>
          <p:cNvPr id="4" name="テキスト ボックス 3">
            <a:extLst>
              <a:ext uri="{FF2B5EF4-FFF2-40B4-BE49-F238E27FC236}">
                <a16:creationId xmlns:a16="http://schemas.microsoft.com/office/drawing/2014/main" id="{81D0BD28-7F4E-5A19-C7F9-44C60DD38EF1}"/>
              </a:ext>
            </a:extLst>
          </p:cNvPr>
          <p:cNvSpPr txBox="1"/>
          <p:nvPr/>
        </p:nvSpPr>
        <p:spPr>
          <a:xfrm>
            <a:off x="944428" y="3119564"/>
            <a:ext cx="7743825" cy="1092607"/>
          </a:xfrm>
          <a:prstGeom prst="rect">
            <a:avLst/>
          </a:prstGeom>
          <a:noFill/>
        </p:spPr>
        <p:txBody>
          <a:bodyPr wrap="square">
            <a:spAutoFit/>
          </a:bodyPr>
          <a:lstStyle/>
          <a:p>
            <a:pPr>
              <a:spcBef>
                <a:spcPts val="600"/>
              </a:spcBef>
            </a:pPr>
            <a:r>
              <a:rPr lang="en-US" altLang="ja-JP" sz="1400" b="1" dirty="0" err="1">
                <a:latin typeface="+mn-ea"/>
                <a:ea typeface="+mn-ea"/>
                <a:hlinkClick r:id="rId2"/>
              </a:rPr>
              <a:t>i</a:t>
            </a:r>
            <a:r>
              <a:rPr lang="en-US" altLang="ja-JP" sz="1400" b="1" dirty="0">
                <a:latin typeface="+mn-ea"/>
                <a:ea typeface="+mn-ea"/>
                <a:hlinkClick r:id="rId2"/>
              </a:rPr>
              <a:t>-PRO</a:t>
            </a:r>
            <a:r>
              <a:rPr lang="ja-JP" altLang="en-US" sz="1400" b="1" dirty="0">
                <a:latin typeface="+mn-ea"/>
                <a:ea typeface="+mn-ea"/>
                <a:hlinkClick r:id="rId2"/>
              </a:rPr>
              <a:t>ホーム ＞ セキュリティ ＞ 商品 ＞ </a:t>
            </a:r>
            <a:r>
              <a:rPr lang="en-US" altLang="ja-JP" sz="1400" b="1" dirty="0">
                <a:latin typeface="+mn-ea"/>
                <a:ea typeface="+mn-ea"/>
                <a:hlinkClick r:id="rId2"/>
              </a:rPr>
              <a:t>WV-ASA100UX</a:t>
            </a:r>
            <a:endParaRPr lang="en-US" altLang="ja-JP" sz="1400" b="1" dirty="0">
              <a:latin typeface="+mn-ea"/>
              <a:ea typeface="+mn-ea"/>
            </a:endParaRPr>
          </a:p>
          <a:p>
            <a:pPr>
              <a:spcBef>
                <a:spcPts val="600"/>
              </a:spcBef>
            </a:pPr>
            <a:r>
              <a:rPr lang="ja-JP" altLang="en-US" sz="1200" b="1" dirty="0">
                <a:latin typeface="+mn-ea"/>
                <a:ea typeface="+mn-ea"/>
              </a:rPr>
              <a:t>＞「ダウンロード一覧」タブ ＞「取扱説明書」の以下よりそれぞれダウンロード </a:t>
            </a:r>
            <a:endParaRPr lang="en-US" altLang="ja-JP" sz="1200" b="1" dirty="0">
              <a:latin typeface="+mn-ea"/>
              <a:ea typeface="+mn-ea"/>
            </a:endParaRPr>
          </a:p>
          <a:p>
            <a:pPr marL="176213">
              <a:spcBef>
                <a:spcPts val="600"/>
              </a:spcBef>
              <a:tabLst>
                <a:tab pos="176213" algn="l"/>
              </a:tabLst>
            </a:pPr>
            <a:r>
              <a:rPr lang="ja-JP" altLang="en-US" sz="1200" b="1" dirty="0">
                <a:latin typeface="+mn-ea"/>
                <a:ea typeface="+mn-ea"/>
              </a:rPr>
              <a:t>・「</a:t>
            </a:r>
            <a:r>
              <a:rPr lang="ja-JP" altLang="en-US" sz="1200" b="1" dirty="0">
                <a:latin typeface="+mn-ea"/>
                <a:ea typeface="+mn-ea"/>
                <a:hlinkClick r:id="rId3"/>
              </a:rPr>
              <a:t>取扱説明書 操作・設定編 </a:t>
            </a:r>
            <a:r>
              <a:rPr lang="en-US" altLang="ja-JP" sz="1200" b="1" dirty="0">
                <a:latin typeface="+mn-ea"/>
                <a:ea typeface="+mn-ea"/>
                <a:hlinkClick r:id="rId3"/>
              </a:rPr>
              <a:t>WV-ASA100UX, WV-ASA100WUX</a:t>
            </a:r>
            <a:r>
              <a:rPr lang="ja-JP" altLang="en-US" sz="1200" b="1" dirty="0">
                <a:latin typeface="+mn-ea"/>
                <a:ea typeface="+mn-ea"/>
                <a:hlinkClick r:id="rId3"/>
              </a:rPr>
              <a:t>他</a:t>
            </a:r>
            <a:r>
              <a:rPr lang="ja-JP" altLang="en-US" sz="1200" b="1" dirty="0">
                <a:latin typeface="+mn-ea"/>
                <a:ea typeface="+mn-ea"/>
              </a:rPr>
              <a:t>」</a:t>
            </a:r>
            <a:endParaRPr lang="en-US" altLang="ja-JP" sz="1200" b="1" dirty="0">
              <a:latin typeface="+mn-ea"/>
              <a:ea typeface="+mn-ea"/>
            </a:endParaRPr>
          </a:p>
          <a:p>
            <a:pPr marL="176213">
              <a:spcBef>
                <a:spcPts val="600"/>
              </a:spcBef>
              <a:tabLst>
                <a:tab pos="176213" algn="l"/>
              </a:tabLst>
            </a:pPr>
            <a:r>
              <a:rPr lang="ja-JP" altLang="en-US" sz="1200" b="1" dirty="0">
                <a:latin typeface="+mn-ea"/>
                <a:ea typeface="+mn-ea"/>
              </a:rPr>
              <a:t>・「</a:t>
            </a:r>
            <a:r>
              <a:rPr lang="ja-JP" altLang="en-US" sz="1200" b="1" dirty="0">
                <a:latin typeface="+mn-ea"/>
                <a:ea typeface="+mn-ea"/>
                <a:hlinkClick r:id="rId4"/>
              </a:rPr>
              <a:t>取扱説明書 設置・設定編 </a:t>
            </a:r>
            <a:r>
              <a:rPr lang="en-US" altLang="ja-JP" sz="1200" b="1" dirty="0">
                <a:latin typeface="+mn-ea"/>
                <a:ea typeface="+mn-ea"/>
                <a:hlinkClick r:id="rId4"/>
              </a:rPr>
              <a:t>WV-ASA100UX, WV-ASA100WUX</a:t>
            </a:r>
            <a:r>
              <a:rPr lang="ja-JP" altLang="en-US" sz="1200" b="1" dirty="0">
                <a:latin typeface="+mn-ea"/>
                <a:ea typeface="+mn-ea"/>
                <a:hlinkClick r:id="rId4"/>
              </a:rPr>
              <a:t>他</a:t>
            </a:r>
            <a:r>
              <a:rPr lang="ja-JP" altLang="en-US" sz="1200" b="1" dirty="0">
                <a:latin typeface="+mn-ea"/>
                <a:ea typeface="+mn-ea"/>
              </a:rPr>
              <a:t>」</a:t>
            </a:r>
          </a:p>
        </p:txBody>
      </p:sp>
    </p:spTree>
    <p:extLst>
      <p:ext uri="{BB962C8B-B14F-4D97-AF65-F5344CB8AC3E}">
        <p14:creationId xmlns:p14="http://schemas.microsoft.com/office/powerpoint/2010/main" val="2806681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358470" y="596423"/>
            <a:ext cx="8398953" cy="581661"/>
          </a:xfrm>
        </p:spPr>
        <p:txBody>
          <a:bodyPr/>
          <a:lstStyle/>
          <a:p>
            <a:pPr marL="0" indent="0">
              <a:buNone/>
            </a:pPr>
            <a:r>
              <a:rPr lang="ja-JP" altLang="en-US" sz="1400" dirty="0"/>
              <a:t>インストール</a:t>
            </a:r>
            <a:r>
              <a:rPr lang="en-US" altLang="ja-JP" sz="1400" dirty="0"/>
              <a:t>PC</a:t>
            </a:r>
            <a:r>
              <a:rPr lang="ja-JP" altLang="en-US" sz="1400" dirty="0"/>
              <a:t>に既存の</a:t>
            </a:r>
            <a:r>
              <a:rPr lang="en-US" altLang="ja-JP" sz="1400" dirty="0"/>
              <a:t>SQL</a:t>
            </a:r>
            <a:r>
              <a:rPr lang="ja-JP" altLang="en-US" sz="1400" dirty="0"/>
              <a:t>サーバーが存在する場合は、インストールに失敗する場合があります。</a:t>
            </a:r>
          </a:p>
          <a:p>
            <a:pPr marL="0" indent="0">
              <a:lnSpc>
                <a:spcPct val="110000"/>
              </a:lnSpc>
              <a:spcBef>
                <a:spcPts val="0"/>
              </a:spcBef>
              <a:buNone/>
            </a:pPr>
            <a:r>
              <a:rPr lang="ja-JP" altLang="en-US" sz="1400" dirty="0"/>
              <a:t>インストール事前に</a:t>
            </a:r>
            <a:r>
              <a:rPr lang="en-US" altLang="ja-JP" sz="1400" dirty="0"/>
              <a:t>SQL</a:t>
            </a:r>
            <a:r>
              <a:rPr lang="ja-JP" altLang="en-US" sz="1400" dirty="0"/>
              <a:t>サーバーと関連プログラムを削除ください。</a:t>
            </a:r>
            <a:endParaRPr kumimoji="1" lang="ja-JP" altLang="en-US" sz="1400" dirty="0"/>
          </a:p>
        </p:txBody>
      </p:sp>
      <p:sp>
        <p:nvSpPr>
          <p:cNvPr id="3" name="タイトル 2"/>
          <p:cNvSpPr>
            <a:spLocks noGrp="1"/>
          </p:cNvSpPr>
          <p:nvPr>
            <p:ph type="title"/>
          </p:nvPr>
        </p:nvSpPr>
        <p:spPr/>
        <p:txBody>
          <a:bodyPr/>
          <a:lstStyle/>
          <a:p>
            <a:pPr marL="357188" indent="-179388"/>
            <a:r>
              <a:rPr lang="en-US" altLang="ja-JP" dirty="0">
                <a:solidFill>
                  <a:prstClr val="white"/>
                </a:solidFill>
              </a:rPr>
              <a:t>h</a:t>
            </a:r>
            <a:r>
              <a:rPr lang="ja-JP" altLang="en-US" dirty="0">
                <a:solidFill>
                  <a:prstClr val="white"/>
                </a:solidFill>
              </a:rPr>
              <a:t>）既存</a:t>
            </a:r>
            <a:r>
              <a:rPr lang="en-US" altLang="ja-JP" dirty="0">
                <a:solidFill>
                  <a:prstClr val="white"/>
                </a:solidFill>
              </a:rPr>
              <a:t>SQL</a:t>
            </a:r>
            <a:r>
              <a:rPr lang="ja-JP" altLang="en-US" dirty="0">
                <a:solidFill>
                  <a:prstClr val="white"/>
                </a:solidFill>
              </a:rPr>
              <a:t>サーバーの削除（適宜）</a:t>
            </a:r>
            <a:endParaRPr kumimoji="1" lang="ja-JP" altLang="en-US" sz="2000" dirty="0"/>
          </a:p>
        </p:txBody>
      </p:sp>
      <p:pic>
        <p:nvPicPr>
          <p:cNvPr id="11" name="図 10"/>
          <p:cNvPicPr>
            <a:picLocks noChangeAspect="1"/>
          </p:cNvPicPr>
          <p:nvPr/>
        </p:nvPicPr>
        <p:blipFill>
          <a:blip r:embed="rId3"/>
          <a:stretch>
            <a:fillRect/>
          </a:stretch>
        </p:blipFill>
        <p:spPr>
          <a:xfrm>
            <a:off x="341744" y="1178084"/>
            <a:ext cx="4570012" cy="3521413"/>
          </a:xfrm>
          <a:prstGeom prst="rect">
            <a:avLst/>
          </a:prstGeom>
        </p:spPr>
      </p:pic>
      <p:sp>
        <p:nvSpPr>
          <p:cNvPr id="12" name="テキスト ボックス 11"/>
          <p:cNvSpPr txBox="1"/>
          <p:nvPr/>
        </p:nvSpPr>
        <p:spPr>
          <a:xfrm>
            <a:off x="5077838" y="1178084"/>
            <a:ext cx="3845667" cy="3025444"/>
          </a:xfrm>
          <a:prstGeom prst="rect">
            <a:avLst/>
          </a:prstGeom>
          <a:noFill/>
        </p:spPr>
        <p:txBody>
          <a:bodyPr wrap="square" rtlCol="0">
            <a:spAutoFit/>
          </a:bodyPr>
          <a:lstStyle/>
          <a:p>
            <a:pPr marL="180975" indent="-180975">
              <a:lnSpc>
                <a:spcPct val="120000"/>
              </a:lnSpc>
              <a:spcBef>
                <a:spcPts val="1200"/>
              </a:spcBef>
            </a:pPr>
            <a:r>
              <a:rPr kumimoji="1" lang="ja-JP" altLang="en-US" sz="1100" b="1" dirty="0">
                <a:latin typeface="+mn-ea"/>
                <a:ea typeface="+mn-ea"/>
              </a:rPr>
              <a:t>・「コントロールパネル」＞「プログラムと機能」</a:t>
            </a:r>
            <a:r>
              <a:rPr lang="ja-JP" altLang="en-US" sz="1100" b="1" dirty="0">
                <a:latin typeface="+mn-ea"/>
                <a:ea typeface="+mn-ea"/>
              </a:rPr>
              <a:t>＞「プログラムのアンインストールと変更」画面に遷移</a:t>
            </a:r>
            <a:endParaRPr lang="en-US" altLang="ja-JP" sz="1100" b="1" dirty="0">
              <a:latin typeface="+mn-ea"/>
              <a:ea typeface="+mn-ea"/>
            </a:endParaRPr>
          </a:p>
          <a:p>
            <a:pPr marL="180975" indent="-180975">
              <a:lnSpc>
                <a:spcPct val="120000"/>
              </a:lnSpc>
              <a:spcBef>
                <a:spcPts val="1200"/>
              </a:spcBef>
            </a:pPr>
            <a:r>
              <a:rPr lang="ja-JP" altLang="en-US" sz="1100" b="1" dirty="0">
                <a:latin typeface="+mn-ea"/>
                <a:ea typeface="+mn-ea"/>
              </a:rPr>
              <a:t>・</a:t>
            </a:r>
            <a:r>
              <a:rPr lang="en-US" altLang="ja-JP" sz="1100" b="1" dirty="0">
                <a:latin typeface="+mn-ea"/>
                <a:ea typeface="+mn-ea"/>
              </a:rPr>
              <a:t>SQL</a:t>
            </a:r>
            <a:r>
              <a:rPr lang="ja-JP" altLang="en-US" sz="1100" b="1" dirty="0">
                <a:latin typeface="+mn-ea"/>
                <a:ea typeface="+mn-ea"/>
              </a:rPr>
              <a:t>サーバー本体を最初にアンインストール</a:t>
            </a:r>
            <a:endParaRPr lang="en-US" altLang="ja-JP" sz="1100" b="1" dirty="0">
              <a:latin typeface="+mn-ea"/>
              <a:ea typeface="+mn-ea"/>
            </a:endParaRPr>
          </a:p>
          <a:p>
            <a:pPr marL="180975" indent="-180975">
              <a:lnSpc>
                <a:spcPct val="120000"/>
              </a:lnSpc>
              <a:spcBef>
                <a:spcPts val="0"/>
              </a:spcBef>
            </a:pPr>
            <a:r>
              <a:rPr lang="ja-JP" altLang="en-US" sz="1100" b="1" dirty="0">
                <a:latin typeface="+mn-ea"/>
                <a:ea typeface="+mn-ea"/>
              </a:rPr>
              <a:t>　</a:t>
            </a:r>
            <a:r>
              <a:rPr lang="ja-JP" altLang="en-US" sz="1000" b="1" dirty="0">
                <a:latin typeface="+mn-ea"/>
                <a:ea typeface="+mn-ea"/>
              </a:rPr>
              <a:t>（左図では「</a:t>
            </a:r>
            <a:r>
              <a:rPr lang="en-US" altLang="ja-JP" sz="1000" b="1" dirty="0">
                <a:latin typeface="+mn-ea"/>
                <a:ea typeface="+mn-ea"/>
              </a:rPr>
              <a:t>Microsoft</a:t>
            </a:r>
            <a:r>
              <a:rPr lang="ja-JP" altLang="en-US" sz="1000" b="1" dirty="0">
                <a:latin typeface="+mn-ea"/>
                <a:ea typeface="+mn-ea"/>
              </a:rPr>
              <a:t> </a:t>
            </a:r>
            <a:r>
              <a:rPr lang="en-US" altLang="ja-JP" sz="1000" b="1" dirty="0">
                <a:latin typeface="+mn-ea"/>
                <a:ea typeface="+mn-ea"/>
              </a:rPr>
              <a:t>SQL</a:t>
            </a:r>
            <a:r>
              <a:rPr lang="ja-JP" altLang="en-US" sz="1000" b="1" dirty="0">
                <a:latin typeface="+mn-ea"/>
                <a:ea typeface="+mn-ea"/>
              </a:rPr>
              <a:t> </a:t>
            </a:r>
            <a:r>
              <a:rPr lang="en-US" altLang="ja-JP" sz="1000" b="1" dirty="0">
                <a:latin typeface="+mn-ea"/>
                <a:ea typeface="+mn-ea"/>
              </a:rPr>
              <a:t>Server</a:t>
            </a:r>
            <a:r>
              <a:rPr lang="ja-JP" altLang="en-US" sz="1000" b="1" dirty="0">
                <a:latin typeface="+mn-ea"/>
                <a:ea typeface="+mn-ea"/>
              </a:rPr>
              <a:t> </a:t>
            </a:r>
            <a:r>
              <a:rPr lang="en-US" altLang="ja-JP" sz="1000" b="1" dirty="0">
                <a:latin typeface="+mn-ea"/>
                <a:ea typeface="+mn-ea"/>
              </a:rPr>
              <a:t>2016</a:t>
            </a:r>
            <a:r>
              <a:rPr lang="ja-JP" altLang="en-US" sz="1000" b="1" dirty="0">
                <a:latin typeface="+mn-ea"/>
                <a:ea typeface="+mn-ea"/>
              </a:rPr>
              <a:t>（</a:t>
            </a:r>
            <a:r>
              <a:rPr lang="en-US" altLang="ja-JP" sz="1000" b="1" dirty="0">
                <a:latin typeface="+mn-ea"/>
                <a:ea typeface="+mn-ea"/>
              </a:rPr>
              <a:t>64-bit</a:t>
            </a:r>
            <a:r>
              <a:rPr lang="ja-JP" altLang="en-US" sz="1000" b="1" dirty="0">
                <a:latin typeface="+mn-ea"/>
                <a:ea typeface="+mn-ea"/>
              </a:rPr>
              <a:t>）」</a:t>
            </a:r>
            <a:r>
              <a:rPr lang="en-US" altLang="ja-JP" sz="1000" b="1" dirty="0">
                <a:latin typeface="+mn-ea"/>
                <a:ea typeface="+mn-ea"/>
              </a:rPr>
              <a:t>)</a:t>
            </a:r>
          </a:p>
          <a:p>
            <a:pPr marL="180975" indent="-180975">
              <a:lnSpc>
                <a:spcPct val="120000"/>
              </a:lnSpc>
              <a:spcBef>
                <a:spcPts val="1200"/>
              </a:spcBef>
            </a:pPr>
            <a:r>
              <a:rPr lang="ja-JP" altLang="en-US" sz="1100" b="1" dirty="0">
                <a:latin typeface="+mn-ea"/>
                <a:ea typeface="+mn-ea"/>
              </a:rPr>
              <a:t>・その他赤枠の名前に「</a:t>
            </a:r>
            <a:r>
              <a:rPr lang="en-US" altLang="ja-JP" sz="1100" b="1" dirty="0">
                <a:latin typeface="+mn-ea"/>
                <a:ea typeface="+mn-ea"/>
              </a:rPr>
              <a:t>SQL</a:t>
            </a:r>
            <a:r>
              <a:rPr lang="ja-JP" altLang="en-US" sz="1100" b="1" dirty="0">
                <a:latin typeface="+mn-ea"/>
                <a:ea typeface="+mn-ea"/>
              </a:rPr>
              <a:t>」が付くプログラムをすべてアンインストール</a:t>
            </a:r>
            <a:endParaRPr lang="en-US" altLang="ja-JP" sz="1100" b="1" dirty="0">
              <a:latin typeface="+mn-ea"/>
              <a:ea typeface="+mn-ea"/>
            </a:endParaRPr>
          </a:p>
          <a:p>
            <a:pPr>
              <a:lnSpc>
                <a:spcPct val="120000"/>
              </a:lnSpc>
              <a:spcBef>
                <a:spcPts val="1200"/>
              </a:spcBef>
            </a:pPr>
            <a:r>
              <a:rPr lang="ja-JP" altLang="en-US" sz="1100" b="1" dirty="0">
                <a:latin typeface="+mn-ea"/>
                <a:ea typeface="+mn-ea"/>
              </a:rPr>
              <a:t>・以下のフォルダを削除</a:t>
            </a:r>
            <a:endParaRPr lang="en-US" altLang="ja-JP" sz="1100" b="1" dirty="0">
              <a:latin typeface="+mn-ea"/>
              <a:ea typeface="+mn-ea"/>
            </a:endParaRPr>
          </a:p>
          <a:p>
            <a:pPr marL="265113">
              <a:lnSpc>
                <a:spcPct val="120000"/>
              </a:lnSpc>
              <a:spcBef>
                <a:spcPts val="600"/>
              </a:spcBef>
            </a:pPr>
            <a:r>
              <a:rPr lang="ja-JP" altLang="en-US" sz="1000" b="1" dirty="0">
                <a:latin typeface="+mn-ea"/>
                <a:ea typeface="+mn-ea"/>
              </a:rPr>
              <a:t>“</a:t>
            </a:r>
            <a:r>
              <a:rPr lang="nn-NO" altLang="ja-JP" sz="1000" b="1" dirty="0">
                <a:latin typeface="+mn-ea"/>
                <a:ea typeface="+mn-ea"/>
              </a:rPr>
              <a:t>C:\Program Files\Microsoft SQL Server</a:t>
            </a:r>
          </a:p>
          <a:p>
            <a:pPr marL="447675">
              <a:lnSpc>
                <a:spcPct val="120000"/>
              </a:lnSpc>
              <a:spcBef>
                <a:spcPts val="0"/>
              </a:spcBef>
            </a:pPr>
            <a:r>
              <a:rPr lang="nn-NO" altLang="ja-JP" sz="1000" b="1" dirty="0">
                <a:latin typeface="+mn-ea"/>
                <a:ea typeface="+mn-ea"/>
              </a:rPr>
              <a:t>\MSSQL13.AISYSTEM</a:t>
            </a:r>
            <a:r>
              <a:rPr lang="en-US" altLang="ja-JP" sz="1000" b="1" dirty="0">
                <a:latin typeface="+mn-ea"/>
                <a:ea typeface="+mn-ea"/>
              </a:rPr>
              <a:t>”</a:t>
            </a:r>
          </a:p>
          <a:p>
            <a:pPr marL="180975" indent="-180975">
              <a:lnSpc>
                <a:spcPct val="120000"/>
              </a:lnSpc>
              <a:spcBef>
                <a:spcPts val="1200"/>
              </a:spcBef>
            </a:pPr>
            <a:r>
              <a:rPr lang="en-US" altLang="ja-JP" sz="1100" b="1" dirty="0">
                <a:solidFill>
                  <a:srgbClr val="FF0000"/>
                </a:solidFill>
                <a:latin typeface="+mn-ea"/>
                <a:ea typeface="+mn-ea"/>
              </a:rPr>
              <a:t>【</a:t>
            </a:r>
            <a:r>
              <a:rPr lang="ja-JP" altLang="en-US" sz="1100" b="1" dirty="0">
                <a:solidFill>
                  <a:srgbClr val="FF0000"/>
                </a:solidFill>
                <a:latin typeface="+mn-ea"/>
                <a:ea typeface="+mn-ea"/>
              </a:rPr>
              <a:t>重要</a:t>
            </a:r>
            <a:r>
              <a:rPr lang="en-US" altLang="ja-JP" sz="1100" b="1" dirty="0">
                <a:solidFill>
                  <a:srgbClr val="FF0000"/>
                </a:solidFill>
                <a:latin typeface="+mn-ea"/>
                <a:ea typeface="+mn-ea"/>
              </a:rPr>
              <a:t>】</a:t>
            </a:r>
            <a:r>
              <a:rPr lang="ja-JP" altLang="en-US" sz="1100" b="1" dirty="0">
                <a:solidFill>
                  <a:srgbClr val="FF0000"/>
                </a:solidFill>
                <a:latin typeface="+mn-ea"/>
                <a:ea typeface="+mn-ea"/>
              </a:rPr>
              <a:t>全てアンインストール後、</a:t>
            </a:r>
            <a:r>
              <a:rPr lang="en-US" altLang="ja-JP" sz="1100" b="1" dirty="0">
                <a:solidFill>
                  <a:srgbClr val="FF0000"/>
                </a:solidFill>
                <a:latin typeface="+mn-ea"/>
                <a:ea typeface="+mn-ea"/>
              </a:rPr>
              <a:t>PC</a:t>
            </a:r>
            <a:r>
              <a:rPr lang="ja-JP" altLang="en-US" sz="1100" b="1" dirty="0">
                <a:solidFill>
                  <a:srgbClr val="FF0000"/>
                </a:solidFill>
                <a:latin typeface="+mn-ea"/>
                <a:ea typeface="+mn-ea"/>
              </a:rPr>
              <a:t>を再起動</a:t>
            </a:r>
            <a:endParaRPr lang="en-US" altLang="ja-JP" sz="1100" b="1" dirty="0">
              <a:solidFill>
                <a:srgbClr val="FF0000"/>
              </a:solidFill>
              <a:latin typeface="+mn-ea"/>
              <a:ea typeface="+mn-ea"/>
            </a:endParaRPr>
          </a:p>
          <a:p>
            <a:endParaRPr lang="en-US" altLang="ja-JP" sz="1100" b="1" dirty="0">
              <a:latin typeface="+mn-ea"/>
              <a:ea typeface="+mn-ea"/>
            </a:endParaRPr>
          </a:p>
        </p:txBody>
      </p:sp>
      <p:sp>
        <p:nvSpPr>
          <p:cNvPr id="6" name="正方形/長方形 5"/>
          <p:cNvSpPr/>
          <p:nvPr/>
        </p:nvSpPr>
        <p:spPr>
          <a:xfrm>
            <a:off x="6730603" y="4424774"/>
            <a:ext cx="2339102" cy="276999"/>
          </a:xfrm>
          <a:prstGeom prst="rect">
            <a:avLst/>
          </a:prstGeom>
        </p:spPr>
        <p:txBody>
          <a:bodyPr wrap="none">
            <a:spAutoFit/>
          </a:bodyPr>
          <a:lstStyle/>
          <a:p>
            <a:r>
              <a:rPr lang="ja-JP" altLang="en-US" sz="1200" b="1" dirty="0">
                <a:latin typeface="+mn-ea"/>
                <a:ea typeface="+mn-ea"/>
                <a:hlinkClick r:id="rId4" action="ppaction://hlinksldjump"/>
              </a:rPr>
              <a:t>トラブルシューティング一覧へ</a:t>
            </a:r>
            <a:endParaRPr lang="ja-JP" altLang="en-US" sz="1200" b="1" dirty="0">
              <a:latin typeface="+mn-ea"/>
              <a:ea typeface="+mn-ea"/>
            </a:endParaRPr>
          </a:p>
        </p:txBody>
      </p:sp>
    </p:spTree>
    <p:extLst>
      <p:ext uri="{BB962C8B-B14F-4D97-AF65-F5344CB8AC3E}">
        <p14:creationId xmlns:p14="http://schemas.microsoft.com/office/powerpoint/2010/main" val="382509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2-2</a:t>
            </a:r>
            <a:r>
              <a:rPr kumimoji="1" lang="ja-JP" altLang="en-US" sz="2400" dirty="0" err="1"/>
              <a:t>．</a:t>
            </a:r>
            <a:r>
              <a:rPr kumimoji="1" lang="ja-JP" altLang="en-US" sz="2400" dirty="0"/>
              <a:t>インストール作業の流れ</a:t>
            </a:r>
          </a:p>
        </p:txBody>
      </p:sp>
    </p:spTree>
    <p:extLst>
      <p:ext uri="{BB962C8B-B14F-4D97-AF65-F5344CB8AC3E}">
        <p14:creationId xmlns:p14="http://schemas.microsoft.com/office/powerpoint/2010/main" val="2963932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インストール作業の流れ</a:t>
            </a:r>
          </a:p>
        </p:txBody>
      </p:sp>
      <p:sp>
        <p:nvSpPr>
          <p:cNvPr id="19" name="フリーフォーム 18"/>
          <p:cNvSpPr/>
          <p:nvPr/>
        </p:nvSpPr>
        <p:spPr>
          <a:xfrm rot="28406">
            <a:off x="4087681" y="3396887"/>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6" name="テキスト ボックス 31"/>
          <p:cNvSpPr txBox="1">
            <a:spLocks noChangeArrowheads="1"/>
          </p:cNvSpPr>
          <p:nvPr/>
        </p:nvSpPr>
        <p:spPr bwMode="auto">
          <a:xfrm>
            <a:off x="1913404" y="2759496"/>
            <a:ext cx="5276248" cy="540000"/>
          </a:xfrm>
          <a:prstGeom prst="rect">
            <a:avLst/>
          </a:prstGeom>
          <a:solidFill>
            <a:srgbClr val="FF9933"/>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ソフトウェア（</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WV-ASA100UX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7" name="テキスト ボックス 584"/>
          <p:cNvSpPr txBox="1">
            <a:spLocks noChangeArrowheads="1"/>
          </p:cNvSpPr>
          <p:nvPr/>
        </p:nvSpPr>
        <p:spPr bwMode="auto">
          <a:xfrm>
            <a:off x="1918428" y="3710793"/>
            <a:ext cx="5276248" cy="540000"/>
          </a:xfrm>
          <a:prstGeom prst="rect">
            <a:avLst/>
          </a:prstGeom>
          <a:solidFill>
            <a:srgbClr val="FF9933"/>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プラグインソフト（</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WV-ASE335WUX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grpSp>
        <p:nvGrpSpPr>
          <p:cNvPr id="8" name="グループ化 7"/>
          <p:cNvGrpSpPr/>
          <p:nvPr/>
        </p:nvGrpSpPr>
        <p:grpSpPr>
          <a:xfrm>
            <a:off x="1296669" y="794345"/>
            <a:ext cx="6975486" cy="1562844"/>
            <a:chOff x="840058" y="708968"/>
            <a:chExt cx="6975486" cy="1562844"/>
          </a:xfrm>
        </p:grpSpPr>
        <p:sp>
          <p:nvSpPr>
            <p:cNvPr id="2" name="テキスト ボックス 13"/>
            <p:cNvSpPr txBox="1">
              <a:spLocks noChangeArrowheads="1"/>
            </p:cNvSpPr>
            <p:nvPr/>
          </p:nvSpPr>
          <p:spPr bwMode="auto">
            <a:xfrm>
              <a:off x="840058" y="1731718"/>
              <a:ext cx="3005519" cy="540000"/>
            </a:xfrm>
            <a:prstGeom prst="rect">
              <a:avLst/>
            </a:prstGeom>
            <a:solidFill>
              <a:srgbClr val="4F81BD"/>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カメラ機能拡張ソフトウェアインストールと設定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5" name="テキスト ボックス 17"/>
            <p:cNvSpPr txBox="1">
              <a:spLocks noChangeArrowheads="1"/>
            </p:cNvSpPr>
            <p:nvPr/>
          </p:nvSpPr>
          <p:spPr bwMode="auto">
            <a:xfrm>
              <a:off x="2614976" y="708968"/>
              <a:ext cx="3029297" cy="540000"/>
            </a:xfrm>
            <a:prstGeom prst="rect">
              <a:avLst/>
            </a:prstGeom>
            <a:solidFill>
              <a:srgbClr val="4F81BD"/>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dirty="0">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1" name="テキスト ボックス 17"/>
            <p:cNvSpPr txBox="1">
              <a:spLocks noChangeArrowheads="1"/>
            </p:cNvSpPr>
            <p:nvPr/>
          </p:nvSpPr>
          <p:spPr bwMode="auto">
            <a:xfrm>
              <a:off x="4360244" y="1731812"/>
              <a:ext cx="3455300" cy="540000"/>
            </a:xfrm>
            <a:prstGeom prst="rect">
              <a:avLst/>
            </a:prstGeom>
            <a:solidFill>
              <a:srgbClr val="4F81BD"/>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レコーダへのカメラ登録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へのレコーダ登録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3" name="フリーフォーム 22"/>
            <p:cNvSpPr/>
            <p:nvPr/>
          </p:nvSpPr>
          <p:spPr>
            <a:xfrm rot="28406">
              <a:off x="3218789" y="1414116"/>
              <a:ext cx="1821672"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sp>
        <p:nvSpPr>
          <p:cNvPr id="12" name="フリーフォーム 11"/>
          <p:cNvSpPr/>
          <p:nvPr/>
        </p:nvSpPr>
        <p:spPr>
          <a:xfrm rot="28406">
            <a:off x="4087679" y="2472724"/>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88" name="Rectangle 10"/>
          <p:cNvSpPr>
            <a:spLocks noChangeArrowheads="1"/>
          </p:cNvSpPr>
          <p:nvPr/>
        </p:nvSpPr>
        <p:spPr bwMode="auto">
          <a:xfrm>
            <a:off x="6100885" y="877716"/>
            <a:ext cx="27565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buFontTx/>
              <a:buNone/>
              <a:tabLst/>
            </a:pPr>
            <a:r>
              <a:rPr kumimoji="0" lang="en-GB" altLang="ja-JP" sz="1000" b="1" i="0" u="none" strike="noStrike" cap="none" normalizeH="0" baseline="0" dirty="0">
                <a:ln>
                  <a:noFill/>
                </a:ln>
                <a:solidFill>
                  <a:schemeClr val="tx1"/>
                </a:solidFill>
                <a:latin typeface="+mn-ea"/>
                <a:ea typeface="+mn-ea"/>
                <a:cs typeface="Arial" panose="020B0604020202020204" pitchFamily="34" charset="0"/>
              </a:rPr>
              <a:t>※</a:t>
            </a:r>
            <a:r>
              <a:rPr kumimoji="0" lang="ja-JP" altLang="en-US" sz="1000" b="1" i="0" u="none" strike="noStrike" cap="none" normalizeH="0" baseline="0" dirty="0">
                <a:ln>
                  <a:noFill/>
                </a:ln>
                <a:solidFill>
                  <a:schemeClr val="tx1"/>
                </a:solidFill>
                <a:latin typeface="+mn-ea"/>
                <a:ea typeface="+mn-ea"/>
                <a:cs typeface="Arial" panose="020B0604020202020204" pitchFamily="34" charset="0"/>
              </a:rPr>
              <a:t>共用</a:t>
            </a:r>
            <a:r>
              <a:rPr kumimoji="0" lang="en-US" altLang="ja-JP" sz="1000" b="1" i="0" u="none" strike="noStrike" cap="none" normalizeH="0" baseline="0" dirty="0">
                <a:ln>
                  <a:noFill/>
                </a:ln>
                <a:solidFill>
                  <a:schemeClr val="tx1"/>
                </a:solidFill>
                <a:latin typeface="+mn-ea"/>
                <a:ea typeface="+mn-ea"/>
                <a:cs typeface="Arial" panose="020B0604020202020204" pitchFamily="34" charset="0"/>
              </a:rPr>
              <a:t>PC</a:t>
            </a:r>
            <a:r>
              <a:rPr kumimoji="0" lang="ja-JP" altLang="en-US" sz="1000" b="1" dirty="0">
                <a:latin typeface="+mn-ea"/>
                <a:ea typeface="+mn-ea"/>
                <a:cs typeface="Arial" panose="020B0604020202020204" pitchFamily="34" charset="0"/>
              </a:rPr>
              <a:t>構成の場合は最初に</a:t>
            </a:r>
            <a:r>
              <a:rPr kumimoji="0" lang="en-US" altLang="ja-JP" sz="1000" b="1" dirty="0">
                <a:latin typeface="+mn-ea"/>
                <a:ea typeface="+mn-ea"/>
                <a:cs typeface="Arial" panose="020B0604020202020204" pitchFamily="34" charset="0"/>
              </a:rPr>
              <a:t>ASM300UX</a:t>
            </a:r>
            <a:r>
              <a:rPr kumimoji="0" lang="ja-JP" altLang="en-US" sz="1000" b="1" dirty="0">
                <a:latin typeface="+mn-ea"/>
                <a:ea typeface="+mn-ea"/>
                <a:cs typeface="Arial" panose="020B0604020202020204" pitchFamily="34" charset="0"/>
              </a:rPr>
              <a:t>を</a:t>
            </a:r>
            <a:endParaRPr kumimoji="0" lang="en-US" altLang="ja-JP" sz="1000" b="1" dirty="0">
              <a:latin typeface="+mn-ea"/>
              <a:ea typeface="+mn-ea"/>
              <a:cs typeface="Arial" panose="020B0604020202020204" pitchFamily="34" charset="0"/>
            </a:endParaRPr>
          </a:p>
          <a:p>
            <a:pPr marL="179388" marR="0" lvl="0" indent="0" algn="l" defTabSz="914400" rtl="0" eaLnBrk="0" fontAlgn="base" latinLnBrk="0" hangingPunct="0">
              <a:lnSpc>
                <a:spcPct val="100000"/>
              </a:lnSpc>
              <a:spcBef>
                <a:spcPct val="0"/>
              </a:spcBef>
              <a:spcAft>
                <a:spcPct val="0"/>
              </a:spcAft>
              <a:buClrTx/>
              <a:buSzTx/>
              <a:buFontTx/>
              <a:buNone/>
              <a:tabLst/>
            </a:pPr>
            <a:r>
              <a:rPr kumimoji="0" lang="ja-JP" altLang="en-US" sz="1000" b="1" dirty="0">
                <a:latin typeface="+mn-ea"/>
                <a:ea typeface="+mn-ea"/>
                <a:cs typeface="Arial" panose="020B0604020202020204" pitchFamily="34" charset="0"/>
              </a:rPr>
              <a:t>インストールして</a:t>
            </a:r>
            <a:r>
              <a:rPr kumimoji="0" lang="ja-JP" altLang="en-GB" sz="1000" b="1" i="0" u="none" strike="noStrike" cap="none" normalizeH="0" baseline="0" dirty="0">
                <a:ln>
                  <a:noFill/>
                </a:ln>
                <a:solidFill>
                  <a:schemeClr val="tx1"/>
                </a:solidFill>
                <a:latin typeface="+mn-ea"/>
                <a:ea typeface="+mn-ea"/>
                <a:cs typeface="Arial" panose="020B0604020202020204" pitchFamily="34" charset="0"/>
              </a:rPr>
              <a:t>ください。</a:t>
            </a:r>
            <a:endParaRPr kumimoji="0" lang="ja-JP" altLang="en-GB" sz="1000" b="1" i="0" u="none" strike="noStrike" cap="none" normalizeH="0" baseline="0" dirty="0">
              <a:ln>
                <a:noFill/>
              </a:ln>
              <a:solidFill>
                <a:schemeClr val="tx1"/>
              </a:solidFill>
              <a:latin typeface="+mn-ea"/>
              <a:ea typeface="+mn-ea"/>
            </a:endParaRPr>
          </a:p>
        </p:txBody>
      </p:sp>
      <p:sp>
        <p:nvSpPr>
          <p:cNvPr id="90" name="Rectangle 10"/>
          <p:cNvSpPr>
            <a:spLocks noChangeArrowheads="1"/>
          </p:cNvSpPr>
          <p:nvPr/>
        </p:nvSpPr>
        <p:spPr bwMode="auto">
          <a:xfrm>
            <a:off x="332011" y="4467743"/>
            <a:ext cx="878477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kumimoji="0" lang="en-GB" altLang="ja-JP" sz="1200" b="1" i="0" u="none" strike="noStrike" cap="none" normalizeH="0" baseline="0" dirty="0">
                <a:ln>
                  <a:noFill/>
                </a:ln>
                <a:solidFill>
                  <a:schemeClr val="tx1"/>
                </a:solidFill>
                <a:latin typeface="+mn-ea"/>
                <a:ea typeface="+mn-ea"/>
                <a:cs typeface="Arial" panose="020B0604020202020204" pitchFamily="34" charset="0"/>
              </a:rPr>
              <a:t>※</a:t>
            </a:r>
            <a:r>
              <a:rPr kumimoji="0" lang="ja-JP" altLang="en-US" sz="1200" b="1" i="0" u="none" strike="noStrike" cap="none" normalizeH="0" baseline="0" dirty="0">
                <a:ln>
                  <a:noFill/>
                </a:ln>
                <a:solidFill>
                  <a:schemeClr val="tx1"/>
                </a:solidFill>
                <a:latin typeface="+mn-ea"/>
                <a:ea typeface="+mn-ea"/>
                <a:cs typeface="Arial" panose="020B0604020202020204" pitchFamily="34" charset="0"/>
              </a:rPr>
              <a:t>マルチ</a:t>
            </a:r>
            <a:r>
              <a:rPr kumimoji="0" lang="en-US" altLang="ja-JP" sz="1200" b="1" i="0" u="none" strike="noStrike" cap="none" normalizeH="0" baseline="0" dirty="0">
                <a:ln>
                  <a:noFill/>
                </a:ln>
                <a:solidFill>
                  <a:schemeClr val="tx1"/>
                </a:solidFill>
                <a:latin typeface="+mn-ea"/>
                <a:ea typeface="+mn-ea"/>
                <a:cs typeface="Arial" panose="020B0604020202020204" pitchFamily="34" charset="0"/>
              </a:rPr>
              <a:t>AI</a:t>
            </a:r>
            <a:r>
              <a:rPr kumimoji="0" lang="ja-JP" altLang="en-US" sz="1200" b="1" i="0" u="none" strike="noStrike" cap="none" normalizeH="0" baseline="0" dirty="0">
                <a:ln>
                  <a:noFill/>
                </a:ln>
                <a:solidFill>
                  <a:schemeClr val="tx1"/>
                </a:solidFill>
                <a:latin typeface="+mn-ea"/>
                <a:ea typeface="+mn-ea"/>
                <a:cs typeface="Arial" panose="020B0604020202020204" pitchFamily="34" charset="0"/>
              </a:rPr>
              <a:t>ソフトウェア</a:t>
            </a:r>
            <a:r>
              <a:rPr kumimoji="0" lang="ja-JP" altLang="en-GB" sz="1200" b="1" i="0" u="none" strike="noStrike" cap="none" normalizeH="0" baseline="0" dirty="0">
                <a:ln>
                  <a:noFill/>
                </a:ln>
                <a:solidFill>
                  <a:schemeClr val="tx1"/>
                </a:solidFill>
                <a:latin typeface="+mn-ea"/>
                <a:ea typeface="+mn-ea"/>
                <a:cs typeface="Arial" panose="020B0604020202020204" pitchFamily="34" charset="0"/>
              </a:rPr>
              <a:t>取扱説明書</a:t>
            </a:r>
            <a:r>
              <a:rPr kumimoji="0" lang="ja-JP" altLang="en-US" sz="1200" b="1" i="0" u="none" strike="noStrike" cap="none" normalizeH="0" baseline="0" dirty="0">
                <a:ln>
                  <a:noFill/>
                </a:ln>
                <a:solidFill>
                  <a:schemeClr val="tx1"/>
                </a:solidFill>
                <a:latin typeface="+mn-ea"/>
                <a:ea typeface="+mn-ea"/>
                <a:cs typeface="Arial" panose="020B0604020202020204" pitchFamily="34" charset="0"/>
              </a:rPr>
              <a:t>「設置・設定編</a:t>
            </a:r>
            <a:r>
              <a:rPr kumimoji="0" lang="ja-JP" altLang="en-US" sz="1200" b="1" dirty="0">
                <a:latin typeface="+mn-ea"/>
                <a:ea typeface="+mn-ea"/>
                <a:cs typeface="Arial" panose="020B0604020202020204" pitchFamily="34" charset="0"/>
              </a:rPr>
              <a:t>」および各ソフトウェアの取扱説明書</a:t>
            </a:r>
            <a:r>
              <a:rPr kumimoji="0" lang="ja-JP" altLang="en-GB" sz="1200" b="1" i="0" u="none" strike="noStrike" cap="none" normalizeH="0" baseline="0" dirty="0">
                <a:ln>
                  <a:noFill/>
                </a:ln>
                <a:solidFill>
                  <a:schemeClr val="tx1"/>
                </a:solidFill>
                <a:latin typeface="+mn-ea"/>
                <a:ea typeface="+mn-ea"/>
                <a:cs typeface="Arial" panose="020B0604020202020204" pitchFamily="34" charset="0"/>
              </a:rPr>
              <a:t>に従い、設定を行ってください。</a:t>
            </a:r>
            <a:endParaRPr kumimoji="0" lang="ja-JP" altLang="en-GB" sz="1200" b="1" i="0" u="none" strike="noStrike" cap="none" normalizeH="0" baseline="0" dirty="0">
              <a:ln>
                <a:noFill/>
              </a:ln>
              <a:solidFill>
                <a:schemeClr val="tx1"/>
              </a:solidFill>
              <a:latin typeface="+mn-ea"/>
              <a:ea typeface="+mn-ea"/>
            </a:endParaRPr>
          </a:p>
        </p:txBody>
      </p:sp>
    </p:spTree>
    <p:extLst>
      <p:ext uri="{BB962C8B-B14F-4D97-AF65-F5344CB8AC3E}">
        <p14:creationId xmlns:p14="http://schemas.microsoft.com/office/powerpoint/2010/main" val="17039053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インストール作業の流れ</a:t>
            </a:r>
          </a:p>
        </p:txBody>
      </p:sp>
      <p:sp>
        <p:nvSpPr>
          <p:cNvPr id="19" name="フリーフォーム 18"/>
          <p:cNvSpPr/>
          <p:nvPr/>
        </p:nvSpPr>
        <p:spPr>
          <a:xfrm rot="28406">
            <a:off x="4087681" y="3396887"/>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solidFill>
            <a:schemeClr val="bg1">
              <a:lumMod val="8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6" name="テキスト ボックス 31"/>
          <p:cNvSpPr txBox="1">
            <a:spLocks noChangeArrowheads="1"/>
          </p:cNvSpPr>
          <p:nvPr/>
        </p:nvSpPr>
        <p:spPr bwMode="auto">
          <a:xfrm>
            <a:off x="1913404" y="2759496"/>
            <a:ext cx="5276248" cy="540000"/>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ソフトウェア（</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WV-ASA100UX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7" name="テキスト ボックス 584"/>
          <p:cNvSpPr txBox="1">
            <a:spLocks noChangeArrowheads="1"/>
          </p:cNvSpPr>
          <p:nvPr/>
        </p:nvSpPr>
        <p:spPr bwMode="auto">
          <a:xfrm>
            <a:off x="1918428" y="3710793"/>
            <a:ext cx="5276248" cy="540000"/>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プラグインソフト（</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WV-ASE335WUX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0" name="Rectangle 1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8" name="グループ化 7"/>
          <p:cNvGrpSpPr/>
          <p:nvPr/>
        </p:nvGrpSpPr>
        <p:grpSpPr>
          <a:xfrm>
            <a:off x="1296669" y="794345"/>
            <a:ext cx="6975486" cy="1562844"/>
            <a:chOff x="840058" y="708968"/>
            <a:chExt cx="6975486" cy="1562844"/>
          </a:xfrm>
        </p:grpSpPr>
        <p:sp>
          <p:nvSpPr>
            <p:cNvPr id="2" name="テキスト ボックス 13"/>
            <p:cNvSpPr txBox="1">
              <a:spLocks noChangeArrowheads="1"/>
            </p:cNvSpPr>
            <p:nvPr/>
          </p:nvSpPr>
          <p:spPr bwMode="auto">
            <a:xfrm>
              <a:off x="840058" y="1731718"/>
              <a:ext cx="3005519" cy="540000"/>
            </a:xfrm>
            <a:prstGeom prst="rect">
              <a:avLst/>
            </a:prstGeom>
            <a:solidFill>
              <a:srgbClr val="4F81BD"/>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カメラ機能拡張ソフトウェアインストールと設定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5" name="テキスト ボックス 17"/>
            <p:cNvSpPr txBox="1">
              <a:spLocks noChangeArrowheads="1"/>
            </p:cNvSpPr>
            <p:nvPr/>
          </p:nvSpPr>
          <p:spPr bwMode="auto">
            <a:xfrm>
              <a:off x="2614976" y="708968"/>
              <a:ext cx="3029297" cy="540000"/>
            </a:xfrm>
            <a:prstGeom prst="rect">
              <a:avLst/>
            </a:prstGeom>
            <a:solidFill>
              <a:srgbClr val="4F81BD"/>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dirty="0">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1" name="テキスト ボックス 17"/>
            <p:cNvSpPr txBox="1">
              <a:spLocks noChangeArrowheads="1"/>
            </p:cNvSpPr>
            <p:nvPr/>
          </p:nvSpPr>
          <p:spPr bwMode="auto">
            <a:xfrm>
              <a:off x="4360244" y="1731812"/>
              <a:ext cx="3455300" cy="540000"/>
            </a:xfrm>
            <a:prstGeom prst="rect">
              <a:avLst/>
            </a:prstGeom>
            <a:solidFill>
              <a:srgbClr val="4F81BD"/>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レコーダへのカメラ登録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へのレコーダ登録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3" name="フリーフォーム 22"/>
            <p:cNvSpPr/>
            <p:nvPr/>
          </p:nvSpPr>
          <p:spPr>
            <a:xfrm rot="28406">
              <a:off x="3218789" y="1414116"/>
              <a:ext cx="1821672"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sp>
        <p:nvSpPr>
          <p:cNvPr id="12" name="フリーフォーム 11"/>
          <p:cNvSpPr/>
          <p:nvPr/>
        </p:nvSpPr>
        <p:spPr>
          <a:xfrm rot="28406">
            <a:off x="4087679" y="2472724"/>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solidFill>
            <a:schemeClr val="bg1">
              <a:lumMod val="8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88" name="Rectangle 10"/>
          <p:cNvSpPr>
            <a:spLocks noChangeArrowheads="1"/>
          </p:cNvSpPr>
          <p:nvPr/>
        </p:nvSpPr>
        <p:spPr bwMode="auto">
          <a:xfrm>
            <a:off x="6100885" y="877716"/>
            <a:ext cx="27701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buFontTx/>
              <a:buNone/>
              <a:tabLst/>
            </a:pPr>
            <a:r>
              <a:rPr kumimoji="0" lang="en-GB" altLang="ja-JP" sz="1000" b="1" i="0" u="none" strike="noStrike" cap="none" normalizeH="0" baseline="0" dirty="0">
                <a:ln>
                  <a:noFill/>
                </a:ln>
                <a:solidFill>
                  <a:schemeClr val="tx1"/>
                </a:solidFill>
                <a:latin typeface="+mn-ea"/>
                <a:ea typeface="+mn-ea"/>
                <a:cs typeface="Arial" panose="020B0604020202020204" pitchFamily="34" charset="0"/>
              </a:rPr>
              <a:t>※</a:t>
            </a:r>
            <a:r>
              <a:rPr kumimoji="0" lang="ja-JP" altLang="en-US" sz="1000" b="1" i="0" u="none" strike="noStrike" cap="none" normalizeH="0" baseline="0" dirty="0">
                <a:ln>
                  <a:noFill/>
                </a:ln>
                <a:solidFill>
                  <a:schemeClr val="tx1"/>
                </a:solidFill>
                <a:latin typeface="+mn-ea"/>
                <a:ea typeface="+mn-ea"/>
                <a:cs typeface="Arial" panose="020B0604020202020204" pitchFamily="34" charset="0"/>
              </a:rPr>
              <a:t>共用</a:t>
            </a:r>
            <a:r>
              <a:rPr kumimoji="0" lang="en-US" altLang="ja-JP" sz="1000" b="1" i="0" u="none" strike="noStrike" cap="none" normalizeH="0" baseline="0" dirty="0">
                <a:ln>
                  <a:noFill/>
                </a:ln>
                <a:solidFill>
                  <a:schemeClr val="tx1"/>
                </a:solidFill>
                <a:latin typeface="+mn-ea"/>
                <a:ea typeface="+mn-ea"/>
                <a:cs typeface="Arial" panose="020B0604020202020204" pitchFamily="34" charset="0"/>
              </a:rPr>
              <a:t>PC</a:t>
            </a:r>
            <a:r>
              <a:rPr kumimoji="0" lang="ja-JP" altLang="en-US" sz="1000" b="1" dirty="0">
                <a:latin typeface="+mn-ea"/>
                <a:ea typeface="+mn-ea"/>
                <a:cs typeface="Arial" panose="020B0604020202020204" pitchFamily="34" charset="0"/>
              </a:rPr>
              <a:t>構成の場合は最初に</a:t>
            </a:r>
            <a:r>
              <a:rPr kumimoji="0" lang="en-US" altLang="ja-JP" sz="1000" b="1" dirty="0">
                <a:latin typeface="+mn-ea"/>
                <a:ea typeface="+mn-ea"/>
                <a:cs typeface="Arial" panose="020B0604020202020204" pitchFamily="34" charset="0"/>
              </a:rPr>
              <a:t>ASM300UX</a:t>
            </a:r>
            <a:r>
              <a:rPr kumimoji="0" lang="ja-JP" altLang="en-US" sz="1000" b="1" dirty="0">
                <a:latin typeface="+mn-ea"/>
                <a:ea typeface="+mn-ea"/>
                <a:cs typeface="Arial" panose="020B0604020202020204" pitchFamily="34" charset="0"/>
              </a:rPr>
              <a:t>を</a:t>
            </a:r>
            <a:endParaRPr kumimoji="0" lang="en-US" altLang="ja-JP" sz="1000" b="1" dirty="0">
              <a:latin typeface="+mn-ea"/>
              <a:ea typeface="+mn-ea"/>
              <a:cs typeface="Arial" panose="020B0604020202020204" pitchFamily="34" charset="0"/>
            </a:endParaRPr>
          </a:p>
          <a:p>
            <a:pPr marL="179388" marR="0" lvl="0" indent="0" algn="l" defTabSz="914400" rtl="0" eaLnBrk="0" fontAlgn="base" latinLnBrk="0" hangingPunct="0">
              <a:lnSpc>
                <a:spcPct val="100000"/>
              </a:lnSpc>
              <a:spcBef>
                <a:spcPct val="0"/>
              </a:spcBef>
              <a:spcAft>
                <a:spcPct val="0"/>
              </a:spcAft>
              <a:buClrTx/>
              <a:buSzTx/>
              <a:buFontTx/>
              <a:buNone/>
              <a:tabLst/>
            </a:pPr>
            <a:r>
              <a:rPr kumimoji="0" lang="ja-JP" altLang="en-US" sz="1000" b="1" dirty="0">
                <a:latin typeface="+mn-ea"/>
                <a:ea typeface="+mn-ea"/>
                <a:cs typeface="Arial" panose="020B0604020202020204" pitchFamily="34" charset="0"/>
              </a:rPr>
              <a:t>インストールして</a:t>
            </a:r>
            <a:r>
              <a:rPr kumimoji="0" lang="ja-JP" altLang="en-GB" sz="1000" b="1" i="0" u="none" strike="noStrike" cap="none" normalizeH="0" baseline="0" dirty="0">
                <a:ln>
                  <a:noFill/>
                </a:ln>
                <a:solidFill>
                  <a:schemeClr val="tx1"/>
                </a:solidFill>
                <a:latin typeface="+mn-ea"/>
                <a:ea typeface="+mn-ea"/>
                <a:cs typeface="Arial" panose="020B0604020202020204" pitchFamily="34" charset="0"/>
              </a:rPr>
              <a:t>ください。</a:t>
            </a:r>
            <a:endParaRPr kumimoji="0" lang="ja-JP" altLang="en-GB" sz="1000" b="1" i="0" u="none" strike="noStrike" cap="none" normalizeH="0" baseline="0" dirty="0">
              <a:ln>
                <a:noFill/>
              </a:ln>
              <a:solidFill>
                <a:schemeClr val="tx1"/>
              </a:solidFill>
              <a:latin typeface="+mn-ea"/>
              <a:ea typeface="+mn-ea"/>
            </a:endParaRPr>
          </a:p>
        </p:txBody>
      </p:sp>
      <p:sp>
        <p:nvSpPr>
          <p:cNvPr id="90" name="Rectangle 10"/>
          <p:cNvSpPr>
            <a:spLocks noChangeArrowheads="1"/>
          </p:cNvSpPr>
          <p:nvPr/>
        </p:nvSpPr>
        <p:spPr bwMode="auto">
          <a:xfrm>
            <a:off x="1553995" y="2391562"/>
            <a:ext cx="6064481" cy="342788"/>
          </a:xfrm>
          <a:prstGeom prst="rect">
            <a:avLst/>
          </a:prstGeom>
          <a:solidFill>
            <a:schemeClr val="bg1">
              <a:alpha val="60000"/>
            </a:schemeClr>
          </a:solidFill>
          <a:ln>
            <a:solidFill>
              <a:schemeClr val="tx1"/>
            </a:solidFill>
          </a:ln>
          <a:effectLst/>
        </p:spPr>
        <p:txBody>
          <a:bodyPr vert="horz" wrap="none" lIns="91440" tIns="45720" rIns="91440" bIns="45720" numCol="1" anchor="ctr" anchorCtr="0" compatLnSpc="1">
            <a:prstTxWarp prst="textNoShape">
              <a:avLst/>
            </a:prstTxWarp>
            <a:no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kumimoji="0" lang="ja-JP" altLang="en-US" sz="1600" b="1" dirty="0">
                <a:latin typeface="+mn-ea"/>
                <a:ea typeface="+mn-ea"/>
                <a:cs typeface="Arial" panose="020B0604020202020204" pitchFamily="34" charset="0"/>
              </a:rPr>
              <a:t>各ソフトウェアの取扱説明書</a:t>
            </a:r>
            <a:r>
              <a:rPr kumimoji="0" lang="ja-JP" altLang="en-GB" sz="1600" b="1" i="0" u="none" strike="noStrike" cap="none" normalizeH="0" baseline="0" dirty="0">
                <a:ln>
                  <a:noFill/>
                </a:ln>
                <a:solidFill>
                  <a:schemeClr val="tx1"/>
                </a:solidFill>
                <a:latin typeface="+mn-ea"/>
                <a:ea typeface="+mn-ea"/>
                <a:cs typeface="Arial" panose="020B0604020202020204" pitchFamily="34" charset="0"/>
              </a:rPr>
              <a:t>に従い、設定を行ってください。</a:t>
            </a:r>
            <a:endParaRPr kumimoji="0" lang="ja-JP" altLang="en-GB" sz="1600" b="1" i="0" u="none" strike="noStrike" cap="none" normalizeH="0" baseline="0" dirty="0">
              <a:ln>
                <a:noFill/>
              </a:ln>
              <a:solidFill>
                <a:schemeClr val="tx1"/>
              </a:solidFill>
              <a:latin typeface="+mn-ea"/>
              <a:ea typeface="+mn-ea"/>
            </a:endParaRPr>
          </a:p>
        </p:txBody>
      </p:sp>
    </p:spTree>
    <p:extLst>
      <p:ext uri="{BB962C8B-B14F-4D97-AF65-F5344CB8AC3E}">
        <p14:creationId xmlns:p14="http://schemas.microsoft.com/office/powerpoint/2010/main" val="4134065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インストール作業の流れ</a:t>
            </a:r>
          </a:p>
        </p:txBody>
      </p:sp>
      <p:sp>
        <p:nvSpPr>
          <p:cNvPr id="19" name="フリーフォーム 18"/>
          <p:cNvSpPr/>
          <p:nvPr/>
        </p:nvSpPr>
        <p:spPr>
          <a:xfrm rot="28406">
            <a:off x="4087681" y="3396887"/>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solidFill>
            <a:schemeClr val="bg1">
              <a:lumMod val="8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6" name="テキスト ボックス 31"/>
          <p:cNvSpPr txBox="1">
            <a:spLocks noChangeArrowheads="1"/>
          </p:cNvSpPr>
          <p:nvPr/>
        </p:nvSpPr>
        <p:spPr bwMode="auto">
          <a:xfrm>
            <a:off x="1913404" y="2759496"/>
            <a:ext cx="5276248" cy="540000"/>
          </a:xfrm>
          <a:prstGeom prst="rect">
            <a:avLst/>
          </a:prstGeom>
          <a:solidFill>
            <a:srgbClr val="FF9933"/>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ソフトウェア（</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WV-ASA100UX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7" name="テキスト ボックス 584"/>
          <p:cNvSpPr txBox="1">
            <a:spLocks noChangeArrowheads="1"/>
          </p:cNvSpPr>
          <p:nvPr/>
        </p:nvSpPr>
        <p:spPr bwMode="auto">
          <a:xfrm>
            <a:off x="1918428" y="3710793"/>
            <a:ext cx="5276248" cy="540000"/>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プラグインソフト（</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WV-ASE335WUX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0" name="Rectangle 1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8" name="グループ化 7"/>
          <p:cNvGrpSpPr/>
          <p:nvPr/>
        </p:nvGrpSpPr>
        <p:grpSpPr>
          <a:xfrm>
            <a:off x="1296669" y="794345"/>
            <a:ext cx="6975486" cy="1562844"/>
            <a:chOff x="840058" y="708968"/>
            <a:chExt cx="6975486" cy="1562844"/>
          </a:xfrm>
          <a:solidFill>
            <a:schemeClr val="bg1">
              <a:lumMod val="85000"/>
            </a:schemeClr>
          </a:solidFill>
        </p:grpSpPr>
        <p:sp>
          <p:nvSpPr>
            <p:cNvPr id="2" name="テキスト ボックス 13"/>
            <p:cNvSpPr txBox="1">
              <a:spLocks noChangeArrowheads="1"/>
            </p:cNvSpPr>
            <p:nvPr/>
          </p:nvSpPr>
          <p:spPr bwMode="auto">
            <a:xfrm>
              <a:off x="840058" y="1731718"/>
              <a:ext cx="3005519" cy="540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カメラ機能拡張ソフトウェアインストールと設定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5" name="テキスト ボックス 17"/>
            <p:cNvSpPr txBox="1">
              <a:spLocks noChangeArrowheads="1"/>
            </p:cNvSpPr>
            <p:nvPr/>
          </p:nvSpPr>
          <p:spPr bwMode="auto">
            <a:xfrm>
              <a:off x="2614976" y="708968"/>
              <a:ext cx="3029297" cy="540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dirty="0">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1" name="テキスト ボックス 17"/>
            <p:cNvSpPr txBox="1">
              <a:spLocks noChangeArrowheads="1"/>
            </p:cNvSpPr>
            <p:nvPr/>
          </p:nvSpPr>
          <p:spPr bwMode="auto">
            <a:xfrm>
              <a:off x="4360244" y="1731812"/>
              <a:ext cx="3455300" cy="540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レコーダへのカメラ登録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へのレコーダ登録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3" name="フリーフォーム 22"/>
            <p:cNvSpPr/>
            <p:nvPr/>
          </p:nvSpPr>
          <p:spPr>
            <a:xfrm rot="28406">
              <a:off x="3218789" y="1414116"/>
              <a:ext cx="1821672"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grp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sp>
        <p:nvSpPr>
          <p:cNvPr id="12" name="フリーフォーム 11"/>
          <p:cNvSpPr/>
          <p:nvPr/>
        </p:nvSpPr>
        <p:spPr>
          <a:xfrm rot="28406">
            <a:off x="4087679" y="2472724"/>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88" name="Rectangle 10"/>
          <p:cNvSpPr>
            <a:spLocks noChangeArrowheads="1"/>
          </p:cNvSpPr>
          <p:nvPr/>
        </p:nvSpPr>
        <p:spPr bwMode="auto">
          <a:xfrm>
            <a:off x="6100884" y="877716"/>
            <a:ext cx="27906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buFontTx/>
              <a:buNone/>
              <a:tabLst/>
            </a:pPr>
            <a:r>
              <a:rPr kumimoji="0" lang="en-GB" altLang="ja-JP" sz="1000" b="1" i="0" u="none" strike="noStrike" cap="none" normalizeH="0" baseline="0" dirty="0">
                <a:ln>
                  <a:noFill/>
                </a:ln>
                <a:solidFill>
                  <a:schemeClr val="tx1"/>
                </a:solidFill>
                <a:latin typeface="+mn-ea"/>
                <a:ea typeface="+mn-ea"/>
                <a:cs typeface="Arial" panose="020B0604020202020204" pitchFamily="34" charset="0"/>
              </a:rPr>
              <a:t>※</a:t>
            </a:r>
            <a:r>
              <a:rPr kumimoji="0" lang="ja-JP" altLang="en-US" sz="1000" b="1" i="0" u="none" strike="noStrike" cap="none" normalizeH="0" baseline="0" dirty="0">
                <a:ln>
                  <a:noFill/>
                </a:ln>
                <a:solidFill>
                  <a:schemeClr val="tx1"/>
                </a:solidFill>
                <a:latin typeface="+mn-ea"/>
                <a:ea typeface="+mn-ea"/>
                <a:cs typeface="Arial" panose="020B0604020202020204" pitchFamily="34" charset="0"/>
              </a:rPr>
              <a:t>共用</a:t>
            </a:r>
            <a:r>
              <a:rPr kumimoji="0" lang="en-US" altLang="ja-JP" sz="1000" b="1" i="0" u="none" strike="noStrike" cap="none" normalizeH="0" baseline="0" dirty="0">
                <a:ln>
                  <a:noFill/>
                </a:ln>
                <a:solidFill>
                  <a:schemeClr val="tx1"/>
                </a:solidFill>
                <a:latin typeface="+mn-ea"/>
                <a:ea typeface="+mn-ea"/>
                <a:cs typeface="Arial" panose="020B0604020202020204" pitchFamily="34" charset="0"/>
              </a:rPr>
              <a:t>PC</a:t>
            </a:r>
            <a:r>
              <a:rPr kumimoji="0" lang="ja-JP" altLang="en-US" sz="1000" b="1" dirty="0">
                <a:latin typeface="+mn-ea"/>
                <a:ea typeface="+mn-ea"/>
                <a:cs typeface="Arial" panose="020B0604020202020204" pitchFamily="34" charset="0"/>
              </a:rPr>
              <a:t>構成の場合は最初に</a:t>
            </a:r>
            <a:r>
              <a:rPr kumimoji="0" lang="en-US" altLang="ja-JP" sz="1000" b="1" dirty="0">
                <a:latin typeface="+mn-ea"/>
                <a:ea typeface="+mn-ea"/>
                <a:cs typeface="Arial" panose="020B0604020202020204" pitchFamily="34" charset="0"/>
              </a:rPr>
              <a:t>ASM300UX</a:t>
            </a:r>
            <a:r>
              <a:rPr kumimoji="0" lang="ja-JP" altLang="en-US" sz="1000" b="1" dirty="0">
                <a:latin typeface="+mn-ea"/>
                <a:ea typeface="+mn-ea"/>
                <a:cs typeface="Arial" panose="020B0604020202020204" pitchFamily="34" charset="0"/>
              </a:rPr>
              <a:t>を</a:t>
            </a:r>
            <a:endParaRPr kumimoji="0" lang="en-US" altLang="ja-JP" sz="1000" b="1" dirty="0">
              <a:latin typeface="+mn-ea"/>
              <a:ea typeface="+mn-ea"/>
              <a:cs typeface="Arial" panose="020B0604020202020204" pitchFamily="34" charset="0"/>
            </a:endParaRPr>
          </a:p>
          <a:p>
            <a:pPr marL="179388" marR="0" lvl="0" indent="0" algn="l" defTabSz="914400" rtl="0" eaLnBrk="0" fontAlgn="base" latinLnBrk="0" hangingPunct="0">
              <a:lnSpc>
                <a:spcPct val="100000"/>
              </a:lnSpc>
              <a:spcBef>
                <a:spcPct val="0"/>
              </a:spcBef>
              <a:spcAft>
                <a:spcPct val="0"/>
              </a:spcAft>
              <a:buClrTx/>
              <a:buSzTx/>
              <a:buFontTx/>
              <a:buNone/>
              <a:tabLst/>
            </a:pPr>
            <a:r>
              <a:rPr kumimoji="0" lang="ja-JP" altLang="en-US" sz="1000" b="1" dirty="0">
                <a:latin typeface="+mn-ea"/>
                <a:ea typeface="+mn-ea"/>
                <a:cs typeface="Arial" panose="020B0604020202020204" pitchFamily="34" charset="0"/>
              </a:rPr>
              <a:t>インストールして</a:t>
            </a:r>
            <a:r>
              <a:rPr kumimoji="0" lang="ja-JP" altLang="en-GB" sz="1000" b="1" i="0" u="none" strike="noStrike" cap="none" normalizeH="0" baseline="0" dirty="0">
                <a:ln>
                  <a:noFill/>
                </a:ln>
                <a:solidFill>
                  <a:schemeClr val="tx1"/>
                </a:solidFill>
                <a:latin typeface="+mn-ea"/>
                <a:ea typeface="+mn-ea"/>
                <a:cs typeface="Arial" panose="020B0604020202020204" pitchFamily="34" charset="0"/>
              </a:rPr>
              <a:t>ください。</a:t>
            </a:r>
            <a:endParaRPr kumimoji="0" lang="ja-JP" altLang="en-GB" sz="1000" b="1" i="0" u="none" strike="noStrike" cap="none" normalizeH="0" baseline="0" dirty="0">
              <a:ln>
                <a:noFill/>
              </a:ln>
              <a:solidFill>
                <a:schemeClr val="tx1"/>
              </a:solidFill>
              <a:latin typeface="+mn-ea"/>
              <a:ea typeface="+mn-ea"/>
            </a:endParaRPr>
          </a:p>
        </p:txBody>
      </p:sp>
      <p:sp>
        <p:nvSpPr>
          <p:cNvPr id="16" name="Rectangle 10"/>
          <p:cNvSpPr>
            <a:spLocks noChangeArrowheads="1"/>
          </p:cNvSpPr>
          <p:nvPr/>
        </p:nvSpPr>
        <p:spPr bwMode="auto">
          <a:xfrm>
            <a:off x="1553995" y="3333750"/>
            <a:ext cx="6064481" cy="342788"/>
          </a:xfrm>
          <a:prstGeom prst="rect">
            <a:avLst/>
          </a:prstGeom>
          <a:solidFill>
            <a:schemeClr val="bg1">
              <a:alpha val="60000"/>
            </a:schemeClr>
          </a:solidFill>
          <a:ln>
            <a:solidFill>
              <a:schemeClr val="tx1"/>
            </a:solidFill>
          </a:ln>
          <a:effectLst/>
        </p:spPr>
        <p:txBody>
          <a:bodyPr vert="horz" wrap="none" lIns="91440" tIns="45720" rIns="91440" bIns="45720" numCol="1" anchor="ctr" anchorCtr="0" compatLnSpc="1">
            <a:prstTxWarp prst="textNoShape">
              <a:avLst/>
            </a:prstTxWarp>
            <a:no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kumimoji="0" lang="ja-JP" altLang="en-US" sz="1600" b="1" dirty="0">
                <a:latin typeface="+mn-ea"/>
                <a:ea typeface="+mn-ea"/>
                <a:cs typeface="Arial" panose="020B0604020202020204" pitchFamily="34" charset="0"/>
              </a:rPr>
              <a:t>次ページの手順で</a:t>
            </a:r>
            <a:r>
              <a:rPr kumimoji="0" lang="ja-JP" altLang="en-GB" sz="1600" b="1" i="0" u="none" strike="noStrike" cap="none" normalizeH="0" baseline="0" dirty="0">
                <a:ln>
                  <a:noFill/>
                </a:ln>
                <a:solidFill>
                  <a:schemeClr val="tx1"/>
                </a:solidFill>
                <a:latin typeface="+mn-ea"/>
                <a:ea typeface="+mn-ea"/>
                <a:cs typeface="Arial" panose="020B0604020202020204" pitchFamily="34" charset="0"/>
              </a:rPr>
              <a:t>、設定を行ってください。</a:t>
            </a:r>
            <a:endParaRPr kumimoji="0" lang="ja-JP" altLang="en-GB" sz="1600" b="1" i="0" u="none" strike="noStrike" cap="none" normalizeH="0" baseline="0" dirty="0">
              <a:ln>
                <a:noFill/>
              </a:ln>
              <a:solidFill>
                <a:schemeClr val="tx1"/>
              </a:solidFill>
              <a:latin typeface="+mn-ea"/>
              <a:ea typeface="+mn-ea"/>
            </a:endParaRPr>
          </a:p>
        </p:txBody>
      </p:sp>
    </p:spTree>
    <p:extLst>
      <p:ext uri="{BB962C8B-B14F-4D97-AF65-F5344CB8AC3E}">
        <p14:creationId xmlns:p14="http://schemas.microsoft.com/office/powerpoint/2010/main" val="1508376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0"/>
          <p:cNvSpPr>
            <a:spLocks noChangeArrowheads="1"/>
          </p:cNvSpPr>
          <p:nvPr/>
        </p:nvSpPr>
        <p:spPr bwMode="auto">
          <a:xfrm>
            <a:off x="448042" y="2705388"/>
            <a:ext cx="7528664" cy="1288114"/>
          </a:xfrm>
          <a:prstGeom prst="rect">
            <a:avLst/>
          </a:prstGeom>
          <a:solidFill>
            <a:schemeClr val="bg1">
              <a:lumMod val="95000"/>
            </a:schemeClr>
          </a:solidFill>
          <a:ln w="9525">
            <a:solidFill>
              <a:schemeClr val="bg2">
                <a:lumMod val="75000"/>
              </a:schemeClr>
            </a:solidFill>
            <a:miter lim="800000"/>
            <a:headEnd/>
            <a:tailEnd/>
          </a:ln>
          <a:effectLst/>
        </p:spPr>
        <p:txBody>
          <a:bodyPr vert="horz" wrap="none" lIns="91440" tIns="45720" rIns="91440" bIns="45720" numCol="1" anchor="t" anchorCtr="0" compatLnSpc="1">
            <a:prstTxWarp prst="textNoShape">
              <a:avLst/>
            </a:prstTxWarp>
            <a:no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defTabSz="914400"/>
            <a:r>
              <a:rPr kumimoji="0" lang="ja-JP" altLang="en-US" sz="1200" b="1" i="0" u="none" strike="noStrike" cap="none" normalizeH="0" baseline="0" dirty="0">
                <a:ln>
                  <a:noFill/>
                </a:ln>
                <a:solidFill>
                  <a:schemeClr val="tx1"/>
                </a:solidFill>
                <a:latin typeface="+mn-ea"/>
                <a:ea typeface="+mn-ea"/>
              </a:rPr>
              <a:t>～システム設計支援ツールで必要と判断された場合に設定してください。～</a:t>
            </a:r>
            <a:endParaRPr kumimoji="0" lang="ja-JP" altLang="en-GB" sz="1200" b="1" i="0" u="none" strike="noStrike" cap="none" normalizeH="0" baseline="0" dirty="0">
              <a:ln>
                <a:noFill/>
              </a:ln>
              <a:solidFill>
                <a:schemeClr val="tx1"/>
              </a:solidFill>
              <a:latin typeface="+mn-ea"/>
              <a:ea typeface="+mn-ea"/>
            </a:endParaRPr>
          </a:p>
        </p:txBody>
      </p:sp>
      <p:sp>
        <p:nvSpPr>
          <p:cNvPr id="3" name="タイトル 2"/>
          <p:cNvSpPr>
            <a:spLocks noGrp="1"/>
          </p:cNvSpPr>
          <p:nvPr>
            <p:ph type="title"/>
          </p:nvPr>
        </p:nvSpPr>
        <p:spPr/>
        <p:txBody>
          <a:bodyPr/>
          <a:lstStyle/>
          <a:p>
            <a:r>
              <a:rPr lang="ja-JP" altLang="en-US" dirty="0"/>
              <a:t>インストール作業の流れ</a:t>
            </a:r>
          </a:p>
        </p:txBody>
      </p:sp>
      <p:sp>
        <p:nvSpPr>
          <p:cNvPr id="6" name="テキスト ボックス 31"/>
          <p:cNvSpPr txBox="1">
            <a:spLocks noChangeArrowheads="1"/>
          </p:cNvSpPr>
          <p:nvPr/>
        </p:nvSpPr>
        <p:spPr bwMode="auto">
          <a:xfrm>
            <a:off x="152400" y="796800"/>
            <a:ext cx="4296770" cy="540000"/>
          </a:xfrm>
          <a:prstGeom prst="rect">
            <a:avLst/>
          </a:prstGeom>
          <a:solidFill>
            <a:srgbClr val="FF9933"/>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ソフトウェア（</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WV-ASA100UX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0" name="Rectangle 1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4" name="テキスト ボックス 3"/>
          <p:cNvSpPr txBox="1"/>
          <p:nvPr/>
        </p:nvSpPr>
        <p:spPr>
          <a:xfrm>
            <a:off x="685904" y="1523999"/>
            <a:ext cx="8315097" cy="369332"/>
          </a:xfrm>
          <a:prstGeom prst="rect">
            <a:avLst/>
          </a:prstGeom>
          <a:noFill/>
        </p:spPr>
        <p:txBody>
          <a:bodyPr wrap="none" rtlCol="0">
            <a:spAutoFit/>
          </a:bodyPr>
          <a:lstStyle/>
          <a:p>
            <a:r>
              <a:rPr kumimoji="1" lang="ja-JP" altLang="en-US" b="1" dirty="0">
                <a:latin typeface="+mn-ea"/>
                <a:ea typeface="+mn-ea"/>
              </a:rPr>
              <a:t>①</a:t>
            </a:r>
            <a:r>
              <a:rPr lang="ja-JP" altLang="en-US" b="1" dirty="0">
                <a:latin typeface="+mn-ea"/>
                <a:ea typeface="+mn-ea"/>
              </a:rPr>
              <a:t>インストール・解除キー発行　</a:t>
            </a:r>
            <a:r>
              <a:rPr lang="ja-JP" altLang="en-US" sz="1400" b="1" dirty="0">
                <a:latin typeface="+mn-ea"/>
                <a:ea typeface="+mn-ea"/>
              </a:rPr>
              <a:t>＊取扱説明書「設置・設定編」に従い、設定して下さい。</a:t>
            </a:r>
            <a:endParaRPr kumimoji="1" lang="ja-JP" altLang="en-US" sz="1400" b="1" dirty="0">
              <a:latin typeface="+mn-ea"/>
              <a:ea typeface="+mn-ea"/>
            </a:endParaRPr>
          </a:p>
        </p:txBody>
      </p:sp>
      <p:sp>
        <p:nvSpPr>
          <p:cNvPr id="18" name="テキスト ボックス 17"/>
          <p:cNvSpPr txBox="1"/>
          <p:nvPr/>
        </p:nvSpPr>
        <p:spPr>
          <a:xfrm>
            <a:off x="685904" y="2166259"/>
            <a:ext cx="2954655" cy="369332"/>
          </a:xfrm>
          <a:prstGeom prst="rect">
            <a:avLst/>
          </a:prstGeom>
          <a:noFill/>
        </p:spPr>
        <p:txBody>
          <a:bodyPr wrap="none" rtlCol="0">
            <a:spAutoFit/>
          </a:bodyPr>
          <a:lstStyle/>
          <a:p>
            <a:r>
              <a:rPr lang="ja-JP" altLang="en-US" b="1" dirty="0">
                <a:latin typeface="+mn-ea"/>
                <a:ea typeface="+mn-ea"/>
              </a:rPr>
              <a:t>②画像データ保存先の変更</a:t>
            </a:r>
            <a:endParaRPr kumimoji="1" lang="ja-JP" altLang="en-US" b="1" dirty="0">
              <a:latin typeface="+mn-ea"/>
              <a:ea typeface="+mn-ea"/>
            </a:endParaRPr>
          </a:p>
        </p:txBody>
      </p:sp>
      <p:sp>
        <p:nvSpPr>
          <p:cNvPr id="22" name="テキスト ボックス 21"/>
          <p:cNvSpPr txBox="1"/>
          <p:nvPr/>
        </p:nvSpPr>
        <p:spPr>
          <a:xfrm>
            <a:off x="685904" y="2993185"/>
            <a:ext cx="3658374" cy="369332"/>
          </a:xfrm>
          <a:prstGeom prst="rect">
            <a:avLst/>
          </a:prstGeom>
          <a:noFill/>
        </p:spPr>
        <p:txBody>
          <a:bodyPr wrap="none" rtlCol="0">
            <a:spAutoFit/>
          </a:bodyPr>
          <a:lstStyle/>
          <a:p>
            <a:r>
              <a:rPr lang="ja-JP" altLang="en-US" b="1" dirty="0">
                <a:latin typeface="+mn-ea"/>
                <a:ea typeface="+mn-ea"/>
              </a:rPr>
              <a:t>③</a:t>
            </a:r>
            <a:r>
              <a:rPr lang="en-US" altLang="ja-JP" b="1" dirty="0">
                <a:latin typeface="+mn-ea"/>
                <a:ea typeface="+mn-ea"/>
              </a:rPr>
              <a:t>SQL</a:t>
            </a:r>
            <a:r>
              <a:rPr lang="ja-JP" altLang="en-US" b="1" dirty="0">
                <a:latin typeface="+mn-ea"/>
                <a:ea typeface="+mn-ea"/>
              </a:rPr>
              <a:t>サーバーのアップグレード</a:t>
            </a:r>
            <a:endParaRPr kumimoji="1" lang="ja-JP" altLang="en-US" b="1" dirty="0">
              <a:latin typeface="+mn-ea"/>
              <a:ea typeface="+mn-ea"/>
            </a:endParaRPr>
          </a:p>
        </p:txBody>
      </p:sp>
      <p:sp>
        <p:nvSpPr>
          <p:cNvPr id="25" name="テキスト ボックス 24"/>
          <p:cNvSpPr txBox="1"/>
          <p:nvPr/>
        </p:nvSpPr>
        <p:spPr>
          <a:xfrm>
            <a:off x="685904" y="3555287"/>
            <a:ext cx="2492990" cy="369332"/>
          </a:xfrm>
          <a:prstGeom prst="rect">
            <a:avLst/>
          </a:prstGeom>
          <a:noFill/>
        </p:spPr>
        <p:txBody>
          <a:bodyPr wrap="none" rtlCol="0">
            <a:spAutoFit/>
          </a:bodyPr>
          <a:lstStyle/>
          <a:p>
            <a:r>
              <a:rPr lang="ja-JP" altLang="en-US" b="1" dirty="0">
                <a:latin typeface="+mn-ea"/>
                <a:ea typeface="+mn-ea"/>
              </a:rPr>
              <a:t>④画像受信頻度の変更</a:t>
            </a:r>
            <a:endParaRPr kumimoji="1" lang="ja-JP" altLang="en-US" b="1" dirty="0">
              <a:latin typeface="+mn-ea"/>
              <a:ea typeface="+mn-ea"/>
            </a:endParaRPr>
          </a:p>
        </p:txBody>
      </p:sp>
      <p:sp>
        <p:nvSpPr>
          <p:cNvPr id="26" name="テキスト ボックス 25"/>
          <p:cNvSpPr txBox="1"/>
          <p:nvPr/>
        </p:nvSpPr>
        <p:spPr>
          <a:xfrm>
            <a:off x="685904" y="4163299"/>
            <a:ext cx="7803739" cy="369332"/>
          </a:xfrm>
          <a:prstGeom prst="rect">
            <a:avLst/>
          </a:prstGeom>
          <a:noFill/>
        </p:spPr>
        <p:txBody>
          <a:bodyPr wrap="none" rtlCol="0">
            <a:spAutoFit/>
          </a:bodyPr>
          <a:lstStyle/>
          <a:p>
            <a:r>
              <a:rPr lang="ja-JP" altLang="en-US" b="1" dirty="0">
                <a:latin typeface="+mn-ea"/>
                <a:ea typeface="+mn-ea"/>
              </a:rPr>
              <a:t>⑤マルチ</a:t>
            </a:r>
            <a:r>
              <a:rPr lang="en-US" altLang="ja-JP" b="1" dirty="0">
                <a:latin typeface="+mn-ea"/>
                <a:ea typeface="+mn-ea"/>
              </a:rPr>
              <a:t>AI</a:t>
            </a:r>
            <a:r>
              <a:rPr lang="ja-JP" altLang="en-US" b="1" dirty="0">
                <a:latin typeface="+mn-ea"/>
                <a:ea typeface="+mn-ea"/>
              </a:rPr>
              <a:t>ソフトの設定　</a:t>
            </a:r>
            <a:r>
              <a:rPr lang="ja-JP" altLang="en-US" sz="1400" b="1" dirty="0">
                <a:latin typeface="+mn-ea"/>
                <a:ea typeface="+mn-ea"/>
              </a:rPr>
              <a:t>＊取扱説明書「設置・設定編」に従い、設定してください。</a:t>
            </a:r>
            <a:endParaRPr kumimoji="1" lang="ja-JP" altLang="en-US" sz="1400" b="1" dirty="0">
              <a:latin typeface="+mn-ea"/>
              <a:ea typeface="+mn-ea"/>
            </a:endParaRPr>
          </a:p>
        </p:txBody>
      </p:sp>
      <p:sp>
        <p:nvSpPr>
          <p:cNvPr id="2" name="テキスト ボックス 1">
            <a:extLst>
              <a:ext uri="{FF2B5EF4-FFF2-40B4-BE49-F238E27FC236}">
                <a16:creationId xmlns:a16="http://schemas.microsoft.com/office/drawing/2014/main" id="{B07C4D75-33AA-31FD-D50C-552A20892BB7}"/>
              </a:ext>
            </a:extLst>
          </p:cNvPr>
          <p:cNvSpPr txBox="1"/>
          <p:nvPr/>
        </p:nvSpPr>
        <p:spPr>
          <a:xfrm>
            <a:off x="1501673" y="1867485"/>
            <a:ext cx="1261884" cy="276999"/>
          </a:xfrm>
          <a:prstGeom prst="rect">
            <a:avLst/>
          </a:prstGeom>
          <a:noFill/>
        </p:spPr>
        <p:txBody>
          <a:bodyPr wrap="none" rtlCol="0">
            <a:spAutoFit/>
          </a:bodyPr>
          <a:lstStyle/>
          <a:p>
            <a:pPr algn="l"/>
            <a:r>
              <a:rPr kumimoji="1" lang="ja-JP" altLang="en-US" sz="1200" b="1" dirty="0">
                <a:latin typeface="+mn-ea"/>
                <a:ea typeface="+mn-ea"/>
              </a:rPr>
              <a:t>インストーラ：</a:t>
            </a:r>
          </a:p>
        </p:txBody>
      </p:sp>
      <p:pic>
        <p:nvPicPr>
          <p:cNvPr id="7" name="図 6">
            <a:extLst>
              <a:ext uri="{FF2B5EF4-FFF2-40B4-BE49-F238E27FC236}">
                <a16:creationId xmlns:a16="http://schemas.microsoft.com/office/drawing/2014/main" id="{AEDCDA90-B5DB-3869-1A1D-391C17D71516}"/>
              </a:ext>
            </a:extLst>
          </p:cNvPr>
          <p:cNvPicPr>
            <a:picLocks noChangeAspect="1"/>
          </p:cNvPicPr>
          <p:nvPr/>
        </p:nvPicPr>
        <p:blipFill rotWithShape="1">
          <a:blip r:embed="rId3"/>
          <a:srcRect l="7146" t="11205"/>
          <a:stretch/>
        </p:blipFill>
        <p:spPr>
          <a:xfrm>
            <a:off x="2607536" y="1844111"/>
            <a:ext cx="1980237" cy="350276"/>
          </a:xfrm>
          <a:prstGeom prst="rect">
            <a:avLst/>
          </a:prstGeom>
        </p:spPr>
      </p:pic>
    </p:spTree>
    <p:extLst>
      <p:ext uri="{BB962C8B-B14F-4D97-AF65-F5344CB8AC3E}">
        <p14:creationId xmlns:p14="http://schemas.microsoft.com/office/powerpoint/2010/main" val="1666685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318159" y="740124"/>
            <a:ext cx="8455299" cy="3772111"/>
          </a:xfrm>
        </p:spPr>
        <p:txBody>
          <a:bodyPr/>
          <a:lstStyle/>
          <a:p>
            <a:pPr marL="0" lvl="0" indent="0" defTabSz="457200" fontAlgn="base">
              <a:spcBef>
                <a:spcPct val="0"/>
              </a:spcBef>
              <a:spcAft>
                <a:spcPct val="0"/>
              </a:spcAft>
              <a:buNone/>
            </a:pPr>
            <a:r>
              <a:rPr lang="ja-JP" altLang="en-US" sz="1800" dirty="0">
                <a:solidFill>
                  <a:prstClr val="black"/>
                </a:solidFill>
              </a:rPr>
              <a:t>取扱説明書（設置・設定編）の「</a:t>
            </a:r>
            <a:r>
              <a:rPr lang="en-US" altLang="ja-JP" sz="1800" dirty="0">
                <a:solidFill>
                  <a:prstClr val="black"/>
                </a:solidFill>
              </a:rPr>
              <a:t> WV-ASA100UX</a:t>
            </a:r>
            <a:r>
              <a:rPr lang="ja-JP" altLang="en-US" sz="1800" dirty="0">
                <a:solidFill>
                  <a:prstClr val="black"/>
                </a:solidFill>
              </a:rPr>
              <a:t>のインストール」に記載の下記内容を必ずご確認ください。</a:t>
            </a:r>
            <a:endParaRPr lang="en-US" altLang="ja-JP" sz="1800" dirty="0">
              <a:solidFill>
                <a:prstClr val="black"/>
              </a:solidFill>
            </a:endParaRPr>
          </a:p>
          <a:p>
            <a:pPr marL="179388" lvl="0" indent="0" defTabSz="457200" fontAlgn="base">
              <a:spcBef>
                <a:spcPts val="1200"/>
              </a:spcBef>
              <a:spcAft>
                <a:spcPct val="0"/>
              </a:spcAft>
              <a:buNone/>
            </a:pPr>
            <a:r>
              <a:rPr lang="ja-JP" altLang="en-US" sz="1400" dirty="0">
                <a:solidFill>
                  <a:prstClr val="black"/>
                </a:solidFill>
              </a:rPr>
              <a:t>重要</a:t>
            </a:r>
          </a:p>
          <a:p>
            <a:pPr marL="447675" lvl="0" indent="-179388" defTabSz="457200" fontAlgn="base">
              <a:lnSpc>
                <a:spcPct val="110000"/>
              </a:lnSpc>
              <a:spcBef>
                <a:spcPts val="600"/>
              </a:spcBef>
              <a:spcAft>
                <a:spcPct val="0"/>
              </a:spcAft>
              <a:buNone/>
            </a:pPr>
            <a:r>
              <a:rPr lang="en-US" altLang="ja-JP" sz="1400" dirty="0">
                <a:solidFill>
                  <a:prstClr val="black"/>
                </a:solidFill>
              </a:rPr>
              <a:t>• [WV-ASM300UX</a:t>
            </a:r>
            <a:r>
              <a:rPr lang="ja-JP" altLang="en-US" sz="1400" dirty="0">
                <a:solidFill>
                  <a:prstClr val="black"/>
                </a:solidFill>
              </a:rPr>
              <a:t>と同じ</a:t>
            </a:r>
            <a:r>
              <a:rPr lang="en-US" altLang="ja-JP" sz="1400" dirty="0">
                <a:solidFill>
                  <a:prstClr val="black"/>
                </a:solidFill>
              </a:rPr>
              <a:t>PC</a:t>
            </a:r>
            <a:r>
              <a:rPr lang="ja-JP" altLang="en-US" sz="1400" dirty="0">
                <a:solidFill>
                  <a:prstClr val="black"/>
                </a:solidFill>
              </a:rPr>
              <a:t>にインストール</a:t>
            </a:r>
            <a:r>
              <a:rPr lang="en-US" altLang="ja-JP" sz="1400" dirty="0">
                <a:solidFill>
                  <a:prstClr val="black"/>
                </a:solidFill>
              </a:rPr>
              <a:t>]</a:t>
            </a:r>
            <a:r>
              <a:rPr lang="ja-JP" altLang="en-US" sz="1400" dirty="0">
                <a:solidFill>
                  <a:prstClr val="black"/>
                </a:solidFill>
              </a:rPr>
              <a:t>は、事前に</a:t>
            </a:r>
            <a:r>
              <a:rPr lang="en-US" altLang="ja-JP" sz="1400" dirty="0">
                <a:solidFill>
                  <a:prstClr val="black"/>
                </a:solidFill>
              </a:rPr>
              <a:t>WV-ASM300UX</a:t>
            </a:r>
            <a:r>
              <a:rPr lang="ja-JP" altLang="en-US" sz="1400" dirty="0">
                <a:solidFill>
                  <a:prstClr val="black"/>
                </a:solidFill>
              </a:rPr>
              <a:t>のインストールが必要です。</a:t>
            </a:r>
            <a:r>
              <a:rPr lang="en-US" altLang="ja-JP" sz="1400" dirty="0">
                <a:solidFill>
                  <a:prstClr val="black"/>
                </a:solidFill>
              </a:rPr>
              <a:t>WV-ASM300UX</a:t>
            </a:r>
            <a:r>
              <a:rPr lang="ja-JP" altLang="en-US" sz="1400" dirty="0">
                <a:solidFill>
                  <a:prstClr val="black"/>
                </a:solidFill>
              </a:rPr>
              <a:t>がインストールされている場合に選択することができます。</a:t>
            </a:r>
            <a:endParaRPr lang="en-US" altLang="ja-JP" sz="1400" dirty="0">
              <a:solidFill>
                <a:prstClr val="black"/>
              </a:solidFill>
            </a:endParaRPr>
          </a:p>
          <a:p>
            <a:pPr marL="447675" lvl="0" indent="3175" defTabSz="457200" fontAlgn="base">
              <a:lnSpc>
                <a:spcPct val="110000"/>
              </a:lnSpc>
              <a:spcBef>
                <a:spcPts val="0"/>
              </a:spcBef>
              <a:spcAft>
                <a:spcPct val="0"/>
              </a:spcAft>
              <a:buNone/>
            </a:pPr>
            <a:r>
              <a:rPr lang="ja-JP" altLang="en-US" sz="1400" dirty="0">
                <a:solidFill>
                  <a:prstClr val="black"/>
                </a:solidFill>
              </a:rPr>
              <a:t>また </a:t>
            </a:r>
            <a:r>
              <a:rPr lang="en-US" altLang="ja-JP" sz="1400" dirty="0">
                <a:solidFill>
                  <a:prstClr val="black"/>
                </a:solidFill>
              </a:rPr>
              <a:t>[WV-ASM300UX</a:t>
            </a:r>
            <a:r>
              <a:rPr lang="ja-JP" altLang="en-US" sz="1400" dirty="0">
                <a:solidFill>
                  <a:prstClr val="black"/>
                </a:solidFill>
              </a:rPr>
              <a:t>と別の</a:t>
            </a:r>
            <a:r>
              <a:rPr lang="en-US" altLang="ja-JP" sz="1400" dirty="0">
                <a:solidFill>
                  <a:prstClr val="black"/>
                </a:solidFill>
              </a:rPr>
              <a:t>PC</a:t>
            </a:r>
            <a:r>
              <a:rPr lang="ja-JP" altLang="en-US" sz="1400" dirty="0">
                <a:solidFill>
                  <a:prstClr val="black"/>
                </a:solidFill>
              </a:rPr>
              <a:t>にインストール</a:t>
            </a:r>
            <a:r>
              <a:rPr lang="en-US" altLang="ja-JP" sz="1400" dirty="0">
                <a:solidFill>
                  <a:prstClr val="black"/>
                </a:solidFill>
              </a:rPr>
              <a:t>]</a:t>
            </a:r>
            <a:r>
              <a:rPr lang="ja-JP" altLang="en-US" sz="1400" dirty="0">
                <a:solidFill>
                  <a:prstClr val="black"/>
                </a:solidFill>
              </a:rPr>
              <a:t>は</a:t>
            </a:r>
            <a:r>
              <a:rPr lang="en-US" altLang="ja-JP" sz="1400" dirty="0">
                <a:solidFill>
                  <a:prstClr val="black"/>
                </a:solidFill>
              </a:rPr>
              <a:t>WV-ASM300UX</a:t>
            </a:r>
            <a:r>
              <a:rPr lang="ja-JP" altLang="en-US" sz="1400" dirty="0">
                <a:solidFill>
                  <a:prstClr val="black"/>
                </a:solidFill>
              </a:rPr>
              <a:t>がインストールされていない場合に選択することができます。</a:t>
            </a:r>
          </a:p>
          <a:p>
            <a:pPr marL="447675" lvl="0" indent="-179388" defTabSz="457200" fontAlgn="base">
              <a:lnSpc>
                <a:spcPct val="110000"/>
              </a:lnSpc>
              <a:spcBef>
                <a:spcPts val="1200"/>
              </a:spcBef>
              <a:spcAft>
                <a:spcPct val="0"/>
              </a:spcAft>
              <a:buNone/>
            </a:pPr>
            <a:r>
              <a:rPr lang="en-US" altLang="ja-JP" sz="1400" dirty="0">
                <a:solidFill>
                  <a:prstClr val="black"/>
                </a:solidFill>
              </a:rPr>
              <a:t>• [WV-ASM300UX</a:t>
            </a:r>
            <a:r>
              <a:rPr lang="ja-JP" altLang="en-US" sz="1400" dirty="0">
                <a:solidFill>
                  <a:prstClr val="black"/>
                </a:solidFill>
              </a:rPr>
              <a:t>と同じ</a:t>
            </a:r>
            <a:r>
              <a:rPr lang="en-US" altLang="ja-JP" sz="1400" dirty="0">
                <a:solidFill>
                  <a:prstClr val="black"/>
                </a:solidFill>
              </a:rPr>
              <a:t>PC</a:t>
            </a:r>
            <a:r>
              <a:rPr lang="ja-JP" altLang="en-US" sz="1400" dirty="0">
                <a:solidFill>
                  <a:prstClr val="black"/>
                </a:solidFill>
              </a:rPr>
              <a:t>にインストール</a:t>
            </a:r>
            <a:r>
              <a:rPr lang="en-US" altLang="ja-JP" sz="1400" dirty="0">
                <a:solidFill>
                  <a:prstClr val="black"/>
                </a:solidFill>
              </a:rPr>
              <a:t>]</a:t>
            </a:r>
            <a:r>
              <a:rPr lang="ja-JP" altLang="en-US" sz="1400" dirty="0">
                <a:solidFill>
                  <a:prstClr val="black"/>
                </a:solidFill>
              </a:rPr>
              <a:t>を選択する場合で、お使いの</a:t>
            </a:r>
            <a:r>
              <a:rPr lang="en-US" altLang="ja-JP" sz="1400" dirty="0">
                <a:solidFill>
                  <a:prstClr val="black"/>
                </a:solidFill>
              </a:rPr>
              <a:t>PC</a:t>
            </a:r>
            <a:r>
              <a:rPr lang="ja-JP" altLang="en-US" sz="1400" dirty="0">
                <a:solidFill>
                  <a:prstClr val="black"/>
                </a:solidFill>
              </a:rPr>
              <a:t>に対して自動再起動の設定を既に行っている場合は、</a:t>
            </a:r>
            <a:r>
              <a:rPr lang="en-US" altLang="ja-JP" sz="1400" dirty="0">
                <a:solidFill>
                  <a:prstClr val="black"/>
                </a:solidFill>
              </a:rPr>
              <a:t>[PC</a:t>
            </a:r>
            <a:r>
              <a:rPr lang="ja-JP" altLang="en-US" sz="1400" dirty="0">
                <a:solidFill>
                  <a:prstClr val="black"/>
                </a:solidFill>
              </a:rPr>
              <a:t>自動再起動時刻</a:t>
            </a:r>
            <a:r>
              <a:rPr lang="en-US" altLang="ja-JP" sz="1400" dirty="0">
                <a:solidFill>
                  <a:prstClr val="black"/>
                </a:solidFill>
              </a:rPr>
              <a:t>]</a:t>
            </a:r>
            <a:r>
              <a:rPr lang="ja-JP" altLang="en-US" sz="1400" dirty="0">
                <a:solidFill>
                  <a:prstClr val="black"/>
                </a:solidFill>
              </a:rPr>
              <a:t>のチェックを外して下さい。また再起動の時刻が本ソフトウェアによる夜間の処理完了後になるように、</a:t>
            </a:r>
            <a:r>
              <a:rPr lang="en-US" altLang="ja-JP" sz="1400" dirty="0">
                <a:solidFill>
                  <a:prstClr val="black"/>
                </a:solidFill>
              </a:rPr>
              <a:t>AM 4</a:t>
            </a:r>
            <a:r>
              <a:rPr lang="ja-JP" altLang="en-US" sz="1400" dirty="0">
                <a:solidFill>
                  <a:prstClr val="black"/>
                </a:solidFill>
              </a:rPr>
              <a:t>時～</a:t>
            </a:r>
            <a:r>
              <a:rPr lang="en-US" altLang="ja-JP" sz="1400" dirty="0">
                <a:solidFill>
                  <a:prstClr val="black"/>
                </a:solidFill>
              </a:rPr>
              <a:t>23</a:t>
            </a:r>
            <a:r>
              <a:rPr lang="ja-JP" altLang="en-US" sz="1400" dirty="0">
                <a:solidFill>
                  <a:prstClr val="black"/>
                </a:solidFill>
              </a:rPr>
              <a:t>時に再起動するようにしてください。夜間の処理に関しては、取扱説明書の「データベース」＞「保存期間</a:t>
            </a:r>
            <a:r>
              <a:rPr lang="en-US" altLang="ja-JP" sz="1400" dirty="0">
                <a:solidFill>
                  <a:prstClr val="black"/>
                </a:solidFill>
              </a:rPr>
              <a:t>(</a:t>
            </a:r>
            <a:r>
              <a:rPr lang="ja-JP" altLang="en-US" sz="1400" dirty="0">
                <a:solidFill>
                  <a:prstClr val="black"/>
                </a:solidFill>
              </a:rPr>
              <a:t>日</a:t>
            </a:r>
            <a:r>
              <a:rPr lang="en-US" altLang="ja-JP" sz="1400" dirty="0">
                <a:solidFill>
                  <a:prstClr val="black"/>
                </a:solidFill>
              </a:rPr>
              <a:t>)</a:t>
            </a:r>
            <a:r>
              <a:rPr lang="ja-JP" altLang="en-US" sz="1400" dirty="0">
                <a:solidFill>
                  <a:prstClr val="black"/>
                </a:solidFill>
              </a:rPr>
              <a:t>」を参照ください。</a:t>
            </a:r>
            <a:endParaRPr lang="en-US" altLang="ja-JP" sz="1400" dirty="0">
              <a:solidFill>
                <a:prstClr val="black"/>
              </a:solidFill>
            </a:endParaRPr>
          </a:p>
          <a:p>
            <a:pPr marL="447675" lvl="0" indent="-179388" defTabSz="457200" fontAlgn="base">
              <a:lnSpc>
                <a:spcPct val="110000"/>
              </a:lnSpc>
              <a:spcBef>
                <a:spcPts val="1200"/>
              </a:spcBef>
              <a:spcAft>
                <a:spcPct val="0"/>
              </a:spcAft>
              <a:buNone/>
            </a:pPr>
            <a:r>
              <a:rPr lang="en-US" altLang="ja-JP" sz="1400" dirty="0">
                <a:solidFill>
                  <a:prstClr val="black"/>
                </a:solidFill>
              </a:rPr>
              <a:t>•</a:t>
            </a:r>
            <a:r>
              <a:rPr lang="ja-JP" altLang="en-US" sz="1400" dirty="0">
                <a:solidFill>
                  <a:prstClr val="black"/>
                </a:solidFill>
              </a:rPr>
              <a:t> </a:t>
            </a:r>
            <a:r>
              <a:rPr lang="en-US" altLang="ja-JP" sz="1400" dirty="0">
                <a:solidFill>
                  <a:prstClr val="black"/>
                </a:solidFill>
              </a:rPr>
              <a:t>[</a:t>
            </a:r>
            <a:r>
              <a:rPr lang="ja-JP" altLang="en-US" sz="1400" dirty="0">
                <a:solidFill>
                  <a:prstClr val="black"/>
                </a:solidFill>
              </a:rPr>
              <a:t>機器</a:t>
            </a:r>
            <a:r>
              <a:rPr lang="en-US" altLang="ja-JP" sz="1400" dirty="0">
                <a:solidFill>
                  <a:prstClr val="black"/>
                </a:solidFill>
              </a:rPr>
              <a:t>ID]</a:t>
            </a:r>
            <a:r>
              <a:rPr lang="ja-JP" altLang="en-US" sz="1400" dirty="0">
                <a:solidFill>
                  <a:prstClr val="black"/>
                </a:solidFill>
              </a:rPr>
              <a:t>の確認は実際に使用するネットワークアダプターのみ接続された状態で行って下さい。</a:t>
            </a:r>
            <a:endParaRPr lang="en-US" altLang="ja-JP" sz="1400" dirty="0">
              <a:solidFill>
                <a:prstClr val="black"/>
              </a:solidFill>
            </a:endParaRPr>
          </a:p>
          <a:p>
            <a:pPr marL="447675" lvl="0" indent="3175" defTabSz="457200" fontAlgn="base">
              <a:lnSpc>
                <a:spcPct val="110000"/>
              </a:lnSpc>
              <a:spcBef>
                <a:spcPts val="0"/>
              </a:spcBef>
              <a:spcAft>
                <a:spcPct val="0"/>
              </a:spcAft>
              <a:buNone/>
            </a:pPr>
            <a:r>
              <a:rPr lang="ja-JP" altLang="en-US" sz="1400" dirty="0">
                <a:solidFill>
                  <a:prstClr val="black"/>
                </a:solidFill>
              </a:rPr>
              <a:t>また登録後ネットワークアダプターの変更や取り外しは行わないでください。</a:t>
            </a:r>
          </a:p>
          <a:p>
            <a:pPr marL="447675" lvl="0" indent="-179388" defTabSz="457200" fontAlgn="base">
              <a:lnSpc>
                <a:spcPct val="110000"/>
              </a:lnSpc>
              <a:spcBef>
                <a:spcPts val="1800"/>
              </a:spcBef>
              <a:spcAft>
                <a:spcPct val="0"/>
              </a:spcAft>
              <a:buNone/>
            </a:pPr>
            <a:endParaRPr lang="ja-JP" altLang="en-US" sz="1400" dirty="0">
              <a:solidFill>
                <a:prstClr val="black"/>
              </a:solidFill>
            </a:endParaRPr>
          </a:p>
        </p:txBody>
      </p:sp>
      <p:sp>
        <p:nvSpPr>
          <p:cNvPr id="3" name="タイトル 2"/>
          <p:cNvSpPr>
            <a:spLocks noGrp="1"/>
          </p:cNvSpPr>
          <p:nvPr>
            <p:ph type="title"/>
          </p:nvPr>
        </p:nvSpPr>
        <p:spPr/>
        <p:txBody>
          <a:bodyPr/>
          <a:lstStyle/>
          <a:p>
            <a:r>
              <a:rPr lang="ja-JP" altLang="en-US" dirty="0"/>
              <a:t>①インストール・解除キー発行</a:t>
            </a:r>
          </a:p>
        </p:txBody>
      </p:sp>
    </p:spTree>
    <p:extLst>
      <p:ext uri="{BB962C8B-B14F-4D97-AF65-F5344CB8AC3E}">
        <p14:creationId xmlns:p14="http://schemas.microsoft.com/office/powerpoint/2010/main" val="3218842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②画像データ保存先の変更</a:t>
            </a:r>
          </a:p>
        </p:txBody>
      </p:sp>
      <p:pic>
        <p:nvPicPr>
          <p:cNvPr id="4" name="図 3"/>
          <p:cNvPicPr>
            <a:picLocks noChangeAspect="1"/>
          </p:cNvPicPr>
          <p:nvPr/>
        </p:nvPicPr>
        <p:blipFill rotWithShape="1">
          <a:blip r:embed="rId3"/>
          <a:srcRect t="10324"/>
          <a:stretch/>
        </p:blipFill>
        <p:spPr>
          <a:xfrm>
            <a:off x="469416" y="1346323"/>
            <a:ext cx="3473528" cy="332722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 name="コンテンツ プレースホルダー 1"/>
          <p:cNvSpPr txBox="1">
            <a:spLocks/>
          </p:cNvSpPr>
          <p:nvPr/>
        </p:nvSpPr>
        <p:spPr>
          <a:xfrm>
            <a:off x="298384" y="635554"/>
            <a:ext cx="8581054" cy="75529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Bef>
                <a:spcPts val="0"/>
              </a:spcBef>
              <a:spcAft>
                <a:spcPts val="0"/>
              </a:spcAft>
              <a:buFont typeface="Arial" panose="020B0604020202020204" pitchFamily="34" charset="0"/>
              <a:buNone/>
            </a:pPr>
            <a:r>
              <a:rPr lang="en-US" altLang="ja-JP" sz="1400" dirty="0"/>
              <a:t>PC</a:t>
            </a:r>
            <a:r>
              <a:rPr lang="ja-JP" altLang="en-US" sz="1400" dirty="0"/>
              <a:t>のハードディスクドライブを</a:t>
            </a:r>
            <a:r>
              <a:rPr lang="en-US" altLang="ja-JP" sz="1400" dirty="0"/>
              <a:t>RAID</a:t>
            </a:r>
            <a:r>
              <a:rPr lang="ja-JP" altLang="en-US" sz="1400" dirty="0"/>
              <a:t>５もしくは６で構成しない場合、カメラ接続台数</a:t>
            </a:r>
            <a:r>
              <a:rPr lang="en-US" altLang="ja-JP" sz="1400" dirty="0"/>
              <a:t>100</a:t>
            </a:r>
            <a:r>
              <a:rPr lang="ja-JP" altLang="en-US" sz="1400" dirty="0"/>
              <a:t>台以下の場合でも</a:t>
            </a:r>
            <a:r>
              <a:rPr lang="ja-JP" altLang="en-US" sz="1400" dirty="0">
                <a:solidFill>
                  <a:srgbClr val="000000"/>
                </a:solidFill>
              </a:rPr>
              <a:t>ディスクアクセス負荷分散のため、</a:t>
            </a:r>
            <a:r>
              <a:rPr lang="ja-JP" altLang="en-US" sz="1400" dirty="0"/>
              <a:t>画像保存フォルダと</a:t>
            </a:r>
            <a:r>
              <a:rPr lang="en-US" altLang="ja-JP" sz="1400" dirty="0"/>
              <a:t>SQL</a:t>
            </a:r>
            <a:r>
              <a:rPr lang="ja-JP" altLang="en-US" sz="1400" dirty="0"/>
              <a:t>サーバー保存ドライブは物理的に分けることを推奨します。画像データの保存先を確認頂き、必要に応じて下記手順で設定してください。</a:t>
            </a:r>
            <a:endParaRPr lang="en-US" altLang="ja-JP" sz="1400" dirty="0"/>
          </a:p>
        </p:txBody>
      </p:sp>
      <p:sp>
        <p:nvSpPr>
          <p:cNvPr id="6" name="テキスト ボックス 5"/>
          <p:cNvSpPr txBox="1"/>
          <p:nvPr/>
        </p:nvSpPr>
        <p:spPr>
          <a:xfrm>
            <a:off x="4225565" y="1306599"/>
            <a:ext cx="4801703" cy="2792367"/>
          </a:xfrm>
          <a:prstGeom prst="rect">
            <a:avLst/>
          </a:prstGeom>
          <a:noFill/>
        </p:spPr>
        <p:txBody>
          <a:bodyPr wrap="square" rtlCol="0">
            <a:spAutoFit/>
          </a:bodyPr>
          <a:lstStyle/>
          <a:p>
            <a:pPr marL="180975" lvl="0" indent="-180975">
              <a:lnSpc>
                <a:spcPct val="120000"/>
              </a:lnSpc>
              <a:spcBef>
                <a:spcPts val="1200"/>
              </a:spcBef>
            </a:pPr>
            <a:r>
              <a:rPr lang="ja-JP" altLang="en-US" sz="1100" b="1" dirty="0">
                <a:solidFill>
                  <a:prstClr val="black"/>
                </a:solidFill>
                <a:latin typeface="游ゴシック" panose="020B0400000000000000" pitchFamily="50" charset="-128"/>
                <a:ea typeface="游ゴシック" panose="020B0400000000000000" pitchFamily="50" charset="-128"/>
              </a:rPr>
              <a:t>①</a:t>
            </a:r>
            <a:r>
              <a:rPr lang="en-US" altLang="ja-JP" sz="1100" b="1" dirty="0">
                <a:solidFill>
                  <a:prstClr val="black"/>
                </a:solidFill>
                <a:latin typeface="游ゴシック" panose="020B0400000000000000" pitchFamily="50" charset="-128"/>
                <a:ea typeface="游ゴシック" panose="020B0400000000000000" pitchFamily="50" charset="-128"/>
              </a:rPr>
              <a:t>Google chrome, Microsoft Edge </a:t>
            </a:r>
            <a:r>
              <a:rPr lang="ja-JP" altLang="en-US" sz="1100" b="1" dirty="0">
                <a:solidFill>
                  <a:prstClr val="black"/>
                </a:solidFill>
                <a:latin typeface="游ゴシック" panose="020B0400000000000000" pitchFamily="50" charset="-128"/>
                <a:ea typeface="游ゴシック" panose="020B0400000000000000" pitchFamily="50" charset="-128"/>
              </a:rPr>
              <a:t>または </a:t>
            </a:r>
            <a:r>
              <a:rPr lang="en-US" altLang="ja-JP" sz="1100" b="1" dirty="0">
                <a:solidFill>
                  <a:prstClr val="black"/>
                </a:solidFill>
                <a:latin typeface="游ゴシック" panose="020B0400000000000000" pitchFamily="50" charset="-128"/>
                <a:ea typeface="游ゴシック" panose="020B0400000000000000" pitchFamily="50" charset="-128"/>
              </a:rPr>
              <a:t>Firefox</a:t>
            </a:r>
            <a:r>
              <a:rPr lang="ja-JP" altLang="en-US" sz="1100" b="1" dirty="0">
                <a:solidFill>
                  <a:prstClr val="black"/>
                </a:solidFill>
                <a:latin typeface="游ゴシック" panose="020B0400000000000000" pitchFamily="50" charset="-128"/>
                <a:ea typeface="游ゴシック" panose="020B0400000000000000" pitchFamily="50" charset="-128"/>
              </a:rPr>
              <a:t>で</a:t>
            </a:r>
            <a:r>
              <a:rPr lang="en-US" altLang="ja-JP" sz="1100" b="1" dirty="0">
                <a:solidFill>
                  <a:prstClr val="black"/>
                </a:solidFill>
                <a:latin typeface="游ゴシック" panose="020B0400000000000000" pitchFamily="50" charset="-128"/>
                <a:ea typeface="游ゴシック" panose="020B0400000000000000" pitchFamily="50" charset="-128"/>
              </a:rPr>
              <a:t>URL</a:t>
            </a:r>
            <a:r>
              <a:rPr lang="ja-JP" altLang="en-US" sz="1100" b="1" dirty="0">
                <a:solidFill>
                  <a:prstClr val="black"/>
                </a:solidFill>
                <a:latin typeface="游ゴシック" panose="020B0400000000000000" pitchFamily="50" charset="-128"/>
                <a:ea typeface="游ゴシック" panose="020B0400000000000000" pitchFamily="50" charset="-128"/>
              </a:rPr>
              <a:t>に</a:t>
            </a:r>
            <a:r>
              <a:rPr lang="en-US" altLang="ja-JP" sz="1100" b="1" dirty="0">
                <a:solidFill>
                  <a:prstClr val="black"/>
                </a:solidFill>
                <a:latin typeface="游ゴシック" panose="020B0400000000000000" pitchFamily="50" charset="-128"/>
                <a:ea typeface="游ゴシック" panose="020B0400000000000000" pitchFamily="50" charset="-128"/>
              </a:rPr>
              <a:t>https://&lt;ip&gt;:8092</a:t>
            </a:r>
            <a:r>
              <a:rPr lang="ja-JP" altLang="en-US" sz="1100" b="1" dirty="0">
                <a:solidFill>
                  <a:prstClr val="black"/>
                </a:solidFill>
                <a:latin typeface="游ゴシック" panose="020B0400000000000000" pitchFamily="50" charset="-128"/>
                <a:ea typeface="游ゴシック" panose="020B0400000000000000" pitchFamily="50" charset="-128"/>
              </a:rPr>
              <a:t>　と入力し、アクセス</a:t>
            </a:r>
            <a:br>
              <a:rPr lang="en-US" altLang="ja-JP" sz="1100" b="1" dirty="0">
                <a:solidFill>
                  <a:prstClr val="black"/>
                </a:solidFill>
                <a:latin typeface="游ゴシック" panose="020B0400000000000000" pitchFamily="50" charset="-128"/>
                <a:ea typeface="游ゴシック" panose="020B0400000000000000" pitchFamily="50" charset="-128"/>
              </a:rPr>
            </a:br>
            <a:r>
              <a:rPr lang="ja-JP" altLang="en-US" sz="900" b="1" dirty="0">
                <a:solidFill>
                  <a:prstClr val="black"/>
                </a:solidFill>
                <a:latin typeface="游ゴシック" panose="020B0400000000000000" pitchFamily="50" charset="-128"/>
                <a:ea typeface="游ゴシック" panose="020B0400000000000000" pitchFamily="50" charset="-128"/>
              </a:rPr>
              <a:t>＊ </a:t>
            </a:r>
            <a:r>
              <a:rPr lang="en-US" altLang="ja-JP" sz="900" b="1" dirty="0">
                <a:solidFill>
                  <a:prstClr val="black"/>
                </a:solidFill>
                <a:latin typeface="游ゴシック" panose="020B0400000000000000" pitchFamily="50" charset="-128"/>
                <a:ea typeface="游ゴシック" panose="020B0400000000000000" pitchFamily="50" charset="-128"/>
              </a:rPr>
              <a:t>&lt;</a:t>
            </a:r>
            <a:r>
              <a:rPr lang="en-US" altLang="ja-JP" sz="900" b="1" dirty="0" err="1">
                <a:solidFill>
                  <a:prstClr val="black"/>
                </a:solidFill>
                <a:latin typeface="游ゴシック" panose="020B0400000000000000" pitchFamily="50" charset="-128"/>
                <a:ea typeface="游ゴシック" panose="020B0400000000000000" pitchFamily="50" charset="-128"/>
              </a:rPr>
              <a:t>ip</a:t>
            </a:r>
            <a:r>
              <a:rPr lang="en-US" altLang="ja-JP" sz="900" b="1" dirty="0">
                <a:solidFill>
                  <a:prstClr val="black"/>
                </a:solidFill>
                <a:latin typeface="游ゴシック" panose="020B0400000000000000" pitchFamily="50" charset="-128"/>
                <a:ea typeface="游ゴシック" panose="020B0400000000000000" pitchFamily="50" charset="-128"/>
              </a:rPr>
              <a:t>&gt;</a:t>
            </a:r>
            <a:r>
              <a:rPr lang="ja-JP" altLang="en-US" sz="900" b="1" dirty="0" err="1">
                <a:solidFill>
                  <a:prstClr val="black"/>
                </a:solidFill>
                <a:latin typeface="游ゴシック" panose="020B0400000000000000" pitchFamily="50" charset="-128"/>
                <a:ea typeface="游ゴシック" panose="020B0400000000000000" pitchFamily="50" charset="-128"/>
              </a:rPr>
              <a:t>には</a:t>
            </a:r>
            <a:r>
              <a:rPr lang="ja-JP" altLang="en-US" sz="900" b="1" dirty="0">
                <a:solidFill>
                  <a:prstClr val="black"/>
                </a:solidFill>
                <a:latin typeface="游ゴシック" panose="020B0400000000000000" pitchFamily="50" charset="-128"/>
                <a:ea typeface="游ゴシック" panose="020B0400000000000000" pitchFamily="50" charset="-128"/>
              </a:rPr>
              <a:t>本ソフトがインストールされている</a:t>
            </a:r>
            <a:r>
              <a:rPr lang="en-US" altLang="ja-JP" sz="900" b="1" dirty="0">
                <a:solidFill>
                  <a:prstClr val="black"/>
                </a:solidFill>
                <a:latin typeface="游ゴシック" panose="020B0400000000000000" pitchFamily="50" charset="-128"/>
                <a:ea typeface="游ゴシック" panose="020B0400000000000000" pitchFamily="50" charset="-128"/>
              </a:rPr>
              <a:t>PC</a:t>
            </a:r>
            <a:r>
              <a:rPr lang="ja-JP" altLang="en-US" sz="900" b="1" dirty="0">
                <a:solidFill>
                  <a:prstClr val="black"/>
                </a:solidFill>
                <a:latin typeface="游ゴシック" panose="020B0400000000000000" pitchFamily="50" charset="-128"/>
                <a:ea typeface="游ゴシック" panose="020B0400000000000000" pitchFamily="50" charset="-128"/>
              </a:rPr>
              <a:t>の</a:t>
            </a:r>
            <a:r>
              <a:rPr lang="en-US" altLang="ja-JP" sz="900" b="1" dirty="0">
                <a:solidFill>
                  <a:prstClr val="black"/>
                </a:solidFill>
                <a:latin typeface="游ゴシック" panose="020B0400000000000000" pitchFamily="50" charset="-128"/>
                <a:ea typeface="游ゴシック" panose="020B0400000000000000" pitchFamily="50" charset="-128"/>
              </a:rPr>
              <a:t>IP</a:t>
            </a:r>
            <a:r>
              <a:rPr lang="ja-JP" altLang="en-US" sz="900" b="1" dirty="0">
                <a:solidFill>
                  <a:prstClr val="black"/>
                </a:solidFill>
                <a:latin typeface="游ゴシック" panose="020B0400000000000000" pitchFamily="50" charset="-128"/>
                <a:ea typeface="游ゴシック" panose="020B0400000000000000" pitchFamily="50" charset="-128"/>
              </a:rPr>
              <a:t>アドレスを指定</a:t>
            </a:r>
            <a:endPar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lvl="0" indent="-180975">
              <a:lnSpc>
                <a:spcPct val="120000"/>
              </a:lnSpc>
              <a:spcBef>
                <a:spcPts val="600"/>
              </a:spcBef>
            </a:pPr>
            <a:r>
              <a:rPr lang="ja-JP" altLang="en-US" sz="1100" b="1" dirty="0">
                <a:solidFill>
                  <a:prstClr val="black"/>
                </a:solidFill>
                <a:latin typeface="游ゴシック" panose="020B0400000000000000" pitchFamily="50" charset="-128"/>
                <a:ea typeface="游ゴシック" panose="020B0400000000000000" pitchFamily="50" charset="-128"/>
              </a:rPr>
              <a:t>②認証ダイアログに、インストール時に設定した管理者のユーザー名、パスワードを入力　⇒</a:t>
            </a:r>
            <a:r>
              <a:rPr lang="en-US" altLang="ja-JP" sz="1100" b="1" dirty="0">
                <a:solidFill>
                  <a:prstClr val="black"/>
                </a:solidFill>
                <a:latin typeface="游ゴシック" panose="020B0400000000000000" pitchFamily="50" charset="-128"/>
                <a:ea typeface="游ゴシック" panose="020B0400000000000000" pitchFamily="50" charset="-128"/>
              </a:rPr>
              <a:t>WV-ASA100UX</a:t>
            </a:r>
            <a:r>
              <a:rPr lang="ja-JP" altLang="en-US" sz="1100" b="1" dirty="0">
                <a:solidFill>
                  <a:prstClr val="black"/>
                </a:solidFill>
                <a:latin typeface="游ゴシック" panose="020B0400000000000000" pitchFamily="50" charset="-128"/>
                <a:ea typeface="游ゴシック" panose="020B0400000000000000" pitchFamily="50" charset="-128"/>
              </a:rPr>
              <a:t> ホーム画面が表示</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marR="0" lvl="0" indent="-180975" algn="l" defTabSz="457200" rtl="0" eaLnBrk="1" fontAlgn="base" latinLnBrk="0" hangingPunct="1">
              <a:lnSpc>
                <a:spcPct val="120000"/>
              </a:lnSpc>
              <a:spcBef>
                <a:spcPts val="600"/>
              </a:spcBef>
              <a:spcAft>
                <a:spcPct val="0"/>
              </a:spcAft>
              <a:buClrTx/>
              <a:buSzTx/>
              <a:buFontTx/>
              <a:buNone/>
              <a:tabLst/>
              <a:defRPr/>
            </a:pPr>
            <a:r>
              <a:rPr lang="ja-JP" altLang="en-US" sz="1100" b="1" dirty="0">
                <a:solidFill>
                  <a:prstClr val="black"/>
                </a:solidFill>
                <a:latin typeface="游ゴシック" panose="020B0400000000000000" pitchFamily="50" charset="-128"/>
                <a:ea typeface="游ゴシック" panose="020B0400000000000000" pitchFamily="50" charset="-128"/>
              </a:rPr>
              <a:t>③</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左メニュー「　 」アイコンをクリック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WV-ASA100UX</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設定画面が表示</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lvl="0" indent="-180975">
              <a:lnSpc>
                <a:spcPct val="120000"/>
              </a:lnSpc>
              <a:spcBef>
                <a:spcPts val="600"/>
              </a:spcBef>
            </a:pPr>
            <a:r>
              <a:rPr lang="ja-JP" altLang="en-US" sz="1100" b="1" dirty="0">
                <a:solidFill>
                  <a:prstClr val="black"/>
                </a:solidFill>
                <a:latin typeface="游ゴシック" panose="020B0400000000000000" pitchFamily="50" charset="-128"/>
                <a:ea typeface="游ゴシック" panose="020B0400000000000000" pitchFamily="50" charset="-128"/>
              </a:rPr>
              <a:t>④データ保存先にて画像データ保存先ファルダを確認、必要に応じて変更</a:t>
            </a:r>
            <a:endParaRPr lang="en-US" altLang="ja-JP" sz="1100" b="1" dirty="0">
              <a:solidFill>
                <a:prstClr val="black"/>
              </a:solidFill>
              <a:latin typeface="游ゴシック" panose="020B0400000000000000" pitchFamily="50" charset="-128"/>
              <a:ea typeface="游ゴシック" panose="020B0400000000000000" pitchFamily="50" charset="-128"/>
            </a:endParaRPr>
          </a:p>
          <a:p>
            <a:pPr marL="180975" lvl="0">
              <a:lnSpc>
                <a:spcPct val="120000"/>
              </a:lnSpc>
              <a:spcBef>
                <a:spcPts val="0"/>
              </a:spcBef>
            </a:pPr>
            <a:r>
              <a:rPr lang="ja-JP" altLang="en-US" sz="900" b="1" dirty="0">
                <a:solidFill>
                  <a:prstClr val="black"/>
                </a:solidFill>
                <a:latin typeface="游ゴシック" panose="020B0400000000000000" pitchFamily="50" charset="-128"/>
                <a:ea typeface="游ゴシック" panose="020B0400000000000000" pitchFamily="50" charset="-128"/>
              </a:rPr>
              <a:t>＊物理ドライブを分けた場合も該当ドライブ内の画像データ保存用フォルダを設定</a:t>
            </a:r>
            <a:endParaRPr lang="en-US" altLang="ja-JP" sz="900" b="1" dirty="0">
              <a:solidFill>
                <a:prstClr val="black"/>
              </a:solidFill>
              <a:latin typeface="游ゴシック" panose="020B0400000000000000" pitchFamily="50" charset="-128"/>
              <a:ea typeface="游ゴシック" panose="020B0400000000000000" pitchFamily="50" charset="-128"/>
            </a:endParaRPr>
          </a:p>
          <a:p>
            <a:pPr marL="180975" lvl="0">
              <a:lnSpc>
                <a:spcPct val="120000"/>
              </a:lnSpc>
              <a:spcBef>
                <a:spcPts val="0"/>
              </a:spcBef>
            </a:pPr>
            <a:r>
              <a:rPr lang="ja-JP" altLang="en-US" sz="900" b="1" dirty="0">
                <a:solidFill>
                  <a:prstClr val="black"/>
                </a:solidFill>
                <a:latin typeface="游ゴシック" panose="020B0400000000000000" pitchFamily="50" charset="-128"/>
                <a:ea typeface="游ゴシック" panose="020B0400000000000000" pitchFamily="50" charset="-128"/>
              </a:rPr>
              <a:t> （初期値： </a:t>
            </a:r>
            <a:r>
              <a:rPr lang="en-US" altLang="ja-JP" sz="900" b="1" dirty="0">
                <a:solidFill>
                  <a:prstClr val="black"/>
                </a:solidFill>
                <a:latin typeface="游ゴシック" panose="020B0400000000000000" pitchFamily="50" charset="-128"/>
                <a:ea typeface="游ゴシック" panose="020B0400000000000000" pitchFamily="50" charset="-128"/>
              </a:rPr>
              <a:t>C:\MultiAI\Image)</a:t>
            </a:r>
          </a:p>
          <a:p>
            <a:pPr marL="180975" lvl="0" indent="-180975">
              <a:lnSpc>
                <a:spcPct val="120000"/>
              </a:lnSpc>
              <a:spcBef>
                <a:spcPts val="600"/>
              </a:spcBef>
            </a:pPr>
            <a:r>
              <a:rPr lang="ja-JP" altLang="en-US" sz="1100" b="1" dirty="0">
                <a:solidFill>
                  <a:prstClr val="black"/>
                </a:solidFill>
                <a:latin typeface="游ゴシック" panose="020B0400000000000000" pitchFamily="50" charset="-128"/>
                <a:ea typeface="游ゴシック" panose="020B0400000000000000" pitchFamily="50" charset="-128"/>
              </a:rPr>
              <a:t>⑤</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「保存」をクリック</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lvl="0">
              <a:lnSpc>
                <a:spcPct val="120000"/>
              </a:lnSpc>
              <a:spcBef>
                <a:spcPts val="600"/>
              </a:spcBef>
            </a:pPr>
            <a:r>
              <a:rPr kumimoji="1"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＊設定変更した場合「</a:t>
            </a:r>
            <a:r>
              <a:rPr kumimoji="1"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Restart</a:t>
            </a:r>
            <a:r>
              <a:rPr kumimoji="1"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」をクリックし、プロセスを再起動</a:t>
            </a:r>
            <a:endParaRPr kumimoji="1"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509492" y="4228631"/>
            <a:ext cx="269884" cy="2529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966280" y="3409232"/>
            <a:ext cx="1316476" cy="3693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437880" y="4339165"/>
            <a:ext cx="440988" cy="1698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96483" y="4201201"/>
            <a:ext cx="364202" cy="307777"/>
          </a:xfrm>
          <a:prstGeom prst="rect">
            <a:avLst/>
          </a:prstGeom>
        </p:spPr>
        <p:txBody>
          <a:bodyPr wrap="none">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③</a:t>
            </a:r>
            <a:endParaRPr lang="ja-JP" altLang="en-US" sz="1400" dirty="0">
              <a:solidFill>
                <a:srgbClr val="FF0000"/>
              </a:solidFill>
            </a:endParaRPr>
          </a:p>
        </p:txBody>
      </p:sp>
      <p:sp>
        <p:nvSpPr>
          <p:cNvPr id="18" name="正方形/長方形 17"/>
          <p:cNvSpPr/>
          <p:nvPr/>
        </p:nvSpPr>
        <p:spPr>
          <a:xfrm>
            <a:off x="2268749" y="3435089"/>
            <a:ext cx="364202" cy="307777"/>
          </a:xfrm>
          <a:prstGeom prst="rect">
            <a:avLst/>
          </a:prstGeom>
        </p:spPr>
        <p:txBody>
          <a:bodyPr wrap="none">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④</a:t>
            </a:r>
            <a:endParaRPr lang="ja-JP" altLang="en-US" sz="1400" dirty="0">
              <a:solidFill>
                <a:srgbClr val="FF0000"/>
              </a:solidFill>
            </a:endParaRPr>
          </a:p>
        </p:txBody>
      </p:sp>
      <p:sp>
        <p:nvSpPr>
          <p:cNvPr id="19" name="正方形/長方形 18"/>
          <p:cNvSpPr/>
          <p:nvPr/>
        </p:nvSpPr>
        <p:spPr>
          <a:xfrm>
            <a:off x="2892501" y="4270182"/>
            <a:ext cx="364202" cy="307777"/>
          </a:xfrm>
          <a:prstGeom prst="rect">
            <a:avLst/>
          </a:prstGeom>
        </p:spPr>
        <p:txBody>
          <a:bodyPr wrap="none">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⑤</a:t>
            </a:r>
            <a:endParaRPr lang="ja-JP" altLang="en-US" sz="1400" dirty="0">
              <a:solidFill>
                <a:srgbClr val="FF0000"/>
              </a:solidFill>
            </a:endParaRPr>
          </a:p>
        </p:txBody>
      </p:sp>
      <p:pic>
        <p:nvPicPr>
          <p:cNvPr id="23" name="図 22"/>
          <p:cNvPicPr>
            <a:picLocks noChangeAspect="1"/>
          </p:cNvPicPr>
          <p:nvPr/>
        </p:nvPicPr>
        <p:blipFill>
          <a:blip r:embed="rId4"/>
          <a:stretch>
            <a:fillRect/>
          </a:stretch>
        </p:blipFill>
        <p:spPr>
          <a:xfrm>
            <a:off x="5289905" y="2475025"/>
            <a:ext cx="192850" cy="192850"/>
          </a:xfrm>
          <a:prstGeom prst="rect">
            <a:avLst/>
          </a:prstGeom>
        </p:spPr>
      </p:pic>
      <p:grpSp>
        <p:nvGrpSpPr>
          <p:cNvPr id="8" name="グループ化 7"/>
          <p:cNvGrpSpPr/>
          <p:nvPr/>
        </p:nvGrpSpPr>
        <p:grpSpPr>
          <a:xfrm>
            <a:off x="4558946" y="3907312"/>
            <a:ext cx="4110269" cy="228823"/>
            <a:chOff x="4558946" y="3947317"/>
            <a:chExt cx="4110269" cy="228823"/>
          </a:xfrm>
        </p:grpSpPr>
        <p:pic>
          <p:nvPicPr>
            <p:cNvPr id="2" name="図 1"/>
            <p:cNvPicPr>
              <a:picLocks noChangeAspect="1"/>
            </p:cNvPicPr>
            <p:nvPr/>
          </p:nvPicPr>
          <p:blipFill>
            <a:blip r:embed="rId5"/>
            <a:stretch>
              <a:fillRect/>
            </a:stretch>
          </p:blipFill>
          <p:spPr>
            <a:xfrm>
              <a:off x="4558946" y="3947317"/>
              <a:ext cx="4110269" cy="224104"/>
            </a:xfrm>
            <a:prstGeom prst="rect">
              <a:avLst/>
            </a:prstGeom>
            <a:effectLst>
              <a:outerShdw blurRad="50800" dist="38100" dir="2700000" algn="tl" rotWithShape="0">
                <a:prstClr val="black">
                  <a:alpha val="40000"/>
                </a:prstClr>
              </a:outerShdw>
            </a:effectLst>
          </p:spPr>
        </p:pic>
        <p:sp>
          <p:nvSpPr>
            <p:cNvPr id="21" name="正方形/長方形 20"/>
            <p:cNvSpPr/>
            <p:nvPr/>
          </p:nvSpPr>
          <p:spPr>
            <a:xfrm>
              <a:off x="8016538" y="3947317"/>
              <a:ext cx="652677" cy="2288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正方形/長方形 8"/>
          <p:cNvSpPr/>
          <p:nvPr/>
        </p:nvSpPr>
        <p:spPr>
          <a:xfrm>
            <a:off x="4004635" y="4192819"/>
            <a:ext cx="5139365" cy="609398"/>
          </a:xfrm>
          <a:prstGeom prst="rect">
            <a:avLst/>
          </a:prstGeom>
        </p:spPr>
        <p:txBody>
          <a:bodyPr wrap="square">
            <a:spAutoFit/>
          </a:bodyPr>
          <a:lstStyle/>
          <a:p>
            <a:pPr marL="720725" lvl="0" indent="-720725">
              <a:lnSpc>
                <a:spcPct val="120000"/>
              </a:lnSpc>
              <a:spcBef>
                <a:spcPts val="600"/>
              </a:spcBef>
            </a:pPr>
            <a:r>
              <a:rPr lang="en-US" altLang="ja-JP" sz="1400" b="1" dirty="0">
                <a:solidFill>
                  <a:srgbClr val="FF0000"/>
                </a:solidFill>
                <a:latin typeface="游ゴシック" panose="020B0400000000000000" pitchFamily="50" charset="-128"/>
                <a:ea typeface="游ゴシック" panose="020B0400000000000000" pitchFamily="50" charset="-128"/>
              </a:rPr>
              <a:t>【</a:t>
            </a:r>
            <a:r>
              <a:rPr lang="ja-JP" altLang="en-US" sz="1400" b="1" dirty="0">
                <a:solidFill>
                  <a:srgbClr val="FF0000"/>
                </a:solidFill>
                <a:latin typeface="游ゴシック" panose="020B0400000000000000" pitchFamily="50" charset="-128"/>
                <a:ea typeface="游ゴシック" panose="020B0400000000000000" pitchFamily="50" charset="-128"/>
              </a:rPr>
              <a:t>注意</a:t>
            </a:r>
            <a:r>
              <a:rPr lang="en-US" altLang="ja-JP" sz="1400" b="1" dirty="0">
                <a:solidFill>
                  <a:srgbClr val="FF0000"/>
                </a:solidFill>
                <a:latin typeface="游ゴシック" panose="020B0400000000000000" pitchFamily="50" charset="-128"/>
                <a:ea typeface="游ゴシック" panose="020B0400000000000000" pitchFamily="50" charset="-128"/>
              </a:rPr>
              <a:t>】</a:t>
            </a:r>
            <a:r>
              <a:rPr lang="ja-JP" altLang="en-US" sz="1400" b="1" dirty="0">
                <a:solidFill>
                  <a:srgbClr val="FF0000"/>
                </a:solidFill>
                <a:latin typeface="游ゴシック" panose="020B0400000000000000" pitchFamily="50" charset="-128"/>
                <a:ea typeface="游ゴシック" panose="020B0400000000000000" pitchFamily="50" charset="-128"/>
              </a:rPr>
              <a:t>運用途中で画像データ保存先を変更した場合、過去のデータ検索や照合リストが使用できなくなります。</a:t>
            </a:r>
            <a:endParaRPr lang="en-US" altLang="ja-JP" sz="1400" b="1"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14634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③</a:t>
            </a:r>
            <a:r>
              <a:rPr lang="en-US" altLang="ja-JP" dirty="0"/>
              <a:t>SQL</a:t>
            </a:r>
            <a:r>
              <a:rPr lang="ja-JP" altLang="en-US" dirty="0"/>
              <a:t>サーバーのアップグレード（適宜）</a:t>
            </a:r>
          </a:p>
        </p:txBody>
      </p:sp>
      <p:sp>
        <p:nvSpPr>
          <p:cNvPr id="4" name="コンテンツ プレースホルダー 3"/>
          <p:cNvSpPr>
            <a:spLocks noGrp="1"/>
          </p:cNvSpPr>
          <p:nvPr>
            <p:ph sz="quarter" idx="10"/>
          </p:nvPr>
        </p:nvSpPr>
        <p:spPr>
          <a:xfrm>
            <a:off x="527083" y="875817"/>
            <a:ext cx="8229165" cy="3244769"/>
          </a:xfrm>
        </p:spPr>
        <p:txBody>
          <a:bodyPr/>
          <a:lstStyle/>
          <a:p>
            <a:pPr marL="0" lvl="0" indent="0">
              <a:lnSpc>
                <a:spcPct val="120000"/>
              </a:lnSpc>
              <a:spcBef>
                <a:spcPts val="0"/>
              </a:spcBef>
              <a:buNone/>
            </a:pPr>
            <a:r>
              <a:rPr lang="ja-JP" altLang="en-US" sz="1800" dirty="0"/>
              <a:t>システム設計支援ツールにより</a:t>
            </a:r>
            <a:r>
              <a:rPr lang="ja-JP" altLang="en-US" sz="1800" dirty="0">
                <a:solidFill>
                  <a:prstClr val="black"/>
                </a:solidFill>
              </a:rPr>
              <a:t>算出された「データベース使用量推定値」により、使用する</a:t>
            </a:r>
            <a:r>
              <a:rPr lang="en-US" altLang="ja-JP" sz="1800" dirty="0">
                <a:solidFill>
                  <a:prstClr val="black"/>
                </a:solidFill>
              </a:rPr>
              <a:t>SQL</a:t>
            </a:r>
            <a:r>
              <a:rPr lang="ja-JP" altLang="en-US" sz="1800" dirty="0">
                <a:solidFill>
                  <a:prstClr val="black"/>
                </a:solidFill>
              </a:rPr>
              <a:t>サーバーのエディションアップグレードが必要なケースがあります。</a:t>
            </a:r>
            <a:endParaRPr lang="en-US" altLang="ja-JP" sz="1800" dirty="0">
              <a:solidFill>
                <a:prstClr val="black"/>
              </a:solidFill>
            </a:endParaRPr>
          </a:p>
          <a:p>
            <a:pPr marL="0" lvl="0" indent="0">
              <a:lnSpc>
                <a:spcPct val="120000"/>
              </a:lnSpc>
              <a:spcBef>
                <a:spcPts val="1200"/>
              </a:spcBef>
              <a:buNone/>
            </a:pPr>
            <a:r>
              <a:rPr lang="ja-JP" altLang="en-US" sz="1800" dirty="0">
                <a:solidFill>
                  <a:prstClr val="black"/>
                </a:solidFill>
              </a:rPr>
              <a:t>必要な場合、ライセンス購入、ソフトウェアを入手後、取扱説明書（設置・設定編）の「</a:t>
            </a:r>
            <a:r>
              <a:rPr lang="en-US" altLang="ja-JP" sz="1800" dirty="0">
                <a:solidFill>
                  <a:prstClr val="black"/>
                </a:solidFill>
              </a:rPr>
              <a:t>SQL Server Standard Edition</a:t>
            </a:r>
            <a:r>
              <a:rPr lang="ja-JP" altLang="en-US" sz="1800" dirty="0" err="1">
                <a:solidFill>
                  <a:prstClr val="black"/>
                </a:solidFill>
              </a:rPr>
              <a:t>への</a:t>
            </a:r>
            <a:r>
              <a:rPr lang="ja-JP" altLang="en-US" sz="1800" dirty="0">
                <a:solidFill>
                  <a:prstClr val="black"/>
                </a:solidFill>
              </a:rPr>
              <a:t>アップグレード」の手順でアップグレードを行ってください。</a:t>
            </a:r>
          </a:p>
          <a:p>
            <a:pPr marL="0" lvl="0" indent="0">
              <a:lnSpc>
                <a:spcPct val="120000"/>
              </a:lnSpc>
              <a:spcBef>
                <a:spcPts val="1200"/>
              </a:spcBef>
              <a:buNone/>
            </a:pPr>
            <a:r>
              <a:rPr lang="ja-JP" altLang="en-US" sz="1800" dirty="0">
                <a:solidFill>
                  <a:prstClr val="black"/>
                </a:solidFill>
              </a:rPr>
              <a:t>＊ 事前に</a:t>
            </a:r>
            <a:r>
              <a:rPr lang="en-US" altLang="ja-JP" sz="1800" dirty="0">
                <a:solidFill>
                  <a:prstClr val="black"/>
                </a:solidFill>
              </a:rPr>
              <a:t>WV-ASA100UX</a:t>
            </a:r>
            <a:r>
              <a:rPr lang="ja-JP" altLang="en-US" sz="1800" dirty="0">
                <a:solidFill>
                  <a:prstClr val="black"/>
                </a:solidFill>
              </a:rPr>
              <a:t>のインストールを完了している必要があります。</a:t>
            </a:r>
          </a:p>
          <a:p>
            <a:pPr marL="0" lvl="0" indent="0">
              <a:lnSpc>
                <a:spcPct val="120000"/>
              </a:lnSpc>
              <a:spcBef>
                <a:spcPts val="0"/>
              </a:spcBef>
              <a:buNone/>
            </a:pPr>
            <a:endParaRPr lang="en-US" altLang="ja-JP" sz="1800" dirty="0">
              <a:solidFill>
                <a:prstClr val="black"/>
              </a:solidFill>
            </a:endParaRPr>
          </a:p>
          <a:p>
            <a:pPr marL="0" indent="0">
              <a:buNone/>
            </a:pPr>
            <a:endParaRPr kumimoji="1" lang="ja-JP" altLang="en-US" sz="1600" dirty="0"/>
          </a:p>
        </p:txBody>
      </p:sp>
    </p:spTree>
    <p:extLst>
      <p:ext uri="{BB962C8B-B14F-4D97-AF65-F5344CB8AC3E}">
        <p14:creationId xmlns:p14="http://schemas.microsoft.com/office/powerpoint/2010/main" val="1133738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④画像受信頻度の変更（適宜）</a:t>
            </a:r>
          </a:p>
        </p:txBody>
      </p:sp>
      <p:pic>
        <p:nvPicPr>
          <p:cNvPr id="4" name="図 3"/>
          <p:cNvPicPr>
            <a:picLocks noChangeAspect="1"/>
          </p:cNvPicPr>
          <p:nvPr/>
        </p:nvPicPr>
        <p:blipFill rotWithShape="1">
          <a:blip r:embed="rId3"/>
          <a:srcRect t="10324"/>
          <a:stretch/>
        </p:blipFill>
        <p:spPr>
          <a:xfrm>
            <a:off x="469416" y="1357753"/>
            <a:ext cx="3473528" cy="332722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 name="コンテンツ プレースホルダー 1"/>
          <p:cNvSpPr txBox="1">
            <a:spLocks/>
          </p:cNvSpPr>
          <p:nvPr/>
        </p:nvSpPr>
        <p:spPr>
          <a:xfrm>
            <a:off x="298384" y="635554"/>
            <a:ext cx="8581054" cy="75529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Bef>
                <a:spcPts val="0"/>
              </a:spcBef>
              <a:spcAft>
                <a:spcPts val="0"/>
              </a:spcAft>
              <a:buNone/>
            </a:pPr>
            <a:r>
              <a:rPr lang="ja-JP" altLang="en-US" sz="1400" dirty="0">
                <a:solidFill>
                  <a:prstClr val="black"/>
                </a:solidFill>
              </a:rPr>
              <a:t>各カメラからの顔･人物･車両の受信頻度をあらかじめ設定する必要があります。（設定値超過後の受信データは破棄）また、顔･人物･車両の合計検知数</a:t>
            </a:r>
            <a:r>
              <a:rPr lang="en-US" altLang="ja-JP" sz="1400" dirty="0">
                <a:solidFill>
                  <a:prstClr val="black"/>
                </a:solidFill>
              </a:rPr>
              <a:t>/</a:t>
            </a:r>
            <a:r>
              <a:rPr lang="ja-JP" altLang="en-US" sz="1400" dirty="0">
                <a:solidFill>
                  <a:prstClr val="black"/>
                </a:solidFill>
              </a:rPr>
              <a:t>秒が</a:t>
            </a:r>
            <a:r>
              <a:rPr lang="en-US" altLang="ja-JP" sz="1400" dirty="0">
                <a:solidFill>
                  <a:prstClr val="black"/>
                </a:solidFill>
              </a:rPr>
              <a:t>100</a:t>
            </a:r>
            <a:r>
              <a:rPr lang="ja-JP" altLang="en-US" sz="1400" dirty="0">
                <a:solidFill>
                  <a:prstClr val="black"/>
                </a:solidFill>
              </a:rPr>
              <a:t>を超える場合は 、あらかじめ画像データ保存ドライブを</a:t>
            </a:r>
            <a:r>
              <a:rPr lang="en-US" altLang="ja-JP" sz="1400" dirty="0">
                <a:solidFill>
                  <a:prstClr val="black"/>
                </a:solidFill>
              </a:rPr>
              <a:t>SSD</a:t>
            </a:r>
            <a:r>
              <a:rPr lang="ja-JP" altLang="en-US" sz="1400" dirty="0" err="1">
                <a:solidFill>
                  <a:prstClr val="black"/>
                </a:solidFill>
              </a:rPr>
              <a:t>に換</a:t>
            </a:r>
            <a:r>
              <a:rPr lang="ja-JP" altLang="en-US" sz="1400" dirty="0">
                <a:solidFill>
                  <a:prstClr val="black"/>
                </a:solidFill>
              </a:rPr>
              <a:t>装することを推奨します。</a:t>
            </a:r>
            <a:endParaRPr lang="en-US" altLang="ja-JP" sz="1400" dirty="0"/>
          </a:p>
        </p:txBody>
      </p:sp>
      <p:sp>
        <p:nvSpPr>
          <p:cNvPr id="6" name="テキスト ボックス 5"/>
          <p:cNvSpPr txBox="1"/>
          <p:nvPr/>
        </p:nvSpPr>
        <p:spPr>
          <a:xfrm>
            <a:off x="4225565" y="1278024"/>
            <a:ext cx="4801703" cy="2663101"/>
          </a:xfrm>
          <a:prstGeom prst="rect">
            <a:avLst/>
          </a:prstGeom>
          <a:noFill/>
        </p:spPr>
        <p:txBody>
          <a:bodyPr wrap="square" rtlCol="0">
            <a:spAutoFit/>
          </a:bodyPr>
          <a:lstStyle/>
          <a:p>
            <a:pPr marL="180975" lvl="0" indent="-180975">
              <a:lnSpc>
                <a:spcPct val="120000"/>
              </a:lnSpc>
              <a:spcBef>
                <a:spcPts val="1200"/>
              </a:spcBef>
            </a:pPr>
            <a:r>
              <a:rPr lang="ja-JP" altLang="en-US" sz="1100" b="1" dirty="0">
                <a:solidFill>
                  <a:prstClr val="black"/>
                </a:solidFill>
                <a:latin typeface="游ゴシック" panose="020B0400000000000000" pitchFamily="50" charset="-128"/>
                <a:ea typeface="游ゴシック" panose="020B0400000000000000" pitchFamily="50" charset="-128"/>
              </a:rPr>
              <a:t>①</a:t>
            </a:r>
            <a:r>
              <a:rPr lang="en-US" altLang="ja-JP" sz="1100" b="1" dirty="0">
                <a:solidFill>
                  <a:prstClr val="black"/>
                </a:solidFill>
                <a:latin typeface="游ゴシック" panose="020B0400000000000000" pitchFamily="50" charset="-128"/>
                <a:ea typeface="游ゴシック" panose="020B0400000000000000" pitchFamily="50" charset="-128"/>
              </a:rPr>
              <a:t>Google chrome, Microsoft Edge </a:t>
            </a:r>
            <a:r>
              <a:rPr lang="ja-JP" altLang="en-US" sz="1100" b="1" dirty="0">
                <a:solidFill>
                  <a:prstClr val="black"/>
                </a:solidFill>
                <a:latin typeface="游ゴシック" panose="020B0400000000000000" pitchFamily="50" charset="-128"/>
                <a:ea typeface="游ゴシック" panose="020B0400000000000000" pitchFamily="50" charset="-128"/>
              </a:rPr>
              <a:t>または </a:t>
            </a:r>
            <a:r>
              <a:rPr lang="en-US" altLang="ja-JP" sz="1100" b="1" dirty="0">
                <a:solidFill>
                  <a:prstClr val="black"/>
                </a:solidFill>
                <a:latin typeface="游ゴシック" panose="020B0400000000000000" pitchFamily="50" charset="-128"/>
                <a:ea typeface="游ゴシック" panose="020B0400000000000000" pitchFamily="50" charset="-128"/>
              </a:rPr>
              <a:t>Firefox</a:t>
            </a:r>
            <a:r>
              <a:rPr lang="ja-JP" altLang="en-US" sz="1100" b="1" dirty="0">
                <a:solidFill>
                  <a:prstClr val="black"/>
                </a:solidFill>
                <a:latin typeface="游ゴシック" panose="020B0400000000000000" pitchFamily="50" charset="-128"/>
                <a:ea typeface="游ゴシック" panose="020B0400000000000000" pitchFamily="50" charset="-128"/>
              </a:rPr>
              <a:t>で</a:t>
            </a:r>
            <a:r>
              <a:rPr lang="en-US" altLang="ja-JP" sz="1100" b="1" dirty="0">
                <a:solidFill>
                  <a:prstClr val="black"/>
                </a:solidFill>
                <a:latin typeface="游ゴシック" panose="020B0400000000000000" pitchFamily="50" charset="-128"/>
                <a:ea typeface="游ゴシック" panose="020B0400000000000000" pitchFamily="50" charset="-128"/>
              </a:rPr>
              <a:t>URL</a:t>
            </a:r>
            <a:r>
              <a:rPr lang="ja-JP" altLang="en-US" sz="1100" b="1" dirty="0">
                <a:solidFill>
                  <a:prstClr val="black"/>
                </a:solidFill>
                <a:latin typeface="游ゴシック" panose="020B0400000000000000" pitchFamily="50" charset="-128"/>
                <a:ea typeface="游ゴシック" panose="020B0400000000000000" pitchFamily="50" charset="-128"/>
              </a:rPr>
              <a:t>に</a:t>
            </a:r>
            <a:r>
              <a:rPr lang="en-US" altLang="ja-JP" sz="1100" b="1" dirty="0">
                <a:solidFill>
                  <a:prstClr val="black"/>
                </a:solidFill>
                <a:latin typeface="游ゴシック" panose="020B0400000000000000" pitchFamily="50" charset="-128"/>
                <a:ea typeface="游ゴシック" panose="020B0400000000000000" pitchFamily="50" charset="-128"/>
              </a:rPr>
              <a:t>https://&lt;ip&gt;:8092</a:t>
            </a:r>
            <a:r>
              <a:rPr lang="ja-JP" altLang="en-US" sz="1100" b="1" dirty="0">
                <a:solidFill>
                  <a:prstClr val="black"/>
                </a:solidFill>
                <a:latin typeface="游ゴシック" panose="020B0400000000000000" pitchFamily="50" charset="-128"/>
                <a:ea typeface="游ゴシック" panose="020B0400000000000000" pitchFamily="50" charset="-128"/>
              </a:rPr>
              <a:t>　と入力し、アクセス</a:t>
            </a:r>
            <a:br>
              <a:rPr lang="en-US" altLang="ja-JP" sz="1100" b="1" dirty="0">
                <a:solidFill>
                  <a:prstClr val="black"/>
                </a:solidFill>
                <a:latin typeface="游ゴシック" panose="020B0400000000000000" pitchFamily="50" charset="-128"/>
                <a:ea typeface="游ゴシック" panose="020B0400000000000000" pitchFamily="50" charset="-128"/>
              </a:rPr>
            </a:br>
            <a:r>
              <a:rPr lang="ja-JP" altLang="en-US" sz="900" b="1" dirty="0">
                <a:solidFill>
                  <a:prstClr val="black"/>
                </a:solidFill>
                <a:latin typeface="游ゴシック" panose="020B0400000000000000" pitchFamily="50" charset="-128"/>
                <a:ea typeface="游ゴシック" panose="020B0400000000000000" pitchFamily="50" charset="-128"/>
              </a:rPr>
              <a:t>＊ </a:t>
            </a:r>
            <a:r>
              <a:rPr lang="en-US" altLang="ja-JP" sz="900" b="1" dirty="0">
                <a:solidFill>
                  <a:prstClr val="black"/>
                </a:solidFill>
                <a:latin typeface="游ゴシック" panose="020B0400000000000000" pitchFamily="50" charset="-128"/>
                <a:ea typeface="游ゴシック" panose="020B0400000000000000" pitchFamily="50" charset="-128"/>
              </a:rPr>
              <a:t>&lt;</a:t>
            </a:r>
            <a:r>
              <a:rPr lang="en-US" altLang="ja-JP" sz="900" b="1" dirty="0" err="1">
                <a:solidFill>
                  <a:prstClr val="black"/>
                </a:solidFill>
                <a:latin typeface="游ゴシック" panose="020B0400000000000000" pitchFamily="50" charset="-128"/>
                <a:ea typeface="游ゴシック" panose="020B0400000000000000" pitchFamily="50" charset="-128"/>
              </a:rPr>
              <a:t>ip</a:t>
            </a:r>
            <a:r>
              <a:rPr lang="en-US" altLang="ja-JP" sz="900" b="1" dirty="0">
                <a:solidFill>
                  <a:prstClr val="black"/>
                </a:solidFill>
                <a:latin typeface="游ゴシック" panose="020B0400000000000000" pitchFamily="50" charset="-128"/>
                <a:ea typeface="游ゴシック" panose="020B0400000000000000" pitchFamily="50" charset="-128"/>
              </a:rPr>
              <a:t>&gt;</a:t>
            </a:r>
            <a:r>
              <a:rPr lang="ja-JP" altLang="en-US" sz="900" b="1" dirty="0" err="1">
                <a:solidFill>
                  <a:prstClr val="black"/>
                </a:solidFill>
                <a:latin typeface="游ゴシック" panose="020B0400000000000000" pitchFamily="50" charset="-128"/>
                <a:ea typeface="游ゴシック" panose="020B0400000000000000" pitchFamily="50" charset="-128"/>
              </a:rPr>
              <a:t>には</a:t>
            </a:r>
            <a:r>
              <a:rPr lang="ja-JP" altLang="en-US" sz="900" b="1" dirty="0">
                <a:solidFill>
                  <a:prstClr val="black"/>
                </a:solidFill>
                <a:latin typeface="游ゴシック" panose="020B0400000000000000" pitchFamily="50" charset="-128"/>
                <a:ea typeface="游ゴシック" panose="020B0400000000000000" pitchFamily="50" charset="-128"/>
              </a:rPr>
              <a:t>本ソフトがインストールされている</a:t>
            </a:r>
            <a:r>
              <a:rPr lang="en-US" altLang="ja-JP" sz="900" b="1" dirty="0">
                <a:solidFill>
                  <a:prstClr val="black"/>
                </a:solidFill>
                <a:latin typeface="游ゴシック" panose="020B0400000000000000" pitchFamily="50" charset="-128"/>
                <a:ea typeface="游ゴシック" panose="020B0400000000000000" pitchFamily="50" charset="-128"/>
              </a:rPr>
              <a:t>PC</a:t>
            </a:r>
            <a:r>
              <a:rPr lang="ja-JP" altLang="en-US" sz="900" b="1" dirty="0">
                <a:solidFill>
                  <a:prstClr val="black"/>
                </a:solidFill>
                <a:latin typeface="游ゴシック" panose="020B0400000000000000" pitchFamily="50" charset="-128"/>
                <a:ea typeface="游ゴシック" panose="020B0400000000000000" pitchFamily="50" charset="-128"/>
              </a:rPr>
              <a:t>の</a:t>
            </a:r>
            <a:r>
              <a:rPr lang="en-US" altLang="ja-JP" sz="900" b="1" dirty="0">
                <a:solidFill>
                  <a:prstClr val="black"/>
                </a:solidFill>
                <a:latin typeface="游ゴシック" panose="020B0400000000000000" pitchFamily="50" charset="-128"/>
                <a:ea typeface="游ゴシック" panose="020B0400000000000000" pitchFamily="50" charset="-128"/>
              </a:rPr>
              <a:t>IP</a:t>
            </a:r>
            <a:r>
              <a:rPr lang="ja-JP" altLang="en-US" sz="900" b="1" dirty="0">
                <a:solidFill>
                  <a:prstClr val="black"/>
                </a:solidFill>
                <a:latin typeface="游ゴシック" panose="020B0400000000000000" pitchFamily="50" charset="-128"/>
                <a:ea typeface="游ゴシック" panose="020B0400000000000000" pitchFamily="50" charset="-128"/>
              </a:rPr>
              <a:t>アドレスを指定</a:t>
            </a:r>
            <a:endPar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lvl="0" indent="-180975">
              <a:lnSpc>
                <a:spcPct val="120000"/>
              </a:lnSpc>
              <a:spcBef>
                <a:spcPts val="600"/>
              </a:spcBef>
            </a:pPr>
            <a:r>
              <a:rPr lang="ja-JP" altLang="en-US" sz="1100" b="1" dirty="0">
                <a:solidFill>
                  <a:prstClr val="black"/>
                </a:solidFill>
                <a:latin typeface="游ゴシック" panose="020B0400000000000000" pitchFamily="50" charset="-128"/>
                <a:ea typeface="游ゴシック" panose="020B0400000000000000" pitchFamily="50" charset="-128"/>
              </a:rPr>
              <a:t>②認証ダイアログに、インストール時に設定した管理者のユーザー名、パスワードを入力　⇒</a:t>
            </a:r>
            <a:r>
              <a:rPr lang="en-US" altLang="ja-JP" sz="1100" b="1" dirty="0">
                <a:solidFill>
                  <a:prstClr val="black"/>
                </a:solidFill>
                <a:latin typeface="游ゴシック" panose="020B0400000000000000" pitchFamily="50" charset="-128"/>
                <a:ea typeface="游ゴシック" panose="020B0400000000000000" pitchFamily="50" charset="-128"/>
              </a:rPr>
              <a:t>WV-ASA100UX</a:t>
            </a:r>
            <a:r>
              <a:rPr lang="ja-JP" altLang="en-US" sz="1100" b="1" dirty="0">
                <a:solidFill>
                  <a:prstClr val="black"/>
                </a:solidFill>
                <a:latin typeface="游ゴシック" panose="020B0400000000000000" pitchFamily="50" charset="-128"/>
                <a:ea typeface="游ゴシック" panose="020B0400000000000000" pitchFamily="50" charset="-128"/>
              </a:rPr>
              <a:t> ホーム画面が表示</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marR="0" lvl="0" indent="-180975" algn="l" defTabSz="457200" rtl="0" eaLnBrk="1" fontAlgn="base" latinLnBrk="0" hangingPunct="1">
              <a:lnSpc>
                <a:spcPct val="120000"/>
              </a:lnSpc>
              <a:spcBef>
                <a:spcPts val="600"/>
              </a:spcBef>
              <a:spcAft>
                <a:spcPct val="0"/>
              </a:spcAft>
              <a:buClrTx/>
              <a:buSzTx/>
              <a:buFontTx/>
              <a:buNone/>
              <a:tabLst/>
              <a:defRPr/>
            </a:pPr>
            <a:r>
              <a:rPr lang="ja-JP" altLang="en-US" sz="1100" b="1" dirty="0">
                <a:solidFill>
                  <a:prstClr val="black"/>
                </a:solidFill>
                <a:latin typeface="游ゴシック" panose="020B0400000000000000" pitchFamily="50" charset="-128"/>
                <a:ea typeface="游ゴシック" panose="020B0400000000000000" pitchFamily="50" charset="-128"/>
              </a:rPr>
              <a:t>③</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左メニュー「　 」アイコンをクリック ⇒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WV-ASA100UX</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設定画面が表示</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lvl="0" indent="-180975">
              <a:lnSpc>
                <a:spcPct val="120000"/>
              </a:lnSpc>
              <a:spcBef>
                <a:spcPts val="600"/>
              </a:spcBef>
            </a:pPr>
            <a:r>
              <a:rPr lang="ja-JP" altLang="en-US" sz="1100" b="1" dirty="0">
                <a:solidFill>
                  <a:prstClr val="black"/>
                </a:solidFill>
                <a:latin typeface="游ゴシック" panose="020B0400000000000000" pitchFamily="50" charset="-128"/>
                <a:ea typeface="游ゴシック" panose="020B0400000000000000" pitchFamily="50" charset="-128"/>
              </a:rPr>
              <a:t>④各カメラからのデータ受信頻度（顔･人物･車両）の受信頻度を確認、「カメラからの最大データ受信頻度（毎秒）」に入力</a:t>
            </a:r>
            <a:r>
              <a:rPr lang="ja-JP" altLang="en-US" sz="900" b="1" dirty="0">
                <a:solidFill>
                  <a:prstClr val="black"/>
                </a:solidFill>
                <a:latin typeface="游ゴシック" panose="020B0400000000000000" pitchFamily="50" charset="-128"/>
                <a:ea typeface="游ゴシック" panose="020B0400000000000000" pitchFamily="50" charset="-128"/>
              </a:rPr>
              <a:t>（初期値：</a:t>
            </a:r>
            <a:r>
              <a:rPr lang="en-US" altLang="ja-JP" sz="900" b="1" dirty="0">
                <a:solidFill>
                  <a:prstClr val="black"/>
                </a:solidFill>
                <a:latin typeface="游ゴシック" panose="020B0400000000000000" pitchFamily="50" charset="-128"/>
                <a:ea typeface="游ゴシック" panose="020B0400000000000000" pitchFamily="50" charset="-128"/>
              </a:rPr>
              <a:t>100</a:t>
            </a:r>
            <a:r>
              <a:rPr lang="ja-JP" altLang="en-US" sz="900" b="1" dirty="0">
                <a:solidFill>
                  <a:prstClr val="black"/>
                </a:solidFill>
                <a:latin typeface="游ゴシック" panose="020B0400000000000000" pitchFamily="50" charset="-128"/>
                <a:ea typeface="游ゴシック" panose="020B0400000000000000" pitchFamily="50" charset="-128"/>
              </a:rPr>
              <a:t>）</a:t>
            </a:r>
            <a:endParaRPr lang="en-US" altLang="ja-JP" sz="900" b="1" dirty="0">
              <a:solidFill>
                <a:prstClr val="black"/>
              </a:solidFill>
              <a:latin typeface="游ゴシック" panose="020B0400000000000000" pitchFamily="50" charset="-128"/>
              <a:ea typeface="游ゴシック" panose="020B0400000000000000" pitchFamily="50" charset="-128"/>
            </a:endParaRPr>
          </a:p>
          <a:p>
            <a:pPr marL="180975" lvl="0" indent="-180975">
              <a:lnSpc>
                <a:spcPct val="120000"/>
              </a:lnSpc>
              <a:spcBef>
                <a:spcPts val="600"/>
              </a:spcBef>
            </a:pPr>
            <a:r>
              <a:rPr lang="ja-JP" altLang="en-US" sz="1100" b="1" dirty="0">
                <a:solidFill>
                  <a:prstClr val="black"/>
                </a:solidFill>
                <a:latin typeface="游ゴシック" panose="020B0400000000000000" pitchFamily="50" charset="-128"/>
                <a:ea typeface="游ゴシック" panose="020B0400000000000000" pitchFamily="50" charset="-128"/>
              </a:rPr>
              <a:t>⑤</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「保存」をクリック</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180975" lvl="0">
              <a:lnSpc>
                <a:spcPct val="120000"/>
              </a:lnSpc>
              <a:spcBef>
                <a:spcPts val="600"/>
              </a:spcBef>
            </a:pPr>
            <a:r>
              <a:rPr kumimoji="1"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＊設定変更した場合「</a:t>
            </a:r>
            <a:r>
              <a:rPr kumimoji="1"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Restart</a:t>
            </a:r>
            <a:r>
              <a:rPr kumimoji="1"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rPr>
              <a:t>」をクリックし、プロセスを再起動</a:t>
            </a:r>
            <a:endParaRPr kumimoji="1"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509492" y="4240061"/>
            <a:ext cx="269884" cy="2529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p:cNvPicPr>
            <a:picLocks noChangeAspect="1"/>
          </p:cNvPicPr>
          <p:nvPr/>
        </p:nvPicPr>
        <p:blipFill>
          <a:blip r:embed="rId4"/>
          <a:stretch>
            <a:fillRect/>
          </a:stretch>
        </p:blipFill>
        <p:spPr>
          <a:xfrm>
            <a:off x="5289905" y="2446450"/>
            <a:ext cx="192850" cy="192850"/>
          </a:xfrm>
          <a:prstGeom prst="rect">
            <a:avLst/>
          </a:prstGeom>
        </p:spPr>
      </p:pic>
      <p:sp>
        <p:nvSpPr>
          <p:cNvPr id="9" name="正方形/長方形 8"/>
          <p:cNvSpPr/>
          <p:nvPr/>
        </p:nvSpPr>
        <p:spPr>
          <a:xfrm>
            <a:off x="1000471" y="3790057"/>
            <a:ext cx="1316476" cy="4915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437880" y="4350595"/>
            <a:ext cx="440988" cy="16981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483" y="4212631"/>
            <a:ext cx="364202" cy="307777"/>
          </a:xfrm>
          <a:prstGeom prst="rect">
            <a:avLst/>
          </a:prstGeom>
        </p:spPr>
        <p:txBody>
          <a:bodyPr wrap="none">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③</a:t>
            </a:r>
            <a:endParaRPr lang="ja-JP" altLang="en-US" sz="1400" dirty="0">
              <a:solidFill>
                <a:srgbClr val="FF0000"/>
              </a:solidFill>
            </a:endParaRPr>
          </a:p>
        </p:txBody>
      </p:sp>
      <p:sp>
        <p:nvSpPr>
          <p:cNvPr id="12" name="正方形/長方形 11"/>
          <p:cNvSpPr/>
          <p:nvPr/>
        </p:nvSpPr>
        <p:spPr>
          <a:xfrm>
            <a:off x="2294172" y="3899177"/>
            <a:ext cx="364202" cy="307777"/>
          </a:xfrm>
          <a:prstGeom prst="rect">
            <a:avLst/>
          </a:prstGeom>
        </p:spPr>
        <p:txBody>
          <a:bodyPr wrap="none">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④</a:t>
            </a:r>
            <a:endParaRPr lang="ja-JP" altLang="en-US" sz="1400" dirty="0">
              <a:solidFill>
                <a:srgbClr val="FF0000"/>
              </a:solidFill>
            </a:endParaRPr>
          </a:p>
        </p:txBody>
      </p:sp>
      <p:sp>
        <p:nvSpPr>
          <p:cNvPr id="13" name="正方形/長方形 12"/>
          <p:cNvSpPr/>
          <p:nvPr/>
        </p:nvSpPr>
        <p:spPr>
          <a:xfrm>
            <a:off x="2892501" y="4281612"/>
            <a:ext cx="364202" cy="307777"/>
          </a:xfrm>
          <a:prstGeom prst="rect">
            <a:avLst/>
          </a:prstGeom>
        </p:spPr>
        <p:txBody>
          <a:bodyPr wrap="none">
            <a:spAutoFit/>
          </a:bodyPr>
          <a:lstStyle/>
          <a:p>
            <a:r>
              <a:rPr lang="ja-JP" altLang="en-US" sz="1400" b="1" dirty="0">
                <a:solidFill>
                  <a:srgbClr val="FF0000"/>
                </a:solidFill>
                <a:latin typeface="游ゴシック" panose="020B0400000000000000" pitchFamily="50" charset="-128"/>
                <a:ea typeface="游ゴシック" panose="020B0400000000000000" pitchFamily="50" charset="-128"/>
              </a:rPr>
              <a:t>⑤</a:t>
            </a:r>
            <a:endParaRPr lang="ja-JP" altLang="en-US" sz="1400" dirty="0">
              <a:solidFill>
                <a:srgbClr val="FF0000"/>
              </a:solidFill>
            </a:endParaRPr>
          </a:p>
        </p:txBody>
      </p:sp>
      <p:grpSp>
        <p:nvGrpSpPr>
          <p:cNvPr id="17" name="グループ化 16"/>
          <p:cNvGrpSpPr/>
          <p:nvPr/>
        </p:nvGrpSpPr>
        <p:grpSpPr>
          <a:xfrm>
            <a:off x="4558946" y="3878737"/>
            <a:ext cx="4110269" cy="228823"/>
            <a:chOff x="4558946" y="3947317"/>
            <a:chExt cx="4110269" cy="228823"/>
          </a:xfrm>
        </p:grpSpPr>
        <p:pic>
          <p:nvPicPr>
            <p:cNvPr id="18" name="図 17"/>
            <p:cNvPicPr>
              <a:picLocks noChangeAspect="1"/>
            </p:cNvPicPr>
            <p:nvPr/>
          </p:nvPicPr>
          <p:blipFill>
            <a:blip r:embed="rId5"/>
            <a:stretch>
              <a:fillRect/>
            </a:stretch>
          </p:blipFill>
          <p:spPr>
            <a:xfrm>
              <a:off x="4558946" y="3947317"/>
              <a:ext cx="4110269" cy="224104"/>
            </a:xfrm>
            <a:prstGeom prst="rect">
              <a:avLst/>
            </a:prstGeom>
            <a:effectLst>
              <a:outerShdw blurRad="50800" dist="38100" dir="2700000" algn="tl" rotWithShape="0">
                <a:prstClr val="black">
                  <a:alpha val="40000"/>
                </a:prstClr>
              </a:outerShdw>
            </a:effectLst>
          </p:spPr>
        </p:pic>
        <p:sp>
          <p:nvSpPr>
            <p:cNvPr id="19" name="正方形/長方形 18"/>
            <p:cNvSpPr/>
            <p:nvPr/>
          </p:nvSpPr>
          <p:spPr>
            <a:xfrm>
              <a:off x="8016538" y="3947317"/>
              <a:ext cx="652677" cy="2288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49637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a:t>1</a:t>
            </a:r>
            <a:r>
              <a:rPr kumimoji="1" lang="ja-JP" altLang="en-US" dirty="0" err="1"/>
              <a:t>．</a:t>
            </a:r>
            <a:r>
              <a:rPr kumimoji="1" lang="ja-JP" altLang="en-US" dirty="0"/>
              <a:t>システム検討（事前準備）</a:t>
            </a:r>
          </a:p>
        </p:txBody>
      </p:sp>
    </p:spTree>
    <p:extLst>
      <p:ext uri="{BB962C8B-B14F-4D97-AF65-F5344CB8AC3E}">
        <p14:creationId xmlns:p14="http://schemas.microsoft.com/office/powerpoint/2010/main" val="117818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dirty="0"/>
              <a:t>【</a:t>
            </a:r>
            <a:r>
              <a:rPr lang="ja-JP" altLang="en-US" dirty="0"/>
              <a:t>重要</a:t>
            </a:r>
            <a:r>
              <a:rPr lang="en-US" altLang="ja-JP" dirty="0"/>
              <a:t>】</a:t>
            </a:r>
            <a:r>
              <a:rPr lang="ja-JP" altLang="en-US" dirty="0"/>
              <a:t>保存期間終了時の旧データ削除期間について</a:t>
            </a:r>
          </a:p>
        </p:txBody>
      </p:sp>
      <p:sp>
        <p:nvSpPr>
          <p:cNvPr id="5" name="コンテンツ プレースホルダー 1"/>
          <p:cNvSpPr txBox="1">
            <a:spLocks/>
          </p:cNvSpPr>
          <p:nvPr/>
        </p:nvSpPr>
        <p:spPr>
          <a:xfrm>
            <a:off x="353064" y="793435"/>
            <a:ext cx="8437871" cy="75529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lnSpc>
                <a:spcPct val="110000"/>
              </a:lnSpc>
              <a:spcBef>
                <a:spcPts val="1200"/>
              </a:spcBef>
              <a:spcAft>
                <a:spcPts val="0"/>
              </a:spcAft>
              <a:buNone/>
            </a:pPr>
            <a:r>
              <a:rPr lang="ja-JP" altLang="en-US" sz="1800" dirty="0"/>
              <a:t>保存期間を過ぎたデータは、翌日のおおよそ「</a:t>
            </a:r>
            <a:r>
              <a:rPr lang="en-US" altLang="ja-JP" sz="1800" dirty="0"/>
              <a:t>0:00 AM</a:t>
            </a:r>
            <a:r>
              <a:rPr lang="ja-JP" altLang="en-US" sz="1800" dirty="0"/>
              <a:t>～</a:t>
            </a:r>
            <a:r>
              <a:rPr lang="en-US" altLang="ja-JP" sz="1800" dirty="0"/>
              <a:t>3:30AM</a:t>
            </a:r>
            <a:r>
              <a:rPr lang="ja-JP" altLang="en-US" sz="1800" dirty="0"/>
              <a:t>（固定）」</a:t>
            </a:r>
            <a:r>
              <a:rPr lang="ja-JP" altLang="en-US" sz="1800" baseline="30000" dirty="0"/>
              <a:t>*</a:t>
            </a:r>
            <a:r>
              <a:rPr lang="en-US" altLang="ja-JP" sz="1800" baseline="30000" dirty="0"/>
              <a:t>1</a:t>
            </a:r>
            <a:r>
              <a:rPr lang="ja-JP" altLang="en-US" sz="1800" dirty="0"/>
              <a:t> の期間で削除されます。</a:t>
            </a:r>
            <a:r>
              <a:rPr lang="en-US" altLang="ja-JP" sz="1800" dirty="0">
                <a:solidFill>
                  <a:srgbClr val="FF0000"/>
                </a:solidFill>
              </a:rPr>
              <a:t>PC</a:t>
            </a:r>
            <a:r>
              <a:rPr lang="ja-JP" altLang="en-US" sz="1800" dirty="0">
                <a:solidFill>
                  <a:srgbClr val="FF0000"/>
                </a:solidFill>
              </a:rPr>
              <a:t>がシャットダウンされている場合、データの削除は行われません。</a:t>
            </a:r>
            <a:endParaRPr lang="en-US" altLang="ja-JP" sz="1800" dirty="0">
              <a:solidFill>
                <a:srgbClr val="FF0000"/>
              </a:solidFill>
            </a:endParaRPr>
          </a:p>
          <a:p>
            <a:pPr marL="0" indent="0" fontAlgn="auto">
              <a:lnSpc>
                <a:spcPct val="110000"/>
              </a:lnSpc>
              <a:spcBef>
                <a:spcPts val="1200"/>
              </a:spcBef>
              <a:spcAft>
                <a:spcPts val="0"/>
              </a:spcAft>
              <a:buNone/>
            </a:pPr>
            <a:r>
              <a:rPr lang="ja-JP" altLang="en-US" sz="1800" dirty="0"/>
              <a:t>これにより保存ディスクドライブの空き容量が不足する場合、</a:t>
            </a:r>
            <a:r>
              <a:rPr lang="ja-JP" altLang="en-US" sz="1800" dirty="0">
                <a:solidFill>
                  <a:srgbClr val="FF0000"/>
                </a:solidFill>
              </a:rPr>
              <a:t>新しい画像データを保存できない可能性があります。</a:t>
            </a:r>
            <a:endParaRPr lang="en-US" altLang="ja-JP" sz="1800" dirty="0">
              <a:solidFill>
                <a:srgbClr val="FF0000"/>
              </a:solidFill>
            </a:endParaRPr>
          </a:p>
          <a:p>
            <a:pPr marL="0" indent="0" fontAlgn="auto">
              <a:lnSpc>
                <a:spcPct val="110000"/>
              </a:lnSpc>
              <a:spcBef>
                <a:spcPts val="1200"/>
              </a:spcBef>
              <a:spcAft>
                <a:spcPts val="0"/>
              </a:spcAft>
              <a:buNone/>
            </a:pPr>
            <a:r>
              <a:rPr lang="ja-JP" altLang="en-US" sz="1800" dirty="0"/>
              <a:t>削除期間中（上記*</a:t>
            </a:r>
            <a:r>
              <a:rPr lang="en-US" altLang="ja-JP" sz="1800" dirty="0"/>
              <a:t>1</a:t>
            </a:r>
            <a:r>
              <a:rPr lang="ja-JP" altLang="en-US" sz="1800" dirty="0"/>
              <a:t>）は本ソフトがインストールされている</a:t>
            </a:r>
            <a:r>
              <a:rPr lang="en-US" altLang="ja-JP" sz="1800" dirty="0"/>
              <a:t>PC</a:t>
            </a:r>
            <a:r>
              <a:rPr lang="ja-JP" altLang="en-US" sz="1800" dirty="0"/>
              <a:t>は起動しておいてください。</a:t>
            </a:r>
            <a:endParaRPr lang="en-US" altLang="ja-JP" sz="1800" dirty="0"/>
          </a:p>
          <a:p>
            <a:pPr marL="0" indent="0" fontAlgn="auto">
              <a:lnSpc>
                <a:spcPct val="110000"/>
              </a:lnSpc>
              <a:spcBef>
                <a:spcPts val="1200"/>
              </a:spcBef>
              <a:spcAft>
                <a:spcPts val="0"/>
              </a:spcAft>
              <a:buNone/>
            </a:pPr>
            <a:r>
              <a:rPr lang="ja-JP" altLang="en-US" sz="1800" dirty="0"/>
              <a:t>尚、計画停電などにより削除期間中に</a:t>
            </a:r>
            <a:r>
              <a:rPr lang="en-US" altLang="ja-JP" sz="1800" dirty="0"/>
              <a:t>PC</a:t>
            </a:r>
            <a:r>
              <a:rPr lang="ja-JP" altLang="en-US" sz="1800" dirty="0"/>
              <a:t>が起動していなかった場合でも、後に再起動されたら削除期間のタイミングで、保存期間後の経過日数分の最過去データが全て削除されます。</a:t>
            </a:r>
            <a:endParaRPr lang="en-US" altLang="ja-JP" sz="1800" dirty="0"/>
          </a:p>
          <a:p>
            <a:pPr marL="0" indent="0" fontAlgn="auto">
              <a:lnSpc>
                <a:spcPct val="110000"/>
              </a:lnSpc>
              <a:spcBef>
                <a:spcPts val="1200"/>
              </a:spcBef>
              <a:spcAft>
                <a:spcPts val="0"/>
              </a:spcAft>
              <a:buNone/>
            </a:pPr>
            <a:endParaRPr lang="en-US" altLang="ja-JP" sz="1600" dirty="0"/>
          </a:p>
          <a:p>
            <a:pPr marL="0" indent="0" fontAlgn="auto">
              <a:lnSpc>
                <a:spcPct val="110000"/>
              </a:lnSpc>
              <a:spcBef>
                <a:spcPts val="1200"/>
              </a:spcBef>
              <a:spcAft>
                <a:spcPts val="0"/>
              </a:spcAft>
              <a:buNone/>
            </a:pPr>
            <a:endParaRPr lang="en-US" altLang="ja-JP" sz="1600" dirty="0"/>
          </a:p>
        </p:txBody>
      </p:sp>
    </p:spTree>
    <p:extLst>
      <p:ext uri="{BB962C8B-B14F-4D97-AF65-F5344CB8AC3E}">
        <p14:creationId xmlns:p14="http://schemas.microsoft.com/office/powerpoint/2010/main" val="1575900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377925" y="609601"/>
            <a:ext cx="7942466" cy="384411"/>
          </a:xfrm>
        </p:spPr>
        <p:txBody>
          <a:bodyPr/>
          <a:lstStyle/>
          <a:p>
            <a:pPr marL="0" lvl="0" indent="0" defTabSz="457200" fontAlgn="base">
              <a:spcBef>
                <a:spcPct val="0"/>
              </a:spcBef>
              <a:spcAft>
                <a:spcPct val="0"/>
              </a:spcAft>
              <a:buNone/>
            </a:pPr>
            <a:r>
              <a:rPr lang="ja-JP" altLang="en-US" sz="1800" dirty="0">
                <a:solidFill>
                  <a:prstClr val="black"/>
                </a:solidFill>
              </a:rPr>
              <a:t>取扱説明書（設置・設定編）の「</a:t>
            </a:r>
            <a:r>
              <a:rPr lang="en-US" altLang="ja-JP" sz="1800" dirty="0">
                <a:solidFill>
                  <a:prstClr val="black"/>
                </a:solidFill>
              </a:rPr>
              <a:t>WV-ASA100UX</a:t>
            </a:r>
            <a:r>
              <a:rPr lang="ja-JP" altLang="en-US" sz="1800" dirty="0">
                <a:solidFill>
                  <a:prstClr val="black"/>
                </a:solidFill>
              </a:rPr>
              <a:t>の初期設定」に記載の下記内容を必ずご確認ください。</a:t>
            </a:r>
            <a:endParaRPr lang="en-US" altLang="ja-JP" sz="1800" dirty="0">
              <a:solidFill>
                <a:prstClr val="black"/>
              </a:solidFill>
            </a:endParaRPr>
          </a:p>
        </p:txBody>
      </p:sp>
      <p:sp>
        <p:nvSpPr>
          <p:cNvPr id="3" name="タイトル 2"/>
          <p:cNvSpPr>
            <a:spLocks noGrp="1"/>
          </p:cNvSpPr>
          <p:nvPr>
            <p:ph type="title"/>
          </p:nvPr>
        </p:nvSpPr>
        <p:spPr/>
        <p:txBody>
          <a:bodyPr/>
          <a:lstStyle/>
          <a:p>
            <a:r>
              <a:rPr lang="ja-JP" altLang="en-US" dirty="0"/>
              <a:t>⑤マルチ</a:t>
            </a:r>
            <a:r>
              <a:rPr lang="en-US" altLang="ja-JP" dirty="0"/>
              <a:t>AI</a:t>
            </a:r>
            <a:r>
              <a:rPr lang="ja-JP" altLang="en-US" dirty="0"/>
              <a:t>ソフトの設定</a:t>
            </a:r>
          </a:p>
        </p:txBody>
      </p:sp>
      <p:graphicFrame>
        <p:nvGraphicFramePr>
          <p:cNvPr id="5" name="表 4"/>
          <p:cNvGraphicFramePr>
            <a:graphicFrameLocks noGrp="1"/>
          </p:cNvGraphicFramePr>
          <p:nvPr>
            <p:extLst>
              <p:ext uri="{D42A27DB-BD31-4B8C-83A1-F6EECF244321}">
                <p14:modId xmlns:p14="http://schemas.microsoft.com/office/powerpoint/2010/main" val="3172339975"/>
              </p:ext>
            </p:extLst>
          </p:nvPr>
        </p:nvGraphicFramePr>
        <p:xfrm>
          <a:off x="454209" y="1220700"/>
          <a:ext cx="8318316" cy="326040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867218">
                  <a:extLst>
                    <a:ext uri="{9D8B030D-6E8A-4147-A177-3AD203B41FA5}">
                      <a16:colId xmlns:a16="http://schemas.microsoft.com/office/drawing/2014/main" val="3047865675"/>
                    </a:ext>
                  </a:extLst>
                </a:gridCol>
                <a:gridCol w="6451098">
                  <a:extLst>
                    <a:ext uri="{9D8B030D-6E8A-4147-A177-3AD203B41FA5}">
                      <a16:colId xmlns:a16="http://schemas.microsoft.com/office/drawing/2014/main" val="540844996"/>
                    </a:ext>
                  </a:extLst>
                </a:gridCol>
              </a:tblGrid>
              <a:tr h="147544">
                <a:tc>
                  <a:txBody>
                    <a:bodyPr/>
                    <a:lstStyle/>
                    <a:p>
                      <a:pPr algn="ctr"/>
                      <a:r>
                        <a:rPr kumimoji="1" lang="ja-JP" altLang="en-US" sz="1600" b="1" dirty="0">
                          <a:effectLst>
                            <a:outerShdw blurRad="38100" dist="38100" dir="2700000" algn="tl">
                              <a:srgbClr val="000000">
                                <a:alpha val="43137"/>
                              </a:srgbClr>
                            </a:outerShdw>
                          </a:effectLst>
                          <a:latin typeface="+mn-ea"/>
                          <a:ea typeface="+mn-ea"/>
                        </a:rPr>
                        <a:t>項目名</a:t>
                      </a:r>
                    </a:p>
                  </a:txBody>
                  <a:tcPr/>
                </a:tc>
                <a:tc>
                  <a:txBody>
                    <a:bodyPr/>
                    <a:lstStyle/>
                    <a:p>
                      <a:pPr algn="ctr"/>
                      <a:r>
                        <a:rPr kumimoji="1" lang="ja-JP" altLang="en-US" sz="1600" b="1" dirty="0">
                          <a:effectLst>
                            <a:outerShdw blurRad="38100" dist="38100" dir="2700000" algn="tl">
                              <a:srgbClr val="000000">
                                <a:alpha val="43137"/>
                              </a:srgbClr>
                            </a:outerShdw>
                          </a:effectLst>
                          <a:latin typeface="+mn-ea"/>
                          <a:ea typeface="+mn-ea"/>
                        </a:rPr>
                        <a:t>重要記載内容</a:t>
                      </a:r>
                    </a:p>
                  </a:txBody>
                  <a:tcPr/>
                </a:tc>
                <a:extLst>
                  <a:ext uri="{0D108BD9-81ED-4DB2-BD59-A6C34878D82A}">
                    <a16:rowId xmlns:a16="http://schemas.microsoft.com/office/drawing/2014/main" val="710458279"/>
                  </a:ext>
                </a:extLst>
              </a:tr>
              <a:tr h="370840">
                <a:tc>
                  <a:txBody>
                    <a:bodyPr/>
                    <a:lstStyle/>
                    <a:p>
                      <a:r>
                        <a:rPr kumimoji="1" lang="ja-JP" altLang="en-US" sz="1600" b="1" dirty="0">
                          <a:latin typeface="+mn-ea"/>
                          <a:ea typeface="+mn-ea"/>
                        </a:rPr>
                        <a:t>ライセンス登録</a:t>
                      </a:r>
                    </a:p>
                  </a:txBody>
                  <a:tcPr/>
                </a:tc>
                <a:tc>
                  <a:txBody>
                    <a:bodyPr/>
                    <a:lstStyle/>
                    <a:p>
                      <a:pPr>
                        <a:lnSpc>
                          <a:spcPct val="110000"/>
                        </a:lnSpc>
                      </a:pPr>
                      <a:r>
                        <a:rPr kumimoji="1" lang="en-US" altLang="ja-JP" sz="1600" b="1" dirty="0">
                          <a:latin typeface="+mn-ea"/>
                          <a:ea typeface="+mn-ea"/>
                        </a:rPr>
                        <a:t>[</a:t>
                      </a:r>
                      <a:r>
                        <a:rPr kumimoji="1" lang="ja-JP" altLang="en-US" sz="1600" b="1" i="0" u="none" strike="noStrike" kern="1200" cap="none" spc="0" normalizeH="0" baseline="0" noProof="0" dirty="0">
                          <a:ln>
                            <a:noFill/>
                          </a:ln>
                          <a:solidFill>
                            <a:prstClr val="black"/>
                          </a:solidFill>
                          <a:effectLst/>
                          <a:uLnTx/>
                          <a:uFillTx/>
                          <a:latin typeface="+mn-ea"/>
                          <a:ea typeface="+mn-ea"/>
                          <a:cs typeface="+mn-cs"/>
                        </a:rPr>
                        <a:t>機器</a:t>
                      </a:r>
                      <a:r>
                        <a:rPr kumimoji="1" lang="en-US" altLang="ja-JP" sz="1600" b="1" i="0" u="none" strike="noStrike" kern="1200" cap="none" spc="0" normalizeH="0" baseline="0" noProof="0" dirty="0">
                          <a:ln>
                            <a:noFill/>
                          </a:ln>
                          <a:solidFill>
                            <a:prstClr val="black"/>
                          </a:solidFill>
                          <a:effectLst/>
                          <a:uLnTx/>
                          <a:uFillTx/>
                          <a:latin typeface="+mn-ea"/>
                          <a:ea typeface="+mn-ea"/>
                          <a:cs typeface="+mn-cs"/>
                        </a:rPr>
                        <a:t>ID</a:t>
                      </a:r>
                      <a:r>
                        <a:rPr kumimoji="1" lang="en-US" altLang="ja-JP" sz="1600" b="1" dirty="0">
                          <a:latin typeface="+mn-ea"/>
                          <a:ea typeface="+mn-ea"/>
                        </a:rPr>
                        <a:t>]</a:t>
                      </a:r>
                      <a:r>
                        <a:rPr kumimoji="1" lang="ja-JP" altLang="en-US" sz="1600" b="1" i="0" u="none" strike="noStrike" kern="1200" cap="none" spc="0" normalizeH="0" baseline="0" noProof="0" dirty="0">
                          <a:ln>
                            <a:noFill/>
                          </a:ln>
                          <a:solidFill>
                            <a:prstClr val="black"/>
                          </a:solidFill>
                          <a:effectLst/>
                          <a:uLnTx/>
                          <a:uFillTx/>
                          <a:latin typeface="+mn-ea"/>
                          <a:ea typeface="+mn-ea"/>
                          <a:cs typeface="+mn-cs"/>
                        </a:rPr>
                        <a:t>の確認は実際に使用するネットワークアダプターのみ接続された状態で行って下さい。また登録後ネットワークアダプターの変更や取り外しは行わないでください。</a:t>
                      </a:r>
                      <a:endParaRPr kumimoji="1" lang="ja-JP" altLang="en-US" sz="1600" b="1" dirty="0">
                        <a:latin typeface="+mn-ea"/>
                        <a:ea typeface="+mn-ea"/>
                      </a:endParaRPr>
                    </a:p>
                  </a:txBody>
                  <a:tcPr/>
                </a:tc>
                <a:extLst>
                  <a:ext uri="{0D108BD9-81ED-4DB2-BD59-A6C34878D82A}">
                    <a16:rowId xmlns:a16="http://schemas.microsoft.com/office/drawing/2014/main" val="1807507861"/>
                  </a:ext>
                </a:extLst>
              </a:tr>
              <a:tr h="370840">
                <a:tc>
                  <a:txBody>
                    <a:bodyPr/>
                    <a:lstStyle/>
                    <a:p>
                      <a:r>
                        <a:rPr kumimoji="1" lang="ja-JP" altLang="en-US" sz="1600" b="1" dirty="0">
                          <a:latin typeface="+mn-ea"/>
                          <a:ea typeface="+mn-ea"/>
                        </a:rPr>
                        <a:t>カメラ登録</a:t>
                      </a:r>
                    </a:p>
                  </a:txBody>
                  <a:tcPr/>
                </a:tc>
                <a:tc>
                  <a:txBody>
                    <a:bodyPr/>
                    <a:lstStyle/>
                    <a:p>
                      <a:pPr>
                        <a:lnSpc>
                          <a:spcPct val="110000"/>
                        </a:lnSpc>
                      </a:pPr>
                      <a:r>
                        <a:rPr kumimoji="1" lang="en-US" altLang="ja-JP" sz="1600" b="1" dirty="0">
                          <a:latin typeface="+mn-ea"/>
                          <a:ea typeface="+mn-ea"/>
                        </a:rPr>
                        <a:t>[</a:t>
                      </a:r>
                      <a:r>
                        <a:rPr kumimoji="1" lang="ja-JP" altLang="en-US" sz="1600" b="1" dirty="0">
                          <a:latin typeface="+mn-ea"/>
                          <a:ea typeface="+mn-ea"/>
                        </a:rPr>
                        <a:t>手動で登録</a:t>
                      </a:r>
                      <a:r>
                        <a:rPr kumimoji="1" lang="en-US" altLang="ja-JP" sz="1600" b="1" dirty="0">
                          <a:latin typeface="+mn-ea"/>
                          <a:ea typeface="+mn-ea"/>
                        </a:rPr>
                        <a:t>]</a:t>
                      </a:r>
                      <a:r>
                        <a:rPr kumimoji="1" lang="ja-JP" altLang="en-US" sz="1600" b="1" dirty="0">
                          <a:latin typeface="+mn-ea"/>
                          <a:ea typeface="+mn-ea"/>
                        </a:rPr>
                        <a:t>からカメラを登録した場合、統計情報表示機能のみ使用できます。</a:t>
                      </a:r>
                      <a:r>
                        <a:rPr kumimoji="1" lang="en-US" altLang="ja-JP" sz="1600" b="1" dirty="0">
                          <a:latin typeface="+mn-ea"/>
                          <a:ea typeface="+mn-ea"/>
                        </a:rPr>
                        <a:t>WV-ASE335WUX</a:t>
                      </a:r>
                      <a:r>
                        <a:rPr kumimoji="1" lang="ja-JP" altLang="en-US" sz="1600" b="1" dirty="0">
                          <a:latin typeface="+mn-ea"/>
                          <a:ea typeface="+mn-ea"/>
                        </a:rPr>
                        <a:t>から使用することはできません。統計情報表示機能のみ使用する場合は、表示される画面でカメラの情報を入力して登録してください</a:t>
                      </a:r>
                    </a:p>
                  </a:txBody>
                  <a:tcPr/>
                </a:tc>
                <a:extLst>
                  <a:ext uri="{0D108BD9-81ED-4DB2-BD59-A6C34878D82A}">
                    <a16:rowId xmlns:a16="http://schemas.microsoft.com/office/drawing/2014/main" val="169327357"/>
                  </a:ext>
                </a:extLst>
              </a:tr>
              <a:tr h="370840">
                <a:tc>
                  <a:txBody>
                    <a:bodyPr/>
                    <a:lstStyle/>
                    <a:p>
                      <a:r>
                        <a:rPr kumimoji="1" lang="ja-JP" altLang="en-US" sz="1600" b="1" dirty="0">
                          <a:latin typeface="+mn-ea"/>
                          <a:ea typeface="+mn-ea"/>
                        </a:rPr>
                        <a:t>プロセスの再起動</a:t>
                      </a:r>
                    </a:p>
                  </a:txBody>
                  <a:tcPr/>
                </a:tc>
                <a:tc>
                  <a:txBody>
                    <a:bodyPr/>
                    <a:lstStyle/>
                    <a:p>
                      <a:pPr>
                        <a:lnSpc>
                          <a:spcPct val="110000"/>
                        </a:lnSpc>
                      </a:pPr>
                      <a:r>
                        <a:rPr kumimoji="1" lang="ja-JP" altLang="en-US" sz="1600" b="1" dirty="0">
                          <a:latin typeface="+mn-ea"/>
                          <a:ea typeface="+mn-ea"/>
                        </a:rPr>
                        <a:t>設定変更を完了するためにプロセスの再起動を行う必要があります。すべての設定変更が完了したら、画面上部に表示される</a:t>
                      </a:r>
                      <a:r>
                        <a:rPr kumimoji="1" lang="en-US" altLang="ja-JP" sz="1600" b="1" dirty="0">
                          <a:latin typeface="+mn-ea"/>
                          <a:ea typeface="+mn-ea"/>
                        </a:rPr>
                        <a:t>[</a:t>
                      </a:r>
                      <a:r>
                        <a:rPr kumimoji="1" lang="ja-JP" altLang="en-US" sz="1600" b="1" dirty="0">
                          <a:latin typeface="+mn-ea"/>
                          <a:ea typeface="+mn-ea"/>
                        </a:rPr>
                        <a:t>再起動</a:t>
                      </a:r>
                      <a:r>
                        <a:rPr kumimoji="1" lang="en-US" altLang="ja-JP" sz="1600" b="1" dirty="0">
                          <a:latin typeface="+mn-ea"/>
                          <a:ea typeface="+mn-ea"/>
                        </a:rPr>
                        <a:t>]</a:t>
                      </a:r>
                      <a:r>
                        <a:rPr kumimoji="1" lang="ja-JP" altLang="en-US" sz="1600" b="1" dirty="0">
                          <a:latin typeface="+mn-ea"/>
                          <a:ea typeface="+mn-ea"/>
                        </a:rPr>
                        <a:t>ボタンまたは</a:t>
                      </a:r>
                      <a:r>
                        <a:rPr kumimoji="1" lang="en-US" altLang="ja-JP" sz="1600" b="1" dirty="0">
                          <a:latin typeface="+mn-ea"/>
                          <a:ea typeface="+mn-ea"/>
                        </a:rPr>
                        <a:t>[</a:t>
                      </a:r>
                      <a:r>
                        <a:rPr kumimoji="1" lang="ja-JP" altLang="en-US" sz="1600" b="1" dirty="0">
                          <a:latin typeface="+mn-ea"/>
                          <a:ea typeface="+mn-ea"/>
                        </a:rPr>
                        <a:t>ホーム</a:t>
                      </a:r>
                      <a:r>
                        <a:rPr kumimoji="1" lang="en-US" altLang="ja-JP" sz="1600" b="1" dirty="0">
                          <a:latin typeface="+mn-ea"/>
                          <a:ea typeface="+mn-ea"/>
                        </a:rPr>
                        <a:t>]</a:t>
                      </a:r>
                      <a:r>
                        <a:rPr kumimoji="1" lang="ja-JP" altLang="en-US" sz="1600" b="1" dirty="0">
                          <a:latin typeface="+mn-ea"/>
                          <a:ea typeface="+mn-ea"/>
                        </a:rPr>
                        <a:t>画面のプロセス制御から再起動を行ってください。</a:t>
                      </a:r>
                    </a:p>
                  </a:txBody>
                  <a:tcPr/>
                </a:tc>
                <a:extLst>
                  <a:ext uri="{0D108BD9-81ED-4DB2-BD59-A6C34878D82A}">
                    <a16:rowId xmlns:a16="http://schemas.microsoft.com/office/drawing/2014/main" val="275435402"/>
                  </a:ext>
                </a:extLst>
              </a:tr>
            </a:tbl>
          </a:graphicData>
        </a:graphic>
      </p:graphicFrame>
    </p:spTree>
    <p:extLst>
      <p:ext uri="{BB962C8B-B14F-4D97-AF65-F5344CB8AC3E}">
        <p14:creationId xmlns:p14="http://schemas.microsoft.com/office/powerpoint/2010/main" val="2646975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インストール作業の流れ</a:t>
            </a:r>
          </a:p>
        </p:txBody>
      </p:sp>
      <p:sp>
        <p:nvSpPr>
          <p:cNvPr id="19" name="フリーフォーム 18"/>
          <p:cNvSpPr/>
          <p:nvPr/>
        </p:nvSpPr>
        <p:spPr>
          <a:xfrm rot="28406">
            <a:off x="4087681" y="3396887"/>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6" name="テキスト ボックス 31"/>
          <p:cNvSpPr txBox="1">
            <a:spLocks noChangeArrowheads="1"/>
          </p:cNvSpPr>
          <p:nvPr/>
        </p:nvSpPr>
        <p:spPr bwMode="auto">
          <a:xfrm>
            <a:off x="1913404" y="2759496"/>
            <a:ext cx="5276248" cy="540000"/>
          </a:xfrm>
          <a:prstGeom prst="rect">
            <a:avLst/>
          </a:prstGeom>
          <a:solidFill>
            <a:schemeClr val="bg1">
              <a:lumMod val="8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ソフトウェア（</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WV-ASA100UX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7" name="テキスト ボックス 584"/>
          <p:cNvSpPr txBox="1">
            <a:spLocks noChangeArrowheads="1"/>
          </p:cNvSpPr>
          <p:nvPr/>
        </p:nvSpPr>
        <p:spPr bwMode="auto">
          <a:xfrm>
            <a:off x="1918428" y="3710793"/>
            <a:ext cx="5276248" cy="540000"/>
          </a:xfrm>
          <a:prstGeom prst="rect">
            <a:avLst/>
          </a:prstGeom>
          <a:solidFill>
            <a:srgbClr val="FF9933"/>
          </a:solidFill>
          <a:ln>
            <a:noFill/>
          </a:ln>
          <a:effectLst>
            <a:outerShdw blurRad="50800" dist="38100" dir="2700000" algn="tl" rotWithShape="0">
              <a:prstClr val="black">
                <a:alpha val="40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マルチ</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AI</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プラグインソフト（</a:t>
            </a: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WV-ASE335WUX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0" name="Rectangle 1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nvGrpSpPr>
          <p:cNvPr id="8" name="グループ化 7"/>
          <p:cNvGrpSpPr/>
          <p:nvPr/>
        </p:nvGrpSpPr>
        <p:grpSpPr>
          <a:xfrm>
            <a:off x="1296669" y="794345"/>
            <a:ext cx="6975486" cy="1562844"/>
            <a:chOff x="840058" y="708968"/>
            <a:chExt cx="6975486" cy="1562844"/>
          </a:xfrm>
          <a:solidFill>
            <a:schemeClr val="bg1">
              <a:lumMod val="85000"/>
            </a:schemeClr>
          </a:solidFill>
        </p:grpSpPr>
        <p:sp>
          <p:nvSpPr>
            <p:cNvPr id="2" name="テキスト ボックス 13"/>
            <p:cNvSpPr txBox="1">
              <a:spLocks noChangeArrowheads="1"/>
            </p:cNvSpPr>
            <p:nvPr/>
          </p:nvSpPr>
          <p:spPr bwMode="auto">
            <a:xfrm>
              <a:off x="840058" y="1731718"/>
              <a:ext cx="3005519" cy="540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カメラ機能拡張ソフトウェアインストールと設定</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5" name="テキスト ボックス 17"/>
            <p:cNvSpPr txBox="1">
              <a:spLocks noChangeArrowheads="1"/>
            </p:cNvSpPr>
            <p:nvPr/>
          </p:nvSpPr>
          <p:spPr bwMode="auto">
            <a:xfrm>
              <a:off x="2614976" y="708968"/>
              <a:ext cx="3029297" cy="540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600" b="1" dirty="0">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インストール</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1" name="テキスト ボックス 17"/>
            <p:cNvSpPr txBox="1">
              <a:spLocks noChangeArrowheads="1"/>
            </p:cNvSpPr>
            <p:nvPr/>
          </p:nvSpPr>
          <p:spPr bwMode="auto">
            <a:xfrm>
              <a:off x="4360244" y="1731812"/>
              <a:ext cx="3455300" cy="540000"/>
            </a:xfrm>
            <a:prstGeom prst="rect">
              <a:avLst/>
            </a:prstGeom>
            <a:gr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レコーダへのカメラ登録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ja-JP"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WV-ASM300UX</a:t>
              </a:r>
              <a:r>
                <a:rPr kumimoji="0" lang="ja-JP" altLang="en-GB" sz="1600" b="1" i="0" u="none" strike="noStrike" cap="none" normalizeH="0" baseline="0" dirty="0">
                  <a:ln>
                    <a:noFill/>
                  </a:ln>
                  <a:solidFill>
                    <a:srgbClr val="FFFFFF"/>
                  </a:solidFill>
                  <a:effectLst>
                    <a:outerShdw blurRad="38100" dist="38100" dir="2700000" algn="tl">
                      <a:srgbClr val="000000">
                        <a:alpha val="43137"/>
                      </a:srgbClr>
                    </a:outerShdw>
                  </a:effectLst>
                  <a:latin typeface="+mn-ea"/>
                  <a:ea typeface="+mn-ea"/>
                  <a:cs typeface="Arial" panose="020B0604020202020204" pitchFamily="34" charset="0"/>
                </a:rPr>
                <a:t>へのレコーダ登録</a:t>
              </a:r>
              <a:endParaRPr kumimoji="0" lang="ja-JP" altLang="en-GB" sz="1600" b="1" i="0" u="none" strike="noStrike" cap="none" normalizeH="0" baseline="0" dirty="0">
                <a:ln>
                  <a:noFill/>
                </a:ln>
                <a:solidFill>
                  <a:schemeClr val="tx1"/>
                </a:solidFill>
                <a:effectLst>
                  <a:outerShdw blurRad="38100" dist="38100" dir="2700000" algn="tl">
                    <a:srgbClr val="000000">
                      <a:alpha val="43137"/>
                    </a:srgbClr>
                  </a:outerShdw>
                </a:effectLst>
                <a:latin typeface="+mn-ea"/>
                <a:ea typeface="+mn-ea"/>
              </a:endParaRPr>
            </a:p>
          </p:txBody>
        </p:sp>
        <p:sp>
          <p:nvSpPr>
            <p:cNvPr id="23" name="フリーフォーム 22"/>
            <p:cNvSpPr/>
            <p:nvPr/>
          </p:nvSpPr>
          <p:spPr>
            <a:xfrm rot="28406">
              <a:off x="3218789" y="1414116"/>
              <a:ext cx="1821672"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grp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grpSp>
      <p:sp>
        <p:nvSpPr>
          <p:cNvPr id="12" name="フリーフォーム 11"/>
          <p:cNvSpPr/>
          <p:nvPr/>
        </p:nvSpPr>
        <p:spPr>
          <a:xfrm rot="28406">
            <a:off x="4087679" y="2472724"/>
            <a:ext cx="927100" cy="230238"/>
          </a:xfrm>
          <a:custGeom>
            <a:avLst/>
            <a:gdLst>
              <a:gd name="connsiteX0" fmla="*/ 0 w 325870"/>
              <a:gd name="connsiteY0" fmla="*/ 78073 h 390363"/>
              <a:gd name="connsiteX1" fmla="*/ 162935 w 325870"/>
              <a:gd name="connsiteY1" fmla="*/ 78073 h 390363"/>
              <a:gd name="connsiteX2" fmla="*/ 162935 w 325870"/>
              <a:gd name="connsiteY2" fmla="*/ 0 h 390363"/>
              <a:gd name="connsiteX3" fmla="*/ 325870 w 325870"/>
              <a:gd name="connsiteY3" fmla="*/ 195182 h 390363"/>
              <a:gd name="connsiteX4" fmla="*/ 162935 w 325870"/>
              <a:gd name="connsiteY4" fmla="*/ 390363 h 390363"/>
              <a:gd name="connsiteX5" fmla="*/ 162935 w 325870"/>
              <a:gd name="connsiteY5" fmla="*/ 312290 h 390363"/>
              <a:gd name="connsiteX6" fmla="*/ 0 w 325870"/>
              <a:gd name="connsiteY6" fmla="*/ 312290 h 390363"/>
              <a:gd name="connsiteX7" fmla="*/ 0 w 325870"/>
              <a:gd name="connsiteY7" fmla="*/ 78073 h 39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870" h="390363">
                <a:moveTo>
                  <a:pt x="260695" y="1"/>
                </a:moveTo>
                <a:lnTo>
                  <a:pt x="260695" y="195182"/>
                </a:lnTo>
                <a:lnTo>
                  <a:pt x="325870" y="195182"/>
                </a:lnTo>
                <a:lnTo>
                  <a:pt x="162935" y="390362"/>
                </a:lnTo>
                <a:lnTo>
                  <a:pt x="0" y="195182"/>
                </a:lnTo>
                <a:lnTo>
                  <a:pt x="65175" y="195182"/>
                </a:lnTo>
                <a:lnTo>
                  <a:pt x="65175" y="1"/>
                </a:lnTo>
                <a:lnTo>
                  <a:pt x="260695" y="1"/>
                </a:lnTo>
                <a:close/>
              </a:path>
            </a:pathLst>
          </a:custGeom>
          <a:solidFill>
            <a:schemeClr val="bg1">
              <a:lumMod val="85000"/>
            </a:schemeClr>
          </a:solidFill>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88" name="Rectangle 10"/>
          <p:cNvSpPr>
            <a:spLocks noChangeArrowheads="1"/>
          </p:cNvSpPr>
          <p:nvPr/>
        </p:nvSpPr>
        <p:spPr bwMode="auto">
          <a:xfrm>
            <a:off x="6100885" y="877716"/>
            <a:ext cx="27838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0" algn="l" defTabSz="914400" rtl="0" eaLnBrk="0" fontAlgn="base" latinLnBrk="0" hangingPunct="0">
              <a:lnSpc>
                <a:spcPct val="100000"/>
              </a:lnSpc>
              <a:spcBef>
                <a:spcPct val="0"/>
              </a:spcBef>
              <a:spcAft>
                <a:spcPct val="0"/>
              </a:spcAft>
              <a:buClrTx/>
              <a:buSzTx/>
              <a:buFontTx/>
              <a:buNone/>
              <a:tabLst/>
            </a:pPr>
            <a:r>
              <a:rPr kumimoji="0" lang="en-GB" altLang="ja-JP" sz="1000" b="1" i="0" u="none" strike="noStrike" cap="none" normalizeH="0" baseline="0" dirty="0">
                <a:ln>
                  <a:noFill/>
                </a:ln>
                <a:solidFill>
                  <a:schemeClr val="tx1"/>
                </a:solidFill>
                <a:latin typeface="+mn-ea"/>
                <a:ea typeface="+mn-ea"/>
                <a:cs typeface="Arial" panose="020B0604020202020204" pitchFamily="34" charset="0"/>
              </a:rPr>
              <a:t>※</a:t>
            </a:r>
            <a:r>
              <a:rPr kumimoji="0" lang="ja-JP" altLang="en-US" sz="1000" b="1" i="0" u="none" strike="noStrike" cap="none" normalizeH="0" baseline="0" dirty="0">
                <a:ln>
                  <a:noFill/>
                </a:ln>
                <a:solidFill>
                  <a:schemeClr val="tx1"/>
                </a:solidFill>
                <a:latin typeface="+mn-ea"/>
                <a:ea typeface="+mn-ea"/>
                <a:cs typeface="Arial" panose="020B0604020202020204" pitchFamily="34" charset="0"/>
              </a:rPr>
              <a:t>共用</a:t>
            </a:r>
            <a:r>
              <a:rPr kumimoji="0" lang="en-US" altLang="ja-JP" sz="1000" b="1" i="0" u="none" strike="noStrike" cap="none" normalizeH="0" baseline="0" dirty="0">
                <a:ln>
                  <a:noFill/>
                </a:ln>
                <a:solidFill>
                  <a:schemeClr val="tx1"/>
                </a:solidFill>
                <a:latin typeface="+mn-ea"/>
                <a:ea typeface="+mn-ea"/>
                <a:cs typeface="Arial" panose="020B0604020202020204" pitchFamily="34" charset="0"/>
              </a:rPr>
              <a:t>PC</a:t>
            </a:r>
            <a:r>
              <a:rPr kumimoji="0" lang="ja-JP" altLang="en-US" sz="1000" b="1" dirty="0">
                <a:latin typeface="+mn-ea"/>
                <a:ea typeface="+mn-ea"/>
                <a:cs typeface="Arial" panose="020B0604020202020204" pitchFamily="34" charset="0"/>
              </a:rPr>
              <a:t>構成の場合は最初に</a:t>
            </a:r>
            <a:r>
              <a:rPr kumimoji="0" lang="en-US" altLang="ja-JP" sz="1000" b="1" dirty="0">
                <a:latin typeface="+mn-ea"/>
                <a:ea typeface="+mn-ea"/>
                <a:cs typeface="Arial" panose="020B0604020202020204" pitchFamily="34" charset="0"/>
              </a:rPr>
              <a:t>ASM300UX</a:t>
            </a:r>
            <a:r>
              <a:rPr kumimoji="0" lang="ja-JP" altLang="en-US" sz="1000" b="1" dirty="0">
                <a:latin typeface="+mn-ea"/>
                <a:ea typeface="+mn-ea"/>
                <a:cs typeface="Arial" panose="020B0604020202020204" pitchFamily="34" charset="0"/>
              </a:rPr>
              <a:t>を</a:t>
            </a:r>
            <a:endParaRPr kumimoji="0" lang="en-US" altLang="ja-JP" sz="1000" b="1" dirty="0">
              <a:latin typeface="+mn-ea"/>
              <a:ea typeface="+mn-ea"/>
              <a:cs typeface="Arial" panose="020B0604020202020204" pitchFamily="34" charset="0"/>
            </a:endParaRPr>
          </a:p>
          <a:p>
            <a:pPr marL="179388" marR="0" lvl="0" indent="0" algn="l" defTabSz="914400" rtl="0" eaLnBrk="0" fontAlgn="base" latinLnBrk="0" hangingPunct="0">
              <a:lnSpc>
                <a:spcPct val="100000"/>
              </a:lnSpc>
              <a:spcBef>
                <a:spcPct val="0"/>
              </a:spcBef>
              <a:spcAft>
                <a:spcPct val="0"/>
              </a:spcAft>
              <a:buClrTx/>
              <a:buSzTx/>
              <a:buFontTx/>
              <a:buNone/>
              <a:tabLst/>
            </a:pPr>
            <a:r>
              <a:rPr kumimoji="0" lang="ja-JP" altLang="en-US" sz="1000" b="1" dirty="0">
                <a:latin typeface="+mn-ea"/>
                <a:ea typeface="+mn-ea"/>
                <a:cs typeface="Arial" panose="020B0604020202020204" pitchFamily="34" charset="0"/>
              </a:rPr>
              <a:t>インストールして</a:t>
            </a:r>
            <a:r>
              <a:rPr kumimoji="0" lang="ja-JP" altLang="en-GB" sz="1000" b="1" i="0" u="none" strike="noStrike" cap="none" normalizeH="0" baseline="0" dirty="0">
                <a:ln>
                  <a:noFill/>
                </a:ln>
                <a:solidFill>
                  <a:schemeClr val="tx1"/>
                </a:solidFill>
                <a:latin typeface="+mn-ea"/>
                <a:ea typeface="+mn-ea"/>
                <a:cs typeface="Arial" panose="020B0604020202020204" pitchFamily="34" charset="0"/>
              </a:rPr>
              <a:t>ください。</a:t>
            </a:r>
            <a:endParaRPr kumimoji="0" lang="ja-JP" altLang="en-GB" sz="1000" b="1" i="0" u="none" strike="noStrike" cap="none" normalizeH="0" baseline="0" dirty="0">
              <a:ln>
                <a:noFill/>
              </a:ln>
              <a:solidFill>
                <a:schemeClr val="tx1"/>
              </a:solidFill>
              <a:latin typeface="+mn-ea"/>
              <a:ea typeface="+mn-ea"/>
            </a:endParaRPr>
          </a:p>
        </p:txBody>
      </p:sp>
      <p:sp>
        <p:nvSpPr>
          <p:cNvPr id="16" name="Rectangle 10"/>
          <p:cNvSpPr>
            <a:spLocks noChangeArrowheads="1"/>
          </p:cNvSpPr>
          <p:nvPr/>
        </p:nvSpPr>
        <p:spPr bwMode="auto">
          <a:xfrm>
            <a:off x="438412" y="4330634"/>
            <a:ext cx="8295648" cy="342788"/>
          </a:xfrm>
          <a:prstGeom prst="rect">
            <a:avLst/>
          </a:prstGeom>
          <a:solidFill>
            <a:schemeClr val="bg1">
              <a:alpha val="60000"/>
            </a:schemeClr>
          </a:solidFill>
          <a:ln>
            <a:solidFill>
              <a:schemeClr val="tx1"/>
            </a:solidFill>
          </a:ln>
          <a:effectLst/>
        </p:spPr>
        <p:txBody>
          <a:bodyPr vert="horz" wrap="none" lIns="91440" tIns="45720" rIns="91440" bIns="45720" numCol="1" anchor="ctr" anchorCtr="0" compatLnSpc="1">
            <a:prstTxWarp prst="textNoShape">
              <a:avLst/>
            </a:prstTxWarp>
            <a:noAutofit/>
          </a:bodyPr>
          <a:lstStyle>
            <a:lvl1pPr indent="1333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kumimoji="0" lang="ja-JP" altLang="en-US" sz="1600" b="1" dirty="0">
                <a:latin typeface="+mn-ea"/>
                <a:ea typeface="+mn-ea"/>
                <a:cs typeface="Arial" panose="020B0604020202020204" pitchFamily="34" charset="0"/>
              </a:rPr>
              <a:t>マルチ</a:t>
            </a:r>
            <a:r>
              <a:rPr kumimoji="0" lang="en-US" altLang="ja-JP" sz="1600" b="1" dirty="0">
                <a:latin typeface="+mn-ea"/>
                <a:ea typeface="+mn-ea"/>
                <a:cs typeface="Arial" panose="020B0604020202020204" pitchFamily="34" charset="0"/>
              </a:rPr>
              <a:t>AI</a:t>
            </a:r>
            <a:r>
              <a:rPr kumimoji="0" lang="ja-JP" altLang="en-US" sz="1600" b="1" dirty="0">
                <a:latin typeface="+mn-ea"/>
                <a:ea typeface="+mn-ea"/>
                <a:cs typeface="Arial" panose="020B0604020202020204" pitchFamily="34" charset="0"/>
              </a:rPr>
              <a:t>ソフトウェア取扱説明書「設置・設定編」を参考に</a:t>
            </a:r>
            <a:r>
              <a:rPr kumimoji="0" lang="ja-JP" altLang="en-GB" sz="1600" b="1" i="0" u="none" strike="noStrike" cap="none" normalizeH="0" baseline="0" dirty="0">
                <a:ln>
                  <a:noFill/>
                </a:ln>
                <a:solidFill>
                  <a:schemeClr val="tx1"/>
                </a:solidFill>
                <a:latin typeface="+mn-ea"/>
                <a:ea typeface="+mn-ea"/>
                <a:cs typeface="Arial" panose="020B0604020202020204" pitchFamily="34" charset="0"/>
              </a:rPr>
              <a:t>、設定を行ってください。</a:t>
            </a:r>
            <a:endParaRPr kumimoji="0" lang="ja-JP" altLang="en-GB" sz="1600" b="1" i="0" u="none" strike="noStrike" cap="none" normalizeH="0" baseline="0" dirty="0">
              <a:ln>
                <a:noFill/>
              </a:ln>
              <a:solidFill>
                <a:schemeClr val="tx1"/>
              </a:solidFill>
              <a:latin typeface="+mn-ea"/>
              <a:ea typeface="+mn-ea"/>
            </a:endParaRPr>
          </a:p>
        </p:txBody>
      </p:sp>
    </p:spTree>
    <p:extLst>
      <p:ext uri="{BB962C8B-B14F-4D97-AF65-F5344CB8AC3E}">
        <p14:creationId xmlns:p14="http://schemas.microsoft.com/office/powerpoint/2010/main" val="1109918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①</a:t>
            </a:r>
            <a:r>
              <a:rPr lang="ja-JP" altLang="en-US" dirty="0"/>
              <a:t>インストールとライセンス登録</a:t>
            </a:r>
            <a:endParaRPr kumimoji="1" lang="ja-JP" altLang="en-US" dirty="0"/>
          </a:p>
        </p:txBody>
      </p:sp>
      <p:sp>
        <p:nvSpPr>
          <p:cNvPr id="6" name="コンテンツ プレースホルダー 1"/>
          <p:cNvSpPr>
            <a:spLocks noGrp="1"/>
          </p:cNvSpPr>
          <p:nvPr>
            <p:ph sz="quarter" idx="10"/>
          </p:nvPr>
        </p:nvSpPr>
        <p:spPr>
          <a:xfrm>
            <a:off x="294252" y="746100"/>
            <a:ext cx="8383583" cy="3772111"/>
          </a:xfrm>
        </p:spPr>
        <p:txBody>
          <a:bodyPr/>
          <a:lstStyle/>
          <a:p>
            <a:pPr marL="0" lvl="0" indent="0" defTabSz="457200" fontAlgn="base">
              <a:spcBef>
                <a:spcPct val="0"/>
              </a:spcBef>
              <a:spcAft>
                <a:spcPct val="0"/>
              </a:spcAft>
              <a:buNone/>
            </a:pPr>
            <a:r>
              <a:rPr lang="ja-JP" altLang="en-US" sz="1800" dirty="0">
                <a:solidFill>
                  <a:prstClr val="black"/>
                </a:solidFill>
              </a:rPr>
              <a:t>取扱説明書（設置・設定編）の「</a:t>
            </a:r>
            <a:r>
              <a:rPr lang="en-US" altLang="ja-JP" sz="1800" dirty="0">
                <a:solidFill>
                  <a:prstClr val="black"/>
                </a:solidFill>
              </a:rPr>
              <a:t>WV-ASE335WUX</a:t>
            </a:r>
            <a:r>
              <a:rPr lang="ja-JP" altLang="en-US" sz="1800" dirty="0">
                <a:solidFill>
                  <a:prstClr val="black"/>
                </a:solidFill>
              </a:rPr>
              <a:t>のインストールとライセンス登録」を参照し、下記記載内容を必ずご確認ください。</a:t>
            </a:r>
            <a:endParaRPr lang="en-US" altLang="ja-JP" sz="1800" dirty="0">
              <a:solidFill>
                <a:prstClr val="black"/>
              </a:solidFill>
            </a:endParaRPr>
          </a:p>
          <a:p>
            <a:pPr marL="268288" lvl="0" indent="-179388" defTabSz="457200" fontAlgn="base">
              <a:spcBef>
                <a:spcPts val="1800"/>
              </a:spcBef>
              <a:spcAft>
                <a:spcPct val="0"/>
              </a:spcAft>
              <a:buNone/>
            </a:pPr>
            <a:r>
              <a:rPr lang="ja-JP" altLang="en-US" sz="1600" dirty="0">
                <a:solidFill>
                  <a:prstClr val="black"/>
                </a:solidFill>
              </a:rPr>
              <a:t>重要</a:t>
            </a:r>
          </a:p>
          <a:p>
            <a:pPr marL="358775" lvl="0" indent="-179388" defTabSz="457200" fontAlgn="base">
              <a:lnSpc>
                <a:spcPct val="110000"/>
              </a:lnSpc>
              <a:spcBef>
                <a:spcPts val="600"/>
              </a:spcBef>
              <a:spcAft>
                <a:spcPct val="0"/>
              </a:spcAft>
              <a:buNone/>
            </a:pPr>
            <a:r>
              <a:rPr lang="en-US" altLang="ja-JP" sz="1600" dirty="0">
                <a:solidFill>
                  <a:prstClr val="black"/>
                </a:solidFill>
              </a:rPr>
              <a:t>•	</a:t>
            </a:r>
            <a:r>
              <a:rPr lang="ja-JP" altLang="en-US" sz="1600" dirty="0">
                <a:solidFill>
                  <a:prstClr val="black"/>
                </a:solidFill>
              </a:rPr>
              <a:t>解除キー番号は、取得時に使用した機器</a:t>
            </a:r>
            <a:r>
              <a:rPr lang="en-US" altLang="ja-JP" sz="1600" dirty="0">
                <a:solidFill>
                  <a:prstClr val="black"/>
                </a:solidFill>
              </a:rPr>
              <a:t>ID </a:t>
            </a:r>
            <a:r>
              <a:rPr lang="ja-JP" altLang="en-US" sz="1600" dirty="0">
                <a:solidFill>
                  <a:prstClr val="black"/>
                </a:solidFill>
              </a:rPr>
              <a:t>番号が表示された</a:t>
            </a:r>
            <a:r>
              <a:rPr lang="en-US" altLang="ja-JP" sz="1600" dirty="0">
                <a:solidFill>
                  <a:prstClr val="black"/>
                </a:solidFill>
              </a:rPr>
              <a:t>PC </a:t>
            </a:r>
            <a:r>
              <a:rPr lang="ja-JP" altLang="en-US" sz="1600" dirty="0">
                <a:solidFill>
                  <a:prstClr val="black"/>
                </a:solidFill>
              </a:rPr>
              <a:t>でのみ有効です。他の</a:t>
            </a:r>
            <a:r>
              <a:rPr lang="en-US" altLang="ja-JP" sz="1600" dirty="0">
                <a:solidFill>
                  <a:prstClr val="black"/>
                </a:solidFill>
              </a:rPr>
              <a:t>PC </a:t>
            </a:r>
            <a:r>
              <a:rPr lang="ja-JP" altLang="en-US" sz="1600" dirty="0">
                <a:solidFill>
                  <a:prstClr val="black"/>
                </a:solidFill>
              </a:rPr>
              <a:t>では使用できません。必ず使用する</a:t>
            </a:r>
            <a:r>
              <a:rPr lang="en-US" altLang="ja-JP" sz="1600" dirty="0">
                <a:solidFill>
                  <a:prstClr val="black"/>
                </a:solidFill>
              </a:rPr>
              <a:t>PC </a:t>
            </a:r>
            <a:r>
              <a:rPr lang="ja-JP" altLang="en-US" sz="1600" dirty="0">
                <a:solidFill>
                  <a:prstClr val="black"/>
                </a:solidFill>
              </a:rPr>
              <a:t>で登録を行ってください。</a:t>
            </a:r>
          </a:p>
          <a:p>
            <a:pPr marL="358775" lvl="0" indent="-179388" defTabSz="457200" fontAlgn="base">
              <a:lnSpc>
                <a:spcPct val="110000"/>
              </a:lnSpc>
              <a:spcBef>
                <a:spcPts val="600"/>
              </a:spcBef>
              <a:spcAft>
                <a:spcPct val="0"/>
              </a:spcAft>
              <a:buNone/>
            </a:pPr>
            <a:r>
              <a:rPr lang="en-US" altLang="ja-JP" sz="1600" dirty="0">
                <a:solidFill>
                  <a:prstClr val="black"/>
                </a:solidFill>
              </a:rPr>
              <a:t>•	</a:t>
            </a:r>
            <a:r>
              <a:rPr lang="ja-JP" altLang="en-US" sz="1600" dirty="0">
                <a:solidFill>
                  <a:prstClr val="black"/>
                </a:solidFill>
              </a:rPr>
              <a:t>一度登録された解除キー番号は本ソフトウェア上で解除することができません。登録に間違いがないか必ず確認してください。</a:t>
            </a:r>
          </a:p>
          <a:p>
            <a:pPr marL="358775" lvl="0" indent="-179388" defTabSz="457200" fontAlgn="base">
              <a:lnSpc>
                <a:spcPct val="110000"/>
              </a:lnSpc>
              <a:spcBef>
                <a:spcPts val="600"/>
              </a:spcBef>
              <a:spcAft>
                <a:spcPct val="0"/>
              </a:spcAft>
              <a:buNone/>
            </a:pPr>
            <a:r>
              <a:rPr lang="en-US" altLang="ja-JP" sz="1600" dirty="0">
                <a:solidFill>
                  <a:prstClr val="black"/>
                </a:solidFill>
              </a:rPr>
              <a:t>•	</a:t>
            </a:r>
            <a:r>
              <a:rPr lang="ja-JP" altLang="en-US" sz="1600" dirty="0">
                <a:solidFill>
                  <a:prstClr val="black"/>
                </a:solidFill>
              </a:rPr>
              <a:t>［</a:t>
            </a:r>
            <a:r>
              <a:rPr lang="en-US" altLang="ja-JP" sz="1600" dirty="0">
                <a:solidFill>
                  <a:prstClr val="black"/>
                </a:solidFill>
              </a:rPr>
              <a:t>OK</a:t>
            </a:r>
            <a:r>
              <a:rPr lang="ja-JP" altLang="en-US" sz="1600" dirty="0">
                <a:solidFill>
                  <a:prstClr val="black"/>
                </a:solidFill>
              </a:rPr>
              <a:t>］をクリックすると自動的に</a:t>
            </a:r>
            <a:r>
              <a:rPr lang="en-US" altLang="ja-JP" sz="1600" dirty="0">
                <a:solidFill>
                  <a:prstClr val="black"/>
                </a:solidFill>
              </a:rPr>
              <a:t>ASM300UX </a:t>
            </a:r>
            <a:r>
              <a:rPr lang="ja-JP" altLang="en-US" sz="1600" dirty="0">
                <a:solidFill>
                  <a:prstClr val="black"/>
                </a:solidFill>
              </a:rPr>
              <a:t>が再起動されます。</a:t>
            </a:r>
          </a:p>
        </p:txBody>
      </p:sp>
    </p:spTree>
    <p:extLst>
      <p:ext uri="{BB962C8B-B14F-4D97-AF65-F5344CB8AC3E}">
        <p14:creationId xmlns:p14="http://schemas.microsoft.com/office/powerpoint/2010/main" val="12882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358471" y="619990"/>
            <a:ext cx="8565034" cy="293619"/>
          </a:xfrm>
        </p:spPr>
        <p:txBody>
          <a:bodyPr/>
          <a:lstStyle/>
          <a:p>
            <a:pPr marL="0" indent="0">
              <a:lnSpc>
                <a:spcPct val="110000"/>
              </a:lnSpc>
              <a:spcBef>
                <a:spcPts val="0"/>
              </a:spcBef>
              <a:buNone/>
            </a:pPr>
            <a:r>
              <a:rPr lang="en-US" altLang="ja-JP" sz="1600" dirty="0"/>
              <a:t>ASE335WUX</a:t>
            </a:r>
            <a:r>
              <a:rPr lang="ja-JP" altLang="en-US" sz="1600" dirty="0"/>
              <a:t>のマルチ</a:t>
            </a:r>
            <a:r>
              <a:rPr lang="en-US" altLang="ja-JP" sz="1600" dirty="0"/>
              <a:t>AI</a:t>
            </a:r>
            <a:r>
              <a:rPr lang="ja-JP" altLang="en-US" sz="1600" dirty="0"/>
              <a:t>検索モニターおよびマルチ</a:t>
            </a:r>
            <a:r>
              <a:rPr lang="en-US" altLang="ja-JP" sz="1600" dirty="0"/>
              <a:t>AI</a:t>
            </a:r>
            <a:r>
              <a:rPr lang="ja-JP" altLang="en-US" sz="1600" dirty="0"/>
              <a:t>イベントモニターにカメラが表示されない場合は、</a:t>
            </a:r>
            <a:r>
              <a:rPr lang="en-US" altLang="ja-JP" sz="1600" dirty="0"/>
              <a:t>ASM300UX</a:t>
            </a:r>
            <a:r>
              <a:rPr lang="ja-JP" altLang="en-US" sz="1600" dirty="0"/>
              <a:t>の機器登録画面で、レコーダーの機器情報取得を行ってください</a:t>
            </a:r>
            <a:r>
              <a:rPr lang="ja-JP" altLang="en-US" sz="1400" dirty="0"/>
              <a:t>。</a:t>
            </a:r>
            <a:endParaRPr kumimoji="1" lang="ja-JP" altLang="en-US" sz="1400" dirty="0"/>
          </a:p>
        </p:txBody>
      </p:sp>
      <p:sp>
        <p:nvSpPr>
          <p:cNvPr id="3" name="タイトル 2"/>
          <p:cNvSpPr>
            <a:spLocks noGrp="1"/>
          </p:cNvSpPr>
          <p:nvPr>
            <p:ph type="title"/>
          </p:nvPr>
        </p:nvSpPr>
        <p:spPr/>
        <p:txBody>
          <a:bodyPr/>
          <a:lstStyle/>
          <a:p>
            <a:pPr marL="357188" indent="-179388"/>
            <a:r>
              <a:rPr lang="en-US" altLang="ja-JP" dirty="0"/>
              <a:t>WV-ASM300UX</a:t>
            </a:r>
            <a:r>
              <a:rPr lang="ja-JP" altLang="en-US" dirty="0"/>
              <a:t>でのレコーダー機器情報取得方法</a:t>
            </a:r>
            <a:endParaRPr kumimoji="1" lang="ja-JP" altLang="en-US" dirty="0"/>
          </a:p>
        </p:txBody>
      </p:sp>
      <p:sp>
        <p:nvSpPr>
          <p:cNvPr id="10" name="テキスト ボックス 9"/>
          <p:cNvSpPr txBox="1"/>
          <p:nvPr/>
        </p:nvSpPr>
        <p:spPr>
          <a:xfrm>
            <a:off x="4007622" y="1335826"/>
            <a:ext cx="4612439" cy="1908215"/>
          </a:xfrm>
          <a:prstGeom prst="rect">
            <a:avLst/>
          </a:prstGeom>
          <a:noFill/>
        </p:spPr>
        <p:txBody>
          <a:bodyPr wrap="square" rtlCol="0">
            <a:spAutoFit/>
          </a:bodyPr>
          <a:lstStyle/>
          <a:p>
            <a:pPr marL="180975" indent="-180975">
              <a:lnSpc>
                <a:spcPct val="120000"/>
              </a:lnSpc>
              <a:spcBef>
                <a:spcPts val="1200"/>
              </a:spcBef>
            </a:pPr>
            <a:r>
              <a:rPr kumimoji="1" lang="ja-JP" altLang="en-US" sz="1400" b="1" dirty="0">
                <a:latin typeface="+mn-ea"/>
                <a:ea typeface="+mn-ea"/>
              </a:rPr>
              <a:t>・</a:t>
            </a:r>
            <a:r>
              <a:rPr kumimoji="1" lang="en-US" altLang="ja-JP" sz="1400" b="1" dirty="0">
                <a:latin typeface="+mn-ea"/>
                <a:ea typeface="+mn-ea"/>
              </a:rPr>
              <a:t>ASM300UX</a:t>
            </a:r>
            <a:r>
              <a:rPr kumimoji="1" lang="ja-JP" altLang="en-US" sz="1400" b="1" dirty="0">
                <a:latin typeface="+mn-ea"/>
                <a:ea typeface="+mn-ea"/>
              </a:rPr>
              <a:t> 設定画面 ＞ 「機器設定」＞「機器登録」で</a:t>
            </a:r>
            <a:r>
              <a:rPr lang="ja-JP" altLang="en-US" sz="1400" b="1" dirty="0">
                <a:latin typeface="+mn-ea"/>
                <a:ea typeface="+mn-ea"/>
              </a:rPr>
              <a:t>　レコーダーを選択し「修正」をクリック、左のウィンドウを表示</a:t>
            </a:r>
            <a:endParaRPr lang="en-US" altLang="ja-JP" sz="1400" b="1" dirty="0">
              <a:latin typeface="+mn-ea"/>
              <a:ea typeface="+mn-ea"/>
            </a:endParaRPr>
          </a:p>
          <a:p>
            <a:pPr marL="180975" indent="-180975">
              <a:lnSpc>
                <a:spcPct val="120000"/>
              </a:lnSpc>
              <a:spcBef>
                <a:spcPts val="1200"/>
              </a:spcBef>
            </a:pPr>
            <a:r>
              <a:rPr lang="ja-JP" altLang="en-US" sz="1400" b="1" dirty="0">
                <a:latin typeface="+mn-ea"/>
                <a:ea typeface="+mn-ea"/>
              </a:rPr>
              <a:t>・①「情報取得」をクリック</a:t>
            </a:r>
            <a:endParaRPr lang="en-US" altLang="ja-JP" sz="1400" b="1" dirty="0">
              <a:latin typeface="+mn-ea"/>
              <a:ea typeface="+mn-ea"/>
            </a:endParaRPr>
          </a:p>
          <a:p>
            <a:pPr marL="180975" indent="-180975">
              <a:lnSpc>
                <a:spcPct val="120000"/>
              </a:lnSpc>
              <a:spcBef>
                <a:spcPts val="1200"/>
              </a:spcBef>
            </a:pPr>
            <a:r>
              <a:rPr lang="ja-JP" altLang="en-US" sz="1400" b="1" dirty="0">
                <a:latin typeface="+mn-ea"/>
                <a:ea typeface="+mn-ea"/>
              </a:rPr>
              <a:t>・情報取得後、②「設定保存」をクリック</a:t>
            </a:r>
            <a:endParaRPr lang="en-US" altLang="ja-JP" sz="1400" b="1" dirty="0">
              <a:latin typeface="+mn-ea"/>
              <a:ea typeface="+mn-ea"/>
            </a:endParaRPr>
          </a:p>
          <a:p>
            <a:endParaRPr lang="en-US" altLang="ja-JP" sz="1400" b="1" dirty="0">
              <a:latin typeface="+mn-ea"/>
              <a:ea typeface="+mn-ea"/>
            </a:endParaRPr>
          </a:p>
        </p:txBody>
      </p:sp>
      <p:grpSp>
        <p:nvGrpSpPr>
          <p:cNvPr id="11" name="グループ化 10"/>
          <p:cNvGrpSpPr/>
          <p:nvPr/>
        </p:nvGrpSpPr>
        <p:grpSpPr>
          <a:xfrm>
            <a:off x="1108081" y="1276796"/>
            <a:ext cx="2535339" cy="3335210"/>
            <a:chOff x="1108081" y="1271081"/>
            <a:chExt cx="2535339" cy="3335210"/>
          </a:xfrm>
        </p:grpSpPr>
        <p:pic>
          <p:nvPicPr>
            <p:cNvPr id="4" name="図 3"/>
            <p:cNvPicPr>
              <a:picLocks noChangeAspect="1"/>
            </p:cNvPicPr>
            <p:nvPr/>
          </p:nvPicPr>
          <p:blipFill rotWithShape="1">
            <a:blip r:embed="rId3"/>
            <a:srcRect b="4229"/>
            <a:stretch/>
          </p:blipFill>
          <p:spPr>
            <a:xfrm>
              <a:off x="1108081" y="1271081"/>
              <a:ext cx="2535339" cy="3335210"/>
            </a:xfrm>
            <a:prstGeom prst="rect">
              <a:avLst/>
            </a:prstGeom>
            <a:effectLst>
              <a:outerShdw blurRad="50800" dist="38100" dir="2700000" algn="tl" rotWithShape="0">
                <a:prstClr val="black">
                  <a:alpha val="40000"/>
                </a:prstClr>
              </a:outerShdw>
            </a:effectLst>
          </p:spPr>
        </p:pic>
        <p:sp>
          <p:nvSpPr>
            <p:cNvPr id="6" name="正方形/長方形 5"/>
            <p:cNvSpPr/>
            <p:nvPr/>
          </p:nvSpPr>
          <p:spPr>
            <a:xfrm>
              <a:off x="1815829" y="4234776"/>
              <a:ext cx="577175" cy="2399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064465" y="2963694"/>
              <a:ext cx="622570" cy="2529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700263" y="2936264"/>
              <a:ext cx="364202" cy="307777"/>
            </a:xfrm>
            <a:prstGeom prst="rect">
              <a:avLst/>
            </a:prstGeom>
          </p:spPr>
          <p:txBody>
            <a:bodyPr wrap="none">
              <a:spAutoFit/>
            </a:bodyPr>
            <a:lstStyle/>
            <a:p>
              <a:r>
                <a:rPr lang="ja-JP" altLang="en-US" sz="1400" b="1" dirty="0">
                  <a:solidFill>
                    <a:srgbClr val="FF0000"/>
                  </a:solidFill>
                  <a:latin typeface="+mn-ea"/>
                  <a:ea typeface="+mn-ea"/>
                </a:rPr>
                <a:t>①</a:t>
              </a:r>
            </a:p>
          </p:txBody>
        </p:sp>
        <p:sp>
          <p:nvSpPr>
            <p:cNvPr id="13" name="正方形/長方形 12"/>
            <p:cNvSpPr/>
            <p:nvPr/>
          </p:nvSpPr>
          <p:spPr>
            <a:xfrm>
              <a:off x="1518162" y="4200861"/>
              <a:ext cx="364202" cy="307777"/>
            </a:xfrm>
            <a:prstGeom prst="rect">
              <a:avLst/>
            </a:prstGeom>
          </p:spPr>
          <p:txBody>
            <a:bodyPr wrap="none">
              <a:spAutoFit/>
            </a:bodyPr>
            <a:lstStyle/>
            <a:p>
              <a:r>
                <a:rPr lang="ja-JP" altLang="en-US" sz="1400" b="1" dirty="0">
                  <a:solidFill>
                    <a:srgbClr val="FF0000"/>
                  </a:solidFill>
                  <a:latin typeface="+mn-ea"/>
                  <a:ea typeface="+mn-ea"/>
                </a:rPr>
                <a:t>②</a:t>
              </a:r>
            </a:p>
          </p:txBody>
        </p:sp>
      </p:grpSp>
      <p:sp>
        <p:nvSpPr>
          <p:cNvPr id="14" name="正方形/長方形 13"/>
          <p:cNvSpPr/>
          <p:nvPr/>
        </p:nvSpPr>
        <p:spPr>
          <a:xfrm>
            <a:off x="6804898" y="4567649"/>
            <a:ext cx="2339102" cy="276999"/>
          </a:xfrm>
          <a:prstGeom prst="rect">
            <a:avLst/>
          </a:prstGeom>
        </p:spPr>
        <p:txBody>
          <a:bodyPr wrap="none">
            <a:spAutoFit/>
          </a:bodyPr>
          <a:lstStyle/>
          <a:p>
            <a:r>
              <a:rPr lang="ja-JP" altLang="en-US" sz="1200" b="1" dirty="0">
                <a:latin typeface="+mn-ea"/>
                <a:ea typeface="+mn-ea"/>
                <a:hlinkClick r:id="rId4" action="ppaction://hlinksldjump"/>
              </a:rPr>
              <a:t>トラブルシューティング一覧へ</a:t>
            </a:r>
            <a:endParaRPr lang="ja-JP" altLang="en-US" sz="1200" b="1" dirty="0">
              <a:latin typeface="+mn-ea"/>
              <a:ea typeface="+mn-ea"/>
            </a:endParaRPr>
          </a:p>
        </p:txBody>
      </p:sp>
    </p:spTree>
    <p:extLst>
      <p:ext uri="{BB962C8B-B14F-4D97-AF65-F5344CB8AC3E}">
        <p14:creationId xmlns:p14="http://schemas.microsoft.com/office/powerpoint/2010/main" val="2453467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3</a:t>
            </a:r>
            <a:r>
              <a:rPr kumimoji="1" lang="ja-JP" altLang="en-US" dirty="0"/>
              <a:t>．設置・設定</a:t>
            </a:r>
          </a:p>
        </p:txBody>
      </p:sp>
    </p:spTree>
    <p:extLst>
      <p:ext uri="{BB962C8B-B14F-4D97-AF65-F5344CB8AC3E}">
        <p14:creationId xmlns:p14="http://schemas.microsoft.com/office/powerpoint/2010/main" val="2189177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3-1</a:t>
            </a:r>
            <a:r>
              <a:rPr kumimoji="1" lang="ja-JP" altLang="en-US" sz="2400" dirty="0" err="1"/>
              <a:t>．</a:t>
            </a:r>
            <a:r>
              <a:rPr kumimoji="1" lang="ja-JP" altLang="en-US" sz="2400" dirty="0"/>
              <a:t>カメラ設置時の画角設定</a:t>
            </a:r>
          </a:p>
        </p:txBody>
      </p:sp>
    </p:spTree>
    <p:extLst>
      <p:ext uri="{BB962C8B-B14F-4D97-AF65-F5344CB8AC3E}">
        <p14:creationId xmlns:p14="http://schemas.microsoft.com/office/powerpoint/2010/main" val="653543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0"/>
          </p:nvPr>
        </p:nvSpPr>
        <p:spPr>
          <a:xfrm>
            <a:off x="416837" y="1269291"/>
            <a:ext cx="8240780" cy="1185862"/>
          </a:xfrm>
        </p:spPr>
        <p:txBody>
          <a:bodyPr/>
          <a:lstStyle/>
          <a:p>
            <a:pPr marL="0" indent="0">
              <a:lnSpc>
                <a:spcPct val="120000"/>
              </a:lnSpc>
              <a:buNone/>
            </a:pPr>
            <a:r>
              <a:rPr kumimoji="1" lang="en-US" altLang="ja-JP" sz="2000" dirty="0"/>
              <a:t>AI</a:t>
            </a:r>
            <a:r>
              <a:rPr kumimoji="1" lang="ja-JP" altLang="en-US" sz="2000" dirty="0"/>
              <a:t>カメラの拡張アプリケーションの設定は、</a:t>
            </a:r>
            <a:r>
              <a:rPr kumimoji="1" lang="en-US" altLang="ja-JP" sz="2000" dirty="0"/>
              <a:t>i-PRO</a:t>
            </a:r>
            <a:r>
              <a:rPr kumimoji="1" lang="ja-JP" altLang="en-US" sz="2000" dirty="0"/>
              <a:t>設定ツール（</a:t>
            </a:r>
            <a:r>
              <a:rPr kumimoji="1" lang="en-US" altLang="ja-JP" sz="2000" dirty="0"/>
              <a:t>iCT</a:t>
            </a:r>
            <a:r>
              <a:rPr kumimoji="1" lang="ja-JP" altLang="en-US" sz="2000" dirty="0"/>
              <a:t>）を使用します。ここでは、各拡張アプリケーションに関する設定概要を記載しています。</a:t>
            </a:r>
            <a:endParaRPr kumimoji="1" lang="en-US" altLang="ja-JP" sz="2000" dirty="0"/>
          </a:p>
          <a:p>
            <a:pPr marL="0" indent="0">
              <a:lnSpc>
                <a:spcPct val="120000"/>
              </a:lnSpc>
              <a:buNone/>
            </a:pPr>
            <a:r>
              <a:rPr lang="ja-JP" altLang="en-US" sz="1800" dirty="0"/>
              <a:t>＊</a:t>
            </a:r>
            <a:r>
              <a:rPr kumimoji="1" lang="ja-JP" altLang="en-US" sz="1800" dirty="0"/>
              <a:t>基本操作や詳細については、</a:t>
            </a:r>
            <a:r>
              <a:rPr kumimoji="1" lang="en-US" altLang="ja-JP" sz="1800" dirty="0" err="1"/>
              <a:t>iCT</a:t>
            </a:r>
            <a:r>
              <a:rPr kumimoji="1" lang="ja-JP" altLang="en-US" sz="1800" dirty="0"/>
              <a:t>のマニュアルガイダンスをご確認ください。</a:t>
            </a:r>
          </a:p>
        </p:txBody>
      </p:sp>
      <p:sp>
        <p:nvSpPr>
          <p:cNvPr id="3" name="タイトル 2"/>
          <p:cNvSpPr>
            <a:spLocks noGrp="1"/>
          </p:cNvSpPr>
          <p:nvPr>
            <p:ph type="title"/>
          </p:nvPr>
        </p:nvSpPr>
        <p:spPr/>
        <p:txBody>
          <a:bodyPr/>
          <a:lstStyle/>
          <a:p>
            <a:r>
              <a:rPr kumimoji="1" lang="en-US" altLang="ja-JP" dirty="0"/>
              <a:t>iCT</a:t>
            </a:r>
            <a:r>
              <a:rPr kumimoji="1" lang="ja-JP" altLang="en-US" dirty="0"/>
              <a:t>による</a:t>
            </a:r>
            <a:r>
              <a:rPr kumimoji="1" lang="en-US" altLang="ja-JP" dirty="0"/>
              <a:t>AI</a:t>
            </a:r>
            <a:r>
              <a:rPr lang="ja-JP" altLang="en-US" dirty="0"/>
              <a:t>カメラ設置画角</a:t>
            </a:r>
            <a:r>
              <a:rPr kumimoji="1" lang="ja-JP" altLang="en-US" dirty="0"/>
              <a:t>設定の概要説明</a:t>
            </a:r>
          </a:p>
        </p:txBody>
      </p:sp>
    </p:spTree>
    <p:extLst>
      <p:ext uri="{BB962C8B-B14F-4D97-AF65-F5344CB8AC3E}">
        <p14:creationId xmlns:p14="http://schemas.microsoft.com/office/powerpoint/2010/main" val="4113387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60000" y="720000"/>
            <a:ext cx="3960000" cy="3960000"/>
          </a:xfrm>
        </p:spPr>
        <p:txBody>
          <a:bodyPr/>
          <a:lstStyle/>
          <a:p>
            <a:pPr marL="0" indent="0">
              <a:lnSpc>
                <a:spcPct val="120000"/>
              </a:lnSpc>
              <a:buNone/>
            </a:pPr>
            <a:r>
              <a:rPr kumimoji="1" lang="en-US" altLang="ja-JP" sz="1400" dirty="0" err="1"/>
              <a:t>iCT</a:t>
            </a:r>
            <a:r>
              <a:rPr kumimoji="1" lang="ja-JP" altLang="en-US" sz="1400" dirty="0"/>
              <a:t>画面上の該当カメラを選択（オレンジ枠）右下赤枠の歯車マークをクリック</a:t>
            </a:r>
            <a:endParaRPr kumimoji="1" lang="en-US" altLang="ja-JP" sz="1000" dirty="0"/>
          </a:p>
          <a:p>
            <a:pPr marL="0" indent="0">
              <a:spcBef>
                <a:spcPts val="600"/>
              </a:spcBef>
              <a:buNone/>
            </a:pPr>
            <a:r>
              <a:rPr kumimoji="1" lang="ja-JP" altLang="en-US" sz="1000" dirty="0"/>
              <a:t>（ここでは</a:t>
            </a:r>
            <a:r>
              <a:rPr kumimoji="1" lang="en-US" altLang="ja-JP" sz="1000" dirty="0"/>
              <a:t>WV-X2232L</a:t>
            </a:r>
            <a:r>
              <a:rPr kumimoji="1" lang="ja-JP" altLang="en-US" sz="1000" dirty="0"/>
              <a:t>で説明）</a:t>
            </a:r>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600" dirty="0">
                <a:solidFill>
                  <a:prstClr val="white"/>
                </a:solidFill>
              </a:rPr>
              <a:t>（動作スケジュール）</a:t>
            </a:r>
            <a:endParaRPr kumimoji="1" lang="ja-JP" altLang="en-US" dirty="0"/>
          </a:p>
        </p:txBody>
      </p:sp>
      <p:pic>
        <p:nvPicPr>
          <p:cNvPr id="4" name="図 3"/>
          <p:cNvPicPr>
            <a:picLocks noChangeAspect="1"/>
          </p:cNvPicPr>
          <p:nvPr/>
        </p:nvPicPr>
        <p:blipFill>
          <a:blip r:embed="rId3"/>
          <a:stretch>
            <a:fillRect/>
          </a:stretch>
        </p:blipFill>
        <p:spPr>
          <a:xfrm>
            <a:off x="196764" y="671817"/>
            <a:ext cx="4427117" cy="4024652"/>
          </a:xfrm>
          <a:prstGeom prst="rect">
            <a:avLst/>
          </a:prstGeom>
          <a:effectLst>
            <a:outerShdw blurRad="50800" dist="38100" dir="2700000" algn="tl" rotWithShape="0">
              <a:prstClr val="black">
                <a:alpha val="40000"/>
              </a:prstClr>
            </a:outerShdw>
          </a:effectLst>
        </p:spPr>
      </p:pic>
      <p:sp>
        <p:nvSpPr>
          <p:cNvPr id="5" name="正方形/長方形 4"/>
          <p:cNvSpPr/>
          <p:nvPr/>
        </p:nvSpPr>
        <p:spPr>
          <a:xfrm>
            <a:off x="2814536" y="1848255"/>
            <a:ext cx="181583" cy="178881"/>
          </a:xfrm>
          <a:prstGeom prst="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07749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60000" y="720000"/>
            <a:ext cx="3960000" cy="3960000"/>
          </a:xfrm>
        </p:spPr>
        <p:txBody>
          <a:bodyPr/>
          <a:lstStyle/>
          <a:p>
            <a:pPr marL="180975" indent="-180975">
              <a:lnSpc>
                <a:spcPct val="120000"/>
              </a:lnSpc>
              <a:buNone/>
            </a:pPr>
            <a:r>
              <a:rPr lang="ja-JP" altLang="en-US" sz="1400" dirty="0"/>
              <a:t>①該当</a:t>
            </a:r>
            <a:r>
              <a:rPr kumimoji="1" lang="ja-JP" altLang="en-US" sz="1400" dirty="0"/>
              <a:t>カメラ設定画面の左メニューから「機能拡張ソフトウェア」＞「動作スケジュール」をクリック、右側に動作スケジュールの設定</a:t>
            </a:r>
            <a:r>
              <a:rPr lang="ja-JP" altLang="en-US" sz="1400" dirty="0"/>
              <a:t>を</a:t>
            </a:r>
            <a:r>
              <a:rPr kumimoji="1" lang="ja-JP" altLang="en-US" sz="1400" dirty="0"/>
              <a:t>表示</a:t>
            </a:r>
            <a:endParaRPr lang="en-US" altLang="ja-JP" sz="1400" dirty="0"/>
          </a:p>
          <a:p>
            <a:pPr marL="180975" indent="-180975">
              <a:lnSpc>
                <a:spcPct val="120000"/>
              </a:lnSpc>
              <a:buNone/>
            </a:pPr>
            <a:r>
              <a:rPr lang="ja-JP" altLang="en-US" sz="1400" dirty="0"/>
              <a:t>②設定する拡張ソフトウェアを選択</a:t>
            </a:r>
            <a:endParaRPr lang="en-US" altLang="ja-JP" sz="1400" dirty="0"/>
          </a:p>
          <a:p>
            <a:pPr marL="180975" indent="-180975">
              <a:lnSpc>
                <a:spcPct val="120000"/>
              </a:lnSpc>
              <a:buNone/>
            </a:pPr>
            <a:r>
              <a:rPr lang="ja-JP" altLang="en-US" sz="1400" dirty="0"/>
              <a:t>③曜日それぞれで「□</a:t>
            </a:r>
            <a:r>
              <a:rPr lang="en-US" altLang="ja-JP" sz="1400" dirty="0"/>
              <a:t>/</a:t>
            </a:r>
            <a:r>
              <a:rPr lang="ja-JP" altLang="en-US" sz="1400" dirty="0">
                <a:solidFill>
                  <a:srgbClr val="0000FF"/>
                </a:solidFill>
              </a:rPr>
              <a:t>■</a:t>
            </a:r>
            <a:r>
              <a:rPr lang="en-US" altLang="ja-JP" sz="1400" dirty="0"/>
              <a:t>/off</a:t>
            </a:r>
            <a:r>
              <a:rPr lang="ja-JP" altLang="en-US" sz="1400" dirty="0"/>
              <a:t>」を選択</a:t>
            </a:r>
            <a:endParaRPr lang="en-US" altLang="ja-JP" sz="1400" dirty="0"/>
          </a:p>
          <a:p>
            <a:pPr marL="180975" indent="-180975">
              <a:lnSpc>
                <a:spcPct val="120000"/>
              </a:lnSpc>
              <a:spcBef>
                <a:spcPts val="600"/>
              </a:spcBef>
              <a:buNone/>
            </a:pPr>
            <a:r>
              <a:rPr lang="ja-JP" altLang="en-US" sz="1000" dirty="0"/>
              <a:t>　（□：タイムテーブル１、</a:t>
            </a:r>
            <a:r>
              <a:rPr lang="ja-JP" altLang="en-US" sz="1000" dirty="0">
                <a:solidFill>
                  <a:srgbClr val="0000FF"/>
                </a:solidFill>
              </a:rPr>
              <a:t> ■</a:t>
            </a:r>
            <a:r>
              <a:rPr lang="ja-JP" altLang="en-US" sz="1000" dirty="0"/>
              <a:t>：タイムテーブル２）</a:t>
            </a:r>
            <a:endParaRPr lang="en-US" altLang="ja-JP" sz="1000" dirty="0"/>
          </a:p>
          <a:p>
            <a:pPr marL="180975" indent="-180975">
              <a:lnSpc>
                <a:spcPct val="120000"/>
              </a:lnSpc>
              <a:buNone/>
            </a:pPr>
            <a:r>
              <a:rPr lang="ja-JP" altLang="en-US" sz="1400" dirty="0"/>
              <a:t>④拡張ソフトウェア毎の動作時間帯を、タイムテーブル毎（ □</a:t>
            </a:r>
            <a:r>
              <a:rPr lang="en-US" altLang="ja-JP" sz="1400" dirty="0"/>
              <a:t>/</a:t>
            </a:r>
            <a:r>
              <a:rPr lang="ja-JP" altLang="en-US" sz="1400" dirty="0">
                <a:solidFill>
                  <a:srgbClr val="0000FF"/>
                </a:solidFill>
              </a:rPr>
              <a:t>■ </a:t>
            </a:r>
            <a:r>
              <a:rPr lang="ja-JP" altLang="en-US" sz="1400" dirty="0"/>
              <a:t>）に設定</a:t>
            </a:r>
            <a:endParaRPr lang="en-US" altLang="ja-JP" sz="1400" dirty="0"/>
          </a:p>
          <a:p>
            <a:pPr marL="180975" indent="-180975">
              <a:lnSpc>
                <a:spcPct val="120000"/>
              </a:lnSpc>
              <a:buNone/>
            </a:pPr>
            <a:r>
              <a:rPr lang="ja-JP" altLang="en-US" sz="1400" dirty="0"/>
              <a:t>⑤「設定」をクリック</a:t>
            </a:r>
            <a:endParaRPr lang="en-US" altLang="ja-JP" sz="1400" dirty="0"/>
          </a:p>
          <a:p>
            <a:pPr marL="180975" indent="-180975">
              <a:lnSpc>
                <a:spcPct val="120000"/>
              </a:lnSpc>
              <a:buNone/>
            </a:pPr>
            <a:r>
              <a:rPr lang="ja-JP" altLang="en-US" sz="1400" dirty="0"/>
              <a:t>⑥下段のスケジュール表で設定内容を確認</a:t>
            </a:r>
            <a:endParaRPr lang="en-US" altLang="ja-JP" sz="1400" dirty="0"/>
          </a:p>
        </p:txBody>
      </p:sp>
      <p:sp>
        <p:nvSpPr>
          <p:cNvPr id="3" name="タイトル 2"/>
          <p:cNvSpPr>
            <a:spLocks noGrp="1"/>
          </p:cNvSpPr>
          <p:nvPr>
            <p:ph type="title"/>
          </p:nvPr>
        </p:nvSpPr>
        <p:spPr/>
        <p:txBody>
          <a:bodyPr/>
          <a:lstStyle/>
          <a:p>
            <a:r>
              <a:rPr kumimoji="1" lang="en-US" altLang="ja-JP" dirty="0" err="1"/>
              <a:t>iCT</a:t>
            </a:r>
            <a:r>
              <a:rPr kumimoji="1" lang="ja-JP" altLang="en-US" dirty="0" err="1"/>
              <a:t>での</a:t>
            </a:r>
            <a:r>
              <a:rPr kumimoji="1" lang="ja-JP" altLang="en-US" dirty="0"/>
              <a:t>カメラ拡張アプリ設定</a:t>
            </a:r>
            <a:r>
              <a:rPr kumimoji="1" lang="ja-JP" altLang="en-US" sz="1600" dirty="0"/>
              <a:t>（動作スケジュール）</a:t>
            </a:r>
          </a:p>
        </p:txBody>
      </p:sp>
      <p:pic>
        <p:nvPicPr>
          <p:cNvPr id="4" name="図 3"/>
          <p:cNvPicPr>
            <a:picLocks noChangeAspect="1"/>
          </p:cNvPicPr>
          <p:nvPr/>
        </p:nvPicPr>
        <p:blipFill rotWithShape="1">
          <a:blip r:embed="rId3"/>
          <a:srcRect r="78104"/>
          <a:stretch/>
        </p:blipFill>
        <p:spPr>
          <a:xfrm>
            <a:off x="151577" y="685200"/>
            <a:ext cx="1443759" cy="3983752"/>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5" name="図 4"/>
          <p:cNvPicPr>
            <a:picLocks noChangeAspect="1"/>
          </p:cNvPicPr>
          <p:nvPr/>
        </p:nvPicPr>
        <p:blipFill rotWithShape="1">
          <a:blip r:embed="rId3"/>
          <a:srcRect l="60105"/>
          <a:stretch/>
        </p:blipFill>
        <p:spPr>
          <a:xfrm>
            <a:off x="1738009" y="685200"/>
            <a:ext cx="2630574" cy="398375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正方形/長方形 5"/>
          <p:cNvSpPr/>
          <p:nvPr/>
        </p:nvSpPr>
        <p:spPr>
          <a:xfrm>
            <a:off x="375423" y="3952780"/>
            <a:ext cx="871169" cy="2092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2040672" y="1180432"/>
            <a:ext cx="2304292" cy="3632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33524" y="3899314"/>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①</a:t>
            </a:r>
          </a:p>
        </p:txBody>
      </p:sp>
      <p:sp>
        <p:nvSpPr>
          <p:cNvPr id="9" name="テキスト ボックス 8"/>
          <p:cNvSpPr txBox="1"/>
          <p:nvPr/>
        </p:nvSpPr>
        <p:spPr>
          <a:xfrm>
            <a:off x="4352470" y="1196204"/>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
        <p:nvSpPr>
          <p:cNvPr id="10" name="正方形/長方形 9"/>
          <p:cNvSpPr/>
          <p:nvPr/>
        </p:nvSpPr>
        <p:spPr>
          <a:xfrm>
            <a:off x="2036918" y="1596614"/>
            <a:ext cx="2308215" cy="4294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358044" y="1677887"/>
            <a:ext cx="364202" cy="307777"/>
          </a:xfrm>
          <a:prstGeom prst="rect">
            <a:avLst/>
          </a:prstGeom>
          <a:noFill/>
        </p:spPr>
        <p:txBody>
          <a:bodyPr wrap="square" rtlCol="0">
            <a:spAutoFit/>
          </a:bodyPr>
          <a:lstStyle/>
          <a:p>
            <a:r>
              <a:rPr kumimoji="1" lang="ja-JP" altLang="en-US" sz="1400" b="1" dirty="0">
                <a:solidFill>
                  <a:srgbClr val="FF0000"/>
                </a:solidFill>
                <a:latin typeface="+mn-ea"/>
                <a:ea typeface="+mn-ea"/>
              </a:rPr>
              <a:t>③</a:t>
            </a:r>
          </a:p>
        </p:txBody>
      </p:sp>
      <p:sp>
        <p:nvSpPr>
          <p:cNvPr id="12" name="正方形/長方形 11"/>
          <p:cNvSpPr/>
          <p:nvPr/>
        </p:nvSpPr>
        <p:spPr>
          <a:xfrm>
            <a:off x="2040672" y="2104134"/>
            <a:ext cx="2304292" cy="13774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350538" y="2660262"/>
            <a:ext cx="364202" cy="307777"/>
          </a:xfrm>
          <a:prstGeom prst="rect">
            <a:avLst/>
          </a:prstGeom>
          <a:noFill/>
        </p:spPr>
        <p:txBody>
          <a:bodyPr wrap="square" rtlCol="0">
            <a:spAutoFit/>
          </a:bodyPr>
          <a:lstStyle/>
          <a:p>
            <a:r>
              <a:rPr kumimoji="1" lang="ja-JP" altLang="en-US" sz="1400" b="1" dirty="0">
                <a:solidFill>
                  <a:srgbClr val="FF0000"/>
                </a:solidFill>
                <a:latin typeface="+mn-ea"/>
                <a:ea typeface="+mn-ea"/>
              </a:rPr>
              <a:t>④</a:t>
            </a:r>
          </a:p>
        </p:txBody>
      </p:sp>
      <p:sp>
        <p:nvSpPr>
          <p:cNvPr id="14" name="正方形/長方形 13"/>
          <p:cNvSpPr/>
          <p:nvPr/>
        </p:nvSpPr>
        <p:spPr>
          <a:xfrm>
            <a:off x="2845739" y="4442268"/>
            <a:ext cx="707959" cy="2266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553698" y="4420998"/>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⑤</a:t>
            </a:r>
          </a:p>
        </p:txBody>
      </p:sp>
      <p:sp>
        <p:nvSpPr>
          <p:cNvPr id="16" name="正方形/長方形 15"/>
          <p:cNvSpPr/>
          <p:nvPr/>
        </p:nvSpPr>
        <p:spPr>
          <a:xfrm>
            <a:off x="2046246" y="3524168"/>
            <a:ext cx="2304292" cy="8370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350538" y="3807942"/>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⑥</a:t>
            </a:r>
          </a:p>
        </p:txBody>
      </p:sp>
    </p:spTree>
    <p:extLst>
      <p:ext uri="{BB962C8B-B14F-4D97-AF65-F5344CB8AC3E}">
        <p14:creationId xmlns:p14="http://schemas.microsoft.com/office/powerpoint/2010/main" val="3146235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基本システム構成</a:t>
            </a:r>
          </a:p>
        </p:txBody>
      </p:sp>
      <p:grpSp>
        <p:nvGrpSpPr>
          <p:cNvPr id="12" name="グループ化 11">
            <a:extLst>
              <a:ext uri="{FF2B5EF4-FFF2-40B4-BE49-F238E27FC236}">
                <a16:creationId xmlns:a16="http://schemas.microsoft.com/office/drawing/2014/main" id="{D4E8B2C2-E4AE-0758-0EFD-37870A4B855D}"/>
              </a:ext>
            </a:extLst>
          </p:cNvPr>
          <p:cNvGrpSpPr/>
          <p:nvPr/>
        </p:nvGrpSpPr>
        <p:grpSpPr>
          <a:xfrm>
            <a:off x="288938" y="687723"/>
            <a:ext cx="8566123" cy="4040051"/>
            <a:chOff x="288938" y="687723"/>
            <a:chExt cx="8566123" cy="4040051"/>
          </a:xfrm>
        </p:grpSpPr>
        <p:pic>
          <p:nvPicPr>
            <p:cNvPr id="16" name="図 15"/>
            <p:cNvPicPr>
              <a:picLocks noChangeAspect="1"/>
            </p:cNvPicPr>
            <p:nvPr/>
          </p:nvPicPr>
          <p:blipFill>
            <a:blip r:embed="rId2"/>
            <a:stretch>
              <a:fillRect/>
            </a:stretch>
          </p:blipFill>
          <p:spPr>
            <a:xfrm>
              <a:off x="288938" y="687723"/>
              <a:ext cx="8566123" cy="4040051"/>
            </a:xfrm>
            <a:prstGeom prst="rect">
              <a:avLst/>
            </a:prstGeom>
            <a:effectLst>
              <a:outerShdw blurRad="50800" dist="38100" dir="2700000" algn="tl" rotWithShape="0">
                <a:prstClr val="black">
                  <a:alpha val="40000"/>
                </a:prstClr>
              </a:outerShdw>
            </a:effectLst>
          </p:spPr>
        </p:pic>
        <p:sp>
          <p:nvSpPr>
            <p:cNvPr id="2" name="テキスト ボックス 1"/>
            <p:cNvSpPr txBox="1"/>
            <p:nvPr/>
          </p:nvSpPr>
          <p:spPr>
            <a:xfrm>
              <a:off x="4896255" y="2924783"/>
              <a:ext cx="308098" cy="230832"/>
            </a:xfrm>
            <a:prstGeom prst="rect">
              <a:avLst/>
            </a:prstGeom>
            <a:noFill/>
          </p:spPr>
          <p:txBody>
            <a:bodyPr wrap="none" rtlCol="0">
              <a:spAutoFit/>
            </a:bodyPr>
            <a:lstStyle/>
            <a:p>
              <a:r>
                <a:rPr kumimoji="1" lang="ja-JP" altLang="en-US" sz="900" b="1" dirty="0">
                  <a:latin typeface="+mn-ea"/>
                  <a:ea typeface="+mn-ea"/>
                </a:rPr>
                <a:t>*</a:t>
              </a:r>
              <a:r>
                <a:rPr kumimoji="1" lang="en-US" altLang="ja-JP" sz="900" b="1" dirty="0">
                  <a:latin typeface="+mn-ea"/>
                  <a:ea typeface="+mn-ea"/>
                </a:rPr>
                <a:t>1</a:t>
              </a:r>
              <a:endParaRPr kumimoji="1" lang="ja-JP" altLang="en-US" sz="900" b="1" dirty="0">
                <a:latin typeface="+mn-ea"/>
                <a:ea typeface="+mn-ea"/>
              </a:endParaRPr>
            </a:p>
          </p:txBody>
        </p:sp>
        <p:sp>
          <p:nvSpPr>
            <p:cNvPr id="4" name="テキスト ボックス 3"/>
            <p:cNvSpPr txBox="1"/>
            <p:nvPr/>
          </p:nvSpPr>
          <p:spPr>
            <a:xfrm>
              <a:off x="418640" y="4275783"/>
              <a:ext cx="2505814" cy="400110"/>
            </a:xfrm>
            <a:prstGeom prst="rect">
              <a:avLst/>
            </a:prstGeom>
            <a:noFill/>
          </p:spPr>
          <p:txBody>
            <a:bodyPr wrap="none" rtlCol="0">
              <a:spAutoFit/>
            </a:bodyPr>
            <a:lstStyle/>
            <a:p>
              <a:r>
                <a:rPr kumimoji="1" lang="ja-JP" altLang="en-US" sz="1000" b="1" dirty="0">
                  <a:latin typeface="+mn-ea"/>
                  <a:ea typeface="+mn-ea"/>
                </a:rPr>
                <a:t>*</a:t>
              </a:r>
              <a:r>
                <a:rPr kumimoji="1" lang="en-US" altLang="ja-JP" sz="1000" b="1" dirty="0">
                  <a:latin typeface="+mn-ea"/>
                  <a:ea typeface="+mn-ea"/>
                </a:rPr>
                <a:t>1</a:t>
              </a:r>
              <a:r>
                <a:rPr kumimoji="1" lang="ja-JP" altLang="en-US" sz="1000" b="1" dirty="0">
                  <a:latin typeface="+mn-ea"/>
                  <a:ea typeface="+mn-ea"/>
                </a:rPr>
                <a:t>：</a:t>
              </a:r>
              <a:r>
                <a:rPr kumimoji="1" lang="en-US" altLang="ja-JP" sz="1000" b="1" dirty="0">
                  <a:latin typeface="+mn-ea"/>
                  <a:ea typeface="+mn-ea"/>
                </a:rPr>
                <a:t>AI</a:t>
              </a:r>
              <a:r>
                <a:rPr kumimoji="1" lang="ja-JP" altLang="en-US" sz="1000" b="1" dirty="0">
                  <a:latin typeface="+mn-ea"/>
                  <a:ea typeface="+mn-ea"/>
                </a:rPr>
                <a:t>マルチセンサーカメラについては</a:t>
              </a:r>
              <a:endParaRPr kumimoji="1" lang="en-US" altLang="ja-JP" sz="1000" b="1" dirty="0">
                <a:latin typeface="+mn-ea"/>
                <a:ea typeface="+mn-ea"/>
              </a:endParaRPr>
            </a:p>
            <a:p>
              <a:pPr marL="265113"/>
              <a:r>
                <a:rPr kumimoji="1" lang="ja-JP" altLang="en-US" sz="1000" b="1" dirty="0">
                  <a:latin typeface="+mn-ea"/>
                  <a:ea typeface="+mn-ea"/>
                </a:rPr>
                <a:t>次ページをご参照ください。</a:t>
              </a:r>
            </a:p>
          </p:txBody>
        </p:sp>
        <p:grpSp>
          <p:nvGrpSpPr>
            <p:cNvPr id="40" name="グループ化 39">
              <a:extLst>
                <a:ext uri="{FF2B5EF4-FFF2-40B4-BE49-F238E27FC236}">
                  <a16:creationId xmlns:a16="http://schemas.microsoft.com/office/drawing/2014/main" id="{9DCC5AD1-0CE4-0DB6-4003-187AA9BD96AE}"/>
                </a:ext>
              </a:extLst>
            </p:cNvPr>
            <p:cNvGrpSpPr/>
            <p:nvPr/>
          </p:nvGrpSpPr>
          <p:grpSpPr>
            <a:xfrm>
              <a:off x="444332" y="806240"/>
              <a:ext cx="1925866" cy="3379494"/>
              <a:chOff x="2646134" y="789572"/>
              <a:chExt cx="1925866" cy="3379494"/>
            </a:xfrm>
          </p:grpSpPr>
          <p:grpSp>
            <p:nvGrpSpPr>
              <p:cNvPr id="24" name="グループ化 23">
                <a:extLst>
                  <a:ext uri="{FF2B5EF4-FFF2-40B4-BE49-F238E27FC236}">
                    <a16:creationId xmlns:a16="http://schemas.microsoft.com/office/drawing/2014/main" id="{D874067E-55AE-77A3-032C-1F9C4C4475E0}"/>
                  </a:ext>
                </a:extLst>
              </p:cNvPr>
              <p:cNvGrpSpPr/>
              <p:nvPr/>
            </p:nvGrpSpPr>
            <p:grpSpPr>
              <a:xfrm>
                <a:off x="2646134" y="789572"/>
                <a:ext cx="1925866" cy="3331552"/>
                <a:chOff x="2646133" y="958850"/>
                <a:chExt cx="1925866" cy="3331552"/>
              </a:xfrm>
            </p:grpSpPr>
            <p:sp>
              <p:nvSpPr>
                <p:cNvPr id="10" name="正方形/長方形 9">
                  <a:extLst>
                    <a:ext uri="{FF2B5EF4-FFF2-40B4-BE49-F238E27FC236}">
                      <a16:creationId xmlns:a16="http://schemas.microsoft.com/office/drawing/2014/main" id="{08763107-DC6C-A27E-5700-9E95E76CD648}"/>
                    </a:ext>
                  </a:extLst>
                </p:cNvPr>
                <p:cNvSpPr/>
                <p:nvPr/>
              </p:nvSpPr>
              <p:spPr>
                <a:xfrm>
                  <a:off x="2646133" y="958850"/>
                  <a:ext cx="1925866" cy="333155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en-US" altLang="ja-JP" sz="1200" b="1" dirty="0">
                      <a:solidFill>
                        <a:schemeClr val="tx1"/>
                      </a:solidFill>
                      <a:latin typeface="Yu Gothic UI" panose="020B0500000000000000" pitchFamily="50" charset="-128"/>
                      <a:ea typeface="Yu Gothic UI" panose="020B0500000000000000" pitchFamily="50" charset="-128"/>
                    </a:rPr>
                    <a:t>AI</a:t>
                  </a:r>
                  <a:r>
                    <a:rPr kumimoji="1" lang="ja-JP" altLang="en-US" sz="1200" b="1" dirty="0">
                      <a:solidFill>
                        <a:schemeClr val="tx1"/>
                      </a:solidFill>
                      <a:latin typeface="Yu Gothic UI" panose="020B0500000000000000" pitchFamily="50" charset="-128"/>
                      <a:ea typeface="Yu Gothic UI" panose="020B0500000000000000" pitchFamily="50" charset="-128"/>
                    </a:rPr>
                    <a:t>ネットワークカメラ</a:t>
                  </a:r>
                  <a:endParaRPr kumimoji="1" lang="en-US" altLang="ja-JP" sz="1200" b="1" dirty="0">
                    <a:solidFill>
                      <a:schemeClr val="tx1"/>
                    </a:solidFill>
                    <a:latin typeface="Yu Gothic UI" panose="020B0500000000000000" pitchFamily="50" charset="-128"/>
                    <a:ea typeface="Yu Gothic UI" panose="020B0500000000000000" pitchFamily="50" charset="-128"/>
                  </a:endParaRPr>
                </a:p>
                <a:p>
                  <a:endParaRPr lang="en-US" altLang="ja-JP" sz="1200" b="1" dirty="0">
                    <a:solidFill>
                      <a:schemeClr val="tx1"/>
                    </a:solidFill>
                    <a:latin typeface="Yu Gothic UI" panose="020B0500000000000000" pitchFamily="50" charset="-128"/>
                    <a:ea typeface="Yu Gothic UI" panose="020B0500000000000000" pitchFamily="50" charset="-128"/>
                  </a:endParaRPr>
                </a:p>
                <a:p>
                  <a:endParaRPr kumimoji="1" lang="en-US" altLang="ja-JP" sz="1200" b="1" dirty="0">
                    <a:solidFill>
                      <a:schemeClr val="tx1"/>
                    </a:solidFill>
                    <a:latin typeface="Yu Gothic UI" panose="020B0500000000000000" pitchFamily="50" charset="-128"/>
                    <a:ea typeface="Yu Gothic UI" panose="020B0500000000000000" pitchFamily="50" charset="-128"/>
                  </a:endParaRPr>
                </a:p>
                <a:p>
                  <a:pPr marL="92075"/>
                  <a:r>
                    <a:rPr lang="ja-JP" altLang="en-US" sz="1000" b="1" dirty="0">
                      <a:solidFill>
                        <a:schemeClr val="tx1"/>
                      </a:solidFill>
                      <a:highlight>
                        <a:srgbClr val="00FFFF"/>
                      </a:highlight>
                      <a:latin typeface="Yu Gothic UI" panose="020B0500000000000000" pitchFamily="50" charset="-128"/>
                      <a:ea typeface="Yu Gothic UI" panose="020B0500000000000000" pitchFamily="50" charset="-128"/>
                    </a:rPr>
                    <a:t>機能拡張ソフトウェア</a:t>
                  </a:r>
                  <a:endParaRPr kumimoji="1" lang="ja-JP" altLang="en-US" sz="1000" b="1" dirty="0">
                    <a:solidFill>
                      <a:schemeClr val="tx1"/>
                    </a:solidFill>
                    <a:highlight>
                      <a:srgbClr val="00FFFF"/>
                    </a:highlight>
                    <a:latin typeface="Yu Gothic UI" panose="020B0500000000000000" pitchFamily="50" charset="-128"/>
                    <a:ea typeface="Yu Gothic UI" panose="020B0500000000000000" pitchFamily="50" charset="-128"/>
                  </a:endParaRPr>
                </a:p>
              </p:txBody>
            </p:sp>
            <p:pic>
              <p:nvPicPr>
                <p:cNvPr id="11" name="図 10">
                  <a:extLst>
                    <a:ext uri="{FF2B5EF4-FFF2-40B4-BE49-F238E27FC236}">
                      <a16:creationId xmlns:a16="http://schemas.microsoft.com/office/drawing/2014/main" id="{A6875C88-8E97-0A5A-59EA-0BA0C089891A}"/>
                    </a:ext>
                  </a:extLst>
                </p:cNvPr>
                <p:cNvPicPr>
                  <a:picLocks noChangeAspect="1"/>
                </p:cNvPicPr>
                <p:nvPr/>
              </p:nvPicPr>
              <p:blipFill>
                <a:blip r:embed="rId3"/>
                <a:stretch>
                  <a:fillRect/>
                </a:stretch>
              </p:blipFill>
              <p:spPr>
                <a:xfrm>
                  <a:off x="2703240" y="1191654"/>
                  <a:ext cx="295817" cy="295817"/>
                </a:xfrm>
                <a:prstGeom prst="rect">
                  <a:avLst/>
                </a:prstGeom>
                <a:ln>
                  <a:noFill/>
                </a:ln>
                <a:effectLst/>
              </p:spPr>
            </p:pic>
            <p:pic>
              <p:nvPicPr>
                <p:cNvPr id="20" name="図 19">
                  <a:extLst>
                    <a:ext uri="{FF2B5EF4-FFF2-40B4-BE49-F238E27FC236}">
                      <a16:creationId xmlns:a16="http://schemas.microsoft.com/office/drawing/2014/main" id="{4C95134D-0799-48E8-83F9-AAB49A1AD0C7}"/>
                    </a:ext>
                  </a:extLst>
                </p:cNvPr>
                <p:cNvPicPr>
                  <a:picLocks noChangeAspect="1"/>
                </p:cNvPicPr>
                <p:nvPr/>
              </p:nvPicPr>
              <p:blipFill>
                <a:blip r:embed="rId4"/>
                <a:stretch>
                  <a:fillRect/>
                </a:stretch>
              </p:blipFill>
              <p:spPr>
                <a:xfrm>
                  <a:off x="2765384" y="3168980"/>
                  <a:ext cx="171528" cy="176164"/>
                </a:xfrm>
                <a:prstGeom prst="rect">
                  <a:avLst/>
                </a:prstGeom>
              </p:spPr>
            </p:pic>
            <p:sp>
              <p:nvSpPr>
                <p:cNvPr id="21" name="テキスト ボックス 20">
                  <a:extLst>
                    <a:ext uri="{FF2B5EF4-FFF2-40B4-BE49-F238E27FC236}">
                      <a16:creationId xmlns:a16="http://schemas.microsoft.com/office/drawing/2014/main" id="{064287FB-4DD5-55D4-C176-44B26D0B265E}"/>
                    </a:ext>
                  </a:extLst>
                </p:cNvPr>
                <p:cNvSpPr txBox="1"/>
                <p:nvPr/>
              </p:nvSpPr>
              <p:spPr>
                <a:xfrm>
                  <a:off x="2917875" y="3133049"/>
                  <a:ext cx="1548868" cy="384721"/>
                </a:xfrm>
                <a:prstGeom prst="rect">
                  <a:avLst/>
                </a:prstGeom>
                <a:noFill/>
              </p:spPr>
              <p:txBody>
                <a:bodyPr wrap="squar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rPr>
                    <a:t>混雑検知</a:t>
                  </a:r>
                  <a:r>
                    <a:rPr kumimoji="1" lang="ja-JP" altLang="en-US" sz="800" b="1" dirty="0">
                      <a:latin typeface="Yu Gothic UI" panose="020B0500000000000000" pitchFamily="50" charset="-128"/>
                      <a:ea typeface="Yu Gothic UI" panose="020B0500000000000000" pitchFamily="50" charset="-128"/>
                    </a:rPr>
                    <a:t>（固定カメラ用）</a:t>
                  </a:r>
                  <a:endParaRPr kumimoji="1" lang="en-US" altLang="ja-JP" sz="800" b="1" dirty="0">
                    <a:latin typeface="Yu Gothic UI" panose="020B0500000000000000" pitchFamily="50" charset="-128"/>
                    <a:ea typeface="Yu Gothic UI" panose="020B0500000000000000" pitchFamily="50" charset="-128"/>
                  </a:endParaRPr>
                </a:p>
                <a:p>
                  <a:pPr algn="l"/>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WV-XAE207WUX</a:t>
                  </a:r>
                  <a:r>
                    <a:rPr lang="ja-JP" altLang="en-US" sz="900" b="1"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600" b="1" dirty="0">
                      <a:latin typeface="Yu Gothic UI" panose="020B0500000000000000" pitchFamily="50" charset="-128"/>
                      <a:ea typeface="Yu Gothic UI" panose="020B0500000000000000" pitchFamily="50" charset="-128"/>
                      <a:cs typeface="Calibri" panose="020F0502020204030204" pitchFamily="34" charset="0"/>
                    </a:rPr>
                    <a:t>＊追加対応</a:t>
                  </a:r>
                  <a:endParaRPr kumimoji="1" lang="ja-JP" altLang="en-US" sz="600" b="1" dirty="0">
                    <a:latin typeface="Yu Gothic UI" panose="020B0500000000000000" pitchFamily="50" charset="-128"/>
                    <a:ea typeface="Yu Gothic UI" panose="020B0500000000000000" pitchFamily="50" charset="-128"/>
                    <a:cs typeface="Calibri" panose="020F0502020204030204" pitchFamily="34" charset="0"/>
                  </a:endParaRPr>
                </a:p>
              </p:txBody>
            </p:sp>
          </p:grpSp>
          <p:sp>
            <p:nvSpPr>
              <p:cNvPr id="25" name="テキスト ボックス 24">
                <a:extLst>
                  <a:ext uri="{FF2B5EF4-FFF2-40B4-BE49-F238E27FC236}">
                    <a16:creationId xmlns:a16="http://schemas.microsoft.com/office/drawing/2014/main" id="{E950161F-E580-4991-9659-EE5496C25DA0}"/>
                  </a:ext>
                </a:extLst>
              </p:cNvPr>
              <p:cNvSpPr txBox="1"/>
              <p:nvPr/>
            </p:nvSpPr>
            <p:spPr>
              <a:xfrm>
                <a:off x="2911297" y="3293678"/>
                <a:ext cx="1636987" cy="507831"/>
              </a:xfrm>
              <a:prstGeom prst="rect">
                <a:avLst/>
              </a:prstGeom>
              <a:noFill/>
            </p:spPr>
            <p:txBody>
              <a:bodyPr wrap="non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動体検知</a:t>
                </a:r>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人数カウント</a:t>
                </a:r>
                <a:endPar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endParaRPr>
              </a:p>
              <a:p>
                <a:pPr algn="l"/>
                <a:r>
                  <a:rPr lang="ja-JP" altLang="en-US" sz="800" b="1" dirty="0">
                    <a:latin typeface="Yu Gothic UI" panose="020B0500000000000000" pitchFamily="50" charset="-128"/>
                    <a:ea typeface="Yu Gothic UI" panose="020B0500000000000000" pitchFamily="50" charset="-128"/>
                    <a:cs typeface="Calibri" panose="020F0502020204030204" pitchFamily="34" charset="0"/>
                  </a:rPr>
                  <a:t>（全方位カメラ用）</a:t>
                </a:r>
                <a:endParaRPr kumimoji="1" lang="en-US" altLang="ja-JP" sz="800" b="1" dirty="0">
                  <a:latin typeface="Yu Gothic UI" panose="020B0500000000000000" pitchFamily="50" charset="-128"/>
                  <a:ea typeface="Yu Gothic UI" panose="020B0500000000000000" pitchFamily="50" charset="-128"/>
                </a:endParaRPr>
              </a:p>
              <a:p>
                <a:pPr algn="l"/>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WV-XAE300WUX</a:t>
                </a:r>
                <a:endPar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26" name="図 25">
                <a:extLst>
                  <a:ext uri="{FF2B5EF4-FFF2-40B4-BE49-F238E27FC236}">
                    <a16:creationId xmlns:a16="http://schemas.microsoft.com/office/drawing/2014/main" id="{11CC7B08-3D4A-7B76-5102-A8549B92BA1C}"/>
                  </a:ext>
                </a:extLst>
              </p:cNvPr>
              <p:cNvPicPr>
                <a:picLocks noChangeAspect="1"/>
              </p:cNvPicPr>
              <p:nvPr/>
            </p:nvPicPr>
            <p:blipFill>
              <a:blip r:embed="rId4"/>
              <a:stretch>
                <a:fillRect/>
              </a:stretch>
            </p:blipFill>
            <p:spPr>
              <a:xfrm>
                <a:off x="2766443" y="3324780"/>
                <a:ext cx="171528" cy="176164"/>
              </a:xfrm>
              <a:prstGeom prst="rect">
                <a:avLst/>
              </a:prstGeom>
            </p:spPr>
          </p:pic>
          <p:pic>
            <p:nvPicPr>
              <p:cNvPr id="6" name="図 5">
                <a:extLst>
                  <a:ext uri="{FF2B5EF4-FFF2-40B4-BE49-F238E27FC236}">
                    <a16:creationId xmlns:a16="http://schemas.microsoft.com/office/drawing/2014/main" id="{0A6A9861-5B98-447E-9C51-588D55A450A0}"/>
                  </a:ext>
                </a:extLst>
              </p:cNvPr>
              <p:cNvPicPr>
                <a:picLocks noChangeAspect="1"/>
              </p:cNvPicPr>
              <p:nvPr/>
            </p:nvPicPr>
            <p:blipFill>
              <a:blip r:embed="rId5"/>
              <a:stretch>
                <a:fillRect/>
              </a:stretch>
            </p:blipFill>
            <p:spPr>
              <a:xfrm>
                <a:off x="2784423" y="3832287"/>
                <a:ext cx="159068" cy="139941"/>
              </a:xfrm>
              <a:prstGeom prst="rect">
                <a:avLst/>
              </a:prstGeom>
            </p:spPr>
          </p:pic>
          <p:sp>
            <p:nvSpPr>
              <p:cNvPr id="27" name="テキスト ボックス 26">
                <a:extLst>
                  <a:ext uri="{FF2B5EF4-FFF2-40B4-BE49-F238E27FC236}">
                    <a16:creationId xmlns:a16="http://schemas.microsoft.com/office/drawing/2014/main" id="{8E658F12-E97B-A9A3-831B-FF9442743987}"/>
                  </a:ext>
                </a:extLst>
              </p:cNvPr>
              <p:cNvSpPr txBox="1"/>
              <p:nvPr/>
            </p:nvSpPr>
            <p:spPr>
              <a:xfrm>
                <a:off x="2911297" y="3768956"/>
                <a:ext cx="1351652" cy="400110"/>
              </a:xfrm>
              <a:prstGeom prst="rect">
                <a:avLst/>
              </a:prstGeom>
              <a:noFill/>
            </p:spPr>
            <p:txBody>
              <a:bodyPr wrap="non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状態変化検知</a:t>
                </a:r>
                <a:endParaRPr kumimoji="1" lang="en-US" altLang="ja-JP" sz="1000" b="1" dirty="0">
                  <a:latin typeface="Yu Gothic UI" panose="020B0500000000000000" pitchFamily="50" charset="-128"/>
                  <a:ea typeface="Yu Gothic UI" panose="020B0500000000000000" pitchFamily="50" charset="-128"/>
                </a:endParaRPr>
              </a:p>
              <a:p>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WV-XAE400W</a:t>
                </a:r>
                <a:r>
                  <a:rPr lang="ja-JP" altLang="en-US" sz="1000" b="1" dirty="0">
                    <a:latin typeface="Yu Gothic UI" panose="020B0500000000000000" pitchFamily="50" charset="-128"/>
                    <a:ea typeface="Yu Gothic UI" panose="020B0500000000000000" pitchFamily="50" charset="-128"/>
                    <a:cs typeface="Calibri" panose="020F0502020204030204" pitchFamily="34" charset="0"/>
                  </a:rPr>
                  <a:t> </a:t>
                </a:r>
                <a:r>
                  <a:rPr lang="ja-JP" altLang="en-US" sz="600" b="1" dirty="0">
                    <a:latin typeface="Yu Gothic UI" panose="020B0500000000000000" pitchFamily="50" charset="-128"/>
                    <a:ea typeface="Yu Gothic UI" panose="020B0500000000000000" pitchFamily="50" charset="-128"/>
                    <a:cs typeface="Calibri" panose="020F0502020204030204" pitchFamily="34" charset="0"/>
                  </a:rPr>
                  <a:t>＊追加対応</a:t>
                </a:r>
                <a:endParaRPr kumimoji="1" lang="ja-JP" altLang="en-US" sz="6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29" name="図 28">
                <a:extLst>
                  <a:ext uri="{FF2B5EF4-FFF2-40B4-BE49-F238E27FC236}">
                    <a16:creationId xmlns:a16="http://schemas.microsoft.com/office/drawing/2014/main" id="{8F54671D-B75A-76E1-E1AF-C81F58430894}"/>
                  </a:ext>
                </a:extLst>
              </p:cNvPr>
              <p:cNvPicPr>
                <a:picLocks noChangeAspect="1"/>
              </p:cNvPicPr>
              <p:nvPr/>
            </p:nvPicPr>
            <p:blipFill>
              <a:blip r:embed="rId6"/>
              <a:stretch>
                <a:fillRect/>
              </a:stretch>
            </p:blipFill>
            <p:spPr>
              <a:xfrm>
                <a:off x="2777845" y="1581751"/>
                <a:ext cx="183626" cy="183626"/>
              </a:xfrm>
              <a:prstGeom prst="rect">
                <a:avLst/>
              </a:prstGeom>
            </p:spPr>
          </p:pic>
          <p:sp>
            <p:nvSpPr>
              <p:cNvPr id="30" name="テキスト ボックス 29">
                <a:extLst>
                  <a:ext uri="{FF2B5EF4-FFF2-40B4-BE49-F238E27FC236}">
                    <a16:creationId xmlns:a16="http://schemas.microsoft.com/office/drawing/2014/main" id="{8169465A-0FD7-6937-04F2-FB474A5F5DA6}"/>
                  </a:ext>
                </a:extLst>
              </p:cNvPr>
              <p:cNvSpPr txBox="1"/>
              <p:nvPr/>
            </p:nvSpPr>
            <p:spPr>
              <a:xfrm>
                <a:off x="2937775" y="1534804"/>
                <a:ext cx="1085554" cy="384721"/>
              </a:xfrm>
              <a:prstGeom prst="rect">
                <a:avLst/>
              </a:prstGeom>
              <a:noFill/>
            </p:spPr>
            <p:txBody>
              <a:bodyPr wrap="non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rPr>
                  <a:t>顔検知</a:t>
                </a:r>
                <a:endParaRPr kumimoji="1" lang="en-US" altLang="ja-JP" sz="1000" b="1" dirty="0">
                  <a:latin typeface="Yu Gothic UI" panose="020B0500000000000000" pitchFamily="50" charset="-128"/>
                  <a:ea typeface="Yu Gothic UI" panose="020B0500000000000000" pitchFamily="50" charset="-128"/>
                </a:endParaRPr>
              </a:p>
              <a:p>
                <a:pPr algn="l"/>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WV-XAE204WUX</a:t>
                </a:r>
                <a:endPar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32" name="図 31">
                <a:extLst>
                  <a:ext uri="{FF2B5EF4-FFF2-40B4-BE49-F238E27FC236}">
                    <a16:creationId xmlns:a16="http://schemas.microsoft.com/office/drawing/2014/main" id="{9FFAF42C-2747-DEC0-C2CE-A4E92966621B}"/>
                  </a:ext>
                </a:extLst>
              </p:cNvPr>
              <p:cNvPicPr>
                <a:picLocks noChangeAspect="1"/>
              </p:cNvPicPr>
              <p:nvPr/>
            </p:nvPicPr>
            <p:blipFill>
              <a:blip r:embed="rId7"/>
              <a:stretch>
                <a:fillRect/>
              </a:stretch>
            </p:blipFill>
            <p:spPr>
              <a:xfrm>
                <a:off x="2765385" y="1909278"/>
                <a:ext cx="217542" cy="217542"/>
              </a:xfrm>
              <a:prstGeom prst="rect">
                <a:avLst/>
              </a:prstGeom>
            </p:spPr>
          </p:pic>
          <p:sp>
            <p:nvSpPr>
              <p:cNvPr id="33" name="テキスト ボックス 32">
                <a:extLst>
                  <a:ext uri="{FF2B5EF4-FFF2-40B4-BE49-F238E27FC236}">
                    <a16:creationId xmlns:a16="http://schemas.microsoft.com/office/drawing/2014/main" id="{580824FF-9314-B943-B527-B4B732AA911B}"/>
                  </a:ext>
                </a:extLst>
              </p:cNvPr>
              <p:cNvSpPr txBox="1"/>
              <p:nvPr/>
            </p:nvSpPr>
            <p:spPr>
              <a:xfrm>
                <a:off x="2923955" y="1898094"/>
                <a:ext cx="1083951" cy="384721"/>
              </a:xfrm>
              <a:prstGeom prst="rect">
                <a:avLst/>
              </a:prstGeom>
              <a:noFill/>
            </p:spPr>
            <p:txBody>
              <a:bodyPr wrap="non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rPr>
                  <a:t>人物属性識別</a:t>
                </a:r>
                <a:endParaRPr kumimoji="1" lang="en-US" altLang="ja-JP" sz="1000" b="1" dirty="0">
                  <a:latin typeface="Yu Gothic UI" panose="020B0500000000000000" pitchFamily="50" charset="-128"/>
                  <a:ea typeface="Yu Gothic UI" panose="020B0500000000000000" pitchFamily="50" charset="-128"/>
                </a:endParaRPr>
              </a:p>
              <a:p>
                <a:pPr algn="l"/>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WV-XAE205WUX</a:t>
                </a:r>
                <a:endPar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endParaRPr>
              </a:p>
            </p:txBody>
          </p:sp>
          <p:sp>
            <p:nvSpPr>
              <p:cNvPr id="34" name="テキスト ボックス 33">
                <a:extLst>
                  <a:ext uri="{FF2B5EF4-FFF2-40B4-BE49-F238E27FC236}">
                    <a16:creationId xmlns:a16="http://schemas.microsoft.com/office/drawing/2014/main" id="{C3422477-AF48-D3EA-5114-69F469DB1E82}"/>
                  </a:ext>
                </a:extLst>
              </p:cNvPr>
              <p:cNvSpPr txBox="1"/>
              <p:nvPr/>
            </p:nvSpPr>
            <p:spPr>
              <a:xfrm>
                <a:off x="2925558" y="2241129"/>
                <a:ext cx="1083951" cy="384721"/>
              </a:xfrm>
              <a:prstGeom prst="rect">
                <a:avLst/>
              </a:prstGeom>
              <a:noFill/>
            </p:spPr>
            <p:txBody>
              <a:bodyPr wrap="non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車両</a:t>
                </a:r>
                <a:r>
                  <a:rPr kumimoji="1" lang="ja-JP" altLang="en-US" sz="1000" b="1" dirty="0">
                    <a:latin typeface="Yu Gothic UI" panose="020B0500000000000000" pitchFamily="50" charset="-128"/>
                    <a:ea typeface="Yu Gothic UI" panose="020B0500000000000000" pitchFamily="50" charset="-128"/>
                  </a:rPr>
                  <a:t>属性識別</a:t>
                </a:r>
                <a:endParaRPr kumimoji="1" lang="en-US" altLang="ja-JP" sz="1000" b="1" dirty="0">
                  <a:latin typeface="Yu Gothic UI" panose="020B0500000000000000" pitchFamily="50" charset="-128"/>
                  <a:ea typeface="Yu Gothic UI" panose="020B0500000000000000" pitchFamily="50" charset="-128"/>
                </a:endParaRPr>
              </a:p>
              <a:p>
                <a:pPr algn="l"/>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WV-XAE206WUX</a:t>
                </a:r>
                <a:endPar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36" name="図 35">
                <a:extLst>
                  <a:ext uri="{FF2B5EF4-FFF2-40B4-BE49-F238E27FC236}">
                    <a16:creationId xmlns:a16="http://schemas.microsoft.com/office/drawing/2014/main" id="{D257548B-CA63-00E9-D39B-439105E0EE9C}"/>
                  </a:ext>
                </a:extLst>
              </p:cNvPr>
              <p:cNvPicPr>
                <a:picLocks noChangeAspect="1"/>
              </p:cNvPicPr>
              <p:nvPr/>
            </p:nvPicPr>
            <p:blipFill>
              <a:blip r:embed="rId8"/>
              <a:stretch>
                <a:fillRect/>
              </a:stretch>
            </p:blipFill>
            <p:spPr>
              <a:xfrm>
                <a:off x="2765385" y="2288982"/>
                <a:ext cx="212612" cy="176164"/>
              </a:xfrm>
              <a:prstGeom prst="rect">
                <a:avLst/>
              </a:prstGeom>
            </p:spPr>
          </p:pic>
          <p:sp>
            <p:nvSpPr>
              <p:cNvPr id="37" name="テキスト ボックス 36">
                <a:extLst>
                  <a:ext uri="{FF2B5EF4-FFF2-40B4-BE49-F238E27FC236}">
                    <a16:creationId xmlns:a16="http://schemas.microsoft.com/office/drawing/2014/main" id="{3670E329-83B4-6B08-B848-EEFAE11C7A95}"/>
                  </a:ext>
                </a:extLst>
              </p:cNvPr>
              <p:cNvSpPr txBox="1"/>
              <p:nvPr/>
            </p:nvSpPr>
            <p:spPr>
              <a:xfrm>
                <a:off x="2923954" y="2605002"/>
                <a:ext cx="1083951" cy="384721"/>
              </a:xfrm>
              <a:prstGeom prst="rect">
                <a:avLst/>
              </a:prstGeom>
              <a:noFill/>
            </p:spPr>
            <p:txBody>
              <a:bodyPr wrap="none" rtlCol="0">
                <a:spAutoFit/>
              </a:bodyPr>
              <a:lstStyle/>
              <a:p>
                <a:pPr algn="l"/>
                <a:r>
                  <a:rPr kumimoji="1" lang="en-US" altLang="ja-JP" sz="1000" b="1" dirty="0">
                    <a:latin typeface="Yu Gothic UI" panose="020B0500000000000000" pitchFamily="50" charset="-128"/>
                    <a:ea typeface="Yu Gothic UI" panose="020B0500000000000000" pitchFamily="50" charset="-128"/>
                    <a:cs typeface="Calibri" panose="020F0502020204030204" pitchFamily="34" charset="0"/>
                  </a:rPr>
                  <a:t>AI</a:t>
                </a:r>
                <a:r>
                  <a:rPr kumimoji="1" lang="ja-JP" altLang="en-US" sz="1000" b="1" dirty="0">
                    <a:latin typeface="Yu Gothic UI" panose="020B0500000000000000" pitchFamily="50" charset="-128"/>
                    <a:ea typeface="Yu Gothic UI" panose="020B0500000000000000" pitchFamily="50" charset="-128"/>
                    <a:cs typeface="Calibri" panose="020F0502020204030204" pitchFamily="34" charset="0"/>
                  </a:rPr>
                  <a:t>動体検知</a:t>
                </a:r>
                <a:endParaRPr kumimoji="1" lang="en-US" altLang="ja-JP" sz="1000" b="1" dirty="0">
                  <a:latin typeface="Yu Gothic UI" panose="020B0500000000000000" pitchFamily="50" charset="-128"/>
                  <a:ea typeface="Yu Gothic UI" panose="020B0500000000000000" pitchFamily="50" charset="-128"/>
                </a:endParaRPr>
              </a:p>
              <a:p>
                <a:pPr algn="l"/>
                <a:r>
                  <a:rPr lang="en-US" altLang="ja-JP" sz="900" b="1" dirty="0">
                    <a:latin typeface="Yu Gothic UI" panose="020B0500000000000000" pitchFamily="50" charset="-128"/>
                    <a:ea typeface="Yu Gothic UI" panose="020B0500000000000000" pitchFamily="50" charset="-128"/>
                    <a:cs typeface="Calibri" panose="020F0502020204030204" pitchFamily="34" charset="0"/>
                  </a:rPr>
                  <a:t>WV-XAE200WUX</a:t>
                </a:r>
                <a:endParaRPr kumimoji="1" lang="ja-JP" altLang="en-US" sz="900" b="1" dirty="0">
                  <a:latin typeface="Yu Gothic UI" panose="020B0500000000000000" pitchFamily="50" charset="-128"/>
                  <a:ea typeface="Yu Gothic UI" panose="020B0500000000000000" pitchFamily="50" charset="-128"/>
                  <a:cs typeface="Calibri" panose="020F0502020204030204" pitchFamily="34" charset="0"/>
                </a:endParaRPr>
              </a:p>
            </p:txBody>
          </p:sp>
          <p:pic>
            <p:nvPicPr>
              <p:cNvPr id="39" name="図 38">
                <a:extLst>
                  <a:ext uri="{FF2B5EF4-FFF2-40B4-BE49-F238E27FC236}">
                    <a16:creationId xmlns:a16="http://schemas.microsoft.com/office/drawing/2014/main" id="{C47EC561-2B0A-6497-D743-70783E970DB5}"/>
                  </a:ext>
                </a:extLst>
              </p:cNvPr>
              <p:cNvPicPr>
                <a:picLocks noChangeAspect="1"/>
              </p:cNvPicPr>
              <p:nvPr/>
            </p:nvPicPr>
            <p:blipFill>
              <a:blip r:embed="rId9"/>
              <a:stretch>
                <a:fillRect/>
              </a:stretch>
            </p:blipFill>
            <p:spPr>
              <a:xfrm>
                <a:off x="2771963" y="2639211"/>
                <a:ext cx="184448" cy="202893"/>
              </a:xfrm>
              <a:prstGeom prst="rect">
                <a:avLst/>
              </a:prstGeom>
            </p:spPr>
          </p:pic>
        </p:grpSp>
        <p:sp>
          <p:nvSpPr>
            <p:cNvPr id="9" name="テキスト ボックス 8">
              <a:extLst>
                <a:ext uri="{FF2B5EF4-FFF2-40B4-BE49-F238E27FC236}">
                  <a16:creationId xmlns:a16="http://schemas.microsoft.com/office/drawing/2014/main" id="{20490B82-D98D-509F-C93E-66609C20A3A5}"/>
                </a:ext>
              </a:extLst>
            </p:cNvPr>
            <p:cNvSpPr txBox="1"/>
            <p:nvPr/>
          </p:nvSpPr>
          <p:spPr>
            <a:xfrm>
              <a:off x="1619360" y="1733126"/>
              <a:ext cx="1255472" cy="184666"/>
            </a:xfrm>
            <a:prstGeom prst="rect">
              <a:avLst/>
            </a:prstGeom>
            <a:noFill/>
          </p:spPr>
          <p:txBody>
            <a:bodyPr wrap="none" rtlCol="0">
              <a:spAutoFit/>
            </a:bodyPr>
            <a:lstStyle/>
            <a:p>
              <a:r>
                <a:rPr lang="ja-JP" altLang="en-US" sz="600" b="1" dirty="0">
                  <a:latin typeface="Yu Gothic UI" panose="020B0500000000000000" pitchFamily="50" charset="-128"/>
                  <a:ea typeface="Yu Gothic UI" panose="020B0500000000000000" pitchFamily="50" charset="-128"/>
                </a:rPr>
                <a:t>（</a:t>
              </a:r>
              <a:r>
                <a:rPr lang="en-US" altLang="ja-JP" sz="600" b="1" dirty="0">
                  <a:latin typeface="Yu Gothic UI" panose="020B0500000000000000" pitchFamily="50" charset="-128"/>
                  <a:ea typeface="Yu Gothic UI" panose="020B0500000000000000" pitchFamily="50" charset="-128"/>
                </a:rPr>
                <a:t>2024</a:t>
              </a:r>
              <a:r>
                <a:rPr lang="ja-JP" altLang="en-US" sz="600" b="1" dirty="0">
                  <a:latin typeface="Yu Gothic UI" panose="020B0500000000000000" pitchFamily="50" charset="-128"/>
                  <a:ea typeface="Yu Gothic UI" panose="020B0500000000000000" pitchFamily="50" charset="-128"/>
                </a:rPr>
                <a:t>年</a:t>
              </a:r>
              <a:r>
                <a:rPr lang="en-US" altLang="ja-JP" sz="600" b="1" dirty="0">
                  <a:latin typeface="Yu Gothic UI" panose="020B0500000000000000" pitchFamily="50" charset="-128"/>
                  <a:ea typeface="Yu Gothic UI" panose="020B0500000000000000" pitchFamily="50" charset="-128"/>
                </a:rPr>
                <a:t>3</a:t>
              </a:r>
              <a:r>
                <a:rPr lang="ja-JP" altLang="en-US" sz="600" b="1" dirty="0">
                  <a:latin typeface="Yu Gothic UI" panose="020B0500000000000000" pitchFamily="50" charset="-128"/>
                  <a:ea typeface="Yu Gothic UI" panose="020B0500000000000000" pitchFamily="50" charset="-128"/>
                </a:rPr>
                <a:t>月を以て販売終了）</a:t>
              </a:r>
              <a:endParaRPr kumimoji="1" lang="ja-JP" altLang="en-US" sz="600" b="1" dirty="0">
                <a:latin typeface="Yu Gothic UI" panose="020B0500000000000000" pitchFamily="50" charset="-128"/>
                <a:ea typeface="Yu Gothic UI" panose="020B0500000000000000" pitchFamily="50" charset="-128"/>
              </a:endParaRPr>
            </a:p>
          </p:txBody>
        </p:sp>
        <p:sp>
          <p:nvSpPr>
            <p:cNvPr id="5" name="テキスト ボックス 4">
              <a:extLst>
                <a:ext uri="{FF2B5EF4-FFF2-40B4-BE49-F238E27FC236}">
                  <a16:creationId xmlns:a16="http://schemas.microsoft.com/office/drawing/2014/main" id="{8B46EE5C-CF2F-ECD6-C2B3-82DD5E137327}"/>
                </a:ext>
              </a:extLst>
            </p:cNvPr>
            <p:cNvSpPr txBox="1"/>
            <p:nvPr/>
          </p:nvSpPr>
          <p:spPr>
            <a:xfrm>
              <a:off x="3448754" y="1787694"/>
              <a:ext cx="1550841" cy="430887"/>
            </a:xfrm>
            <a:prstGeom prst="rect">
              <a:avLst/>
            </a:prstGeom>
            <a:solidFill>
              <a:srgbClr val="D6DCE5"/>
            </a:solidFill>
          </p:spPr>
          <p:txBody>
            <a:bodyPr wrap="square" rtlCol="0">
              <a:spAutoFit/>
            </a:bodyPr>
            <a:lstStyle/>
            <a:p>
              <a:pPr algn="l"/>
              <a:r>
                <a:rPr kumimoji="1" lang="ja-JP" altLang="en-US" sz="1200" b="1" dirty="0">
                  <a:latin typeface="Meiryo UI" panose="020B0604030504040204" pitchFamily="50" charset="-128"/>
                  <a:ea typeface="Meiryo UI" panose="020B0604030504040204" pitchFamily="50" charset="-128"/>
                </a:rPr>
                <a:t>マルチ</a:t>
              </a:r>
              <a:r>
                <a:rPr kumimoji="1" lang="en-US" altLang="ja-JP" sz="1200" b="1" dirty="0">
                  <a:latin typeface="Meiryo UI" panose="020B0604030504040204" pitchFamily="50" charset="-128"/>
                  <a:ea typeface="Meiryo UI" panose="020B0604030504040204" pitchFamily="50" charset="-128"/>
                </a:rPr>
                <a:t>AI</a:t>
              </a:r>
              <a:r>
                <a:rPr kumimoji="1" lang="ja-JP" altLang="en-US" sz="1200" b="1" dirty="0">
                  <a:latin typeface="Meiryo UI" panose="020B0604030504040204" pitchFamily="50" charset="-128"/>
                  <a:ea typeface="Meiryo UI" panose="020B0604030504040204" pitchFamily="50" charset="-128"/>
                </a:rPr>
                <a:t>ソフトウェア</a:t>
              </a:r>
              <a:endParaRPr kumimoji="1" lang="en-US" altLang="ja-JP" sz="1200" b="1" dirty="0">
                <a:latin typeface="Meiryo UI" panose="020B0604030504040204" pitchFamily="50" charset="-128"/>
                <a:ea typeface="Meiryo UI" panose="020B0604030504040204" pitchFamily="50" charset="-128"/>
              </a:endParaRPr>
            </a:p>
            <a:p>
              <a:pPr algn="l"/>
              <a:r>
                <a:rPr lang="en-US" altLang="ja-JP" sz="1000" b="1" dirty="0">
                  <a:latin typeface="Meiryo UI" panose="020B0604030504040204" pitchFamily="50" charset="-128"/>
                  <a:ea typeface="Meiryo UI" panose="020B0604030504040204" pitchFamily="50" charset="-128"/>
                  <a:cs typeface="Arial" panose="020B0604020202020204" pitchFamily="34" charset="0"/>
                </a:rPr>
                <a:t>WV-ASA100(W)UX</a:t>
              </a:r>
              <a:endParaRPr kumimoji="1" lang="ja-JP" altLang="en-US" sz="1000" b="1" dirty="0">
                <a:latin typeface="Meiryo UI" panose="020B0604030504040204" pitchFamily="50" charset="-128"/>
                <a:ea typeface="Meiryo UI" panose="020B0604030504040204" pitchFamily="50"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A3183AD7-CE27-0FDD-D993-9686D58B7E64}"/>
                </a:ext>
              </a:extLst>
            </p:cNvPr>
            <p:cNvSpPr txBox="1"/>
            <p:nvPr/>
          </p:nvSpPr>
          <p:spPr>
            <a:xfrm>
              <a:off x="3448754" y="3158858"/>
              <a:ext cx="1898403" cy="400110"/>
            </a:xfrm>
            <a:prstGeom prst="rect">
              <a:avLst/>
            </a:prstGeom>
            <a:solidFill>
              <a:srgbClr val="D6DCE5"/>
            </a:solidFill>
          </p:spPr>
          <p:txBody>
            <a:bodyPr wrap="square" rtlCol="0">
              <a:spAutoFit/>
            </a:bodyPr>
            <a:lstStyle/>
            <a:p>
              <a:pPr algn="l"/>
              <a:r>
                <a:rPr kumimoji="1" lang="en-US" altLang="ja-JP" sz="1000" b="1" dirty="0">
                  <a:latin typeface="Meiryo UI" panose="020B0604030504040204" pitchFamily="50" charset="-128"/>
                  <a:ea typeface="Meiryo UI" panose="020B0604030504040204" pitchFamily="50" charset="-128"/>
                </a:rPr>
                <a:t>(1ch)WV-ASAE101WUX</a:t>
              </a:r>
            </a:p>
            <a:p>
              <a:pPr algn="l"/>
              <a:r>
                <a:rPr lang="en-US" altLang="ja-JP" sz="1000" b="1" dirty="0">
                  <a:latin typeface="Meiryo UI" panose="020B0604030504040204" pitchFamily="50" charset="-128"/>
                  <a:ea typeface="Meiryo UI" panose="020B0604030504040204" pitchFamily="50" charset="-128"/>
                  <a:cs typeface="Arial" panose="020B0604020202020204" pitchFamily="34" charset="0"/>
                </a:rPr>
                <a:t>(4ch)WV-ASAE104WUX</a:t>
              </a:r>
              <a:endParaRPr kumimoji="1" lang="ja-JP" altLang="en-US" sz="1000" b="1"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8342A4BB-3585-AB23-B43D-FF65A6675809}"/>
                </a:ext>
              </a:extLst>
            </p:cNvPr>
            <p:cNvSpPr txBox="1"/>
            <p:nvPr/>
          </p:nvSpPr>
          <p:spPr>
            <a:xfrm>
              <a:off x="6685405" y="1489026"/>
              <a:ext cx="1951423" cy="344128"/>
            </a:xfrm>
            <a:prstGeom prst="rect">
              <a:avLst/>
            </a:prstGeom>
            <a:solidFill>
              <a:srgbClr val="D6DCE5"/>
            </a:solidFill>
          </p:spPr>
          <p:txBody>
            <a:bodyPr wrap="none" lIns="36000" tIns="36000" rIns="36000" bIns="0" rtlCol="0" anchor="ctr" anchorCtr="1">
              <a:spAutoFit/>
            </a:bodyPr>
            <a:lstStyle/>
            <a:p>
              <a:pPr algn="ctr"/>
              <a:r>
                <a:rPr kumimoji="1" lang="en-US" altLang="ja-JP" sz="1000" b="1" dirty="0">
                  <a:latin typeface="Meiryo UI" panose="020B0604030504040204" pitchFamily="50" charset="-128"/>
                  <a:ea typeface="Meiryo UI" panose="020B0604030504040204" pitchFamily="50" charset="-128"/>
                </a:rPr>
                <a:t>ASM300UX</a:t>
              </a:r>
              <a:r>
                <a:rPr kumimoji="1" lang="ja-JP" altLang="en-US" sz="1000" b="1" dirty="0">
                  <a:latin typeface="Meiryo UI" panose="020B0604030504040204" pitchFamily="50" charset="-128"/>
                  <a:ea typeface="Meiryo UI" panose="020B0604030504040204" pitchFamily="50" charset="-128"/>
                </a:rPr>
                <a:t>用マルチ</a:t>
              </a:r>
              <a:r>
                <a:rPr kumimoji="1" lang="en-US" altLang="ja-JP" sz="1000" b="1" dirty="0">
                  <a:latin typeface="Meiryo UI" panose="020B0604030504040204" pitchFamily="50" charset="-128"/>
                  <a:ea typeface="Meiryo UI" panose="020B0604030504040204" pitchFamily="50" charset="-128"/>
                </a:rPr>
                <a:t>AI</a:t>
              </a:r>
              <a:r>
                <a:rPr kumimoji="1" lang="ja-JP" altLang="en-US" sz="1000" b="1" dirty="0">
                  <a:latin typeface="Meiryo UI" panose="020B0604030504040204" pitchFamily="50" charset="-128"/>
                  <a:ea typeface="Meiryo UI" panose="020B0604030504040204" pitchFamily="50" charset="-128"/>
                </a:rPr>
                <a:t>プラグイン</a:t>
              </a:r>
              <a:endParaRPr kumimoji="1" lang="en-US" altLang="ja-JP" sz="1000" b="1" dirty="0">
                <a:latin typeface="Meiryo UI" panose="020B0604030504040204" pitchFamily="50" charset="-128"/>
                <a:ea typeface="Meiryo UI" panose="020B0604030504040204" pitchFamily="50" charset="-128"/>
              </a:endParaRPr>
            </a:p>
            <a:p>
              <a:pPr algn="ctr"/>
              <a:r>
                <a:rPr lang="en-US" altLang="ja-JP" sz="1000" b="1" dirty="0">
                  <a:latin typeface="Meiryo UI" panose="020B0604030504040204" pitchFamily="50" charset="-128"/>
                  <a:ea typeface="Meiryo UI" panose="020B0604030504040204" pitchFamily="50" charset="-128"/>
                  <a:cs typeface="Arial" panose="020B0604020202020204" pitchFamily="34" charset="0"/>
                </a:rPr>
                <a:t>WV-ASE335WUX</a:t>
              </a:r>
              <a:endParaRPr kumimoji="1" lang="ja-JP" altLang="en-US" sz="1000" b="1" dirty="0">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2143641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45326" y="1827910"/>
            <a:ext cx="4406299" cy="257288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4" name="図 3"/>
          <p:cNvPicPr>
            <a:picLocks noChangeAspect="1"/>
          </p:cNvPicPr>
          <p:nvPr/>
        </p:nvPicPr>
        <p:blipFill>
          <a:blip r:embed="rId4"/>
          <a:stretch>
            <a:fillRect/>
          </a:stretch>
        </p:blipFill>
        <p:spPr>
          <a:xfrm>
            <a:off x="245327" y="745926"/>
            <a:ext cx="2081281" cy="793314"/>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コンテンツ プレースホルダー 1"/>
          <p:cNvSpPr>
            <a:spLocks noGrp="1"/>
          </p:cNvSpPr>
          <p:nvPr>
            <p:ph sz="quarter" idx="10"/>
          </p:nvPr>
        </p:nvSpPr>
        <p:spPr>
          <a:xfrm>
            <a:off x="4860000" y="720000"/>
            <a:ext cx="3960000" cy="3960000"/>
          </a:xfrm>
        </p:spPr>
        <p:txBody>
          <a:bodyPr/>
          <a:lstStyle/>
          <a:p>
            <a:pPr marL="180975" lvl="0" indent="-180975">
              <a:lnSpc>
                <a:spcPct val="120000"/>
              </a:lnSpc>
              <a:buNone/>
            </a:pPr>
            <a:r>
              <a:rPr lang="ja-JP" altLang="en-US" sz="1400" dirty="0">
                <a:solidFill>
                  <a:prstClr val="black"/>
                </a:solidFill>
              </a:rPr>
              <a:t>①該当カメラ設定画面の左メニューから「アプリケーション」＞「</a:t>
            </a:r>
            <a:r>
              <a:rPr lang="en-US" altLang="ja-JP" sz="1400" dirty="0">
                <a:solidFill>
                  <a:prstClr val="black"/>
                </a:solidFill>
              </a:rPr>
              <a:t>AI</a:t>
            </a:r>
            <a:r>
              <a:rPr lang="ja-JP" altLang="en-US" sz="1400" dirty="0">
                <a:solidFill>
                  <a:prstClr val="black"/>
                </a:solidFill>
              </a:rPr>
              <a:t>動体検知」をクリック、右側に「</a:t>
            </a:r>
            <a:r>
              <a:rPr lang="en-US" altLang="ja-JP" sz="1400" dirty="0">
                <a:solidFill>
                  <a:prstClr val="black"/>
                </a:solidFill>
              </a:rPr>
              <a:t>AI</a:t>
            </a:r>
            <a:r>
              <a:rPr lang="ja-JP" altLang="en-US" sz="1400" dirty="0">
                <a:solidFill>
                  <a:prstClr val="black"/>
                </a:solidFill>
              </a:rPr>
              <a:t>動体検知」設定メニューが表示</a:t>
            </a:r>
            <a:endParaRPr lang="en-US" altLang="ja-JP" sz="1400" dirty="0">
              <a:solidFill>
                <a:prstClr val="black"/>
              </a:solidFill>
            </a:endParaRPr>
          </a:p>
          <a:p>
            <a:pPr marL="180975" lvl="0" indent="-180975">
              <a:lnSpc>
                <a:spcPct val="120000"/>
              </a:lnSpc>
              <a:buNone/>
            </a:pPr>
            <a:r>
              <a:rPr lang="ja-JP" altLang="en-US" sz="1400" dirty="0">
                <a:solidFill>
                  <a:prstClr val="black"/>
                </a:solidFill>
              </a:rPr>
              <a:t>②画面下段中央のエリア設定ボタンを使用して、ライブ画面にて検知エリアを設定</a:t>
            </a:r>
            <a:endParaRPr lang="en-US" altLang="ja-JP" sz="1400" dirty="0">
              <a:solidFill>
                <a:prstClr val="black"/>
              </a:solidFill>
            </a:endParaRPr>
          </a:p>
          <a:p>
            <a:pPr marL="180975" lvl="0" indent="-180975">
              <a:lnSpc>
                <a:spcPct val="120000"/>
              </a:lnSpc>
              <a:buNone/>
            </a:pPr>
            <a:r>
              <a:rPr kumimoji="1" lang="ja-JP" altLang="en-US" sz="1400" dirty="0">
                <a:solidFill>
                  <a:prstClr val="black"/>
                </a:solidFill>
              </a:rPr>
              <a:t>③右側の「</a:t>
            </a:r>
            <a:r>
              <a:rPr kumimoji="1" lang="en-US" altLang="ja-JP" sz="1400" dirty="0">
                <a:solidFill>
                  <a:prstClr val="black"/>
                </a:solidFill>
              </a:rPr>
              <a:t>AI</a:t>
            </a:r>
            <a:r>
              <a:rPr kumimoji="1" lang="ja-JP" altLang="en-US" sz="1400" dirty="0">
                <a:solidFill>
                  <a:prstClr val="black"/>
                </a:solidFill>
              </a:rPr>
              <a:t>動体検知」にエリア毎の検知種別（人物</a:t>
            </a:r>
            <a:r>
              <a:rPr lang="ja-JP" altLang="en-US" sz="1400" dirty="0">
                <a:solidFill>
                  <a:prstClr val="black"/>
                </a:solidFill>
              </a:rPr>
              <a:t>／</a:t>
            </a:r>
            <a:r>
              <a:rPr kumimoji="1" lang="ja-JP" altLang="en-US" sz="1400" dirty="0">
                <a:solidFill>
                  <a:prstClr val="black"/>
                </a:solidFill>
              </a:rPr>
              <a:t>車／二輪車）を選択</a:t>
            </a:r>
            <a:r>
              <a:rPr lang="ja-JP" altLang="en-US" sz="1400" dirty="0">
                <a:solidFill>
                  <a:prstClr val="black"/>
                </a:solidFill>
              </a:rPr>
              <a:t>（複数選択可能）</a:t>
            </a:r>
            <a:endParaRPr lang="en-US" altLang="ja-JP" sz="1400" dirty="0">
              <a:solidFill>
                <a:prstClr val="black"/>
              </a:solidFill>
            </a:endParaRPr>
          </a:p>
          <a:p>
            <a:pPr marL="180975" lvl="0" indent="-180975">
              <a:lnSpc>
                <a:spcPct val="120000"/>
              </a:lnSpc>
              <a:buNone/>
            </a:pPr>
            <a:r>
              <a:rPr kumimoji="1" lang="ja-JP" altLang="en-US" sz="1400" dirty="0">
                <a:solidFill>
                  <a:prstClr val="black"/>
                </a:solidFill>
              </a:rPr>
              <a:t>④検知モードを選択</a:t>
            </a:r>
            <a:endParaRPr kumimoji="1" lang="en-US" altLang="ja-JP" sz="1400" dirty="0">
              <a:solidFill>
                <a:prstClr val="black"/>
              </a:solidFill>
            </a:endParaRPr>
          </a:p>
          <a:p>
            <a:pPr marL="180975" lvl="0" indent="-180975">
              <a:lnSpc>
                <a:spcPct val="120000"/>
              </a:lnSpc>
              <a:buNone/>
            </a:pPr>
            <a:r>
              <a:rPr lang="ja-JP" altLang="en-US" sz="1400" dirty="0">
                <a:solidFill>
                  <a:prstClr val="black"/>
                </a:solidFill>
              </a:rPr>
              <a:t>⑤「設定」をクリック</a:t>
            </a:r>
            <a:endParaRPr lang="en-US" altLang="ja-JP" sz="1400" dirty="0">
              <a:solidFill>
                <a:prstClr val="black"/>
              </a:solidFill>
            </a:endParaRPr>
          </a:p>
          <a:p>
            <a:pPr marL="180975" lvl="0" indent="-180975">
              <a:lnSpc>
                <a:spcPct val="120000"/>
              </a:lnSpc>
              <a:buNone/>
            </a:pPr>
            <a:r>
              <a:rPr kumimoji="1" lang="ja-JP" altLang="en-US" sz="1400" dirty="0">
                <a:solidFill>
                  <a:prstClr val="black"/>
                </a:solidFill>
              </a:rPr>
              <a:t>⑥検知結果を確認可能（例：侵入検知）</a:t>
            </a:r>
            <a:endParaRPr kumimoji="1" lang="en-US" altLang="ja-JP" sz="1400" dirty="0">
              <a:solidFill>
                <a:prstClr val="black"/>
              </a:solidFill>
            </a:endParaRPr>
          </a:p>
        </p:txBody>
      </p:sp>
      <p:sp>
        <p:nvSpPr>
          <p:cNvPr id="3" name="タイトル 2"/>
          <p:cNvSpPr>
            <a:spLocks noGrp="1"/>
          </p:cNvSpPr>
          <p:nvPr>
            <p:ph type="title"/>
          </p:nvPr>
        </p:nvSpPr>
        <p:spPr/>
        <p:txBody>
          <a:bodyPr/>
          <a:lstStyle/>
          <a:p>
            <a:r>
              <a:rPr lang="en-US" altLang="ja-JP" dirty="0" err="1"/>
              <a:t>iCT</a:t>
            </a:r>
            <a:r>
              <a:rPr lang="ja-JP" altLang="en-US" dirty="0" err="1"/>
              <a:t>での</a:t>
            </a:r>
            <a:r>
              <a:rPr lang="ja-JP" altLang="en-US" dirty="0"/>
              <a:t>カメラ拡張アプリ設定</a:t>
            </a:r>
            <a:r>
              <a:rPr lang="ja-JP" altLang="en-US" sz="1800" dirty="0"/>
              <a:t>（</a:t>
            </a:r>
            <a:r>
              <a:rPr lang="en-US" altLang="ja-JP" sz="1800" dirty="0"/>
              <a:t>AI</a:t>
            </a:r>
            <a:r>
              <a:rPr lang="ja-JP" altLang="en-US" sz="1800" dirty="0"/>
              <a:t>動体検知）</a:t>
            </a:r>
            <a:endParaRPr kumimoji="1" lang="ja-JP" altLang="en-US" sz="1800" dirty="0"/>
          </a:p>
        </p:txBody>
      </p:sp>
      <p:sp>
        <p:nvSpPr>
          <p:cNvPr id="6" name="正方形/長方形 5"/>
          <p:cNvSpPr/>
          <p:nvPr/>
        </p:nvSpPr>
        <p:spPr>
          <a:xfrm>
            <a:off x="408876" y="1065555"/>
            <a:ext cx="1917731" cy="34754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241502" y="4236339"/>
            <a:ext cx="1509131" cy="2126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344613" y="1083395"/>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①</a:t>
            </a:r>
          </a:p>
        </p:txBody>
      </p:sp>
      <p:sp>
        <p:nvSpPr>
          <p:cNvPr id="9" name="テキスト ボックス 8"/>
          <p:cNvSpPr txBox="1"/>
          <p:nvPr/>
        </p:nvSpPr>
        <p:spPr>
          <a:xfrm>
            <a:off x="2708815" y="4188771"/>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
        <p:nvSpPr>
          <p:cNvPr id="11" name="正方形/長方形 10"/>
          <p:cNvSpPr/>
          <p:nvPr/>
        </p:nvSpPr>
        <p:spPr>
          <a:xfrm>
            <a:off x="3694999" y="2102744"/>
            <a:ext cx="951713" cy="7805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616320" y="2277282"/>
            <a:ext cx="364202" cy="307777"/>
          </a:xfrm>
          <a:prstGeom prst="rect">
            <a:avLst/>
          </a:prstGeom>
          <a:noFill/>
        </p:spPr>
        <p:txBody>
          <a:bodyPr wrap="square" rtlCol="0">
            <a:spAutoFit/>
          </a:bodyPr>
          <a:lstStyle/>
          <a:p>
            <a:r>
              <a:rPr kumimoji="1" lang="ja-JP" altLang="en-US" sz="1400" b="1" dirty="0">
                <a:solidFill>
                  <a:srgbClr val="FF0000"/>
                </a:solidFill>
                <a:latin typeface="+mn-ea"/>
                <a:ea typeface="+mn-ea"/>
              </a:rPr>
              <a:t>③</a:t>
            </a:r>
          </a:p>
        </p:txBody>
      </p:sp>
      <p:sp>
        <p:nvSpPr>
          <p:cNvPr id="13" name="正方形/長方形 12"/>
          <p:cNvSpPr/>
          <p:nvPr/>
        </p:nvSpPr>
        <p:spPr>
          <a:xfrm>
            <a:off x="3694999" y="2907976"/>
            <a:ext cx="951713" cy="1274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616320" y="2817119"/>
            <a:ext cx="364202" cy="307777"/>
          </a:xfrm>
          <a:prstGeom prst="rect">
            <a:avLst/>
          </a:prstGeom>
          <a:noFill/>
        </p:spPr>
        <p:txBody>
          <a:bodyPr wrap="square" rtlCol="0">
            <a:spAutoFit/>
          </a:bodyPr>
          <a:lstStyle/>
          <a:p>
            <a:r>
              <a:rPr kumimoji="1" lang="ja-JP" altLang="en-US" sz="1400" b="1" dirty="0">
                <a:solidFill>
                  <a:srgbClr val="FF0000"/>
                </a:solidFill>
                <a:latin typeface="+mn-ea"/>
                <a:ea typeface="+mn-ea"/>
              </a:rPr>
              <a:t>④</a:t>
            </a:r>
          </a:p>
        </p:txBody>
      </p:sp>
      <p:sp>
        <p:nvSpPr>
          <p:cNvPr id="15" name="正方形/長方形 14"/>
          <p:cNvSpPr/>
          <p:nvPr/>
        </p:nvSpPr>
        <p:spPr>
          <a:xfrm>
            <a:off x="3865756" y="4236339"/>
            <a:ext cx="626181" cy="2126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450120" y="4188771"/>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⑤</a:t>
            </a:r>
          </a:p>
        </p:txBody>
      </p:sp>
      <p:sp>
        <p:nvSpPr>
          <p:cNvPr id="18" name="正方形/長方形 17"/>
          <p:cNvSpPr/>
          <p:nvPr/>
        </p:nvSpPr>
        <p:spPr>
          <a:xfrm>
            <a:off x="245327" y="1798247"/>
            <a:ext cx="1516566" cy="2084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761893" y="1698881"/>
            <a:ext cx="364202" cy="307777"/>
          </a:xfrm>
          <a:prstGeom prst="rect">
            <a:avLst/>
          </a:prstGeom>
          <a:noFill/>
        </p:spPr>
        <p:txBody>
          <a:bodyPr wrap="none" rtlCol="0">
            <a:spAutoFit/>
          </a:bodyPr>
          <a:lstStyle/>
          <a:p>
            <a:r>
              <a:rPr lang="ja-JP" altLang="en-US" sz="1400" b="1" dirty="0">
                <a:solidFill>
                  <a:srgbClr val="FF0000"/>
                </a:solidFill>
                <a:latin typeface="+mn-ea"/>
                <a:ea typeface="+mn-ea"/>
              </a:rPr>
              <a:t>⑥</a:t>
            </a:r>
            <a:endParaRPr kumimoji="1" lang="ja-JP" altLang="en-US" sz="1400" b="1" dirty="0">
              <a:solidFill>
                <a:srgbClr val="FF0000"/>
              </a:solidFill>
              <a:latin typeface="+mn-ea"/>
              <a:ea typeface="+mn-ea"/>
            </a:endParaRPr>
          </a:p>
        </p:txBody>
      </p:sp>
    </p:spTree>
    <p:extLst>
      <p:ext uri="{BB962C8B-B14F-4D97-AF65-F5344CB8AC3E}">
        <p14:creationId xmlns:p14="http://schemas.microsoft.com/office/powerpoint/2010/main" val="14901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endParaRPr kumimoji="1" lang="ja-JP" altLang="en-US" sz="1400" dirty="0"/>
          </a:p>
        </p:txBody>
      </p:sp>
      <p:sp>
        <p:nvSpPr>
          <p:cNvPr id="5" name="正方形/長方形 4"/>
          <p:cNvSpPr/>
          <p:nvPr/>
        </p:nvSpPr>
        <p:spPr>
          <a:xfrm>
            <a:off x="5287560" y="55603"/>
            <a:ext cx="2316660" cy="553998"/>
          </a:xfrm>
          <a:prstGeom prst="rect">
            <a:avLst/>
          </a:prstGeom>
        </p:spPr>
        <p:txBody>
          <a:bodyPr wrap="none">
            <a:spAutoFit/>
          </a:bodyPr>
          <a:lstStyle/>
          <a:p>
            <a:r>
              <a:rPr lang="en-US" altLang="ja-JP"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AI</a:t>
            </a:r>
            <a:r>
              <a:rPr lang="ja-JP" altLang="en-US"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全方位カメラ</a:t>
            </a:r>
            <a:endParaRPr lang="en-US" altLang="ja-JP"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endParaRPr>
          </a:p>
          <a:p>
            <a:r>
              <a:rPr lang="ja-JP" altLang="en-US" sz="12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a:t>
            </a:r>
            <a:r>
              <a:rPr lang="en-US" altLang="ja-JP" sz="12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AI-VMD</a:t>
            </a:r>
            <a:r>
              <a:rPr lang="ja-JP" altLang="en-US" sz="12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a:t>
            </a:r>
            <a:r>
              <a:rPr lang="en-US" altLang="ja-JP" sz="12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AI</a:t>
            </a:r>
            <a:r>
              <a:rPr lang="ja-JP" altLang="en-US" sz="12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j-cs"/>
              </a:rPr>
              <a:t>人数カウント）</a:t>
            </a:r>
            <a:endParaRPr lang="ja-JP" altLang="en-US" sz="1200" dirty="0"/>
          </a:p>
        </p:txBody>
      </p:sp>
      <p:sp>
        <p:nvSpPr>
          <p:cNvPr id="4" name="コンテンツ プレースホルダー 3"/>
          <p:cNvSpPr>
            <a:spLocks noGrp="1"/>
          </p:cNvSpPr>
          <p:nvPr>
            <p:ph sz="quarter" idx="10"/>
          </p:nvPr>
        </p:nvSpPr>
        <p:spPr>
          <a:xfrm>
            <a:off x="578964" y="996916"/>
            <a:ext cx="7871130" cy="1185862"/>
          </a:xfrm>
        </p:spPr>
        <p:txBody>
          <a:bodyPr/>
          <a:lstStyle/>
          <a:p>
            <a:pPr marL="0" indent="0">
              <a:buNone/>
            </a:pPr>
            <a:r>
              <a:rPr lang="en-US" altLang="ja-JP" sz="2000" dirty="0"/>
              <a:t>AI</a:t>
            </a:r>
            <a:r>
              <a:rPr lang="ja-JP" altLang="en-US" sz="2000" dirty="0"/>
              <a:t>全方位カメラの「</a:t>
            </a:r>
            <a:r>
              <a:rPr lang="en-US" altLang="ja-JP" sz="2000" dirty="0"/>
              <a:t>AI-VMD</a:t>
            </a:r>
            <a:r>
              <a:rPr lang="ja-JP" altLang="en-US" sz="2000" dirty="0"/>
              <a:t>・</a:t>
            </a:r>
            <a:r>
              <a:rPr lang="en-US" altLang="ja-JP" sz="2000" dirty="0"/>
              <a:t>AI</a:t>
            </a:r>
            <a:r>
              <a:rPr lang="ja-JP" altLang="en-US" sz="2000" dirty="0"/>
              <a:t>人数カウント」アプリケーションの画角調整・設定については、</a:t>
            </a:r>
            <a:endParaRPr lang="en-US" altLang="ja-JP" sz="2000" dirty="0"/>
          </a:p>
          <a:p>
            <a:pPr marL="0" indent="0">
              <a:buNone/>
            </a:pPr>
            <a:r>
              <a:rPr kumimoji="1" lang="ja-JP" altLang="en-US" sz="2000" dirty="0"/>
              <a:t>「</a:t>
            </a:r>
            <a:r>
              <a:rPr lang="en-US" altLang="ja-JP" sz="2000" dirty="0"/>
              <a:t>AI</a:t>
            </a:r>
            <a:r>
              <a:rPr lang="ja-JP" altLang="en-US" sz="2000" dirty="0"/>
              <a:t>全方位カメラ システム設計資料 設定編＠</a:t>
            </a:r>
            <a:r>
              <a:rPr lang="en-US" altLang="ja-JP" sz="2000" dirty="0"/>
              <a:t>i-PRO </a:t>
            </a:r>
            <a:r>
              <a:rPr lang="ja-JP" altLang="en-US" sz="2000" dirty="0"/>
              <a:t>設定ツール」</a:t>
            </a:r>
            <a:endParaRPr lang="en-US" altLang="ja-JP" sz="2000" dirty="0"/>
          </a:p>
          <a:p>
            <a:pPr marL="0" indent="0">
              <a:buNone/>
            </a:pPr>
            <a:r>
              <a:rPr kumimoji="1" lang="ja-JP" altLang="en-US" sz="2000" dirty="0"/>
              <a:t>をご参照ください。</a:t>
            </a:r>
          </a:p>
        </p:txBody>
      </p:sp>
    </p:spTree>
    <p:extLst>
      <p:ext uri="{BB962C8B-B14F-4D97-AF65-F5344CB8AC3E}">
        <p14:creationId xmlns:p14="http://schemas.microsoft.com/office/powerpoint/2010/main" val="663436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60000" y="720000"/>
            <a:ext cx="3960000" cy="3960000"/>
          </a:xfrm>
        </p:spPr>
        <p:txBody>
          <a:bodyPr/>
          <a:lstStyle/>
          <a:p>
            <a:pPr marL="180975" lvl="0" indent="-180975">
              <a:lnSpc>
                <a:spcPct val="120000"/>
              </a:lnSpc>
              <a:buNone/>
            </a:pPr>
            <a:r>
              <a:rPr lang="ja-JP" altLang="en-US" sz="1400" dirty="0">
                <a:solidFill>
                  <a:prstClr val="black"/>
                </a:solidFill>
              </a:rPr>
              <a:t>①左メニューから「アプリケーション」＞「</a:t>
            </a:r>
            <a:r>
              <a:rPr lang="en-US" altLang="ja-JP" sz="1400" dirty="0">
                <a:solidFill>
                  <a:prstClr val="black"/>
                </a:solidFill>
              </a:rPr>
              <a:t>AI</a:t>
            </a:r>
            <a:r>
              <a:rPr lang="ja-JP" altLang="en-US" sz="1400" dirty="0">
                <a:solidFill>
                  <a:prstClr val="black"/>
                </a:solidFill>
              </a:rPr>
              <a:t>顔アプリケーション」をクリック、右側に「</a:t>
            </a:r>
            <a:r>
              <a:rPr lang="en-US" altLang="ja-JP" sz="1400" dirty="0">
                <a:solidFill>
                  <a:prstClr val="black"/>
                </a:solidFill>
              </a:rPr>
              <a:t>AI</a:t>
            </a:r>
            <a:r>
              <a:rPr lang="ja-JP" altLang="en-US" sz="1400" dirty="0">
                <a:solidFill>
                  <a:prstClr val="black"/>
                </a:solidFill>
              </a:rPr>
              <a:t>顔アプリケーション」メニューが表示</a:t>
            </a:r>
            <a:endParaRPr lang="en-US" altLang="ja-JP" sz="1400" dirty="0">
              <a:solidFill>
                <a:prstClr val="black"/>
              </a:solidFill>
            </a:endParaRPr>
          </a:p>
          <a:p>
            <a:pPr marL="180975" lvl="0" indent="-180975">
              <a:lnSpc>
                <a:spcPct val="120000"/>
              </a:lnSpc>
              <a:buNone/>
            </a:pPr>
            <a:r>
              <a:rPr lang="ja-JP" altLang="en-US" sz="1400" dirty="0">
                <a:solidFill>
                  <a:prstClr val="black"/>
                </a:solidFill>
              </a:rPr>
              <a:t>②「設定ナビゲーション画面を表示する」の「表示」をクリック</a:t>
            </a:r>
            <a:endParaRPr kumimoji="1" lang="ja-JP" altLang="en-US" sz="1400" dirty="0"/>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顔検知）</a:t>
            </a:r>
            <a:endParaRPr kumimoji="1" lang="ja-JP" altLang="en-US" sz="1800" dirty="0"/>
          </a:p>
        </p:txBody>
      </p:sp>
      <p:pic>
        <p:nvPicPr>
          <p:cNvPr id="6" name="図 5"/>
          <p:cNvPicPr>
            <a:picLocks noChangeAspect="1"/>
          </p:cNvPicPr>
          <p:nvPr/>
        </p:nvPicPr>
        <p:blipFill>
          <a:blip r:embed="rId3"/>
          <a:stretch>
            <a:fillRect/>
          </a:stretch>
        </p:blipFill>
        <p:spPr>
          <a:xfrm>
            <a:off x="178702" y="720000"/>
            <a:ext cx="1729610" cy="82106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図 6"/>
          <p:cNvPicPr>
            <a:picLocks noChangeAspect="1"/>
          </p:cNvPicPr>
          <p:nvPr/>
        </p:nvPicPr>
        <p:blipFill>
          <a:blip r:embed="rId4"/>
          <a:stretch>
            <a:fillRect/>
          </a:stretch>
        </p:blipFill>
        <p:spPr>
          <a:xfrm>
            <a:off x="178702" y="1720890"/>
            <a:ext cx="4508644" cy="268081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9" name="正方形/長方形 8"/>
          <p:cNvSpPr/>
          <p:nvPr/>
        </p:nvSpPr>
        <p:spPr>
          <a:xfrm>
            <a:off x="492257" y="1034721"/>
            <a:ext cx="1416056" cy="2687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767847" y="1817395"/>
            <a:ext cx="890082" cy="2126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953990" y="1011357"/>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①</a:t>
            </a:r>
          </a:p>
        </p:txBody>
      </p:sp>
      <p:sp>
        <p:nvSpPr>
          <p:cNvPr id="12" name="テキスト ボックス 11"/>
          <p:cNvSpPr txBox="1"/>
          <p:nvPr/>
        </p:nvSpPr>
        <p:spPr>
          <a:xfrm>
            <a:off x="4648482" y="1773596"/>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Tree>
    <p:extLst>
      <p:ext uri="{BB962C8B-B14F-4D97-AF65-F5344CB8AC3E}">
        <p14:creationId xmlns:p14="http://schemas.microsoft.com/office/powerpoint/2010/main" val="2064096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60000" y="720000"/>
            <a:ext cx="3960000" cy="3960000"/>
          </a:xfrm>
        </p:spPr>
        <p:txBody>
          <a:bodyPr/>
          <a:lstStyle/>
          <a:p>
            <a:pPr marL="177800" indent="-177800">
              <a:buNone/>
            </a:pPr>
            <a:r>
              <a:rPr lang="ja-JP" altLang="en-US" sz="1400" dirty="0"/>
              <a:t>① </a:t>
            </a:r>
            <a:r>
              <a:rPr kumimoji="1" lang="ja-JP" altLang="en-US" sz="1400" dirty="0"/>
              <a:t>「設定ナビゲーション」が表示</a:t>
            </a:r>
            <a:endParaRPr kumimoji="1" lang="en-US" altLang="ja-JP" sz="1400" dirty="0"/>
          </a:p>
          <a:p>
            <a:pPr marL="357188" indent="-357188">
              <a:buNone/>
            </a:pPr>
            <a:r>
              <a:rPr lang="ja-JP" altLang="en-US" sz="1400" dirty="0"/>
              <a:t>②　</a:t>
            </a:r>
            <a:r>
              <a:rPr kumimoji="1" lang="en-US" altLang="ja-JP" sz="1400" dirty="0"/>
              <a:t>Step</a:t>
            </a:r>
            <a:r>
              <a:rPr kumimoji="1" lang="ja-JP" altLang="en-US" sz="1400" dirty="0"/>
              <a:t>１「調整パラメータの設定」を設置環境に合わせて設定。</a:t>
            </a:r>
            <a:endParaRPr kumimoji="1" lang="en-US" altLang="ja-JP" sz="1400" dirty="0"/>
          </a:p>
          <a:p>
            <a:pPr marL="177800" indent="-177800">
              <a:buNone/>
            </a:pPr>
            <a:r>
              <a:rPr lang="ja-JP" altLang="en-US" sz="1400" dirty="0"/>
              <a:t>③ 「続行」をクリック</a:t>
            </a:r>
            <a:endParaRPr kumimoji="1" lang="en-US" altLang="ja-JP" sz="1400" dirty="0"/>
          </a:p>
          <a:p>
            <a:pPr marL="357188" indent="-357188">
              <a:buNone/>
            </a:pPr>
            <a:r>
              <a:rPr lang="ja-JP" altLang="en-US" sz="1400" dirty="0"/>
              <a:t>④　</a:t>
            </a:r>
            <a:r>
              <a:rPr kumimoji="1" lang="ja-JP" altLang="en-US" sz="1400" dirty="0"/>
              <a:t>以降、</a:t>
            </a:r>
            <a:r>
              <a:rPr kumimoji="1" lang="en-US" altLang="ja-JP" sz="1400" dirty="0"/>
              <a:t>Step</a:t>
            </a:r>
            <a:r>
              <a:rPr kumimoji="1" lang="ja-JP" altLang="en-US" sz="1400" dirty="0"/>
              <a:t>２～</a:t>
            </a:r>
            <a:r>
              <a:rPr lang="ja-JP" altLang="en-US" sz="1400" dirty="0"/>
              <a:t>４をガイダンスに準じて、順次確認・設定</a:t>
            </a:r>
            <a:endParaRPr lang="en-US" altLang="ja-JP" sz="1400" dirty="0"/>
          </a:p>
          <a:p>
            <a:pPr marL="538163" indent="-177800">
              <a:spcBef>
                <a:spcPts val="300"/>
              </a:spcBef>
              <a:buNone/>
            </a:pPr>
            <a:r>
              <a:rPr lang="en-US" altLang="ja-JP" sz="1000" dirty="0"/>
              <a:t>※Step3</a:t>
            </a:r>
            <a:r>
              <a:rPr lang="ja-JP" altLang="en-US" sz="1000" dirty="0"/>
              <a:t>「ズーム</a:t>
            </a:r>
            <a:r>
              <a:rPr lang="en-US" altLang="ja-JP" sz="1000" dirty="0"/>
              <a:t>/</a:t>
            </a:r>
            <a:r>
              <a:rPr lang="ja-JP" altLang="en-US" sz="1000" dirty="0"/>
              <a:t>フォーカス</a:t>
            </a:r>
            <a:r>
              <a:rPr lang="en-US" altLang="ja-JP" sz="1000" dirty="0"/>
              <a:t>/</a:t>
            </a:r>
            <a:r>
              <a:rPr lang="ja-JP" altLang="en-US" sz="1000" dirty="0"/>
              <a:t>俯角の調整」の調整については、次ページを参照ください</a:t>
            </a:r>
            <a:endParaRPr lang="en-US" altLang="ja-JP" sz="1000" dirty="0"/>
          </a:p>
          <a:p>
            <a:pPr marL="357188" indent="-357188">
              <a:buNone/>
            </a:pPr>
            <a:r>
              <a:rPr lang="ja-JP" altLang="en-US" sz="1400" dirty="0"/>
              <a:t>⑤　</a:t>
            </a:r>
            <a:r>
              <a:rPr kumimoji="1" lang="en-US" altLang="ja-JP" sz="1400" dirty="0"/>
              <a:t>Step4</a:t>
            </a:r>
            <a:r>
              <a:rPr kumimoji="1" lang="ja-JP" altLang="en-US" sz="1400" dirty="0"/>
              <a:t>「完了」画面で「次へ」をクリックすると、「顔照合確認画面」に遷移</a:t>
            </a:r>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顔検知）</a:t>
            </a:r>
            <a:endParaRPr kumimoji="1" lang="ja-JP" altLang="en-US" sz="1800" dirty="0"/>
          </a:p>
        </p:txBody>
      </p:sp>
      <p:pic>
        <p:nvPicPr>
          <p:cNvPr id="4" name="図 3"/>
          <p:cNvPicPr>
            <a:picLocks noChangeAspect="1"/>
          </p:cNvPicPr>
          <p:nvPr/>
        </p:nvPicPr>
        <p:blipFill rotWithShape="1">
          <a:blip r:embed="rId3"/>
          <a:srcRect b="6187"/>
          <a:stretch/>
        </p:blipFill>
        <p:spPr>
          <a:xfrm>
            <a:off x="201174" y="691425"/>
            <a:ext cx="3916466" cy="398107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5" name="正方形/長方形 4"/>
          <p:cNvSpPr/>
          <p:nvPr/>
        </p:nvSpPr>
        <p:spPr>
          <a:xfrm>
            <a:off x="265889" y="1080378"/>
            <a:ext cx="3171217" cy="359211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13171" y="1080378"/>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
        <p:nvSpPr>
          <p:cNvPr id="7" name="正方形/長方形 6"/>
          <p:cNvSpPr/>
          <p:nvPr/>
        </p:nvSpPr>
        <p:spPr>
          <a:xfrm>
            <a:off x="752272" y="4420208"/>
            <a:ext cx="382622" cy="2312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110959" y="4381927"/>
            <a:ext cx="364202" cy="307777"/>
          </a:xfrm>
          <a:prstGeom prst="rect">
            <a:avLst/>
          </a:prstGeom>
          <a:noFill/>
        </p:spPr>
        <p:txBody>
          <a:bodyPr wrap="none" rtlCol="0">
            <a:spAutoFit/>
          </a:bodyPr>
          <a:lstStyle/>
          <a:p>
            <a:r>
              <a:rPr lang="ja-JP" altLang="en-US" sz="1400" b="1" dirty="0">
                <a:solidFill>
                  <a:srgbClr val="FF0000"/>
                </a:solidFill>
                <a:latin typeface="+mn-ea"/>
                <a:ea typeface="+mn-ea"/>
              </a:rPr>
              <a:t>③</a:t>
            </a:r>
            <a:endParaRPr kumimoji="1" lang="ja-JP" altLang="en-US" sz="1400" b="1" dirty="0">
              <a:solidFill>
                <a:srgbClr val="FF0000"/>
              </a:solidFill>
              <a:latin typeface="+mn-ea"/>
              <a:ea typeface="+mn-ea"/>
            </a:endParaRPr>
          </a:p>
        </p:txBody>
      </p:sp>
    </p:spTree>
    <p:extLst>
      <p:ext uri="{BB962C8B-B14F-4D97-AF65-F5344CB8AC3E}">
        <p14:creationId xmlns:p14="http://schemas.microsoft.com/office/powerpoint/2010/main" val="3512877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60000" y="720000"/>
            <a:ext cx="3960000" cy="3960000"/>
          </a:xfrm>
        </p:spPr>
        <p:txBody>
          <a:bodyPr/>
          <a:lstStyle/>
          <a:p>
            <a:pPr marL="0" indent="0">
              <a:buNone/>
            </a:pPr>
            <a:endParaRPr kumimoji="1" lang="ja-JP" altLang="en-US" sz="1400" dirty="0"/>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顔検知）</a:t>
            </a:r>
            <a:endParaRPr kumimoji="1" lang="ja-JP" altLang="en-US" sz="1800" dirty="0"/>
          </a:p>
        </p:txBody>
      </p:sp>
      <p:pic>
        <p:nvPicPr>
          <p:cNvPr id="5" name="図 4"/>
          <p:cNvPicPr>
            <a:picLocks noChangeAspect="1"/>
          </p:cNvPicPr>
          <p:nvPr/>
        </p:nvPicPr>
        <p:blipFill rotWithShape="1">
          <a:blip r:embed="rId3"/>
          <a:srcRect l="15897" r="28544"/>
          <a:stretch/>
        </p:blipFill>
        <p:spPr>
          <a:xfrm>
            <a:off x="201175" y="720000"/>
            <a:ext cx="4051610" cy="3950074"/>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rotWithShape="1">
          <a:blip r:embed="rId4"/>
          <a:srcRect b="6552"/>
          <a:stretch/>
        </p:blipFill>
        <p:spPr>
          <a:xfrm>
            <a:off x="4280590" y="720000"/>
            <a:ext cx="3916466" cy="396559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正方形/長方形 5"/>
          <p:cNvSpPr/>
          <p:nvPr/>
        </p:nvSpPr>
        <p:spPr>
          <a:xfrm>
            <a:off x="4490224" y="1605618"/>
            <a:ext cx="3048000" cy="4237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56839" y="3754244"/>
            <a:ext cx="1538868" cy="4386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0" y="3150299"/>
            <a:ext cx="3069718" cy="1207890"/>
          </a:xfrm>
          <a:prstGeom prst="rect">
            <a:avLst/>
          </a:prstGeom>
          <a:solidFill>
            <a:srgbClr val="FFFFCC"/>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US" altLang="ja-JP" sz="1200" b="1" dirty="0">
                <a:solidFill>
                  <a:schemeClr val="tx1"/>
                </a:solidFill>
              </a:rPr>
              <a:t>【</a:t>
            </a:r>
            <a:r>
              <a:rPr lang="ja-JP" altLang="en-US" sz="1200" b="1" dirty="0">
                <a:solidFill>
                  <a:schemeClr val="tx1"/>
                </a:solidFill>
              </a:rPr>
              <a:t>❸ズーム</a:t>
            </a:r>
            <a:r>
              <a:rPr lang="en-US" altLang="ja-JP" sz="1200" b="1" dirty="0">
                <a:solidFill>
                  <a:schemeClr val="tx1"/>
                </a:solidFill>
              </a:rPr>
              <a:t>/</a:t>
            </a:r>
            <a:r>
              <a:rPr lang="ja-JP" altLang="en-US" sz="1200" b="1" dirty="0">
                <a:solidFill>
                  <a:schemeClr val="tx1"/>
                </a:solidFill>
              </a:rPr>
              <a:t>フォーカス</a:t>
            </a:r>
            <a:r>
              <a:rPr lang="en-US" altLang="ja-JP" sz="1200" b="1" dirty="0">
                <a:solidFill>
                  <a:schemeClr val="tx1"/>
                </a:solidFill>
              </a:rPr>
              <a:t>/</a:t>
            </a:r>
            <a:r>
              <a:rPr lang="ja-JP" altLang="en-US" sz="1200" b="1" dirty="0">
                <a:solidFill>
                  <a:schemeClr val="tx1"/>
                </a:solidFill>
              </a:rPr>
              <a:t>俯角の調整</a:t>
            </a:r>
            <a:r>
              <a:rPr lang="en-US" altLang="ja-JP" sz="1200" b="1" dirty="0">
                <a:solidFill>
                  <a:schemeClr val="tx1"/>
                </a:solidFill>
              </a:rPr>
              <a:t>】</a:t>
            </a:r>
            <a:endParaRPr kumimoji="1" lang="en-US" altLang="ja-JP" sz="1200" b="1" dirty="0">
              <a:solidFill>
                <a:schemeClr val="tx1"/>
              </a:solidFill>
            </a:endParaRPr>
          </a:p>
          <a:p>
            <a:pPr marL="88900">
              <a:spcBef>
                <a:spcPts val="600"/>
              </a:spcBef>
            </a:pPr>
            <a:r>
              <a:rPr kumimoji="1" lang="ja-JP" altLang="en-US" sz="1200" b="1" dirty="0">
                <a:solidFill>
                  <a:schemeClr val="tx1"/>
                </a:solidFill>
              </a:rPr>
              <a:t>ズーム調整時、ライブ画左下の「基準となる位置における推奨サイズ」を参照の上、調整してください。</a:t>
            </a:r>
          </a:p>
        </p:txBody>
      </p:sp>
      <p:cxnSp>
        <p:nvCxnSpPr>
          <p:cNvPr id="10" name="直線矢印コネクタ 9"/>
          <p:cNvCxnSpPr>
            <a:stCxn id="8" idx="0"/>
            <a:endCxn id="6" idx="2"/>
          </p:cNvCxnSpPr>
          <p:nvPr/>
        </p:nvCxnSpPr>
        <p:spPr>
          <a:xfrm flipH="1" flipV="1">
            <a:off x="6014224" y="2029364"/>
            <a:ext cx="92635" cy="1120935"/>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stCxn id="8" idx="1"/>
            <a:endCxn id="7" idx="3"/>
          </p:cNvCxnSpPr>
          <p:nvPr/>
        </p:nvCxnSpPr>
        <p:spPr>
          <a:xfrm flipH="1">
            <a:off x="1895707" y="3754244"/>
            <a:ext cx="2676293" cy="219308"/>
          </a:xfrm>
          <a:prstGeom prst="straightConnector1">
            <a:avLst/>
          </a:prstGeom>
          <a:ln w="19050">
            <a:solidFill>
              <a:srgbClr val="0000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119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顔検知）</a:t>
            </a:r>
            <a:endParaRPr kumimoji="1" lang="ja-JP" altLang="en-US" sz="1800" dirty="0"/>
          </a:p>
        </p:txBody>
      </p:sp>
      <p:pic>
        <p:nvPicPr>
          <p:cNvPr id="7" name="図 6"/>
          <p:cNvPicPr>
            <a:picLocks noChangeAspect="1"/>
          </p:cNvPicPr>
          <p:nvPr/>
        </p:nvPicPr>
        <p:blipFill rotWithShape="1">
          <a:blip r:embed="rId3"/>
          <a:srcRect l="17625"/>
          <a:stretch/>
        </p:blipFill>
        <p:spPr>
          <a:xfrm>
            <a:off x="207523" y="720000"/>
            <a:ext cx="6022286" cy="3960000"/>
          </a:xfrm>
          <a:prstGeom prst="rect">
            <a:avLst/>
          </a:prstGeom>
          <a:effectLst>
            <a:outerShdw blurRad="50800" dist="38100" dir="2700000" algn="tl" rotWithShape="0">
              <a:prstClr val="black">
                <a:alpha val="40000"/>
              </a:prstClr>
            </a:outerShdw>
          </a:effectLst>
        </p:spPr>
      </p:pic>
      <p:sp>
        <p:nvSpPr>
          <p:cNvPr id="9" name="コンテンツ プレースホルダー 1"/>
          <p:cNvSpPr txBox="1">
            <a:spLocks/>
          </p:cNvSpPr>
          <p:nvPr/>
        </p:nvSpPr>
        <p:spPr>
          <a:xfrm>
            <a:off x="6277584" y="713667"/>
            <a:ext cx="2814536" cy="411788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sz="1400" dirty="0"/>
              <a:t>【</a:t>
            </a:r>
            <a:r>
              <a:rPr lang="ja-JP" altLang="en-US" sz="1400" dirty="0"/>
              <a:t>顔照合確認画面</a:t>
            </a:r>
            <a:r>
              <a:rPr lang="en-US" altLang="ja-JP" sz="1400" dirty="0"/>
              <a:t>】</a:t>
            </a:r>
          </a:p>
          <a:p>
            <a:pPr marL="0" indent="0" fontAlgn="auto">
              <a:spcAft>
                <a:spcPts val="0"/>
              </a:spcAft>
              <a:buNone/>
            </a:pPr>
            <a:r>
              <a:rPr lang="ja-JP" altLang="en-US" sz="1400" dirty="0"/>
              <a:t>① 被験者、基準点に直立</a:t>
            </a:r>
            <a:endParaRPr lang="en-US" altLang="ja-JP" sz="1400" dirty="0"/>
          </a:p>
          <a:p>
            <a:pPr marL="0" indent="0" fontAlgn="auto">
              <a:spcAft>
                <a:spcPts val="0"/>
              </a:spcAft>
              <a:buNone/>
            </a:pPr>
            <a:r>
              <a:rPr lang="ja-JP" altLang="en-US" sz="1400" dirty="0"/>
              <a:t>②「　 」をクリック：確認開始</a:t>
            </a:r>
            <a:endParaRPr lang="en-US" altLang="ja-JP" sz="1400" dirty="0"/>
          </a:p>
          <a:p>
            <a:pPr marL="0" indent="0" fontAlgn="auto">
              <a:spcAft>
                <a:spcPts val="0"/>
              </a:spcAft>
              <a:buFont typeface="Arial" panose="020B0604020202020204" pitchFamily="34" charset="0"/>
              <a:buNone/>
            </a:pPr>
            <a:r>
              <a:rPr lang="ja-JP" altLang="en-US" sz="1400" dirty="0"/>
              <a:t>③「　 」をクリック：確認終了</a:t>
            </a:r>
            <a:endParaRPr lang="en-US" altLang="ja-JP" sz="1400" dirty="0"/>
          </a:p>
          <a:p>
            <a:pPr marL="265113" indent="-265113" fontAlgn="auto">
              <a:spcAft>
                <a:spcPts val="0"/>
              </a:spcAft>
              <a:buNone/>
            </a:pPr>
            <a:r>
              <a:rPr lang="ja-JP" altLang="en-US" sz="1400" dirty="0"/>
              <a:t>④「ベストショット表示領域」にベストショット画像が表示</a:t>
            </a:r>
            <a:endParaRPr lang="en-US" altLang="ja-JP" sz="1400" dirty="0"/>
          </a:p>
          <a:p>
            <a:pPr marL="0" indent="0" fontAlgn="auto">
              <a:spcAft>
                <a:spcPts val="0"/>
              </a:spcAft>
              <a:buFont typeface="Arial" panose="020B0604020202020204" pitchFamily="34" charset="0"/>
              <a:buNone/>
            </a:pPr>
            <a:r>
              <a:rPr lang="en-US" altLang="ja-JP" sz="1000" dirty="0"/>
              <a:t>※</a:t>
            </a:r>
            <a:r>
              <a:rPr lang="ja-JP" altLang="en-US" sz="1000" dirty="0"/>
              <a:t>被験者の顔画像取得について</a:t>
            </a:r>
            <a:endParaRPr lang="en-US" altLang="ja-JP" sz="1000" dirty="0"/>
          </a:p>
          <a:p>
            <a:pPr marL="0" indent="0" fontAlgn="auto">
              <a:spcAft>
                <a:spcPts val="0"/>
              </a:spcAft>
              <a:buFont typeface="Arial" panose="020B0604020202020204" pitchFamily="34" charset="0"/>
              <a:buNone/>
            </a:pPr>
            <a:r>
              <a:rPr lang="ja-JP" altLang="en-US" sz="1000" dirty="0"/>
              <a:t>正面顔が取得出来ていることを確認してください。</a:t>
            </a:r>
            <a:endParaRPr lang="en-US" altLang="ja-JP" sz="1400" dirty="0"/>
          </a:p>
        </p:txBody>
      </p:sp>
      <p:pic>
        <p:nvPicPr>
          <p:cNvPr id="11" name="図 10"/>
          <p:cNvPicPr>
            <a:picLocks noChangeAspect="1"/>
          </p:cNvPicPr>
          <p:nvPr/>
        </p:nvPicPr>
        <p:blipFill>
          <a:blip r:embed="rId4"/>
          <a:stretch>
            <a:fillRect/>
          </a:stretch>
        </p:blipFill>
        <p:spPr>
          <a:xfrm>
            <a:off x="6721525" y="1424010"/>
            <a:ext cx="238529" cy="233852"/>
          </a:xfrm>
          <a:prstGeom prst="rect">
            <a:avLst/>
          </a:prstGeom>
        </p:spPr>
      </p:pic>
      <p:pic>
        <p:nvPicPr>
          <p:cNvPr id="12" name="図 11"/>
          <p:cNvPicPr>
            <a:picLocks noChangeAspect="1"/>
          </p:cNvPicPr>
          <p:nvPr/>
        </p:nvPicPr>
        <p:blipFill>
          <a:blip r:embed="rId5"/>
          <a:stretch>
            <a:fillRect/>
          </a:stretch>
        </p:blipFill>
        <p:spPr>
          <a:xfrm>
            <a:off x="6711984" y="1761928"/>
            <a:ext cx="257613" cy="242156"/>
          </a:xfrm>
          <a:prstGeom prst="rect">
            <a:avLst/>
          </a:prstGeom>
        </p:spPr>
      </p:pic>
      <p:sp>
        <p:nvSpPr>
          <p:cNvPr id="13" name="正方形/長方形 12"/>
          <p:cNvSpPr/>
          <p:nvPr/>
        </p:nvSpPr>
        <p:spPr>
          <a:xfrm>
            <a:off x="3735421" y="1880681"/>
            <a:ext cx="894945" cy="23479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107448" y="1559933"/>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③</a:t>
            </a:r>
          </a:p>
        </p:txBody>
      </p:sp>
      <p:sp>
        <p:nvSpPr>
          <p:cNvPr id="15" name="テキスト ボックス 14"/>
          <p:cNvSpPr txBox="1"/>
          <p:nvPr/>
        </p:nvSpPr>
        <p:spPr>
          <a:xfrm>
            <a:off x="4581216" y="3969251"/>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④</a:t>
            </a:r>
          </a:p>
        </p:txBody>
      </p:sp>
      <p:sp>
        <p:nvSpPr>
          <p:cNvPr id="16" name="テキスト ボックス 15"/>
          <p:cNvSpPr txBox="1"/>
          <p:nvPr/>
        </p:nvSpPr>
        <p:spPr>
          <a:xfrm>
            <a:off x="3911697" y="1559934"/>
            <a:ext cx="364202" cy="307777"/>
          </a:xfrm>
          <a:prstGeom prst="rect">
            <a:avLst/>
          </a:prstGeom>
          <a:noFill/>
        </p:spPr>
        <p:txBody>
          <a:bodyPr wrap="none" rtlCol="0">
            <a:spAutoFit/>
          </a:bodyPr>
          <a:lstStyle/>
          <a:p>
            <a:r>
              <a:rPr lang="ja-JP" altLang="en-US" sz="1400" b="1" dirty="0">
                <a:solidFill>
                  <a:srgbClr val="FF0000"/>
                </a:solidFill>
                <a:latin typeface="+mn-ea"/>
                <a:ea typeface="+mn-ea"/>
              </a:rPr>
              <a:t>②</a:t>
            </a:r>
            <a:endParaRPr kumimoji="1" lang="ja-JP" altLang="en-US" sz="1400" b="1" dirty="0">
              <a:solidFill>
                <a:srgbClr val="FF0000"/>
              </a:solidFill>
              <a:latin typeface="+mn-ea"/>
              <a:ea typeface="+mn-ea"/>
            </a:endParaRPr>
          </a:p>
        </p:txBody>
      </p:sp>
      <p:sp>
        <p:nvSpPr>
          <p:cNvPr id="18" name="正方形/長方形 17"/>
          <p:cNvSpPr/>
          <p:nvPr/>
        </p:nvSpPr>
        <p:spPr>
          <a:xfrm>
            <a:off x="3739331" y="1634246"/>
            <a:ext cx="224246" cy="1980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1835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59999" y="720000"/>
            <a:ext cx="4102417" cy="3960000"/>
          </a:xfrm>
        </p:spPr>
        <p:txBody>
          <a:bodyPr/>
          <a:lstStyle/>
          <a:p>
            <a:pPr marL="0" indent="0">
              <a:buNone/>
            </a:pPr>
            <a:r>
              <a:rPr lang="ja-JP" altLang="en-US" sz="1400" dirty="0"/>
              <a:t>①「ベストショット表示領域」</a:t>
            </a:r>
            <a:r>
              <a:rPr kumimoji="1" lang="ja-JP" altLang="en-US" sz="1400" dirty="0"/>
              <a:t>より登録画を選択</a:t>
            </a:r>
            <a:endParaRPr kumimoji="1" lang="en-US" altLang="ja-JP" sz="1400" dirty="0"/>
          </a:p>
          <a:p>
            <a:pPr marL="0" indent="0">
              <a:buNone/>
            </a:pPr>
            <a:r>
              <a:rPr lang="ja-JP" altLang="en-US" sz="1400" dirty="0"/>
              <a:t>②</a:t>
            </a:r>
            <a:r>
              <a:rPr kumimoji="1" lang="ja-JP" altLang="en-US" sz="1400" dirty="0"/>
              <a:t>「顔登録」に顔画像が表示</a:t>
            </a:r>
            <a:endParaRPr kumimoji="1" lang="en-US" altLang="ja-JP" sz="1400" dirty="0"/>
          </a:p>
          <a:p>
            <a:pPr marL="0" indent="0">
              <a:buNone/>
            </a:pPr>
            <a:r>
              <a:rPr lang="ja-JP" altLang="en-US" sz="1400" dirty="0"/>
              <a:t>③「登録」をクリック</a:t>
            </a:r>
            <a:endParaRPr lang="en-US" altLang="ja-JP" sz="1400" dirty="0"/>
          </a:p>
          <a:p>
            <a:pPr marL="180975" indent="-180975">
              <a:buNone/>
            </a:pPr>
            <a:r>
              <a:rPr kumimoji="1" lang="en-US" altLang="ja-JP" sz="1100" dirty="0"/>
              <a:t>※</a:t>
            </a:r>
            <a:r>
              <a:rPr kumimoji="1" lang="ja-JP" altLang="en-US" sz="1100" dirty="0"/>
              <a:t>「ベストショット表示領域」からドラッグアンドドロップで登録も可能</a:t>
            </a:r>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顔検知）</a:t>
            </a:r>
            <a:endParaRPr kumimoji="1" lang="ja-JP" altLang="en-US" sz="1800" dirty="0"/>
          </a:p>
        </p:txBody>
      </p:sp>
      <p:pic>
        <p:nvPicPr>
          <p:cNvPr id="4" name="図 3"/>
          <p:cNvPicPr>
            <a:picLocks noChangeAspect="1"/>
          </p:cNvPicPr>
          <p:nvPr/>
        </p:nvPicPr>
        <p:blipFill rotWithShape="1">
          <a:blip r:embed="rId3"/>
          <a:srcRect b="4875"/>
          <a:stretch/>
        </p:blipFill>
        <p:spPr>
          <a:xfrm>
            <a:off x="424568" y="720000"/>
            <a:ext cx="3122785" cy="3874860"/>
          </a:xfrm>
          <a:prstGeom prst="rect">
            <a:avLst/>
          </a:prstGeom>
          <a:effectLst>
            <a:outerShdw blurRad="50800" dist="38100" dir="2700000" algn="tl" rotWithShape="0">
              <a:prstClr val="black">
                <a:alpha val="40000"/>
              </a:prstClr>
            </a:outerShdw>
          </a:effectLst>
        </p:spPr>
      </p:pic>
      <p:sp>
        <p:nvSpPr>
          <p:cNvPr id="5" name="正方形/長方形 4"/>
          <p:cNvSpPr/>
          <p:nvPr/>
        </p:nvSpPr>
        <p:spPr>
          <a:xfrm>
            <a:off x="424568" y="3871609"/>
            <a:ext cx="1151313" cy="48638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854740" y="3411165"/>
            <a:ext cx="538264" cy="5188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780195" y="2947482"/>
            <a:ext cx="663396" cy="2821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488987" y="2947482"/>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③</a:t>
            </a:r>
          </a:p>
        </p:txBody>
      </p:sp>
      <p:sp>
        <p:nvSpPr>
          <p:cNvPr id="10" name="テキスト ボックス 9"/>
          <p:cNvSpPr txBox="1"/>
          <p:nvPr/>
        </p:nvSpPr>
        <p:spPr>
          <a:xfrm>
            <a:off x="2342430" y="3374273"/>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
        <p:nvSpPr>
          <p:cNvPr id="11" name="テキスト ボックス 10"/>
          <p:cNvSpPr txBox="1"/>
          <p:nvPr/>
        </p:nvSpPr>
        <p:spPr>
          <a:xfrm>
            <a:off x="1529380" y="4129523"/>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①</a:t>
            </a:r>
          </a:p>
        </p:txBody>
      </p:sp>
    </p:spTree>
    <p:extLst>
      <p:ext uri="{BB962C8B-B14F-4D97-AF65-F5344CB8AC3E}">
        <p14:creationId xmlns:p14="http://schemas.microsoft.com/office/powerpoint/2010/main" val="3891428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4860000" y="719999"/>
            <a:ext cx="3836528" cy="4117889"/>
          </a:xfrm>
        </p:spPr>
        <p:txBody>
          <a:bodyPr/>
          <a:lstStyle/>
          <a:p>
            <a:pPr marL="0" indent="0">
              <a:buNone/>
            </a:pPr>
            <a:r>
              <a:rPr lang="en-US" altLang="ja-JP" sz="1400" dirty="0"/>
              <a:t>【</a:t>
            </a:r>
            <a:r>
              <a:rPr lang="ja-JP" altLang="en-US" sz="1400" dirty="0"/>
              <a:t>歩行確認</a:t>
            </a:r>
            <a:r>
              <a:rPr lang="en-US" altLang="ja-JP" sz="1400" dirty="0"/>
              <a:t>】</a:t>
            </a:r>
          </a:p>
          <a:p>
            <a:pPr marL="0" indent="0">
              <a:buNone/>
            </a:pPr>
            <a:r>
              <a:rPr kumimoji="1" lang="en-US" altLang="ja-JP" sz="1100" dirty="0"/>
              <a:t>※</a:t>
            </a:r>
            <a:r>
              <a:rPr kumimoji="1" lang="ja-JP" altLang="en-US" sz="1100" dirty="0"/>
              <a:t>歩行確認前は、被験者は画角から外れておいてください。</a:t>
            </a:r>
            <a:endParaRPr kumimoji="1" lang="en-US" altLang="ja-JP" sz="1100" dirty="0"/>
          </a:p>
          <a:p>
            <a:pPr marL="0" indent="0">
              <a:buNone/>
            </a:pPr>
            <a:r>
              <a:rPr lang="ja-JP" altLang="en-US" sz="1400" dirty="0"/>
              <a:t>①「　 」をクリック：リセット</a:t>
            </a:r>
            <a:endParaRPr lang="en-US" altLang="ja-JP" sz="1400" dirty="0"/>
          </a:p>
          <a:p>
            <a:pPr marL="0" indent="0">
              <a:buNone/>
            </a:pPr>
            <a:r>
              <a:rPr lang="ja-JP" altLang="en-US" sz="1400" dirty="0"/>
              <a:t>②「　 」をクリック：確認開始</a:t>
            </a:r>
            <a:endParaRPr lang="en-US" altLang="ja-JP" sz="1400" dirty="0"/>
          </a:p>
          <a:p>
            <a:pPr marL="0" indent="0">
              <a:buNone/>
            </a:pPr>
            <a:r>
              <a:rPr lang="ja-JP" altLang="en-US" sz="1400" dirty="0"/>
              <a:t>③ </a:t>
            </a:r>
            <a:r>
              <a:rPr kumimoji="1" lang="ja-JP" altLang="en-US" sz="1400" dirty="0"/>
              <a:t>登録者、歩行開始</a:t>
            </a:r>
            <a:endParaRPr kumimoji="1" lang="en-US" altLang="ja-JP" sz="1400" dirty="0"/>
          </a:p>
          <a:p>
            <a:pPr marL="0" indent="0">
              <a:buNone/>
            </a:pPr>
            <a:r>
              <a:rPr lang="ja-JP" altLang="en-US" sz="1400" dirty="0"/>
              <a:t>④「　 」をクリック：確認終了</a:t>
            </a:r>
            <a:endParaRPr lang="en-US" altLang="ja-JP" sz="1400" dirty="0"/>
          </a:p>
          <a:p>
            <a:pPr marL="0" indent="0">
              <a:buNone/>
            </a:pPr>
            <a:r>
              <a:rPr lang="ja-JP" altLang="en-US" sz="1400" dirty="0"/>
              <a:t>⑤ </a:t>
            </a:r>
            <a:r>
              <a:rPr kumimoji="1" lang="ja-JP" altLang="en-US" sz="1400" dirty="0"/>
              <a:t>照合結果を確認</a:t>
            </a:r>
            <a:endParaRPr kumimoji="1" lang="en-US" altLang="ja-JP" sz="1400" dirty="0"/>
          </a:p>
          <a:p>
            <a:pPr marL="0" indent="0">
              <a:buNone/>
            </a:pPr>
            <a:endParaRPr lang="en-US" altLang="ja-JP" sz="1400" dirty="0"/>
          </a:p>
          <a:p>
            <a:pPr marL="0" indent="0">
              <a:buNone/>
            </a:pPr>
            <a:r>
              <a:rPr lang="en-US" altLang="ja-JP" sz="1100" dirty="0"/>
              <a:t>※</a:t>
            </a:r>
            <a:r>
              <a:rPr lang="ja-JP" altLang="en-US" sz="1100" dirty="0"/>
              <a:t>照合結果が合格になる条件：</a:t>
            </a:r>
            <a:endParaRPr lang="en-US" altLang="ja-JP" sz="1100" dirty="0"/>
          </a:p>
          <a:p>
            <a:pPr marL="90488" indent="0">
              <a:spcBef>
                <a:spcPts val="600"/>
              </a:spcBef>
              <a:buNone/>
            </a:pPr>
            <a:r>
              <a:rPr lang="ja-JP" altLang="en-US" sz="1100" dirty="0"/>
              <a:t>緑枠が連続で一定の枚数表示されると合格となります。 合格となる枚数は、</a:t>
            </a:r>
            <a:r>
              <a:rPr lang="en-US" altLang="ja-JP" sz="1100" dirty="0"/>
              <a:t>AI</a:t>
            </a:r>
            <a:r>
              <a:rPr lang="ja-JP" altLang="en-US" sz="1100" dirty="0"/>
              <a:t>顔アプリは５枚、</a:t>
            </a:r>
            <a:r>
              <a:rPr lang="en-US" altLang="ja-JP" sz="1100" dirty="0"/>
              <a:t>WV-ASF950 Ver.4.00 </a:t>
            </a:r>
            <a:r>
              <a:rPr lang="ja-JP" altLang="en-US" sz="1100" dirty="0"/>
              <a:t>以降を使用しているときは </a:t>
            </a:r>
            <a:r>
              <a:rPr lang="en-US" altLang="ja-JP" sz="1100" dirty="0"/>
              <a:t>3 </a:t>
            </a:r>
            <a:r>
              <a:rPr lang="ja-JP" altLang="en-US" sz="1100" dirty="0"/>
              <a:t>枚となります。</a:t>
            </a:r>
            <a:endParaRPr lang="en-US" altLang="ja-JP" sz="1100" dirty="0"/>
          </a:p>
          <a:p>
            <a:pPr marL="90488" indent="0">
              <a:spcBef>
                <a:spcPts val="600"/>
              </a:spcBef>
              <a:buNone/>
            </a:pPr>
            <a:r>
              <a:rPr lang="ja-JP" altLang="en-US" sz="1100" dirty="0"/>
              <a:t>不合格の場合は 「類似度」と「幅」の数値を確認し、再度画角調整を行ってください。</a:t>
            </a:r>
            <a:endParaRPr kumimoji="1" lang="en-US" altLang="ja-JP" sz="1100" dirty="0"/>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顔検知）</a:t>
            </a:r>
            <a:endParaRPr kumimoji="1" lang="ja-JP" altLang="en-US" sz="1800" dirty="0"/>
          </a:p>
        </p:txBody>
      </p:sp>
      <p:pic>
        <p:nvPicPr>
          <p:cNvPr id="5" name="図 4"/>
          <p:cNvPicPr>
            <a:picLocks noChangeAspect="1"/>
          </p:cNvPicPr>
          <p:nvPr/>
        </p:nvPicPr>
        <p:blipFill>
          <a:blip r:embed="rId3"/>
          <a:stretch>
            <a:fillRect/>
          </a:stretch>
        </p:blipFill>
        <p:spPr>
          <a:xfrm>
            <a:off x="5298655" y="1350387"/>
            <a:ext cx="257211" cy="266737"/>
          </a:xfrm>
          <a:prstGeom prst="rect">
            <a:avLst/>
          </a:prstGeom>
        </p:spPr>
      </p:pic>
      <p:pic>
        <p:nvPicPr>
          <p:cNvPr id="6" name="図 5"/>
          <p:cNvPicPr>
            <a:picLocks noChangeAspect="1"/>
          </p:cNvPicPr>
          <p:nvPr/>
        </p:nvPicPr>
        <p:blipFill>
          <a:blip r:embed="rId4"/>
          <a:stretch>
            <a:fillRect/>
          </a:stretch>
        </p:blipFill>
        <p:spPr>
          <a:xfrm>
            <a:off x="5298655" y="1720326"/>
            <a:ext cx="238529" cy="233852"/>
          </a:xfrm>
          <a:prstGeom prst="rect">
            <a:avLst/>
          </a:prstGeom>
        </p:spPr>
      </p:pic>
      <p:pic>
        <p:nvPicPr>
          <p:cNvPr id="7" name="図 6"/>
          <p:cNvPicPr>
            <a:picLocks noChangeAspect="1"/>
          </p:cNvPicPr>
          <p:nvPr/>
        </p:nvPicPr>
        <p:blipFill>
          <a:blip r:embed="rId5"/>
          <a:stretch>
            <a:fillRect/>
          </a:stretch>
        </p:blipFill>
        <p:spPr>
          <a:xfrm>
            <a:off x="5298655" y="2390763"/>
            <a:ext cx="257613" cy="242156"/>
          </a:xfrm>
          <a:prstGeom prst="rect">
            <a:avLst/>
          </a:prstGeom>
        </p:spPr>
      </p:pic>
      <p:pic>
        <p:nvPicPr>
          <p:cNvPr id="9" name="図 8"/>
          <p:cNvPicPr>
            <a:picLocks noChangeAspect="1"/>
          </p:cNvPicPr>
          <p:nvPr/>
        </p:nvPicPr>
        <p:blipFill rotWithShape="1">
          <a:blip r:embed="rId6"/>
          <a:srcRect b="1612"/>
          <a:stretch/>
        </p:blipFill>
        <p:spPr>
          <a:xfrm>
            <a:off x="549785" y="719999"/>
            <a:ext cx="3086004" cy="3960586"/>
          </a:xfrm>
          <a:prstGeom prst="rect">
            <a:avLst/>
          </a:prstGeom>
          <a:effectLst>
            <a:outerShdw blurRad="50800" dist="38100" dir="2700000" algn="tl" rotWithShape="0">
              <a:prstClr val="black">
                <a:alpha val="40000"/>
              </a:prstClr>
            </a:outerShdw>
          </a:effectLst>
        </p:spPr>
      </p:pic>
      <p:sp>
        <p:nvSpPr>
          <p:cNvPr id="12" name="八角形 11"/>
          <p:cNvSpPr/>
          <p:nvPr/>
        </p:nvSpPr>
        <p:spPr>
          <a:xfrm>
            <a:off x="1926052" y="1511686"/>
            <a:ext cx="1554094" cy="460443"/>
          </a:xfrm>
          <a:prstGeom prst="octagon">
            <a:avLst>
              <a:gd name="adj" fmla="val 0"/>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9784" y="4202348"/>
            <a:ext cx="1088591" cy="4215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577639" y="1588018"/>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⑤</a:t>
            </a:r>
          </a:p>
        </p:txBody>
      </p:sp>
      <p:sp>
        <p:nvSpPr>
          <p:cNvPr id="22" name="テキスト ボックス 21"/>
          <p:cNvSpPr txBox="1"/>
          <p:nvPr/>
        </p:nvSpPr>
        <p:spPr>
          <a:xfrm>
            <a:off x="243733" y="1011876"/>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
        <p:nvSpPr>
          <p:cNvPr id="23" name="テキスト ボックス 22"/>
          <p:cNvSpPr txBox="1"/>
          <p:nvPr/>
        </p:nvSpPr>
        <p:spPr>
          <a:xfrm>
            <a:off x="243733" y="1230686"/>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④</a:t>
            </a:r>
          </a:p>
        </p:txBody>
      </p:sp>
      <p:sp>
        <p:nvSpPr>
          <p:cNvPr id="24" name="テキスト ボックス 23"/>
          <p:cNvSpPr txBox="1"/>
          <p:nvPr/>
        </p:nvSpPr>
        <p:spPr>
          <a:xfrm>
            <a:off x="1346651" y="1145323"/>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①</a:t>
            </a:r>
          </a:p>
        </p:txBody>
      </p:sp>
      <p:sp>
        <p:nvSpPr>
          <p:cNvPr id="25" name="正方形/長方形 24"/>
          <p:cNvSpPr/>
          <p:nvPr/>
        </p:nvSpPr>
        <p:spPr>
          <a:xfrm>
            <a:off x="1241853" y="1190421"/>
            <a:ext cx="188068" cy="1880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74924" y="1079775"/>
            <a:ext cx="324255"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1584154" y="4316103"/>
            <a:ext cx="364202" cy="307777"/>
          </a:xfrm>
          <a:prstGeom prst="rect">
            <a:avLst/>
          </a:prstGeom>
          <a:noFill/>
        </p:spPr>
        <p:txBody>
          <a:bodyPr wrap="none" rtlCol="0">
            <a:spAutoFit/>
          </a:bodyPr>
          <a:lstStyle/>
          <a:p>
            <a:r>
              <a:rPr kumimoji="1" lang="en-US" altLang="ja-JP" sz="1400" b="1" dirty="0">
                <a:solidFill>
                  <a:srgbClr val="FF0000"/>
                </a:solidFill>
                <a:latin typeface="+mn-ea"/>
                <a:ea typeface="+mn-ea"/>
              </a:rPr>
              <a:t>※</a:t>
            </a:r>
            <a:endParaRPr kumimoji="1" lang="ja-JP" altLang="en-US" sz="1400" b="1" dirty="0">
              <a:solidFill>
                <a:srgbClr val="FF0000"/>
              </a:solidFill>
              <a:latin typeface="+mn-ea"/>
              <a:ea typeface="+mn-ea"/>
            </a:endParaRPr>
          </a:p>
        </p:txBody>
      </p:sp>
    </p:spTree>
    <p:extLst>
      <p:ext uri="{BB962C8B-B14F-4D97-AF65-F5344CB8AC3E}">
        <p14:creationId xmlns:p14="http://schemas.microsoft.com/office/powerpoint/2010/main" val="2734083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sz="2400" baseline="30000" dirty="0"/>
              <a:t>【</a:t>
            </a:r>
            <a:r>
              <a:rPr lang="ja-JP" altLang="en-US" sz="2400" baseline="30000" dirty="0"/>
              <a:t>参考</a:t>
            </a:r>
            <a:r>
              <a:rPr lang="en-US" altLang="ja-JP" sz="2400" baseline="30000" dirty="0"/>
              <a:t>】</a:t>
            </a:r>
            <a:r>
              <a:rPr lang="ja-JP" altLang="en-US" dirty="0"/>
              <a:t>物体の誤検知についての注意事項</a:t>
            </a:r>
            <a:r>
              <a:rPr lang="en-US" altLang="ja-JP" sz="2400" baseline="-10000" dirty="0"/>
              <a:t>【</a:t>
            </a:r>
            <a:r>
              <a:rPr lang="ja-JP" altLang="en-US" sz="2400" baseline="-10000" dirty="0"/>
              <a:t>顔検知</a:t>
            </a:r>
            <a:r>
              <a:rPr lang="en-US" altLang="ja-JP" sz="2400" baseline="-10000" dirty="0"/>
              <a:t>】</a:t>
            </a:r>
            <a:endParaRPr kumimoji="1" lang="ja-JP" altLang="en-US" sz="2400" baseline="-10000" dirty="0"/>
          </a:p>
        </p:txBody>
      </p:sp>
      <p:sp>
        <p:nvSpPr>
          <p:cNvPr id="4" name="テキスト ボックス 3"/>
          <p:cNvSpPr txBox="1"/>
          <p:nvPr/>
        </p:nvSpPr>
        <p:spPr>
          <a:xfrm>
            <a:off x="0" y="609601"/>
            <a:ext cx="9144000" cy="256422"/>
          </a:xfrm>
          <a:prstGeom prst="rect">
            <a:avLst/>
          </a:prstGeom>
          <a:solidFill>
            <a:srgbClr val="C1C1F5"/>
          </a:solidFill>
          <a:ln>
            <a:noFill/>
          </a:ln>
        </p:spPr>
        <p:txBody>
          <a:bodyPr lIns="26881" tIns="26881" rIns="26881" bIns="26881" anchor="ctr"/>
          <a:lstStyle/>
          <a:p>
            <a:pPr algn="ctr" defTabSz="685022" fontAlgn="auto">
              <a:spcBef>
                <a:spcPts val="0"/>
              </a:spcBef>
              <a:spcAft>
                <a:spcPts val="0"/>
              </a:spcAft>
            </a:pPr>
            <a:r>
              <a:rPr lang="ja-JP" altLang="en-US" sz="1400" b="1" dirty="0">
                <a:solidFill>
                  <a:srgbClr val="FF0000"/>
                </a:solidFill>
                <a:effectLst>
                  <a:outerShdw blurRad="38100" dist="38100" dir="2700000" algn="tl">
                    <a:srgbClr val="000000">
                      <a:alpha val="43137"/>
                    </a:srgbClr>
                  </a:outerShdw>
                </a:effectLst>
                <a:latin typeface="+mn-ea"/>
                <a:ea typeface="+mn-ea"/>
                <a:cs typeface="Meiryo UI" panose="020B0604030504040204" pitchFamily="50" charset="-128"/>
              </a:rPr>
              <a:t>床の模様や物体の形状を誤検知して、ベストショットが送信されることがあります</a:t>
            </a: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570373" y="1031875"/>
            <a:ext cx="2907685" cy="1745230"/>
          </a:xfrm>
          <a:prstGeom prst="rect">
            <a:avLst/>
          </a:prstGeom>
          <a:effectLst>
            <a:outerShdw blurRad="50800" dist="38100" dir="2700000" algn="tl" rotWithShape="0">
              <a:prstClr val="black">
                <a:alpha val="40000"/>
              </a:prstClr>
            </a:outerShdw>
          </a:effectLst>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4260212" y="1048844"/>
            <a:ext cx="2991324" cy="1728261"/>
          </a:xfrm>
          <a:prstGeom prst="rect">
            <a:avLst/>
          </a:prstGeom>
          <a:effectLst>
            <a:outerShdw blurRad="50800" dist="38100" dir="2700000" algn="tl" rotWithShape="0">
              <a:prstClr val="black">
                <a:alpha val="40000"/>
              </a:prstClr>
            </a:outerShdw>
          </a:effectLst>
        </p:spPr>
      </p:pic>
      <p:sp>
        <p:nvSpPr>
          <p:cNvPr id="7" name="楕円 6"/>
          <p:cNvSpPr/>
          <p:nvPr/>
        </p:nvSpPr>
        <p:spPr>
          <a:xfrm>
            <a:off x="5984012" y="1811640"/>
            <a:ext cx="485371" cy="34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楕円 7"/>
          <p:cNvSpPr/>
          <p:nvPr/>
        </p:nvSpPr>
        <p:spPr>
          <a:xfrm>
            <a:off x="1172097" y="1275598"/>
            <a:ext cx="444500" cy="400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 name="Rectangle 2"/>
          <p:cNvSpPr>
            <a:spLocks noChangeArrowheads="1"/>
          </p:cNvSpPr>
          <p:nvPr/>
        </p:nvSpPr>
        <p:spPr bwMode="auto">
          <a:xfrm>
            <a:off x="329878" y="223391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2049" name="図 930"/>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426328" y="2839213"/>
            <a:ext cx="2283621" cy="3264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410900" y="3131406"/>
            <a:ext cx="5932027"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200" b="1" i="0" u="none" strike="noStrike" cap="none" normalizeH="0" baseline="0" dirty="0">
                <a:ln>
                  <a:noFill/>
                </a:ln>
                <a:solidFill>
                  <a:schemeClr val="tx1"/>
                </a:solidFill>
                <a:effectLst/>
                <a:latin typeface="+mn-ea"/>
                <a:ea typeface="+mn-ea"/>
                <a:cs typeface="Arial" panose="020B0604020202020204" pitchFamily="34" charset="0"/>
              </a:rPr>
              <a:t>対策</a:t>
            </a:r>
            <a:r>
              <a:rPr kumimoji="0" lang="ja-JP" altLang="en-US" sz="1200" b="1" i="0" u="none" strike="noStrike" cap="none" normalizeH="0" baseline="0" dirty="0">
                <a:ln>
                  <a:noFill/>
                </a:ln>
                <a:solidFill>
                  <a:schemeClr val="tx1"/>
                </a:solidFill>
                <a:effectLst/>
                <a:latin typeface="+mn-ea"/>
                <a:ea typeface="+mn-ea"/>
                <a:cs typeface="Arial" panose="020B0604020202020204" pitchFamily="34" charset="0"/>
              </a:rPr>
              <a:t>：</a:t>
            </a:r>
            <a:endParaRPr kumimoji="0" lang="ja-JP" altLang="en-GB" sz="600" b="1" i="0" u="none" strike="noStrike" cap="none" normalizeH="0" baseline="0" dirty="0">
              <a:ln>
                <a:noFill/>
              </a:ln>
              <a:solidFill>
                <a:schemeClr val="tx1"/>
              </a:solidFill>
              <a:effectLst/>
              <a:latin typeface="+mn-ea"/>
              <a:ea typeface="+mn-ea"/>
            </a:endParaRPr>
          </a:p>
          <a:p>
            <a:pPr marL="179388" marR="0" lvl="0" indent="-179388" algn="l" defTabSz="914400" rtl="0" eaLnBrk="0" fontAlgn="base" latinLnBrk="0" hangingPunct="0">
              <a:lnSpc>
                <a:spcPct val="110000"/>
              </a:lnSpc>
              <a:spcBef>
                <a:spcPts val="600"/>
              </a:spcBef>
              <a:spcAft>
                <a:spcPct val="0"/>
              </a:spcAft>
              <a:buClrTx/>
              <a:buSzTx/>
              <a:buFontTx/>
              <a:buNone/>
              <a:tabLst/>
            </a:pP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1. </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誤検知する物体が人の通らない位置にある場合は、その位置をマスクエリアに設定することで誤報を抑制することができます。</a:t>
            </a:r>
            <a:endParaRPr kumimoji="0" lang="ja-JP" altLang="en-GB" sz="600" b="1" i="0" u="none" strike="noStrike" cap="none" normalizeH="0" baseline="0" dirty="0">
              <a:ln>
                <a:noFill/>
              </a:ln>
              <a:solidFill>
                <a:schemeClr val="tx1"/>
              </a:solidFill>
              <a:effectLst/>
              <a:latin typeface="+mn-ea"/>
              <a:ea typeface="+mn-ea"/>
            </a:endParaRPr>
          </a:p>
          <a:p>
            <a:pPr marL="179388" marR="0" lvl="0" indent="-179388" algn="l" defTabSz="914400" rtl="0" eaLnBrk="0" fontAlgn="base" latinLnBrk="0" hangingPunct="0">
              <a:lnSpc>
                <a:spcPct val="110000"/>
              </a:lnSpc>
              <a:spcBef>
                <a:spcPts val="600"/>
              </a:spcBef>
              <a:spcAft>
                <a:spcPct val="0"/>
              </a:spcAft>
              <a:buClrTx/>
              <a:buSzTx/>
              <a:buFontTx/>
              <a:buNone/>
              <a:tabLst/>
            </a:pP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2. </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誤検知する物体が人と比べて明らかに小さい</a:t>
            </a: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あるいは大きい</a:t>
            </a: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場合、ベストショット設定の「検知顔幅下限」 </a:t>
            </a: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あるいは 「検知顔幅上限」</a:t>
            </a: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 </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を調整することで、誤報を抑制することができます。</a:t>
            </a:r>
            <a:endParaRPr kumimoji="0" lang="ja-JP" altLang="en-GB" sz="600" b="1" i="0" u="none" strike="noStrike" cap="none" normalizeH="0" baseline="0" dirty="0">
              <a:ln>
                <a:noFill/>
              </a:ln>
              <a:solidFill>
                <a:schemeClr val="tx1"/>
              </a:solidFill>
              <a:effectLst/>
              <a:latin typeface="+mn-ea"/>
              <a:ea typeface="+mn-ea"/>
            </a:endParaRPr>
          </a:p>
          <a:p>
            <a:pPr marL="179388" marR="0" lvl="0" indent="-179388" algn="l" defTabSz="914400" rtl="0" eaLnBrk="0" fontAlgn="base" latinLnBrk="0" hangingPunct="0">
              <a:lnSpc>
                <a:spcPct val="110000"/>
              </a:lnSpc>
              <a:spcBef>
                <a:spcPts val="600"/>
              </a:spcBef>
              <a:spcAft>
                <a:spcPct val="0"/>
              </a:spcAft>
              <a:buClrTx/>
              <a:buSzTx/>
              <a:buFontTx/>
              <a:buNone/>
              <a:tabLst/>
            </a:pPr>
            <a:r>
              <a:rPr kumimoji="0" lang="en-GB" altLang="ja-JP" sz="1000" b="1" i="0" u="none" strike="noStrike" cap="none" normalizeH="0" baseline="0" dirty="0">
                <a:ln>
                  <a:noFill/>
                </a:ln>
                <a:solidFill>
                  <a:schemeClr val="tx1"/>
                </a:solidFill>
                <a:effectLst/>
                <a:latin typeface="+mn-ea"/>
                <a:ea typeface="+mn-ea"/>
                <a:cs typeface="Arial" panose="020B0604020202020204" pitchFamily="34" charset="0"/>
              </a:rPr>
              <a:t>3. </a:t>
            </a: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ベストショット設定の「検知感度」の値を下げることで、誤報を抑制することができます。</a:t>
            </a:r>
            <a:endParaRPr kumimoji="0" lang="en-US" altLang="ja-JP" sz="1000" b="1" i="0" u="none" strike="noStrike" cap="none" normalizeH="0" baseline="0" dirty="0">
              <a:ln>
                <a:noFill/>
              </a:ln>
              <a:solidFill>
                <a:schemeClr val="tx1"/>
              </a:solidFill>
              <a:effectLst/>
              <a:latin typeface="+mn-ea"/>
              <a:ea typeface="+mn-ea"/>
              <a:cs typeface="Arial" panose="020B0604020202020204" pitchFamily="34" charset="0"/>
            </a:endParaRPr>
          </a:p>
          <a:p>
            <a:pPr marL="179388" marR="0" lvl="0" algn="l" defTabSz="914400" rtl="0" eaLnBrk="0" fontAlgn="base" latinLnBrk="0" hangingPunct="0">
              <a:lnSpc>
                <a:spcPct val="110000"/>
              </a:lnSpc>
              <a:spcBef>
                <a:spcPts val="0"/>
              </a:spcBef>
              <a:spcAft>
                <a:spcPct val="0"/>
              </a:spcAft>
              <a:buClrTx/>
              <a:buSzTx/>
              <a:buFontTx/>
              <a:buNone/>
              <a:tabLst/>
            </a:pPr>
            <a:r>
              <a:rPr kumimoji="0" lang="ja-JP" altLang="en-GB" sz="1000" b="1" i="0" u="none" strike="noStrike" cap="none" normalizeH="0" baseline="0" dirty="0">
                <a:ln>
                  <a:noFill/>
                </a:ln>
                <a:solidFill>
                  <a:schemeClr val="tx1"/>
                </a:solidFill>
                <a:effectLst/>
                <a:latin typeface="+mn-ea"/>
                <a:ea typeface="+mn-ea"/>
                <a:cs typeface="Arial" panose="020B0604020202020204" pitchFamily="34" charset="0"/>
              </a:rPr>
              <a:t>ただし、人を検知しにくくなることがあります。</a:t>
            </a:r>
            <a:endParaRPr kumimoji="0" lang="ja-JP" altLang="en-GB" sz="1800" b="1" i="0" u="none" strike="noStrike" cap="none" normalizeH="0" baseline="0" dirty="0">
              <a:ln>
                <a:noFill/>
              </a:ln>
              <a:solidFill>
                <a:schemeClr val="tx1"/>
              </a:solidFill>
              <a:effectLst/>
              <a:latin typeface="+mn-ea"/>
              <a:ea typeface="+mn-ea"/>
            </a:endParaRPr>
          </a:p>
        </p:txBody>
      </p:sp>
      <p:pic>
        <p:nvPicPr>
          <p:cNvPr id="11" name="図 930"/>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426328" y="3223125"/>
            <a:ext cx="2283621" cy="148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242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p:cNvGraphicFramePr>
            <a:graphicFrameLocks noGrp="1"/>
          </p:cNvGraphicFramePr>
          <p:nvPr>
            <p:ph sz="quarter" idx="10"/>
            <p:extLst>
              <p:ext uri="{D42A27DB-BD31-4B8C-83A1-F6EECF244321}">
                <p14:modId xmlns:p14="http://schemas.microsoft.com/office/powerpoint/2010/main" val="948953315"/>
              </p:ext>
            </p:extLst>
          </p:nvPr>
        </p:nvGraphicFramePr>
        <p:xfrm>
          <a:off x="266473" y="1309992"/>
          <a:ext cx="8650548" cy="3153956"/>
        </p:xfrm>
        <a:graphic>
          <a:graphicData uri="http://schemas.openxmlformats.org/drawingml/2006/table">
            <a:tbl>
              <a:tblPr/>
              <a:tblGrid>
                <a:gridCol w="452149">
                  <a:extLst>
                    <a:ext uri="{9D8B030D-6E8A-4147-A177-3AD203B41FA5}">
                      <a16:colId xmlns:a16="http://schemas.microsoft.com/office/drawing/2014/main" val="3781577498"/>
                    </a:ext>
                  </a:extLst>
                </a:gridCol>
                <a:gridCol w="1695722">
                  <a:extLst>
                    <a:ext uri="{9D8B030D-6E8A-4147-A177-3AD203B41FA5}">
                      <a16:colId xmlns:a16="http://schemas.microsoft.com/office/drawing/2014/main" val="4158030064"/>
                    </a:ext>
                  </a:extLst>
                </a:gridCol>
                <a:gridCol w="6502677">
                  <a:extLst>
                    <a:ext uri="{9D8B030D-6E8A-4147-A177-3AD203B41FA5}">
                      <a16:colId xmlns:a16="http://schemas.microsoft.com/office/drawing/2014/main" val="2334451875"/>
                    </a:ext>
                  </a:extLst>
                </a:gridCol>
              </a:tblGrid>
              <a:tr h="726331">
                <a:tc rowSpan="4">
                  <a:txBody>
                    <a:bodyPr/>
                    <a:lstStyle/>
                    <a:p>
                      <a:pPr algn="l" fontAlgn="t"/>
                      <a:r>
                        <a:rPr lang="ja-JP" altLang="en-US" sz="1200" b="1" i="0" u="none" strike="noStrike" dirty="0">
                          <a:solidFill>
                            <a:schemeClr val="tx1"/>
                          </a:solidFill>
                          <a:effectLst/>
                          <a:latin typeface="+mn-ea"/>
                          <a:ea typeface="+mn-ea"/>
                          <a:cs typeface="Calibri" panose="020F0502020204030204" pitchFamily="34" charset="0"/>
                        </a:rPr>
                        <a:t>画角</a:t>
                      </a:r>
                      <a:endParaRPr lang="zh-CN" altLang="en-US" sz="1200" b="1" i="0" u="none" strike="noStrike" dirty="0">
                        <a:solidFill>
                          <a:schemeClr val="tx1"/>
                        </a:solidFill>
                        <a:effectLst/>
                        <a:latin typeface="+mn-ea"/>
                        <a:ea typeface="+mn-ea"/>
                        <a:cs typeface="Calibri" panose="020F0502020204030204" pitchFamily="34"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200" b="1" i="0" u="none" strike="noStrike" dirty="0">
                          <a:solidFill>
                            <a:schemeClr val="tx1"/>
                          </a:solidFill>
                          <a:effectLst/>
                          <a:latin typeface="+mn-ea"/>
                          <a:ea typeface="+mn-ea"/>
                          <a:cs typeface="Calibri" panose="020F0502020204030204" pitchFamily="34" charset="0"/>
                        </a:rPr>
                        <a:t>角度</a:t>
                      </a:r>
                      <a:endParaRPr lang="zh-CN" altLang="en-US" sz="1200" b="1" i="0" u="none" strike="noStrike" dirty="0">
                        <a:solidFill>
                          <a:schemeClr val="tx1"/>
                        </a:solidFill>
                        <a:effectLst/>
                        <a:latin typeface="+mn-ea"/>
                        <a:ea typeface="+mn-ea"/>
                        <a:cs typeface="Calibri" panose="020F0502020204030204" pitchFamily="34" charset="0"/>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l" fontAlgn="t"/>
                      <a:r>
                        <a:rPr lang="ja-JP" altLang="en-US" sz="1200" b="1" i="0" u="none" strike="noStrike" dirty="0">
                          <a:solidFill>
                            <a:schemeClr val="tx1"/>
                          </a:solidFill>
                          <a:effectLst/>
                          <a:latin typeface="+mn-ea"/>
                          <a:ea typeface="+mn-ea"/>
                          <a:cs typeface="Calibri" panose="020F0502020204030204" pitchFamily="34" charset="0"/>
                        </a:rPr>
                        <a:t>俯角：</a:t>
                      </a:r>
                      <a:r>
                        <a:rPr lang="en-US" altLang="ja-JP" sz="1200" b="1" i="0" u="none" strike="noStrike" dirty="0">
                          <a:solidFill>
                            <a:schemeClr val="tx1"/>
                          </a:solidFill>
                          <a:effectLst/>
                          <a:latin typeface="+mn-ea"/>
                          <a:ea typeface="+mn-ea"/>
                          <a:cs typeface="Calibri" panose="020F0502020204030204" pitchFamily="34" charset="0"/>
                        </a:rPr>
                        <a:t>0°</a:t>
                      </a:r>
                      <a:r>
                        <a:rPr lang="ja-JP" altLang="en-US" sz="1200" b="1" i="0" u="none" strike="noStrike" dirty="0">
                          <a:solidFill>
                            <a:schemeClr val="tx1"/>
                          </a:solidFill>
                          <a:effectLst/>
                          <a:latin typeface="+mn-ea"/>
                          <a:ea typeface="+mn-ea"/>
                          <a:cs typeface="Calibri" panose="020F0502020204030204" pitchFamily="34" charset="0"/>
                        </a:rPr>
                        <a:t>～ </a:t>
                      </a:r>
                      <a:r>
                        <a:rPr lang="en-US" altLang="ja-JP" sz="1200" b="1" i="0" u="none" strike="noStrike" dirty="0">
                          <a:solidFill>
                            <a:schemeClr val="tx1"/>
                          </a:solidFill>
                          <a:effectLst/>
                          <a:latin typeface="+mn-ea"/>
                          <a:ea typeface="+mn-ea"/>
                          <a:cs typeface="Calibri" panose="020F0502020204030204" pitchFamily="34" charset="0"/>
                        </a:rPr>
                        <a:t>45°</a:t>
                      </a:r>
                    </a:p>
                    <a:p>
                      <a:pPr algn="l" fontAlgn="t"/>
                      <a:r>
                        <a:rPr lang="ja-JP" altLang="en-US" sz="1200" b="1" i="0" u="none" strike="noStrike" dirty="0">
                          <a:solidFill>
                            <a:schemeClr val="tx1"/>
                          </a:solidFill>
                          <a:effectLst/>
                          <a:latin typeface="+mn-ea"/>
                          <a:ea typeface="+mn-ea"/>
                          <a:cs typeface="Calibri" panose="020F0502020204030204" pitchFamily="34" charset="0"/>
                        </a:rPr>
                        <a:t>振角は指定なし（ただし、</a:t>
                      </a:r>
                      <a:r>
                        <a:rPr lang="ja-JP" altLang="en-US" sz="1200" b="1" i="0" u="none" strike="noStrike" dirty="0">
                          <a:solidFill>
                            <a:schemeClr val="tx1"/>
                          </a:solidFill>
                          <a:effectLst/>
                          <a:latin typeface="+mn-ea"/>
                          <a:ea typeface="+mn-ea"/>
                        </a:rPr>
                        <a:t>性別</a:t>
                      </a:r>
                      <a:r>
                        <a:rPr lang="en-US" altLang="ja-JP" sz="1200" b="1" i="0" u="none" strike="noStrike" dirty="0">
                          <a:solidFill>
                            <a:schemeClr val="tx1"/>
                          </a:solidFill>
                          <a:effectLst/>
                          <a:latin typeface="+mn-ea"/>
                          <a:ea typeface="+mn-ea"/>
                        </a:rPr>
                        <a:t>/</a:t>
                      </a:r>
                      <a:r>
                        <a:rPr lang="ja-JP" altLang="en-US" sz="1200" b="1" i="0" u="none" strike="noStrike" dirty="0">
                          <a:solidFill>
                            <a:schemeClr val="tx1"/>
                          </a:solidFill>
                          <a:effectLst/>
                          <a:latin typeface="+mn-ea"/>
                          <a:ea typeface="+mn-ea"/>
                        </a:rPr>
                        <a:t>年齢</a:t>
                      </a:r>
                      <a:r>
                        <a:rPr lang="en-US" altLang="ja-JP" sz="1200" b="1" i="0" u="none" strike="noStrike" dirty="0">
                          <a:solidFill>
                            <a:schemeClr val="tx1"/>
                          </a:solidFill>
                          <a:effectLst/>
                          <a:latin typeface="+mn-ea"/>
                          <a:ea typeface="+mn-ea"/>
                        </a:rPr>
                        <a:t>/</a:t>
                      </a:r>
                      <a:r>
                        <a:rPr lang="ja-JP" altLang="en-US" sz="1200" b="1" i="0" u="none" strike="noStrike" dirty="0">
                          <a:solidFill>
                            <a:schemeClr val="tx1"/>
                          </a:solidFill>
                          <a:effectLst/>
                          <a:latin typeface="+mn-ea"/>
                          <a:ea typeface="+mn-ea"/>
                        </a:rPr>
                        <a:t>サングラス</a:t>
                      </a:r>
                      <a:r>
                        <a:rPr lang="en-US" altLang="ja-JP" sz="1200" b="1" i="0" u="none" strike="noStrike" dirty="0">
                          <a:solidFill>
                            <a:schemeClr val="tx1"/>
                          </a:solidFill>
                          <a:effectLst/>
                          <a:latin typeface="+mn-ea"/>
                          <a:ea typeface="+mn-ea"/>
                        </a:rPr>
                        <a:t>/</a:t>
                      </a:r>
                      <a:r>
                        <a:rPr lang="ja-JP" altLang="en-US" sz="1200" b="1" i="0" u="none" strike="noStrike" dirty="0">
                          <a:solidFill>
                            <a:schemeClr val="tx1"/>
                          </a:solidFill>
                          <a:effectLst/>
                          <a:latin typeface="+mn-ea"/>
                          <a:ea typeface="+mn-ea"/>
                        </a:rPr>
                        <a:t>マスク</a:t>
                      </a:r>
                      <a:r>
                        <a:rPr lang="en-US" altLang="ja-JP" sz="1200" b="1" i="0" u="none" strike="noStrike" dirty="0">
                          <a:solidFill>
                            <a:schemeClr val="tx1"/>
                          </a:solidFill>
                          <a:effectLst/>
                          <a:latin typeface="+mn-ea"/>
                          <a:ea typeface="+mn-ea"/>
                        </a:rPr>
                        <a:t>/</a:t>
                      </a:r>
                      <a:r>
                        <a:rPr lang="ja-JP" altLang="en-US" sz="1200" b="1" i="0" u="none" strike="noStrike" dirty="0">
                          <a:solidFill>
                            <a:schemeClr val="tx1"/>
                          </a:solidFill>
                          <a:effectLst/>
                          <a:latin typeface="+mn-ea"/>
                          <a:ea typeface="+mn-ea"/>
                        </a:rPr>
                        <a:t>髭は顔検知必要のため</a:t>
                      </a:r>
                      <a:r>
                        <a:rPr lang="en-US" altLang="ja-JP" sz="1200" b="1" i="0" u="none" strike="noStrike" dirty="0">
                          <a:solidFill>
                            <a:schemeClr val="tx1"/>
                          </a:solidFill>
                          <a:effectLst/>
                          <a:latin typeface="+mn-ea"/>
                          <a:ea typeface="+mn-ea"/>
                        </a:rPr>
                        <a:t>0°-45°</a:t>
                      </a:r>
                      <a:r>
                        <a:rPr lang="ja-JP" altLang="en-US" sz="1200" b="1" i="0" u="none" strike="noStrike" dirty="0">
                          <a:solidFill>
                            <a:schemeClr val="tx1"/>
                          </a:solidFill>
                          <a:effectLst/>
                          <a:latin typeface="+mn-ea"/>
                          <a:ea typeface="+mn-ea"/>
                        </a:rPr>
                        <a:t>）</a:t>
                      </a:r>
                      <a:endParaRPr lang="en-US" altLang="ja-JP" sz="1200" b="1" i="0" u="none" strike="noStrike" dirty="0">
                        <a:solidFill>
                          <a:schemeClr val="tx1"/>
                        </a:solidFill>
                        <a:effectLst/>
                        <a:latin typeface="+mn-ea"/>
                        <a:ea typeface="+mn-ea"/>
                      </a:endParaRPr>
                    </a:p>
                    <a:p>
                      <a:pPr algn="l" fontAlgn="t"/>
                      <a:endParaRPr lang="en-US" altLang="ja-JP" sz="1200" b="1" i="0" u="none" strike="noStrike" dirty="0">
                        <a:solidFill>
                          <a:schemeClr val="tx1"/>
                        </a:solidFill>
                        <a:effectLst/>
                        <a:latin typeface="+mn-ea"/>
                        <a:ea typeface="+mn-ea"/>
                        <a:cs typeface="Calibri" panose="020F050202020403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8553016"/>
                  </a:ext>
                </a:extLst>
              </a:tr>
              <a:tr h="321995">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200" b="1" i="0" u="none" strike="noStrike" dirty="0">
                          <a:solidFill>
                            <a:schemeClr val="tx1"/>
                          </a:solidFill>
                          <a:effectLst/>
                          <a:latin typeface="+mn-ea"/>
                          <a:ea typeface="+mn-ea"/>
                        </a:rPr>
                        <a:t>最大同時検知数</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algn="l" fontAlgn="t"/>
                      <a:r>
                        <a:rPr lang="en-US" altLang="ja-JP" sz="1200" b="1" i="0" u="none" strike="noStrike" dirty="0">
                          <a:solidFill>
                            <a:schemeClr val="tx1"/>
                          </a:solidFill>
                          <a:effectLst/>
                          <a:latin typeface="+mn-ea"/>
                          <a:ea typeface="+mn-ea"/>
                          <a:cs typeface="Calibri" panose="020F0502020204030204" pitchFamily="34" charset="0"/>
                        </a:rPr>
                        <a:t>20</a:t>
                      </a:r>
                    </a:p>
                    <a:p>
                      <a:pPr algn="l" fontAlgn="t"/>
                      <a:endParaRPr lang="ja-JP" altLang="en-US" sz="1200" b="1" i="0" u="none" strike="noStrike" dirty="0">
                        <a:solidFill>
                          <a:schemeClr val="tx1"/>
                        </a:solidFill>
                        <a:effectLst/>
                        <a:latin typeface="+mn-ea"/>
                        <a:ea typeface="+mn-ea"/>
                        <a:cs typeface="Calibri" panose="020F050202020403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2949350"/>
                  </a:ext>
                </a:extLst>
              </a:tr>
              <a:tr h="945778">
                <a:tc vMerge="1">
                  <a:txBody>
                    <a:bodyPr/>
                    <a:lstStyle/>
                    <a:p>
                      <a:endParaRPr kumimoji="1" lang="ja-JP" altLang="en-US"/>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200" b="1" i="0" u="none" strike="noStrike" dirty="0">
                          <a:solidFill>
                            <a:schemeClr val="tx1"/>
                          </a:solidFill>
                          <a:effectLst/>
                          <a:latin typeface="+mn-ea"/>
                          <a:ea typeface="+mn-ea"/>
                        </a:rPr>
                        <a:t>検知サイズ（幅）</a:t>
                      </a:r>
                      <a:endParaRPr lang="en-US" altLang="ja-JP" sz="1200" b="1" i="0" u="none" strike="noStrike" dirty="0">
                        <a:solidFill>
                          <a:schemeClr val="tx1"/>
                        </a:solidFill>
                        <a:effectLst/>
                        <a:latin typeface="+mn-ea"/>
                        <a:ea typeface="+mn-ea"/>
                      </a:endParaRPr>
                    </a:p>
                    <a:p>
                      <a:pPr algn="l" fontAlgn="t"/>
                      <a:r>
                        <a:rPr lang="en-US" altLang="ja-JP" sz="1200" b="1" i="0" u="none" strike="noStrike" baseline="0" dirty="0">
                          <a:solidFill>
                            <a:schemeClr val="tx1"/>
                          </a:solidFill>
                          <a:effectLst/>
                          <a:latin typeface="+mn-ea"/>
                          <a:ea typeface="+mn-ea"/>
                        </a:rPr>
                        <a:t>※Full HD,5M,4K</a:t>
                      </a:r>
                      <a:r>
                        <a:rPr lang="ja-JP" altLang="en-US" sz="1200" b="1" i="0" u="none" strike="noStrike" baseline="0" dirty="0">
                          <a:solidFill>
                            <a:schemeClr val="tx1"/>
                          </a:solidFill>
                          <a:effectLst/>
                          <a:latin typeface="+mn-ea"/>
                          <a:ea typeface="+mn-ea"/>
                        </a:rPr>
                        <a:t>共通</a:t>
                      </a:r>
                      <a:endParaRPr lang="en-US" altLang="ja-JP" sz="1200" b="1" i="0" u="none" strike="noStrike" baseline="0" dirty="0">
                        <a:solidFill>
                          <a:schemeClr val="tx1"/>
                        </a:solidFill>
                        <a:effectLst/>
                        <a:latin typeface="+mn-ea"/>
                        <a:ea typeface="+mn-ea"/>
                      </a:endParaRP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ja-JP" altLang="en-US" sz="1200" b="1" i="0" u="none" strike="noStrike" dirty="0">
                          <a:solidFill>
                            <a:schemeClr val="tx1"/>
                          </a:solidFill>
                          <a:effectLst/>
                          <a:latin typeface="+mn-ea"/>
                          <a:ea typeface="+mn-ea"/>
                        </a:rPr>
                        <a:t>最小検知</a:t>
                      </a:r>
                      <a:r>
                        <a:rPr lang="en-US" altLang="ja-JP" sz="1200" b="1" i="0" u="none" strike="noStrike" dirty="0">
                          <a:solidFill>
                            <a:schemeClr val="tx1"/>
                          </a:solidFill>
                          <a:effectLst/>
                          <a:latin typeface="+mn-ea"/>
                          <a:ea typeface="+mn-ea"/>
                        </a:rPr>
                        <a:t>: </a:t>
                      </a:r>
                      <a:r>
                        <a:rPr lang="en-US" altLang="ja-JP" sz="1200" b="1" i="0" u="none" strike="noStrike" baseline="0" dirty="0">
                          <a:solidFill>
                            <a:schemeClr val="tx1"/>
                          </a:solidFill>
                          <a:effectLst/>
                          <a:latin typeface="+mn-ea"/>
                          <a:ea typeface="+mn-ea"/>
                        </a:rPr>
                        <a:t>3</a:t>
                      </a:r>
                      <a:r>
                        <a:rPr lang="en-US" altLang="ja-JP" sz="1200" b="1" i="0" u="none" strike="noStrike" dirty="0">
                          <a:solidFill>
                            <a:schemeClr val="tx1"/>
                          </a:solidFill>
                          <a:effectLst/>
                          <a:latin typeface="+mn-ea"/>
                          <a:ea typeface="+mn-ea"/>
                        </a:rPr>
                        <a:t>0pix</a:t>
                      </a:r>
                      <a:r>
                        <a:rPr lang="ja-JP" altLang="en-US" sz="1200" b="1" i="0" u="none" strike="noStrike" dirty="0" err="1">
                          <a:solidFill>
                            <a:schemeClr val="tx1"/>
                          </a:solidFill>
                          <a:effectLst/>
                          <a:latin typeface="+mn-ea"/>
                          <a:ea typeface="+mn-ea"/>
                        </a:rPr>
                        <a:t>、</a:t>
                      </a:r>
                      <a:r>
                        <a:rPr lang="ja-JP" altLang="en-US" sz="1200" b="1" i="0" u="none" strike="noStrike" dirty="0">
                          <a:solidFill>
                            <a:schemeClr val="tx1"/>
                          </a:solidFill>
                          <a:effectLst/>
                          <a:latin typeface="+mn-ea"/>
                          <a:ea typeface="+mn-ea"/>
                        </a:rPr>
                        <a:t>最小属性解析サイズ</a:t>
                      </a:r>
                      <a:r>
                        <a:rPr lang="en-US" altLang="ja-JP" sz="1200" b="1" i="0" u="none" strike="noStrike" dirty="0">
                          <a:solidFill>
                            <a:schemeClr val="tx1"/>
                          </a:solidFill>
                          <a:effectLst/>
                          <a:latin typeface="+mn-ea"/>
                          <a:ea typeface="+mn-ea"/>
                        </a:rPr>
                        <a:t>: </a:t>
                      </a:r>
                      <a:r>
                        <a:rPr lang="en-US" altLang="ja-JP" sz="1200" b="1" i="0" u="none" strike="noStrike" baseline="0" dirty="0">
                          <a:solidFill>
                            <a:schemeClr val="tx1"/>
                          </a:solidFill>
                          <a:effectLst/>
                          <a:latin typeface="+mn-ea"/>
                          <a:ea typeface="+mn-ea"/>
                        </a:rPr>
                        <a:t>6</a:t>
                      </a:r>
                      <a:r>
                        <a:rPr lang="en-US" altLang="ja-JP" sz="1200" b="1" i="0" u="none" strike="noStrike" dirty="0">
                          <a:solidFill>
                            <a:schemeClr val="tx1"/>
                          </a:solidFill>
                          <a:effectLst/>
                          <a:latin typeface="+mn-ea"/>
                          <a:ea typeface="+mn-ea"/>
                        </a:rPr>
                        <a:t>0pix</a:t>
                      </a:r>
                      <a:r>
                        <a:rPr lang="ja-JP" altLang="en-US" sz="1200" b="1" i="0" u="none" strike="noStrike" dirty="0" err="1">
                          <a:solidFill>
                            <a:schemeClr val="tx1"/>
                          </a:solidFill>
                          <a:effectLst/>
                          <a:latin typeface="+mn-ea"/>
                          <a:ea typeface="+mn-ea"/>
                        </a:rPr>
                        <a:t>、</a:t>
                      </a:r>
                      <a:r>
                        <a:rPr lang="ja-JP" altLang="en-US" sz="1200" b="1" i="0" u="none" strike="noStrike" dirty="0">
                          <a:solidFill>
                            <a:schemeClr val="tx1"/>
                          </a:solidFill>
                          <a:effectLst/>
                          <a:latin typeface="+mn-ea"/>
                          <a:ea typeface="+mn-ea"/>
                        </a:rPr>
                        <a:t>推奨サイズ</a:t>
                      </a:r>
                      <a:r>
                        <a:rPr lang="en-US" altLang="ja-JP" sz="1200" b="1" i="0" u="none" strike="noStrike" dirty="0">
                          <a:solidFill>
                            <a:schemeClr val="tx1"/>
                          </a:solidFill>
                          <a:effectLst/>
                          <a:latin typeface="+mn-ea"/>
                          <a:ea typeface="+mn-ea"/>
                        </a:rPr>
                        <a:t> : </a:t>
                      </a:r>
                      <a:r>
                        <a:rPr lang="en-US" altLang="ja-JP" sz="1200" b="1" i="0" u="none" strike="noStrike" baseline="0" dirty="0">
                          <a:solidFill>
                            <a:schemeClr val="tx1"/>
                          </a:solidFill>
                          <a:effectLst/>
                          <a:latin typeface="+mn-ea"/>
                          <a:ea typeface="+mn-ea"/>
                        </a:rPr>
                        <a:t>100</a:t>
                      </a:r>
                      <a:r>
                        <a:rPr lang="en-US" altLang="ja-JP" sz="1200" b="1" i="0" u="none" strike="noStrike" dirty="0">
                          <a:solidFill>
                            <a:schemeClr val="tx1"/>
                          </a:solidFill>
                          <a:effectLst/>
                          <a:latin typeface="+mn-ea"/>
                          <a:ea typeface="+mn-ea"/>
                        </a:rPr>
                        <a:t>pix</a:t>
                      </a:r>
                      <a:r>
                        <a:rPr lang="ja-JP" altLang="en-US" sz="1200" b="1" i="0" u="none" strike="noStrike" dirty="0">
                          <a:solidFill>
                            <a:schemeClr val="tx1"/>
                          </a:solidFill>
                          <a:effectLst/>
                          <a:latin typeface="+mn-ea"/>
                          <a:ea typeface="+mn-ea"/>
                        </a:rPr>
                        <a:t>　</a:t>
                      </a:r>
                      <a:endParaRPr lang="en-US" altLang="ja-JP" sz="1200" b="1" i="0" u="none" strike="noStrike"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en-US" altLang="ja-JP" sz="1200" b="1" i="0" u="none" strike="noStrike"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mn-ea"/>
                          <a:ea typeface="+mn-ea"/>
                        </a:rPr>
                        <a:t>※</a:t>
                      </a:r>
                      <a:r>
                        <a:rPr lang="ja-JP" altLang="en-US" sz="1200" b="1" i="0" u="none" strike="noStrike" dirty="0">
                          <a:solidFill>
                            <a:schemeClr val="tx1"/>
                          </a:solidFill>
                          <a:effectLst/>
                          <a:latin typeface="+mn-ea"/>
                          <a:ea typeface="+mn-ea"/>
                        </a:rPr>
                        <a:t>最大検知サイズの制限が無いが、全身映るサイズまでが推奨</a:t>
                      </a:r>
                      <a:endParaRPr lang="en-US" altLang="ja-JP" sz="1200" b="1" i="0" u="none" strike="noStrike"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r>
                        <a:rPr lang="ja-JP" altLang="en-US" sz="1200" b="1" i="0" u="none" strike="noStrike" dirty="0">
                          <a:solidFill>
                            <a:schemeClr val="tx1"/>
                          </a:solidFill>
                          <a:effectLst/>
                          <a:latin typeface="+mn-ea"/>
                          <a:ea typeface="+mn-ea"/>
                        </a:rPr>
                        <a:t>　また、肩上の領域が</a:t>
                      </a:r>
                      <a:r>
                        <a:rPr lang="en-US" altLang="ja-JP" sz="1200" b="1" i="0" u="none" strike="noStrike" dirty="0">
                          <a:solidFill>
                            <a:schemeClr val="tx1"/>
                          </a:solidFill>
                          <a:effectLst/>
                          <a:latin typeface="+mn-ea"/>
                          <a:ea typeface="+mn-ea"/>
                        </a:rPr>
                        <a:t>2/3</a:t>
                      </a:r>
                      <a:r>
                        <a:rPr lang="ja-JP" altLang="en-US" sz="1200" b="1" i="0" u="none" strike="noStrike" dirty="0">
                          <a:solidFill>
                            <a:schemeClr val="tx1"/>
                          </a:solidFill>
                          <a:effectLst/>
                          <a:latin typeface="+mn-ea"/>
                          <a:ea typeface="+mn-ea"/>
                        </a:rPr>
                        <a:t>程度映っていれば検知できるが、全身が映っていることが推奨</a:t>
                      </a:r>
                      <a:endParaRPr lang="en-US" altLang="ja-JP" sz="1200" b="1" i="0" u="none" strike="noStrike"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en-US" altLang="ja-JP" sz="1200" b="1" i="0" u="none" strike="noStrike" dirty="0">
                        <a:solidFill>
                          <a:schemeClr val="tx1"/>
                        </a:solidFill>
                        <a:effectLst/>
                        <a:latin typeface="+mn-ea"/>
                        <a:ea typeface="+mn-ea"/>
                      </a:endParaRPr>
                    </a:p>
                  </a:txBody>
                  <a:tcPr marL="29250" marR="938" marT="29250" marB="2925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681190"/>
                  </a:ext>
                </a:extLst>
              </a:tr>
              <a:tr h="997525">
                <a:tc vMerge="1">
                  <a:txBody>
                    <a:bodyPr/>
                    <a:lstStyle/>
                    <a:p>
                      <a:pPr algn="l" fontAlgn="t"/>
                      <a:endParaRPr lang="ja-JP" altLang="en-US" sz="800" b="0" i="0" u="none" strike="noStrike">
                        <a:solidFill>
                          <a:srgbClr val="000000"/>
                        </a:solidFill>
                        <a:effectLst/>
                        <a:latin typeface="meiryo" panose="020B0604030504040204" pitchFamily="50" charset="-128"/>
                        <a:ea typeface="meiryo" panose="020B0604030504040204" pitchFamily="50" charset="-128"/>
                      </a:endParaRPr>
                    </a:p>
                  </a:txBody>
                  <a:tcPr marL="1154" marR="1154" marT="1154"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l" fontAlgn="t"/>
                      <a:r>
                        <a:rPr lang="ja-JP" altLang="en-US" sz="1200" b="1" i="0" u="none" strike="noStrike" dirty="0">
                          <a:solidFill>
                            <a:schemeClr val="tx1"/>
                          </a:solidFill>
                          <a:effectLst/>
                          <a:latin typeface="+mn-ea"/>
                          <a:ea typeface="+mn-ea"/>
                        </a:rPr>
                        <a:t>照度</a:t>
                      </a:r>
                    </a:p>
                  </a:txBody>
                  <a:tcPr marL="45720" marR="4572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marL="0" marR="0" lvl="0" indent="0" algn="l" defTabSz="457200" rtl="0" eaLnBrk="1" fontAlgn="t" latinLnBrk="0" hangingPunct="1">
                        <a:lnSpc>
                          <a:spcPct val="100000"/>
                        </a:lnSpc>
                        <a:spcBef>
                          <a:spcPts val="0"/>
                        </a:spcBef>
                        <a:spcAft>
                          <a:spcPts val="0"/>
                        </a:spcAft>
                        <a:buClrTx/>
                        <a:buSzTx/>
                        <a:buFontTx/>
                        <a:buNone/>
                        <a:tabLst/>
                        <a:defRPr/>
                      </a:pPr>
                      <a:r>
                        <a:rPr lang="ja-JP" altLang="en-US" sz="1200" b="1" i="0" u="none" strike="noStrike" dirty="0">
                          <a:solidFill>
                            <a:schemeClr val="tx1"/>
                          </a:solidFill>
                          <a:effectLst/>
                          <a:latin typeface="+mn-ea"/>
                          <a:ea typeface="+mn-ea"/>
                        </a:rPr>
                        <a:t>最小</a:t>
                      </a:r>
                      <a:r>
                        <a:rPr lang="en-US" altLang="ja-JP" sz="1200" b="1" i="0" u="none" strike="noStrike" dirty="0">
                          <a:solidFill>
                            <a:schemeClr val="tx1"/>
                          </a:solidFill>
                          <a:effectLst/>
                          <a:latin typeface="+mn-ea"/>
                          <a:ea typeface="+mn-ea"/>
                        </a:rPr>
                        <a:t> 10lux</a:t>
                      </a:r>
                    </a:p>
                    <a:p>
                      <a:pPr marL="0" marR="0" lvl="0" indent="0" algn="l" defTabSz="457200" rtl="0" eaLnBrk="1" fontAlgn="t" latinLnBrk="0" hangingPunct="1">
                        <a:lnSpc>
                          <a:spcPct val="100000"/>
                        </a:lnSpc>
                        <a:spcBef>
                          <a:spcPts val="0"/>
                        </a:spcBef>
                        <a:spcAft>
                          <a:spcPts val="0"/>
                        </a:spcAft>
                        <a:buClrTx/>
                        <a:buSzTx/>
                        <a:buFontTx/>
                        <a:buNone/>
                        <a:tabLst/>
                        <a:defRPr/>
                      </a:pPr>
                      <a:endParaRPr lang="en-US" altLang="ja-JP" sz="1200" b="1" i="0" u="none" strike="noStrike"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mn-ea"/>
                          <a:ea typeface="+mn-ea"/>
                        </a:rPr>
                        <a:t>※</a:t>
                      </a:r>
                      <a:r>
                        <a:rPr lang="ja-JP" altLang="en-US" sz="1200" b="1" i="0" u="none" strike="noStrike" dirty="0">
                          <a:solidFill>
                            <a:schemeClr val="tx1"/>
                          </a:solidFill>
                          <a:effectLst/>
                          <a:latin typeface="+mn-ea"/>
                          <a:ea typeface="+mn-ea"/>
                        </a:rPr>
                        <a:t>性別と年齢解析には</a:t>
                      </a:r>
                      <a:r>
                        <a:rPr lang="en-US" altLang="ja-JP" sz="1200" b="1" i="0" u="none" strike="noStrike" baseline="0" dirty="0">
                          <a:solidFill>
                            <a:schemeClr val="tx1"/>
                          </a:solidFill>
                          <a:effectLst/>
                          <a:latin typeface="+mn-ea"/>
                          <a:ea typeface="+mn-ea"/>
                        </a:rPr>
                        <a:t>50 lux</a:t>
                      </a:r>
                      <a:r>
                        <a:rPr lang="ja-JP" altLang="en-US" sz="1200" b="1" i="0" u="none" strike="noStrike" baseline="0" dirty="0">
                          <a:solidFill>
                            <a:schemeClr val="tx1"/>
                          </a:solidFill>
                          <a:effectLst/>
                          <a:latin typeface="+mn-ea"/>
                          <a:ea typeface="+mn-ea"/>
                        </a:rPr>
                        <a:t>以上推奨</a:t>
                      </a:r>
                      <a:endParaRPr lang="en-US" altLang="ja-JP" sz="1200" b="1" i="0" u="none" strike="noStrike" baseline="0"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r>
                        <a:rPr lang="en-US" altLang="ja-JP" sz="1200" b="1" i="0" u="none" strike="noStrike" baseline="0" dirty="0">
                          <a:solidFill>
                            <a:schemeClr val="tx1"/>
                          </a:solidFill>
                          <a:effectLst/>
                          <a:latin typeface="+mn-ea"/>
                          <a:ea typeface="+mn-ea"/>
                        </a:rPr>
                        <a:t>※</a:t>
                      </a:r>
                      <a:r>
                        <a:rPr lang="ja-JP" altLang="en-US" sz="1200" b="1" i="0" u="none" strike="noStrike" baseline="0" dirty="0">
                          <a:solidFill>
                            <a:schemeClr val="tx1"/>
                          </a:solidFill>
                          <a:effectLst/>
                          <a:latin typeface="+mn-ea"/>
                          <a:ea typeface="+mn-ea"/>
                        </a:rPr>
                        <a:t>白黒（</a:t>
                      </a:r>
                      <a:r>
                        <a:rPr lang="en-US" altLang="ja-JP" sz="1200" b="1" i="0" u="none" strike="noStrike" baseline="0" dirty="0">
                          <a:solidFill>
                            <a:schemeClr val="tx1"/>
                          </a:solidFill>
                          <a:effectLst/>
                          <a:latin typeface="+mn-ea"/>
                          <a:ea typeface="+mn-ea"/>
                        </a:rPr>
                        <a:t>IR-LED</a:t>
                      </a:r>
                      <a:r>
                        <a:rPr lang="ja-JP" altLang="en-US" sz="1200" b="1" i="0" u="none" strike="noStrike" baseline="0" dirty="0">
                          <a:solidFill>
                            <a:schemeClr val="tx1"/>
                          </a:solidFill>
                          <a:effectLst/>
                          <a:latin typeface="+mn-ea"/>
                          <a:ea typeface="+mn-ea"/>
                        </a:rPr>
                        <a:t>点灯時含む）環境は未評価（色は黒・白・灰色しか出力されない）</a:t>
                      </a:r>
                      <a:endParaRPr lang="en-US" altLang="ja-JP" sz="1200" b="1" i="0" u="none" strike="noStrike" baseline="0" dirty="0">
                        <a:solidFill>
                          <a:schemeClr val="tx1"/>
                        </a:solidFill>
                        <a:effectLst/>
                        <a:latin typeface="+mn-ea"/>
                        <a:ea typeface="+mn-ea"/>
                      </a:endParaRPr>
                    </a:p>
                    <a:p>
                      <a:pPr marL="0" marR="0" lvl="0" indent="0" algn="l" defTabSz="457200" rtl="0" eaLnBrk="1" fontAlgn="t" latinLnBrk="0" hangingPunct="1">
                        <a:lnSpc>
                          <a:spcPct val="100000"/>
                        </a:lnSpc>
                        <a:spcBef>
                          <a:spcPts val="0"/>
                        </a:spcBef>
                        <a:spcAft>
                          <a:spcPts val="0"/>
                        </a:spcAft>
                        <a:buClrTx/>
                        <a:buSzTx/>
                        <a:buFontTx/>
                        <a:buNone/>
                        <a:tabLst/>
                        <a:defRPr/>
                      </a:pPr>
                      <a:endParaRPr lang="ja-JP" altLang="en-US" sz="1200" b="1" i="0" u="none" strike="noStrike" baseline="0" dirty="0">
                        <a:solidFill>
                          <a:schemeClr val="tx1"/>
                        </a:solidFill>
                        <a:effectLst/>
                        <a:latin typeface="+mn-ea"/>
                        <a:ea typeface="+mn-ea"/>
                      </a:endParaRPr>
                    </a:p>
                  </a:txBody>
                  <a:tcPr marL="29250" marR="938" marT="29250" marB="2925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82889"/>
                  </a:ext>
                </a:extLst>
              </a:tr>
            </a:tbl>
          </a:graphicData>
        </a:graphic>
      </p:graphicFrame>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人物属性識別）</a:t>
            </a:r>
            <a:endParaRPr kumimoji="1" lang="ja-JP" altLang="en-US" sz="1800" dirty="0"/>
          </a:p>
        </p:txBody>
      </p:sp>
      <p:sp>
        <p:nvSpPr>
          <p:cNvPr id="8" name="コンテンツ プレースホルダー 1"/>
          <p:cNvSpPr txBox="1">
            <a:spLocks/>
          </p:cNvSpPr>
          <p:nvPr/>
        </p:nvSpPr>
        <p:spPr>
          <a:xfrm>
            <a:off x="266473" y="720000"/>
            <a:ext cx="8747825" cy="37598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altLang="ja-JP" sz="1400" dirty="0" err="1"/>
              <a:t>iCT</a:t>
            </a:r>
            <a:r>
              <a:rPr lang="ja-JP" altLang="en-US" sz="1400" dirty="0" err="1"/>
              <a:t>での</a:t>
            </a:r>
            <a:r>
              <a:rPr lang="ja-JP" altLang="en-US" sz="1400" dirty="0"/>
              <a:t>属性分類の表示確認を行う前に、下表を参照し、画角を調整してください。</a:t>
            </a:r>
            <a:endParaRPr lang="en-US" altLang="ja-JP" sz="1400" dirty="0"/>
          </a:p>
        </p:txBody>
      </p:sp>
    </p:spTree>
    <p:extLst>
      <p:ext uri="{BB962C8B-B14F-4D97-AF65-F5344CB8AC3E}">
        <p14:creationId xmlns:p14="http://schemas.microsoft.com/office/powerpoint/2010/main" val="98514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254709" y="612507"/>
            <a:ext cx="8798500" cy="340804"/>
          </a:xfrm>
        </p:spPr>
        <p:txBody>
          <a:bodyPr/>
          <a:lstStyle/>
          <a:p>
            <a:pPr marL="0" indent="0">
              <a:buNone/>
            </a:pPr>
            <a:r>
              <a:rPr lang="en-US" altLang="ja-JP" sz="1600" dirty="0"/>
              <a:t>AI</a:t>
            </a:r>
            <a:r>
              <a:rPr lang="ja-JP" altLang="en-US" sz="1600" dirty="0"/>
              <a:t>マルチセンサーカメラと</a:t>
            </a:r>
            <a:r>
              <a:rPr lang="en-US" altLang="ja-JP" sz="1600" dirty="0"/>
              <a:t>ASA100UX</a:t>
            </a:r>
            <a:r>
              <a:rPr lang="ja-JP" altLang="en-US" sz="1600" dirty="0"/>
              <a:t>の接続カメラ台数の関係に関しては、以下の通りです。</a:t>
            </a:r>
            <a:endParaRPr lang="en-US" altLang="ja-JP" sz="1600" dirty="0"/>
          </a:p>
          <a:p>
            <a:pPr marL="0" indent="0">
              <a:buNone/>
            </a:pPr>
            <a:endParaRPr kumimoji="1" lang="ja-JP" altLang="en-US" sz="1600" dirty="0"/>
          </a:p>
        </p:txBody>
      </p:sp>
      <p:sp>
        <p:nvSpPr>
          <p:cNvPr id="3" name="タイトル 2"/>
          <p:cNvSpPr>
            <a:spLocks noGrp="1"/>
          </p:cNvSpPr>
          <p:nvPr>
            <p:ph type="title"/>
          </p:nvPr>
        </p:nvSpPr>
        <p:spPr/>
        <p:txBody>
          <a:bodyPr/>
          <a:lstStyle/>
          <a:p>
            <a:pPr marL="0"/>
            <a:r>
              <a:rPr lang="en-US" altLang="ja-JP" dirty="0"/>
              <a:t>【</a:t>
            </a:r>
            <a:r>
              <a:rPr lang="ja-JP" altLang="en-US" dirty="0"/>
              <a:t>参考</a:t>
            </a:r>
            <a:r>
              <a:rPr lang="en-US" altLang="ja-JP" dirty="0"/>
              <a:t>】AI</a:t>
            </a:r>
            <a:r>
              <a:rPr lang="ja-JP" altLang="en-US" dirty="0"/>
              <a:t>マルチセンサーカメラのライセンス数</a:t>
            </a:r>
            <a:endParaRPr kumimoji="1" lang="ja-JP" altLang="en-US" dirty="0"/>
          </a:p>
        </p:txBody>
      </p:sp>
      <p:sp>
        <p:nvSpPr>
          <p:cNvPr id="4" name="テキスト ボックス 3"/>
          <p:cNvSpPr txBox="1"/>
          <p:nvPr/>
        </p:nvSpPr>
        <p:spPr>
          <a:xfrm>
            <a:off x="324772" y="881645"/>
            <a:ext cx="8631160" cy="1186479"/>
          </a:xfrm>
          <a:prstGeom prst="rect">
            <a:avLst/>
          </a:prstGeom>
          <a:noFill/>
        </p:spPr>
        <p:txBody>
          <a:bodyPr wrap="square" rtlCol="0">
            <a:spAutoFit/>
          </a:bodyPr>
          <a:lstStyle/>
          <a:p>
            <a:r>
              <a:rPr lang="ja-JP" altLang="en-US" sz="1050" b="1" dirty="0">
                <a:latin typeface="+mn-ea"/>
                <a:ea typeface="+mn-ea"/>
              </a:rPr>
              <a:t>（</a:t>
            </a:r>
            <a:r>
              <a:rPr lang="en-US" altLang="ja-JP" sz="1050" b="1" dirty="0">
                <a:latin typeface="+mn-ea"/>
                <a:ea typeface="+mn-ea"/>
              </a:rPr>
              <a:t> </a:t>
            </a:r>
            <a:r>
              <a:rPr lang="ja-JP" altLang="en-US" sz="1050" b="1" dirty="0">
                <a:latin typeface="+mn-ea"/>
                <a:ea typeface="+mn-ea"/>
              </a:rPr>
              <a:t>対象機種：</a:t>
            </a:r>
            <a:r>
              <a:rPr lang="en-US" altLang="ja-JP" sz="1050" b="1" dirty="0">
                <a:latin typeface="+mn-ea"/>
                <a:ea typeface="+mn-ea"/>
              </a:rPr>
              <a:t>WV-S8543LUX, WV-S8544LUX, WV-S8573LUX, WV-S8574LUX,</a:t>
            </a:r>
            <a:r>
              <a:rPr lang="ja-JP" altLang="en-US" sz="1050" b="1" dirty="0">
                <a:latin typeface="+mn-ea"/>
                <a:ea typeface="+mn-ea"/>
              </a:rPr>
              <a:t> </a:t>
            </a:r>
            <a:r>
              <a:rPr lang="en-US" altLang="ja-JP" sz="1050" b="1" dirty="0">
                <a:latin typeface="+mn-ea"/>
                <a:ea typeface="+mn-ea"/>
              </a:rPr>
              <a:t>WV-X86531-Z2,</a:t>
            </a:r>
            <a:r>
              <a:rPr lang="ja-JP" altLang="en-US" sz="1050" b="1" dirty="0">
                <a:latin typeface="+mn-ea"/>
                <a:ea typeface="+mn-ea"/>
              </a:rPr>
              <a:t> </a:t>
            </a:r>
            <a:r>
              <a:rPr lang="en-US" altLang="ja-JP" sz="1050" b="1" dirty="0">
                <a:latin typeface="+mn-ea"/>
                <a:ea typeface="+mn-ea"/>
              </a:rPr>
              <a:t>WV-S85702-F3L,</a:t>
            </a:r>
            <a:r>
              <a:rPr lang="ja-JP" altLang="en-US" sz="1050" b="1" dirty="0">
                <a:latin typeface="+mn-ea"/>
                <a:ea typeface="+mn-ea"/>
              </a:rPr>
              <a:t> </a:t>
            </a:r>
            <a:r>
              <a:rPr lang="en-US" altLang="ja-JP" sz="1050" b="1" dirty="0">
                <a:latin typeface="+mn-ea"/>
                <a:ea typeface="+mn-ea"/>
              </a:rPr>
              <a:t>WV-S85402-V2L</a:t>
            </a:r>
            <a:r>
              <a:rPr lang="ja-JP" altLang="en-US" sz="1050" b="1" dirty="0">
                <a:latin typeface="+mn-ea"/>
                <a:ea typeface="+mn-ea"/>
              </a:rPr>
              <a:t>）</a:t>
            </a:r>
            <a:endParaRPr kumimoji="1" lang="en-US" altLang="ja-JP" sz="1050" b="1" dirty="0">
              <a:latin typeface="+mn-ea"/>
              <a:ea typeface="+mn-ea"/>
            </a:endParaRPr>
          </a:p>
          <a:p>
            <a:pPr>
              <a:lnSpc>
                <a:spcPct val="110000"/>
              </a:lnSpc>
              <a:spcBef>
                <a:spcPts val="600"/>
              </a:spcBef>
            </a:pPr>
            <a:r>
              <a:rPr kumimoji="1" lang="ja-JP" altLang="en-US" sz="1400" b="1" dirty="0">
                <a:latin typeface="+mn-ea"/>
                <a:ea typeface="+mn-ea"/>
              </a:rPr>
              <a:t>カメラの機能拡張ソフトウェアをインストールするカメラ</a:t>
            </a:r>
            <a:r>
              <a:rPr kumimoji="1" lang="en-US" altLang="ja-JP" sz="1400" b="1" dirty="0">
                <a:latin typeface="+mn-ea"/>
                <a:ea typeface="+mn-ea"/>
              </a:rPr>
              <a:t>No</a:t>
            </a:r>
            <a:r>
              <a:rPr kumimoji="1" lang="ja-JP" altLang="en-US" sz="1400" b="1" dirty="0">
                <a:latin typeface="+mn-ea"/>
                <a:ea typeface="+mn-ea"/>
              </a:rPr>
              <a:t>（</a:t>
            </a:r>
            <a:r>
              <a:rPr kumimoji="1" lang="en-US" altLang="ja-JP" sz="1400" b="1" dirty="0">
                <a:latin typeface="+mn-ea"/>
                <a:ea typeface="+mn-ea"/>
              </a:rPr>
              <a:t>CH</a:t>
            </a:r>
            <a:r>
              <a:rPr kumimoji="1" lang="ja-JP" altLang="en-US" sz="1400" b="1" dirty="0">
                <a:latin typeface="+mn-ea"/>
                <a:ea typeface="+mn-ea"/>
              </a:rPr>
              <a:t>）ごとに</a:t>
            </a:r>
            <a:r>
              <a:rPr kumimoji="1" lang="en-US" altLang="ja-JP" sz="1400" b="1" dirty="0">
                <a:latin typeface="+mn-ea"/>
                <a:ea typeface="+mn-ea"/>
              </a:rPr>
              <a:t>ASA100UX</a:t>
            </a:r>
            <a:r>
              <a:rPr kumimoji="1" lang="ja-JP" altLang="en-US" sz="1400" b="1" dirty="0">
                <a:latin typeface="+mn-ea"/>
                <a:ea typeface="+mn-ea"/>
              </a:rPr>
              <a:t>に登録する必要があります。</a:t>
            </a:r>
            <a:r>
              <a:rPr lang="ja-JP" altLang="en-US" sz="1400" b="1" dirty="0">
                <a:solidFill>
                  <a:srgbClr val="FF0000"/>
                </a:solidFill>
                <a:latin typeface="+mn-ea"/>
                <a:ea typeface="+mn-ea"/>
              </a:rPr>
              <a:t>登録するカメラ</a:t>
            </a:r>
            <a:r>
              <a:rPr lang="en-US" altLang="ja-JP" sz="1400" b="1" dirty="0">
                <a:solidFill>
                  <a:srgbClr val="FF0000"/>
                </a:solidFill>
                <a:latin typeface="+mn-ea"/>
                <a:ea typeface="+mn-ea"/>
              </a:rPr>
              <a:t>No</a:t>
            </a:r>
            <a:r>
              <a:rPr lang="ja-JP" altLang="en-US" sz="1400" b="1" dirty="0">
                <a:solidFill>
                  <a:srgbClr val="FF0000"/>
                </a:solidFill>
                <a:latin typeface="+mn-ea"/>
                <a:ea typeface="+mn-ea"/>
              </a:rPr>
              <a:t>（</a:t>
            </a:r>
            <a:r>
              <a:rPr lang="en-US" altLang="ja-JP" sz="1400" b="1" dirty="0">
                <a:solidFill>
                  <a:srgbClr val="FF0000"/>
                </a:solidFill>
                <a:latin typeface="+mn-ea"/>
                <a:ea typeface="+mn-ea"/>
              </a:rPr>
              <a:t>CH</a:t>
            </a:r>
            <a:r>
              <a:rPr lang="ja-JP" altLang="en-US" sz="1400" b="1" dirty="0">
                <a:solidFill>
                  <a:srgbClr val="FF0000"/>
                </a:solidFill>
                <a:latin typeface="+mn-ea"/>
                <a:ea typeface="+mn-ea"/>
              </a:rPr>
              <a:t>）分の接続ライセンスが必要</a:t>
            </a:r>
            <a:r>
              <a:rPr lang="ja-JP" altLang="en-US" sz="1400" b="1" dirty="0">
                <a:latin typeface="+mn-ea"/>
                <a:ea typeface="+mn-ea"/>
              </a:rPr>
              <a:t>です。</a:t>
            </a:r>
            <a:endParaRPr lang="en-US" altLang="ja-JP" sz="1400" b="1" dirty="0">
              <a:latin typeface="+mn-ea"/>
              <a:ea typeface="+mn-ea"/>
            </a:endParaRPr>
          </a:p>
          <a:p>
            <a:pPr>
              <a:lnSpc>
                <a:spcPct val="110000"/>
              </a:lnSpc>
              <a:spcBef>
                <a:spcPts val="1200"/>
              </a:spcBef>
            </a:pPr>
            <a:r>
              <a:rPr lang="en-US" altLang="ja-JP" sz="1400" b="1" dirty="0">
                <a:latin typeface="+mn-ea"/>
                <a:ea typeface="+mn-ea"/>
              </a:rPr>
              <a:t>【</a:t>
            </a:r>
            <a:r>
              <a:rPr lang="ja-JP" altLang="en-US" sz="1400" b="1" dirty="0">
                <a:latin typeface="+mn-ea"/>
                <a:ea typeface="+mn-ea"/>
              </a:rPr>
              <a:t>例：</a:t>
            </a:r>
            <a:r>
              <a:rPr lang="en-US" altLang="ja-JP" sz="1400" b="1" dirty="0">
                <a:latin typeface="+mn-ea"/>
                <a:ea typeface="+mn-ea"/>
              </a:rPr>
              <a:t>AI</a:t>
            </a:r>
            <a:r>
              <a:rPr lang="ja-JP" altLang="en-US" sz="1400" b="1" dirty="0">
                <a:latin typeface="+mn-ea"/>
                <a:ea typeface="+mn-ea"/>
              </a:rPr>
              <a:t>アプリ構成パターンごとのライセンス必要数</a:t>
            </a:r>
            <a:r>
              <a:rPr lang="en-US" altLang="ja-JP" sz="1400" b="1" dirty="0">
                <a:latin typeface="+mn-ea"/>
                <a:ea typeface="+mn-ea"/>
              </a:rPr>
              <a:t>】</a:t>
            </a:r>
          </a:p>
        </p:txBody>
      </p:sp>
      <p:graphicFrame>
        <p:nvGraphicFramePr>
          <p:cNvPr id="5" name="表 4"/>
          <p:cNvGraphicFramePr>
            <a:graphicFrameLocks noGrp="1"/>
          </p:cNvGraphicFramePr>
          <p:nvPr>
            <p:extLst>
              <p:ext uri="{D42A27DB-BD31-4B8C-83A1-F6EECF244321}">
                <p14:modId xmlns:p14="http://schemas.microsoft.com/office/powerpoint/2010/main" val="3303364195"/>
              </p:ext>
            </p:extLst>
          </p:nvPr>
        </p:nvGraphicFramePr>
        <p:xfrm>
          <a:off x="776514" y="2100440"/>
          <a:ext cx="5257166" cy="22489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05168">
                  <a:extLst>
                    <a:ext uri="{9D8B030D-6E8A-4147-A177-3AD203B41FA5}">
                      <a16:colId xmlns:a16="http://schemas.microsoft.com/office/drawing/2014/main" val="3317970868"/>
                    </a:ext>
                  </a:extLst>
                </a:gridCol>
                <a:gridCol w="2684780">
                  <a:extLst>
                    <a:ext uri="{9D8B030D-6E8A-4147-A177-3AD203B41FA5}">
                      <a16:colId xmlns:a16="http://schemas.microsoft.com/office/drawing/2014/main" val="441336539"/>
                    </a:ext>
                  </a:extLst>
                </a:gridCol>
                <a:gridCol w="1867218">
                  <a:extLst>
                    <a:ext uri="{9D8B030D-6E8A-4147-A177-3AD203B41FA5}">
                      <a16:colId xmlns:a16="http://schemas.microsoft.com/office/drawing/2014/main" val="2055593787"/>
                    </a:ext>
                  </a:extLst>
                </a:gridCol>
              </a:tblGrid>
              <a:tr h="257918">
                <a:tc>
                  <a:txBody>
                    <a:bodyPr/>
                    <a:lstStyle/>
                    <a:p>
                      <a:pPr algn="ctr"/>
                      <a:r>
                        <a:rPr kumimoji="1" lang="en-US" altLang="ja-JP" sz="1600" b="1" dirty="0">
                          <a:effectLst>
                            <a:outerShdw blurRad="38100" dist="38100" dir="2700000" algn="tl">
                              <a:srgbClr val="000000">
                                <a:alpha val="43137"/>
                              </a:srgbClr>
                            </a:outerShdw>
                          </a:effectLst>
                          <a:latin typeface="+mn-ea"/>
                          <a:ea typeface="+mn-ea"/>
                        </a:rPr>
                        <a:t>No.</a:t>
                      </a:r>
                      <a:endParaRPr kumimoji="1" lang="ja-JP" altLang="en-US" sz="1600" b="1" dirty="0">
                        <a:effectLst>
                          <a:outerShdw blurRad="38100" dist="38100" dir="2700000" algn="tl">
                            <a:srgbClr val="000000">
                              <a:alpha val="43137"/>
                            </a:srgbClr>
                          </a:outerShdw>
                        </a:effectLst>
                        <a:latin typeface="+mn-ea"/>
                        <a:ea typeface="+mn-ea"/>
                      </a:endParaRPr>
                    </a:p>
                  </a:txBody>
                  <a:tcPr/>
                </a:tc>
                <a:tc>
                  <a:txBody>
                    <a:bodyPr/>
                    <a:lstStyle/>
                    <a:p>
                      <a:pPr algn="ctr"/>
                      <a:r>
                        <a:rPr kumimoji="1" lang="en-US" altLang="ja-JP" sz="1600" b="1" dirty="0">
                          <a:effectLst>
                            <a:outerShdw blurRad="38100" dist="38100" dir="2700000" algn="tl">
                              <a:srgbClr val="000000">
                                <a:alpha val="43137"/>
                              </a:srgbClr>
                            </a:outerShdw>
                          </a:effectLst>
                          <a:latin typeface="+mn-ea"/>
                          <a:ea typeface="+mn-ea"/>
                        </a:rPr>
                        <a:t>AI</a:t>
                      </a:r>
                      <a:r>
                        <a:rPr kumimoji="1" lang="ja-JP" altLang="en-US" sz="1600" b="1" dirty="0">
                          <a:effectLst>
                            <a:outerShdw blurRad="38100" dist="38100" dir="2700000" algn="tl">
                              <a:srgbClr val="000000">
                                <a:alpha val="43137"/>
                              </a:srgbClr>
                            </a:outerShdw>
                          </a:effectLst>
                          <a:latin typeface="+mn-ea"/>
                          <a:ea typeface="+mn-ea"/>
                        </a:rPr>
                        <a:t>アプリ構成</a:t>
                      </a:r>
                    </a:p>
                  </a:txBody>
                  <a:tcPr/>
                </a:tc>
                <a:tc>
                  <a:txBody>
                    <a:bodyPr/>
                    <a:lstStyle/>
                    <a:p>
                      <a:pPr algn="ctr"/>
                      <a:r>
                        <a:rPr kumimoji="1" lang="ja-JP" altLang="en-US" sz="1600" b="1" dirty="0">
                          <a:effectLst>
                            <a:outerShdw blurRad="38100" dist="38100" dir="2700000" algn="tl">
                              <a:srgbClr val="000000">
                                <a:alpha val="43137"/>
                              </a:srgbClr>
                            </a:outerShdw>
                          </a:effectLst>
                          <a:latin typeface="+mn-ea"/>
                          <a:ea typeface="+mn-ea"/>
                        </a:rPr>
                        <a:t>必要ライセンス数</a:t>
                      </a:r>
                    </a:p>
                  </a:txBody>
                  <a:tcPr/>
                </a:tc>
                <a:extLst>
                  <a:ext uri="{0D108BD9-81ED-4DB2-BD59-A6C34878D82A}">
                    <a16:rowId xmlns:a16="http://schemas.microsoft.com/office/drawing/2014/main" val="1666248213"/>
                  </a:ext>
                </a:extLst>
              </a:tr>
              <a:tr h="370840">
                <a:tc>
                  <a:txBody>
                    <a:bodyPr/>
                    <a:lstStyle/>
                    <a:p>
                      <a:pPr algn="ctr"/>
                      <a:r>
                        <a:rPr kumimoji="1" lang="ja-JP" altLang="en-US" sz="1600" b="1" dirty="0">
                          <a:latin typeface="+mn-ea"/>
                          <a:ea typeface="+mn-ea"/>
                        </a:rPr>
                        <a:t>例１</a:t>
                      </a:r>
                      <a:endParaRPr kumimoji="1" lang="en-US" altLang="ja-JP" sz="1600" b="1" dirty="0">
                        <a:latin typeface="+mn-ea"/>
                        <a:ea typeface="+mn-ea"/>
                      </a:endParaRPr>
                    </a:p>
                  </a:txBody>
                  <a:tcPr anchor="ctr"/>
                </a:tc>
                <a:tc>
                  <a:txBody>
                    <a:bodyPr/>
                    <a:lstStyle/>
                    <a:p>
                      <a:pPr>
                        <a:lnSpc>
                          <a:spcPct val="120000"/>
                        </a:lnSpc>
                      </a:pPr>
                      <a:r>
                        <a:rPr kumimoji="1" lang="ja-JP" altLang="en-US" sz="1200" b="1" dirty="0">
                          <a:latin typeface="+mn-ea"/>
                          <a:ea typeface="+mn-ea"/>
                        </a:rPr>
                        <a:t>カメラ１：</a:t>
                      </a:r>
                      <a:r>
                        <a:rPr kumimoji="1" lang="en-US" altLang="ja-JP" sz="1200" b="1" dirty="0">
                          <a:latin typeface="+mn-ea"/>
                          <a:ea typeface="+mn-ea"/>
                        </a:rPr>
                        <a:t>XAE205UX</a:t>
                      </a:r>
                    </a:p>
                    <a:p>
                      <a:pPr>
                        <a:lnSpc>
                          <a:spcPct val="120000"/>
                        </a:lnSpc>
                      </a:pPr>
                      <a:r>
                        <a:rPr kumimoji="1" lang="ja-JP" altLang="en-US" sz="1200" b="1" dirty="0">
                          <a:latin typeface="+mn-ea"/>
                          <a:ea typeface="+mn-ea"/>
                        </a:rPr>
                        <a:t>カメラ２：</a:t>
                      </a:r>
                      <a:r>
                        <a:rPr kumimoji="1" lang="en-US" altLang="ja-JP" sz="1200" b="1" dirty="0">
                          <a:latin typeface="+mn-ea"/>
                          <a:ea typeface="+mn-ea"/>
                        </a:rPr>
                        <a:t>XAE205UX</a:t>
                      </a:r>
                    </a:p>
                    <a:p>
                      <a:pPr>
                        <a:lnSpc>
                          <a:spcPct val="120000"/>
                        </a:lnSpc>
                      </a:pPr>
                      <a:r>
                        <a:rPr kumimoji="1" lang="ja-JP" altLang="en-US" sz="1200" b="1" dirty="0">
                          <a:latin typeface="+mn-ea"/>
                          <a:ea typeface="+mn-ea"/>
                        </a:rPr>
                        <a:t>カメラ３：</a:t>
                      </a:r>
                      <a:r>
                        <a:rPr kumimoji="1" lang="en-US" altLang="ja-JP" sz="1200" b="1" dirty="0">
                          <a:latin typeface="+mn-ea"/>
                          <a:ea typeface="+mn-ea"/>
                        </a:rPr>
                        <a:t>XAE206UX</a:t>
                      </a:r>
                    </a:p>
                    <a:p>
                      <a:pPr>
                        <a:lnSpc>
                          <a:spcPct val="120000"/>
                        </a:lnSpc>
                      </a:pPr>
                      <a:r>
                        <a:rPr kumimoji="1" lang="ja-JP" altLang="en-US" sz="1200" b="1" dirty="0">
                          <a:latin typeface="+mn-ea"/>
                          <a:ea typeface="+mn-ea"/>
                        </a:rPr>
                        <a:t>カメラ４：なし</a:t>
                      </a:r>
                    </a:p>
                  </a:txBody>
                  <a:tcPr/>
                </a:tc>
                <a:tc>
                  <a:txBody>
                    <a:bodyPr/>
                    <a:lstStyle/>
                    <a:p>
                      <a:r>
                        <a:rPr kumimoji="1" lang="ja-JP" altLang="en-US" sz="2000" b="1" dirty="0">
                          <a:latin typeface="+mn-ea"/>
                          <a:ea typeface="+mn-ea"/>
                        </a:rPr>
                        <a:t>３</a:t>
                      </a:r>
                    </a:p>
                  </a:txBody>
                  <a:tcPr anchor="ctr" anchorCtr="1"/>
                </a:tc>
                <a:extLst>
                  <a:ext uri="{0D108BD9-81ED-4DB2-BD59-A6C34878D82A}">
                    <a16:rowId xmlns:a16="http://schemas.microsoft.com/office/drawing/2014/main" val="962681521"/>
                  </a:ext>
                </a:extLst>
              </a:tr>
              <a:tr h="370840">
                <a:tc>
                  <a:txBody>
                    <a:bodyPr/>
                    <a:lstStyle/>
                    <a:p>
                      <a:pPr algn="ctr"/>
                      <a:r>
                        <a:rPr kumimoji="1" lang="ja-JP" altLang="en-US" sz="1600" b="1" dirty="0">
                          <a:latin typeface="+mn-ea"/>
                          <a:ea typeface="+mn-ea"/>
                        </a:rPr>
                        <a:t>例２</a:t>
                      </a:r>
                    </a:p>
                  </a:txBody>
                  <a:tcPr anchor="ctr"/>
                </a:tc>
                <a:tc>
                  <a:txBody>
                    <a:bodyPr/>
                    <a:lstStyle/>
                    <a:p>
                      <a:pPr>
                        <a:lnSpc>
                          <a:spcPct val="120000"/>
                        </a:lnSpc>
                      </a:pPr>
                      <a:r>
                        <a:rPr kumimoji="1" lang="ja-JP" altLang="en-US" sz="1200" b="1" dirty="0">
                          <a:latin typeface="+mn-ea"/>
                          <a:ea typeface="+mn-ea"/>
                        </a:rPr>
                        <a:t>カメラ１：</a:t>
                      </a:r>
                      <a:r>
                        <a:rPr kumimoji="1" lang="en-US" altLang="ja-JP" sz="1200" b="1" dirty="0">
                          <a:latin typeface="+mn-ea"/>
                          <a:ea typeface="+mn-ea"/>
                        </a:rPr>
                        <a:t>XAE205UX+XAE206UX</a:t>
                      </a:r>
                    </a:p>
                    <a:p>
                      <a:pPr>
                        <a:lnSpc>
                          <a:spcPct val="120000"/>
                        </a:lnSpc>
                      </a:pPr>
                      <a:r>
                        <a:rPr kumimoji="1" lang="ja-JP" altLang="en-US" sz="1200" b="1" dirty="0">
                          <a:latin typeface="+mn-ea"/>
                          <a:ea typeface="+mn-ea"/>
                        </a:rPr>
                        <a:t>カメラ２：</a:t>
                      </a:r>
                      <a:r>
                        <a:rPr kumimoji="1" lang="en-US" altLang="ja-JP" sz="1200" b="1" dirty="0">
                          <a:latin typeface="+mn-ea"/>
                          <a:ea typeface="+mn-ea"/>
                        </a:rPr>
                        <a:t>XAE205UX+XAE206UX</a:t>
                      </a:r>
                    </a:p>
                    <a:p>
                      <a:pPr>
                        <a:lnSpc>
                          <a:spcPct val="120000"/>
                        </a:lnSpc>
                      </a:pPr>
                      <a:r>
                        <a:rPr kumimoji="1" lang="ja-JP" altLang="en-US" sz="1200" b="1" dirty="0">
                          <a:latin typeface="+mn-ea"/>
                          <a:ea typeface="+mn-ea"/>
                        </a:rPr>
                        <a:t>カメラ３：なし</a:t>
                      </a:r>
                      <a:endParaRPr kumimoji="1" lang="en-US" altLang="ja-JP" sz="1200" b="1" dirty="0">
                        <a:latin typeface="+mn-ea"/>
                        <a:ea typeface="+mn-ea"/>
                      </a:endParaRPr>
                    </a:p>
                    <a:p>
                      <a:pPr>
                        <a:lnSpc>
                          <a:spcPct val="120000"/>
                        </a:lnSpc>
                      </a:pPr>
                      <a:r>
                        <a:rPr kumimoji="1" lang="ja-JP" altLang="en-US" sz="1200" b="1" dirty="0">
                          <a:latin typeface="+mn-ea"/>
                          <a:ea typeface="+mn-ea"/>
                        </a:rPr>
                        <a:t>カメラ４：なし</a:t>
                      </a:r>
                    </a:p>
                  </a:txBody>
                  <a:tcPr/>
                </a:tc>
                <a:tc>
                  <a:txBody>
                    <a:bodyPr/>
                    <a:lstStyle/>
                    <a:p>
                      <a:r>
                        <a:rPr kumimoji="1" lang="ja-JP" altLang="en-US" sz="2000" b="1" dirty="0">
                          <a:latin typeface="+mn-ea"/>
                          <a:ea typeface="+mn-ea"/>
                        </a:rPr>
                        <a:t>２</a:t>
                      </a:r>
                    </a:p>
                  </a:txBody>
                  <a:tcPr anchor="ctr" anchorCtr="1"/>
                </a:tc>
                <a:extLst>
                  <a:ext uri="{0D108BD9-81ED-4DB2-BD59-A6C34878D82A}">
                    <a16:rowId xmlns:a16="http://schemas.microsoft.com/office/drawing/2014/main" val="2901762710"/>
                  </a:ext>
                </a:extLst>
              </a:tr>
            </a:tbl>
          </a:graphicData>
        </a:graphic>
      </p:graphicFrame>
      <p:sp>
        <p:nvSpPr>
          <p:cNvPr id="6" name="正方形/長方形 5"/>
          <p:cNvSpPr/>
          <p:nvPr/>
        </p:nvSpPr>
        <p:spPr>
          <a:xfrm>
            <a:off x="682172" y="4411251"/>
            <a:ext cx="6828971" cy="276999"/>
          </a:xfrm>
          <a:prstGeom prst="rect">
            <a:avLst/>
          </a:prstGeom>
        </p:spPr>
        <p:txBody>
          <a:bodyPr wrap="square">
            <a:spAutoFit/>
          </a:bodyPr>
          <a:lstStyle/>
          <a:p>
            <a:r>
              <a:rPr lang="en-US" altLang="ja-JP" sz="1200" b="1" dirty="0">
                <a:latin typeface="+mn-ea"/>
                <a:ea typeface="+mn-ea"/>
              </a:rPr>
              <a:t>※AI</a:t>
            </a:r>
            <a:r>
              <a:rPr lang="ja-JP" altLang="en-US" sz="1200" b="1" dirty="0">
                <a:latin typeface="+mn-ea"/>
                <a:ea typeface="+mn-ea"/>
              </a:rPr>
              <a:t>マルチセンサーカメラの仕様：カメラ１～</a:t>
            </a:r>
            <a:r>
              <a:rPr lang="en-US" altLang="ja-JP" sz="1200" b="1" dirty="0">
                <a:latin typeface="+mn-ea"/>
                <a:ea typeface="+mn-ea"/>
              </a:rPr>
              <a:t>4</a:t>
            </a:r>
            <a:r>
              <a:rPr lang="ja-JP" altLang="en-US" sz="1200" b="1" dirty="0">
                <a:latin typeface="+mn-ea"/>
                <a:ea typeface="+mn-ea"/>
              </a:rPr>
              <a:t>で合計</a:t>
            </a:r>
            <a:r>
              <a:rPr lang="en-US" altLang="ja-JP" sz="1200" b="1" dirty="0">
                <a:latin typeface="+mn-ea"/>
                <a:ea typeface="+mn-ea"/>
              </a:rPr>
              <a:t>4</a:t>
            </a:r>
            <a:r>
              <a:rPr lang="ja-JP" altLang="en-US" sz="1200" b="1" dirty="0" err="1">
                <a:latin typeface="+mn-ea"/>
                <a:ea typeface="+mn-ea"/>
              </a:rPr>
              <a:t>つの</a:t>
            </a:r>
            <a:r>
              <a:rPr lang="ja-JP" altLang="en-US" sz="1200" b="1" dirty="0">
                <a:latin typeface="+mn-ea"/>
                <a:ea typeface="+mn-ea"/>
              </a:rPr>
              <a:t>アプリのインストールが可能</a:t>
            </a:r>
          </a:p>
        </p:txBody>
      </p:sp>
      <p:grpSp>
        <p:nvGrpSpPr>
          <p:cNvPr id="12" name="グループ化 11"/>
          <p:cNvGrpSpPr/>
          <p:nvPr/>
        </p:nvGrpSpPr>
        <p:grpSpPr>
          <a:xfrm>
            <a:off x="6261312" y="1577311"/>
            <a:ext cx="2373320" cy="1553729"/>
            <a:chOff x="6187877" y="1707389"/>
            <a:chExt cx="2373320" cy="1553729"/>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877" y="2027737"/>
              <a:ext cx="1066778" cy="659650"/>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696" y="2018291"/>
              <a:ext cx="1057501" cy="659650"/>
            </a:xfrm>
            <a:prstGeom prst="rect">
              <a:avLst/>
            </a:prstGeom>
          </p:spPr>
        </p:pic>
        <p:sp>
          <p:nvSpPr>
            <p:cNvPr id="9" name="テキスト ボックス 8"/>
            <p:cNvSpPr txBox="1"/>
            <p:nvPr/>
          </p:nvSpPr>
          <p:spPr>
            <a:xfrm>
              <a:off x="6235165" y="2674356"/>
              <a:ext cx="997389" cy="572464"/>
            </a:xfrm>
            <a:prstGeom prst="rect">
              <a:avLst/>
            </a:prstGeom>
            <a:noFill/>
          </p:spPr>
          <p:txBody>
            <a:bodyPr wrap="none" rtlCol="0">
              <a:spAutoFit/>
            </a:bodyPr>
            <a:lstStyle/>
            <a:p>
              <a:pPr algn="ctr">
                <a:lnSpc>
                  <a:spcPct val="120000"/>
                </a:lnSpc>
              </a:pPr>
              <a:r>
                <a:rPr lang="ja-JP" altLang="en-US" sz="1100" b="1" dirty="0">
                  <a:latin typeface="+mn-ea"/>
                  <a:ea typeface="+mn-ea"/>
                </a:rPr>
                <a:t>４眼モデル</a:t>
              </a:r>
              <a:endParaRPr lang="en-US" altLang="ja-JP" sz="1100" b="1" dirty="0">
                <a:latin typeface="+mn-ea"/>
                <a:ea typeface="+mn-ea"/>
              </a:endParaRPr>
            </a:p>
            <a:p>
              <a:pPr algn="ctr"/>
              <a:r>
                <a:rPr kumimoji="1" lang="en-US" altLang="ja-JP" sz="900" b="1" dirty="0">
                  <a:latin typeface="+mn-ea"/>
                  <a:ea typeface="+mn-ea"/>
                </a:rPr>
                <a:t>WV-S8544LUX</a:t>
              </a:r>
            </a:p>
            <a:p>
              <a:pPr algn="ctr"/>
              <a:r>
                <a:rPr lang="en-US" altLang="ja-JP" sz="900" b="1" dirty="0">
                  <a:latin typeface="+mn-ea"/>
                  <a:ea typeface="+mn-ea"/>
                </a:rPr>
                <a:t>WV-S8574LUX</a:t>
              </a:r>
              <a:endParaRPr kumimoji="1" lang="ja-JP" altLang="en-US" sz="900" b="1" dirty="0">
                <a:latin typeface="+mn-ea"/>
                <a:ea typeface="+mn-ea"/>
              </a:endParaRPr>
            </a:p>
          </p:txBody>
        </p:sp>
        <p:sp>
          <p:nvSpPr>
            <p:cNvPr id="10" name="テキスト ボックス 9"/>
            <p:cNvSpPr txBox="1"/>
            <p:nvPr/>
          </p:nvSpPr>
          <p:spPr>
            <a:xfrm>
              <a:off x="7563809" y="2688654"/>
              <a:ext cx="997388" cy="572464"/>
            </a:xfrm>
            <a:prstGeom prst="rect">
              <a:avLst/>
            </a:prstGeom>
            <a:noFill/>
          </p:spPr>
          <p:txBody>
            <a:bodyPr wrap="none" rtlCol="0">
              <a:spAutoFit/>
            </a:bodyPr>
            <a:lstStyle/>
            <a:p>
              <a:pPr algn="ctr">
                <a:lnSpc>
                  <a:spcPct val="120000"/>
                </a:lnSpc>
              </a:pPr>
              <a:r>
                <a:rPr lang="ja-JP" altLang="en-US" sz="1100" b="1" dirty="0">
                  <a:latin typeface="+mn-ea"/>
                  <a:ea typeface="+mn-ea"/>
                </a:rPr>
                <a:t>３眼モデル</a:t>
              </a:r>
              <a:endParaRPr lang="en-US" altLang="ja-JP" sz="1100" b="1" dirty="0">
                <a:latin typeface="+mn-ea"/>
                <a:ea typeface="+mn-ea"/>
              </a:endParaRPr>
            </a:p>
            <a:p>
              <a:pPr algn="ctr"/>
              <a:r>
                <a:rPr kumimoji="1" lang="en-US" altLang="ja-JP" sz="900" b="1" dirty="0">
                  <a:latin typeface="+mn-ea"/>
                  <a:ea typeface="+mn-ea"/>
                </a:rPr>
                <a:t>WV-S8543LUX</a:t>
              </a:r>
            </a:p>
            <a:p>
              <a:pPr algn="ctr"/>
              <a:r>
                <a:rPr lang="en-US" altLang="ja-JP" sz="900" b="1" dirty="0">
                  <a:latin typeface="+mn-ea"/>
                  <a:ea typeface="+mn-ea"/>
                </a:rPr>
                <a:t>WV-S8573LUX</a:t>
              </a:r>
              <a:endParaRPr kumimoji="1" lang="ja-JP" altLang="en-US" sz="900" b="1" dirty="0">
                <a:latin typeface="+mn-ea"/>
                <a:ea typeface="+mn-ea"/>
              </a:endParaRPr>
            </a:p>
          </p:txBody>
        </p:sp>
        <p:sp>
          <p:nvSpPr>
            <p:cNvPr id="11" name="正方形/長方形 10"/>
            <p:cNvSpPr/>
            <p:nvPr/>
          </p:nvSpPr>
          <p:spPr>
            <a:xfrm>
              <a:off x="6325834" y="1707389"/>
              <a:ext cx="2161169" cy="307777"/>
            </a:xfrm>
            <a:prstGeom prst="rect">
              <a:avLst/>
            </a:prstGeom>
          </p:spPr>
          <p:txBody>
            <a:bodyPr wrap="none">
              <a:spAutoFit/>
            </a:bodyPr>
            <a:lstStyle/>
            <a:p>
              <a:r>
                <a:rPr lang="en-US" altLang="ja-JP" sz="1400" b="1" dirty="0">
                  <a:latin typeface="+mn-ea"/>
                  <a:ea typeface="+mn-ea"/>
                </a:rPr>
                <a:t>AI</a:t>
              </a:r>
              <a:r>
                <a:rPr lang="ja-JP" altLang="en-US" sz="1400" b="1" dirty="0">
                  <a:latin typeface="+mn-ea"/>
                  <a:ea typeface="+mn-ea"/>
                </a:rPr>
                <a:t>マルチセンサーカメラ</a:t>
              </a:r>
            </a:p>
          </p:txBody>
        </p:sp>
      </p:grpSp>
      <p:pic>
        <p:nvPicPr>
          <p:cNvPr id="13" name="図 12" descr="アイコン&#10;&#10;自動的に生成された説明">
            <a:extLst>
              <a:ext uri="{FF2B5EF4-FFF2-40B4-BE49-F238E27FC236}">
                <a16:creationId xmlns:a16="http://schemas.microsoft.com/office/drawing/2014/main" id="{C1B574C5-F5F1-27DD-A530-5EDAB79402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3460" y="3160091"/>
            <a:ext cx="733100" cy="701322"/>
          </a:xfrm>
          <a:prstGeom prst="rect">
            <a:avLst/>
          </a:prstGeom>
        </p:spPr>
      </p:pic>
      <p:pic>
        <p:nvPicPr>
          <p:cNvPr id="14" name="図 13">
            <a:extLst>
              <a:ext uri="{FF2B5EF4-FFF2-40B4-BE49-F238E27FC236}">
                <a16:creationId xmlns:a16="http://schemas.microsoft.com/office/drawing/2014/main" id="{0DF6160A-5C34-A250-2156-31FD877B7F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671956" y="3194974"/>
            <a:ext cx="927964" cy="631555"/>
          </a:xfrm>
          <a:prstGeom prst="rect">
            <a:avLst/>
          </a:prstGeom>
        </p:spPr>
      </p:pic>
      <p:sp>
        <p:nvSpPr>
          <p:cNvPr id="15" name="テキスト ボックス 14">
            <a:extLst>
              <a:ext uri="{FF2B5EF4-FFF2-40B4-BE49-F238E27FC236}">
                <a16:creationId xmlns:a16="http://schemas.microsoft.com/office/drawing/2014/main" id="{26608085-A7F2-E6FE-F530-EB007DA0B2A0}"/>
              </a:ext>
            </a:extLst>
          </p:cNvPr>
          <p:cNvSpPr txBox="1"/>
          <p:nvPr/>
        </p:nvSpPr>
        <p:spPr>
          <a:xfrm>
            <a:off x="6172808" y="3877089"/>
            <a:ext cx="1313180" cy="433965"/>
          </a:xfrm>
          <a:prstGeom prst="rect">
            <a:avLst/>
          </a:prstGeom>
          <a:noFill/>
        </p:spPr>
        <p:txBody>
          <a:bodyPr wrap="none" rtlCol="0">
            <a:spAutoFit/>
          </a:bodyPr>
          <a:lstStyle/>
          <a:p>
            <a:pPr algn="ctr">
              <a:lnSpc>
                <a:spcPct val="120000"/>
              </a:lnSpc>
            </a:pPr>
            <a:r>
              <a:rPr lang="en-US" altLang="ja-JP" sz="1100" b="1" dirty="0">
                <a:latin typeface="+mn-ea"/>
                <a:ea typeface="+mn-ea"/>
              </a:rPr>
              <a:t>PTZ</a:t>
            </a:r>
            <a:r>
              <a:rPr lang="ja-JP" altLang="en-US" sz="1100" b="1" dirty="0">
                <a:latin typeface="+mn-ea"/>
                <a:ea typeface="+mn-ea"/>
              </a:rPr>
              <a:t>一体型モデル</a:t>
            </a:r>
            <a:endParaRPr lang="en-US" altLang="ja-JP" sz="1100" b="1" dirty="0">
              <a:latin typeface="+mn-ea"/>
              <a:ea typeface="+mn-ea"/>
            </a:endParaRPr>
          </a:p>
          <a:p>
            <a:pPr algn="ctr"/>
            <a:r>
              <a:rPr kumimoji="1" lang="en-US" altLang="ja-JP" sz="900" b="1" dirty="0">
                <a:latin typeface="+mn-ea"/>
                <a:ea typeface="+mn-ea"/>
              </a:rPr>
              <a:t>WV-X86531-Z2</a:t>
            </a:r>
            <a:endParaRPr kumimoji="1" lang="ja-JP" altLang="en-US" sz="900" b="1" dirty="0">
              <a:latin typeface="+mn-ea"/>
              <a:ea typeface="+mn-ea"/>
            </a:endParaRPr>
          </a:p>
        </p:txBody>
      </p:sp>
      <p:sp>
        <p:nvSpPr>
          <p:cNvPr id="16" name="テキスト ボックス 15">
            <a:extLst>
              <a:ext uri="{FF2B5EF4-FFF2-40B4-BE49-F238E27FC236}">
                <a16:creationId xmlns:a16="http://schemas.microsoft.com/office/drawing/2014/main" id="{D1AFBEB1-F686-D075-875A-894C5FEA91EA}"/>
              </a:ext>
            </a:extLst>
          </p:cNvPr>
          <p:cNvSpPr txBox="1"/>
          <p:nvPr/>
        </p:nvSpPr>
        <p:spPr>
          <a:xfrm>
            <a:off x="7591558" y="3877089"/>
            <a:ext cx="1088760" cy="572464"/>
          </a:xfrm>
          <a:prstGeom prst="rect">
            <a:avLst/>
          </a:prstGeom>
          <a:noFill/>
        </p:spPr>
        <p:txBody>
          <a:bodyPr wrap="none" rtlCol="0">
            <a:spAutoFit/>
          </a:bodyPr>
          <a:lstStyle/>
          <a:p>
            <a:pPr algn="ctr">
              <a:lnSpc>
                <a:spcPct val="120000"/>
              </a:lnSpc>
            </a:pPr>
            <a:r>
              <a:rPr lang="en-US" altLang="ja-JP" sz="1100" b="1" dirty="0">
                <a:latin typeface="+mn-ea"/>
                <a:ea typeface="+mn-ea"/>
              </a:rPr>
              <a:t>2</a:t>
            </a:r>
            <a:r>
              <a:rPr lang="ja-JP" altLang="en-US" sz="1100" b="1" dirty="0">
                <a:latin typeface="+mn-ea"/>
                <a:ea typeface="+mn-ea"/>
              </a:rPr>
              <a:t>眼モデル</a:t>
            </a:r>
            <a:endParaRPr lang="en-US" altLang="ja-JP" sz="1100" b="1" dirty="0">
              <a:latin typeface="+mn-ea"/>
              <a:ea typeface="+mn-ea"/>
            </a:endParaRPr>
          </a:p>
          <a:p>
            <a:pPr algn="ctr"/>
            <a:r>
              <a:rPr kumimoji="1" lang="en-US" altLang="ja-JP" sz="900" b="1" dirty="0">
                <a:latin typeface="+mn-ea"/>
                <a:ea typeface="+mn-ea"/>
              </a:rPr>
              <a:t>WV-S85702-F3L</a:t>
            </a:r>
          </a:p>
          <a:p>
            <a:pPr algn="ctr"/>
            <a:r>
              <a:rPr kumimoji="1" lang="en-US" altLang="ja-JP" sz="900" b="1" dirty="0">
                <a:latin typeface="+mn-ea"/>
                <a:ea typeface="+mn-ea"/>
              </a:rPr>
              <a:t>WV-S85402-V2L</a:t>
            </a:r>
            <a:endParaRPr kumimoji="1" lang="ja-JP" altLang="en-US" sz="900" b="1" dirty="0">
              <a:latin typeface="+mn-ea"/>
              <a:ea typeface="+mn-ea"/>
            </a:endParaRPr>
          </a:p>
        </p:txBody>
      </p:sp>
    </p:spTree>
    <p:extLst>
      <p:ext uri="{BB962C8B-B14F-4D97-AF65-F5344CB8AC3E}">
        <p14:creationId xmlns:p14="http://schemas.microsoft.com/office/powerpoint/2010/main" val="12271622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5823626" y="720000"/>
            <a:ext cx="3110342" cy="3960000"/>
          </a:xfrm>
        </p:spPr>
        <p:txBody>
          <a:bodyPr/>
          <a:lstStyle/>
          <a:p>
            <a:pPr marL="357188" lvl="0" indent="-357188">
              <a:lnSpc>
                <a:spcPct val="120000"/>
              </a:lnSpc>
              <a:buNone/>
            </a:pPr>
            <a:r>
              <a:rPr lang="ja-JP" altLang="en-US" sz="1400" dirty="0">
                <a:solidFill>
                  <a:prstClr val="black"/>
                </a:solidFill>
              </a:rPr>
              <a:t>①　左メニューから「アプリケーション」＞「</a:t>
            </a:r>
            <a:r>
              <a:rPr lang="en-US" altLang="ja-JP" sz="1400" dirty="0">
                <a:solidFill>
                  <a:prstClr val="black"/>
                </a:solidFill>
              </a:rPr>
              <a:t>AI</a:t>
            </a:r>
            <a:r>
              <a:rPr lang="ja-JP" altLang="en-US" sz="1400" dirty="0">
                <a:solidFill>
                  <a:prstClr val="black"/>
                </a:solidFill>
              </a:rPr>
              <a:t>人物属性分類アプリケーション」をクリック、右側に「</a:t>
            </a:r>
            <a:r>
              <a:rPr lang="en-US" altLang="ja-JP" sz="1400" dirty="0">
                <a:solidFill>
                  <a:prstClr val="black"/>
                </a:solidFill>
              </a:rPr>
              <a:t>AI</a:t>
            </a:r>
            <a:r>
              <a:rPr lang="ja-JP" altLang="en-US" sz="1400" dirty="0">
                <a:solidFill>
                  <a:prstClr val="black"/>
                </a:solidFill>
              </a:rPr>
              <a:t>人物属性分類アプリケーション」メニューが表示</a:t>
            </a:r>
            <a:endParaRPr lang="en-US" altLang="ja-JP" sz="1400" dirty="0">
              <a:solidFill>
                <a:prstClr val="black"/>
              </a:solidFill>
            </a:endParaRPr>
          </a:p>
          <a:p>
            <a:pPr marL="357188" lvl="0" indent="-357188">
              <a:lnSpc>
                <a:spcPct val="120000"/>
              </a:lnSpc>
              <a:buNone/>
            </a:pPr>
            <a:r>
              <a:rPr lang="ja-JP" altLang="en-US" sz="1400" dirty="0">
                <a:solidFill>
                  <a:prstClr val="black"/>
                </a:solidFill>
              </a:rPr>
              <a:t>② 「ベストショット確認画面を表示する」の「表示」をクリック</a:t>
            </a:r>
          </a:p>
        </p:txBody>
      </p:sp>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人物属性識別）</a:t>
            </a:r>
            <a:endParaRPr kumimoji="1" lang="ja-JP" altLang="en-US" sz="1800" dirty="0"/>
          </a:p>
        </p:txBody>
      </p:sp>
      <p:pic>
        <p:nvPicPr>
          <p:cNvPr id="4" name="図 3"/>
          <p:cNvPicPr>
            <a:picLocks noChangeAspect="1"/>
          </p:cNvPicPr>
          <p:nvPr/>
        </p:nvPicPr>
        <p:blipFill>
          <a:blip r:embed="rId3"/>
          <a:stretch>
            <a:fillRect/>
          </a:stretch>
        </p:blipFill>
        <p:spPr>
          <a:xfrm>
            <a:off x="178703" y="720000"/>
            <a:ext cx="2142966" cy="88386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図 4"/>
          <p:cNvPicPr>
            <a:picLocks noChangeAspect="1"/>
          </p:cNvPicPr>
          <p:nvPr/>
        </p:nvPicPr>
        <p:blipFill rotWithShape="1">
          <a:blip r:embed="rId4"/>
          <a:srcRect l="16516" b="4072"/>
          <a:stretch/>
        </p:blipFill>
        <p:spPr>
          <a:xfrm>
            <a:off x="178703" y="1779119"/>
            <a:ext cx="4570888" cy="284496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正方形/長方形 5"/>
          <p:cNvSpPr/>
          <p:nvPr/>
        </p:nvSpPr>
        <p:spPr>
          <a:xfrm>
            <a:off x="542158" y="1295139"/>
            <a:ext cx="1776034" cy="3153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753619" y="2094887"/>
            <a:ext cx="995972" cy="2916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305816" y="1295139"/>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①</a:t>
            </a:r>
          </a:p>
        </p:txBody>
      </p:sp>
      <p:sp>
        <p:nvSpPr>
          <p:cNvPr id="9" name="テキスト ボックス 8"/>
          <p:cNvSpPr txBox="1"/>
          <p:nvPr/>
        </p:nvSpPr>
        <p:spPr>
          <a:xfrm>
            <a:off x="4717760" y="2071649"/>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Tree>
    <p:extLst>
      <p:ext uri="{BB962C8B-B14F-4D97-AF65-F5344CB8AC3E}">
        <p14:creationId xmlns:p14="http://schemas.microsoft.com/office/powerpoint/2010/main" val="16752544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err="1">
                <a:solidFill>
                  <a:prstClr val="white"/>
                </a:solidFill>
              </a:rPr>
              <a:t>iCT</a:t>
            </a:r>
            <a:r>
              <a:rPr lang="ja-JP" altLang="en-US" dirty="0" err="1">
                <a:solidFill>
                  <a:prstClr val="white"/>
                </a:solidFill>
              </a:rPr>
              <a:t>での</a:t>
            </a:r>
            <a:r>
              <a:rPr lang="ja-JP" altLang="en-US" dirty="0">
                <a:solidFill>
                  <a:prstClr val="white"/>
                </a:solidFill>
              </a:rPr>
              <a:t>カメラ拡張アプリ設定</a:t>
            </a:r>
            <a:r>
              <a:rPr lang="ja-JP" altLang="en-US" sz="1800" dirty="0">
                <a:solidFill>
                  <a:prstClr val="white"/>
                </a:solidFill>
              </a:rPr>
              <a:t>（</a:t>
            </a:r>
            <a:r>
              <a:rPr lang="en-US" altLang="ja-JP" sz="1800" dirty="0">
                <a:solidFill>
                  <a:prstClr val="white"/>
                </a:solidFill>
              </a:rPr>
              <a:t>AI</a:t>
            </a:r>
            <a:r>
              <a:rPr lang="ja-JP" altLang="en-US" sz="1800" dirty="0">
                <a:solidFill>
                  <a:prstClr val="white"/>
                </a:solidFill>
              </a:rPr>
              <a:t>人物属性識別）</a:t>
            </a:r>
            <a:endParaRPr kumimoji="1" lang="ja-JP" altLang="en-US" sz="1800" dirty="0">
              <a:latin typeface="+mn-lt"/>
            </a:endParaRPr>
          </a:p>
        </p:txBody>
      </p:sp>
      <p:sp>
        <p:nvSpPr>
          <p:cNvPr id="9" name="コンテンツ プレースホルダー 1"/>
          <p:cNvSpPr txBox="1">
            <a:spLocks/>
          </p:cNvSpPr>
          <p:nvPr/>
        </p:nvSpPr>
        <p:spPr>
          <a:xfrm>
            <a:off x="5613064" y="713668"/>
            <a:ext cx="3479056" cy="394912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b="1" kern="1200">
                <a:solidFill>
                  <a:schemeClr val="tx1"/>
                </a:solidFill>
                <a:latin typeface="+mn-ea"/>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b="1" kern="1200">
                <a:solidFill>
                  <a:schemeClr val="tx1"/>
                </a:solidFill>
                <a:latin typeface="+mn-ea"/>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b="1" kern="1200">
                <a:solidFill>
                  <a:schemeClr val="tx1"/>
                </a:solidFill>
                <a:latin typeface="+mn-ea"/>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b="1"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fontAlgn="auto">
              <a:spcAft>
                <a:spcPts val="0"/>
              </a:spcAft>
              <a:buNone/>
            </a:pPr>
            <a:r>
              <a:rPr lang="en-US" altLang="ja-JP" sz="1400" dirty="0"/>
              <a:t>【</a:t>
            </a:r>
            <a:r>
              <a:rPr lang="ja-JP" altLang="en-US" sz="1400" dirty="0">
                <a:solidFill>
                  <a:prstClr val="black"/>
                </a:solidFill>
              </a:rPr>
              <a:t>ベストショット確認画面</a:t>
            </a:r>
            <a:r>
              <a:rPr lang="en-US" altLang="ja-JP" sz="1400" dirty="0"/>
              <a:t>】</a:t>
            </a:r>
          </a:p>
          <a:p>
            <a:pPr marL="0" indent="0" fontAlgn="auto">
              <a:spcAft>
                <a:spcPts val="0"/>
              </a:spcAft>
              <a:buNone/>
            </a:pPr>
            <a:r>
              <a:rPr lang="ja-JP" altLang="en-US" sz="1400" dirty="0"/>
              <a:t>① 被験者、基準点に直立</a:t>
            </a:r>
            <a:endParaRPr lang="en-US" altLang="ja-JP" sz="1400" dirty="0"/>
          </a:p>
          <a:p>
            <a:pPr marL="0" indent="0" fontAlgn="auto">
              <a:spcAft>
                <a:spcPts val="0"/>
              </a:spcAft>
              <a:buNone/>
            </a:pPr>
            <a:r>
              <a:rPr lang="ja-JP" altLang="en-US" sz="1400" dirty="0"/>
              <a:t>②「　 」をクリック：確認開始</a:t>
            </a:r>
            <a:endParaRPr lang="en-US" altLang="ja-JP" sz="1400" dirty="0"/>
          </a:p>
          <a:p>
            <a:pPr marL="0" indent="0" fontAlgn="auto">
              <a:spcAft>
                <a:spcPts val="0"/>
              </a:spcAft>
              <a:buFont typeface="Arial" panose="020B0604020202020204" pitchFamily="34" charset="0"/>
              <a:buNone/>
            </a:pPr>
            <a:r>
              <a:rPr lang="ja-JP" altLang="en-US" sz="1400" dirty="0"/>
              <a:t>③「　 」をクリック：確認終了</a:t>
            </a:r>
            <a:endParaRPr lang="en-US" altLang="ja-JP" sz="1400" dirty="0"/>
          </a:p>
          <a:p>
            <a:pPr marL="268288" indent="-268288" fontAlgn="auto">
              <a:spcAft>
                <a:spcPts val="0"/>
              </a:spcAft>
              <a:buFont typeface="Arial" panose="020B0604020202020204" pitchFamily="34" charset="0"/>
              <a:buNone/>
            </a:pPr>
            <a:r>
              <a:rPr lang="ja-JP" altLang="en-US" sz="1400" dirty="0"/>
              <a:t>④ ベストショットを選択すると属性詳細が確認できます。</a:t>
            </a:r>
            <a:endParaRPr lang="en-US" altLang="ja-JP" sz="1400" dirty="0"/>
          </a:p>
          <a:p>
            <a:pPr marL="180975" indent="-180975" fontAlgn="auto">
              <a:spcBef>
                <a:spcPts val="600"/>
              </a:spcBef>
              <a:spcAft>
                <a:spcPts val="0"/>
              </a:spcAft>
              <a:buFont typeface="Arial" panose="020B0604020202020204" pitchFamily="34" charset="0"/>
              <a:buNone/>
            </a:pPr>
            <a:r>
              <a:rPr lang="en-US" altLang="ja-JP" sz="1400" dirty="0"/>
              <a:t>※</a:t>
            </a:r>
            <a:r>
              <a:rPr lang="ja-JP" altLang="en-US" sz="1400" dirty="0"/>
              <a:t>被写体の全身が映るような画角サイズへの調整を推奨します。</a:t>
            </a:r>
            <a:endParaRPr lang="en-US" altLang="ja-JP" sz="1400" dirty="0"/>
          </a:p>
          <a:p>
            <a:pPr marL="180975" indent="-180975" fontAlgn="auto">
              <a:spcBef>
                <a:spcPts val="600"/>
              </a:spcBef>
              <a:spcAft>
                <a:spcPts val="0"/>
              </a:spcAft>
              <a:buFont typeface="Arial" panose="020B0604020202020204" pitchFamily="34" charset="0"/>
              <a:buNone/>
            </a:pPr>
            <a:endParaRPr lang="en-US" altLang="ja-JP" sz="1400" dirty="0"/>
          </a:p>
          <a:p>
            <a:pPr marL="0" indent="0" fontAlgn="auto">
              <a:spcBef>
                <a:spcPts val="0"/>
              </a:spcBef>
              <a:spcAft>
                <a:spcPts val="0"/>
              </a:spcAft>
              <a:buFont typeface="Arial" panose="020B0604020202020204" pitchFamily="34" charset="0"/>
              <a:buNone/>
            </a:pPr>
            <a:r>
              <a:rPr lang="en-US" altLang="ja-JP" sz="1000" dirty="0"/>
              <a:t>※</a:t>
            </a:r>
            <a:r>
              <a:rPr lang="ja-JP" altLang="en-US" sz="1000" dirty="0"/>
              <a:t>被験者の顔画像取得について</a:t>
            </a:r>
            <a:endParaRPr lang="en-US" altLang="ja-JP" sz="1000" dirty="0"/>
          </a:p>
          <a:p>
            <a:pPr marL="90488" indent="0" fontAlgn="auto">
              <a:spcBef>
                <a:spcPts val="300"/>
              </a:spcBef>
              <a:spcAft>
                <a:spcPts val="0"/>
              </a:spcAft>
              <a:buFont typeface="Arial" panose="020B0604020202020204" pitchFamily="34" charset="0"/>
              <a:buNone/>
            </a:pPr>
            <a:r>
              <a:rPr lang="ja-JP" altLang="en-US" sz="1000" dirty="0"/>
              <a:t>正面顔が取得出来ていることを確認してください。</a:t>
            </a:r>
            <a:endParaRPr lang="en-US" altLang="ja-JP" sz="1000" dirty="0"/>
          </a:p>
          <a:p>
            <a:pPr marL="0" indent="0" fontAlgn="auto">
              <a:spcAft>
                <a:spcPts val="0"/>
              </a:spcAft>
              <a:buFont typeface="Arial" panose="020B0604020202020204" pitchFamily="34" charset="0"/>
              <a:buNone/>
            </a:pPr>
            <a:endParaRPr lang="en-US" altLang="ja-JP" sz="1000" dirty="0"/>
          </a:p>
          <a:p>
            <a:pPr marL="268288" lvl="0" indent="-268288" defTabSz="457200" fontAlgn="auto">
              <a:spcBef>
                <a:spcPct val="0"/>
              </a:spcBef>
              <a:spcAft>
                <a:spcPts val="0"/>
              </a:spcAft>
              <a:buNone/>
            </a:pPr>
            <a:r>
              <a:rPr lang="en-US" altLang="ja-JP" sz="1400" dirty="0">
                <a:solidFill>
                  <a:prstClr val="black"/>
                </a:solidFill>
              </a:rPr>
              <a:t>※</a:t>
            </a:r>
            <a:r>
              <a:rPr lang="ja-JP" altLang="en-US" sz="1400" dirty="0">
                <a:solidFill>
                  <a:prstClr val="black"/>
                </a:solidFill>
              </a:rPr>
              <a:t> </a:t>
            </a:r>
            <a:r>
              <a:rPr lang="en-US" altLang="ja-JP" sz="1400" dirty="0">
                <a:solidFill>
                  <a:prstClr val="black"/>
                </a:solidFill>
              </a:rPr>
              <a:t>AI</a:t>
            </a:r>
            <a:r>
              <a:rPr lang="ja-JP" altLang="en-US" sz="1400" dirty="0">
                <a:solidFill>
                  <a:prstClr val="black"/>
                </a:solidFill>
              </a:rPr>
              <a:t>車両属性識別も同様の確認手順となります。</a:t>
            </a:r>
            <a:endParaRPr lang="en-US" altLang="ja-JP" sz="1400" dirty="0">
              <a:solidFill>
                <a:prstClr val="black"/>
              </a:solidFill>
            </a:endParaRPr>
          </a:p>
        </p:txBody>
      </p:sp>
      <p:pic>
        <p:nvPicPr>
          <p:cNvPr id="11" name="図 10"/>
          <p:cNvPicPr>
            <a:picLocks noChangeAspect="1"/>
          </p:cNvPicPr>
          <p:nvPr/>
        </p:nvPicPr>
        <p:blipFill>
          <a:blip r:embed="rId3"/>
          <a:stretch>
            <a:fillRect/>
          </a:stretch>
        </p:blipFill>
        <p:spPr>
          <a:xfrm>
            <a:off x="6060046" y="1424010"/>
            <a:ext cx="238529" cy="233852"/>
          </a:xfrm>
          <a:prstGeom prst="rect">
            <a:avLst/>
          </a:prstGeom>
        </p:spPr>
      </p:pic>
      <p:pic>
        <p:nvPicPr>
          <p:cNvPr id="12" name="図 11"/>
          <p:cNvPicPr>
            <a:picLocks noChangeAspect="1"/>
          </p:cNvPicPr>
          <p:nvPr/>
        </p:nvPicPr>
        <p:blipFill>
          <a:blip r:embed="rId4"/>
          <a:stretch>
            <a:fillRect/>
          </a:stretch>
        </p:blipFill>
        <p:spPr>
          <a:xfrm>
            <a:off x="6050505" y="1761928"/>
            <a:ext cx="257613" cy="242156"/>
          </a:xfrm>
          <a:prstGeom prst="rect">
            <a:avLst/>
          </a:prstGeom>
        </p:spPr>
      </p:pic>
      <p:pic>
        <p:nvPicPr>
          <p:cNvPr id="4" name="図 3"/>
          <p:cNvPicPr>
            <a:picLocks noChangeAspect="1"/>
          </p:cNvPicPr>
          <p:nvPr/>
        </p:nvPicPr>
        <p:blipFill rotWithShape="1">
          <a:blip r:embed="rId5"/>
          <a:srcRect b="36528"/>
          <a:stretch/>
        </p:blipFill>
        <p:spPr>
          <a:xfrm>
            <a:off x="570688" y="820896"/>
            <a:ext cx="4465416" cy="3697111"/>
          </a:xfrm>
          <a:prstGeom prst="rect">
            <a:avLst/>
          </a:prstGeom>
          <a:effectLst>
            <a:outerShdw blurRad="50800" dist="38100" dir="2700000" algn="tl" rotWithShape="0">
              <a:prstClr val="black">
                <a:alpha val="40000"/>
              </a:prstClr>
            </a:outerShdw>
          </a:effectLst>
        </p:spPr>
      </p:pic>
      <p:sp>
        <p:nvSpPr>
          <p:cNvPr id="18" name="正方形/長方形 17"/>
          <p:cNvSpPr/>
          <p:nvPr/>
        </p:nvSpPr>
        <p:spPr>
          <a:xfrm>
            <a:off x="639964" y="1346656"/>
            <a:ext cx="444603" cy="41527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50804" y="1317006"/>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③</a:t>
            </a:r>
          </a:p>
        </p:txBody>
      </p:sp>
      <p:sp>
        <p:nvSpPr>
          <p:cNvPr id="16" name="テキスト ボックス 15"/>
          <p:cNvSpPr txBox="1"/>
          <p:nvPr/>
        </p:nvSpPr>
        <p:spPr>
          <a:xfrm>
            <a:off x="1044174" y="1318230"/>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②</a:t>
            </a:r>
          </a:p>
        </p:txBody>
      </p:sp>
      <p:sp>
        <p:nvSpPr>
          <p:cNvPr id="17" name="八角形 16"/>
          <p:cNvSpPr/>
          <p:nvPr/>
        </p:nvSpPr>
        <p:spPr>
          <a:xfrm>
            <a:off x="607539" y="2385074"/>
            <a:ext cx="1552001" cy="643471"/>
          </a:xfrm>
          <a:prstGeom prst="octagon">
            <a:avLst>
              <a:gd name="adj" fmla="val 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八角形 18"/>
          <p:cNvSpPr/>
          <p:nvPr/>
        </p:nvSpPr>
        <p:spPr>
          <a:xfrm>
            <a:off x="2341642" y="1074855"/>
            <a:ext cx="2645405" cy="3023732"/>
          </a:xfrm>
          <a:prstGeom prst="octagon">
            <a:avLst>
              <a:gd name="adj" fmla="val 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a:stCxn id="17" idx="0"/>
            <a:endCxn id="19" idx="5"/>
          </p:cNvCxnSpPr>
          <p:nvPr/>
        </p:nvCxnSpPr>
        <p:spPr>
          <a:xfrm flipV="1">
            <a:off x="2159540" y="1074855"/>
            <a:ext cx="182102" cy="131021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7" idx="1"/>
            <a:endCxn id="19" idx="3"/>
          </p:cNvCxnSpPr>
          <p:nvPr/>
        </p:nvCxnSpPr>
        <p:spPr>
          <a:xfrm>
            <a:off x="2159540" y="3028545"/>
            <a:ext cx="182102" cy="107004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003680" y="2683689"/>
            <a:ext cx="364202" cy="307777"/>
          </a:xfrm>
          <a:prstGeom prst="rect">
            <a:avLst/>
          </a:prstGeom>
          <a:noFill/>
        </p:spPr>
        <p:txBody>
          <a:bodyPr wrap="none" rtlCol="0">
            <a:spAutoFit/>
          </a:bodyPr>
          <a:lstStyle/>
          <a:p>
            <a:r>
              <a:rPr kumimoji="1" lang="ja-JP" altLang="en-US" sz="1400" b="1" dirty="0">
                <a:solidFill>
                  <a:srgbClr val="FF0000"/>
                </a:solidFill>
                <a:latin typeface="+mn-ea"/>
                <a:ea typeface="+mn-ea"/>
              </a:rPr>
              <a:t>④</a:t>
            </a:r>
          </a:p>
        </p:txBody>
      </p:sp>
    </p:spTree>
    <p:extLst>
      <p:ext uri="{BB962C8B-B14F-4D97-AF65-F5344CB8AC3E}">
        <p14:creationId xmlns:p14="http://schemas.microsoft.com/office/powerpoint/2010/main" val="951231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sz="2400" baseline="40000" dirty="0"/>
              <a:t>【</a:t>
            </a:r>
            <a:r>
              <a:rPr lang="ja-JP" altLang="en-US" sz="2400" baseline="40000" dirty="0"/>
              <a:t>参考：人物属性</a:t>
            </a:r>
            <a:r>
              <a:rPr lang="en-US" altLang="ja-JP" sz="2400" baseline="40000" dirty="0"/>
              <a:t>】</a:t>
            </a:r>
            <a:r>
              <a:rPr lang="ja-JP" altLang="en-US" dirty="0"/>
              <a:t>物体の誤検知についての注意事項</a:t>
            </a:r>
            <a:endParaRPr kumimoji="1" lang="ja-JP" altLang="en-US" sz="2400" baseline="-10000" dirty="0"/>
          </a:p>
        </p:txBody>
      </p:sp>
      <p:sp>
        <p:nvSpPr>
          <p:cNvPr id="4" name="テキスト ボックス 3"/>
          <p:cNvSpPr txBox="1"/>
          <p:nvPr/>
        </p:nvSpPr>
        <p:spPr>
          <a:xfrm>
            <a:off x="0" y="609601"/>
            <a:ext cx="9144000" cy="256422"/>
          </a:xfrm>
          <a:prstGeom prst="rect">
            <a:avLst/>
          </a:prstGeom>
          <a:solidFill>
            <a:srgbClr val="C1C1F5"/>
          </a:solidFill>
          <a:ln>
            <a:noFill/>
          </a:ln>
        </p:spPr>
        <p:txBody>
          <a:bodyPr lIns="26881" tIns="26881" rIns="26881" bIns="26881" anchor="ctr"/>
          <a:lstStyle/>
          <a:p>
            <a:pPr algn="ctr" defTabSz="685022" fontAlgn="auto">
              <a:spcBef>
                <a:spcPts val="0"/>
              </a:spcBef>
              <a:spcAft>
                <a:spcPts val="0"/>
              </a:spcAft>
            </a:pPr>
            <a:r>
              <a:rPr lang="ja-JP" altLang="en-US" sz="1400" b="1" dirty="0">
                <a:solidFill>
                  <a:srgbClr val="FF0000"/>
                </a:solidFill>
                <a:effectLst>
                  <a:outerShdw blurRad="38100" dist="38100" dir="2700000" algn="tl">
                    <a:srgbClr val="000000">
                      <a:alpha val="43137"/>
                    </a:srgbClr>
                  </a:outerShdw>
                </a:effectLst>
                <a:latin typeface="+mn-ea"/>
                <a:ea typeface="+mn-ea"/>
                <a:cs typeface="Meiryo UI" panose="020B0604030504040204" pitchFamily="50" charset="-128"/>
              </a:rPr>
              <a:t>床の模様や物体の形状を誤検知して、ベストショットが送信されることがあります</a:t>
            </a: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570373" y="1031875"/>
            <a:ext cx="2907685" cy="1745230"/>
          </a:xfrm>
          <a:prstGeom prst="rect">
            <a:avLst/>
          </a:prstGeom>
          <a:effectLst>
            <a:outerShdw blurRad="50800" dist="38100" dir="2700000" algn="tl" rotWithShape="0">
              <a:prstClr val="black">
                <a:alpha val="40000"/>
              </a:prstClr>
            </a:outerShdw>
          </a:effectLst>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4260212" y="1048844"/>
            <a:ext cx="2991324" cy="1728261"/>
          </a:xfrm>
          <a:prstGeom prst="rect">
            <a:avLst/>
          </a:prstGeom>
          <a:effectLst>
            <a:outerShdw blurRad="50800" dist="38100" dir="2700000" algn="tl" rotWithShape="0">
              <a:prstClr val="black">
                <a:alpha val="40000"/>
              </a:prstClr>
            </a:outerShdw>
          </a:effectLst>
        </p:spPr>
      </p:pic>
      <p:sp>
        <p:nvSpPr>
          <p:cNvPr id="7" name="楕円 6"/>
          <p:cNvSpPr/>
          <p:nvPr/>
        </p:nvSpPr>
        <p:spPr>
          <a:xfrm>
            <a:off x="5984012" y="1811640"/>
            <a:ext cx="485371" cy="34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楕円 7"/>
          <p:cNvSpPr/>
          <p:nvPr/>
        </p:nvSpPr>
        <p:spPr>
          <a:xfrm>
            <a:off x="1172097" y="1275598"/>
            <a:ext cx="444500" cy="400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5121" name="図 931"/>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683520" y="2930198"/>
            <a:ext cx="2152650" cy="2424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3"/>
          <p:cNvSpPr>
            <a:spLocks noChangeArrowheads="1"/>
          </p:cNvSpPr>
          <p:nvPr/>
        </p:nvSpPr>
        <p:spPr bwMode="auto">
          <a:xfrm>
            <a:off x="537356" y="3021638"/>
            <a:ext cx="593202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200" b="1" i="0" u="none" strike="noStrike" cap="none" normalizeH="0" baseline="0" dirty="0">
                <a:ln>
                  <a:noFill/>
                </a:ln>
                <a:solidFill>
                  <a:schemeClr val="tx1"/>
                </a:solidFill>
                <a:effectLst/>
                <a:latin typeface="+mn-ea"/>
                <a:ea typeface="+mn-ea"/>
                <a:cs typeface="Arial" panose="020B0604020202020204" pitchFamily="34" charset="0"/>
              </a:rPr>
              <a:t>対策</a:t>
            </a:r>
            <a:r>
              <a:rPr kumimoji="0" lang="ja-JP" altLang="en-US" sz="1200" b="1" i="0" u="none" strike="noStrike" cap="none" normalizeH="0" baseline="0" dirty="0">
                <a:ln>
                  <a:noFill/>
                </a:ln>
                <a:solidFill>
                  <a:schemeClr val="tx1"/>
                </a:solidFill>
                <a:effectLst/>
                <a:latin typeface="+mn-ea"/>
                <a:ea typeface="+mn-ea"/>
                <a:cs typeface="Arial" panose="020B0604020202020204" pitchFamily="34" charset="0"/>
              </a:rPr>
              <a:t>：</a:t>
            </a:r>
            <a:endParaRPr kumimoji="0" lang="ja-JP" altLang="en-GB" sz="600" b="1" i="0" u="none" strike="noStrike" cap="none" normalizeH="0" baseline="0" dirty="0">
              <a:ln>
                <a:noFill/>
              </a:ln>
              <a:solidFill>
                <a:schemeClr val="tx1"/>
              </a:solidFill>
              <a:effectLst/>
              <a:latin typeface="+mn-ea"/>
              <a:ea typeface="+mn-ea"/>
            </a:endParaRPr>
          </a:p>
          <a:p>
            <a:pPr marL="179388" lvl="0" indent="-179388" defTabSz="914400">
              <a:lnSpc>
                <a:spcPct val="110000"/>
              </a:lnSpc>
              <a:spcBef>
                <a:spcPts val="600"/>
              </a:spcBef>
            </a:pPr>
            <a:r>
              <a:rPr kumimoji="0" lang="en-US" altLang="ja-JP" sz="1000" b="1" dirty="0">
                <a:latin typeface="+mn-ea"/>
                <a:ea typeface="+mn-ea"/>
                <a:cs typeface="Arial" panose="020B0604020202020204" pitchFamily="34" charset="0"/>
              </a:rPr>
              <a:t>1. </a:t>
            </a:r>
            <a:r>
              <a:rPr kumimoji="0" lang="ja-JP" altLang="en-US" sz="1000" b="1" dirty="0">
                <a:latin typeface="+mn-ea"/>
                <a:ea typeface="+mn-ea"/>
                <a:cs typeface="Arial" panose="020B0604020202020204" pitchFamily="34" charset="0"/>
              </a:rPr>
              <a:t>誤検知する物体が人の通らない位置にある場合は、その位置をマスクエリアに設定することで誤報を抑制することができます。</a:t>
            </a:r>
          </a:p>
          <a:p>
            <a:pPr marL="179388" lvl="0" indent="-179388" defTabSz="914400">
              <a:lnSpc>
                <a:spcPct val="110000"/>
              </a:lnSpc>
              <a:spcBef>
                <a:spcPts val="600"/>
              </a:spcBef>
            </a:pPr>
            <a:r>
              <a:rPr kumimoji="0" lang="en-US" altLang="ja-JP" sz="1000" b="1" dirty="0">
                <a:latin typeface="+mn-ea"/>
                <a:ea typeface="+mn-ea"/>
                <a:cs typeface="Arial" panose="020B0604020202020204" pitchFamily="34" charset="0"/>
              </a:rPr>
              <a:t>2. </a:t>
            </a:r>
            <a:r>
              <a:rPr kumimoji="0" lang="ja-JP" altLang="en-US" sz="1000" b="1" dirty="0">
                <a:latin typeface="+mn-ea"/>
                <a:ea typeface="+mn-ea"/>
                <a:cs typeface="Arial" panose="020B0604020202020204" pitchFamily="34" charset="0"/>
              </a:rPr>
              <a:t>誤検知する物体が人と比べて明らかに小さい</a:t>
            </a:r>
            <a:r>
              <a:rPr kumimoji="0" lang="en-US" altLang="ja-JP" sz="1000" b="1" dirty="0">
                <a:latin typeface="+mn-ea"/>
                <a:ea typeface="+mn-ea"/>
                <a:cs typeface="Arial" panose="020B0604020202020204" pitchFamily="34" charset="0"/>
              </a:rPr>
              <a:t>(</a:t>
            </a:r>
            <a:r>
              <a:rPr kumimoji="0" lang="ja-JP" altLang="en-US" sz="1000" b="1" dirty="0">
                <a:latin typeface="+mn-ea"/>
                <a:ea typeface="+mn-ea"/>
                <a:cs typeface="Arial" panose="020B0604020202020204" pitchFamily="34" charset="0"/>
              </a:rPr>
              <a:t>あるいは大きい</a:t>
            </a:r>
            <a:r>
              <a:rPr kumimoji="0" lang="en-US" altLang="ja-JP" sz="1000" b="1" dirty="0">
                <a:latin typeface="+mn-ea"/>
                <a:ea typeface="+mn-ea"/>
                <a:cs typeface="Arial" panose="020B0604020202020204" pitchFamily="34" charset="0"/>
              </a:rPr>
              <a:t>)</a:t>
            </a:r>
            <a:r>
              <a:rPr kumimoji="0" lang="ja-JP" altLang="en-US" sz="1000" b="1" dirty="0">
                <a:latin typeface="+mn-ea"/>
                <a:ea typeface="+mn-ea"/>
                <a:cs typeface="Arial" panose="020B0604020202020204" pitchFamily="34" charset="0"/>
              </a:rPr>
              <a:t>場合、ベストショット設定の「検知枠サイズ下限」 </a:t>
            </a:r>
            <a:r>
              <a:rPr kumimoji="0" lang="en-US" altLang="ja-JP" sz="1000" b="1" dirty="0">
                <a:latin typeface="+mn-ea"/>
                <a:ea typeface="+mn-ea"/>
                <a:cs typeface="Arial" panose="020B0604020202020204" pitchFamily="34" charset="0"/>
              </a:rPr>
              <a:t>(</a:t>
            </a:r>
            <a:r>
              <a:rPr kumimoji="0" lang="ja-JP" altLang="en-US" sz="1000" b="1" dirty="0">
                <a:latin typeface="+mn-ea"/>
                <a:ea typeface="+mn-ea"/>
                <a:cs typeface="Arial" panose="020B0604020202020204" pitchFamily="34" charset="0"/>
              </a:rPr>
              <a:t>あるいは 「検知枠サイズ上限」</a:t>
            </a:r>
            <a:r>
              <a:rPr kumimoji="0" lang="en-US" altLang="ja-JP" sz="1000" b="1" dirty="0">
                <a:latin typeface="+mn-ea"/>
                <a:ea typeface="+mn-ea"/>
                <a:cs typeface="Arial" panose="020B0604020202020204" pitchFamily="34" charset="0"/>
              </a:rPr>
              <a:t>) </a:t>
            </a:r>
            <a:r>
              <a:rPr kumimoji="0" lang="ja-JP" altLang="en-US" sz="1000" b="1" dirty="0">
                <a:latin typeface="+mn-ea"/>
                <a:ea typeface="+mn-ea"/>
                <a:cs typeface="Arial" panose="020B0604020202020204" pitchFamily="34" charset="0"/>
              </a:rPr>
              <a:t>を調整することで、誤報を抑制することができます。</a:t>
            </a:r>
          </a:p>
          <a:p>
            <a:pPr marL="179388" lvl="0" indent="-179388" defTabSz="914400">
              <a:lnSpc>
                <a:spcPct val="110000"/>
              </a:lnSpc>
              <a:spcBef>
                <a:spcPts val="600"/>
              </a:spcBef>
            </a:pPr>
            <a:r>
              <a:rPr kumimoji="0" lang="en-US" altLang="ja-JP" sz="1000" b="1" dirty="0">
                <a:latin typeface="+mn-ea"/>
                <a:ea typeface="+mn-ea"/>
                <a:cs typeface="Arial" panose="020B0604020202020204" pitchFamily="34" charset="0"/>
              </a:rPr>
              <a:t>3. </a:t>
            </a:r>
            <a:r>
              <a:rPr kumimoji="0" lang="ja-JP" altLang="en-US" sz="1000" b="1" dirty="0">
                <a:latin typeface="+mn-ea"/>
                <a:ea typeface="+mn-ea"/>
                <a:cs typeface="Arial" panose="020B0604020202020204" pitchFamily="34" charset="0"/>
              </a:rPr>
              <a:t>ベストショット設定の「検知感度」の値を下げることで、誤報を抑制することができます。</a:t>
            </a:r>
            <a:endParaRPr kumimoji="0" lang="en-US" altLang="ja-JP" sz="1000" b="1" dirty="0">
              <a:latin typeface="+mn-ea"/>
              <a:ea typeface="+mn-ea"/>
              <a:cs typeface="Arial" panose="020B0604020202020204" pitchFamily="34" charset="0"/>
            </a:endParaRPr>
          </a:p>
          <a:p>
            <a:pPr marL="179388" lvl="0" indent="-1588" defTabSz="914400">
              <a:lnSpc>
                <a:spcPct val="110000"/>
              </a:lnSpc>
              <a:spcBef>
                <a:spcPts val="0"/>
              </a:spcBef>
            </a:pPr>
            <a:r>
              <a:rPr kumimoji="0" lang="ja-JP" altLang="en-US" sz="1000" b="1" dirty="0">
                <a:latin typeface="+mn-ea"/>
                <a:ea typeface="+mn-ea"/>
                <a:cs typeface="Arial" panose="020B0604020202020204" pitchFamily="34" charset="0"/>
              </a:rPr>
              <a:t>ただし、人を検知しにくくなることがあります。</a:t>
            </a:r>
          </a:p>
        </p:txBody>
      </p:sp>
      <p:pic>
        <p:nvPicPr>
          <p:cNvPr id="13" name="図 931"/>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683520" y="3257550"/>
            <a:ext cx="2152650" cy="1417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194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4806268" y="1583964"/>
            <a:ext cx="4053947" cy="2283644"/>
          </a:xfrm>
          <a:prstGeom prst="rect">
            <a:avLst/>
          </a:prstGeom>
        </p:spPr>
      </p:pic>
      <p:pic>
        <p:nvPicPr>
          <p:cNvPr id="14" name="図 13"/>
          <p:cNvPicPr/>
          <p:nvPr/>
        </p:nvPicPr>
        <p:blipFill>
          <a:blip r:embed="rId4">
            <a:extLst>
              <a:ext uri="{28A0092B-C50C-407E-A947-70E740481C1C}">
                <a14:useLocalDpi xmlns:a14="http://schemas.microsoft.com/office/drawing/2010/main" val="0"/>
              </a:ext>
            </a:extLst>
          </a:blip>
          <a:srcRect/>
          <a:stretch>
            <a:fillRect/>
          </a:stretch>
        </p:blipFill>
        <p:spPr bwMode="auto">
          <a:xfrm>
            <a:off x="303923" y="1583964"/>
            <a:ext cx="4042371" cy="2447473"/>
          </a:xfrm>
          <a:prstGeom prst="rect">
            <a:avLst/>
          </a:prstGeom>
          <a:noFill/>
          <a:ln>
            <a:noFill/>
          </a:ln>
        </p:spPr>
      </p:pic>
      <p:sp>
        <p:nvSpPr>
          <p:cNvPr id="3" name="タイトル 2"/>
          <p:cNvSpPr>
            <a:spLocks noGrp="1"/>
          </p:cNvSpPr>
          <p:nvPr>
            <p:ph type="title"/>
          </p:nvPr>
        </p:nvSpPr>
        <p:spPr/>
        <p:txBody>
          <a:bodyPr/>
          <a:lstStyle/>
          <a:p>
            <a:pPr marL="0"/>
            <a:r>
              <a:rPr lang="en-US" altLang="ja-JP" sz="2400" baseline="40000" dirty="0">
                <a:solidFill>
                  <a:prstClr val="white"/>
                </a:solidFill>
              </a:rPr>
              <a:t>【</a:t>
            </a:r>
            <a:r>
              <a:rPr lang="ja-JP" altLang="en-US" sz="2400" baseline="40000" dirty="0">
                <a:solidFill>
                  <a:prstClr val="white"/>
                </a:solidFill>
              </a:rPr>
              <a:t>参考：人物属性</a:t>
            </a:r>
            <a:r>
              <a:rPr lang="en-US" altLang="ja-JP" sz="2400" baseline="40000" dirty="0">
                <a:solidFill>
                  <a:prstClr val="white"/>
                </a:solidFill>
              </a:rPr>
              <a:t>】</a:t>
            </a:r>
            <a:r>
              <a:rPr lang="ja-JP" altLang="en-US" dirty="0">
                <a:solidFill>
                  <a:prstClr val="white"/>
                </a:solidFill>
              </a:rPr>
              <a:t>属性識別についての注意事項</a:t>
            </a:r>
            <a:endParaRPr kumimoji="1" lang="ja-JP" altLang="en-US" dirty="0"/>
          </a:p>
        </p:txBody>
      </p:sp>
      <p:sp>
        <p:nvSpPr>
          <p:cNvPr id="8" name="正方形/長方形 7"/>
          <p:cNvSpPr/>
          <p:nvPr/>
        </p:nvSpPr>
        <p:spPr>
          <a:xfrm>
            <a:off x="4748394" y="3881793"/>
            <a:ext cx="4111821" cy="887422"/>
          </a:xfrm>
          <a:prstGeom prst="rect">
            <a:avLst/>
          </a:prstGeom>
        </p:spPr>
        <p:txBody>
          <a:bodyPr wrap="square">
            <a:spAutoFit/>
          </a:bodyPr>
          <a:lstStyle/>
          <a:p>
            <a:pPr>
              <a:lnSpc>
                <a:spcPts val="1400"/>
              </a:lnSpc>
              <a:spcAft>
                <a:spcPts val="0"/>
              </a:spcAft>
            </a:pPr>
            <a:r>
              <a:rPr lang="ja-JP" altLang="ja-JP" sz="1400" b="1" kern="100" dirty="0">
                <a:latin typeface="+mn-ea"/>
                <a:ea typeface="+mn-ea"/>
              </a:rPr>
              <a:t>対策</a:t>
            </a:r>
            <a:r>
              <a:rPr lang="ja-JP" altLang="en-US" sz="1400" b="1" kern="100" dirty="0">
                <a:latin typeface="+mn-ea"/>
                <a:ea typeface="+mn-ea"/>
              </a:rPr>
              <a:t>：</a:t>
            </a:r>
            <a:endParaRPr lang="ja-JP" altLang="ja-JP" sz="1400" b="1" kern="100" dirty="0">
              <a:latin typeface="+mn-ea"/>
              <a:ea typeface="+mn-ea"/>
            </a:endParaRPr>
          </a:p>
          <a:p>
            <a:pPr>
              <a:lnSpc>
                <a:spcPts val="1400"/>
              </a:lnSpc>
              <a:spcBef>
                <a:spcPts val="600"/>
              </a:spcBef>
              <a:spcAft>
                <a:spcPts val="0"/>
              </a:spcAft>
            </a:pPr>
            <a:r>
              <a:rPr lang="ja-JP" altLang="ja-JP" sz="1100" b="1" kern="100" dirty="0">
                <a:latin typeface="+mn-ea"/>
                <a:ea typeface="+mn-ea"/>
              </a:rPr>
              <a:t>上記の領域をマスクエリアに設定</a:t>
            </a:r>
            <a:r>
              <a:rPr lang="ja-JP" altLang="en-US" sz="1100" b="1" kern="100" dirty="0">
                <a:latin typeface="+mn-ea"/>
                <a:ea typeface="+mn-ea"/>
              </a:rPr>
              <a:t>し</a:t>
            </a:r>
            <a:r>
              <a:rPr lang="ja-JP" altLang="ja-JP" sz="1100" b="1" kern="100" dirty="0">
                <a:latin typeface="+mn-ea"/>
                <a:ea typeface="+mn-ea"/>
              </a:rPr>
              <a:t>、</a:t>
            </a:r>
            <a:r>
              <a:rPr lang="ja-JP" altLang="en-US" sz="1100" b="1" kern="100" dirty="0">
                <a:latin typeface="+mn-ea"/>
                <a:ea typeface="+mn-ea"/>
              </a:rPr>
              <a:t>より良いタイミングでベストショットを送信することにより、</a:t>
            </a:r>
            <a:r>
              <a:rPr lang="ja-JP" altLang="ja-JP" sz="1100" b="1" kern="100" dirty="0">
                <a:latin typeface="+mn-ea"/>
                <a:ea typeface="+mn-ea"/>
              </a:rPr>
              <a:t>より属性識別に適した画像を取得することが可能です。</a:t>
            </a:r>
            <a:endParaRPr lang="ja-JP" altLang="ja-JP" sz="1100" b="1" kern="100" dirty="0">
              <a:effectLst/>
              <a:latin typeface="+mn-ea"/>
              <a:ea typeface="+mn-ea"/>
            </a:endParaRPr>
          </a:p>
        </p:txBody>
      </p:sp>
      <p:sp>
        <p:nvSpPr>
          <p:cNvPr id="9" name="正方形/長方形 8"/>
          <p:cNvSpPr/>
          <p:nvPr/>
        </p:nvSpPr>
        <p:spPr>
          <a:xfrm>
            <a:off x="303923" y="4020999"/>
            <a:ext cx="4042371" cy="740203"/>
          </a:xfrm>
          <a:prstGeom prst="rect">
            <a:avLst/>
          </a:prstGeom>
        </p:spPr>
        <p:txBody>
          <a:bodyPr wrap="square">
            <a:spAutoFit/>
          </a:bodyPr>
          <a:lstStyle/>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属性識別が正確にできない可能性があるパターン：</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a:p>
            <a:pPr lvl="0" defTabSz="685022" fontAlgn="auto">
              <a:lnSpc>
                <a:spcPct val="110000"/>
              </a:lnSpc>
              <a:spcBef>
                <a:spcPts val="30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・上から見下ろすような画角で映った人物</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・画面端などで全身が写っていない人物</a:t>
            </a:r>
          </a:p>
        </p:txBody>
      </p:sp>
      <p:sp>
        <p:nvSpPr>
          <p:cNvPr id="10" name="二等辺三角形 9"/>
          <p:cNvSpPr/>
          <p:nvPr/>
        </p:nvSpPr>
        <p:spPr>
          <a:xfrm rot="5371594" flipH="1">
            <a:off x="4112731" y="2606165"/>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11" name="正方形/長方形 10"/>
          <p:cNvSpPr/>
          <p:nvPr/>
        </p:nvSpPr>
        <p:spPr>
          <a:xfrm>
            <a:off x="7554068" y="3341544"/>
            <a:ext cx="1107996" cy="276999"/>
          </a:xfrm>
          <a:prstGeom prst="rect">
            <a:avLst/>
          </a:prstGeom>
        </p:spPr>
        <p:txBody>
          <a:bodyPr wrap="none">
            <a:spAutoFit/>
          </a:bodyPr>
          <a:lstStyle/>
          <a:p>
            <a:r>
              <a:rPr lang="ja-JP" altLang="ja-JP" sz="1200" b="1" kern="100" dirty="0">
                <a:solidFill>
                  <a:prstClr val="black"/>
                </a:solidFill>
                <a:latin typeface="游ゴシック" panose="020B0400000000000000" pitchFamily="50" charset="-128"/>
                <a:ea typeface="游ゴシック" panose="020B0400000000000000" pitchFamily="50" charset="-128"/>
              </a:rPr>
              <a:t>マスクエリア</a:t>
            </a:r>
            <a:endParaRPr lang="ja-JP" altLang="en-US" dirty="0"/>
          </a:p>
        </p:txBody>
      </p:sp>
      <p:sp>
        <p:nvSpPr>
          <p:cNvPr id="24" name="正方形/長方形 23"/>
          <p:cNvSpPr/>
          <p:nvPr/>
        </p:nvSpPr>
        <p:spPr>
          <a:xfrm>
            <a:off x="191993" y="611652"/>
            <a:ext cx="8668222" cy="904863"/>
          </a:xfrm>
          <a:prstGeom prst="rect">
            <a:avLst/>
          </a:prstGeom>
        </p:spPr>
        <p:txBody>
          <a:bodyPr wrap="square">
            <a:spAutoFit/>
          </a:bodyPr>
          <a:lstStyle/>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下図は、右下から斜め上に移動しているシーンを例として示しています。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a:p>
            <a:pPr lvl="0" defTabSz="685022" fontAlgn="auto">
              <a:lnSpc>
                <a:spcPct val="110000"/>
              </a:lnSpc>
              <a:spcBef>
                <a:spcPts val="0"/>
              </a:spcBef>
              <a:spcAft>
                <a:spcPts val="0"/>
              </a:spcAft>
            </a:pPr>
            <a:r>
              <a:rPr lang="zh-TW" altLang="en-US" sz="1200" b="1" dirty="0">
                <a:latin typeface="游ゴシック" panose="020B0400000000000000" pitchFamily="50" charset="-128"/>
                <a:ea typeface="游ゴシック" panose="020B0400000000000000" pitchFamily="50" charset="-128"/>
                <a:cs typeface="Meiryo UI" panose="020B0604030504040204" pitchFamily="50" charset="-128"/>
              </a:rPr>
              <a:t>人物属性識別</a:t>
            </a: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では、前述「</a:t>
            </a:r>
            <a:r>
              <a:rPr lang="en-US" altLang="ja-JP" sz="1200" b="1" dirty="0">
                <a:latin typeface="+mn-ea"/>
                <a:ea typeface="+mn-ea"/>
              </a:rPr>
              <a:t>【</a:t>
            </a:r>
            <a:r>
              <a:rPr lang="ja-JP" altLang="en-US" sz="1200" b="1" dirty="0">
                <a:latin typeface="+mn-ea"/>
                <a:ea typeface="+mn-ea"/>
              </a:rPr>
              <a:t>参考</a:t>
            </a:r>
            <a:r>
              <a:rPr lang="en-US" altLang="ja-JP" sz="1200" b="1" dirty="0">
                <a:latin typeface="+mn-ea"/>
                <a:ea typeface="+mn-ea"/>
              </a:rPr>
              <a:t>】</a:t>
            </a:r>
            <a:r>
              <a:rPr lang="ja-JP" altLang="en-US" sz="1200" b="1" dirty="0">
                <a:latin typeface="+mn-ea"/>
                <a:ea typeface="+mn-ea"/>
              </a:rPr>
              <a:t>ベストショットの配信仕様</a:t>
            </a: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」に記載の通り、人物が現れ検知された直後にベストショットが送信されますが、下図のように右下画面際あたりで全身が映っていないまま送信された場合、属性識別が正確にできない場合があります。　以下に記載の対策内容を推奨します。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28" name="右矢印 27"/>
          <p:cNvSpPr/>
          <p:nvPr/>
        </p:nvSpPr>
        <p:spPr>
          <a:xfrm rot="13680000">
            <a:off x="1108148" y="2549604"/>
            <a:ext cx="1381328" cy="369854"/>
          </a:xfrm>
          <a:prstGeom prst="rightArrow">
            <a:avLst>
              <a:gd name="adj1" fmla="val 50000"/>
              <a:gd name="adj2" fmla="val 114877"/>
            </a:avLst>
          </a:prstGeom>
          <a:solidFill>
            <a:srgbClr val="FFCCFF">
              <a:alpha val="52941"/>
            </a:srgbClr>
          </a:solidFill>
          <a:ln w="6350">
            <a:solidFill>
              <a:srgbClr val="FF0000"/>
            </a:solidFill>
          </a:ln>
          <a:scene3d>
            <a:camera prst="orthographicFront">
              <a:rot lat="1454634" lon="19110785" rev="210273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rot="13680000">
            <a:off x="5596030" y="2536357"/>
            <a:ext cx="1381328" cy="369854"/>
          </a:xfrm>
          <a:prstGeom prst="rightArrow">
            <a:avLst>
              <a:gd name="adj1" fmla="val 50000"/>
              <a:gd name="adj2" fmla="val 114877"/>
            </a:avLst>
          </a:prstGeom>
          <a:solidFill>
            <a:srgbClr val="FFCCFF">
              <a:alpha val="52941"/>
            </a:srgbClr>
          </a:solidFill>
          <a:ln w="6350">
            <a:solidFill>
              <a:srgbClr val="FF0000"/>
            </a:solidFill>
          </a:ln>
          <a:scene3d>
            <a:camera prst="orthographicFront">
              <a:rot lat="1454634" lon="19110785" rev="210273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3784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dirty="0">
                <a:solidFill>
                  <a:prstClr val="white"/>
                </a:solidFill>
              </a:rPr>
              <a:t>【</a:t>
            </a:r>
            <a:r>
              <a:rPr lang="ja-JP" altLang="en-US" dirty="0">
                <a:solidFill>
                  <a:prstClr val="white"/>
                </a:solidFill>
              </a:rPr>
              <a:t>参考</a:t>
            </a:r>
            <a:r>
              <a:rPr lang="en-US" altLang="ja-JP" dirty="0">
                <a:solidFill>
                  <a:prstClr val="white"/>
                </a:solidFill>
              </a:rPr>
              <a:t>】</a:t>
            </a:r>
            <a:r>
              <a:rPr lang="ja-JP" altLang="en-US" dirty="0">
                <a:solidFill>
                  <a:prstClr val="white"/>
                </a:solidFill>
              </a:rPr>
              <a:t>画角の端でのエリアライン設定方法</a:t>
            </a:r>
            <a:endParaRPr kumimoji="1" lang="ja-JP" altLang="en-US" dirty="0"/>
          </a:p>
        </p:txBody>
      </p:sp>
      <p:sp>
        <p:nvSpPr>
          <p:cNvPr id="9" name="正方形/長方形 8"/>
          <p:cNvSpPr/>
          <p:nvPr/>
        </p:nvSpPr>
        <p:spPr>
          <a:xfrm>
            <a:off x="306020" y="3586216"/>
            <a:ext cx="2507087" cy="904863"/>
          </a:xfrm>
          <a:prstGeom prst="rect">
            <a:avLst/>
          </a:prstGeom>
        </p:spPr>
        <p:txBody>
          <a:bodyPr wrap="square">
            <a:spAutoFit/>
          </a:bodyPr>
          <a:lstStyle/>
          <a:p>
            <a:pPr marL="180975" lvl="0" indent="-180975"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①始点でクリックし、マウスカーソル移動でラインを引き、（上の例では下段の）画角端の外側までマウスを持っていく。</a:t>
            </a:r>
          </a:p>
        </p:txBody>
      </p:sp>
      <p:sp>
        <p:nvSpPr>
          <p:cNvPr id="24" name="正方形/長方形 23"/>
          <p:cNvSpPr/>
          <p:nvPr/>
        </p:nvSpPr>
        <p:spPr>
          <a:xfrm>
            <a:off x="237889" y="606278"/>
            <a:ext cx="8668222" cy="498598"/>
          </a:xfrm>
          <a:prstGeom prst="rect">
            <a:avLst/>
          </a:prstGeom>
        </p:spPr>
        <p:txBody>
          <a:bodyPr wrap="square">
            <a:spAutoFit/>
          </a:bodyPr>
          <a:lstStyle/>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エリアを画角の端に設定する場合、角のポイントが固定できないことがあります。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以下の様に操作するとエリアラインを引き易くなります。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52" name="グループ化 51"/>
          <p:cNvGrpSpPr/>
          <p:nvPr/>
        </p:nvGrpSpPr>
        <p:grpSpPr>
          <a:xfrm>
            <a:off x="384447" y="1132076"/>
            <a:ext cx="2350235" cy="2365046"/>
            <a:chOff x="384447" y="1391478"/>
            <a:chExt cx="2350235" cy="2365046"/>
          </a:xfrm>
        </p:grpSpPr>
        <p:pic>
          <p:nvPicPr>
            <p:cNvPr id="12" name="図 11"/>
            <p:cNvPicPr/>
            <p:nvPr/>
          </p:nvPicPr>
          <p:blipFill rotWithShape="1">
            <a:blip r:embed="rId3" cstate="print">
              <a:extLst>
                <a:ext uri="{28A0092B-C50C-407E-A947-70E740481C1C}">
                  <a14:useLocalDpi xmlns:a14="http://schemas.microsoft.com/office/drawing/2010/main" val="0"/>
                </a:ext>
              </a:extLst>
            </a:blip>
            <a:srcRect b="-2"/>
            <a:stretch/>
          </p:blipFill>
          <p:spPr>
            <a:xfrm>
              <a:off x="384447" y="1391478"/>
              <a:ext cx="2350235" cy="1965447"/>
            </a:xfrm>
            <a:prstGeom prst="rect">
              <a:avLst/>
            </a:prstGeom>
            <a:effectLst>
              <a:outerShdw blurRad="50800" dist="38100" dir="2700000" algn="tl" rotWithShape="0">
                <a:prstClr val="black">
                  <a:alpha val="40000"/>
                </a:prstClr>
              </a:outerShdw>
            </a:effectLst>
          </p:spPr>
        </p:pic>
        <p:sp>
          <p:nvSpPr>
            <p:cNvPr id="2" name="楕円 1"/>
            <p:cNvSpPr/>
            <p:nvPr/>
          </p:nvSpPr>
          <p:spPr>
            <a:xfrm>
              <a:off x="1173469" y="2097061"/>
              <a:ext cx="132626" cy="132626"/>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 17"/>
            <p:cNvSpPr/>
            <p:nvPr/>
          </p:nvSpPr>
          <p:spPr>
            <a:xfrm rot="10800000">
              <a:off x="1168766" y="3287150"/>
              <a:ext cx="137329" cy="128469"/>
            </a:xfrm>
            <a:prstGeom prst="pie">
              <a:avLst>
                <a:gd name="adj1" fmla="val 0"/>
                <a:gd name="adj2" fmla="val 10799992"/>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1" name="直線コネクタ 20"/>
            <p:cNvCxnSpPr>
              <a:stCxn id="18" idx="1"/>
              <a:endCxn id="2" idx="0"/>
            </p:cNvCxnSpPr>
            <p:nvPr/>
          </p:nvCxnSpPr>
          <p:spPr>
            <a:xfrm flipV="1">
              <a:off x="1237430" y="2097061"/>
              <a:ext cx="2352" cy="119008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1065970" y="2229687"/>
              <a:ext cx="0" cy="1295009"/>
            </a:xfrm>
            <a:prstGeom prst="straightConnector1">
              <a:avLst/>
            </a:prstGeom>
            <a:ln w="19050">
              <a:solidFill>
                <a:srgbClr val="FF0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上矢印 3"/>
            <p:cNvSpPr/>
            <p:nvPr/>
          </p:nvSpPr>
          <p:spPr>
            <a:xfrm rot="19765396">
              <a:off x="1215304" y="3491415"/>
              <a:ext cx="181582" cy="265109"/>
            </a:xfrm>
            <a:prstGeom prst="upArrow">
              <a:avLst>
                <a:gd name="adj1" fmla="val 27685"/>
                <a:gd name="adj2" fmla="val 111174"/>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p:cNvGrpSpPr/>
          <p:nvPr/>
        </p:nvGrpSpPr>
        <p:grpSpPr>
          <a:xfrm>
            <a:off x="3352624" y="1141381"/>
            <a:ext cx="2350235" cy="2233835"/>
            <a:chOff x="3352624" y="1400783"/>
            <a:chExt cx="2350235" cy="2233835"/>
          </a:xfrm>
        </p:grpSpPr>
        <p:pic>
          <p:nvPicPr>
            <p:cNvPr id="31" name="図 30"/>
            <p:cNvPicPr/>
            <p:nvPr/>
          </p:nvPicPr>
          <p:blipFill rotWithShape="1">
            <a:blip r:embed="rId4" cstate="print">
              <a:extLst>
                <a:ext uri="{28A0092B-C50C-407E-A947-70E740481C1C}">
                  <a14:useLocalDpi xmlns:a14="http://schemas.microsoft.com/office/drawing/2010/main" val="0"/>
                </a:ext>
              </a:extLst>
            </a:blip>
            <a:srcRect b="-2"/>
            <a:stretch/>
          </p:blipFill>
          <p:spPr>
            <a:xfrm>
              <a:off x="3352624" y="1400783"/>
              <a:ext cx="2350235" cy="1952101"/>
            </a:xfrm>
            <a:prstGeom prst="rect">
              <a:avLst/>
            </a:prstGeom>
            <a:effectLst>
              <a:outerShdw blurRad="50800" dist="38100" dir="2700000" algn="tl" rotWithShape="0">
                <a:prstClr val="black">
                  <a:alpha val="40000"/>
                </a:prstClr>
              </a:outerShdw>
            </a:effectLst>
          </p:spPr>
        </p:pic>
        <p:sp>
          <p:nvSpPr>
            <p:cNvPr id="32" name="楕円 31"/>
            <p:cNvSpPr/>
            <p:nvPr/>
          </p:nvSpPr>
          <p:spPr>
            <a:xfrm>
              <a:off x="4141646" y="2093020"/>
              <a:ext cx="132626" cy="132626"/>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 33"/>
            <p:cNvSpPr/>
            <p:nvPr/>
          </p:nvSpPr>
          <p:spPr>
            <a:xfrm rot="10800000">
              <a:off x="4136943" y="3288425"/>
              <a:ext cx="137329" cy="128469"/>
            </a:xfrm>
            <a:prstGeom prst="pie">
              <a:avLst>
                <a:gd name="adj1" fmla="val 0"/>
                <a:gd name="adj2" fmla="val 10799992"/>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6" name="直線コネクタ 35"/>
            <p:cNvCxnSpPr>
              <a:stCxn id="34" idx="1"/>
              <a:endCxn id="32" idx="0"/>
            </p:cNvCxnSpPr>
            <p:nvPr/>
          </p:nvCxnSpPr>
          <p:spPr>
            <a:xfrm flipV="1">
              <a:off x="4205607" y="2093020"/>
              <a:ext cx="2352" cy="119540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V="1">
              <a:off x="4075438" y="3326362"/>
              <a:ext cx="1" cy="308256"/>
            </a:xfrm>
            <a:prstGeom prst="straightConnector1">
              <a:avLst/>
            </a:prstGeom>
            <a:ln w="19050">
              <a:solidFill>
                <a:srgbClr val="FF0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7" name="上矢印 46"/>
            <p:cNvSpPr/>
            <p:nvPr/>
          </p:nvSpPr>
          <p:spPr>
            <a:xfrm rot="19765396">
              <a:off x="4187857" y="3325435"/>
              <a:ext cx="181582" cy="265109"/>
            </a:xfrm>
            <a:prstGeom prst="upArrow">
              <a:avLst>
                <a:gd name="adj1" fmla="val 27685"/>
                <a:gd name="adj2" fmla="val 111174"/>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正方形/長方形 47"/>
          <p:cNvSpPr/>
          <p:nvPr/>
        </p:nvSpPr>
        <p:spPr>
          <a:xfrm>
            <a:off x="3382822" y="3586216"/>
            <a:ext cx="2378356" cy="943335"/>
          </a:xfrm>
          <a:prstGeom prst="rect">
            <a:avLst/>
          </a:prstGeom>
        </p:spPr>
        <p:txBody>
          <a:bodyPr wrap="square">
            <a:spAutoFit/>
          </a:bodyPr>
          <a:lstStyle/>
          <a:p>
            <a:pPr marL="180975" lvl="0" indent="-180975"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②上記のように、マウスカーソルを画角端より若干内側に戻してクリックする。</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a:p>
            <a:pPr marL="180975" lvl="0" defTabSz="685022" fontAlgn="auto">
              <a:lnSpc>
                <a:spcPct val="110000"/>
              </a:lnSpc>
              <a:spcBef>
                <a:spcPts val="300"/>
              </a:spcBef>
              <a:spcAft>
                <a:spcPts val="0"/>
              </a:spcAft>
            </a:pPr>
            <a:r>
              <a:rPr lang="ja-JP" altLang="en-US" sz="1000" b="1" dirty="0">
                <a:solidFill>
                  <a:srgbClr val="0000FF"/>
                </a:solidFill>
                <a:latin typeface="游ゴシック" panose="020B0400000000000000" pitchFamily="50" charset="-128"/>
                <a:ea typeface="游ゴシック" panose="020B0400000000000000" pitchFamily="50" charset="-128"/>
                <a:cs typeface="Meiryo UI" panose="020B0604030504040204" pitchFamily="50" charset="-128"/>
              </a:rPr>
              <a:t>⇒ゆっくり操作するのがコツ</a:t>
            </a:r>
          </a:p>
        </p:txBody>
      </p:sp>
      <p:grpSp>
        <p:nvGrpSpPr>
          <p:cNvPr id="5" name="グループ化 4"/>
          <p:cNvGrpSpPr/>
          <p:nvPr/>
        </p:nvGrpSpPr>
        <p:grpSpPr>
          <a:xfrm>
            <a:off x="6256566" y="1147866"/>
            <a:ext cx="2350235" cy="2188948"/>
            <a:chOff x="6256566" y="1407268"/>
            <a:chExt cx="2350235" cy="2188948"/>
          </a:xfrm>
        </p:grpSpPr>
        <p:pic>
          <p:nvPicPr>
            <p:cNvPr id="39" name="図 38"/>
            <p:cNvPicPr/>
            <p:nvPr/>
          </p:nvPicPr>
          <p:blipFill rotWithShape="1">
            <a:blip r:embed="rId5" cstate="print">
              <a:extLst>
                <a:ext uri="{28A0092B-C50C-407E-A947-70E740481C1C}">
                  <a14:useLocalDpi xmlns:a14="http://schemas.microsoft.com/office/drawing/2010/main" val="0"/>
                </a:ext>
              </a:extLst>
            </a:blip>
            <a:srcRect/>
            <a:stretch/>
          </p:blipFill>
          <p:spPr>
            <a:xfrm>
              <a:off x="6256566" y="1407268"/>
              <a:ext cx="2350235" cy="1941575"/>
            </a:xfrm>
            <a:prstGeom prst="rect">
              <a:avLst/>
            </a:prstGeom>
            <a:effectLst>
              <a:outerShdw blurRad="50800" dist="38100" dir="2700000" algn="tl" rotWithShape="0">
                <a:prstClr val="black">
                  <a:alpha val="40000"/>
                </a:prstClr>
              </a:outerShdw>
            </a:effectLst>
          </p:spPr>
        </p:pic>
        <p:sp>
          <p:nvSpPr>
            <p:cNvPr id="40" name="楕円 39"/>
            <p:cNvSpPr/>
            <p:nvPr/>
          </p:nvSpPr>
          <p:spPr>
            <a:xfrm>
              <a:off x="7045588" y="2088979"/>
              <a:ext cx="132626" cy="132626"/>
            </a:xfrm>
            <a:prstGeom prst="ellipse">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 41"/>
            <p:cNvSpPr/>
            <p:nvPr/>
          </p:nvSpPr>
          <p:spPr>
            <a:xfrm rot="10800000">
              <a:off x="7040885" y="3284384"/>
              <a:ext cx="137329" cy="128469"/>
            </a:xfrm>
            <a:prstGeom prst="pie">
              <a:avLst>
                <a:gd name="adj1" fmla="val 0"/>
                <a:gd name="adj2" fmla="val 10799992"/>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44" name="直線コネクタ 43"/>
            <p:cNvCxnSpPr>
              <a:stCxn id="42" idx="1"/>
              <a:endCxn id="40" idx="0"/>
            </p:cNvCxnSpPr>
            <p:nvPr/>
          </p:nvCxnSpPr>
          <p:spPr>
            <a:xfrm flipV="1">
              <a:off x="7109549" y="2088979"/>
              <a:ext cx="2352" cy="119540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7463104" y="3508582"/>
              <a:ext cx="513878" cy="0"/>
            </a:xfrm>
            <a:prstGeom prst="straightConnector1">
              <a:avLst/>
            </a:prstGeom>
            <a:ln w="19050">
              <a:solidFill>
                <a:srgbClr val="FF0000"/>
              </a:solidFill>
              <a:headEnd type="none" w="med" len="me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直線コネクタ 53"/>
            <p:cNvCxnSpPr>
              <a:stCxn id="60" idx="2"/>
              <a:endCxn id="42" idx="0"/>
            </p:cNvCxnSpPr>
            <p:nvPr/>
          </p:nvCxnSpPr>
          <p:spPr>
            <a:xfrm flipH="1" flipV="1">
              <a:off x="7040885" y="3348618"/>
              <a:ext cx="1112015" cy="299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0" name="円 59"/>
            <p:cNvSpPr/>
            <p:nvPr/>
          </p:nvSpPr>
          <p:spPr>
            <a:xfrm rot="10800000">
              <a:off x="8015571" y="3287374"/>
              <a:ext cx="137329" cy="128469"/>
            </a:xfrm>
            <a:prstGeom prst="pie">
              <a:avLst>
                <a:gd name="adj1" fmla="val 0"/>
                <a:gd name="adj2" fmla="val 10799992"/>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2" name="上矢印 71"/>
            <p:cNvSpPr/>
            <p:nvPr/>
          </p:nvSpPr>
          <p:spPr>
            <a:xfrm rot="19765396">
              <a:off x="8094226" y="3331107"/>
              <a:ext cx="181582" cy="265109"/>
            </a:xfrm>
            <a:prstGeom prst="upArrow">
              <a:avLst>
                <a:gd name="adj1" fmla="val 27685"/>
                <a:gd name="adj2" fmla="val 111174"/>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正方形/長方形 73"/>
          <p:cNvSpPr/>
          <p:nvPr/>
        </p:nvSpPr>
        <p:spPr>
          <a:xfrm>
            <a:off x="6242505" y="3586216"/>
            <a:ext cx="2378356" cy="701731"/>
          </a:xfrm>
          <a:prstGeom prst="rect">
            <a:avLst/>
          </a:prstGeom>
        </p:spPr>
        <p:txBody>
          <a:bodyPr wrap="square">
            <a:spAutoFit/>
          </a:bodyPr>
          <a:lstStyle/>
          <a:p>
            <a:pPr marL="180975" lvl="0" indent="-180975"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③上記のようにポイントが画角端に固定され、次のラインが引けるようになります。</a:t>
            </a:r>
            <a:endParaRPr lang="ja-JP" altLang="en-US" sz="10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75" name="二等辺三角形 74"/>
          <p:cNvSpPr/>
          <p:nvPr/>
        </p:nvSpPr>
        <p:spPr>
          <a:xfrm rot="5371594" flipH="1">
            <a:off x="2580102" y="1788853"/>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76" name="二等辺三角形 75"/>
          <p:cNvSpPr/>
          <p:nvPr/>
        </p:nvSpPr>
        <p:spPr>
          <a:xfrm rot="5371594" flipH="1">
            <a:off x="5513433" y="1784812"/>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6" name="正方形/長方形 5"/>
          <p:cNvSpPr/>
          <p:nvPr/>
        </p:nvSpPr>
        <p:spPr>
          <a:xfrm>
            <a:off x="6012063" y="4551125"/>
            <a:ext cx="2839239" cy="230832"/>
          </a:xfrm>
          <a:prstGeom prst="rect">
            <a:avLst/>
          </a:prstGeom>
        </p:spPr>
        <p:txBody>
          <a:bodyPr wrap="none">
            <a:spAutoFit/>
          </a:bodyPr>
          <a:lstStyle/>
          <a:p>
            <a:r>
              <a:rPr lang="ja-JP" altLang="en-US" sz="900" b="1" dirty="0">
                <a:solidFill>
                  <a:prstClr val="black"/>
                </a:solidFill>
                <a:latin typeface="游ゴシック" panose="020B0400000000000000" pitchFamily="50" charset="-128"/>
                <a:ea typeface="游ゴシック" panose="020B0400000000000000" pitchFamily="50" charset="-128"/>
                <a:cs typeface="Meiryo UI" panose="020B0604030504040204" pitchFamily="50" charset="-128"/>
              </a:rPr>
              <a:t>＊エリアラインを引いた後の修正方法も同様です。</a:t>
            </a:r>
            <a:endParaRPr lang="ja-JP" altLang="en-US" sz="900" dirty="0"/>
          </a:p>
        </p:txBody>
      </p:sp>
    </p:spTree>
    <p:extLst>
      <p:ext uri="{BB962C8B-B14F-4D97-AF65-F5344CB8AC3E}">
        <p14:creationId xmlns:p14="http://schemas.microsoft.com/office/powerpoint/2010/main" val="3061656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sz="2400" baseline="40000" dirty="0">
                <a:solidFill>
                  <a:prstClr val="white"/>
                </a:solidFill>
              </a:rPr>
              <a:t>【</a:t>
            </a:r>
            <a:r>
              <a:rPr lang="ja-JP" altLang="en-US" sz="2400" baseline="40000" dirty="0">
                <a:solidFill>
                  <a:prstClr val="white"/>
                </a:solidFill>
              </a:rPr>
              <a:t>参考：車両属性</a:t>
            </a:r>
            <a:r>
              <a:rPr lang="en-US" altLang="ja-JP" sz="2400" baseline="40000" dirty="0">
                <a:solidFill>
                  <a:prstClr val="white"/>
                </a:solidFill>
              </a:rPr>
              <a:t>】</a:t>
            </a:r>
            <a:r>
              <a:rPr lang="ja-JP" altLang="en-US" dirty="0">
                <a:solidFill>
                  <a:prstClr val="white"/>
                </a:solidFill>
              </a:rPr>
              <a:t>物体の誤検知についての注意事項</a:t>
            </a:r>
            <a:endParaRPr kumimoji="1" lang="ja-JP" altLang="en-US" dirty="0"/>
          </a:p>
        </p:txBody>
      </p:sp>
      <p:sp>
        <p:nvSpPr>
          <p:cNvPr id="4" name="テキスト ボックス 3"/>
          <p:cNvSpPr txBox="1"/>
          <p:nvPr/>
        </p:nvSpPr>
        <p:spPr>
          <a:xfrm>
            <a:off x="0" y="609601"/>
            <a:ext cx="9144000" cy="256422"/>
          </a:xfrm>
          <a:prstGeom prst="rect">
            <a:avLst/>
          </a:prstGeom>
          <a:solidFill>
            <a:srgbClr val="C1C1F5"/>
          </a:solidFill>
          <a:ln>
            <a:noFill/>
          </a:ln>
        </p:spPr>
        <p:txBody>
          <a:bodyPr lIns="26881" tIns="26881" rIns="26881" bIns="26881" anchor="ctr"/>
          <a:lstStyle/>
          <a:p>
            <a:pPr algn="ctr" defTabSz="685022" fontAlgn="auto">
              <a:spcBef>
                <a:spcPts val="0"/>
              </a:spcBef>
              <a:spcAft>
                <a:spcPts val="0"/>
              </a:spcAft>
            </a:pPr>
            <a:r>
              <a:rPr lang="ja-JP" altLang="en-US" sz="1400" b="1" dirty="0">
                <a:solidFill>
                  <a:srgbClr val="FF0000"/>
                </a:solidFill>
                <a:effectLst>
                  <a:outerShdw blurRad="38100" dist="38100" dir="2700000" algn="tl">
                    <a:srgbClr val="000000">
                      <a:alpha val="43137"/>
                    </a:srgbClr>
                  </a:outerShdw>
                </a:effectLst>
                <a:latin typeface="+mn-ea"/>
                <a:ea typeface="+mn-ea"/>
                <a:cs typeface="Meiryo UI" panose="020B0604030504040204" pitchFamily="50" charset="-128"/>
              </a:rPr>
              <a:t>床の模様や物体の形状を誤検知して、ベストショットが送信されることがあります</a:t>
            </a:r>
          </a:p>
        </p:txBody>
      </p:sp>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570373" y="1031875"/>
            <a:ext cx="2907685" cy="1745230"/>
          </a:xfrm>
          <a:prstGeom prst="rect">
            <a:avLst/>
          </a:prstGeom>
          <a:effectLst>
            <a:outerShdw blurRad="50800" dist="38100" dir="2700000" algn="tl" rotWithShape="0">
              <a:prstClr val="black">
                <a:alpha val="40000"/>
              </a:prstClr>
            </a:outerShdw>
          </a:effectLst>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4260212" y="1048844"/>
            <a:ext cx="2991324" cy="1728261"/>
          </a:xfrm>
          <a:prstGeom prst="rect">
            <a:avLst/>
          </a:prstGeom>
          <a:effectLst>
            <a:outerShdw blurRad="50800" dist="38100" dir="2700000" algn="tl" rotWithShape="0">
              <a:prstClr val="black">
                <a:alpha val="40000"/>
              </a:prstClr>
            </a:outerShdw>
          </a:effectLst>
        </p:spPr>
      </p:pic>
      <p:sp>
        <p:nvSpPr>
          <p:cNvPr id="7" name="楕円 6"/>
          <p:cNvSpPr/>
          <p:nvPr/>
        </p:nvSpPr>
        <p:spPr>
          <a:xfrm>
            <a:off x="5984012" y="1811640"/>
            <a:ext cx="485371" cy="343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 name="楕円 7"/>
          <p:cNvSpPr/>
          <p:nvPr/>
        </p:nvSpPr>
        <p:spPr>
          <a:xfrm>
            <a:off x="1172097" y="1275598"/>
            <a:ext cx="444500" cy="400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Rectangle 3"/>
          <p:cNvSpPr>
            <a:spLocks noChangeArrowheads="1"/>
          </p:cNvSpPr>
          <p:nvPr/>
        </p:nvSpPr>
        <p:spPr bwMode="auto">
          <a:xfrm>
            <a:off x="537356" y="3021638"/>
            <a:ext cx="593202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200" b="1" i="0" u="none" strike="noStrike" cap="none" normalizeH="0" baseline="0" dirty="0">
                <a:ln>
                  <a:noFill/>
                </a:ln>
                <a:solidFill>
                  <a:schemeClr val="tx1"/>
                </a:solidFill>
                <a:effectLst/>
                <a:latin typeface="+mn-ea"/>
                <a:ea typeface="+mn-ea"/>
                <a:cs typeface="Arial" panose="020B0604020202020204" pitchFamily="34" charset="0"/>
              </a:rPr>
              <a:t>対策</a:t>
            </a:r>
            <a:r>
              <a:rPr kumimoji="0" lang="ja-JP" altLang="en-US" sz="1200" b="1" i="0" u="none" strike="noStrike" cap="none" normalizeH="0" baseline="0" dirty="0">
                <a:ln>
                  <a:noFill/>
                </a:ln>
                <a:solidFill>
                  <a:schemeClr val="tx1"/>
                </a:solidFill>
                <a:effectLst/>
                <a:latin typeface="+mn-ea"/>
                <a:ea typeface="+mn-ea"/>
                <a:cs typeface="Arial" panose="020B0604020202020204" pitchFamily="34" charset="0"/>
              </a:rPr>
              <a:t>：</a:t>
            </a:r>
            <a:endParaRPr kumimoji="0" lang="ja-JP" altLang="en-GB" sz="600" b="1" i="0" u="none" strike="noStrike" cap="none" normalizeH="0" baseline="0" dirty="0">
              <a:ln>
                <a:noFill/>
              </a:ln>
              <a:solidFill>
                <a:schemeClr val="tx1"/>
              </a:solidFill>
              <a:effectLst/>
              <a:latin typeface="+mn-ea"/>
              <a:ea typeface="+mn-ea"/>
            </a:endParaRPr>
          </a:p>
          <a:p>
            <a:pPr marL="179388" lvl="0" indent="-179388" defTabSz="914400">
              <a:lnSpc>
                <a:spcPct val="110000"/>
              </a:lnSpc>
              <a:spcBef>
                <a:spcPts val="600"/>
              </a:spcBef>
            </a:pPr>
            <a:r>
              <a:rPr kumimoji="0" lang="en-US" altLang="ja-JP" sz="1000" b="1" dirty="0">
                <a:latin typeface="+mn-ea"/>
                <a:ea typeface="+mn-ea"/>
                <a:cs typeface="Arial" panose="020B0604020202020204" pitchFamily="34" charset="0"/>
              </a:rPr>
              <a:t>1. </a:t>
            </a:r>
            <a:r>
              <a:rPr kumimoji="0" lang="ja-JP" altLang="en-US" sz="1000" b="1" dirty="0">
                <a:latin typeface="+mn-ea"/>
                <a:ea typeface="+mn-ea"/>
                <a:cs typeface="Arial" panose="020B0604020202020204" pitchFamily="34" charset="0"/>
              </a:rPr>
              <a:t>誤検知する物体が車両の通らない位置にある場合は、その位置をマスクエリアに設定することで誤報を抑制することができます。</a:t>
            </a:r>
          </a:p>
          <a:p>
            <a:pPr marL="179388" lvl="0" indent="-179388" defTabSz="914400">
              <a:lnSpc>
                <a:spcPct val="110000"/>
              </a:lnSpc>
              <a:spcBef>
                <a:spcPts val="600"/>
              </a:spcBef>
            </a:pPr>
            <a:r>
              <a:rPr kumimoji="0" lang="en-US" altLang="ja-JP" sz="1000" b="1" dirty="0">
                <a:latin typeface="+mn-ea"/>
                <a:ea typeface="+mn-ea"/>
                <a:cs typeface="Arial" panose="020B0604020202020204" pitchFamily="34" charset="0"/>
              </a:rPr>
              <a:t>2. </a:t>
            </a:r>
            <a:r>
              <a:rPr kumimoji="0" lang="ja-JP" altLang="en-US" sz="1000" b="1" dirty="0">
                <a:latin typeface="+mn-ea"/>
                <a:ea typeface="+mn-ea"/>
                <a:cs typeface="Arial" panose="020B0604020202020204" pitchFamily="34" charset="0"/>
              </a:rPr>
              <a:t>誤検知する物体が車両と比べて明らかに小さい</a:t>
            </a:r>
            <a:r>
              <a:rPr kumimoji="0" lang="en-US" altLang="ja-JP" sz="1000" b="1" dirty="0">
                <a:latin typeface="+mn-ea"/>
                <a:ea typeface="+mn-ea"/>
                <a:cs typeface="Arial" panose="020B0604020202020204" pitchFamily="34" charset="0"/>
              </a:rPr>
              <a:t>(</a:t>
            </a:r>
            <a:r>
              <a:rPr kumimoji="0" lang="ja-JP" altLang="en-US" sz="1000" b="1" dirty="0">
                <a:latin typeface="+mn-ea"/>
                <a:ea typeface="+mn-ea"/>
                <a:cs typeface="Arial" panose="020B0604020202020204" pitchFamily="34" charset="0"/>
              </a:rPr>
              <a:t>あるいは大きい</a:t>
            </a:r>
            <a:r>
              <a:rPr kumimoji="0" lang="en-US" altLang="ja-JP" sz="1000" b="1" dirty="0">
                <a:latin typeface="+mn-ea"/>
                <a:ea typeface="+mn-ea"/>
                <a:cs typeface="Arial" panose="020B0604020202020204" pitchFamily="34" charset="0"/>
              </a:rPr>
              <a:t>)</a:t>
            </a:r>
            <a:r>
              <a:rPr kumimoji="0" lang="ja-JP" altLang="en-US" sz="1000" b="1" dirty="0">
                <a:latin typeface="+mn-ea"/>
                <a:ea typeface="+mn-ea"/>
                <a:cs typeface="Arial" panose="020B0604020202020204" pitchFamily="34" charset="0"/>
              </a:rPr>
              <a:t>場合、ベストショット設定の「検知枠サイズ下限」 </a:t>
            </a:r>
            <a:r>
              <a:rPr kumimoji="0" lang="en-US" altLang="ja-JP" sz="1000" b="1" dirty="0">
                <a:latin typeface="+mn-ea"/>
                <a:ea typeface="+mn-ea"/>
                <a:cs typeface="Arial" panose="020B0604020202020204" pitchFamily="34" charset="0"/>
              </a:rPr>
              <a:t>(</a:t>
            </a:r>
            <a:r>
              <a:rPr kumimoji="0" lang="ja-JP" altLang="en-US" sz="1000" b="1" dirty="0">
                <a:latin typeface="+mn-ea"/>
                <a:ea typeface="+mn-ea"/>
                <a:cs typeface="Arial" panose="020B0604020202020204" pitchFamily="34" charset="0"/>
              </a:rPr>
              <a:t>あるいは 「検知枠サイズ上限」</a:t>
            </a:r>
            <a:r>
              <a:rPr kumimoji="0" lang="en-US" altLang="ja-JP" sz="1000" b="1" dirty="0">
                <a:latin typeface="+mn-ea"/>
                <a:ea typeface="+mn-ea"/>
                <a:cs typeface="Arial" panose="020B0604020202020204" pitchFamily="34" charset="0"/>
              </a:rPr>
              <a:t>) </a:t>
            </a:r>
            <a:r>
              <a:rPr kumimoji="0" lang="ja-JP" altLang="en-US" sz="1000" b="1" dirty="0">
                <a:latin typeface="+mn-ea"/>
                <a:ea typeface="+mn-ea"/>
                <a:cs typeface="Arial" panose="020B0604020202020204" pitchFamily="34" charset="0"/>
              </a:rPr>
              <a:t>を調整することで、誤報を抑制することができます。</a:t>
            </a:r>
          </a:p>
          <a:p>
            <a:pPr marL="179388" lvl="0" indent="-179388" defTabSz="914400">
              <a:lnSpc>
                <a:spcPct val="110000"/>
              </a:lnSpc>
              <a:spcBef>
                <a:spcPts val="600"/>
              </a:spcBef>
            </a:pPr>
            <a:r>
              <a:rPr kumimoji="0" lang="en-US" altLang="ja-JP" sz="1000" b="1" dirty="0">
                <a:latin typeface="+mn-ea"/>
                <a:ea typeface="+mn-ea"/>
                <a:cs typeface="Arial" panose="020B0604020202020204" pitchFamily="34" charset="0"/>
              </a:rPr>
              <a:t>3. </a:t>
            </a:r>
            <a:r>
              <a:rPr kumimoji="0" lang="ja-JP" altLang="en-US" sz="1000" b="1" dirty="0">
                <a:latin typeface="+mn-ea"/>
                <a:ea typeface="+mn-ea"/>
                <a:cs typeface="Arial" panose="020B0604020202020204" pitchFamily="34" charset="0"/>
              </a:rPr>
              <a:t>ベストショット設定の「検知感度」の値を下げることで、誤報を抑制することができます。</a:t>
            </a:r>
            <a:endParaRPr kumimoji="0" lang="en-US" altLang="ja-JP" sz="1000" b="1" dirty="0">
              <a:latin typeface="+mn-ea"/>
              <a:ea typeface="+mn-ea"/>
              <a:cs typeface="Arial" panose="020B0604020202020204" pitchFamily="34" charset="0"/>
            </a:endParaRPr>
          </a:p>
          <a:p>
            <a:pPr marL="179388" lvl="0" defTabSz="914400">
              <a:lnSpc>
                <a:spcPct val="110000"/>
              </a:lnSpc>
              <a:spcBef>
                <a:spcPts val="0"/>
              </a:spcBef>
            </a:pPr>
            <a:r>
              <a:rPr kumimoji="0" lang="ja-JP" altLang="en-US" sz="1000" b="1" dirty="0">
                <a:latin typeface="+mn-ea"/>
                <a:ea typeface="+mn-ea"/>
                <a:cs typeface="Arial" panose="020B0604020202020204" pitchFamily="34" charset="0"/>
              </a:rPr>
              <a:t>ただし、車両を検知しにくくなることがあります。</a:t>
            </a:r>
          </a:p>
        </p:txBody>
      </p:sp>
      <p:pic>
        <p:nvPicPr>
          <p:cNvPr id="10" name="図 939"/>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674694" y="2861618"/>
            <a:ext cx="2117725" cy="2192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図 939"/>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6674693" y="3161914"/>
            <a:ext cx="2117725" cy="15104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2325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sz="2400" baseline="40000" dirty="0"/>
              <a:t>【</a:t>
            </a:r>
            <a:r>
              <a:rPr lang="ja-JP" altLang="en-US" sz="2400" baseline="40000" dirty="0"/>
              <a:t>参考：車両属性</a:t>
            </a:r>
            <a:r>
              <a:rPr lang="en-US" altLang="ja-JP" sz="2400" baseline="40000" dirty="0"/>
              <a:t>】</a:t>
            </a:r>
            <a:r>
              <a:rPr lang="ja-JP" altLang="en-US" dirty="0"/>
              <a:t>停車中の車両についての注意事項</a:t>
            </a:r>
            <a:endParaRPr kumimoji="1" lang="ja-JP" altLang="en-US" sz="2400" baseline="-10000" dirty="0"/>
          </a:p>
        </p:txBody>
      </p:sp>
      <p:sp>
        <p:nvSpPr>
          <p:cNvPr id="9" name="Rectangle 3"/>
          <p:cNvSpPr>
            <a:spLocks noChangeArrowheads="1"/>
          </p:cNvSpPr>
          <p:nvPr/>
        </p:nvSpPr>
        <p:spPr bwMode="auto">
          <a:xfrm>
            <a:off x="4724601" y="3925355"/>
            <a:ext cx="3956412" cy="79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GB" sz="1400" b="1" i="0" u="none" strike="noStrike" cap="none" normalizeH="0" baseline="0" dirty="0">
                <a:ln>
                  <a:noFill/>
                </a:ln>
                <a:solidFill>
                  <a:schemeClr val="tx1"/>
                </a:solidFill>
                <a:effectLst/>
                <a:latin typeface="+mn-ea"/>
                <a:ea typeface="+mn-ea"/>
                <a:cs typeface="Arial" panose="020B0604020202020204" pitchFamily="34" charset="0"/>
              </a:rPr>
              <a:t>対策</a:t>
            </a:r>
            <a:r>
              <a:rPr kumimoji="0" lang="ja-JP" altLang="en-US" sz="1400" b="1" i="0" u="none" strike="noStrike" cap="none" normalizeH="0" baseline="0" dirty="0">
                <a:ln>
                  <a:noFill/>
                </a:ln>
                <a:solidFill>
                  <a:schemeClr val="tx1"/>
                </a:solidFill>
                <a:effectLst/>
                <a:latin typeface="+mn-ea"/>
                <a:ea typeface="+mn-ea"/>
                <a:cs typeface="Arial" panose="020B0604020202020204" pitchFamily="34" charset="0"/>
              </a:rPr>
              <a:t>：</a:t>
            </a:r>
            <a:endParaRPr kumimoji="0" lang="ja-JP" altLang="en-GB" sz="1400" b="1" i="0" u="none" strike="noStrike" cap="none" normalizeH="0" baseline="0" dirty="0">
              <a:ln>
                <a:noFill/>
              </a:ln>
              <a:solidFill>
                <a:schemeClr val="tx1"/>
              </a:solidFill>
              <a:effectLst/>
              <a:latin typeface="+mn-ea"/>
              <a:ea typeface="+mn-ea"/>
            </a:endParaRPr>
          </a:p>
          <a:p>
            <a:pPr lvl="0" defTabSz="914400">
              <a:lnSpc>
                <a:spcPct val="110000"/>
              </a:lnSpc>
              <a:spcBef>
                <a:spcPts val="600"/>
              </a:spcBef>
            </a:pPr>
            <a:r>
              <a:rPr kumimoji="0" lang="ja-JP" altLang="en-US" sz="1200" b="1" dirty="0">
                <a:latin typeface="+mn-ea"/>
                <a:ea typeface="+mn-ea"/>
                <a:cs typeface="Arial" panose="020B0604020202020204" pitchFamily="34" charset="0"/>
              </a:rPr>
              <a:t>上記の領域をマスクエリアに設定することで、ベストショットの送信を抑制することが可能です。</a:t>
            </a:r>
          </a:p>
        </p:txBody>
      </p:sp>
      <p:pic>
        <p:nvPicPr>
          <p:cNvPr id="6" name="図 5"/>
          <p:cNvPicPr/>
          <p:nvPr/>
        </p:nvPicPr>
        <p:blipFill>
          <a:blip r:embed="rId3">
            <a:extLst>
              <a:ext uri="{28A0092B-C50C-407E-A947-70E740481C1C}">
                <a14:useLocalDpi xmlns:a14="http://schemas.microsoft.com/office/drawing/2010/main" val="0"/>
              </a:ext>
            </a:extLst>
          </a:blip>
          <a:stretch>
            <a:fillRect/>
          </a:stretch>
        </p:blipFill>
        <p:spPr>
          <a:xfrm>
            <a:off x="260631" y="1494492"/>
            <a:ext cx="4050939" cy="2331884"/>
          </a:xfrm>
          <a:prstGeom prst="rect">
            <a:avLst/>
          </a:prstGeom>
          <a:effectLst>
            <a:outerShdw blurRad="50800" dist="38100" dir="2700000" algn="tl" rotWithShape="0">
              <a:prstClr val="black">
                <a:alpha val="40000"/>
              </a:prstClr>
            </a:outerShdw>
          </a:effectLst>
        </p:spPr>
      </p:pic>
      <p:pic>
        <p:nvPicPr>
          <p:cNvPr id="8" name="図 7"/>
          <p:cNvPicPr/>
          <p:nvPr/>
        </p:nvPicPr>
        <p:blipFill>
          <a:blip r:embed="rId3">
            <a:extLst>
              <a:ext uri="{28A0092B-C50C-407E-A947-70E740481C1C}">
                <a14:useLocalDpi xmlns:a14="http://schemas.microsoft.com/office/drawing/2010/main" val="0"/>
              </a:ext>
            </a:extLst>
          </a:blip>
          <a:stretch>
            <a:fillRect/>
          </a:stretch>
        </p:blipFill>
        <p:spPr>
          <a:xfrm>
            <a:off x="4724601" y="1494492"/>
            <a:ext cx="4050939" cy="2331884"/>
          </a:xfrm>
          <a:prstGeom prst="rect">
            <a:avLst/>
          </a:prstGeom>
          <a:effectLst>
            <a:outerShdw blurRad="50800" dist="38100" dir="2700000" algn="tl" rotWithShape="0">
              <a:prstClr val="black">
                <a:alpha val="40000"/>
              </a:prstClr>
            </a:outerShdw>
          </a:effectLst>
        </p:spPr>
      </p:pic>
      <p:sp>
        <p:nvSpPr>
          <p:cNvPr id="11" name="二等辺三角形 10"/>
          <p:cNvSpPr/>
          <p:nvPr/>
        </p:nvSpPr>
        <p:spPr>
          <a:xfrm rot="5371594" flipH="1">
            <a:off x="4054535" y="2545314"/>
            <a:ext cx="927100" cy="230238"/>
          </a:xfrm>
          <a:prstGeom prst="triangle">
            <a:avLst/>
          </a:prstGeom>
          <a:effectLst>
            <a:outerShdw blurRad="50800" dist="38100" dir="2700000" algn="tl" rotWithShape="0">
              <a:prstClr val="black">
                <a:alpha val="4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78073" tIns="0" rIns="78073" bIns="97761" numCol="1" spcCol="1270" anchor="ctr" anchorCtr="0">
            <a:noAutofit/>
          </a:bodyPr>
          <a:lstStyle/>
          <a:p>
            <a:endParaRPr lang="ja-JP" altLang="en-US" sz="1600" b="1">
              <a:effectLst>
                <a:outerShdw blurRad="38100" dist="38100" dir="2700000" algn="tl">
                  <a:srgbClr val="000000">
                    <a:alpha val="43137"/>
                  </a:srgbClr>
                </a:outerShdw>
              </a:effectLst>
              <a:latin typeface="+mn-ea"/>
            </a:endParaRPr>
          </a:p>
        </p:txBody>
      </p:sp>
      <p:sp>
        <p:nvSpPr>
          <p:cNvPr id="2" name="正方形/長方形 1"/>
          <p:cNvSpPr/>
          <p:nvPr/>
        </p:nvSpPr>
        <p:spPr>
          <a:xfrm>
            <a:off x="309723" y="3944657"/>
            <a:ext cx="3952754" cy="630942"/>
          </a:xfrm>
          <a:prstGeom prst="rect">
            <a:avLst/>
          </a:prstGeom>
        </p:spPr>
        <p:txBody>
          <a:bodyPr wrap="square">
            <a:spAutoFit/>
          </a:bodyPr>
          <a:lstStyle/>
          <a:p>
            <a:pPr>
              <a:lnSpc>
                <a:spcPts val="1400"/>
              </a:lnSpc>
              <a:spcAft>
                <a:spcPts val="0"/>
              </a:spcAft>
            </a:pPr>
            <a:r>
              <a:rPr lang="ja-JP" altLang="ja-JP" sz="1200" b="1" kern="100" dirty="0">
                <a:latin typeface="+mn-ea"/>
                <a:ea typeface="+mn-ea"/>
              </a:rPr>
              <a:t>画面の端などで、停車車両が重なっているような場合、各車両の検知が正確にできないために、同じ車両のベストショットが連続して送信されることがあります。</a:t>
            </a:r>
            <a:endParaRPr lang="ja-JP" altLang="ja-JP" sz="1200" b="1" kern="100" dirty="0">
              <a:effectLst/>
              <a:latin typeface="+mn-ea"/>
              <a:ea typeface="+mn-ea"/>
            </a:endParaRPr>
          </a:p>
        </p:txBody>
      </p:sp>
      <p:sp>
        <p:nvSpPr>
          <p:cNvPr id="12" name="楕円 11"/>
          <p:cNvSpPr/>
          <p:nvPr/>
        </p:nvSpPr>
        <p:spPr>
          <a:xfrm>
            <a:off x="213572" y="2452215"/>
            <a:ext cx="1418458" cy="11689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フリーフォーム 12"/>
          <p:cNvSpPr/>
          <p:nvPr/>
        </p:nvSpPr>
        <p:spPr>
          <a:xfrm>
            <a:off x="4724601" y="2530012"/>
            <a:ext cx="1334746" cy="1245666"/>
          </a:xfrm>
          <a:custGeom>
            <a:avLst/>
            <a:gdLst>
              <a:gd name="connsiteX0" fmla="*/ 0 w 2095500"/>
              <a:gd name="connsiteY0" fmla="*/ 1200150 h 1228725"/>
              <a:gd name="connsiteX1" fmla="*/ 533400 w 2095500"/>
              <a:gd name="connsiteY1" fmla="*/ 0 h 1228725"/>
              <a:gd name="connsiteX2" fmla="*/ 1914525 w 2095500"/>
              <a:gd name="connsiteY2" fmla="*/ 466725 h 1228725"/>
              <a:gd name="connsiteX3" fmla="*/ 2095500 w 2095500"/>
              <a:gd name="connsiteY3" fmla="*/ 1228725 h 1228725"/>
              <a:gd name="connsiteX4" fmla="*/ 0 w 2095500"/>
              <a:gd name="connsiteY4" fmla="*/ 1200150 h 1228725"/>
              <a:gd name="connsiteX0" fmla="*/ 0 w 1914525"/>
              <a:gd name="connsiteY0" fmla="*/ 1200150 h 1657350"/>
              <a:gd name="connsiteX1" fmla="*/ 533400 w 1914525"/>
              <a:gd name="connsiteY1" fmla="*/ 0 h 1657350"/>
              <a:gd name="connsiteX2" fmla="*/ 1914525 w 1914525"/>
              <a:gd name="connsiteY2" fmla="*/ 466725 h 1657350"/>
              <a:gd name="connsiteX3" fmla="*/ 1095375 w 1914525"/>
              <a:gd name="connsiteY3" fmla="*/ 1657350 h 1657350"/>
              <a:gd name="connsiteX4" fmla="*/ 0 w 1914525"/>
              <a:gd name="connsiteY4" fmla="*/ 1200150 h 1657350"/>
              <a:gd name="connsiteX0" fmla="*/ 0 w 1714500"/>
              <a:gd name="connsiteY0" fmla="*/ 1200150 h 1657350"/>
              <a:gd name="connsiteX1" fmla="*/ 533400 w 1714500"/>
              <a:gd name="connsiteY1" fmla="*/ 0 h 1657350"/>
              <a:gd name="connsiteX2" fmla="*/ 1714500 w 1714500"/>
              <a:gd name="connsiteY2" fmla="*/ 552450 h 1657350"/>
              <a:gd name="connsiteX3" fmla="*/ 1095375 w 1714500"/>
              <a:gd name="connsiteY3" fmla="*/ 1657350 h 1657350"/>
              <a:gd name="connsiteX4" fmla="*/ 0 w 1714500"/>
              <a:gd name="connsiteY4" fmla="*/ 1200150 h 1657350"/>
              <a:gd name="connsiteX0" fmla="*/ 0 w 1714500"/>
              <a:gd name="connsiteY0" fmla="*/ 809625 h 1266825"/>
              <a:gd name="connsiteX1" fmla="*/ 28575 w 1714500"/>
              <a:gd name="connsiteY1" fmla="*/ 0 h 1266825"/>
              <a:gd name="connsiteX2" fmla="*/ 1714500 w 1714500"/>
              <a:gd name="connsiteY2" fmla="*/ 161925 h 1266825"/>
              <a:gd name="connsiteX3" fmla="*/ 1095375 w 1714500"/>
              <a:gd name="connsiteY3" fmla="*/ 1266825 h 1266825"/>
              <a:gd name="connsiteX4" fmla="*/ 0 w 1714500"/>
              <a:gd name="connsiteY4" fmla="*/ 809625 h 1266825"/>
              <a:gd name="connsiteX0" fmla="*/ 0 w 1714500"/>
              <a:gd name="connsiteY0" fmla="*/ 809625 h 1235075"/>
              <a:gd name="connsiteX1" fmla="*/ 28575 w 1714500"/>
              <a:gd name="connsiteY1" fmla="*/ 0 h 1235075"/>
              <a:gd name="connsiteX2" fmla="*/ 1714500 w 1714500"/>
              <a:gd name="connsiteY2" fmla="*/ 161925 h 1235075"/>
              <a:gd name="connsiteX3" fmla="*/ 1114425 w 1714500"/>
              <a:gd name="connsiteY3" fmla="*/ 1235075 h 1235075"/>
              <a:gd name="connsiteX4" fmla="*/ 0 w 1714500"/>
              <a:gd name="connsiteY4" fmla="*/ 809625 h 1235075"/>
              <a:gd name="connsiteX0" fmla="*/ 3175 w 1685925"/>
              <a:gd name="connsiteY0" fmla="*/ 917575 h 1235075"/>
              <a:gd name="connsiteX1" fmla="*/ 0 w 1685925"/>
              <a:gd name="connsiteY1" fmla="*/ 0 h 1235075"/>
              <a:gd name="connsiteX2" fmla="*/ 1685925 w 1685925"/>
              <a:gd name="connsiteY2" fmla="*/ 161925 h 1235075"/>
              <a:gd name="connsiteX3" fmla="*/ 1085850 w 1685925"/>
              <a:gd name="connsiteY3" fmla="*/ 1235075 h 1235075"/>
              <a:gd name="connsiteX4" fmla="*/ 3175 w 1685925"/>
              <a:gd name="connsiteY4" fmla="*/ 917575 h 1235075"/>
              <a:gd name="connsiteX0" fmla="*/ 3175 w 1685925"/>
              <a:gd name="connsiteY0" fmla="*/ 917575 h 1235075"/>
              <a:gd name="connsiteX1" fmla="*/ 0 w 1685925"/>
              <a:gd name="connsiteY1" fmla="*/ 0 h 1235075"/>
              <a:gd name="connsiteX2" fmla="*/ 1685925 w 1685925"/>
              <a:gd name="connsiteY2" fmla="*/ 161925 h 1235075"/>
              <a:gd name="connsiteX3" fmla="*/ 1085850 w 1685925"/>
              <a:gd name="connsiteY3" fmla="*/ 1235075 h 1235075"/>
              <a:gd name="connsiteX4" fmla="*/ 3175 w 1685925"/>
              <a:gd name="connsiteY4" fmla="*/ 917575 h 1235075"/>
              <a:gd name="connsiteX0" fmla="*/ 24 w 1717699"/>
              <a:gd name="connsiteY0" fmla="*/ 904875 h 1235075"/>
              <a:gd name="connsiteX1" fmla="*/ 31774 w 1717699"/>
              <a:gd name="connsiteY1" fmla="*/ 0 h 1235075"/>
              <a:gd name="connsiteX2" fmla="*/ 1717699 w 1717699"/>
              <a:gd name="connsiteY2" fmla="*/ 161925 h 1235075"/>
              <a:gd name="connsiteX3" fmla="*/ 1117624 w 1717699"/>
              <a:gd name="connsiteY3" fmla="*/ 1235075 h 1235075"/>
              <a:gd name="connsiteX4" fmla="*/ 24 w 1717699"/>
              <a:gd name="connsiteY4" fmla="*/ 904875 h 1235075"/>
              <a:gd name="connsiteX0" fmla="*/ 308 w 1717983"/>
              <a:gd name="connsiteY0" fmla="*/ 904875 h 1235075"/>
              <a:gd name="connsiteX1" fmla="*/ 284 w 1717983"/>
              <a:gd name="connsiteY1" fmla="*/ 0 h 1235075"/>
              <a:gd name="connsiteX2" fmla="*/ 1717983 w 1717983"/>
              <a:gd name="connsiteY2" fmla="*/ 161925 h 1235075"/>
              <a:gd name="connsiteX3" fmla="*/ 1117908 w 1717983"/>
              <a:gd name="connsiteY3" fmla="*/ 1235075 h 1235075"/>
              <a:gd name="connsiteX4" fmla="*/ 308 w 1717983"/>
              <a:gd name="connsiteY4" fmla="*/ 904875 h 1235075"/>
              <a:gd name="connsiteX0" fmla="*/ 276 w 1718259"/>
              <a:gd name="connsiteY0" fmla="*/ 879475 h 1235075"/>
              <a:gd name="connsiteX1" fmla="*/ 560 w 1718259"/>
              <a:gd name="connsiteY1" fmla="*/ 0 h 1235075"/>
              <a:gd name="connsiteX2" fmla="*/ 1718259 w 1718259"/>
              <a:gd name="connsiteY2" fmla="*/ 161925 h 1235075"/>
              <a:gd name="connsiteX3" fmla="*/ 1118184 w 1718259"/>
              <a:gd name="connsiteY3" fmla="*/ 1235075 h 1235075"/>
              <a:gd name="connsiteX4" fmla="*/ 276 w 1718259"/>
              <a:gd name="connsiteY4" fmla="*/ 879475 h 1235075"/>
              <a:gd name="connsiteX0" fmla="*/ 14 w 1717997"/>
              <a:gd name="connsiteY0" fmla="*/ 879475 h 1235075"/>
              <a:gd name="connsiteX1" fmla="*/ 57468 w 1717997"/>
              <a:gd name="connsiteY1" fmla="*/ 0 h 1235075"/>
              <a:gd name="connsiteX2" fmla="*/ 1717997 w 1717997"/>
              <a:gd name="connsiteY2" fmla="*/ 161925 h 1235075"/>
              <a:gd name="connsiteX3" fmla="*/ 1117922 w 1717997"/>
              <a:gd name="connsiteY3" fmla="*/ 1235075 h 1235075"/>
              <a:gd name="connsiteX4" fmla="*/ 14 w 1717997"/>
              <a:gd name="connsiteY4" fmla="*/ 879475 h 1235075"/>
              <a:gd name="connsiteX0" fmla="*/ 54 w 1673579"/>
              <a:gd name="connsiteY0" fmla="*/ 873125 h 1235075"/>
              <a:gd name="connsiteX1" fmla="*/ 13050 w 1673579"/>
              <a:gd name="connsiteY1" fmla="*/ 0 h 1235075"/>
              <a:gd name="connsiteX2" fmla="*/ 1673579 w 1673579"/>
              <a:gd name="connsiteY2" fmla="*/ 161925 h 1235075"/>
              <a:gd name="connsiteX3" fmla="*/ 1073504 w 1673579"/>
              <a:gd name="connsiteY3" fmla="*/ 1235075 h 1235075"/>
              <a:gd name="connsiteX4" fmla="*/ 54 w 1673579"/>
              <a:gd name="connsiteY4" fmla="*/ 873125 h 1235075"/>
              <a:gd name="connsiteX0" fmla="*/ 311 w 1673836"/>
              <a:gd name="connsiteY0" fmla="*/ 873125 h 1235075"/>
              <a:gd name="connsiteX1" fmla="*/ 257 w 1673836"/>
              <a:gd name="connsiteY1" fmla="*/ 0 h 1235075"/>
              <a:gd name="connsiteX2" fmla="*/ 1673836 w 1673836"/>
              <a:gd name="connsiteY2" fmla="*/ 161925 h 1235075"/>
              <a:gd name="connsiteX3" fmla="*/ 1073761 w 1673836"/>
              <a:gd name="connsiteY3" fmla="*/ 1235075 h 1235075"/>
              <a:gd name="connsiteX4" fmla="*/ 311 w 1673836"/>
              <a:gd name="connsiteY4" fmla="*/ 873125 h 1235075"/>
              <a:gd name="connsiteX0" fmla="*/ 278 w 1674114"/>
              <a:gd name="connsiteY0" fmla="*/ 873125 h 1235075"/>
              <a:gd name="connsiteX1" fmla="*/ 535 w 1674114"/>
              <a:gd name="connsiteY1" fmla="*/ 0 h 1235075"/>
              <a:gd name="connsiteX2" fmla="*/ 1674114 w 1674114"/>
              <a:gd name="connsiteY2" fmla="*/ 161925 h 1235075"/>
              <a:gd name="connsiteX3" fmla="*/ 1074039 w 1674114"/>
              <a:gd name="connsiteY3" fmla="*/ 1235075 h 1235075"/>
              <a:gd name="connsiteX4" fmla="*/ 278 w 1674114"/>
              <a:gd name="connsiteY4" fmla="*/ 873125 h 1235075"/>
              <a:gd name="connsiteX0" fmla="*/ 278 w 1674114"/>
              <a:gd name="connsiteY0" fmla="*/ 873125 h 1235075"/>
              <a:gd name="connsiteX1" fmla="*/ 535 w 1674114"/>
              <a:gd name="connsiteY1" fmla="*/ 0 h 1235075"/>
              <a:gd name="connsiteX2" fmla="*/ 1674114 w 1674114"/>
              <a:gd name="connsiteY2" fmla="*/ 161925 h 1235075"/>
              <a:gd name="connsiteX3" fmla="*/ 1213760 w 1674114"/>
              <a:gd name="connsiteY3" fmla="*/ 1235075 h 1235075"/>
              <a:gd name="connsiteX4" fmla="*/ 278 w 1674114"/>
              <a:gd name="connsiteY4" fmla="*/ 873125 h 1235075"/>
              <a:gd name="connsiteX0" fmla="*/ 278 w 1674114"/>
              <a:gd name="connsiteY0" fmla="*/ 873125 h 1235075"/>
              <a:gd name="connsiteX1" fmla="*/ 535 w 1674114"/>
              <a:gd name="connsiteY1" fmla="*/ 0 h 1235075"/>
              <a:gd name="connsiteX2" fmla="*/ 1674114 w 1674114"/>
              <a:gd name="connsiteY2" fmla="*/ 155575 h 1235075"/>
              <a:gd name="connsiteX3" fmla="*/ 1213760 w 1674114"/>
              <a:gd name="connsiteY3" fmla="*/ 1235075 h 1235075"/>
              <a:gd name="connsiteX4" fmla="*/ 278 w 1674114"/>
              <a:gd name="connsiteY4" fmla="*/ 873125 h 1235075"/>
              <a:gd name="connsiteX0" fmla="*/ 278 w 1674114"/>
              <a:gd name="connsiteY0" fmla="*/ 873125 h 1089025"/>
              <a:gd name="connsiteX1" fmla="*/ 535 w 1674114"/>
              <a:gd name="connsiteY1" fmla="*/ 0 h 1089025"/>
              <a:gd name="connsiteX2" fmla="*/ 1674114 w 1674114"/>
              <a:gd name="connsiteY2" fmla="*/ 155575 h 1089025"/>
              <a:gd name="connsiteX3" fmla="*/ 985125 w 1674114"/>
              <a:gd name="connsiteY3" fmla="*/ 1089025 h 1089025"/>
              <a:gd name="connsiteX4" fmla="*/ 278 w 1674114"/>
              <a:gd name="connsiteY4" fmla="*/ 873125 h 1089025"/>
              <a:gd name="connsiteX0" fmla="*/ 278 w 1674114"/>
              <a:gd name="connsiteY0" fmla="*/ 873125 h 1190625"/>
              <a:gd name="connsiteX1" fmla="*/ 535 w 1674114"/>
              <a:gd name="connsiteY1" fmla="*/ 0 h 1190625"/>
              <a:gd name="connsiteX2" fmla="*/ 1674114 w 1674114"/>
              <a:gd name="connsiteY2" fmla="*/ 155575 h 1190625"/>
              <a:gd name="connsiteX3" fmla="*/ 1150251 w 1674114"/>
              <a:gd name="connsiteY3" fmla="*/ 1190625 h 1190625"/>
              <a:gd name="connsiteX4" fmla="*/ 278 w 1674114"/>
              <a:gd name="connsiteY4" fmla="*/ 873125 h 119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114" h="1190625">
                <a:moveTo>
                  <a:pt x="278" y="873125"/>
                </a:moveTo>
                <a:cubicBezTo>
                  <a:pt x="-780" y="567267"/>
                  <a:pt x="1593" y="305858"/>
                  <a:pt x="535" y="0"/>
                </a:cubicBezTo>
                <a:lnTo>
                  <a:pt x="1674114" y="155575"/>
                </a:lnTo>
                <a:lnTo>
                  <a:pt x="1150251" y="1190625"/>
                </a:lnTo>
                <a:lnTo>
                  <a:pt x="278" y="873125"/>
                </a:lnTo>
                <a:close/>
              </a:path>
            </a:pathLst>
          </a:custGeom>
          <a:solidFill>
            <a:schemeClr val="accent2">
              <a:lumMod val="60000"/>
              <a:lumOff val="40000"/>
            </a:schemeClr>
          </a:solidFill>
          <a:ln w="41275" cap="flat">
            <a:solidFill>
              <a:schemeClr val="bg1">
                <a:lumMod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 name="正方形/長方形 4"/>
          <p:cNvSpPr/>
          <p:nvPr/>
        </p:nvSpPr>
        <p:spPr>
          <a:xfrm>
            <a:off x="4724601" y="2799188"/>
            <a:ext cx="1107996" cy="276999"/>
          </a:xfrm>
          <a:prstGeom prst="rect">
            <a:avLst/>
          </a:prstGeom>
        </p:spPr>
        <p:txBody>
          <a:bodyPr wrap="none">
            <a:spAutoFit/>
          </a:bodyPr>
          <a:lstStyle/>
          <a:p>
            <a:r>
              <a:rPr lang="ja-JP" altLang="ja-JP" sz="1200" b="1" kern="100" dirty="0">
                <a:solidFill>
                  <a:prstClr val="black"/>
                </a:solidFill>
                <a:latin typeface="游ゴシック" panose="020B0400000000000000" pitchFamily="50" charset="-128"/>
                <a:ea typeface="游ゴシック" panose="020B0400000000000000" pitchFamily="50" charset="-128"/>
              </a:rPr>
              <a:t>マスクエリア</a:t>
            </a:r>
            <a:endParaRPr lang="ja-JP" altLang="en-US" dirty="0"/>
          </a:p>
        </p:txBody>
      </p:sp>
      <p:sp>
        <p:nvSpPr>
          <p:cNvPr id="14" name="正方形/長方形 13"/>
          <p:cNvSpPr/>
          <p:nvPr/>
        </p:nvSpPr>
        <p:spPr>
          <a:xfrm>
            <a:off x="191993" y="611652"/>
            <a:ext cx="8668222" cy="701731"/>
          </a:xfrm>
          <a:prstGeom prst="rect">
            <a:avLst/>
          </a:prstGeom>
        </p:spPr>
        <p:txBody>
          <a:bodyPr wrap="square">
            <a:spAutoFit/>
          </a:bodyPr>
          <a:lstStyle/>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下図は、駐車スペース間の通行スペースを通過する車両の属性を識別するパターンを示しています。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a:p>
            <a:pPr lvl="0" defTabSz="685022" fontAlgn="auto">
              <a:lnSpc>
                <a:spcPct val="110000"/>
              </a:lnSpc>
              <a:spcBef>
                <a:spcPts val="0"/>
              </a:spcBef>
              <a:spcAft>
                <a:spcPts val="0"/>
              </a:spcAft>
            </a:pP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写真のように、画角の隅などで停車中の車両が重なって映っている場合、複数の車両が</a:t>
            </a:r>
            <a:r>
              <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rPr>
              <a:t>1</a:t>
            </a:r>
            <a:r>
              <a:rPr lang="ja-JP" altLang="en-US" sz="1200" b="1" dirty="0">
                <a:latin typeface="游ゴシック" panose="020B0400000000000000" pitchFamily="50" charset="-128"/>
                <a:ea typeface="游ゴシック" panose="020B0400000000000000" pitchFamily="50" charset="-128"/>
                <a:cs typeface="Meiryo UI" panose="020B0604030504040204" pitchFamily="50" charset="-128"/>
              </a:rPr>
              <a:t>台で認識されたりすることで検知枠が安定せず、ベストショットが連続送信される場合があります。　以下に記載の対策を行うことで軽減することが可能です。</a:t>
            </a:r>
            <a:endParaRPr lang="en-US" altLang="ja-JP" sz="1200" b="1" dirty="0">
              <a:latin typeface="游ゴシック" panose="020B0400000000000000" pitchFamily="50" charset="-128"/>
              <a:ea typeface="游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11246014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t>3-2</a:t>
            </a:r>
            <a:r>
              <a:rPr lang="ja-JP" altLang="en-US" sz="2400" dirty="0" err="1"/>
              <a:t>．</a:t>
            </a:r>
            <a:r>
              <a:rPr lang="ja-JP" altLang="en-US" sz="2400" dirty="0"/>
              <a:t>その他の機器設定</a:t>
            </a:r>
            <a:endParaRPr kumimoji="1" lang="ja-JP" altLang="en-US" sz="2400" dirty="0"/>
          </a:p>
        </p:txBody>
      </p:sp>
    </p:spTree>
    <p:extLst>
      <p:ext uri="{BB962C8B-B14F-4D97-AF65-F5344CB8AC3E}">
        <p14:creationId xmlns:p14="http://schemas.microsoft.com/office/powerpoint/2010/main" val="28624625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kumimoji="1" lang="en-US" altLang="ja-JP" dirty="0"/>
              <a:t>【</a:t>
            </a:r>
            <a:r>
              <a:rPr kumimoji="1" lang="ja-JP" altLang="en-US" dirty="0"/>
              <a:t>参考</a:t>
            </a:r>
            <a:r>
              <a:rPr kumimoji="1" lang="en-US" altLang="ja-JP" dirty="0"/>
              <a:t>】UPS</a:t>
            </a:r>
            <a:r>
              <a:rPr kumimoji="1" lang="ja-JP" altLang="en-US" dirty="0"/>
              <a:t>設定手順</a:t>
            </a:r>
            <a:r>
              <a:rPr kumimoji="1" lang="ja-JP" altLang="en-US" sz="1800" dirty="0"/>
              <a:t>（例：</a:t>
            </a:r>
            <a:r>
              <a:rPr kumimoji="1" lang="en-US" altLang="ja-JP" sz="1800" dirty="0"/>
              <a:t>OMRON</a:t>
            </a:r>
            <a:r>
              <a:rPr kumimoji="1" lang="ja-JP" altLang="en-US" sz="1800" dirty="0"/>
              <a:t>製 </a:t>
            </a:r>
            <a:r>
              <a:rPr kumimoji="1" lang="en-US" altLang="ja-JP" sz="1800" dirty="0"/>
              <a:t>BU150R</a:t>
            </a:r>
            <a:r>
              <a:rPr kumimoji="1" lang="ja-JP" altLang="en-US" sz="1800" dirty="0"/>
              <a:t>）</a:t>
            </a:r>
          </a:p>
        </p:txBody>
      </p:sp>
      <p:sp>
        <p:nvSpPr>
          <p:cNvPr id="5" name="コンテンツ プレースホルダー 1"/>
          <p:cNvSpPr>
            <a:spLocks noGrp="1"/>
          </p:cNvSpPr>
          <p:nvPr>
            <p:ph sz="quarter" idx="10"/>
          </p:nvPr>
        </p:nvSpPr>
        <p:spPr>
          <a:xfrm>
            <a:off x="235253" y="666177"/>
            <a:ext cx="8480730" cy="1185862"/>
          </a:xfrm>
        </p:spPr>
        <p:txBody>
          <a:bodyPr/>
          <a:lstStyle/>
          <a:p>
            <a:pPr marL="0" indent="0">
              <a:buNone/>
            </a:pPr>
            <a:r>
              <a:rPr lang="en-US" altLang="ja-JP" sz="1400" dirty="0"/>
              <a:t>1</a:t>
            </a:r>
            <a:r>
              <a:rPr lang="ja-JP" altLang="en-US" sz="1400" dirty="0" err="1"/>
              <a:t>．</a:t>
            </a:r>
            <a:r>
              <a:rPr lang="ja-JP" altLang="en-US" sz="1400" dirty="0"/>
              <a:t>接続構成</a:t>
            </a:r>
          </a:p>
          <a:p>
            <a:pPr marL="180975" indent="0">
              <a:buNone/>
            </a:pPr>
            <a:r>
              <a:rPr lang="ja-JP" altLang="en-US" sz="1200" dirty="0"/>
              <a:t>・マルチ</a:t>
            </a:r>
            <a:r>
              <a:rPr lang="en-US" altLang="ja-JP" sz="1200" dirty="0"/>
              <a:t>AI</a:t>
            </a:r>
            <a:r>
              <a:rPr lang="ja-JP" altLang="en-US" sz="1200" dirty="0"/>
              <a:t>ソフト</a:t>
            </a:r>
            <a:r>
              <a:rPr lang="en-US" altLang="ja-JP" sz="1200" dirty="0"/>
              <a:t>PC</a:t>
            </a:r>
            <a:r>
              <a:rPr lang="ja-JP" altLang="en-US" sz="1200" dirty="0"/>
              <a:t>を</a:t>
            </a:r>
            <a:r>
              <a:rPr lang="en-US" altLang="ja-JP" sz="1200" dirty="0"/>
              <a:t>UPS</a:t>
            </a:r>
            <a:r>
              <a:rPr lang="ja-JP" altLang="en-US" sz="1200" dirty="0"/>
              <a:t>機器の電源出力コンセントに接続</a:t>
            </a:r>
          </a:p>
          <a:p>
            <a:pPr marL="180975" indent="0">
              <a:spcBef>
                <a:spcPts val="300"/>
              </a:spcBef>
              <a:buNone/>
            </a:pPr>
            <a:r>
              <a:rPr lang="ja-JP" altLang="en-US" sz="1200" dirty="0"/>
              <a:t>・</a:t>
            </a:r>
            <a:r>
              <a:rPr lang="en-US" altLang="ja-JP" sz="1200" dirty="0"/>
              <a:t>USB</a:t>
            </a:r>
            <a:r>
              <a:rPr lang="ja-JP" altLang="en-US" sz="1200" dirty="0"/>
              <a:t>通信ケーブルでマルチ</a:t>
            </a:r>
            <a:r>
              <a:rPr lang="en-US" altLang="ja-JP" sz="1200" dirty="0"/>
              <a:t>AI</a:t>
            </a:r>
            <a:r>
              <a:rPr lang="ja-JP" altLang="en-US" sz="1200" dirty="0"/>
              <a:t>ソフト</a:t>
            </a:r>
            <a:r>
              <a:rPr lang="en-US" altLang="ja-JP" sz="1200" dirty="0"/>
              <a:t>PC</a:t>
            </a:r>
            <a:r>
              <a:rPr lang="ja-JP" altLang="en-US" sz="1200" dirty="0"/>
              <a:t>に接続</a:t>
            </a: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180975" indent="0">
              <a:spcBef>
                <a:spcPts val="300"/>
              </a:spcBef>
              <a:buNone/>
            </a:pPr>
            <a:endParaRPr lang="en-US" altLang="ja-JP" sz="1200" dirty="0"/>
          </a:p>
          <a:p>
            <a:pPr marL="0" indent="0">
              <a:spcBef>
                <a:spcPts val="3000"/>
              </a:spcBef>
              <a:buNone/>
            </a:pPr>
            <a:r>
              <a:rPr lang="en-US" altLang="ja-JP" sz="1400" dirty="0"/>
              <a:t>2</a:t>
            </a:r>
            <a:r>
              <a:rPr lang="ja-JP" altLang="en-US" sz="1400" dirty="0" err="1"/>
              <a:t>．</a:t>
            </a:r>
            <a:r>
              <a:rPr lang="ja-JP" altLang="en-US" sz="1400" dirty="0"/>
              <a:t>自動シャットダウンソフトインストール</a:t>
            </a:r>
            <a:endParaRPr lang="en-US" altLang="ja-JP" sz="1400" dirty="0"/>
          </a:p>
          <a:p>
            <a:pPr marL="265113" indent="0">
              <a:spcBef>
                <a:spcPts val="600"/>
              </a:spcBef>
              <a:buNone/>
              <a:tabLst>
                <a:tab pos="265113" algn="l"/>
              </a:tabLst>
            </a:pPr>
            <a:r>
              <a:rPr lang="ja-JP" altLang="en-US" sz="1200" dirty="0"/>
              <a:t>・</a:t>
            </a:r>
            <a:r>
              <a:rPr lang="en-US" altLang="ja-JP" sz="1200" dirty="0"/>
              <a:t>UPS</a:t>
            </a:r>
            <a:r>
              <a:rPr lang="ja-JP" altLang="en-US" sz="1200" dirty="0"/>
              <a:t>のダウンロードサイトより”</a:t>
            </a:r>
            <a:r>
              <a:rPr lang="en-US" altLang="ja-JP" sz="1200" dirty="0"/>
              <a:t>PowerAttendant Lite”</a:t>
            </a:r>
            <a:r>
              <a:rPr lang="ja-JP" altLang="en-US" sz="1200" dirty="0"/>
              <a:t>をダウンロード　</a:t>
            </a:r>
            <a:r>
              <a:rPr lang="ja-JP" altLang="en-US" sz="1000" dirty="0"/>
              <a:t>＊必ず</a:t>
            </a:r>
            <a:r>
              <a:rPr lang="en-US" altLang="ja-JP" sz="1000" dirty="0"/>
              <a:t>PowerAttendant Lite</a:t>
            </a:r>
            <a:r>
              <a:rPr lang="ja-JP" altLang="en-US" sz="1000" dirty="0"/>
              <a:t>を使用のこと</a:t>
            </a:r>
          </a:p>
          <a:p>
            <a:pPr marL="265113" indent="0">
              <a:spcBef>
                <a:spcPts val="1200"/>
              </a:spcBef>
              <a:buNone/>
              <a:tabLst>
                <a:tab pos="265113" algn="l"/>
              </a:tabLst>
            </a:pPr>
            <a:r>
              <a:rPr lang="ja-JP" altLang="en-US" sz="1200" dirty="0"/>
              <a:t>・マルチ</a:t>
            </a:r>
            <a:r>
              <a:rPr lang="en-US" altLang="ja-JP" sz="1200" dirty="0"/>
              <a:t>AI</a:t>
            </a:r>
            <a:r>
              <a:rPr lang="ja-JP" altLang="en-US" sz="1200" dirty="0"/>
              <a:t>ソフト</a:t>
            </a:r>
            <a:r>
              <a:rPr lang="en-US" altLang="ja-JP" sz="1200" dirty="0"/>
              <a:t>PC</a:t>
            </a:r>
            <a:r>
              <a:rPr lang="ja-JP" altLang="en-US" sz="1200" dirty="0"/>
              <a:t>にソフトをインストール</a:t>
            </a:r>
            <a:endParaRPr lang="en-US" altLang="ja-JP" sz="1200" dirty="0"/>
          </a:p>
          <a:p>
            <a:pPr marL="447675" indent="0">
              <a:spcBef>
                <a:spcPts val="800"/>
              </a:spcBef>
              <a:buNone/>
              <a:tabLst>
                <a:tab pos="265113" algn="l"/>
              </a:tabLst>
            </a:pPr>
            <a:r>
              <a:rPr lang="ja-JP" altLang="en-US" sz="1000" dirty="0"/>
              <a:t>＊インストールおよび設定の手順詳細については、ソフトウェアに付属のマニュアルを参照ください。</a:t>
            </a:r>
            <a:endParaRPr lang="en-US" altLang="ja-JP" sz="1000" dirty="0"/>
          </a:p>
        </p:txBody>
      </p:sp>
      <p:grpSp>
        <p:nvGrpSpPr>
          <p:cNvPr id="8" name="グループ化 7"/>
          <p:cNvGrpSpPr/>
          <p:nvPr/>
        </p:nvGrpSpPr>
        <p:grpSpPr>
          <a:xfrm>
            <a:off x="771728" y="1469789"/>
            <a:ext cx="4513634" cy="1986773"/>
            <a:chOff x="771728" y="1534639"/>
            <a:chExt cx="4513634" cy="1986773"/>
          </a:xfrm>
        </p:grpSpPr>
        <p:pic>
          <p:nvPicPr>
            <p:cNvPr id="6" name="図 5"/>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71728" y="1534639"/>
              <a:ext cx="4513634" cy="1986773"/>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152982" y="2820697"/>
              <a:ext cx="686406" cy="369332"/>
            </a:xfrm>
            <a:prstGeom prst="rect">
              <a:avLst/>
            </a:prstGeom>
          </p:spPr>
          <p:txBody>
            <a:bodyPr wrap="none">
              <a:spAutoFit/>
            </a:bodyPr>
            <a:lstStyle/>
            <a:p>
              <a:r>
                <a:rPr lang="en-US" altLang="ja-JP" sz="800" b="1" dirty="0">
                  <a:solidFill>
                    <a:prstClr val="black"/>
                  </a:solidFill>
                  <a:latin typeface="游ゴシック" panose="020B0400000000000000" pitchFamily="50" charset="-128"/>
                  <a:ea typeface="游ゴシック" panose="020B0400000000000000" pitchFamily="50" charset="-128"/>
                  <a:cs typeface="+mn-cs"/>
                </a:rPr>
                <a:t>OMRON</a:t>
              </a:r>
            </a:p>
            <a:p>
              <a:r>
                <a:rPr lang="en-US" altLang="ja-JP" sz="1000" b="1" dirty="0">
                  <a:solidFill>
                    <a:prstClr val="black"/>
                  </a:solidFill>
                  <a:latin typeface="游ゴシック" panose="020B0400000000000000" pitchFamily="50" charset="-128"/>
                  <a:ea typeface="游ゴシック" panose="020B0400000000000000" pitchFamily="50" charset="-128"/>
                  <a:cs typeface="+mn-cs"/>
                </a:rPr>
                <a:t>BU150R</a:t>
              </a:r>
              <a:endParaRPr lang="ja-JP" altLang="en-US" sz="1000" dirty="0"/>
            </a:p>
          </p:txBody>
        </p:sp>
      </p:grpSp>
    </p:spTree>
    <p:extLst>
      <p:ext uri="{BB962C8B-B14F-4D97-AF65-F5344CB8AC3E}">
        <p14:creationId xmlns:p14="http://schemas.microsoft.com/office/powerpoint/2010/main" val="6836686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dirty="0"/>
              <a:t>3-3</a:t>
            </a:r>
            <a:r>
              <a:rPr kumimoji="1" lang="ja-JP" altLang="en-US" sz="2400" dirty="0" err="1"/>
              <a:t>．</a:t>
            </a:r>
            <a:r>
              <a:rPr kumimoji="1" lang="ja-JP" altLang="en-US" sz="2400" dirty="0"/>
              <a:t>システム動作確認</a:t>
            </a:r>
          </a:p>
        </p:txBody>
      </p:sp>
    </p:spTree>
    <p:extLst>
      <p:ext uri="{BB962C8B-B14F-4D97-AF65-F5344CB8AC3E}">
        <p14:creationId xmlns:p14="http://schemas.microsoft.com/office/powerpoint/2010/main" val="1452446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小規模システム構成</a:t>
            </a:r>
          </a:p>
        </p:txBody>
      </p:sp>
      <p:sp>
        <p:nvSpPr>
          <p:cNvPr id="4" name="テキスト ボックス 3"/>
          <p:cNvSpPr txBox="1"/>
          <p:nvPr/>
        </p:nvSpPr>
        <p:spPr>
          <a:xfrm>
            <a:off x="-1" y="609601"/>
            <a:ext cx="9144000" cy="362933"/>
          </a:xfrm>
          <a:prstGeom prst="rect">
            <a:avLst/>
          </a:prstGeom>
          <a:solidFill>
            <a:srgbClr val="C1C1F5"/>
          </a:solidFill>
          <a:ln>
            <a:noFill/>
          </a:ln>
        </p:spPr>
        <p:txBody>
          <a:bodyPr lIns="26881" tIns="26881" rIns="26881" bIns="26881" anchor="ctr"/>
          <a:lstStyle/>
          <a:p>
            <a:pPr algn="ctr" defTabSz="685022" fontAlgn="auto">
              <a:spcBef>
                <a:spcPts val="0"/>
              </a:spcBef>
              <a:spcAft>
                <a:spcPts val="0"/>
              </a:spcAft>
            </a:pPr>
            <a:r>
              <a:rPr lang="ja-JP" altLang="en-US" b="1" dirty="0">
                <a:solidFill>
                  <a:srgbClr val="0000FF"/>
                </a:solidFill>
                <a:effectLst>
                  <a:outerShdw blurRad="38100" dist="38100" dir="2700000" algn="tl">
                    <a:srgbClr val="000000">
                      <a:alpha val="43137"/>
                    </a:srgbClr>
                  </a:outerShdw>
                </a:effectLst>
                <a:latin typeface="+mn-ea"/>
                <a:ea typeface="+mn-ea"/>
                <a:cs typeface="Meiryo UI" panose="020B0604030504040204" pitchFamily="50" charset="-128"/>
              </a:rPr>
              <a:t>低コスト・小規模運用にも対応</a:t>
            </a:r>
          </a:p>
        </p:txBody>
      </p:sp>
      <p:sp>
        <p:nvSpPr>
          <p:cNvPr id="2" name="正方形/長方形 1"/>
          <p:cNvSpPr/>
          <p:nvPr/>
        </p:nvSpPr>
        <p:spPr>
          <a:xfrm>
            <a:off x="2248285" y="4533059"/>
            <a:ext cx="4647426" cy="276999"/>
          </a:xfrm>
          <a:prstGeom prst="rect">
            <a:avLst/>
          </a:prstGeom>
        </p:spPr>
        <p:txBody>
          <a:bodyPr wrap="none">
            <a:spAutoFit/>
          </a:bodyPr>
          <a:lstStyle/>
          <a:p>
            <a:pPr lvl="0" defTabSz="914400" fontAlgn="auto">
              <a:spcBef>
                <a:spcPts val="0"/>
              </a:spcBef>
              <a:spcAft>
                <a:spcPts val="0"/>
              </a:spcAft>
            </a:pPr>
            <a:r>
              <a:rPr lang="ja-JP" altLang="en-US" sz="1200" b="1" dirty="0">
                <a:solidFill>
                  <a:prstClr val="black"/>
                </a:solidFill>
                <a:latin typeface="游ゴシック" panose="020B0400000000000000" pitchFamily="50" charset="-128"/>
                <a:ea typeface="游ゴシック" panose="020B0400000000000000" pitchFamily="50" charset="-128"/>
                <a:cs typeface="+mn-cs"/>
              </a:rPr>
              <a:t>システム構成検討、ご提案時は次ページの条件を参照ください。</a:t>
            </a:r>
          </a:p>
        </p:txBody>
      </p:sp>
      <p:grpSp>
        <p:nvGrpSpPr>
          <p:cNvPr id="7" name="グループ化 6">
            <a:extLst>
              <a:ext uri="{FF2B5EF4-FFF2-40B4-BE49-F238E27FC236}">
                <a16:creationId xmlns:a16="http://schemas.microsoft.com/office/drawing/2014/main" id="{ACACFDEB-E1EA-93A0-0128-6D5EC576D203}"/>
              </a:ext>
            </a:extLst>
          </p:cNvPr>
          <p:cNvGrpSpPr/>
          <p:nvPr/>
        </p:nvGrpSpPr>
        <p:grpSpPr>
          <a:xfrm>
            <a:off x="1346561" y="972535"/>
            <a:ext cx="6450875" cy="3548500"/>
            <a:chOff x="1346561" y="972535"/>
            <a:chExt cx="6450875" cy="3548500"/>
          </a:xfrm>
        </p:grpSpPr>
        <p:pic>
          <p:nvPicPr>
            <p:cNvPr id="9" name="図 8"/>
            <p:cNvPicPr>
              <a:picLocks noChangeAspect="1"/>
            </p:cNvPicPr>
            <p:nvPr/>
          </p:nvPicPr>
          <p:blipFill>
            <a:blip r:embed="rId2"/>
            <a:stretch>
              <a:fillRect/>
            </a:stretch>
          </p:blipFill>
          <p:spPr>
            <a:xfrm>
              <a:off x="1346561" y="972535"/>
              <a:ext cx="6450875" cy="3548500"/>
            </a:xfrm>
            <a:prstGeom prst="rect">
              <a:avLst/>
            </a:prstGeom>
            <a:effectLst>
              <a:outerShdw blurRad="50800" dist="38100" dir="2700000" algn="tl" rotWithShape="0">
                <a:prstClr val="black">
                  <a:alpha val="40000"/>
                </a:prstClr>
              </a:outerShdw>
            </a:effectLst>
          </p:spPr>
        </p:pic>
        <p:sp>
          <p:nvSpPr>
            <p:cNvPr id="5" name="テキスト ボックス 4">
              <a:extLst>
                <a:ext uri="{FF2B5EF4-FFF2-40B4-BE49-F238E27FC236}">
                  <a16:creationId xmlns:a16="http://schemas.microsoft.com/office/drawing/2014/main" id="{29B887DC-77C3-BA8F-D95B-E362B2801F51}"/>
                </a:ext>
              </a:extLst>
            </p:cNvPr>
            <p:cNvSpPr txBox="1"/>
            <p:nvPr/>
          </p:nvSpPr>
          <p:spPr>
            <a:xfrm>
              <a:off x="3796579" y="2487038"/>
              <a:ext cx="1422535" cy="400110"/>
            </a:xfrm>
            <a:prstGeom prst="rect">
              <a:avLst/>
            </a:prstGeom>
            <a:solidFill>
              <a:srgbClr val="D6DCE5"/>
            </a:solidFill>
          </p:spPr>
          <p:txBody>
            <a:bodyPr wrap="square" rtlCol="0">
              <a:spAutoFit/>
            </a:bodyPr>
            <a:lstStyle/>
            <a:p>
              <a:pPr algn="l"/>
              <a:r>
                <a:rPr kumimoji="1" lang="ja-JP" altLang="en-US" sz="1100" b="1" dirty="0">
                  <a:latin typeface="Meiryo UI" panose="020B0604030504040204" pitchFamily="50" charset="-128"/>
                  <a:ea typeface="Meiryo UI" panose="020B0604030504040204" pitchFamily="50" charset="-128"/>
                </a:rPr>
                <a:t>マルチ</a:t>
              </a:r>
              <a:r>
                <a:rPr kumimoji="1" lang="en-US" altLang="ja-JP" sz="1100" b="1" dirty="0">
                  <a:latin typeface="Meiryo UI" panose="020B0604030504040204" pitchFamily="50" charset="-128"/>
                  <a:ea typeface="Meiryo UI" panose="020B0604030504040204" pitchFamily="50" charset="-128"/>
                </a:rPr>
                <a:t>AI</a:t>
              </a:r>
              <a:r>
                <a:rPr kumimoji="1" lang="ja-JP" altLang="en-US" sz="1100" b="1" dirty="0">
                  <a:latin typeface="Meiryo UI" panose="020B0604030504040204" pitchFamily="50" charset="-128"/>
                  <a:ea typeface="Meiryo UI" panose="020B0604030504040204" pitchFamily="50" charset="-128"/>
                </a:rPr>
                <a:t>ソフトウェア</a:t>
              </a:r>
              <a:endParaRPr kumimoji="1" lang="en-US" altLang="ja-JP" sz="1100" b="1" dirty="0">
                <a:latin typeface="Meiryo UI" panose="020B0604030504040204" pitchFamily="50" charset="-128"/>
                <a:ea typeface="Meiryo UI" panose="020B0604030504040204" pitchFamily="50" charset="-128"/>
              </a:endParaRPr>
            </a:p>
            <a:p>
              <a:pPr algn="l"/>
              <a:r>
                <a:rPr lang="en-US" altLang="ja-JP" sz="900" b="1" dirty="0">
                  <a:latin typeface="Meiryo UI" panose="020B0604030504040204" pitchFamily="50" charset="-128"/>
                  <a:ea typeface="Meiryo UI" panose="020B0604030504040204" pitchFamily="50" charset="-128"/>
                  <a:cs typeface="Arial" panose="020B0604020202020204" pitchFamily="34" charset="0"/>
                </a:rPr>
                <a:t>WV-ASA100(W)UX</a:t>
              </a:r>
              <a:endParaRPr kumimoji="1" lang="ja-JP" altLang="en-US" sz="900" b="1" dirty="0">
                <a:latin typeface="Meiryo UI" panose="020B0604030504040204" pitchFamily="50" charset="-128"/>
                <a:ea typeface="Meiryo UI" panose="020B0604030504040204" pitchFamily="50"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9700E873-7F1D-5310-5B62-0579ECA19D39}"/>
                </a:ext>
              </a:extLst>
            </p:cNvPr>
            <p:cNvSpPr txBox="1"/>
            <p:nvPr/>
          </p:nvSpPr>
          <p:spPr>
            <a:xfrm>
              <a:off x="5497919" y="2491999"/>
              <a:ext cx="1763872" cy="261610"/>
            </a:xfrm>
            <a:prstGeom prst="rect">
              <a:avLst/>
            </a:prstGeom>
            <a:solidFill>
              <a:srgbClr val="D6DCE5"/>
            </a:solidFill>
          </p:spPr>
          <p:txBody>
            <a:bodyPr wrap="none" lIns="36000" tIns="0" rIns="36000" bIns="0" rtlCol="0" anchor="ctr" anchorCtr="1">
              <a:spAutoFit/>
            </a:bodyPr>
            <a:lstStyle/>
            <a:p>
              <a:pPr algn="ctr"/>
              <a:r>
                <a:rPr kumimoji="1" lang="en-US" altLang="ja-JP" sz="900" b="1" dirty="0">
                  <a:latin typeface="Meiryo UI" panose="020B0604030504040204" pitchFamily="50" charset="-128"/>
                  <a:ea typeface="Meiryo UI" panose="020B0604030504040204" pitchFamily="50" charset="-128"/>
                </a:rPr>
                <a:t>ASM300UX</a:t>
              </a:r>
              <a:r>
                <a:rPr kumimoji="1" lang="ja-JP" altLang="en-US" sz="900" b="1" dirty="0">
                  <a:latin typeface="Meiryo UI" panose="020B0604030504040204" pitchFamily="50" charset="-128"/>
                  <a:ea typeface="Meiryo UI" panose="020B0604030504040204" pitchFamily="50" charset="-128"/>
                </a:rPr>
                <a:t>用マルチ</a:t>
              </a:r>
              <a:r>
                <a:rPr kumimoji="1" lang="en-US" altLang="ja-JP" sz="900" b="1" dirty="0">
                  <a:latin typeface="Meiryo UI" panose="020B0604030504040204" pitchFamily="50" charset="-128"/>
                  <a:ea typeface="Meiryo UI" panose="020B0604030504040204" pitchFamily="50" charset="-128"/>
                </a:rPr>
                <a:t>AI</a:t>
              </a:r>
              <a:r>
                <a:rPr kumimoji="1" lang="ja-JP" altLang="en-US" sz="900" b="1" dirty="0">
                  <a:latin typeface="Meiryo UI" panose="020B0604030504040204" pitchFamily="50" charset="-128"/>
                  <a:ea typeface="Meiryo UI" panose="020B0604030504040204" pitchFamily="50" charset="-128"/>
                </a:rPr>
                <a:t>プラグイン</a:t>
              </a:r>
              <a:endParaRPr kumimoji="1" lang="en-US" altLang="ja-JP" sz="900" b="1" dirty="0">
                <a:latin typeface="Meiryo UI" panose="020B0604030504040204" pitchFamily="50" charset="-128"/>
                <a:ea typeface="Meiryo UI" panose="020B0604030504040204" pitchFamily="50" charset="-128"/>
              </a:endParaRPr>
            </a:p>
            <a:p>
              <a:pPr algn="ctr"/>
              <a:r>
                <a:rPr lang="en-US" altLang="ja-JP" sz="800" b="1" dirty="0">
                  <a:latin typeface="Meiryo UI" panose="020B0604030504040204" pitchFamily="50" charset="-128"/>
                  <a:ea typeface="Meiryo UI" panose="020B0604030504040204" pitchFamily="50" charset="-128"/>
                  <a:cs typeface="Arial" panose="020B0604020202020204" pitchFamily="34" charset="0"/>
                </a:rPr>
                <a:t>WV-ASE335WUX</a:t>
              </a:r>
              <a:endParaRPr kumimoji="1" lang="ja-JP" altLang="en-US" sz="800" b="1" dirty="0">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6148686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システム動作確認</a:t>
            </a:r>
            <a:r>
              <a:rPr lang="ja-JP" altLang="en-US" sz="2400" dirty="0"/>
              <a:t>（</a:t>
            </a:r>
            <a:r>
              <a:rPr lang="en-US" altLang="ja-JP" sz="2400" dirty="0"/>
              <a:t>WV-ASA100UX</a:t>
            </a:r>
            <a:r>
              <a:rPr lang="ja-JP" altLang="en-US" sz="2400" dirty="0"/>
              <a:t> 設定画面）</a:t>
            </a:r>
            <a:endParaRPr kumimoji="1" lang="ja-JP" altLang="en-US" sz="2400" dirty="0"/>
          </a:p>
        </p:txBody>
      </p:sp>
      <p:sp>
        <p:nvSpPr>
          <p:cNvPr id="10" name="テキスト ボックス 9"/>
          <p:cNvSpPr txBox="1"/>
          <p:nvPr/>
        </p:nvSpPr>
        <p:spPr>
          <a:xfrm>
            <a:off x="416049" y="3699125"/>
            <a:ext cx="5623655" cy="1040285"/>
          </a:xfrm>
          <a:prstGeom prst="rect">
            <a:avLst/>
          </a:prstGeom>
          <a:noFill/>
        </p:spPr>
        <p:txBody>
          <a:bodyPr wrap="none" rtlCol="0">
            <a:spAutoFit/>
          </a:bodyPr>
          <a:lstStyle/>
          <a:p>
            <a:pPr>
              <a:lnSpc>
                <a:spcPct val="110000"/>
              </a:lnSpc>
            </a:pPr>
            <a:r>
              <a:rPr lang="ja-JP" altLang="en-US" sz="1400" b="1" dirty="0">
                <a:latin typeface="+mn-ea"/>
                <a:ea typeface="+mn-ea"/>
              </a:rPr>
              <a:t>① 登録台数分カメラが接続されていること</a:t>
            </a:r>
            <a:endParaRPr lang="en-US" altLang="ja-JP" sz="1400" b="1" dirty="0">
              <a:latin typeface="+mn-ea"/>
              <a:ea typeface="+mn-ea"/>
            </a:endParaRPr>
          </a:p>
          <a:p>
            <a:pPr>
              <a:lnSpc>
                <a:spcPct val="110000"/>
              </a:lnSpc>
            </a:pPr>
            <a:r>
              <a:rPr kumimoji="1" lang="ja-JP" altLang="en-US" sz="1400" b="1" dirty="0">
                <a:latin typeface="+mn-ea"/>
                <a:ea typeface="+mn-ea"/>
              </a:rPr>
              <a:t>② プロセスおよびデータベースが</a:t>
            </a:r>
            <a:r>
              <a:rPr lang="ja-JP" altLang="en-US" sz="1400" b="1" dirty="0">
                <a:latin typeface="+mn-ea"/>
                <a:ea typeface="+mn-ea"/>
              </a:rPr>
              <a:t>稼働</a:t>
            </a:r>
            <a:r>
              <a:rPr kumimoji="1" lang="ja-JP" altLang="en-US" sz="1400" b="1" dirty="0">
                <a:latin typeface="+mn-ea"/>
                <a:ea typeface="+mn-ea"/>
              </a:rPr>
              <a:t>状態であること</a:t>
            </a:r>
            <a:endParaRPr kumimoji="1" lang="en-US" altLang="ja-JP" sz="1400" b="1" dirty="0">
              <a:latin typeface="+mn-ea"/>
              <a:ea typeface="+mn-ea"/>
            </a:endParaRPr>
          </a:p>
          <a:p>
            <a:pPr>
              <a:lnSpc>
                <a:spcPct val="110000"/>
              </a:lnSpc>
            </a:pPr>
            <a:r>
              <a:rPr lang="ja-JP" altLang="en-US" sz="1400" b="1" dirty="0">
                <a:latin typeface="+mn-ea"/>
                <a:ea typeface="+mn-ea"/>
              </a:rPr>
              <a:t>③ 登録カメラの品番と接続状態が正常であること</a:t>
            </a:r>
            <a:endParaRPr lang="en-US" altLang="ja-JP" sz="1400" b="1" dirty="0">
              <a:latin typeface="+mn-ea"/>
              <a:ea typeface="+mn-ea"/>
            </a:endParaRPr>
          </a:p>
          <a:p>
            <a:pPr>
              <a:lnSpc>
                <a:spcPct val="110000"/>
              </a:lnSpc>
            </a:pPr>
            <a:r>
              <a:rPr kumimoji="1" lang="ja-JP" altLang="en-US" sz="1400" b="1" dirty="0">
                <a:latin typeface="+mn-ea"/>
                <a:ea typeface="+mn-ea"/>
              </a:rPr>
              <a:t>④ 各カメラに登録された</a:t>
            </a:r>
            <a:r>
              <a:rPr kumimoji="1" lang="en-US" altLang="ja-JP" sz="1400" b="1" dirty="0">
                <a:latin typeface="+mn-ea"/>
                <a:ea typeface="+mn-ea"/>
              </a:rPr>
              <a:t>AI</a:t>
            </a:r>
            <a:r>
              <a:rPr kumimoji="1" lang="ja-JP" altLang="en-US" sz="1400" b="1" dirty="0">
                <a:latin typeface="+mn-ea"/>
                <a:ea typeface="+mn-ea"/>
              </a:rPr>
              <a:t>アプリのアイコンが表示されていること</a:t>
            </a:r>
          </a:p>
        </p:txBody>
      </p:sp>
      <p:sp>
        <p:nvSpPr>
          <p:cNvPr id="11" name="テキスト ボックス 10"/>
          <p:cNvSpPr txBox="1"/>
          <p:nvPr/>
        </p:nvSpPr>
        <p:spPr>
          <a:xfrm>
            <a:off x="199155" y="618356"/>
            <a:ext cx="7279557" cy="307777"/>
          </a:xfrm>
          <a:prstGeom prst="rect">
            <a:avLst/>
          </a:prstGeom>
          <a:noFill/>
        </p:spPr>
        <p:txBody>
          <a:bodyPr wrap="none" rtlCol="0">
            <a:spAutoFit/>
          </a:bodyPr>
          <a:lstStyle/>
          <a:p>
            <a:r>
              <a:rPr lang="en-US" altLang="ja-JP" sz="1400" b="1" dirty="0">
                <a:latin typeface="+mn-ea"/>
                <a:ea typeface="+mn-ea"/>
              </a:rPr>
              <a:t>【</a:t>
            </a:r>
            <a:r>
              <a:rPr lang="ja-JP" altLang="en-US" sz="1400" b="1" dirty="0">
                <a:latin typeface="+mn-ea"/>
                <a:ea typeface="+mn-ea"/>
              </a:rPr>
              <a:t>確認内容</a:t>
            </a:r>
            <a:r>
              <a:rPr lang="en-US" altLang="ja-JP" sz="1400" b="1" dirty="0">
                <a:latin typeface="+mn-ea"/>
                <a:ea typeface="+mn-ea"/>
              </a:rPr>
              <a:t>】WV-ASA100UX </a:t>
            </a:r>
            <a:r>
              <a:rPr lang="ja-JP" altLang="en-US" sz="1400" b="1" dirty="0">
                <a:latin typeface="+mn-ea"/>
                <a:ea typeface="+mn-ea"/>
              </a:rPr>
              <a:t>設定画面（ブラウザ）の「ホーム」メニューで状態を確認</a:t>
            </a:r>
            <a:endParaRPr kumimoji="1" lang="ja-JP" altLang="en-US" sz="1400" b="1" dirty="0">
              <a:latin typeface="+mn-ea"/>
              <a:ea typeface="+mn-ea"/>
            </a:endParaRPr>
          </a:p>
        </p:txBody>
      </p:sp>
      <p:grpSp>
        <p:nvGrpSpPr>
          <p:cNvPr id="24" name="グループ化 23"/>
          <p:cNvGrpSpPr/>
          <p:nvPr/>
        </p:nvGrpSpPr>
        <p:grpSpPr>
          <a:xfrm>
            <a:off x="420198" y="919783"/>
            <a:ext cx="7200000" cy="2726387"/>
            <a:chOff x="318598" y="919783"/>
            <a:chExt cx="7200000" cy="2726387"/>
          </a:xfrm>
        </p:grpSpPr>
        <p:grpSp>
          <p:nvGrpSpPr>
            <p:cNvPr id="18" name="グループ化 17"/>
            <p:cNvGrpSpPr/>
            <p:nvPr/>
          </p:nvGrpSpPr>
          <p:grpSpPr>
            <a:xfrm>
              <a:off x="318598" y="919783"/>
              <a:ext cx="7200000" cy="2726387"/>
              <a:chOff x="318598" y="970583"/>
              <a:chExt cx="7200000" cy="2726387"/>
            </a:xfrm>
          </p:grpSpPr>
          <p:pic>
            <p:nvPicPr>
              <p:cNvPr id="2" name="図 1"/>
              <p:cNvPicPr>
                <a:picLocks noChangeAspect="1"/>
              </p:cNvPicPr>
              <p:nvPr/>
            </p:nvPicPr>
            <p:blipFill rotWithShape="1">
              <a:blip r:embed="rId2"/>
              <a:srcRect t="7182" b="22910"/>
              <a:stretch/>
            </p:blipFill>
            <p:spPr>
              <a:xfrm>
                <a:off x="318598" y="970583"/>
                <a:ext cx="7200000" cy="272638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正方形/長方形 3"/>
              <p:cNvSpPr/>
              <p:nvPr/>
            </p:nvSpPr>
            <p:spPr>
              <a:xfrm>
                <a:off x="622300" y="1358900"/>
                <a:ext cx="2000250" cy="647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2654300" y="1358900"/>
                <a:ext cx="2000250" cy="647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22399" y="2058366"/>
                <a:ext cx="1695351" cy="8118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873500" y="2058365"/>
                <a:ext cx="781050" cy="8118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470074" y="1096926"/>
              <a:ext cx="338554" cy="276999"/>
            </a:xfrm>
            <a:prstGeom prst="rect">
              <a:avLst/>
            </a:prstGeom>
          </p:spPr>
          <p:txBody>
            <a:bodyPr wrap="none">
              <a:spAutoFit/>
            </a:bodyPr>
            <a:lstStyle/>
            <a:p>
              <a:r>
                <a:rPr lang="ja-JP" altLang="en-US" sz="1200" b="1" dirty="0">
                  <a:solidFill>
                    <a:srgbClr val="FF0000"/>
                  </a:solidFill>
                  <a:latin typeface="+mn-ea"/>
                  <a:ea typeface="+mn-ea"/>
                </a:rPr>
                <a:t>①</a:t>
              </a:r>
              <a:endParaRPr lang="ja-JP" altLang="en-US" sz="1200" dirty="0">
                <a:solidFill>
                  <a:srgbClr val="FF0000"/>
                </a:solidFill>
                <a:latin typeface="+mn-ea"/>
                <a:ea typeface="+mn-ea"/>
              </a:endParaRPr>
            </a:p>
          </p:txBody>
        </p:sp>
        <p:sp>
          <p:nvSpPr>
            <p:cNvPr id="20" name="正方形/長方形 19"/>
            <p:cNvSpPr/>
            <p:nvPr/>
          </p:nvSpPr>
          <p:spPr>
            <a:xfrm>
              <a:off x="3481902" y="1096926"/>
              <a:ext cx="338554" cy="276999"/>
            </a:xfrm>
            <a:prstGeom prst="rect">
              <a:avLst/>
            </a:prstGeom>
          </p:spPr>
          <p:txBody>
            <a:bodyPr wrap="none">
              <a:spAutoFit/>
            </a:bodyPr>
            <a:lstStyle/>
            <a:p>
              <a:r>
                <a:rPr lang="ja-JP" altLang="en-US" sz="1200" b="1" dirty="0">
                  <a:solidFill>
                    <a:srgbClr val="FF0000"/>
                  </a:solidFill>
                  <a:latin typeface="+mn-ea"/>
                  <a:ea typeface="+mn-ea"/>
                </a:rPr>
                <a:t>②</a:t>
              </a:r>
            </a:p>
          </p:txBody>
        </p:sp>
        <p:sp>
          <p:nvSpPr>
            <p:cNvPr id="21" name="正方形/長方形 20"/>
            <p:cNvSpPr/>
            <p:nvPr/>
          </p:nvSpPr>
          <p:spPr>
            <a:xfrm>
              <a:off x="1300797" y="2819399"/>
              <a:ext cx="338554" cy="276999"/>
            </a:xfrm>
            <a:prstGeom prst="rect">
              <a:avLst/>
            </a:prstGeom>
          </p:spPr>
          <p:txBody>
            <a:bodyPr wrap="none">
              <a:spAutoFit/>
            </a:bodyPr>
            <a:lstStyle/>
            <a:p>
              <a:r>
                <a:rPr lang="ja-JP" altLang="en-US" sz="1200" b="1" dirty="0">
                  <a:solidFill>
                    <a:srgbClr val="FF0000"/>
                  </a:solidFill>
                  <a:latin typeface="+mn-ea"/>
                  <a:ea typeface="+mn-ea"/>
                </a:rPr>
                <a:t>③</a:t>
              </a:r>
              <a:endParaRPr lang="ja-JP" altLang="en-US" sz="1200" dirty="0">
                <a:solidFill>
                  <a:srgbClr val="FF0000"/>
                </a:solidFill>
                <a:latin typeface="+mn-ea"/>
                <a:ea typeface="+mn-ea"/>
              </a:endParaRPr>
            </a:p>
          </p:txBody>
        </p:sp>
        <p:sp>
          <p:nvSpPr>
            <p:cNvPr id="22" name="正方形/長方形 21"/>
            <p:cNvSpPr/>
            <p:nvPr/>
          </p:nvSpPr>
          <p:spPr>
            <a:xfrm>
              <a:off x="4094748" y="2819399"/>
              <a:ext cx="338554" cy="276999"/>
            </a:xfrm>
            <a:prstGeom prst="rect">
              <a:avLst/>
            </a:prstGeom>
          </p:spPr>
          <p:txBody>
            <a:bodyPr wrap="none">
              <a:spAutoFit/>
            </a:bodyPr>
            <a:lstStyle/>
            <a:p>
              <a:r>
                <a:rPr lang="ja-JP" altLang="en-US" sz="1200" b="1" dirty="0">
                  <a:solidFill>
                    <a:srgbClr val="FF0000"/>
                  </a:solidFill>
                  <a:latin typeface="+mn-ea"/>
                  <a:ea typeface="+mn-ea"/>
                </a:rPr>
                <a:t>④</a:t>
              </a:r>
              <a:endParaRPr lang="ja-JP" altLang="en-US" sz="1200" dirty="0">
                <a:solidFill>
                  <a:srgbClr val="FF0000"/>
                </a:solidFill>
                <a:latin typeface="+mn-ea"/>
                <a:ea typeface="+mn-ea"/>
              </a:endParaRPr>
            </a:p>
          </p:txBody>
        </p:sp>
      </p:grpSp>
    </p:spTree>
    <p:extLst>
      <p:ext uri="{BB962C8B-B14F-4D97-AF65-F5344CB8AC3E}">
        <p14:creationId xmlns:p14="http://schemas.microsoft.com/office/powerpoint/2010/main" val="7413614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336652" y="641750"/>
            <a:ext cx="2450498" cy="1509195"/>
          </a:xfrm>
          <a:prstGeom prst="rect">
            <a:avLst/>
          </a:prstGeom>
          <a:effectLst>
            <a:outerShdw blurRad="50800" dist="38100" dir="2700000" algn="tl" rotWithShape="0">
              <a:prstClr val="black">
                <a:alpha val="40000"/>
              </a:prstClr>
            </a:outerShdw>
          </a:effectLst>
        </p:spPr>
      </p:pic>
      <p:sp>
        <p:nvSpPr>
          <p:cNvPr id="3" name="タイトル 2"/>
          <p:cNvSpPr>
            <a:spLocks noGrp="1"/>
          </p:cNvSpPr>
          <p:nvPr>
            <p:ph type="title"/>
          </p:nvPr>
        </p:nvSpPr>
        <p:spPr/>
        <p:txBody>
          <a:bodyPr/>
          <a:lstStyle/>
          <a:p>
            <a:r>
              <a:rPr lang="ja-JP" altLang="en-US" dirty="0"/>
              <a:t>システム動作確認</a:t>
            </a:r>
            <a:r>
              <a:rPr lang="ja-JP" altLang="en-US" sz="2400" dirty="0"/>
              <a:t>（統計情報表示画面）</a:t>
            </a:r>
            <a:endParaRPr kumimoji="1" lang="ja-JP" altLang="en-US" sz="2400" dirty="0"/>
          </a:p>
        </p:txBody>
      </p:sp>
      <p:pic>
        <p:nvPicPr>
          <p:cNvPr id="5" name="図 4"/>
          <p:cNvPicPr>
            <a:picLocks noChangeAspect="1"/>
          </p:cNvPicPr>
          <p:nvPr/>
        </p:nvPicPr>
        <p:blipFill>
          <a:blip r:embed="rId3"/>
          <a:stretch>
            <a:fillRect/>
          </a:stretch>
        </p:blipFill>
        <p:spPr>
          <a:xfrm>
            <a:off x="199445" y="984141"/>
            <a:ext cx="3600000" cy="1950000"/>
          </a:xfrm>
          <a:prstGeom prst="rect">
            <a:avLst/>
          </a:prstGeom>
          <a:effectLst>
            <a:outerShdw blurRad="50800" dist="38100" dir="2700000" algn="tl" rotWithShape="0">
              <a:prstClr val="black">
                <a:alpha val="40000"/>
              </a:prstClr>
            </a:outerShdw>
          </a:effectLst>
        </p:spPr>
      </p:pic>
      <p:pic>
        <p:nvPicPr>
          <p:cNvPr id="6" name="図 5"/>
          <p:cNvPicPr>
            <a:picLocks noChangeAspect="1"/>
          </p:cNvPicPr>
          <p:nvPr/>
        </p:nvPicPr>
        <p:blipFill>
          <a:blip r:embed="rId4"/>
          <a:stretch>
            <a:fillRect/>
          </a:stretch>
        </p:blipFill>
        <p:spPr>
          <a:xfrm>
            <a:off x="2772000" y="1782032"/>
            <a:ext cx="3600000" cy="1950000"/>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p:nvPicPr>
        <p:blipFill>
          <a:blip r:embed="rId5"/>
          <a:stretch>
            <a:fillRect/>
          </a:stretch>
        </p:blipFill>
        <p:spPr>
          <a:xfrm>
            <a:off x="5383484" y="2526242"/>
            <a:ext cx="3600000" cy="1950000"/>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5924165" y="4476242"/>
            <a:ext cx="2518638" cy="307777"/>
          </a:xfrm>
          <a:prstGeom prst="rect">
            <a:avLst/>
          </a:prstGeom>
          <a:noFill/>
        </p:spPr>
        <p:txBody>
          <a:bodyPr wrap="none" rtlCol="0">
            <a:spAutoFit/>
          </a:bodyPr>
          <a:lstStyle/>
          <a:p>
            <a:r>
              <a:rPr lang="en-US" altLang="ja-JP" sz="1400" b="1" dirty="0">
                <a:latin typeface="+mn-ea"/>
                <a:ea typeface="+mn-ea"/>
              </a:rPr>
              <a:t>【</a:t>
            </a:r>
            <a:r>
              <a:rPr lang="ja-JP" altLang="en-US" sz="1400" b="1" dirty="0">
                <a:latin typeface="+mn-ea"/>
                <a:ea typeface="+mn-ea"/>
              </a:rPr>
              <a:t>人数カウントデフォルト</a:t>
            </a:r>
            <a:r>
              <a:rPr lang="en-US" altLang="ja-JP" sz="1400" b="1" dirty="0">
                <a:latin typeface="+mn-ea"/>
                <a:ea typeface="+mn-ea"/>
              </a:rPr>
              <a:t>】</a:t>
            </a:r>
            <a:endParaRPr kumimoji="1" lang="ja-JP" altLang="en-US" sz="1400" b="1" dirty="0">
              <a:latin typeface="+mn-ea"/>
              <a:ea typeface="+mn-ea"/>
            </a:endParaRPr>
          </a:p>
        </p:txBody>
      </p:sp>
      <p:sp>
        <p:nvSpPr>
          <p:cNvPr id="9" name="テキスト ボックス 8"/>
          <p:cNvSpPr txBox="1"/>
          <p:nvPr/>
        </p:nvSpPr>
        <p:spPr>
          <a:xfrm>
            <a:off x="2969092" y="3813864"/>
            <a:ext cx="2159566" cy="307777"/>
          </a:xfrm>
          <a:prstGeom prst="rect">
            <a:avLst/>
          </a:prstGeom>
          <a:noFill/>
        </p:spPr>
        <p:txBody>
          <a:bodyPr wrap="none" rtlCol="0">
            <a:spAutoFit/>
          </a:bodyPr>
          <a:lstStyle/>
          <a:p>
            <a:r>
              <a:rPr lang="en-US" altLang="ja-JP" sz="1400" b="1" dirty="0">
                <a:latin typeface="+mn-ea"/>
                <a:ea typeface="+mn-ea"/>
              </a:rPr>
              <a:t>【</a:t>
            </a:r>
            <a:r>
              <a:rPr lang="ja-JP" altLang="en-US" sz="1400" b="1" dirty="0">
                <a:latin typeface="+mn-ea"/>
                <a:ea typeface="+mn-ea"/>
              </a:rPr>
              <a:t>人物属性デフォルト</a:t>
            </a:r>
            <a:r>
              <a:rPr lang="en-US" altLang="ja-JP" sz="1400" b="1" dirty="0">
                <a:latin typeface="+mn-ea"/>
                <a:ea typeface="+mn-ea"/>
              </a:rPr>
              <a:t>】</a:t>
            </a:r>
            <a:endParaRPr kumimoji="1" lang="ja-JP" altLang="en-US" sz="1400" b="1" dirty="0">
              <a:latin typeface="+mn-ea"/>
              <a:ea typeface="+mn-ea"/>
            </a:endParaRPr>
          </a:p>
        </p:txBody>
      </p:sp>
      <p:sp>
        <p:nvSpPr>
          <p:cNvPr id="10" name="テキスト ボックス 9"/>
          <p:cNvSpPr txBox="1"/>
          <p:nvPr/>
        </p:nvSpPr>
        <p:spPr>
          <a:xfrm>
            <a:off x="199445" y="3015252"/>
            <a:ext cx="2339102" cy="307777"/>
          </a:xfrm>
          <a:prstGeom prst="rect">
            <a:avLst/>
          </a:prstGeom>
          <a:noFill/>
        </p:spPr>
        <p:txBody>
          <a:bodyPr wrap="none" rtlCol="0">
            <a:spAutoFit/>
          </a:bodyPr>
          <a:lstStyle/>
          <a:p>
            <a:r>
              <a:rPr lang="en-US" altLang="ja-JP" sz="1400" b="1" dirty="0">
                <a:latin typeface="+mn-ea"/>
                <a:ea typeface="+mn-ea"/>
              </a:rPr>
              <a:t>【</a:t>
            </a:r>
            <a:r>
              <a:rPr lang="ja-JP" altLang="en-US" sz="1400" b="1" dirty="0">
                <a:latin typeface="+mn-ea"/>
                <a:ea typeface="+mn-ea"/>
              </a:rPr>
              <a:t>年齢・性別デフォルト</a:t>
            </a:r>
            <a:r>
              <a:rPr lang="en-US" altLang="ja-JP" sz="1400" b="1" dirty="0">
                <a:latin typeface="+mn-ea"/>
                <a:ea typeface="+mn-ea"/>
              </a:rPr>
              <a:t>】</a:t>
            </a:r>
            <a:endParaRPr kumimoji="1" lang="ja-JP" altLang="en-US" sz="1400" b="1" dirty="0">
              <a:latin typeface="+mn-ea"/>
              <a:ea typeface="+mn-ea"/>
            </a:endParaRPr>
          </a:p>
        </p:txBody>
      </p:sp>
      <p:sp>
        <p:nvSpPr>
          <p:cNvPr id="11" name="テキスト ボックス 10"/>
          <p:cNvSpPr txBox="1"/>
          <p:nvPr/>
        </p:nvSpPr>
        <p:spPr>
          <a:xfrm>
            <a:off x="199155" y="662806"/>
            <a:ext cx="4134465" cy="307777"/>
          </a:xfrm>
          <a:prstGeom prst="rect">
            <a:avLst/>
          </a:prstGeom>
          <a:noFill/>
        </p:spPr>
        <p:txBody>
          <a:bodyPr wrap="none" rtlCol="0">
            <a:spAutoFit/>
          </a:bodyPr>
          <a:lstStyle/>
          <a:p>
            <a:r>
              <a:rPr lang="en-US" altLang="ja-JP" sz="1400" b="1" dirty="0">
                <a:latin typeface="+mn-ea"/>
                <a:ea typeface="+mn-ea"/>
              </a:rPr>
              <a:t>【</a:t>
            </a:r>
            <a:r>
              <a:rPr lang="ja-JP" altLang="en-US" sz="1400" b="1" dirty="0">
                <a:latin typeface="+mn-ea"/>
                <a:ea typeface="+mn-ea"/>
              </a:rPr>
              <a:t>確認内容</a:t>
            </a:r>
            <a:r>
              <a:rPr lang="en-US" altLang="ja-JP" sz="1400" b="1" dirty="0">
                <a:latin typeface="+mn-ea"/>
                <a:ea typeface="+mn-ea"/>
              </a:rPr>
              <a:t>】</a:t>
            </a:r>
            <a:r>
              <a:rPr lang="ja-JP" altLang="en-US" sz="1400" b="1" dirty="0">
                <a:latin typeface="+mn-ea"/>
                <a:ea typeface="+mn-ea"/>
              </a:rPr>
              <a:t>ライブモードで各種デフォルト表示</a:t>
            </a:r>
            <a:endParaRPr kumimoji="1" lang="ja-JP" altLang="en-US" sz="1400" b="1" dirty="0">
              <a:latin typeface="+mn-ea"/>
              <a:ea typeface="+mn-ea"/>
            </a:endParaRPr>
          </a:p>
        </p:txBody>
      </p:sp>
      <p:sp>
        <p:nvSpPr>
          <p:cNvPr id="13" name="正方形/長方形 12"/>
          <p:cNvSpPr/>
          <p:nvPr/>
        </p:nvSpPr>
        <p:spPr>
          <a:xfrm>
            <a:off x="7419278" y="681398"/>
            <a:ext cx="1367872" cy="1429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182992" y="2175303"/>
            <a:ext cx="1800492" cy="307777"/>
          </a:xfrm>
          <a:prstGeom prst="rect">
            <a:avLst/>
          </a:prstGeom>
          <a:noFill/>
        </p:spPr>
        <p:txBody>
          <a:bodyPr wrap="square" rtlCol="0">
            <a:spAutoFit/>
          </a:bodyPr>
          <a:lstStyle/>
          <a:p>
            <a:r>
              <a:rPr lang="en-US" altLang="ja-JP" sz="1400" b="1" dirty="0">
                <a:latin typeface="+mn-ea"/>
                <a:ea typeface="+mn-ea"/>
              </a:rPr>
              <a:t>【</a:t>
            </a:r>
            <a:r>
              <a:rPr lang="ja-JP" altLang="en-US" sz="1400" b="1" dirty="0">
                <a:latin typeface="+mn-ea"/>
                <a:ea typeface="+mn-ea"/>
              </a:rPr>
              <a:t>登録カメラ確認</a:t>
            </a:r>
            <a:r>
              <a:rPr lang="en-US" altLang="ja-JP" sz="1400" b="1" dirty="0">
                <a:latin typeface="+mn-ea"/>
                <a:ea typeface="+mn-ea"/>
              </a:rPr>
              <a:t>】</a:t>
            </a:r>
            <a:endParaRPr kumimoji="1" lang="ja-JP" altLang="en-US" sz="1400" b="1" dirty="0">
              <a:latin typeface="+mn-ea"/>
              <a:ea typeface="+mn-ea"/>
            </a:endParaRPr>
          </a:p>
        </p:txBody>
      </p:sp>
    </p:spTree>
    <p:extLst>
      <p:ext uri="{BB962C8B-B14F-4D97-AF65-F5344CB8AC3E}">
        <p14:creationId xmlns:p14="http://schemas.microsoft.com/office/powerpoint/2010/main" val="39940303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sz="quarter" idx="10"/>
          </p:nvPr>
        </p:nvSpPr>
        <p:spPr>
          <a:xfrm>
            <a:off x="294822" y="614775"/>
            <a:ext cx="5230489" cy="287736"/>
          </a:xfrm>
        </p:spPr>
        <p:txBody>
          <a:bodyPr/>
          <a:lstStyle/>
          <a:p>
            <a:pPr marL="177800" lvl="0" indent="-177800">
              <a:buNone/>
            </a:pPr>
            <a:r>
              <a:rPr lang="en-US" altLang="ja-JP" sz="1400" dirty="0">
                <a:solidFill>
                  <a:prstClr val="black"/>
                </a:solidFill>
              </a:rPr>
              <a:t>【</a:t>
            </a:r>
            <a:r>
              <a:rPr lang="ja-JP" altLang="en-US" sz="1400" dirty="0">
                <a:solidFill>
                  <a:prstClr val="black"/>
                </a:solidFill>
              </a:rPr>
              <a:t>確認内容</a:t>
            </a:r>
            <a:r>
              <a:rPr lang="en-US" altLang="ja-JP" sz="1400" dirty="0">
                <a:solidFill>
                  <a:prstClr val="black"/>
                </a:solidFill>
              </a:rPr>
              <a:t>】</a:t>
            </a:r>
            <a:r>
              <a:rPr lang="ja-JP" altLang="en-US" sz="1400" dirty="0">
                <a:solidFill>
                  <a:prstClr val="black"/>
                </a:solidFill>
              </a:rPr>
              <a:t>カメラ、機能を選択し検索（顔／人物／車両）</a:t>
            </a:r>
            <a:endParaRPr kumimoji="1" lang="ja-JP" altLang="en-US" dirty="0"/>
          </a:p>
        </p:txBody>
      </p:sp>
      <p:sp>
        <p:nvSpPr>
          <p:cNvPr id="3" name="タイトル 2"/>
          <p:cNvSpPr>
            <a:spLocks noGrp="1"/>
          </p:cNvSpPr>
          <p:nvPr>
            <p:ph type="title"/>
          </p:nvPr>
        </p:nvSpPr>
        <p:spPr/>
        <p:txBody>
          <a:bodyPr/>
          <a:lstStyle/>
          <a:p>
            <a:r>
              <a:rPr lang="ja-JP" altLang="en-US" dirty="0"/>
              <a:t>システム動作確認</a:t>
            </a:r>
            <a:r>
              <a:rPr lang="ja-JP" altLang="en-US" sz="2400" dirty="0"/>
              <a:t>（マルチ</a:t>
            </a:r>
            <a:r>
              <a:rPr lang="en-US" altLang="ja-JP" sz="2400" dirty="0"/>
              <a:t>AI</a:t>
            </a:r>
            <a:r>
              <a:rPr lang="ja-JP" altLang="en-US" sz="2400" dirty="0"/>
              <a:t>検索モニター）</a:t>
            </a:r>
            <a:endParaRPr kumimoji="1" lang="ja-JP" altLang="en-US" sz="2400" dirty="0"/>
          </a:p>
        </p:txBody>
      </p:sp>
      <p:pic>
        <p:nvPicPr>
          <p:cNvPr id="8" name="図 7"/>
          <p:cNvPicPr>
            <a:picLocks noChangeAspect="1"/>
          </p:cNvPicPr>
          <p:nvPr/>
        </p:nvPicPr>
        <p:blipFill>
          <a:blip r:embed="rId2"/>
          <a:stretch>
            <a:fillRect/>
          </a:stretch>
        </p:blipFill>
        <p:spPr>
          <a:xfrm>
            <a:off x="477220" y="902511"/>
            <a:ext cx="6919560" cy="3792041"/>
          </a:xfrm>
          <a:prstGeom prst="rect">
            <a:avLst/>
          </a:prstGeom>
        </p:spPr>
      </p:pic>
    </p:spTree>
    <p:extLst>
      <p:ext uri="{BB962C8B-B14F-4D97-AF65-F5344CB8AC3E}">
        <p14:creationId xmlns:p14="http://schemas.microsoft.com/office/powerpoint/2010/main" val="34192186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t>システム動作確認</a:t>
            </a:r>
            <a:r>
              <a:rPr kumimoji="1" lang="ja-JP" altLang="en-US" sz="2400" dirty="0"/>
              <a:t>（マルチ</a:t>
            </a:r>
            <a:r>
              <a:rPr kumimoji="1" lang="en-US" altLang="ja-JP" sz="2400" dirty="0"/>
              <a:t>AI</a:t>
            </a:r>
            <a:r>
              <a:rPr kumimoji="1" lang="ja-JP" altLang="en-US" sz="2400" dirty="0"/>
              <a:t>イベントモニター）</a:t>
            </a:r>
          </a:p>
        </p:txBody>
      </p:sp>
      <p:sp>
        <p:nvSpPr>
          <p:cNvPr id="7" name="コンテンツ プレースホルダー 1"/>
          <p:cNvSpPr>
            <a:spLocks noGrp="1"/>
          </p:cNvSpPr>
          <p:nvPr>
            <p:ph sz="quarter" idx="10"/>
          </p:nvPr>
        </p:nvSpPr>
        <p:spPr>
          <a:xfrm>
            <a:off x="294822" y="614775"/>
            <a:ext cx="6495084" cy="287736"/>
          </a:xfrm>
        </p:spPr>
        <p:txBody>
          <a:bodyPr/>
          <a:lstStyle/>
          <a:p>
            <a:pPr marL="177800" lvl="0" indent="-177800">
              <a:buNone/>
            </a:pPr>
            <a:r>
              <a:rPr lang="en-US" altLang="ja-JP" sz="1400" dirty="0">
                <a:solidFill>
                  <a:prstClr val="black"/>
                </a:solidFill>
              </a:rPr>
              <a:t>【</a:t>
            </a:r>
            <a:r>
              <a:rPr lang="ja-JP" altLang="en-US" sz="1400" dirty="0">
                <a:solidFill>
                  <a:prstClr val="black"/>
                </a:solidFill>
              </a:rPr>
              <a:t>確認内容</a:t>
            </a:r>
            <a:r>
              <a:rPr lang="en-US" altLang="ja-JP" sz="1400" dirty="0">
                <a:solidFill>
                  <a:prstClr val="black"/>
                </a:solidFill>
              </a:rPr>
              <a:t>】</a:t>
            </a:r>
            <a:r>
              <a:rPr lang="ja-JP" altLang="en-US" sz="1400" dirty="0">
                <a:solidFill>
                  <a:prstClr val="black"/>
                </a:solidFill>
              </a:rPr>
              <a:t>カメラ、機能を選択し、アラームリストをライブ表示</a:t>
            </a:r>
            <a:endParaRPr kumimoji="1" lang="ja-JP" altLang="en-US" dirty="0"/>
          </a:p>
        </p:txBody>
      </p:sp>
      <p:pic>
        <p:nvPicPr>
          <p:cNvPr id="3" name="図 2"/>
          <p:cNvPicPr>
            <a:picLocks noChangeAspect="1"/>
          </p:cNvPicPr>
          <p:nvPr/>
        </p:nvPicPr>
        <p:blipFill>
          <a:blip r:embed="rId2"/>
          <a:stretch>
            <a:fillRect/>
          </a:stretch>
        </p:blipFill>
        <p:spPr>
          <a:xfrm>
            <a:off x="477467" y="889811"/>
            <a:ext cx="7084166" cy="3883489"/>
          </a:xfrm>
          <a:prstGeom prst="rect">
            <a:avLst/>
          </a:prstGeom>
        </p:spPr>
      </p:pic>
    </p:spTree>
    <p:extLst>
      <p:ext uri="{BB962C8B-B14F-4D97-AF65-F5344CB8AC3E}">
        <p14:creationId xmlns:p14="http://schemas.microsoft.com/office/powerpoint/2010/main" val="36306919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4</a:t>
            </a:r>
            <a:r>
              <a:rPr kumimoji="1" lang="ja-JP" altLang="en-US" dirty="0"/>
              <a:t>．トラブルシューティング</a:t>
            </a:r>
          </a:p>
        </p:txBody>
      </p:sp>
    </p:spTree>
    <p:extLst>
      <p:ext uri="{BB962C8B-B14F-4D97-AF65-F5344CB8AC3E}">
        <p14:creationId xmlns:p14="http://schemas.microsoft.com/office/powerpoint/2010/main" val="34748732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トラブルシューティング一覧</a:t>
            </a:r>
          </a:p>
        </p:txBody>
      </p:sp>
      <p:graphicFrame>
        <p:nvGraphicFramePr>
          <p:cNvPr id="2" name="表 1"/>
          <p:cNvGraphicFramePr>
            <a:graphicFrameLocks noGrp="1"/>
          </p:cNvGraphicFramePr>
          <p:nvPr>
            <p:extLst>
              <p:ext uri="{D42A27DB-BD31-4B8C-83A1-F6EECF244321}">
                <p14:modId xmlns:p14="http://schemas.microsoft.com/office/powerpoint/2010/main" val="3301487046"/>
              </p:ext>
            </p:extLst>
          </p:nvPr>
        </p:nvGraphicFramePr>
        <p:xfrm>
          <a:off x="285343" y="935646"/>
          <a:ext cx="8573311" cy="21052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24000">
                  <a:extLst>
                    <a:ext uri="{9D8B030D-6E8A-4147-A177-3AD203B41FA5}">
                      <a16:colId xmlns:a16="http://schemas.microsoft.com/office/drawing/2014/main" val="989325891"/>
                    </a:ext>
                  </a:extLst>
                </a:gridCol>
                <a:gridCol w="2645924">
                  <a:extLst>
                    <a:ext uri="{9D8B030D-6E8A-4147-A177-3AD203B41FA5}">
                      <a16:colId xmlns:a16="http://schemas.microsoft.com/office/drawing/2014/main" val="3442904077"/>
                    </a:ext>
                  </a:extLst>
                </a:gridCol>
                <a:gridCol w="4403387">
                  <a:extLst>
                    <a:ext uri="{9D8B030D-6E8A-4147-A177-3AD203B41FA5}">
                      <a16:colId xmlns:a16="http://schemas.microsoft.com/office/drawing/2014/main" val="2447426716"/>
                    </a:ext>
                  </a:extLst>
                </a:gridCol>
              </a:tblGrid>
              <a:tr h="147671">
                <a:tc>
                  <a:txBody>
                    <a:bodyPr/>
                    <a:lstStyle/>
                    <a:p>
                      <a:pPr algn="ctr"/>
                      <a:r>
                        <a:rPr kumimoji="1" lang="ja-JP" altLang="en-US" sz="1200" dirty="0">
                          <a:effectLst>
                            <a:outerShdw blurRad="38100" dist="38100" dir="2700000" algn="tl">
                              <a:srgbClr val="000000">
                                <a:alpha val="43137"/>
                              </a:srgbClr>
                            </a:outerShdw>
                          </a:effectLst>
                        </a:rPr>
                        <a:t>カテゴリ</a:t>
                      </a:r>
                    </a:p>
                  </a:txBody>
                  <a:tcPr/>
                </a:tc>
                <a:tc>
                  <a:txBody>
                    <a:bodyPr/>
                    <a:lstStyle/>
                    <a:p>
                      <a:pPr algn="ctr"/>
                      <a:r>
                        <a:rPr kumimoji="1" lang="ja-JP" altLang="en-US" sz="1200" dirty="0">
                          <a:effectLst>
                            <a:outerShdw blurRad="38100" dist="38100" dir="2700000" algn="tl">
                              <a:srgbClr val="000000">
                                <a:alpha val="43137"/>
                              </a:srgbClr>
                            </a:outerShdw>
                          </a:effectLst>
                        </a:rPr>
                        <a:t>現象</a:t>
                      </a:r>
                    </a:p>
                  </a:txBody>
                  <a:tcPr/>
                </a:tc>
                <a:tc>
                  <a:txBody>
                    <a:bodyPr/>
                    <a:lstStyle/>
                    <a:p>
                      <a:pPr algn="ctr"/>
                      <a:r>
                        <a:rPr kumimoji="1" lang="ja-JP" altLang="en-US" sz="1200" dirty="0">
                          <a:effectLst>
                            <a:outerShdw blurRad="38100" dist="38100" dir="2700000" algn="tl">
                              <a:srgbClr val="000000">
                                <a:alpha val="43137"/>
                              </a:srgbClr>
                            </a:outerShdw>
                          </a:effectLst>
                          <a:latin typeface="+mn-ea"/>
                          <a:ea typeface="+mn-ea"/>
                        </a:rPr>
                        <a:t>推定原因と対策</a:t>
                      </a:r>
                    </a:p>
                  </a:txBody>
                  <a:tcPr/>
                </a:tc>
                <a:extLst>
                  <a:ext uri="{0D108BD9-81ED-4DB2-BD59-A6C34878D82A}">
                    <a16:rowId xmlns:a16="http://schemas.microsoft.com/office/drawing/2014/main" val="2927056669"/>
                  </a:ext>
                </a:extLst>
              </a:tr>
              <a:tr h="370840">
                <a:tc>
                  <a:txBody>
                    <a:bodyPr/>
                    <a:lstStyle/>
                    <a:p>
                      <a:r>
                        <a:rPr kumimoji="1" lang="ja-JP" altLang="en-US" sz="1000" b="1" dirty="0">
                          <a:latin typeface="+mn-ea"/>
                          <a:ea typeface="+mn-ea"/>
                        </a:rPr>
                        <a:t>インストール</a:t>
                      </a:r>
                    </a:p>
                  </a:txBody>
                  <a:tcPr/>
                </a:tc>
                <a:tc>
                  <a:txBody>
                    <a:bodyPr/>
                    <a:lstStyle/>
                    <a:p>
                      <a:pPr>
                        <a:lnSpc>
                          <a:spcPct val="110000"/>
                        </a:lnSpc>
                      </a:pPr>
                      <a:r>
                        <a:rPr kumimoji="1" lang="en-US" altLang="ja-JP" sz="1000" b="1" dirty="0">
                          <a:latin typeface="+mn-ea"/>
                          <a:ea typeface="+mn-ea"/>
                        </a:rPr>
                        <a:t>WV-ASA100UX</a:t>
                      </a:r>
                      <a:r>
                        <a:rPr kumimoji="1" lang="ja-JP" altLang="en-US" sz="1000" b="1" dirty="0">
                          <a:latin typeface="+mn-ea"/>
                          <a:ea typeface="+mn-ea"/>
                        </a:rPr>
                        <a:t>をインストール時、</a:t>
                      </a:r>
                      <a:r>
                        <a:rPr kumimoji="1" lang="en-US" altLang="ja-JP" sz="1000" b="1" dirty="0">
                          <a:latin typeface="+mn-ea"/>
                          <a:ea typeface="+mn-ea"/>
                        </a:rPr>
                        <a:t>SQL</a:t>
                      </a:r>
                      <a:r>
                        <a:rPr kumimoji="1" lang="ja-JP" altLang="en-US" sz="1000" b="1" dirty="0">
                          <a:latin typeface="+mn-ea"/>
                          <a:ea typeface="+mn-ea"/>
                        </a:rPr>
                        <a:t>のインストール途中でエラーが発生する。</a:t>
                      </a:r>
                    </a:p>
                  </a:txBody>
                  <a:tcPr/>
                </a:tc>
                <a:tc>
                  <a:txBody>
                    <a:bodyPr/>
                    <a:lstStyle/>
                    <a:p>
                      <a:pPr marL="357188" indent="-357188">
                        <a:lnSpc>
                          <a:spcPct val="110000"/>
                        </a:lnSpc>
                      </a:pPr>
                      <a:r>
                        <a:rPr kumimoji="1" lang="ja-JP" altLang="en-US" sz="1000" b="1" dirty="0">
                          <a:latin typeface="+mn-ea"/>
                          <a:ea typeface="+mn-ea"/>
                        </a:rPr>
                        <a:t>原因：インストール</a:t>
                      </a:r>
                      <a:r>
                        <a:rPr kumimoji="1" lang="en-US" altLang="ja-JP" sz="1000" b="1" dirty="0">
                          <a:latin typeface="+mn-ea"/>
                          <a:ea typeface="+mn-ea"/>
                        </a:rPr>
                        <a:t>PC</a:t>
                      </a:r>
                      <a:r>
                        <a:rPr kumimoji="1" lang="ja-JP" altLang="en-US" sz="1000" b="1" dirty="0">
                          <a:latin typeface="+mn-ea"/>
                          <a:ea typeface="+mn-ea"/>
                        </a:rPr>
                        <a:t>に既存の</a:t>
                      </a:r>
                      <a:r>
                        <a:rPr kumimoji="1" lang="en-US" altLang="ja-JP" sz="1000" b="1" dirty="0">
                          <a:latin typeface="+mn-ea"/>
                          <a:ea typeface="+mn-ea"/>
                        </a:rPr>
                        <a:t>SQL</a:t>
                      </a:r>
                      <a:r>
                        <a:rPr kumimoji="1" lang="ja-JP" altLang="en-US" sz="1000" b="1" dirty="0">
                          <a:latin typeface="+mn-ea"/>
                          <a:ea typeface="+mn-ea"/>
                        </a:rPr>
                        <a:t>サーバーおよびアカウントが存在する。</a:t>
                      </a:r>
                      <a:endParaRPr kumimoji="1" lang="en-US" altLang="ja-JP" sz="1000" b="1" dirty="0">
                        <a:latin typeface="+mn-ea"/>
                        <a:ea typeface="+mn-ea"/>
                      </a:endParaRPr>
                    </a:p>
                    <a:p>
                      <a:pPr marL="357188" indent="-357188">
                        <a:lnSpc>
                          <a:spcPct val="110000"/>
                        </a:lnSpc>
                      </a:pPr>
                      <a:r>
                        <a:rPr kumimoji="1" lang="ja-JP" altLang="en-US" sz="1000" b="1" dirty="0">
                          <a:latin typeface="+mn-ea"/>
                          <a:ea typeface="+mn-ea"/>
                        </a:rPr>
                        <a:t>対策：事前に</a:t>
                      </a:r>
                      <a:r>
                        <a:rPr kumimoji="1" lang="en-US" altLang="ja-JP" sz="1000" b="1" dirty="0">
                          <a:latin typeface="+mn-ea"/>
                          <a:ea typeface="+mn-ea"/>
                        </a:rPr>
                        <a:t>SQL</a:t>
                      </a:r>
                      <a:r>
                        <a:rPr kumimoji="1" lang="ja-JP" altLang="en-US" sz="1000" b="1" dirty="0">
                          <a:latin typeface="+mn-ea"/>
                          <a:ea typeface="+mn-ea"/>
                        </a:rPr>
                        <a:t>サーバーと関連サービスを削除ください。</a:t>
                      </a:r>
                      <a:r>
                        <a:rPr kumimoji="1" lang="en-US" altLang="ja-JP" sz="1000" b="1" dirty="0">
                          <a:latin typeface="+mn-ea"/>
                          <a:ea typeface="+mn-ea"/>
                          <a:hlinkClick r:id="rId2" action="ppaction://hlinksldjump"/>
                        </a:rPr>
                        <a:t>【</a:t>
                      </a:r>
                      <a:r>
                        <a:rPr kumimoji="1" lang="ja-JP" altLang="en-US" sz="1000" b="1" dirty="0">
                          <a:latin typeface="+mn-ea"/>
                          <a:ea typeface="+mn-ea"/>
                          <a:hlinkClick r:id="rId2" action="ppaction://hlinksldjump"/>
                        </a:rPr>
                        <a:t>詳細</a:t>
                      </a:r>
                      <a:r>
                        <a:rPr kumimoji="1" lang="en-US" altLang="ja-JP" sz="1000" b="1" dirty="0">
                          <a:latin typeface="+mn-ea"/>
                          <a:ea typeface="+mn-ea"/>
                          <a:hlinkClick r:id="rId2" action="ppaction://hlinksldjump"/>
                        </a:rPr>
                        <a:t>】</a:t>
                      </a:r>
                      <a:endParaRPr kumimoji="1" lang="ja-JP" altLang="en-US" sz="1000" b="1" dirty="0">
                        <a:latin typeface="+mn-ea"/>
                        <a:ea typeface="+mn-ea"/>
                      </a:endParaRPr>
                    </a:p>
                  </a:txBody>
                  <a:tcPr/>
                </a:tc>
                <a:extLst>
                  <a:ext uri="{0D108BD9-81ED-4DB2-BD59-A6C34878D82A}">
                    <a16:rowId xmlns:a16="http://schemas.microsoft.com/office/drawing/2014/main" val="1833822630"/>
                  </a:ext>
                </a:extLst>
              </a:tr>
              <a:tr h="370840">
                <a:tc>
                  <a:txBody>
                    <a:bodyPr/>
                    <a:lstStyle/>
                    <a:p>
                      <a:r>
                        <a:rPr kumimoji="1" lang="ja-JP" altLang="en-US" sz="1000" b="1" dirty="0">
                          <a:latin typeface="+mn-ea"/>
                          <a:ea typeface="+mn-ea"/>
                        </a:rPr>
                        <a:t>カメラの入替・追加</a:t>
                      </a:r>
                      <a:endParaRPr kumimoji="1" lang="en-US" altLang="ja-JP" sz="1000" b="1" dirty="0">
                        <a:latin typeface="+mn-ea"/>
                        <a:ea typeface="+mn-ea"/>
                      </a:endParaRPr>
                    </a:p>
                  </a:txBody>
                  <a:tcPr/>
                </a:tc>
                <a:tc>
                  <a:txBody>
                    <a:bodyPr/>
                    <a:lstStyle/>
                    <a:p>
                      <a:pPr>
                        <a:lnSpc>
                          <a:spcPct val="110000"/>
                        </a:lnSpc>
                      </a:pPr>
                      <a:r>
                        <a:rPr kumimoji="1" lang="ja-JP" altLang="en-US" sz="1000" b="1" dirty="0">
                          <a:latin typeface="+mn-ea"/>
                          <a:ea typeface="+mn-ea"/>
                        </a:rPr>
                        <a:t>既存カメラの入替や追加カメラの登録を行ったが、</a:t>
                      </a:r>
                      <a:r>
                        <a:rPr kumimoji="1" lang="en-US" altLang="ja-JP" sz="1000" b="1" dirty="0">
                          <a:latin typeface="+mn-ea"/>
                          <a:ea typeface="+mn-ea"/>
                        </a:rPr>
                        <a:t>ASM300UX</a:t>
                      </a:r>
                      <a:r>
                        <a:rPr kumimoji="1" lang="ja-JP" altLang="en-US" sz="1000" b="1" dirty="0">
                          <a:latin typeface="+mn-ea"/>
                          <a:ea typeface="+mn-ea"/>
                        </a:rPr>
                        <a:t>プラグイン画面（マルチ</a:t>
                      </a:r>
                      <a:r>
                        <a:rPr kumimoji="1" lang="en-US" altLang="ja-JP" sz="1000" b="1" dirty="0">
                          <a:latin typeface="+mn-ea"/>
                          <a:ea typeface="+mn-ea"/>
                        </a:rPr>
                        <a:t>AI</a:t>
                      </a:r>
                      <a:r>
                        <a:rPr kumimoji="1" lang="ja-JP" altLang="en-US" sz="1000" b="1" dirty="0">
                          <a:latin typeface="+mn-ea"/>
                          <a:ea typeface="+mn-ea"/>
                        </a:rPr>
                        <a:t>イベントモニターおよびマルチ</a:t>
                      </a:r>
                      <a:r>
                        <a:rPr kumimoji="1" lang="en-US" altLang="ja-JP" sz="1000" b="1" dirty="0">
                          <a:latin typeface="+mn-ea"/>
                          <a:ea typeface="+mn-ea"/>
                        </a:rPr>
                        <a:t>AI</a:t>
                      </a:r>
                      <a:r>
                        <a:rPr kumimoji="1" lang="ja-JP" altLang="en-US" sz="1000" b="1" dirty="0">
                          <a:latin typeface="+mn-ea"/>
                          <a:ea typeface="+mn-ea"/>
                        </a:rPr>
                        <a:t>検索モニター）に表示されない。</a:t>
                      </a:r>
                    </a:p>
                  </a:txBody>
                  <a:tcPr/>
                </a:tc>
                <a:tc>
                  <a:txBody>
                    <a:bodyPr/>
                    <a:lstStyle/>
                    <a:p>
                      <a:pPr marL="357188" indent="-357188">
                        <a:lnSpc>
                          <a:spcPct val="120000"/>
                        </a:lnSpc>
                        <a:spcBef>
                          <a:spcPts val="0"/>
                        </a:spcBef>
                      </a:pPr>
                      <a:r>
                        <a:rPr kumimoji="1" lang="ja-JP" altLang="en-US" sz="1000" b="1" dirty="0">
                          <a:latin typeface="+mn-ea"/>
                          <a:ea typeface="+mn-ea"/>
                        </a:rPr>
                        <a:t>原因：レコーダーの変更内容が</a:t>
                      </a:r>
                      <a:r>
                        <a:rPr kumimoji="1" lang="en-US" altLang="ja-JP" sz="1000" b="1" dirty="0">
                          <a:latin typeface="+mn-ea"/>
                          <a:ea typeface="+mn-ea"/>
                        </a:rPr>
                        <a:t>ASM300UX</a:t>
                      </a:r>
                      <a:r>
                        <a:rPr kumimoji="1" lang="ja-JP" altLang="en-US" sz="1000" b="1" dirty="0">
                          <a:latin typeface="+mn-ea"/>
                          <a:ea typeface="+mn-ea"/>
                        </a:rPr>
                        <a:t>に反映されていない。</a:t>
                      </a:r>
                      <a:endParaRPr kumimoji="1" lang="en-US" altLang="ja-JP" sz="1000" b="1" dirty="0">
                        <a:latin typeface="+mn-ea"/>
                        <a:ea typeface="+mn-ea"/>
                      </a:endParaRPr>
                    </a:p>
                    <a:p>
                      <a:pPr marL="357188" indent="-357188">
                        <a:lnSpc>
                          <a:spcPct val="120000"/>
                        </a:lnSpc>
                        <a:spcBef>
                          <a:spcPts val="0"/>
                        </a:spcBef>
                      </a:pPr>
                      <a:r>
                        <a:rPr kumimoji="1" lang="ja-JP" altLang="en-US" sz="1000" b="1" dirty="0">
                          <a:latin typeface="+mn-ea"/>
                          <a:ea typeface="+mn-ea"/>
                        </a:rPr>
                        <a:t>対策：レコーダーでカメラを変更・登録後、</a:t>
                      </a:r>
                      <a:r>
                        <a:rPr kumimoji="1" lang="en-US" altLang="ja-JP" sz="1000" b="1" dirty="0">
                          <a:latin typeface="+mn-ea"/>
                          <a:ea typeface="+mn-ea"/>
                        </a:rPr>
                        <a:t>ASM300UX</a:t>
                      </a:r>
                      <a:r>
                        <a:rPr kumimoji="1" lang="ja-JP" altLang="en-US" sz="1000" b="1" dirty="0">
                          <a:latin typeface="+mn-ea"/>
                          <a:ea typeface="+mn-ea"/>
                        </a:rPr>
                        <a:t>の機器登録画面で、レコーダーの機器情報取得を行ってください。</a:t>
                      </a:r>
                      <a:r>
                        <a:rPr kumimoji="1" lang="en-US" altLang="ja-JP" sz="1000" b="1" dirty="0">
                          <a:latin typeface="+mn-ea"/>
                          <a:ea typeface="+mn-ea"/>
                          <a:hlinkClick r:id="rId3" action="ppaction://hlinksldjump"/>
                        </a:rPr>
                        <a:t>【</a:t>
                      </a:r>
                      <a:r>
                        <a:rPr kumimoji="1" lang="ja-JP" altLang="en-US" sz="1000" b="1" dirty="0">
                          <a:latin typeface="+mn-ea"/>
                          <a:ea typeface="+mn-ea"/>
                          <a:hlinkClick r:id="rId3" action="ppaction://hlinksldjump"/>
                        </a:rPr>
                        <a:t>詳細</a:t>
                      </a:r>
                      <a:r>
                        <a:rPr kumimoji="1" lang="en-US" altLang="ja-JP" sz="1000" b="1" dirty="0">
                          <a:latin typeface="+mn-ea"/>
                          <a:ea typeface="+mn-ea"/>
                          <a:hlinkClick r:id="rId3" action="ppaction://hlinksldjump"/>
                        </a:rPr>
                        <a:t>】</a:t>
                      </a:r>
                      <a:endParaRPr kumimoji="1" lang="ja-JP" altLang="en-US" sz="1000" b="1" dirty="0">
                        <a:latin typeface="+mn-ea"/>
                        <a:ea typeface="+mn-ea"/>
                      </a:endParaRPr>
                    </a:p>
                  </a:txBody>
                  <a:tcPr/>
                </a:tc>
                <a:extLst>
                  <a:ext uri="{0D108BD9-81ED-4DB2-BD59-A6C34878D82A}">
                    <a16:rowId xmlns:a16="http://schemas.microsoft.com/office/drawing/2014/main" val="3568137896"/>
                  </a:ext>
                </a:extLst>
              </a:tr>
              <a:tr h="212915">
                <a:tc>
                  <a:txBody>
                    <a:bodyPr/>
                    <a:lstStyle/>
                    <a:p>
                      <a:endParaRPr kumimoji="1" lang="ja-JP" altLang="en-US" sz="1000" b="1" dirty="0">
                        <a:latin typeface="+mn-ea"/>
                        <a:ea typeface="+mn-ea"/>
                      </a:endParaRPr>
                    </a:p>
                  </a:txBody>
                  <a:tcPr/>
                </a:tc>
                <a:tc>
                  <a:txBody>
                    <a:bodyPr/>
                    <a:lstStyle/>
                    <a:p>
                      <a:endParaRPr kumimoji="1" lang="ja-JP" altLang="en-US" sz="1000" b="1" dirty="0">
                        <a:latin typeface="+mn-ea"/>
                        <a:ea typeface="+mn-ea"/>
                      </a:endParaRPr>
                    </a:p>
                  </a:txBody>
                  <a:tcPr/>
                </a:tc>
                <a:tc>
                  <a:txBody>
                    <a:bodyPr/>
                    <a:lstStyle/>
                    <a:p>
                      <a:endParaRPr kumimoji="1" lang="ja-JP" altLang="en-US" sz="1000" b="1" dirty="0">
                        <a:latin typeface="+mn-ea"/>
                        <a:ea typeface="+mn-ea"/>
                      </a:endParaRPr>
                    </a:p>
                  </a:txBody>
                  <a:tcPr/>
                </a:tc>
                <a:extLst>
                  <a:ext uri="{0D108BD9-81ED-4DB2-BD59-A6C34878D82A}">
                    <a16:rowId xmlns:a16="http://schemas.microsoft.com/office/drawing/2014/main" val="1710811590"/>
                  </a:ext>
                </a:extLst>
              </a:tr>
              <a:tr h="0">
                <a:tc>
                  <a:txBody>
                    <a:bodyPr/>
                    <a:lstStyle/>
                    <a:p>
                      <a:endParaRPr kumimoji="1" lang="ja-JP" altLang="en-US" sz="1000" b="1">
                        <a:latin typeface="+mn-ea"/>
                        <a:ea typeface="+mn-ea"/>
                      </a:endParaRPr>
                    </a:p>
                  </a:txBody>
                  <a:tcPr/>
                </a:tc>
                <a:tc>
                  <a:txBody>
                    <a:bodyPr/>
                    <a:lstStyle/>
                    <a:p>
                      <a:endParaRPr kumimoji="1" lang="ja-JP" altLang="en-US" sz="1000" b="1" dirty="0">
                        <a:latin typeface="+mn-ea"/>
                        <a:ea typeface="+mn-ea"/>
                      </a:endParaRPr>
                    </a:p>
                  </a:txBody>
                  <a:tcPr/>
                </a:tc>
                <a:tc>
                  <a:txBody>
                    <a:bodyPr/>
                    <a:lstStyle/>
                    <a:p>
                      <a:endParaRPr kumimoji="1" lang="ja-JP" altLang="en-US" sz="1000" b="1" dirty="0">
                        <a:latin typeface="+mn-ea"/>
                        <a:ea typeface="+mn-ea"/>
                      </a:endParaRPr>
                    </a:p>
                  </a:txBody>
                  <a:tcPr/>
                </a:tc>
                <a:extLst>
                  <a:ext uri="{0D108BD9-81ED-4DB2-BD59-A6C34878D82A}">
                    <a16:rowId xmlns:a16="http://schemas.microsoft.com/office/drawing/2014/main" val="2989898216"/>
                  </a:ext>
                </a:extLst>
              </a:tr>
            </a:tbl>
          </a:graphicData>
        </a:graphic>
      </p:graphicFrame>
      <p:sp>
        <p:nvSpPr>
          <p:cNvPr id="5" name="コンテンツ プレースホルダー 4"/>
          <p:cNvSpPr>
            <a:spLocks noGrp="1"/>
          </p:cNvSpPr>
          <p:nvPr>
            <p:ph sz="quarter" idx="10"/>
          </p:nvPr>
        </p:nvSpPr>
        <p:spPr>
          <a:xfrm>
            <a:off x="5460460" y="609601"/>
            <a:ext cx="3398194" cy="246433"/>
          </a:xfrm>
        </p:spPr>
        <p:txBody>
          <a:bodyPr/>
          <a:lstStyle/>
          <a:p>
            <a:pPr marL="0" indent="0" algn="ctr">
              <a:buNone/>
            </a:pPr>
            <a:r>
              <a:rPr kumimoji="1" lang="en-US" altLang="ja-JP" sz="900" dirty="0">
                <a:solidFill>
                  <a:schemeClr val="accent1">
                    <a:lumMod val="75000"/>
                  </a:schemeClr>
                </a:solidFill>
              </a:rPr>
              <a:t>【</a:t>
            </a:r>
            <a:r>
              <a:rPr kumimoji="1" lang="ja-JP" altLang="en-US" sz="900" dirty="0">
                <a:solidFill>
                  <a:schemeClr val="accent1">
                    <a:lumMod val="75000"/>
                  </a:schemeClr>
                </a:solidFill>
              </a:rPr>
              <a:t>詳細</a:t>
            </a:r>
            <a:r>
              <a:rPr kumimoji="1" lang="en-US" altLang="ja-JP" sz="900" dirty="0">
                <a:solidFill>
                  <a:schemeClr val="accent1">
                    <a:lumMod val="75000"/>
                  </a:schemeClr>
                </a:solidFill>
              </a:rPr>
              <a:t>】</a:t>
            </a:r>
            <a:r>
              <a:rPr kumimoji="1" lang="ja-JP" altLang="en-US" sz="900" dirty="0"/>
              <a:t>をクリックすると対策内容の詳細ページに</a:t>
            </a:r>
            <a:r>
              <a:rPr lang="ja-JP" altLang="en-US" sz="900" dirty="0"/>
              <a:t>移動し</a:t>
            </a:r>
            <a:r>
              <a:rPr kumimoji="1" lang="ja-JP" altLang="en-US" sz="900" dirty="0"/>
              <a:t>ます。</a:t>
            </a:r>
          </a:p>
        </p:txBody>
      </p:sp>
      <p:sp>
        <p:nvSpPr>
          <p:cNvPr id="6" name="正方形/長方形 5"/>
          <p:cNvSpPr/>
          <p:nvPr/>
        </p:nvSpPr>
        <p:spPr>
          <a:xfrm>
            <a:off x="4414986" y="3256940"/>
            <a:ext cx="4544834" cy="246221"/>
          </a:xfrm>
          <a:prstGeom prst="rect">
            <a:avLst/>
          </a:prstGeom>
        </p:spPr>
        <p:txBody>
          <a:bodyPr wrap="none">
            <a:spAutoFit/>
          </a:bodyPr>
          <a:lstStyle/>
          <a:p>
            <a:pPr lvl="0" defTabSz="914400" fontAlgn="auto">
              <a:spcBef>
                <a:spcPts val="0"/>
              </a:spcBef>
              <a:spcAft>
                <a:spcPts val="0"/>
              </a:spcAft>
            </a:pPr>
            <a:r>
              <a:rPr lang="en-US" altLang="ja-JP" sz="1000" b="1" dirty="0">
                <a:solidFill>
                  <a:prstClr val="black"/>
                </a:solidFill>
                <a:latin typeface="游ゴシック" panose="020B0400000000000000" pitchFamily="50" charset="-128"/>
                <a:ea typeface="游ゴシック" panose="020B0400000000000000" pitchFamily="50" charset="-128"/>
                <a:cs typeface="+mn-cs"/>
              </a:rPr>
              <a:t>※</a:t>
            </a:r>
            <a:r>
              <a:rPr lang="ja-JP" altLang="en-US" sz="1000" b="1" dirty="0">
                <a:solidFill>
                  <a:prstClr val="black"/>
                </a:solidFill>
                <a:latin typeface="游ゴシック" panose="020B0400000000000000" pitchFamily="50" charset="-128"/>
                <a:ea typeface="游ゴシック" panose="020B0400000000000000" pitchFamily="50" charset="-128"/>
                <a:cs typeface="+mn-cs"/>
              </a:rPr>
              <a:t>取扱説明書の「トラブルシューティング」の記載もご参照いただけます。</a:t>
            </a:r>
          </a:p>
        </p:txBody>
      </p:sp>
    </p:spTree>
    <p:extLst>
      <p:ext uri="{BB962C8B-B14F-4D97-AF65-F5344CB8AC3E}">
        <p14:creationId xmlns:p14="http://schemas.microsoft.com/office/powerpoint/2010/main" val="24156486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5</a:t>
            </a:r>
            <a:r>
              <a:rPr lang="ja-JP" altLang="en-US" dirty="0" err="1"/>
              <a:t>．</a:t>
            </a:r>
            <a:r>
              <a:rPr lang="ja-JP" altLang="en-US" dirty="0"/>
              <a:t>その他の情報</a:t>
            </a:r>
            <a:endParaRPr kumimoji="1" lang="ja-JP" altLang="en-US" dirty="0"/>
          </a:p>
        </p:txBody>
      </p:sp>
    </p:spTree>
    <p:extLst>
      <p:ext uri="{BB962C8B-B14F-4D97-AF65-F5344CB8AC3E}">
        <p14:creationId xmlns:p14="http://schemas.microsoft.com/office/powerpoint/2010/main" val="18614195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t>5</a:t>
            </a:r>
            <a:r>
              <a:rPr kumimoji="1" lang="en-US" altLang="ja-JP" sz="2400" dirty="0"/>
              <a:t>-1</a:t>
            </a:r>
            <a:r>
              <a:rPr kumimoji="1" lang="ja-JP" altLang="en-US" sz="2400" dirty="0" err="1"/>
              <a:t>．</a:t>
            </a:r>
            <a:r>
              <a:rPr kumimoji="1" lang="ja-JP" altLang="en-US" sz="2400" dirty="0"/>
              <a:t>参考情報</a:t>
            </a:r>
          </a:p>
        </p:txBody>
      </p:sp>
    </p:spTree>
    <p:extLst>
      <p:ext uri="{BB962C8B-B14F-4D97-AF65-F5344CB8AC3E}">
        <p14:creationId xmlns:p14="http://schemas.microsoft.com/office/powerpoint/2010/main" val="26054347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図 92"/>
          <p:cNvPicPr>
            <a:picLocks noChangeAspect="1"/>
          </p:cNvPicPr>
          <p:nvPr/>
        </p:nvPicPr>
        <p:blipFill>
          <a:blip r:embed="rId2"/>
          <a:stretch>
            <a:fillRect/>
          </a:stretch>
        </p:blipFill>
        <p:spPr>
          <a:xfrm>
            <a:off x="1887890" y="3262572"/>
            <a:ext cx="3011611" cy="1374817"/>
          </a:xfrm>
          <a:prstGeom prst="rect">
            <a:avLst/>
          </a:prstGeom>
          <a:effectLst>
            <a:outerShdw blurRad="50800" dist="38100" dir="2700000" algn="tl" rotWithShape="0">
              <a:prstClr val="black">
                <a:alpha val="40000"/>
              </a:prstClr>
            </a:outerShdw>
          </a:effectLst>
        </p:spPr>
      </p:pic>
      <p:sp>
        <p:nvSpPr>
          <p:cNvPr id="2" name="コンテンツ プレースホルダー 1"/>
          <p:cNvSpPr>
            <a:spLocks noGrp="1"/>
          </p:cNvSpPr>
          <p:nvPr>
            <p:ph sz="quarter" idx="10"/>
          </p:nvPr>
        </p:nvSpPr>
        <p:spPr>
          <a:xfrm>
            <a:off x="0" y="609601"/>
            <a:ext cx="9144000" cy="321202"/>
          </a:xfrm>
          <a:solidFill>
            <a:srgbClr val="C1C1F5"/>
          </a:solidFill>
        </p:spPr>
        <p:txBody>
          <a:bodyPr/>
          <a:lstStyle/>
          <a:p>
            <a:pPr marL="0" indent="0" algn="ctr">
              <a:buNone/>
            </a:pPr>
            <a:r>
              <a:rPr kumimoji="1" lang="en-US" altLang="ja-JP" sz="1600" dirty="0"/>
              <a:t>【</a:t>
            </a:r>
            <a:r>
              <a:rPr kumimoji="1" lang="ja-JP" altLang="en-US" sz="1600" dirty="0"/>
              <a:t>例</a:t>
            </a:r>
            <a:r>
              <a:rPr kumimoji="1" lang="en-US" altLang="ja-JP" sz="1600" dirty="0"/>
              <a:t>】</a:t>
            </a:r>
            <a:r>
              <a:rPr kumimoji="1" lang="ja-JP" altLang="en-US" sz="1600" dirty="0"/>
              <a:t>顔照合アラーム発生時にカメラ</a:t>
            </a:r>
            <a:r>
              <a:rPr lang="ja-JP" altLang="en-US" sz="1600" dirty="0"/>
              <a:t>へ</a:t>
            </a:r>
            <a:r>
              <a:rPr kumimoji="1" lang="ja-JP" altLang="en-US" sz="1600" dirty="0"/>
              <a:t>コマンドアラーム送信、アラーム連動でパトランプ点灯</a:t>
            </a:r>
          </a:p>
        </p:txBody>
      </p:sp>
      <p:sp>
        <p:nvSpPr>
          <p:cNvPr id="3" name="タイトル 2"/>
          <p:cNvSpPr>
            <a:spLocks noGrp="1"/>
          </p:cNvSpPr>
          <p:nvPr>
            <p:ph type="title"/>
          </p:nvPr>
        </p:nvSpPr>
        <p:spPr/>
        <p:txBody>
          <a:bodyPr/>
          <a:lstStyle/>
          <a:p>
            <a:pPr marL="0"/>
            <a:r>
              <a:rPr kumimoji="1" lang="en-US" altLang="ja-JP" baseline="30000" dirty="0"/>
              <a:t>【</a:t>
            </a:r>
            <a:r>
              <a:rPr kumimoji="1" lang="ja-JP" altLang="en-US" baseline="30000" dirty="0"/>
              <a:t>参考</a:t>
            </a:r>
            <a:r>
              <a:rPr kumimoji="1" lang="en-US" altLang="ja-JP" baseline="30000" dirty="0"/>
              <a:t>】</a:t>
            </a:r>
            <a:r>
              <a:rPr kumimoji="1" lang="en-US" altLang="ja-JP" dirty="0"/>
              <a:t>WV-ASA100UX</a:t>
            </a:r>
            <a:r>
              <a:rPr kumimoji="1" lang="ja-JP" altLang="en-US" dirty="0"/>
              <a:t>⇒カメラへのアラーム通知設定</a:t>
            </a:r>
          </a:p>
        </p:txBody>
      </p:sp>
      <p:grpSp>
        <p:nvGrpSpPr>
          <p:cNvPr id="69" name="グループ化 68"/>
          <p:cNvGrpSpPr/>
          <p:nvPr/>
        </p:nvGrpSpPr>
        <p:grpSpPr>
          <a:xfrm>
            <a:off x="2619631" y="1071672"/>
            <a:ext cx="1533024" cy="748997"/>
            <a:chOff x="2619631" y="1071672"/>
            <a:chExt cx="1533024" cy="748997"/>
          </a:xfrm>
        </p:grpSpPr>
        <p:sp>
          <p:nvSpPr>
            <p:cNvPr id="42" name="正方形/長方形 41"/>
            <p:cNvSpPr/>
            <p:nvPr/>
          </p:nvSpPr>
          <p:spPr>
            <a:xfrm>
              <a:off x="3919938" y="1492510"/>
              <a:ext cx="73900" cy="711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3258795" y="1731124"/>
              <a:ext cx="73900" cy="711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2619631" y="1071672"/>
              <a:ext cx="1533024" cy="748997"/>
              <a:chOff x="2380629" y="1008326"/>
              <a:chExt cx="1533024" cy="748997"/>
            </a:xfrm>
          </p:grpSpPr>
          <p:grpSp>
            <p:nvGrpSpPr>
              <p:cNvPr id="6" name="グループ化 5"/>
              <p:cNvGrpSpPr/>
              <p:nvPr/>
            </p:nvGrpSpPr>
            <p:grpSpPr>
              <a:xfrm>
                <a:off x="2380629" y="1219201"/>
                <a:ext cx="1426129" cy="538122"/>
                <a:chOff x="1239450" y="1685943"/>
                <a:chExt cx="2489696" cy="939439"/>
              </a:xfrm>
            </p:grpSpPr>
            <p:sp>
              <p:nvSpPr>
                <p:cNvPr id="7" name="正方形/長方形 6"/>
                <p:cNvSpPr/>
                <p:nvPr/>
              </p:nvSpPr>
              <p:spPr>
                <a:xfrm>
                  <a:off x="1273189" y="1747827"/>
                  <a:ext cx="2374684" cy="674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189">
                  <a:extLst>
                    <a:ext uri="{FF2B5EF4-FFF2-40B4-BE49-F238E27FC236}">
                      <a16:creationId xmlns:a16="http://schemas.microsoft.com/office/drawing/2014/main" id="{00000000-0008-0000-0000-00006902000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b="30148"/>
                <a:stretch>
                  <a:fillRect/>
                </a:stretch>
              </p:blipFill>
              <p:spPr bwMode="auto">
                <a:xfrm>
                  <a:off x="1239450" y="1685943"/>
                  <a:ext cx="2489696" cy="93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テキスト ボックス 8">
                <a:extLst>
                  <a:ext uri="{FF2B5EF4-FFF2-40B4-BE49-F238E27FC236}">
                    <a16:creationId xmlns:a16="http://schemas.microsoft.com/office/drawing/2014/main" id="{DB32ED9B-78AA-4842-8A2E-7E1AECEB8F61}"/>
                  </a:ext>
                </a:extLst>
              </p:cNvPr>
              <p:cNvSpPr txBox="1"/>
              <p:nvPr/>
            </p:nvSpPr>
            <p:spPr>
              <a:xfrm>
                <a:off x="2680787" y="1008326"/>
                <a:ext cx="1232866" cy="226591"/>
              </a:xfrm>
              <a:prstGeom prst="rect">
                <a:avLst/>
              </a:prstGeom>
              <a:noFill/>
            </p:spPr>
            <p:txBody>
              <a:bodyPr wrap="square" lIns="36000" tIns="36000" rIns="36000" bIns="36000" rtlCol="0">
                <a:spAutoFit/>
              </a:bodyPr>
              <a:lstStyle/>
              <a:p>
                <a:pPr marL="87313" indent="-87313" algn="ctr"/>
                <a:r>
                  <a:rPr lang="en-US" altLang="ja-JP" sz="1000" b="1" dirty="0">
                    <a:latin typeface="+mn-ea"/>
                    <a:cs typeface="Meiryo UI" panose="020B0604030504040204" pitchFamily="50" charset="-128"/>
                  </a:rPr>
                  <a:t>WV-ASE335WUX</a:t>
                </a:r>
                <a:endParaRPr kumimoji="1" lang="ja-JP" altLang="en-US" sz="1000" b="1" dirty="0">
                  <a:latin typeface="+mn-ea"/>
                  <a:cs typeface="Meiryo UI" panose="020B0604030504040204" pitchFamily="50" charset="-128"/>
                </a:endParaRPr>
              </a:p>
            </p:txBody>
          </p:sp>
        </p:grpSp>
      </p:grpSp>
      <p:grpSp>
        <p:nvGrpSpPr>
          <p:cNvPr id="47" name="グループ化 46"/>
          <p:cNvGrpSpPr/>
          <p:nvPr/>
        </p:nvGrpSpPr>
        <p:grpSpPr>
          <a:xfrm>
            <a:off x="357180" y="2287719"/>
            <a:ext cx="961145" cy="765286"/>
            <a:chOff x="853481" y="2149813"/>
            <a:chExt cx="961145" cy="765286"/>
          </a:xfrm>
        </p:grpSpPr>
        <p:sp>
          <p:nvSpPr>
            <p:cNvPr id="32" name="正方形/長方形 31"/>
            <p:cNvSpPr/>
            <p:nvPr/>
          </p:nvSpPr>
          <p:spPr>
            <a:xfrm>
              <a:off x="1489967" y="2200383"/>
              <a:ext cx="73900" cy="711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1489967" y="2355788"/>
              <a:ext cx="73900" cy="711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853481" y="2149813"/>
              <a:ext cx="961145" cy="765286"/>
              <a:chOff x="853481" y="1918395"/>
              <a:chExt cx="961145" cy="765286"/>
            </a:xfrm>
          </p:grpSpPr>
          <p:pic>
            <p:nvPicPr>
              <p:cNvPr id="5" name="図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065" y="1918395"/>
                <a:ext cx="495978" cy="503670"/>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DB32ED9B-78AA-4842-8A2E-7E1AECEB8F61}"/>
                  </a:ext>
                </a:extLst>
              </p:cNvPr>
              <p:cNvSpPr txBox="1"/>
              <p:nvPr/>
            </p:nvSpPr>
            <p:spPr>
              <a:xfrm>
                <a:off x="853481" y="2457090"/>
                <a:ext cx="961145" cy="226591"/>
              </a:xfrm>
              <a:prstGeom prst="rect">
                <a:avLst/>
              </a:prstGeom>
              <a:noFill/>
            </p:spPr>
            <p:txBody>
              <a:bodyPr wrap="square" lIns="36000" tIns="36000" rIns="36000" bIns="36000" rtlCol="0">
                <a:spAutoFit/>
              </a:bodyPr>
              <a:lstStyle/>
              <a:p>
                <a:pPr marL="87313" indent="-87313" algn="ctr"/>
                <a:r>
                  <a:rPr lang="en-US" altLang="ja-JP" sz="1000" b="1" dirty="0">
                    <a:latin typeface="+mn-ea"/>
                    <a:ea typeface="+mn-ea"/>
                    <a:cs typeface="Meiryo UI" panose="020B0604030504040204" pitchFamily="50" charset="-128"/>
                  </a:rPr>
                  <a:t>AI</a:t>
                </a:r>
                <a:r>
                  <a:rPr lang="ja-JP" altLang="en-US" sz="1000" b="1" dirty="0">
                    <a:latin typeface="+mn-ea"/>
                    <a:ea typeface="+mn-ea"/>
                    <a:cs typeface="Meiryo UI" panose="020B0604030504040204" pitchFamily="50" charset="-128"/>
                  </a:rPr>
                  <a:t>カメラ</a:t>
                </a:r>
                <a:endParaRPr kumimoji="1" lang="ja-JP" altLang="en-US" sz="1000" b="1" dirty="0">
                  <a:latin typeface="+mn-ea"/>
                  <a:ea typeface="+mn-ea"/>
                  <a:cs typeface="Meiryo UI" panose="020B0604030504040204" pitchFamily="50" charset="-128"/>
                </a:endParaRPr>
              </a:p>
            </p:txBody>
          </p:sp>
        </p:grpSp>
      </p:grpSp>
      <p:cxnSp>
        <p:nvCxnSpPr>
          <p:cNvPr id="13" name="直線コネクタ 12"/>
          <p:cNvCxnSpPr>
            <a:stCxn id="5" idx="3"/>
            <a:endCxn id="35" idx="1"/>
          </p:cNvCxnSpPr>
          <p:nvPr/>
        </p:nvCxnSpPr>
        <p:spPr>
          <a:xfrm>
            <a:off x="1085742" y="2539554"/>
            <a:ext cx="3128857" cy="23388"/>
          </a:xfrm>
          <a:prstGeom prst="line">
            <a:avLst/>
          </a:prstGeom>
          <a:ln w="28575">
            <a:solidFill>
              <a:srgbClr val="FF0000"/>
            </a:solidFill>
            <a:headEnd type="triangle" w="lg" len="lg"/>
          </a:ln>
        </p:spPr>
        <p:style>
          <a:lnRef idx="1">
            <a:schemeClr val="accent1"/>
          </a:lnRef>
          <a:fillRef idx="0">
            <a:schemeClr val="accent1"/>
          </a:fillRef>
          <a:effectRef idx="0">
            <a:schemeClr val="accent1"/>
          </a:effectRef>
          <a:fontRef idx="minor">
            <a:schemeClr val="tx1"/>
          </a:fontRef>
        </p:style>
      </p:cxnSp>
      <p:cxnSp>
        <p:nvCxnSpPr>
          <p:cNvPr id="25" name="カギ線コネクタ 24"/>
          <p:cNvCxnSpPr>
            <a:stCxn id="32" idx="3"/>
            <a:endCxn id="34" idx="2"/>
          </p:cNvCxnSpPr>
          <p:nvPr/>
        </p:nvCxnSpPr>
        <p:spPr>
          <a:xfrm flipV="1">
            <a:off x="1067566" y="1971606"/>
            <a:ext cx="616456" cy="402256"/>
          </a:xfrm>
          <a:prstGeom prst="bentConnector2">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カギ線コネクタ 25"/>
          <p:cNvCxnSpPr>
            <a:stCxn id="44" idx="1"/>
            <a:endCxn id="39" idx="2"/>
          </p:cNvCxnSpPr>
          <p:nvPr/>
        </p:nvCxnSpPr>
        <p:spPr>
          <a:xfrm rot="10800000">
            <a:off x="2056237" y="1983401"/>
            <a:ext cx="2158362" cy="414207"/>
          </a:xfrm>
          <a:prstGeom prst="bentConnector2">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1337434" y="1475727"/>
            <a:ext cx="1173804" cy="587691"/>
            <a:chOff x="1834368" y="1411785"/>
            <a:chExt cx="1173804" cy="587691"/>
          </a:xfrm>
        </p:grpSpPr>
        <p:sp>
          <p:nvSpPr>
            <p:cNvPr id="34" name="正方形/長方形 33"/>
            <p:cNvSpPr/>
            <p:nvPr/>
          </p:nvSpPr>
          <p:spPr>
            <a:xfrm>
              <a:off x="2144006" y="1836519"/>
              <a:ext cx="73900" cy="711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2516221" y="1848313"/>
              <a:ext cx="73900" cy="711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1834368" y="1411785"/>
              <a:ext cx="1173804" cy="587691"/>
              <a:chOff x="2289243" y="3653569"/>
              <a:chExt cx="1173804" cy="587691"/>
            </a:xfrm>
          </p:grpSpPr>
          <p:pic>
            <p:nvPicPr>
              <p:cNvPr id="19" name="図 1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289243" y="3835002"/>
                <a:ext cx="1173804" cy="406258"/>
              </a:xfrm>
              <a:prstGeom prst="rect">
                <a:avLst/>
              </a:prstGeom>
              <a:effectLst>
                <a:outerShdw blurRad="50800" dist="38100" dir="2700000" algn="tl" rotWithShape="0">
                  <a:prstClr val="black">
                    <a:alpha val="40000"/>
                  </a:prstClr>
                </a:outerShdw>
              </a:effectLst>
            </p:spPr>
          </p:pic>
          <p:sp>
            <p:nvSpPr>
              <p:cNvPr id="22" name="テキスト ボックス 21">
                <a:extLst>
                  <a:ext uri="{FF2B5EF4-FFF2-40B4-BE49-F238E27FC236}">
                    <a16:creationId xmlns:a16="http://schemas.microsoft.com/office/drawing/2014/main" id="{DB32ED9B-78AA-4842-8A2E-7E1AECEB8F61}"/>
                  </a:ext>
                </a:extLst>
              </p:cNvPr>
              <p:cNvSpPr txBox="1"/>
              <p:nvPr/>
            </p:nvSpPr>
            <p:spPr>
              <a:xfrm>
                <a:off x="2416623" y="3653569"/>
                <a:ext cx="961145" cy="226591"/>
              </a:xfrm>
              <a:prstGeom prst="rect">
                <a:avLst/>
              </a:prstGeom>
              <a:noFill/>
            </p:spPr>
            <p:txBody>
              <a:bodyPr wrap="square" lIns="36000" tIns="36000" rIns="36000" bIns="36000" rtlCol="0">
                <a:spAutoFit/>
              </a:bodyPr>
              <a:lstStyle/>
              <a:p>
                <a:pPr marL="87313" indent="-87313" algn="ctr"/>
                <a:r>
                  <a:rPr lang="ja-JP" altLang="en-US" sz="1000" b="1" dirty="0">
                    <a:latin typeface="+mn-ea"/>
                    <a:ea typeface="+mn-ea"/>
                    <a:cs typeface="Meiryo UI" panose="020B0604030504040204" pitchFamily="50" charset="-128"/>
                  </a:rPr>
                  <a:t>レコーダー</a:t>
                </a:r>
                <a:endParaRPr kumimoji="1" lang="ja-JP" altLang="en-US" sz="1000" b="1" dirty="0">
                  <a:latin typeface="+mn-ea"/>
                  <a:ea typeface="+mn-ea"/>
                  <a:cs typeface="Meiryo UI" panose="020B0604030504040204" pitchFamily="50" charset="-128"/>
                </a:endParaRPr>
              </a:p>
            </p:txBody>
          </p:sp>
        </p:grpSp>
      </p:grpSp>
      <p:cxnSp>
        <p:nvCxnSpPr>
          <p:cNvPr id="49" name="カギ線コネクタ 48"/>
          <p:cNvCxnSpPr>
            <a:stCxn id="38" idx="2"/>
            <a:endCxn id="19" idx="3"/>
          </p:cNvCxnSpPr>
          <p:nvPr/>
        </p:nvCxnSpPr>
        <p:spPr>
          <a:xfrm rot="5400000">
            <a:off x="2874482" y="1439026"/>
            <a:ext cx="58020" cy="784507"/>
          </a:xfrm>
          <a:prstGeom prst="bentConnector2">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カギ線コネクタ 63"/>
          <p:cNvCxnSpPr>
            <a:stCxn id="43" idx="0"/>
            <a:endCxn id="42" idx="3"/>
          </p:cNvCxnSpPr>
          <p:nvPr/>
        </p:nvCxnSpPr>
        <p:spPr>
          <a:xfrm rot="16200000" flipV="1">
            <a:off x="4148821" y="1373100"/>
            <a:ext cx="370738" cy="680704"/>
          </a:xfrm>
          <a:prstGeom prst="bentConnector2">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6" name="グループ化 65"/>
          <p:cNvGrpSpPr/>
          <p:nvPr/>
        </p:nvGrpSpPr>
        <p:grpSpPr>
          <a:xfrm>
            <a:off x="4045760" y="1802269"/>
            <a:ext cx="1234151" cy="1490565"/>
            <a:chOff x="4015824" y="1778524"/>
            <a:chExt cx="1234151" cy="1490565"/>
          </a:xfrm>
        </p:grpSpPr>
        <p:sp>
          <p:nvSpPr>
            <p:cNvPr id="35" name="正方形/長方形 34"/>
            <p:cNvSpPr/>
            <p:nvPr/>
          </p:nvSpPr>
          <p:spPr>
            <a:xfrm>
              <a:off x="4184663" y="2503624"/>
              <a:ext cx="73900" cy="711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607656" y="1875076"/>
              <a:ext cx="73900" cy="711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184663" y="2338289"/>
              <a:ext cx="73900" cy="711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4015824" y="1778524"/>
              <a:ext cx="1234151" cy="1490565"/>
              <a:chOff x="4512990" y="1594763"/>
              <a:chExt cx="1234151" cy="1490565"/>
            </a:xfrm>
          </p:grpSpPr>
          <p:pic>
            <p:nvPicPr>
              <p:cNvPr id="4" name="図 3"/>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Lst>
              </a:blip>
              <a:srcRect l="8344" r="8222"/>
              <a:stretch/>
            </p:blipFill>
            <p:spPr>
              <a:xfrm>
                <a:off x="4649821" y="1594763"/>
                <a:ext cx="778213" cy="1273528"/>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DB32ED9B-78AA-4842-8A2E-7E1AECEB8F61}"/>
                  </a:ext>
                </a:extLst>
              </p:cNvPr>
              <p:cNvSpPr txBox="1"/>
              <p:nvPr/>
            </p:nvSpPr>
            <p:spPr>
              <a:xfrm>
                <a:off x="4512990" y="2858737"/>
                <a:ext cx="1234151" cy="226591"/>
              </a:xfrm>
              <a:prstGeom prst="rect">
                <a:avLst/>
              </a:prstGeom>
              <a:noFill/>
            </p:spPr>
            <p:txBody>
              <a:bodyPr wrap="square" lIns="36000" tIns="36000" rIns="36000" bIns="36000" rtlCol="0">
                <a:spAutoFit/>
              </a:bodyPr>
              <a:lstStyle/>
              <a:p>
                <a:pPr marL="87313" indent="-87313" algn="ctr"/>
                <a:r>
                  <a:rPr lang="en-US" altLang="ja-JP" sz="1000" b="1" dirty="0">
                    <a:latin typeface="+mn-ea"/>
                    <a:cs typeface="Meiryo UI" panose="020B0604030504040204" pitchFamily="50" charset="-128"/>
                  </a:rPr>
                  <a:t>WV-ASA100UX</a:t>
                </a:r>
                <a:endParaRPr kumimoji="1" lang="ja-JP" altLang="en-US" sz="1000" b="1" dirty="0">
                  <a:latin typeface="+mn-ea"/>
                  <a:cs typeface="Meiryo UI" panose="020B0604030504040204" pitchFamily="50" charset="-128"/>
                </a:endParaRPr>
              </a:p>
            </p:txBody>
          </p:sp>
        </p:grpSp>
      </p:grpSp>
      <p:pic>
        <p:nvPicPr>
          <p:cNvPr id="71" name="図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136" y="1458762"/>
            <a:ext cx="546935" cy="546935"/>
          </a:xfrm>
          <a:prstGeom prst="rect">
            <a:avLst/>
          </a:prstGeom>
          <a:effectLst>
            <a:outerShdw blurRad="50800" dist="38100" dir="2700000" algn="tl" rotWithShape="0">
              <a:prstClr val="black">
                <a:alpha val="40000"/>
              </a:prstClr>
            </a:outerShdw>
          </a:effectLst>
        </p:spPr>
      </p:pic>
      <p:sp>
        <p:nvSpPr>
          <p:cNvPr id="72" name="テキスト ボックス 71">
            <a:extLst>
              <a:ext uri="{FF2B5EF4-FFF2-40B4-BE49-F238E27FC236}">
                <a16:creationId xmlns:a16="http://schemas.microsoft.com/office/drawing/2014/main" id="{DB32ED9B-78AA-4842-8A2E-7E1AECEB8F61}"/>
              </a:ext>
            </a:extLst>
          </p:cNvPr>
          <p:cNvSpPr txBox="1"/>
          <p:nvPr/>
        </p:nvSpPr>
        <p:spPr>
          <a:xfrm>
            <a:off x="438742" y="2005829"/>
            <a:ext cx="760959" cy="257369"/>
          </a:xfrm>
          <a:prstGeom prst="rect">
            <a:avLst/>
          </a:prstGeom>
          <a:solidFill>
            <a:srgbClr val="FFFF00"/>
          </a:solidFill>
          <a:effectLst>
            <a:outerShdw blurRad="50800" dist="38100" dir="2700000" algn="tl" rotWithShape="0">
              <a:prstClr val="black">
                <a:alpha val="40000"/>
              </a:prstClr>
            </a:outerShdw>
          </a:effectLst>
        </p:spPr>
        <p:txBody>
          <a:bodyPr wrap="none" lIns="72000" tIns="36000" rIns="72000" bIns="36000" rtlCol="0">
            <a:spAutoFit/>
          </a:bodyPr>
          <a:lstStyle/>
          <a:p>
            <a:pPr marL="87313" indent="-87313" algn="ctr"/>
            <a:r>
              <a:rPr lang="ja-JP" altLang="en-US" sz="1200" b="1" dirty="0">
                <a:latin typeface="+mn-ea"/>
                <a:ea typeface="+mn-ea"/>
                <a:cs typeface="Meiryo UI" panose="020B0604030504040204" pitchFamily="50" charset="-128"/>
              </a:rPr>
              <a:t>①顔検知</a:t>
            </a:r>
            <a:endParaRPr kumimoji="1" lang="ja-JP" altLang="en-US" sz="1200" b="1" dirty="0">
              <a:latin typeface="+mn-ea"/>
              <a:ea typeface="+mn-ea"/>
              <a:cs typeface="Meiryo UI" panose="020B0604030504040204" pitchFamily="50" charset="-128"/>
            </a:endParaRPr>
          </a:p>
        </p:txBody>
      </p:sp>
      <p:grpSp>
        <p:nvGrpSpPr>
          <p:cNvPr id="94" name="グループ化 93"/>
          <p:cNvGrpSpPr/>
          <p:nvPr/>
        </p:nvGrpSpPr>
        <p:grpSpPr>
          <a:xfrm>
            <a:off x="4282763" y="1969966"/>
            <a:ext cx="760959" cy="674349"/>
            <a:chOff x="4661666" y="1069366"/>
            <a:chExt cx="760959" cy="674349"/>
          </a:xfrm>
        </p:grpSpPr>
        <p:pic>
          <p:nvPicPr>
            <p:cNvPr id="70" name="図 69"/>
            <p:cNvPicPr>
              <a:picLocks noChangeAspect="1"/>
            </p:cNvPicPr>
            <p:nvPr/>
          </p:nvPicPr>
          <p:blipFill>
            <a:blip r:embed="rId9"/>
            <a:stretch>
              <a:fillRect/>
            </a:stretch>
          </p:blipFill>
          <p:spPr>
            <a:xfrm>
              <a:off x="4681556" y="1069366"/>
              <a:ext cx="741069" cy="407282"/>
            </a:xfrm>
            <a:prstGeom prst="rect">
              <a:avLst/>
            </a:prstGeom>
            <a:effectLst>
              <a:outerShdw blurRad="50800" dist="38100" dir="2700000" algn="tl" rotWithShape="0">
                <a:prstClr val="black">
                  <a:alpha val="40000"/>
                </a:prstClr>
              </a:outerShdw>
            </a:effectLst>
          </p:spPr>
        </p:pic>
        <p:sp>
          <p:nvSpPr>
            <p:cNvPr id="73" name="テキスト ボックス 72">
              <a:extLst>
                <a:ext uri="{FF2B5EF4-FFF2-40B4-BE49-F238E27FC236}">
                  <a16:creationId xmlns:a16="http://schemas.microsoft.com/office/drawing/2014/main" id="{DB32ED9B-78AA-4842-8A2E-7E1AECEB8F61}"/>
                </a:ext>
              </a:extLst>
            </p:cNvPr>
            <p:cNvSpPr txBox="1"/>
            <p:nvPr/>
          </p:nvSpPr>
          <p:spPr>
            <a:xfrm>
              <a:off x="4661666" y="1486346"/>
              <a:ext cx="760959" cy="257369"/>
            </a:xfrm>
            <a:prstGeom prst="rect">
              <a:avLst/>
            </a:prstGeom>
            <a:solidFill>
              <a:srgbClr val="FFFF00"/>
            </a:solidFill>
            <a:effectLst>
              <a:outerShdw blurRad="50800" dist="38100" dir="2700000" algn="tl" rotWithShape="0">
                <a:prstClr val="black">
                  <a:alpha val="40000"/>
                </a:prstClr>
              </a:outerShdw>
            </a:effectLst>
          </p:spPr>
          <p:txBody>
            <a:bodyPr wrap="none" lIns="72000" tIns="36000" rIns="72000" bIns="36000" rtlCol="0">
              <a:spAutoFit/>
            </a:bodyPr>
            <a:lstStyle/>
            <a:p>
              <a:pPr marL="87313" indent="-87313" algn="ctr"/>
              <a:r>
                <a:rPr lang="ja-JP" altLang="en-US" sz="1200" b="1" dirty="0">
                  <a:latin typeface="+mn-ea"/>
                  <a:ea typeface="+mn-ea"/>
                  <a:cs typeface="Meiryo UI" panose="020B0604030504040204" pitchFamily="50" charset="-128"/>
                </a:rPr>
                <a:t>②顔照合</a:t>
              </a:r>
              <a:endParaRPr kumimoji="1" lang="ja-JP" altLang="en-US" sz="1200" b="1" dirty="0">
                <a:latin typeface="+mn-ea"/>
                <a:ea typeface="+mn-ea"/>
                <a:cs typeface="Meiryo UI" panose="020B0604030504040204" pitchFamily="50" charset="-128"/>
              </a:endParaRPr>
            </a:p>
          </p:txBody>
        </p:sp>
      </p:grpSp>
      <p:pic>
        <p:nvPicPr>
          <p:cNvPr id="74" name="図 73"/>
          <p:cNvPicPr>
            <a:picLocks noChangeAspect="1"/>
          </p:cNvPicPr>
          <p:nvPr/>
        </p:nvPicPr>
        <p:blipFill>
          <a:blip r:embed="rId10"/>
          <a:stretch>
            <a:fillRect/>
          </a:stretch>
        </p:blipFill>
        <p:spPr>
          <a:xfrm>
            <a:off x="2542417" y="1043426"/>
            <a:ext cx="446898" cy="551562"/>
          </a:xfrm>
          <a:prstGeom prst="rect">
            <a:avLst/>
          </a:prstGeom>
          <a:effectLst>
            <a:outerShdw blurRad="50800" dist="38100" dir="2700000" algn="tl" rotWithShape="0">
              <a:prstClr val="black">
                <a:alpha val="40000"/>
              </a:prstClr>
            </a:outerShdw>
          </a:effectLst>
        </p:spPr>
      </p:pic>
      <p:sp>
        <p:nvSpPr>
          <p:cNvPr id="75" name="テキスト ボックス 74">
            <a:extLst>
              <a:ext uri="{FF2B5EF4-FFF2-40B4-BE49-F238E27FC236}">
                <a16:creationId xmlns:a16="http://schemas.microsoft.com/office/drawing/2014/main" id="{DB32ED9B-78AA-4842-8A2E-7E1AECEB8F61}"/>
              </a:ext>
            </a:extLst>
          </p:cNvPr>
          <p:cNvSpPr txBox="1"/>
          <p:nvPr/>
        </p:nvSpPr>
        <p:spPr>
          <a:xfrm>
            <a:off x="4003408" y="1195562"/>
            <a:ext cx="642378" cy="380480"/>
          </a:xfrm>
          <a:prstGeom prst="rect">
            <a:avLst/>
          </a:prstGeom>
          <a:noFill/>
        </p:spPr>
        <p:txBody>
          <a:bodyPr wrap="square" lIns="36000" tIns="36000" rIns="36000" bIns="36000" rtlCol="0">
            <a:spAutoFit/>
          </a:bodyPr>
          <a:lstStyle/>
          <a:p>
            <a:pPr marL="87313" indent="-87313" algn="ctr"/>
            <a:r>
              <a:rPr lang="ja-JP" altLang="en-US" sz="1000" b="1" dirty="0">
                <a:solidFill>
                  <a:srgbClr val="C00000"/>
                </a:solidFill>
                <a:latin typeface="+mn-ea"/>
                <a:ea typeface="+mn-ea"/>
                <a:cs typeface="Meiryo UI" panose="020B0604030504040204" pitchFamily="50" charset="-128"/>
              </a:rPr>
              <a:t>アラーム</a:t>
            </a:r>
            <a:endParaRPr lang="en-US" altLang="ja-JP" sz="1000" b="1" dirty="0">
              <a:solidFill>
                <a:srgbClr val="C00000"/>
              </a:solidFill>
              <a:latin typeface="+mn-ea"/>
              <a:ea typeface="+mn-ea"/>
              <a:cs typeface="Meiryo UI" panose="020B0604030504040204" pitchFamily="50" charset="-128"/>
            </a:endParaRPr>
          </a:p>
          <a:p>
            <a:pPr marL="87313" indent="-87313" algn="ctr"/>
            <a:r>
              <a:rPr lang="ja-JP" altLang="en-US" sz="1000" b="1" dirty="0">
                <a:solidFill>
                  <a:srgbClr val="C00000"/>
                </a:solidFill>
                <a:latin typeface="+mn-ea"/>
                <a:ea typeface="+mn-ea"/>
                <a:cs typeface="Meiryo UI" panose="020B0604030504040204" pitchFamily="50" charset="-128"/>
              </a:rPr>
              <a:t>通知</a:t>
            </a:r>
            <a:endParaRPr kumimoji="1" lang="ja-JP" altLang="en-US" sz="1000" b="1" dirty="0">
              <a:solidFill>
                <a:srgbClr val="C00000"/>
              </a:solidFill>
              <a:latin typeface="+mn-ea"/>
              <a:ea typeface="+mn-ea"/>
              <a:cs typeface="Meiryo UI" panose="020B0604030504040204" pitchFamily="50" charset="-128"/>
            </a:endParaRPr>
          </a:p>
        </p:txBody>
      </p:sp>
      <p:sp>
        <p:nvSpPr>
          <p:cNvPr id="76" name="テキスト ボックス 75">
            <a:extLst>
              <a:ext uri="{FF2B5EF4-FFF2-40B4-BE49-F238E27FC236}">
                <a16:creationId xmlns:a16="http://schemas.microsoft.com/office/drawing/2014/main" id="{DB32ED9B-78AA-4842-8A2E-7E1AECEB8F61}"/>
              </a:ext>
            </a:extLst>
          </p:cNvPr>
          <p:cNvSpPr txBox="1"/>
          <p:nvPr/>
        </p:nvSpPr>
        <p:spPr>
          <a:xfrm>
            <a:off x="1408838" y="2539554"/>
            <a:ext cx="2560564" cy="288147"/>
          </a:xfrm>
          <a:prstGeom prst="rect">
            <a:avLst/>
          </a:prstGeom>
          <a:noFill/>
        </p:spPr>
        <p:txBody>
          <a:bodyPr wrap="none" lIns="36000" tIns="36000" rIns="36000" bIns="36000" rtlCol="0">
            <a:spAutoFit/>
          </a:bodyPr>
          <a:lstStyle/>
          <a:p>
            <a:pPr marL="87313" indent="-87313" algn="ctr"/>
            <a:r>
              <a:rPr lang="ja-JP" altLang="en-US" sz="1400" b="1" dirty="0">
                <a:solidFill>
                  <a:srgbClr val="C00000"/>
                </a:solidFill>
                <a:latin typeface="+mn-ea"/>
                <a:ea typeface="+mn-ea"/>
                <a:cs typeface="Meiryo UI" panose="020B0604030504040204" pitchFamily="50" charset="-128"/>
              </a:rPr>
              <a:t>アラーム通知</a:t>
            </a:r>
            <a:r>
              <a:rPr lang="ja-JP" altLang="en-US" sz="1100" b="1" dirty="0">
                <a:solidFill>
                  <a:srgbClr val="C00000"/>
                </a:solidFill>
                <a:latin typeface="+mn-ea"/>
                <a:ea typeface="+mn-ea"/>
                <a:cs typeface="Meiryo UI" panose="020B0604030504040204" pitchFamily="50" charset="-128"/>
              </a:rPr>
              <a:t>（コマンドアラーム）</a:t>
            </a:r>
            <a:endParaRPr kumimoji="1" lang="ja-JP" altLang="en-US" sz="1100" b="1" dirty="0">
              <a:solidFill>
                <a:srgbClr val="C00000"/>
              </a:solidFill>
              <a:latin typeface="+mn-ea"/>
              <a:ea typeface="+mn-ea"/>
              <a:cs typeface="Meiryo UI" panose="020B0604030504040204" pitchFamily="50" charset="-128"/>
            </a:endParaRPr>
          </a:p>
        </p:txBody>
      </p:sp>
      <p:sp>
        <p:nvSpPr>
          <p:cNvPr id="77" name="テキスト ボックス 76">
            <a:extLst>
              <a:ext uri="{FF2B5EF4-FFF2-40B4-BE49-F238E27FC236}">
                <a16:creationId xmlns:a16="http://schemas.microsoft.com/office/drawing/2014/main" id="{DB32ED9B-78AA-4842-8A2E-7E1AECEB8F61}"/>
              </a:ext>
            </a:extLst>
          </p:cNvPr>
          <p:cNvSpPr txBox="1"/>
          <p:nvPr/>
        </p:nvSpPr>
        <p:spPr>
          <a:xfrm>
            <a:off x="2724427" y="1608703"/>
            <a:ext cx="1068736" cy="257369"/>
          </a:xfrm>
          <a:prstGeom prst="rect">
            <a:avLst/>
          </a:prstGeom>
          <a:solidFill>
            <a:srgbClr val="FFFF00"/>
          </a:solidFill>
          <a:effectLst>
            <a:outerShdw blurRad="50800" dist="38100" dir="2700000" algn="tl" rotWithShape="0">
              <a:prstClr val="black">
                <a:alpha val="40000"/>
              </a:prstClr>
            </a:outerShdw>
          </a:effectLst>
        </p:spPr>
        <p:txBody>
          <a:bodyPr wrap="none" lIns="72000" tIns="36000" rIns="72000" bIns="36000" rtlCol="0">
            <a:spAutoFit/>
          </a:bodyPr>
          <a:lstStyle/>
          <a:p>
            <a:pPr marL="87313" indent="-87313" algn="ctr"/>
            <a:r>
              <a:rPr lang="ja-JP" altLang="en-US" sz="1200" b="1" dirty="0">
                <a:latin typeface="+mn-ea"/>
                <a:ea typeface="+mn-ea"/>
                <a:cs typeface="Meiryo UI" panose="020B0604030504040204" pitchFamily="50" charset="-128"/>
              </a:rPr>
              <a:t>アラーム発報</a:t>
            </a:r>
            <a:endParaRPr kumimoji="1" lang="ja-JP" altLang="en-US" sz="1200" b="1" dirty="0">
              <a:latin typeface="+mn-ea"/>
              <a:ea typeface="+mn-ea"/>
              <a:cs typeface="Meiryo UI" panose="020B0604030504040204" pitchFamily="50" charset="-128"/>
            </a:endParaRPr>
          </a:p>
        </p:txBody>
      </p:sp>
      <p:grpSp>
        <p:nvGrpSpPr>
          <p:cNvPr id="83" name="グループ化 82"/>
          <p:cNvGrpSpPr/>
          <p:nvPr/>
        </p:nvGrpSpPr>
        <p:grpSpPr>
          <a:xfrm>
            <a:off x="487437" y="3630264"/>
            <a:ext cx="663572" cy="903339"/>
            <a:chOff x="625015" y="3149188"/>
            <a:chExt cx="663572" cy="903339"/>
          </a:xfrm>
        </p:grpSpPr>
        <p:sp>
          <p:nvSpPr>
            <p:cNvPr id="82" name="星 16 81"/>
            <p:cNvSpPr/>
            <p:nvPr/>
          </p:nvSpPr>
          <p:spPr>
            <a:xfrm>
              <a:off x="625015" y="3149188"/>
              <a:ext cx="663572" cy="571474"/>
            </a:xfrm>
            <a:prstGeom prst="star16">
              <a:avLst/>
            </a:prstGeom>
            <a:gradFill flip="none" rotWithShape="1">
              <a:gsLst>
                <a:gs pos="0">
                  <a:schemeClr val="accent2">
                    <a:lumMod val="20000"/>
                    <a:lumOff val="80000"/>
                  </a:schemeClr>
                </a:gs>
                <a:gs pos="100000">
                  <a:srgbClr val="FF6600"/>
                </a:gs>
              </a:gsLst>
              <a:path path="circle">
                <a:fillToRect l="50000" t="50000" r="50000" b="50000"/>
              </a:path>
              <a:tileRect/>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0" name="図 79"/>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0" r="100000"/>
                      </a14:imgEffect>
                    </a14:imgLayer>
                  </a14:imgProps>
                </a:ext>
              </a:extLst>
            </a:blip>
            <a:srcRect l="25486" t="12921" r="27493"/>
            <a:stretch/>
          </p:blipFill>
          <p:spPr>
            <a:xfrm>
              <a:off x="672575" y="3272192"/>
              <a:ext cx="581892" cy="780335"/>
            </a:xfrm>
            <a:prstGeom prst="rect">
              <a:avLst/>
            </a:prstGeom>
            <a:effectLst>
              <a:outerShdw blurRad="50800" dist="38100" dir="2700000" algn="tl" rotWithShape="0">
                <a:prstClr val="black">
                  <a:alpha val="40000"/>
                </a:prstClr>
              </a:outerShdw>
            </a:effectLst>
          </p:spPr>
        </p:pic>
      </p:grpSp>
      <p:cxnSp>
        <p:nvCxnSpPr>
          <p:cNvPr id="84" name="カギ線コネクタ 83"/>
          <p:cNvCxnSpPr>
            <a:stCxn id="5" idx="1"/>
            <a:endCxn id="80" idx="1"/>
          </p:cNvCxnSpPr>
          <p:nvPr/>
        </p:nvCxnSpPr>
        <p:spPr>
          <a:xfrm rot="10800000" flipV="1">
            <a:off x="534998" y="2539554"/>
            <a:ext cx="54767" cy="1603882"/>
          </a:xfrm>
          <a:prstGeom prst="bentConnector3">
            <a:avLst>
              <a:gd name="adj1" fmla="val 517405"/>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DB32ED9B-78AA-4842-8A2E-7E1AECEB8F61}"/>
              </a:ext>
            </a:extLst>
          </p:cNvPr>
          <p:cNvSpPr txBox="1"/>
          <p:nvPr/>
        </p:nvSpPr>
        <p:spPr>
          <a:xfrm>
            <a:off x="130966" y="4430296"/>
            <a:ext cx="1376513" cy="257369"/>
          </a:xfrm>
          <a:prstGeom prst="rect">
            <a:avLst/>
          </a:prstGeom>
          <a:solidFill>
            <a:srgbClr val="FFFF00"/>
          </a:solidFill>
          <a:effectLst>
            <a:outerShdw blurRad="50800" dist="38100" dir="2700000" algn="tl" rotWithShape="0">
              <a:prstClr val="black">
                <a:alpha val="40000"/>
              </a:prstClr>
            </a:outerShdw>
          </a:effectLst>
        </p:spPr>
        <p:txBody>
          <a:bodyPr wrap="none" lIns="72000" tIns="36000" rIns="72000" bIns="36000" rtlCol="0">
            <a:spAutoFit/>
          </a:bodyPr>
          <a:lstStyle/>
          <a:p>
            <a:pPr marL="87313" indent="-87313" algn="ctr"/>
            <a:r>
              <a:rPr lang="ja-JP" altLang="en-US" sz="1200" b="1" dirty="0">
                <a:latin typeface="+mn-ea"/>
                <a:ea typeface="+mn-ea"/>
                <a:cs typeface="Meiryo UI" panose="020B0604030504040204" pitchFamily="50" charset="-128"/>
              </a:rPr>
              <a:t>③パトランプ点灯</a:t>
            </a:r>
            <a:endParaRPr kumimoji="1" lang="ja-JP" altLang="en-US" sz="1200" b="1" dirty="0">
              <a:latin typeface="+mn-ea"/>
              <a:ea typeface="+mn-ea"/>
              <a:cs typeface="Meiryo UI" panose="020B0604030504040204" pitchFamily="50" charset="-128"/>
            </a:endParaRPr>
          </a:p>
        </p:txBody>
      </p:sp>
      <p:sp>
        <p:nvSpPr>
          <p:cNvPr id="88" name="テキスト ボックス 87">
            <a:extLst>
              <a:ext uri="{FF2B5EF4-FFF2-40B4-BE49-F238E27FC236}">
                <a16:creationId xmlns:a16="http://schemas.microsoft.com/office/drawing/2014/main" id="{DB32ED9B-78AA-4842-8A2E-7E1AECEB8F61}"/>
              </a:ext>
            </a:extLst>
          </p:cNvPr>
          <p:cNvSpPr txBox="1"/>
          <p:nvPr/>
        </p:nvSpPr>
        <p:spPr>
          <a:xfrm>
            <a:off x="288765" y="3191569"/>
            <a:ext cx="1593953" cy="457424"/>
          </a:xfrm>
          <a:prstGeom prst="rect">
            <a:avLst/>
          </a:prstGeom>
          <a:noFill/>
        </p:spPr>
        <p:txBody>
          <a:bodyPr wrap="none" lIns="36000" tIns="36000" rIns="36000" bIns="36000" rtlCol="0">
            <a:spAutoFit/>
          </a:bodyPr>
          <a:lstStyle/>
          <a:p>
            <a:pPr marL="87313" indent="-87313"/>
            <a:r>
              <a:rPr lang="ja-JP" altLang="en-US" sz="1400" b="1" dirty="0">
                <a:solidFill>
                  <a:srgbClr val="C00000"/>
                </a:solidFill>
                <a:latin typeface="+mn-ea"/>
                <a:ea typeface="+mn-ea"/>
                <a:cs typeface="Meiryo UI" panose="020B0604030504040204" pitchFamily="50" charset="-128"/>
              </a:rPr>
              <a:t>アラーム連動</a:t>
            </a:r>
            <a:endParaRPr lang="en-US" altLang="ja-JP" sz="1400" b="1" dirty="0">
              <a:solidFill>
                <a:srgbClr val="C00000"/>
              </a:solidFill>
              <a:latin typeface="+mn-ea"/>
              <a:ea typeface="+mn-ea"/>
              <a:cs typeface="Meiryo UI" panose="020B0604030504040204" pitchFamily="50" charset="-128"/>
            </a:endParaRPr>
          </a:p>
          <a:p>
            <a:pPr marL="87313" indent="-87313"/>
            <a:r>
              <a:rPr lang="ja-JP" altLang="en-US" sz="1100" b="1" dirty="0">
                <a:solidFill>
                  <a:srgbClr val="C00000"/>
                </a:solidFill>
                <a:latin typeface="+mn-ea"/>
                <a:ea typeface="+mn-ea"/>
                <a:cs typeface="Meiryo UI" panose="020B0604030504040204" pitchFamily="50" charset="-128"/>
              </a:rPr>
              <a:t>（</a:t>
            </a:r>
            <a:r>
              <a:rPr lang="en-US" altLang="ja-JP" sz="1100" b="1" dirty="0">
                <a:solidFill>
                  <a:srgbClr val="C00000"/>
                </a:solidFill>
                <a:latin typeface="+mn-ea"/>
                <a:ea typeface="+mn-ea"/>
                <a:cs typeface="Meiryo UI" panose="020B0604030504040204" pitchFamily="50" charset="-128"/>
              </a:rPr>
              <a:t>HTTP</a:t>
            </a:r>
            <a:r>
              <a:rPr lang="ja-JP" altLang="en-US" sz="1100" b="1" dirty="0">
                <a:solidFill>
                  <a:srgbClr val="C00000"/>
                </a:solidFill>
                <a:latin typeface="+mn-ea"/>
                <a:ea typeface="+mn-ea"/>
                <a:cs typeface="Meiryo UI" panose="020B0604030504040204" pitchFamily="50" charset="-128"/>
              </a:rPr>
              <a:t>コマンド送信）</a:t>
            </a:r>
            <a:endParaRPr kumimoji="1" lang="ja-JP" altLang="en-US" sz="1100" b="1" dirty="0">
              <a:solidFill>
                <a:srgbClr val="C00000"/>
              </a:solidFill>
              <a:latin typeface="+mn-ea"/>
              <a:ea typeface="+mn-ea"/>
              <a:cs typeface="Meiryo UI" panose="020B0604030504040204" pitchFamily="50" charset="-128"/>
            </a:endParaRPr>
          </a:p>
        </p:txBody>
      </p:sp>
      <p:cxnSp>
        <p:nvCxnSpPr>
          <p:cNvPr id="89" name="直線コネクタ 88"/>
          <p:cNvCxnSpPr/>
          <p:nvPr/>
        </p:nvCxnSpPr>
        <p:spPr>
          <a:xfrm flipH="1" flipV="1">
            <a:off x="1115222" y="2378910"/>
            <a:ext cx="3100195" cy="10435"/>
          </a:xfrm>
          <a:prstGeom prst="line">
            <a:avLst/>
          </a:prstGeom>
          <a:ln w="28575">
            <a:solidFill>
              <a:srgbClr val="0000FF"/>
            </a:solidFill>
            <a:headEnd type="triangle" w="lg" len="lg"/>
          </a:ln>
        </p:spPr>
        <p:style>
          <a:lnRef idx="1">
            <a:schemeClr val="accent1"/>
          </a:lnRef>
          <a:fillRef idx="0">
            <a:schemeClr val="accent1"/>
          </a:fillRef>
          <a:effectRef idx="0">
            <a:schemeClr val="accent1"/>
          </a:effectRef>
          <a:fontRef idx="minor">
            <a:schemeClr val="tx1"/>
          </a:fontRef>
        </p:style>
      </p:cxnSp>
      <p:sp>
        <p:nvSpPr>
          <p:cNvPr id="91" name="テキスト ボックス 90">
            <a:extLst>
              <a:ext uri="{FF2B5EF4-FFF2-40B4-BE49-F238E27FC236}">
                <a16:creationId xmlns:a16="http://schemas.microsoft.com/office/drawing/2014/main" id="{DB32ED9B-78AA-4842-8A2E-7E1AECEB8F61}"/>
              </a:ext>
            </a:extLst>
          </p:cNvPr>
          <p:cNvSpPr txBox="1"/>
          <p:nvPr/>
        </p:nvSpPr>
        <p:spPr>
          <a:xfrm>
            <a:off x="1288444" y="2076913"/>
            <a:ext cx="2958108" cy="288147"/>
          </a:xfrm>
          <a:prstGeom prst="rect">
            <a:avLst/>
          </a:prstGeom>
          <a:noFill/>
        </p:spPr>
        <p:txBody>
          <a:bodyPr wrap="none" lIns="36000" tIns="36000" rIns="36000" bIns="36000" rtlCol="0">
            <a:spAutoFit/>
          </a:bodyPr>
          <a:lstStyle/>
          <a:p>
            <a:pPr marL="87313" indent="-87313" algn="ctr"/>
            <a:r>
              <a:rPr lang="ja-JP" altLang="en-US" sz="1400" b="1" dirty="0">
                <a:solidFill>
                  <a:schemeClr val="accent5">
                    <a:lumMod val="75000"/>
                  </a:schemeClr>
                </a:solidFill>
                <a:latin typeface="+mn-ea"/>
                <a:ea typeface="+mn-ea"/>
                <a:cs typeface="Meiryo UI" panose="020B0604030504040204" pitchFamily="50" charset="-128"/>
              </a:rPr>
              <a:t>ベストショット送信</a:t>
            </a:r>
            <a:r>
              <a:rPr lang="ja-JP" altLang="en-US" sz="1100" b="1" dirty="0">
                <a:solidFill>
                  <a:schemeClr val="accent5">
                    <a:lumMod val="75000"/>
                  </a:schemeClr>
                </a:solidFill>
                <a:latin typeface="+mn-ea"/>
                <a:ea typeface="+mn-ea"/>
                <a:cs typeface="Meiryo UI" panose="020B0604030504040204" pitchFamily="50" charset="-128"/>
              </a:rPr>
              <a:t>（特徴量情報含む）</a:t>
            </a:r>
            <a:endParaRPr kumimoji="1" lang="ja-JP" altLang="en-US" sz="1100" b="1" dirty="0">
              <a:solidFill>
                <a:schemeClr val="accent5">
                  <a:lumMod val="75000"/>
                </a:schemeClr>
              </a:solidFill>
              <a:latin typeface="+mn-ea"/>
              <a:ea typeface="+mn-ea"/>
              <a:cs typeface="Meiryo UI" panose="020B0604030504040204" pitchFamily="50" charset="-128"/>
            </a:endParaRPr>
          </a:p>
        </p:txBody>
      </p:sp>
      <p:sp>
        <p:nvSpPr>
          <p:cNvPr id="95" name="テキスト ボックス 94"/>
          <p:cNvSpPr txBox="1"/>
          <p:nvPr/>
        </p:nvSpPr>
        <p:spPr>
          <a:xfrm>
            <a:off x="5080866" y="931495"/>
            <a:ext cx="4031304" cy="3899529"/>
          </a:xfrm>
          <a:prstGeom prst="rect">
            <a:avLst/>
          </a:prstGeom>
          <a:noFill/>
        </p:spPr>
        <p:txBody>
          <a:bodyPr wrap="square" rtlCol="0">
            <a:spAutoFit/>
          </a:bodyPr>
          <a:lstStyle/>
          <a:p>
            <a:pPr>
              <a:lnSpc>
                <a:spcPct val="110000"/>
              </a:lnSpc>
            </a:pPr>
            <a:r>
              <a:rPr lang="en-US" altLang="ja-JP" sz="1400" b="1" dirty="0">
                <a:latin typeface="+mn-ea"/>
                <a:ea typeface="+mn-ea"/>
              </a:rPr>
              <a:t>WV-ASA100UX</a:t>
            </a:r>
            <a:r>
              <a:rPr lang="ja-JP" altLang="en-US" sz="1400" b="1" dirty="0">
                <a:latin typeface="+mn-ea"/>
                <a:ea typeface="+mn-ea"/>
              </a:rPr>
              <a:t> ブラウザ画面、</a:t>
            </a:r>
            <a:r>
              <a:rPr kumimoji="1" lang="ja-JP" altLang="en-US" sz="1400" b="1" dirty="0">
                <a:latin typeface="+mn-ea"/>
                <a:ea typeface="+mn-ea"/>
              </a:rPr>
              <a:t>左側メニューの「🔔」アイコン</a:t>
            </a:r>
            <a:r>
              <a:rPr lang="ja-JP" altLang="en-US" sz="1400" b="1" dirty="0">
                <a:latin typeface="+mn-ea"/>
                <a:ea typeface="+mn-ea"/>
              </a:rPr>
              <a:t>「アラーム通知設定」をクリックして、以下の通り設定します。</a:t>
            </a:r>
            <a:endParaRPr lang="en-US" altLang="ja-JP" sz="1400" b="1" dirty="0">
              <a:latin typeface="+mn-ea"/>
              <a:ea typeface="+mn-ea"/>
            </a:endParaRPr>
          </a:p>
          <a:p>
            <a:pPr>
              <a:lnSpc>
                <a:spcPct val="110000"/>
              </a:lnSpc>
              <a:spcBef>
                <a:spcPts val="600"/>
              </a:spcBef>
            </a:pPr>
            <a:r>
              <a:rPr kumimoji="1" lang="ja-JP" altLang="en-US" sz="1000" b="1" dirty="0">
                <a:latin typeface="+mn-ea"/>
                <a:ea typeface="+mn-ea"/>
              </a:rPr>
              <a:t>　</a:t>
            </a:r>
            <a:r>
              <a:rPr lang="ja-JP" altLang="en-US" sz="1000" b="1" dirty="0">
                <a:latin typeface="+mn-ea"/>
                <a:ea typeface="+mn-ea"/>
              </a:rPr>
              <a:t>・</a:t>
            </a:r>
            <a:r>
              <a:rPr kumimoji="1" lang="ja-JP" altLang="en-US" sz="1000" b="1" dirty="0">
                <a:latin typeface="+mn-ea"/>
                <a:ea typeface="+mn-ea"/>
              </a:rPr>
              <a:t>タイプ：「カメラ」を選択</a:t>
            </a:r>
            <a:endParaRPr kumimoji="1" lang="en-US" altLang="ja-JP" sz="1000" b="1" dirty="0">
              <a:latin typeface="+mn-ea"/>
              <a:ea typeface="+mn-ea"/>
            </a:endParaRPr>
          </a:p>
          <a:p>
            <a:pPr>
              <a:lnSpc>
                <a:spcPct val="110000"/>
              </a:lnSpc>
            </a:pPr>
            <a:r>
              <a:rPr lang="ja-JP" altLang="en-US" sz="1000" b="1" dirty="0">
                <a:latin typeface="+mn-ea"/>
                <a:ea typeface="+mn-ea"/>
              </a:rPr>
              <a:t>　・</a:t>
            </a:r>
            <a:r>
              <a:rPr lang="en-US" altLang="ja-JP" sz="1000" b="1" dirty="0">
                <a:latin typeface="+mn-ea"/>
                <a:ea typeface="+mn-ea"/>
              </a:rPr>
              <a:t>IP</a:t>
            </a:r>
            <a:r>
              <a:rPr lang="ja-JP" altLang="en-US" sz="1000" b="1" dirty="0">
                <a:latin typeface="+mn-ea"/>
                <a:ea typeface="+mn-ea"/>
              </a:rPr>
              <a:t>アドレス：該当カメラの</a:t>
            </a:r>
            <a:r>
              <a:rPr lang="en-US" altLang="ja-JP" sz="1000" b="1" dirty="0">
                <a:latin typeface="+mn-ea"/>
                <a:ea typeface="+mn-ea"/>
              </a:rPr>
              <a:t>IP</a:t>
            </a:r>
            <a:r>
              <a:rPr lang="ja-JP" altLang="en-US" sz="1000" b="1" dirty="0">
                <a:latin typeface="+mn-ea"/>
                <a:ea typeface="+mn-ea"/>
              </a:rPr>
              <a:t>を入力</a:t>
            </a:r>
            <a:endParaRPr lang="en-US" altLang="ja-JP" sz="1000" b="1" dirty="0">
              <a:latin typeface="+mn-ea"/>
              <a:ea typeface="+mn-ea"/>
            </a:endParaRPr>
          </a:p>
          <a:p>
            <a:pPr marL="1073150" indent="-1073150">
              <a:lnSpc>
                <a:spcPct val="110000"/>
              </a:lnSpc>
            </a:pPr>
            <a:r>
              <a:rPr kumimoji="1" lang="ja-JP" altLang="en-US" sz="1000" b="1" dirty="0">
                <a:latin typeface="+mn-ea"/>
                <a:ea typeface="+mn-ea"/>
              </a:rPr>
              <a:t>　</a:t>
            </a:r>
            <a:r>
              <a:rPr lang="ja-JP" altLang="en-US" sz="1000" b="1" dirty="0">
                <a:latin typeface="+mn-ea"/>
                <a:ea typeface="+mn-ea"/>
              </a:rPr>
              <a:t>・</a:t>
            </a:r>
            <a:r>
              <a:rPr kumimoji="1" lang="ja-JP" altLang="en-US" sz="1000" b="1" dirty="0">
                <a:latin typeface="+mn-ea"/>
                <a:ea typeface="+mn-ea"/>
              </a:rPr>
              <a:t>通知ポート：該当カメラのコマンドアラーム受信ポートを入力</a:t>
            </a:r>
            <a:endParaRPr kumimoji="1" lang="en-US" altLang="ja-JP" sz="1000" b="1" dirty="0">
              <a:latin typeface="+mn-ea"/>
              <a:ea typeface="+mn-ea"/>
            </a:endParaRPr>
          </a:p>
          <a:p>
            <a:pPr marL="1073150" indent="-1073150">
              <a:lnSpc>
                <a:spcPct val="110000"/>
              </a:lnSpc>
            </a:pPr>
            <a:r>
              <a:rPr lang="ja-JP" altLang="en-US" sz="1000" b="1" dirty="0">
                <a:latin typeface="+mn-ea"/>
                <a:ea typeface="+mn-ea"/>
              </a:rPr>
              <a:t>　・通知：「アラーム」にチェック</a:t>
            </a:r>
            <a:endParaRPr lang="en-US" altLang="ja-JP" sz="1000" b="1" dirty="0">
              <a:latin typeface="+mn-ea"/>
              <a:ea typeface="+mn-ea"/>
            </a:endParaRPr>
          </a:p>
          <a:p>
            <a:pPr marL="1166813" indent="-1166813">
              <a:lnSpc>
                <a:spcPct val="110000"/>
              </a:lnSpc>
            </a:pPr>
            <a:r>
              <a:rPr kumimoji="1" lang="ja-JP" altLang="en-US" sz="1000" b="1" dirty="0">
                <a:latin typeface="+mn-ea"/>
                <a:ea typeface="+mn-ea"/>
              </a:rPr>
              <a:t>　・アラーム種別：「全ての顔照合アラーム」</a:t>
            </a:r>
            <a:r>
              <a:rPr lang="ja-JP" altLang="en-US" sz="1000" b="1" dirty="0">
                <a:latin typeface="+mn-ea"/>
                <a:ea typeface="+mn-ea"/>
              </a:rPr>
              <a:t>または「顔照合アラーム（入力されたカメラの</a:t>
            </a:r>
            <a:r>
              <a:rPr lang="en-US" altLang="ja-JP" sz="1000" b="1" dirty="0">
                <a:latin typeface="+mn-ea"/>
                <a:ea typeface="+mn-ea"/>
              </a:rPr>
              <a:t>IP</a:t>
            </a:r>
            <a:r>
              <a:rPr lang="ja-JP" altLang="en-US" sz="1000" b="1" dirty="0">
                <a:latin typeface="+mn-ea"/>
                <a:ea typeface="+mn-ea"/>
              </a:rPr>
              <a:t>アドレスからの顔画像データ）」</a:t>
            </a:r>
            <a:r>
              <a:rPr kumimoji="1" lang="ja-JP" altLang="en-US" sz="1000" b="1" dirty="0">
                <a:latin typeface="+mn-ea"/>
                <a:ea typeface="+mn-ea"/>
              </a:rPr>
              <a:t>を選択</a:t>
            </a:r>
            <a:endParaRPr kumimoji="1" lang="en-US" altLang="ja-JP" sz="1000" b="1" dirty="0">
              <a:latin typeface="+mn-ea"/>
              <a:ea typeface="+mn-ea"/>
            </a:endParaRPr>
          </a:p>
          <a:p>
            <a:pPr marL="1166813" indent="-538163">
              <a:lnSpc>
                <a:spcPct val="110000"/>
              </a:lnSpc>
              <a:spcBef>
                <a:spcPts val="600"/>
              </a:spcBef>
            </a:pPr>
            <a:r>
              <a:rPr lang="en-US" altLang="ja-JP" sz="1000" b="1" dirty="0">
                <a:latin typeface="+mn-ea"/>
                <a:ea typeface="+mn-ea"/>
              </a:rPr>
              <a:t>【</a:t>
            </a:r>
            <a:r>
              <a:rPr lang="ja-JP" altLang="en-US" sz="1000" b="1" dirty="0">
                <a:latin typeface="+mn-ea"/>
                <a:ea typeface="+mn-ea"/>
              </a:rPr>
              <a:t>注意</a:t>
            </a:r>
            <a:r>
              <a:rPr lang="en-US" altLang="ja-JP" sz="1000" b="1" dirty="0">
                <a:latin typeface="+mn-ea"/>
                <a:ea typeface="+mn-ea"/>
              </a:rPr>
              <a:t>】</a:t>
            </a:r>
            <a:r>
              <a:rPr lang="ja-JP" altLang="en-US" sz="1000" b="1" dirty="0">
                <a:latin typeface="+mn-ea"/>
                <a:ea typeface="+mn-ea"/>
              </a:rPr>
              <a:t>「</a:t>
            </a:r>
            <a:r>
              <a:rPr lang="en-US" altLang="ja-JP" sz="1000" b="1" dirty="0">
                <a:latin typeface="+mn-ea"/>
                <a:ea typeface="+mn-ea"/>
              </a:rPr>
              <a:t>IP</a:t>
            </a:r>
            <a:r>
              <a:rPr lang="ja-JP" altLang="en-US" sz="1000" b="1" dirty="0">
                <a:latin typeface="+mn-ea"/>
                <a:ea typeface="+mn-ea"/>
              </a:rPr>
              <a:t>アドレス」を</a:t>
            </a:r>
            <a:r>
              <a:rPr lang="en-US" altLang="ja-JP" sz="1000" b="1" dirty="0">
                <a:latin typeface="+mn-ea"/>
                <a:ea typeface="+mn-ea"/>
              </a:rPr>
              <a:t>ASA100UX</a:t>
            </a:r>
            <a:r>
              <a:rPr lang="ja-JP" altLang="en-US" sz="1000" b="1" dirty="0">
                <a:latin typeface="+mn-ea"/>
                <a:ea typeface="+mn-ea"/>
              </a:rPr>
              <a:t>に未登録のカメラに設定した場合は、アラーム種別を必ず「全ての顔照合アラーム」に設定してください。</a:t>
            </a:r>
            <a:endParaRPr kumimoji="1" lang="en-US" altLang="ja-JP" sz="1000" b="1" dirty="0">
              <a:latin typeface="+mn-ea"/>
              <a:ea typeface="+mn-ea"/>
            </a:endParaRPr>
          </a:p>
          <a:p>
            <a:pPr>
              <a:lnSpc>
                <a:spcPct val="110000"/>
              </a:lnSpc>
              <a:spcBef>
                <a:spcPts val="600"/>
              </a:spcBef>
            </a:pPr>
            <a:r>
              <a:rPr lang="ja-JP" altLang="en-US" sz="1400" b="1" dirty="0">
                <a:latin typeface="+mn-ea"/>
                <a:ea typeface="+mn-ea"/>
              </a:rPr>
              <a:t>＊カメラ側もアラーム連動設定を行います。</a:t>
            </a:r>
            <a:endParaRPr lang="en-US" altLang="ja-JP" sz="1400" b="1" dirty="0">
              <a:latin typeface="+mn-ea"/>
              <a:ea typeface="+mn-ea"/>
            </a:endParaRPr>
          </a:p>
          <a:p>
            <a:pPr>
              <a:lnSpc>
                <a:spcPct val="110000"/>
              </a:lnSpc>
              <a:spcBef>
                <a:spcPts val="0"/>
              </a:spcBef>
            </a:pPr>
            <a:r>
              <a:rPr lang="ja-JP" altLang="en-US" sz="1100" b="1" dirty="0">
                <a:latin typeface="+mn-ea"/>
                <a:ea typeface="+mn-ea"/>
              </a:rPr>
              <a:t>　　⇒カメラの取扱説明書を参照ください。</a:t>
            </a:r>
            <a:endParaRPr lang="en-US" altLang="ja-JP" sz="1100" b="1" dirty="0">
              <a:latin typeface="+mn-ea"/>
              <a:ea typeface="+mn-ea"/>
            </a:endParaRPr>
          </a:p>
          <a:p>
            <a:pPr>
              <a:lnSpc>
                <a:spcPct val="110000"/>
              </a:lnSpc>
              <a:spcBef>
                <a:spcPts val="300"/>
              </a:spcBef>
            </a:pPr>
            <a:r>
              <a:rPr lang="ja-JP" altLang="en-US" sz="1400" b="1" dirty="0">
                <a:latin typeface="+mn-ea"/>
                <a:ea typeface="+mn-ea"/>
              </a:rPr>
              <a:t>上記設定により、顔照合時、カメラにアラームが通知され、連動動作での「パトランプ点灯」が可能となります。</a:t>
            </a:r>
            <a:endParaRPr lang="en-US" altLang="ja-JP" sz="1400" b="1" dirty="0">
              <a:latin typeface="+mn-ea"/>
              <a:ea typeface="+mn-ea"/>
            </a:endParaRPr>
          </a:p>
        </p:txBody>
      </p:sp>
      <p:grpSp>
        <p:nvGrpSpPr>
          <p:cNvPr id="97" name="グループ化 96"/>
          <p:cNvGrpSpPr/>
          <p:nvPr/>
        </p:nvGrpSpPr>
        <p:grpSpPr>
          <a:xfrm>
            <a:off x="1979282" y="3001570"/>
            <a:ext cx="2092862" cy="1696003"/>
            <a:chOff x="2019287" y="3053005"/>
            <a:chExt cx="2092862" cy="1696003"/>
          </a:xfrm>
        </p:grpSpPr>
        <p:pic>
          <p:nvPicPr>
            <p:cNvPr id="92" name="図 91"/>
            <p:cNvPicPr>
              <a:picLocks noChangeAspect="1"/>
            </p:cNvPicPr>
            <p:nvPr/>
          </p:nvPicPr>
          <p:blipFill rotWithShape="1">
            <a:blip r:embed="rId13"/>
            <a:srcRect l="30582" t="30324" r="31746" b="23701"/>
            <a:stretch/>
          </p:blipFill>
          <p:spPr>
            <a:xfrm>
              <a:off x="2073833" y="3053005"/>
              <a:ext cx="2038316" cy="1696003"/>
            </a:xfrm>
            <a:prstGeom prst="rect">
              <a:avLst/>
            </a:prstGeom>
            <a:effectLst>
              <a:outerShdw blurRad="50800" dist="38100" dir="2700000" algn="tl" rotWithShape="0">
                <a:prstClr val="black">
                  <a:alpha val="40000"/>
                </a:prstClr>
              </a:outerShdw>
            </a:effectLst>
          </p:spPr>
        </p:pic>
        <p:sp>
          <p:nvSpPr>
            <p:cNvPr id="96" name="テキスト ボックス 95">
              <a:extLst>
                <a:ext uri="{FF2B5EF4-FFF2-40B4-BE49-F238E27FC236}">
                  <a16:creationId xmlns:a16="http://schemas.microsoft.com/office/drawing/2014/main" id="{DB32ED9B-78AA-4842-8A2E-7E1AECEB8F61}"/>
                </a:ext>
              </a:extLst>
            </p:cNvPr>
            <p:cNvSpPr txBox="1"/>
            <p:nvPr/>
          </p:nvSpPr>
          <p:spPr>
            <a:xfrm>
              <a:off x="2019287" y="4480626"/>
              <a:ext cx="1609342" cy="226591"/>
            </a:xfrm>
            <a:prstGeom prst="rect">
              <a:avLst/>
            </a:prstGeom>
            <a:noFill/>
            <a:ln>
              <a:noFill/>
            </a:ln>
          </p:spPr>
          <p:txBody>
            <a:bodyPr wrap="square" lIns="36000" tIns="36000" rIns="36000" bIns="36000" rtlCol="0">
              <a:spAutoFit/>
            </a:bodyPr>
            <a:lstStyle/>
            <a:p>
              <a:pPr marL="87313" indent="-87313" algn="ctr"/>
              <a:r>
                <a:rPr lang="en-US" altLang="ja-JP" sz="1000" b="1" dirty="0">
                  <a:solidFill>
                    <a:srgbClr val="0000FF"/>
                  </a:solidFill>
                  <a:latin typeface="+mn-ea"/>
                  <a:ea typeface="+mn-ea"/>
                  <a:cs typeface="Meiryo UI" panose="020B0604030504040204" pitchFamily="50" charset="-128"/>
                </a:rPr>
                <a:t>【</a:t>
              </a:r>
              <a:r>
                <a:rPr lang="ja-JP" altLang="en-US" sz="1000" b="1" dirty="0">
                  <a:solidFill>
                    <a:srgbClr val="0000FF"/>
                  </a:solidFill>
                  <a:latin typeface="+mn-ea"/>
                  <a:ea typeface="+mn-ea"/>
                  <a:cs typeface="Meiryo UI" panose="020B0604030504040204" pitchFamily="50" charset="-128"/>
                </a:rPr>
                <a:t>アラーム通知設定画面</a:t>
              </a:r>
              <a:r>
                <a:rPr lang="en-US" altLang="ja-JP" sz="1000" b="1" dirty="0">
                  <a:solidFill>
                    <a:srgbClr val="0000FF"/>
                  </a:solidFill>
                  <a:latin typeface="+mn-ea"/>
                  <a:ea typeface="+mn-ea"/>
                  <a:cs typeface="Meiryo UI" panose="020B0604030504040204" pitchFamily="50" charset="-128"/>
                </a:rPr>
                <a:t>】</a:t>
              </a:r>
              <a:endParaRPr kumimoji="1" lang="ja-JP" altLang="en-US" sz="1000" b="1" dirty="0">
                <a:solidFill>
                  <a:srgbClr val="0000FF"/>
                </a:solidFill>
                <a:latin typeface="+mn-ea"/>
                <a:ea typeface="+mn-ea"/>
                <a:cs typeface="Meiryo UI" panose="020B0604030504040204" pitchFamily="50" charset="-128"/>
              </a:endParaRPr>
            </a:p>
          </p:txBody>
        </p:sp>
      </p:grpSp>
    </p:spTree>
    <p:extLst>
      <p:ext uri="{BB962C8B-B14F-4D97-AF65-F5344CB8AC3E}">
        <p14:creationId xmlns:p14="http://schemas.microsoft.com/office/powerpoint/2010/main" val="40751642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sz="quarter" idx="10"/>
            <p:extLst>
              <p:ext uri="{D42A27DB-BD31-4B8C-83A1-F6EECF244321}">
                <p14:modId xmlns:p14="http://schemas.microsoft.com/office/powerpoint/2010/main" val="3929063098"/>
              </p:ext>
            </p:extLst>
          </p:nvPr>
        </p:nvGraphicFramePr>
        <p:xfrm>
          <a:off x="308198" y="976496"/>
          <a:ext cx="8435280" cy="333756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390968">
                  <a:extLst>
                    <a:ext uri="{9D8B030D-6E8A-4147-A177-3AD203B41FA5}">
                      <a16:colId xmlns:a16="http://schemas.microsoft.com/office/drawing/2014/main" val="403691075"/>
                    </a:ext>
                  </a:extLst>
                </a:gridCol>
                <a:gridCol w="1390968">
                  <a:extLst>
                    <a:ext uri="{9D8B030D-6E8A-4147-A177-3AD203B41FA5}">
                      <a16:colId xmlns:a16="http://schemas.microsoft.com/office/drawing/2014/main" val="1812064742"/>
                    </a:ext>
                  </a:extLst>
                </a:gridCol>
                <a:gridCol w="5653344">
                  <a:extLst>
                    <a:ext uri="{9D8B030D-6E8A-4147-A177-3AD203B41FA5}">
                      <a16:colId xmlns:a16="http://schemas.microsoft.com/office/drawing/2014/main" val="2970202110"/>
                    </a:ext>
                  </a:extLst>
                </a:gridCol>
              </a:tblGrid>
              <a:tr h="370840">
                <a:tc>
                  <a:txBody>
                    <a:bodyPr/>
                    <a:lstStyle/>
                    <a:p>
                      <a:pPr algn="ctr"/>
                      <a:r>
                        <a:rPr kumimoji="1" lang="ja-JP" altLang="en-US" dirty="0">
                          <a:effectLst>
                            <a:outerShdw blurRad="38100" dist="38100" dir="2700000" algn="tl">
                              <a:srgbClr val="000000">
                                <a:alpha val="43137"/>
                              </a:srgbClr>
                            </a:outerShdw>
                          </a:effectLst>
                        </a:rPr>
                        <a:t>ポート番号</a:t>
                      </a:r>
                    </a:p>
                  </a:txBody>
                  <a:tcPr/>
                </a:tc>
                <a:tc>
                  <a:txBody>
                    <a:bodyPr/>
                    <a:lstStyle/>
                    <a:p>
                      <a:pPr algn="ctr"/>
                      <a:r>
                        <a:rPr kumimoji="1" lang="ja-JP" altLang="en-US" dirty="0">
                          <a:effectLst>
                            <a:outerShdw blurRad="38100" dist="38100" dir="2700000" algn="tl">
                              <a:srgbClr val="000000">
                                <a:alpha val="43137"/>
                              </a:srgbClr>
                            </a:outerShdw>
                          </a:effectLst>
                        </a:rPr>
                        <a:t>プロトコル</a:t>
                      </a:r>
                    </a:p>
                  </a:txBody>
                  <a:tcPr/>
                </a:tc>
                <a:tc>
                  <a:txBody>
                    <a:bodyPr/>
                    <a:lstStyle/>
                    <a:p>
                      <a:pPr algn="ctr"/>
                      <a:r>
                        <a:rPr kumimoji="1" lang="ja-JP" altLang="en-US" dirty="0">
                          <a:effectLst>
                            <a:outerShdw blurRad="38100" dist="38100" dir="2700000" algn="tl">
                              <a:srgbClr val="000000">
                                <a:alpha val="43137"/>
                              </a:srgbClr>
                            </a:outerShdw>
                          </a:effectLst>
                        </a:rPr>
                        <a:t>用途</a:t>
                      </a:r>
                      <a:endParaRPr kumimoji="1" lang="en-US" altLang="ja-JP" dirty="0">
                        <a:effectLst>
                          <a:outerShdw blurRad="38100" dist="38100" dir="2700000" algn="tl">
                            <a:srgbClr val="000000">
                              <a:alpha val="43137"/>
                            </a:srgbClr>
                          </a:outerShdw>
                        </a:effectLst>
                      </a:endParaRPr>
                    </a:p>
                  </a:txBody>
                  <a:tcPr/>
                </a:tc>
                <a:extLst>
                  <a:ext uri="{0D108BD9-81ED-4DB2-BD59-A6C34878D82A}">
                    <a16:rowId xmlns:a16="http://schemas.microsoft.com/office/drawing/2014/main" val="3265456107"/>
                  </a:ext>
                </a:extLst>
              </a:tr>
              <a:tr h="370840">
                <a:tc>
                  <a:txBody>
                    <a:bodyPr/>
                    <a:lstStyle/>
                    <a:p>
                      <a:pPr>
                        <a:spcAft>
                          <a:spcPts val="0"/>
                        </a:spcAft>
                      </a:pPr>
                      <a:r>
                        <a:rPr lang="en-GB" sz="1800" b="1" kern="0" dirty="0">
                          <a:effectLst/>
                          <a:latin typeface="+mn-ea"/>
                          <a:ea typeface="+mn-ea"/>
                          <a:cs typeface="Times New Roman" panose="02020603050405020304" pitchFamily="18" charset="0"/>
                        </a:rPr>
                        <a:t>1435</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TCP</a:t>
                      </a:r>
                      <a:endParaRPr kumimoji="1" lang="ja-JP" altLang="en-US" sz="1800" b="1" dirty="0">
                        <a:latin typeface="+mn-ea"/>
                        <a:ea typeface="+mn-ea"/>
                      </a:endParaRPr>
                    </a:p>
                  </a:txBody>
                  <a:tcPr marL="72000" marR="72000" marT="36000" marB="36000" anchor="ctr"/>
                </a:tc>
                <a:tc>
                  <a:txBody>
                    <a:bodyPr/>
                    <a:lstStyle/>
                    <a:p>
                      <a:r>
                        <a:rPr kumimoji="1" lang="en-US" altLang="ja-JP" sz="1800" b="1" dirty="0">
                          <a:latin typeface="+mn-ea"/>
                          <a:ea typeface="+mn-ea"/>
                        </a:rPr>
                        <a:t>SQL</a:t>
                      </a:r>
                      <a:r>
                        <a:rPr kumimoji="1" lang="ja-JP" altLang="en-US" sz="1800" b="1" dirty="0">
                          <a:latin typeface="+mn-ea"/>
                          <a:ea typeface="+mn-ea"/>
                        </a:rPr>
                        <a:t> </a:t>
                      </a:r>
                      <a:r>
                        <a:rPr kumimoji="1" lang="en-US" altLang="ja-JP" sz="1800" b="1" dirty="0">
                          <a:latin typeface="+mn-ea"/>
                          <a:ea typeface="+mn-ea"/>
                        </a:rPr>
                        <a:t>Server</a:t>
                      </a:r>
                      <a:r>
                        <a:rPr kumimoji="1" lang="ja-JP" altLang="en-US" sz="1800" b="1" dirty="0">
                          <a:latin typeface="+mn-ea"/>
                          <a:ea typeface="+mn-ea"/>
                        </a:rPr>
                        <a:t>との接続</a:t>
                      </a:r>
                    </a:p>
                  </a:txBody>
                  <a:tcPr/>
                </a:tc>
                <a:extLst>
                  <a:ext uri="{0D108BD9-81ED-4DB2-BD59-A6C34878D82A}">
                    <a16:rowId xmlns:a16="http://schemas.microsoft.com/office/drawing/2014/main" val="1335978105"/>
                  </a:ext>
                </a:extLst>
              </a:tr>
              <a:tr h="370840">
                <a:tc>
                  <a:txBody>
                    <a:bodyPr/>
                    <a:lstStyle/>
                    <a:p>
                      <a:pPr>
                        <a:spcAft>
                          <a:spcPts val="0"/>
                        </a:spcAft>
                      </a:pPr>
                      <a:r>
                        <a:rPr lang="en-US" altLang="ja-JP" sz="1800" b="1" kern="0" dirty="0">
                          <a:effectLst/>
                          <a:latin typeface="+mn-ea"/>
                          <a:ea typeface="+mn-ea"/>
                          <a:cs typeface="Times New Roman" panose="02020603050405020304" pitchFamily="18" charset="0"/>
                        </a:rPr>
                        <a:t>1819</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TCP</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アラーム通知（</a:t>
                      </a:r>
                      <a:r>
                        <a:rPr kumimoji="1" lang="en-US" altLang="ja-JP" sz="1800" b="1" dirty="0">
                          <a:latin typeface="+mn-ea"/>
                          <a:ea typeface="+mn-ea"/>
                        </a:rPr>
                        <a:t>ASE335WUX</a:t>
                      </a:r>
                      <a:r>
                        <a:rPr kumimoji="1" lang="ja-JP" altLang="en-US" sz="1800" b="1" dirty="0">
                          <a:latin typeface="+mn-ea"/>
                          <a:ea typeface="+mn-ea"/>
                        </a:rPr>
                        <a:t>向け）</a:t>
                      </a:r>
                    </a:p>
                  </a:txBody>
                  <a:tcPr/>
                </a:tc>
                <a:extLst>
                  <a:ext uri="{0D108BD9-81ED-4DB2-BD59-A6C34878D82A}">
                    <a16:rowId xmlns:a16="http://schemas.microsoft.com/office/drawing/2014/main" val="3497699562"/>
                  </a:ext>
                </a:extLst>
              </a:tr>
              <a:tr h="370840">
                <a:tc>
                  <a:txBody>
                    <a:bodyPr/>
                    <a:lstStyle/>
                    <a:p>
                      <a:pPr>
                        <a:spcAft>
                          <a:spcPts val="0"/>
                        </a:spcAft>
                      </a:pPr>
                      <a:r>
                        <a:rPr lang="en-US" altLang="ja-JP" sz="1800" b="1" kern="100" dirty="0">
                          <a:effectLst/>
                          <a:latin typeface="+mn-ea"/>
                          <a:ea typeface="+mn-ea"/>
                          <a:cs typeface="Times New Roman" panose="02020603050405020304" pitchFamily="18" charset="0"/>
                        </a:rPr>
                        <a:t>8181</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TCP</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アラーム通知</a:t>
                      </a:r>
                      <a:r>
                        <a:rPr kumimoji="1" lang="ja-JP" altLang="en-US" sz="1400" b="1" dirty="0">
                          <a:latin typeface="+mn-ea"/>
                          <a:ea typeface="+mn-ea"/>
                        </a:rPr>
                        <a:t>（カメラコマンドアラーム受信デフォルト値）</a:t>
                      </a:r>
                    </a:p>
                  </a:txBody>
                  <a:tcPr/>
                </a:tc>
                <a:extLst>
                  <a:ext uri="{0D108BD9-81ED-4DB2-BD59-A6C34878D82A}">
                    <a16:rowId xmlns:a16="http://schemas.microsoft.com/office/drawing/2014/main" val="1665970927"/>
                  </a:ext>
                </a:extLst>
              </a:tr>
              <a:tr h="370840">
                <a:tc>
                  <a:txBody>
                    <a:bodyPr/>
                    <a:lstStyle/>
                    <a:p>
                      <a:pPr>
                        <a:spcAft>
                          <a:spcPts val="0"/>
                        </a:spcAft>
                      </a:pPr>
                      <a:r>
                        <a:rPr lang="en-GB" sz="1800" b="1" kern="0" dirty="0">
                          <a:effectLst/>
                          <a:latin typeface="+mn-ea"/>
                          <a:ea typeface="+mn-ea"/>
                          <a:cs typeface="Times New Roman" panose="02020603050405020304" pitchFamily="18" charset="0"/>
                        </a:rPr>
                        <a:t>8090</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HTTP</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クライアントソフトとの接続</a:t>
                      </a:r>
                    </a:p>
                  </a:txBody>
                  <a:tcPr/>
                </a:tc>
                <a:extLst>
                  <a:ext uri="{0D108BD9-81ED-4DB2-BD59-A6C34878D82A}">
                    <a16:rowId xmlns:a16="http://schemas.microsoft.com/office/drawing/2014/main" val="2229668874"/>
                  </a:ext>
                </a:extLst>
              </a:tr>
              <a:tr h="370840">
                <a:tc>
                  <a:txBody>
                    <a:bodyPr/>
                    <a:lstStyle/>
                    <a:p>
                      <a:pPr>
                        <a:spcAft>
                          <a:spcPts val="0"/>
                        </a:spcAft>
                      </a:pPr>
                      <a:r>
                        <a:rPr lang="en-GB" sz="1800" b="1" kern="0" dirty="0">
                          <a:effectLst/>
                          <a:latin typeface="+mn-ea"/>
                          <a:ea typeface="+mn-ea"/>
                          <a:cs typeface="Times New Roman" panose="02020603050405020304" pitchFamily="18" charset="0"/>
                        </a:rPr>
                        <a:t>8091</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HTTP</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クライアントソフトとの接続</a:t>
                      </a:r>
                    </a:p>
                  </a:txBody>
                  <a:tcPr/>
                </a:tc>
                <a:extLst>
                  <a:ext uri="{0D108BD9-81ED-4DB2-BD59-A6C34878D82A}">
                    <a16:rowId xmlns:a16="http://schemas.microsoft.com/office/drawing/2014/main" val="3695131170"/>
                  </a:ext>
                </a:extLst>
              </a:tr>
              <a:tr h="370840">
                <a:tc>
                  <a:txBody>
                    <a:bodyPr/>
                    <a:lstStyle/>
                    <a:p>
                      <a:pPr>
                        <a:spcAft>
                          <a:spcPts val="0"/>
                        </a:spcAft>
                      </a:pPr>
                      <a:r>
                        <a:rPr lang="en-GB" sz="1800" b="1" kern="0" dirty="0">
                          <a:effectLst/>
                          <a:latin typeface="+mn-ea"/>
                          <a:ea typeface="+mn-ea"/>
                          <a:cs typeface="Times New Roman" panose="02020603050405020304" pitchFamily="18" charset="0"/>
                        </a:rPr>
                        <a:t>8092</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HTTPS</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設定画面（</a:t>
                      </a:r>
                      <a:r>
                        <a:rPr kumimoji="1" lang="en-US" altLang="ja-JP" sz="1800" b="1" dirty="0">
                          <a:latin typeface="+mn-ea"/>
                          <a:ea typeface="+mn-ea"/>
                        </a:rPr>
                        <a:t>Web</a:t>
                      </a:r>
                      <a:r>
                        <a:rPr kumimoji="1" lang="ja-JP" altLang="en-US" sz="1800" b="1" dirty="0">
                          <a:latin typeface="+mn-ea"/>
                          <a:ea typeface="+mn-ea"/>
                        </a:rPr>
                        <a:t>ブラウザ）との接続</a:t>
                      </a:r>
                    </a:p>
                  </a:txBody>
                  <a:tcPr/>
                </a:tc>
                <a:extLst>
                  <a:ext uri="{0D108BD9-81ED-4DB2-BD59-A6C34878D82A}">
                    <a16:rowId xmlns:a16="http://schemas.microsoft.com/office/drawing/2014/main" val="2155639654"/>
                  </a:ext>
                </a:extLst>
              </a:tr>
              <a:tr h="370840">
                <a:tc>
                  <a:txBody>
                    <a:bodyPr/>
                    <a:lstStyle/>
                    <a:p>
                      <a:pPr>
                        <a:spcAft>
                          <a:spcPts val="0"/>
                        </a:spcAft>
                      </a:pPr>
                      <a:r>
                        <a:rPr lang="en-GB" sz="1800" b="1" kern="0" dirty="0">
                          <a:effectLst/>
                          <a:latin typeface="+mn-ea"/>
                          <a:ea typeface="+mn-ea"/>
                          <a:cs typeface="Times New Roman" panose="02020603050405020304" pitchFamily="18" charset="0"/>
                        </a:rPr>
                        <a:t>55000</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TCP</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内部通信</a:t>
                      </a:r>
                    </a:p>
                  </a:txBody>
                  <a:tcPr/>
                </a:tc>
                <a:extLst>
                  <a:ext uri="{0D108BD9-81ED-4DB2-BD59-A6C34878D82A}">
                    <a16:rowId xmlns:a16="http://schemas.microsoft.com/office/drawing/2014/main" val="1709208524"/>
                  </a:ext>
                </a:extLst>
              </a:tr>
              <a:tr h="370840">
                <a:tc>
                  <a:txBody>
                    <a:bodyPr/>
                    <a:lstStyle/>
                    <a:p>
                      <a:pPr>
                        <a:spcAft>
                          <a:spcPts val="0"/>
                        </a:spcAft>
                      </a:pPr>
                      <a:r>
                        <a:rPr lang="en-GB" sz="1800" b="1" kern="0" dirty="0">
                          <a:effectLst/>
                          <a:latin typeface="+mn-ea"/>
                          <a:ea typeface="+mn-ea"/>
                          <a:cs typeface="Times New Roman" panose="02020603050405020304" pitchFamily="18" charset="0"/>
                        </a:rPr>
                        <a:t>55002</a:t>
                      </a:r>
                      <a:endParaRPr lang="ja-JP" sz="1800" b="1" kern="100" dirty="0">
                        <a:effectLst/>
                        <a:latin typeface="+mn-ea"/>
                        <a:ea typeface="+mn-ea"/>
                        <a:cs typeface="Times New Roman" panose="02020603050405020304" pitchFamily="18" charset="0"/>
                      </a:endParaRPr>
                    </a:p>
                  </a:txBody>
                  <a:tcPr marL="72000" marR="72000" marT="36000" marB="36000" anchor="ctr"/>
                </a:tc>
                <a:tc>
                  <a:txBody>
                    <a:bodyPr/>
                    <a:lstStyle/>
                    <a:p>
                      <a:r>
                        <a:rPr kumimoji="1" lang="en-US" altLang="ja-JP" sz="1800" b="1" dirty="0">
                          <a:latin typeface="+mn-ea"/>
                          <a:ea typeface="+mn-ea"/>
                        </a:rPr>
                        <a:t>TCP</a:t>
                      </a:r>
                      <a:endParaRPr kumimoji="1" lang="ja-JP" altLang="en-US" sz="1800" b="1" dirty="0">
                        <a:latin typeface="+mn-ea"/>
                        <a:ea typeface="+mn-ea"/>
                      </a:endParaRPr>
                    </a:p>
                  </a:txBody>
                  <a:tcPr marL="72000" marR="72000" marT="36000" marB="36000" anchor="ctr"/>
                </a:tc>
                <a:tc>
                  <a:txBody>
                    <a:bodyPr/>
                    <a:lstStyle/>
                    <a:p>
                      <a:r>
                        <a:rPr kumimoji="1" lang="ja-JP" altLang="en-US" sz="1800" b="1" dirty="0">
                          <a:latin typeface="+mn-ea"/>
                          <a:ea typeface="+mn-ea"/>
                        </a:rPr>
                        <a:t>内部通信</a:t>
                      </a:r>
                    </a:p>
                  </a:txBody>
                  <a:tcPr/>
                </a:tc>
                <a:extLst>
                  <a:ext uri="{0D108BD9-81ED-4DB2-BD59-A6C34878D82A}">
                    <a16:rowId xmlns:a16="http://schemas.microsoft.com/office/drawing/2014/main" val="3804282498"/>
                  </a:ext>
                </a:extLst>
              </a:tr>
            </a:tbl>
          </a:graphicData>
        </a:graphic>
      </p:graphicFrame>
      <p:sp>
        <p:nvSpPr>
          <p:cNvPr id="3" name="タイトル 2"/>
          <p:cNvSpPr>
            <a:spLocks noGrp="1"/>
          </p:cNvSpPr>
          <p:nvPr>
            <p:ph type="title"/>
          </p:nvPr>
        </p:nvSpPr>
        <p:spPr/>
        <p:txBody>
          <a:bodyPr/>
          <a:lstStyle/>
          <a:p>
            <a:pPr marL="0"/>
            <a:r>
              <a:rPr kumimoji="1" lang="en-US" altLang="ja-JP" baseline="30000" dirty="0"/>
              <a:t>【</a:t>
            </a:r>
            <a:r>
              <a:rPr kumimoji="1" lang="ja-JP" altLang="en-US" baseline="30000" dirty="0"/>
              <a:t>参考</a:t>
            </a:r>
            <a:r>
              <a:rPr kumimoji="1" lang="en-US" altLang="ja-JP" baseline="30000" dirty="0"/>
              <a:t>】</a:t>
            </a:r>
            <a:r>
              <a:rPr kumimoji="1" lang="ja-JP" altLang="en-US" dirty="0"/>
              <a:t>マルチ</a:t>
            </a:r>
            <a:r>
              <a:rPr kumimoji="1" lang="en-US" altLang="ja-JP" dirty="0"/>
              <a:t>AI</a:t>
            </a:r>
            <a:r>
              <a:rPr kumimoji="1" lang="ja-JP" altLang="en-US" dirty="0"/>
              <a:t>システムでの使用ポート一覧</a:t>
            </a:r>
          </a:p>
        </p:txBody>
      </p:sp>
    </p:spTree>
    <p:extLst>
      <p:ext uri="{BB962C8B-B14F-4D97-AF65-F5344CB8AC3E}">
        <p14:creationId xmlns:p14="http://schemas.microsoft.com/office/powerpoint/2010/main" val="1074070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システム構成仕様</a:t>
            </a:r>
            <a:endParaRPr kumimoji="1" lang="ja-JP" altLang="en-US" dirty="0"/>
          </a:p>
        </p:txBody>
      </p:sp>
      <p:sp>
        <p:nvSpPr>
          <p:cNvPr id="4" name="コンテンツ プレースホルダー 1"/>
          <p:cNvSpPr>
            <a:spLocks noGrp="1"/>
          </p:cNvSpPr>
          <p:nvPr>
            <p:ph sz="quarter" idx="10"/>
          </p:nvPr>
        </p:nvSpPr>
        <p:spPr>
          <a:xfrm>
            <a:off x="0" y="602168"/>
            <a:ext cx="9144000" cy="273321"/>
          </a:xfrm>
        </p:spPr>
        <p:txBody>
          <a:bodyPr anchor="ctr" anchorCtr="1"/>
          <a:lstStyle/>
          <a:p>
            <a:pPr marL="0" indent="0">
              <a:spcBef>
                <a:spcPts val="0"/>
              </a:spcBef>
              <a:buNone/>
            </a:pPr>
            <a:r>
              <a:rPr kumimoji="1" lang="ja-JP" altLang="en-US" sz="1400" dirty="0"/>
              <a:t>システム構成検討時、下記内容</a:t>
            </a:r>
            <a:r>
              <a:rPr lang="ja-JP" altLang="en-US" sz="1400" dirty="0"/>
              <a:t>をご確認ください</a:t>
            </a:r>
            <a:endParaRPr kumimoji="1" lang="ja-JP" altLang="en-US" sz="1400" dirty="0"/>
          </a:p>
        </p:txBody>
      </p:sp>
      <p:graphicFrame>
        <p:nvGraphicFramePr>
          <p:cNvPr id="5" name="表 4"/>
          <p:cNvGraphicFramePr>
            <a:graphicFrameLocks noGrp="1"/>
          </p:cNvGraphicFramePr>
          <p:nvPr>
            <p:extLst>
              <p:ext uri="{D42A27DB-BD31-4B8C-83A1-F6EECF244321}">
                <p14:modId xmlns:p14="http://schemas.microsoft.com/office/powerpoint/2010/main" val="4013570981"/>
              </p:ext>
            </p:extLst>
          </p:nvPr>
        </p:nvGraphicFramePr>
        <p:xfrm>
          <a:off x="122785" y="862964"/>
          <a:ext cx="8865262" cy="379637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77737">
                  <a:extLst>
                    <a:ext uri="{9D8B030D-6E8A-4147-A177-3AD203B41FA5}">
                      <a16:colId xmlns:a16="http://schemas.microsoft.com/office/drawing/2014/main" val="1731824707"/>
                    </a:ext>
                  </a:extLst>
                </a:gridCol>
                <a:gridCol w="670488">
                  <a:extLst>
                    <a:ext uri="{9D8B030D-6E8A-4147-A177-3AD203B41FA5}">
                      <a16:colId xmlns:a16="http://schemas.microsoft.com/office/drawing/2014/main" val="2706763737"/>
                    </a:ext>
                  </a:extLst>
                </a:gridCol>
                <a:gridCol w="3857360">
                  <a:extLst>
                    <a:ext uri="{9D8B030D-6E8A-4147-A177-3AD203B41FA5}">
                      <a16:colId xmlns:a16="http://schemas.microsoft.com/office/drawing/2014/main" val="2138882734"/>
                    </a:ext>
                  </a:extLst>
                </a:gridCol>
                <a:gridCol w="4059677">
                  <a:extLst>
                    <a:ext uri="{9D8B030D-6E8A-4147-A177-3AD203B41FA5}">
                      <a16:colId xmlns:a16="http://schemas.microsoft.com/office/drawing/2014/main" val="324377274"/>
                    </a:ext>
                  </a:extLst>
                </a:gridCol>
              </a:tblGrid>
              <a:tr h="15285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effectLst>
                            <a:outerShdw blurRad="38100" dist="38100" dir="2700000" algn="tl">
                              <a:srgbClr val="000000">
                                <a:alpha val="43137"/>
                              </a:srgbClr>
                            </a:outerShdw>
                          </a:effectLst>
                          <a:latin typeface="+mn-ea"/>
                          <a:ea typeface="+mn-ea"/>
                        </a:rPr>
                        <a:t>注意事項</a:t>
                      </a:r>
                    </a:p>
                  </a:txBody>
                  <a:tcPr/>
                </a:tc>
                <a:tc hMerge="1">
                  <a:txBody>
                    <a:bodyPr/>
                    <a:lstStyle/>
                    <a:p>
                      <a:endParaRPr kumimoji="1" lang="ja-JP" altLang="en-US"/>
                    </a:p>
                  </a:txBody>
                  <a:tcPr/>
                </a:tc>
                <a:tc>
                  <a:txBody>
                    <a:bodyPr/>
                    <a:lstStyle/>
                    <a:p>
                      <a:pPr algn="ctr"/>
                      <a:r>
                        <a:rPr kumimoji="1" lang="ja-JP" altLang="en-US" sz="1200" dirty="0">
                          <a:effectLst>
                            <a:outerShdw blurRad="38100" dist="38100" dir="2700000" algn="tl">
                              <a:srgbClr val="000000">
                                <a:alpha val="43137"/>
                              </a:srgbClr>
                            </a:outerShdw>
                          </a:effectLst>
                          <a:latin typeface="+mn-ea"/>
                          <a:ea typeface="+mn-ea"/>
                        </a:rPr>
                        <a:t>基本構成（専用</a:t>
                      </a:r>
                      <a:r>
                        <a:rPr kumimoji="1" lang="en-US" altLang="ja-JP" sz="1200" dirty="0">
                          <a:effectLst>
                            <a:outerShdw blurRad="38100" dist="38100" dir="2700000" algn="tl">
                              <a:srgbClr val="000000">
                                <a:alpha val="43137"/>
                              </a:srgbClr>
                            </a:outerShdw>
                          </a:effectLst>
                          <a:latin typeface="+mn-ea"/>
                          <a:ea typeface="+mn-ea"/>
                        </a:rPr>
                        <a:t>PC</a:t>
                      </a:r>
                      <a:r>
                        <a:rPr kumimoji="1" lang="ja-JP" altLang="en-US" sz="1200" dirty="0">
                          <a:effectLst>
                            <a:outerShdw blurRad="38100" dist="38100" dir="2700000" algn="tl">
                              <a:srgbClr val="000000">
                                <a:alpha val="43137"/>
                              </a:srgbClr>
                            </a:outerShdw>
                          </a:effectLst>
                          <a:latin typeface="+mn-ea"/>
                          <a:ea typeface="+mn-ea"/>
                        </a:rPr>
                        <a:t>）</a:t>
                      </a:r>
                      <a:endParaRPr kumimoji="1" lang="en-US" altLang="ja-JP" sz="1200" dirty="0">
                        <a:effectLst>
                          <a:outerShdw blurRad="38100" dist="38100" dir="2700000" algn="tl">
                            <a:srgbClr val="000000">
                              <a:alpha val="43137"/>
                            </a:srgbClr>
                          </a:outerShdw>
                        </a:effectLst>
                        <a:latin typeface="+mn-ea"/>
                        <a:ea typeface="+mn-ea"/>
                      </a:endParaRPr>
                    </a:p>
                  </a:txBody>
                  <a:tcPr anchor="ctr" anchorCtr="1"/>
                </a:tc>
                <a:tc>
                  <a:txBody>
                    <a:bodyPr/>
                    <a:lstStyle/>
                    <a:p>
                      <a:pPr algn="ctr"/>
                      <a:r>
                        <a:rPr kumimoji="1" lang="ja-JP" altLang="en-US" sz="1200" dirty="0">
                          <a:effectLst>
                            <a:outerShdw blurRad="38100" dist="38100" dir="2700000" algn="tl">
                              <a:srgbClr val="000000">
                                <a:alpha val="43137"/>
                              </a:srgbClr>
                            </a:outerShdw>
                          </a:effectLst>
                          <a:latin typeface="+mn-ea"/>
                          <a:ea typeface="+mn-ea"/>
                        </a:rPr>
                        <a:t>小規模構成（共用</a:t>
                      </a:r>
                      <a:r>
                        <a:rPr kumimoji="1" lang="en-US" altLang="ja-JP" sz="1200" dirty="0">
                          <a:effectLst>
                            <a:outerShdw blurRad="38100" dist="38100" dir="2700000" algn="tl">
                              <a:srgbClr val="000000">
                                <a:alpha val="43137"/>
                              </a:srgbClr>
                            </a:outerShdw>
                          </a:effectLst>
                          <a:latin typeface="+mn-ea"/>
                          <a:ea typeface="+mn-ea"/>
                        </a:rPr>
                        <a:t>PC</a:t>
                      </a:r>
                      <a:r>
                        <a:rPr kumimoji="1" lang="ja-JP" altLang="en-US" sz="1200" dirty="0">
                          <a:effectLst>
                            <a:outerShdw blurRad="38100" dist="38100" dir="2700000" algn="tl">
                              <a:srgbClr val="000000">
                                <a:alpha val="43137"/>
                              </a:srgbClr>
                            </a:outerShdw>
                          </a:effectLst>
                          <a:latin typeface="+mn-ea"/>
                          <a:ea typeface="+mn-ea"/>
                        </a:rPr>
                        <a:t>）</a:t>
                      </a:r>
                      <a:endParaRPr kumimoji="1" lang="en-US" altLang="ja-JP" sz="1200" dirty="0">
                        <a:effectLst>
                          <a:outerShdw blurRad="38100" dist="38100" dir="2700000" algn="tl">
                            <a:srgbClr val="000000">
                              <a:alpha val="43137"/>
                            </a:srgbClr>
                          </a:outerShdw>
                        </a:effectLst>
                        <a:latin typeface="+mn-ea"/>
                        <a:ea typeface="+mn-ea"/>
                      </a:endParaRPr>
                    </a:p>
                  </a:txBody>
                  <a:tcPr anchor="ctr" anchorCtr="1"/>
                </a:tc>
                <a:extLst>
                  <a:ext uri="{0D108BD9-81ED-4DB2-BD59-A6C34878D82A}">
                    <a16:rowId xmlns:a16="http://schemas.microsoft.com/office/drawing/2014/main" val="2074705596"/>
                  </a:ext>
                </a:extLst>
              </a:tr>
              <a:tr h="370840">
                <a:tc gridSpan="2">
                  <a:txBody>
                    <a:bodyPr/>
                    <a:lstStyle/>
                    <a:p>
                      <a:r>
                        <a:rPr kumimoji="1" lang="ja-JP" altLang="en-US" sz="1200" b="1" dirty="0">
                          <a:latin typeface="+mn-ea"/>
                          <a:ea typeface="+mn-ea"/>
                        </a:rPr>
                        <a:t>共通仕様</a:t>
                      </a:r>
                    </a:p>
                  </a:txBody>
                  <a:tcPr marT="36000" marB="36000"/>
                </a:tc>
                <a:tc hMerge="1">
                  <a:txBody>
                    <a:bodyPr/>
                    <a:lstStyle/>
                    <a:p>
                      <a:endParaRPr kumimoji="1" lang="ja-JP" altLang="en-US"/>
                    </a:p>
                  </a:txBody>
                  <a:tcPr/>
                </a:tc>
                <a:tc gridSpan="2">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12</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台のネットワークディスクレコーダーまで登録可能です。</a:t>
                      </a:r>
                      <a:endParaRPr kumimoji="1" lang="en-US" altLang="ja-JP" sz="900" b="1"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・アラーム通知先（</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ASA100UX</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ASE335WUX</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）の設定可能数：最大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60</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件</a:t>
                      </a:r>
                      <a:endParaRPr kumimoji="1" lang="en-US" altLang="ja-JP" sz="900" b="1"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WV-ASE335WUX</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に登録可能な</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WV-ASA100UX</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は最大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100</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台</a:t>
                      </a:r>
                    </a:p>
                  </a:txBody>
                  <a:tcPr marT="36000" marB="36000" anchor="ctr" anchorCtr="1"/>
                </a:tc>
                <a:tc hMerge="1">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mn-ea"/>
                        <a:ea typeface="+mn-ea"/>
                        <a:cs typeface="+mn-cs"/>
                      </a:endParaRPr>
                    </a:p>
                  </a:txBody>
                  <a:tcPr marT="36000" marB="36000"/>
                </a:tc>
                <a:extLst>
                  <a:ext uri="{0D108BD9-81ED-4DB2-BD59-A6C34878D82A}">
                    <a16:rowId xmlns:a16="http://schemas.microsoft.com/office/drawing/2014/main" val="576576472"/>
                  </a:ext>
                </a:extLst>
              </a:tr>
              <a:tr h="643804">
                <a:tc gridSpan="2">
                  <a:txBody>
                    <a:bodyPr/>
                    <a:lstStyle/>
                    <a:p>
                      <a:r>
                        <a:rPr kumimoji="1" lang="ja-JP" altLang="en-US" sz="1200" b="1" dirty="0">
                          <a:latin typeface="+mn-ea"/>
                          <a:ea typeface="+mn-ea"/>
                        </a:rPr>
                        <a:t>個別仕様</a:t>
                      </a:r>
                    </a:p>
                  </a:txBody>
                  <a:tcPr marT="36000" marB="36000"/>
                </a:tc>
                <a:tc hMerge="1">
                  <a:txBody>
                    <a:bodyPr/>
                    <a:lstStyle/>
                    <a:p>
                      <a:endParaRPr kumimoji="1" lang="ja-JP" altLang="en-US"/>
                    </a:p>
                  </a:txBody>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①登録可能カメラ数：最大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300</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台（</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AI</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顔検知カメラ：最大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60</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台まで）</a:t>
                      </a:r>
                      <a:endParaRPr kumimoji="1" lang="en-US" altLang="ja-JP" sz="900" b="1" i="0" u="none" strike="noStrike" kern="1200" cap="none" spc="0" normalizeH="0" baseline="0" noProof="0" dirty="0">
                        <a:ln>
                          <a:noFill/>
                        </a:ln>
                        <a:solidFill>
                          <a:prstClr val="black"/>
                        </a:solidFill>
                        <a:effectLst/>
                        <a:uLnTx/>
                        <a:uFillTx/>
                        <a:latin typeface="+mn-ea"/>
                        <a:ea typeface="+mn-ea"/>
                        <a:cs typeface="+mn-cs"/>
                      </a:endParaRPr>
                    </a:p>
                    <a:p>
                      <a:pPr marL="90488"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n-ea"/>
                          <a:ea typeface="+mn-ea"/>
                          <a:cs typeface="+mn-cs"/>
                        </a:rPr>
                        <a:t>＊下記受信制限により、最大数登録できない場合があります。</a:t>
                      </a:r>
                      <a:endParaRPr kumimoji="1" lang="en-US" altLang="ja-JP" sz="800" b="1"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②保存可能最大データ数：約</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1000</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万件まで</a:t>
                      </a:r>
                      <a:endParaRPr kumimoji="1" lang="en-US" altLang="ja-JP" sz="900" b="1" i="0" u="none" strike="noStrike" kern="1200" cap="none" spc="0" normalizeH="0" baseline="0" noProof="0" dirty="0">
                        <a:ln>
                          <a:noFill/>
                        </a:ln>
                        <a:solidFill>
                          <a:prstClr val="black"/>
                        </a:solidFill>
                        <a:effectLst/>
                        <a:uLnTx/>
                        <a:uFillTx/>
                        <a:latin typeface="+mn-ea"/>
                        <a:ea typeface="+mn-ea"/>
                        <a:cs typeface="+mn-cs"/>
                      </a:endParaRPr>
                    </a:p>
                  </a:txBody>
                  <a:tcPr marT="36000" marB="36000"/>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①登録可能カメラ数：最大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4</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台</a:t>
                      </a: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②保存可能最大データ数：約</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100</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万件まで</a:t>
                      </a:r>
                      <a:endParaRPr kumimoji="1" lang="en-US" altLang="ja-JP" sz="900" b="1" i="0" u="none" strike="noStrike" kern="1200" cap="none" spc="0" normalizeH="0" baseline="0" noProof="0" dirty="0">
                        <a:ln>
                          <a:noFill/>
                        </a:ln>
                        <a:solidFill>
                          <a:prstClr val="black"/>
                        </a:solidFill>
                        <a:effectLst/>
                        <a:uLnTx/>
                        <a:uFillTx/>
                        <a:latin typeface="+mn-ea"/>
                        <a:ea typeface="+mn-ea"/>
                        <a:cs typeface="+mn-cs"/>
                      </a:endParaRPr>
                    </a:p>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③受信ビットレート制限：</a:t>
                      </a: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ASM300UX</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の映像受信データおよび</a:t>
                      </a: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AI</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アプリからの受信データの合計が</a:t>
                      </a: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500Mbps</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未満</a:t>
                      </a:r>
                      <a:endPar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PC</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要件確認時にシステム設計支援ツールでご確認ください。</a:t>
                      </a:r>
                      <a:endParaRPr kumimoji="1" lang="en-US" altLang="ja-JP" sz="800" b="1" i="0" u="none" strike="noStrike" kern="1200" cap="none" spc="0" normalizeH="0" baseline="0" noProof="0" dirty="0">
                        <a:ln>
                          <a:noFill/>
                        </a:ln>
                        <a:solidFill>
                          <a:prstClr val="black"/>
                        </a:solidFill>
                        <a:effectLst/>
                        <a:uLnTx/>
                        <a:uFillTx/>
                        <a:latin typeface="+mn-ea"/>
                        <a:ea typeface="+mn-ea"/>
                        <a:cs typeface="+mn-cs"/>
                      </a:endParaRPr>
                    </a:p>
                  </a:txBody>
                  <a:tcPr marT="36000" marB="36000"/>
                </a:tc>
                <a:extLst>
                  <a:ext uri="{0D108BD9-81ED-4DB2-BD59-A6C34878D82A}">
                    <a16:rowId xmlns:a16="http://schemas.microsoft.com/office/drawing/2014/main" val="3526875544"/>
                  </a:ext>
                </a:extLst>
              </a:tr>
              <a:tr h="370840">
                <a:tc gridSpan="2">
                  <a:txBody>
                    <a:bodyPr/>
                    <a:lstStyle/>
                    <a:p>
                      <a:r>
                        <a:rPr kumimoji="1" lang="en-US" altLang="ja-JP" sz="1200" b="1" dirty="0">
                          <a:latin typeface="+mn-ea"/>
                          <a:ea typeface="+mn-ea"/>
                        </a:rPr>
                        <a:t>PC</a:t>
                      </a:r>
                      <a:r>
                        <a:rPr kumimoji="1" lang="ja-JP" altLang="en-US" sz="1200" b="1" dirty="0">
                          <a:latin typeface="+mn-ea"/>
                          <a:ea typeface="+mn-ea"/>
                        </a:rPr>
                        <a:t>要件</a:t>
                      </a:r>
                    </a:p>
                  </a:txBody>
                  <a:tcPr marT="36000" marB="36000"/>
                </a:tc>
                <a:tc hMerge="1">
                  <a:txBody>
                    <a:bodyPr/>
                    <a:lstStyle/>
                    <a:p>
                      <a:endParaRPr kumimoji="1" lang="ja-JP" altLang="en-US"/>
                    </a:p>
                  </a:txBody>
                  <a:tcPr/>
                </a:tc>
                <a:tc>
                  <a:txBody>
                    <a:bodyPr/>
                    <a:lstStyle/>
                    <a:p>
                      <a:pPr marL="0" indent="0">
                        <a:lnSpc>
                          <a:spcPct val="110000"/>
                        </a:lnSpc>
                        <a:spcBef>
                          <a:spcPts val="300"/>
                        </a:spcBef>
                      </a:pPr>
                      <a:r>
                        <a:rPr kumimoji="1" lang="ja-JP" altLang="en-US" sz="900" b="1" dirty="0">
                          <a:latin typeface="+mn-ea"/>
                          <a:ea typeface="+mn-ea"/>
                        </a:rPr>
                        <a:t>・カメラ接続台数</a:t>
                      </a:r>
                      <a:r>
                        <a:rPr kumimoji="1" lang="en-US" altLang="ja-JP" sz="900" b="1" dirty="0">
                          <a:latin typeface="+mn-ea"/>
                          <a:ea typeface="+mn-ea"/>
                        </a:rPr>
                        <a:t>101</a:t>
                      </a:r>
                      <a:r>
                        <a:rPr kumimoji="1" lang="ja-JP" altLang="en-US" sz="900" b="1" dirty="0">
                          <a:latin typeface="+mn-ea"/>
                          <a:ea typeface="+mn-ea"/>
                        </a:rPr>
                        <a:t>台以上：</a:t>
                      </a:r>
                      <a:r>
                        <a:rPr kumimoji="1" lang="en-US" altLang="ja-JP" sz="900" b="1" dirty="0">
                          <a:solidFill>
                            <a:srgbClr val="0000FF"/>
                          </a:solidFill>
                          <a:effectLst>
                            <a:outerShdw blurRad="38100" dist="38100" dir="2700000" algn="tl">
                              <a:srgbClr val="000000">
                                <a:alpha val="43137"/>
                              </a:srgbClr>
                            </a:outerShdw>
                          </a:effectLst>
                          <a:latin typeface="+mn-ea"/>
                          <a:ea typeface="+mn-ea"/>
                        </a:rPr>
                        <a:t>RAID5</a:t>
                      </a:r>
                      <a:r>
                        <a:rPr kumimoji="1" lang="ja-JP" altLang="en-US" sz="900" b="1" dirty="0">
                          <a:solidFill>
                            <a:srgbClr val="0000FF"/>
                          </a:solidFill>
                          <a:effectLst>
                            <a:outerShdw blurRad="38100" dist="38100" dir="2700000" algn="tl">
                              <a:srgbClr val="000000">
                                <a:alpha val="43137"/>
                              </a:srgbClr>
                            </a:outerShdw>
                          </a:effectLst>
                          <a:latin typeface="+mn-ea"/>
                          <a:ea typeface="+mn-ea"/>
                        </a:rPr>
                        <a:t>または</a:t>
                      </a:r>
                      <a:r>
                        <a:rPr kumimoji="1" lang="en-US" altLang="ja-JP" sz="900" b="1" dirty="0">
                          <a:solidFill>
                            <a:srgbClr val="0000FF"/>
                          </a:solidFill>
                          <a:effectLst>
                            <a:outerShdw blurRad="38100" dist="38100" dir="2700000" algn="tl">
                              <a:srgbClr val="000000">
                                <a:alpha val="43137"/>
                              </a:srgbClr>
                            </a:outerShdw>
                          </a:effectLst>
                          <a:latin typeface="+mn-ea"/>
                          <a:ea typeface="+mn-ea"/>
                        </a:rPr>
                        <a:t>6</a:t>
                      </a:r>
                      <a:r>
                        <a:rPr kumimoji="1" lang="ja-JP" altLang="en-US" sz="900" b="1" dirty="0">
                          <a:solidFill>
                            <a:srgbClr val="0000FF"/>
                          </a:solidFill>
                          <a:effectLst>
                            <a:outerShdw blurRad="38100" dist="38100" dir="2700000" algn="tl">
                              <a:srgbClr val="000000">
                                <a:alpha val="43137"/>
                              </a:srgbClr>
                            </a:outerShdw>
                          </a:effectLst>
                          <a:latin typeface="+mn-ea"/>
                          <a:ea typeface="+mn-ea"/>
                        </a:rPr>
                        <a:t> 推奨</a:t>
                      </a:r>
                      <a:endParaRPr kumimoji="1" lang="ja-JP" altLang="en-US" sz="900" b="1" dirty="0">
                        <a:latin typeface="+mn-ea"/>
                        <a:ea typeface="+mn-ea"/>
                      </a:endParaRPr>
                    </a:p>
                    <a:p>
                      <a:pPr marL="0" indent="0">
                        <a:lnSpc>
                          <a:spcPct val="110000"/>
                        </a:lnSpc>
                        <a:spcBef>
                          <a:spcPts val="0"/>
                        </a:spcBef>
                      </a:pPr>
                      <a:r>
                        <a:rPr kumimoji="1" lang="ja-JP" altLang="en-US" sz="900" b="1" dirty="0">
                          <a:latin typeface="+mn-ea"/>
                          <a:ea typeface="+mn-ea"/>
                        </a:rPr>
                        <a:t>　＊接続台数</a:t>
                      </a:r>
                      <a:r>
                        <a:rPr kumimoji="1" lang="en-US" altLang="ja-JP" sz="900" b="1" dirty="0">
                          <a:latin typeface="+mn-ea"/>
                          <a:ea typeface="+mn-ea"/>
                        </a:rPr>
                        <a:t>100</a:t>
                      </a:r>
                      <a:r>
                        <a:rPr kumimoji="1" lang="ja-JP" altLang="en-US" sz="900" b="1" dirty="0">
                          <a:latin typeface="+mn-ea"/>
                          <a:ea typeface="+mn-ea"/>
                        </a:rPr>
                        <a:t>台以下でも、</a:t>
                      </a:r>
                      <a:r>
                        <a:rPr lang="ja-JP" altLang="en-US" sz="900" b="1" i="0" dirty="0">
                          <a:solidFill>
                            <a:srgbClr val="000000"/>
                          </a:solidFill>
                          <a:effectLst/>
                          <a:ea typeface="+mn-ea"/>
                        </a:rPr>
                        <a:t>ディスクアクセス負荷分散のため、</a:t>
                      </a:r>
                      <a:endParaRPr lang="en-US" altLang="ja-JP" sz="900" b="1" i="0" dirty="0">
                        <a:solidFill>
                          <a:srgbClr val="000000"/>
                        </a:solidFill>
                        <a:effectLst/>
                        <a:ea typeface="+mn-ea"/>
                      </a:endParaRPr>
                    </a:p>
                    <a:p>
                      <a:pPr marL="180975" indent="-180975">
                        <a:lnSpc>
                          <a:spcPct val="110000"/>
                        </a:lnSpc>
                        <a:spcBef>
                          <a:spcPts val="0"/>
                        </a:spcBef>
                      </a:pPr>
                      <a:r>
                        <a:rPr kumimoji="1" lang="ja-JP" altLang="en-US" sz="900" b="1" i="0" dirty="0">
                          <a:solidFill>
                            <a:srgbClr val="000000"/>
                          </a:solidFill>
                          <a:effectLst/>
                          <a:latin typeface="+mn-ea"/>
                          <a:ea typeface="+mn-ea"/>
                        </a:rPr>
                        <a:t>　　</a:t>
                      </a:r>
                      <a:r>
                        <a:rPr kumimoji="1" lang="ja-JP" altLang="en-US" sz="900" b="1" dirty="0">
                          <a:latin typeface="+mn-ea"/>
                          <a:ea typeface="+mn-ea"/>
                        </a:rPr>
                        <a:t>画像保存フォルダと</a:t>
                      </a:r>
                      <a:r>
                        <a:rPr kumimoji="1" lang="en-US" altLang="ja-JP" sz="900" b="1" dirty="0">
                          <a:latin typeface="+mn-ea"/>
                          <a:ea typeface="+mn-ea"/>
                        </a:rPr>
                        <a:t>SQL</a:t>
                      </a:r>
                      <a:r>
                        <a:rPr kumimoji="1" lang="ja-JP" altLang="en-US" sz="900" b="1" dirty="0">
                          <a:latin typeface="+mn-ea"/>
                          <a:ea typeface="+mn-ea"/>
                        </a:rPr>
                        <a:t>サーバー保存ドライブは物理的にわけることを推奨</a:t>
                      </a:r>
                      <a:endParaRPr kumimoji="1" lang="en-US" altLang="ja-JP" sz="900" b="1" dirty="0">
                        <a:latin typeface="+mn-ea"/>
                        <a:ea typeface="+mn-ea"/>
                      </a:endParaRPr>
                    </a:p>
                    <a:p>
                      <a:pPr marL="90488" marR="0" lvl="0" indent="-90488" algn="l" defTabSz="914400" rtl="0" eaLnBrk="1" fontAlgn="auto" latinLnBrk="0" hangingPunct="1">
                        <a:lnSpc>
                          <a:spcPct val="110000"/>
                        </a:lnSpc>
                        <a:spcBef>
                          <a:spcPts val="300"/>
                        </a:spcBef>
                        <a:spcAft>
                          <a:spcPts val="0"/>
                        </a:spcAft>
                        <a:buClrTx/>
                        <a:buSzTx/>
                        <a:buFontTx/>
                        <a:buNone/>
                        <a:tabLst/>
                        <a:defRPr/>
                      </a:pPr>
                      <a:r>
                        <a:rPr kumimoji="1" lang="ja-JP" altLang="en-US" sz="900" b="1" dirty="0">
                          <a:latin typeface="+mn-ea"/>
                          <a:ea typeface="+mn-ea"/>
                        </a:rPr>
                        <a:t>・受信制限：</a:t>
                      </a:r>
                      <a:r>
                        <a:rPr kumimoji="1" lang="en-US" altLang="ja-JP" sz="900" b="1" dirty="0">
                          <a:latin typeface="+mn-ea"/>
                          <a:ea typeface="+mn-ea"/>
                        </a:rPr>
                        <a:t>100</a:t>
                      </a:r>
                      <a:r>
                        <a:rPr kumimoji="1" lang="ja-JP" altLang="en-US" sz="900" b="1" dirty="0">
                          <a:latin typeface="+mn-ea"/>
                          <a:ea typeface="+mn-ea"/>
                        </a:rPr>
                        <a:t>件</a:t>
                      </a:r>
                      <a:r>
                        <a:rPr kumimoji="1" lang="en-US" altLang="ja-JP" sz="900" b="1" dirty="0">
                          <a:latin typeface="+mn-ea"/>
                          <a:ea typeface="+mn-ea"/>
                        </a:rPr>
                        <a:t>/</a:t>
                      </a:r>
                      <a:r>
                        <a:rPr kumimoji="1" lang="ja-JP" altLang="en-US" sz="900" b="1" dirty="0">
                          <a:latin typeface="+mn-ea"/>
                          <a:ea typeface="+mn-ea"/>
                        </a:rPr>
                        <a:t>秒</a:t>
                      </a:r>
                      <a:r>
                        <a:rPr kumimoji="1" lang="en-US" altLang="ja-JP" sz="900" b="1" dirty="0">
                          <a:latin typeface="+mn-ea"/>
                          <a:ea typeface="+mn-ea"/>
                        </a:rPr>
                        <a:t>@HDD</a:t>
                      </a:r>
                      <a:r>
                        <a:rPr kumimoji="1" lang="ja-JP" altLang="en-US" sz="900" b="1" dirty="0" err="1">
                          <a:latin typeface="+mn-ea"/>
                          <a:ea typeface="+mn-ea"/>
                        </a:rPr>
                        <a:t>、</a:t>
                      </a:r>
                      <a:r>
                        <a:rPr kumimoji="1" lang="en-US" altLang="ja-JP" sz="900" b="1" dirty="0">
                          <a:latin typeface="+mn-ea"/>
                          <a:ea typeface="+mn-ea"/>
                        </a:rPr>
                        <a:t>300</a:t>
                      </a:r>
                      <a:r>
                        <a:rPr kumimoji="1" lang="ja-JP" altLang="en-US" sz="900" b="1" dirty="0">
                          <a:latin typeface="+mn-ea"/>
                          <a:ea typeface="+mn-ea"/>
                        </a:rPr>
                        <a:t>件</a:t>
                      </a:r>
                      <a:r>
                        <a:rPr kumimoji="1" lang="en-US" altLang="ja-JP" sz="900" b="1" dirty="0">
                          <a:latin typeface="+mn-ea"/>
                          <a:ea typeface="+mn-ea"/>
                        </a:rPr>
                        <a:t>/</a:t>
                      </a:r>
                      <a:r>
                        <a:rPr kumimoji="1" lang="ja-JP" altLang="en-US" sz="900" b="1" dirty="0">
                          <a:latin typeface="+mn-ea"/>
                          <a:ea typeface="+mn-ea"/>
                        </a:rPr>
                        <a:t>秒</a:t>
                      </a:r>
                      <a:r>
                        <a:rPr kumimoji="1" lang="en-US" altLang="ja-JP" sz="900" b="1" dirty="0">
                          <a:latin typeface="+mn-ea"/>
                          <a:ea typeface="+mn-ea"/>
                        </a:rPr>
                        <a:t>@SSD</a:t>
                      </a:r>
                      <a:r>
                        <a:rPr kumimoji="1" lang="ja-JP" altLang="en-US" sz="900" b="1" dirty="0">
                          <a:latin typeface="+mn-ea"/>
                          <a:ea typeface="+mn-ea"/>
                        </a:rPr>
                        <a:t>（顔･人物･車両の合計検知数</a:t>
                      </a:r>
                      <a:r>
                        <a:rPr kumimoji="1" lang="en-US" altLang="ja-JP" sz="900" b="1" dirty="0">
                          <a:latin typeface="+mn-ea"/>
                          <a:ea typeface="+mn-ea"/>
                        </a:rPr>
                        <a:t>/</a:t>
                      </a:r>
                      <a:r>
                        <a:rPr kumimoji="1" lang="ja-JP" altLang="en-US" sz="900" b="1" dirty="0">
                          <a:latin typeface="+mn-ea"/>
                          <a:ea typeface="+mn-ea"/>
                        </a:rPr>
                        <a:t>秒が</a:t>
                      </a:r>
                      <a:r>
                        <a:rPr kumimoji="1" lang="en-US" altLang="ja-JP" sz="900" b="1" dirty="0">
                          <a:latin typeface="+mn-ea"/>
                          <a:ea typeface="+mn-ea"/>
                        </a:rPr>
                        <a:t>100</a:t>
                      </a:r>
                      <a:r>
                        <a:rPr kumimoji="1" lang="ja-JP" altLang="en-US" sz="900" b="1" dirty="0">
                          <a:latin typeface="+mn-ea"/>
                          <a:ea typeface="+mn-ea"/>
                        </a:rPr>
                        <a:t>を超える場合は </a:t>
                      </a:r>
                      <a:r>
                        <a:rPr kumimoji="1" lang="en-US" altLang="ja-JP" sz="900" b="1" dirty="0">
                          <a:solidFill>
                            <a:srgbClr val="0000FF"/>
                          </a:solidFill>
                          <a:effectLst>
                            <a:outerShdw blurRad="38100" dist="38100" dir="2700000" algn="tl">
                              <a:srgbClr val="000000">
                                <a:alpha val="43137"/>
                              </a:srgbClr>
                            </a:outerShdw>
                          </a:effectLst>
                          <a:latin typeface="+mn-ea"/>
                          <a:ea typeface="+mn-ea"/>
                        </a:rPr>
                        <a:t>SSD</a:t>
                      </a:r>
                      <a:r>
                        <a:rPr kumimoji="1" lang="ja-JP" altLang="en-US" sz="900" b="1" dirty="0">
                          <a:solidFill>
                            <a:srgbClr val="0000FF"/>
                          </a:solidFill>
                          <a:effectLst>
                            <a:outerShdw blurRad="38100" dist="38100" dir="2700000" algn="tl">
                              <a:srgbClr val="000000">
                                <a:alpha val="43137"/>
                              </a:srgbClr>
                            </a:outerShdw>
                          </a:effectLst>
                          <a:latin typeface="+mn-ea"/>
                          <a:ea typeface="+mn-ea"/>
                        </a:rPr>
                        <a:t>が必要</a:t>
                      </a:r>
                      <a:r>
                        <a:rPr kumimoji="1" lang="ja-JP" altLang="en-US" sz="900" b="1" dirty="0">
                          <a:latin typeface="+mn-ea"/>
                          <a:ea typeface="+mn-ea"/>
                        </a:rPr>
                        <a:t>）</a:t>
                      </a:r>
                      <a:r>
                        <a:rPr kumimoji="1" lang="en-US" altLang="ja-JP" sz="900" b="1" dirty="0">
                          <a:latin typeface="+mn-ea"/>
                          <a:ea typeface="+mn-ea"/>
                        </a:rPr>
                        <a:t> </a:t>
                      </a:r>
                      <a:r>
                        <a:rPr kumimoji="1" lang="en-US" altLang="ja-JP" sz="700" b="1" dirty="0">
                          <a:latin typeface="+mn-ea"/>
                          <a:ea typeface="+mn-ea"/>
                        </a:rPr>
                        <a:t>(</a:t>
                      </a:r>
                      <a:r>
                        <a:rPr kumimoji="1" lang="ja-JP" altLang="en-US" sz="700" b="1" dirty="0">
                          <a:latin typeface="+mn-ea"/>
                          <a:ea typeface="+mn-ea"/>
                        </a:rPr>
                        <a:t>超過データは破棄されます</a:t>
                      </a:r>
                      <a:r>
                        <a:rPr kumimoji="1" lang="en-US" altLang="ja-JP" sz="700" b="1" dirty="0">
                          <a:latin typeface="+mn-ea"/>
                          <a:ea typeface="+mn-ea"/>
                        </a:rPr>
                        <a:t>)</a:t>
                      </a:r>
                      <a:endParaRPr kumimoji="1" lang="ja-JP" altLang="en-US" sz="700" b="1" dirty="0">
                        <a:latin typeface="+mn-ea"/>
                        <a:ea typeface="+mn-ea"/>
                      </a:endParaRPr>
                    </a:p>
                  </a:txBody>
                  <a:tcPr marT="36000" marB="36000"/>
                </a:tc>
                <a:tc>
                  <a:txBody>
                    <a:bodyPr/>
                    <a:lstStyle/>
                    <a:p>
                      <a:pPr marL="90488" indent="-90488">
                        <a:lnSpc>
                          <a:spcPct val="110000"/>
                        </a:lnSpc>
                        <a:spcBef>
                          <a:spcPts val="0"/>
                        </a:spcBef>
                      </a:pPr>
                      <a:r>
                        <a:rPr kumimoji="1" lang="ja-JP" altLang="en-US" sz="900" b="1" dirty="0">
                          <a:latin typeface="+mn-ea"/>
                          <a:ea typeface="+mn-ea"/>
                        </a:rPr>
                        <a:t>・</a:t>
                      </a:r>
                      <a:r>
                        <a:rPr lang="ja-JP" altLang="en-US" sz="900" b="1" i="0" dirty="0">
                          <a:solidFill>
                            <a:srgbClr val="000000"/>
                          </a:solidFill>
                          <a:effectLst/>
                          <a:ea typeface="+mn-ea"/>
                        </a:rPr>
                        <a:t>ディスクアクセス負荷分散のため、</a:t>
                      </a:r>
                      <a:endParaRPr lang="en-US" altLang="ja-JP" sz="900" b="1" i="0" dirty="0">
                        <a:solidFill>
                          <a:srgbClr val="000000"/>
                        </a:solidFill>
                        <a:effectLst/>
                        <a:ea typeface="+mn-ea"/>
                      </a:endParaRPr>
                    </a:p>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ja-JP" altLang="en-US" sz="900" b="1" i="0" dirty="0">
                          <a:solidFill>
                            <a:srgbClr val="000000"/>
                          </a:solidFill>
                          <a:effectLst/>
                          <a:latin typeface="+mn-ea"/>
                          <a:ea typeface="+mn-ea"/>
                        </a:rPr>
                        <a:t>　</a:t>
                      </a:r>
                      <a:r>
                        <a:rPr kumimoji="1" lang="ja-JP" altLang="en-US" sz="900" b="1" dirty="0">
                          <a:latin typeface="+mn-ea"/>
                          <a:ea typeface="+mn-ea"/>
                        </a:rPr>
                        <a:t>画像保存フォルダと</a:t>
                      </a:r>
                      <a:r>
                        <a:rPr kumimoji="1" lang="en-US" altLang="ja-JP" sz="900" b="1" dirty="0">
                          <a:latin typeface="+mn-ea"/>
                          <a:ea typeface="+mn-ea"/>
                        </a:rPr>
                        <a:t>SQL</a:t>
                      </a:r>
                      <a:r>
                        <a:rPr kumimoji="1" lang="ja-JP" altLang="en-US" sz="900" b="1" dirty="0">
                          <a:latin typeface="+mn-ea"/>
                          <a:ea typeface="+mn-ea"/>
                        </a:rPr>
                        <a:t>サーバー保存ドライブは物理的にわけることを推奨</a:t>
                      </a:r>
                      <a:endParaRPr kumimoji="1" lang="en-US" altLang="ja-JP" sz="900" b="1" dirty="0">
                        <a:latin typeface="+mn-ea"/>
                        <a:ea typeface="+mn-ea"/>
                      </a:endParaRPr>
                    </a:p>
                    <a:p>
                      <a:pPr marL="90488" indent="-90488">
                        <a:spcBef>
                          <a:spcPts val="0"/>
                        </a:spcBef>
                      </a:pPr>
                      <a:endParaRPr kumimoji="1" lang="en-US" altLang="ja-JP" sz="900" b="1" dirty="0">
                        <a:latin typeface="+mn-ea"/>
                        <a:ea typeface="+mn-ea"/>
                      </a:endParaRPr>
                    </a:p>
                    <a:p>
                      <a:pPr marL="90488" marR="0" lvl="0" indent="-90488" algn="l" defTabSz="9144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txBody>
                  <a:tcPr marT="36000" marB="36000"/>
                </a:tc>
                <a:extLst>
                  <a:ext uri="{0D108BD9-81ED-4DB2-BD59-A6C34878D82A}">
                    <a16:rowId xmlns:a16="http://schemas.microsoft.com/office/drawing/2014/main" val="2429954539"/>
                  </a:ext>
                </a:extLst>
              </a:tr>
              <a:tr h="334874">
                <a:tc rowSpan="2">
                  <a:txBody>
                    <a:bodyPr/>
                    <a:lstStyle/>
                    <a:p>
                      <a:r>
                        <a:rPr kumimoji="1" lang="ja-JP" altLang="en-US" sz="1200" b="1" dirty="0">
                          <a:latin typeface="+mn-ea"/>
                          <a:ea typeface="+mn-ea"/>
                        </a:rPr>
                        <a:t>注意事項</a:t>
                      </a:r>
                    </a:p>
                  </a:txBody>
                  <a:tcPr marL="36000" marR="36000" marT="36000" marB="36000" vert="eaVert" anchor="ctr" anchorCtr="1">
                    <a:lnR w="12700" cap="flat" cmpd="sng" algn="ctr">
                      <a:solidFill>
                        <a:schemeClr val="bg1"/>
                      </a:solidFill>
                      <a:prstDash val="solid"/>
                      <a:round/>
                      <a:headEnd type="none" w="med" len="med"/>
                      <a:tailEnd type="none" w="med" len="med"/>
                    </a:lnR>
                  </a:tcPr>
                </a:tc>
                <a:tc>
                  <a:txBody>
                    <a:bodyPr/>
                    <a:lstStyle/>
                    <a:p>
                      <a:r>
                        <a:rPr kumimoji="1" lang="en-US" altLang="ja-JP" sz="800" b="1" dirty="0">
                          <a:latin typeface="+mn-ea"/>
                          <a:ea typeface="+mn-ea"/>
                        </a:rPr>
                        <a:t>ASA100UX</a:t>
                      </a:r>
                      <a:endParaRPr kumimoji="1" lang="ja-JP" altLang="en-US" sz="800" b="1" dirty="0">
                        <a:latin typeface="+mn-ea"/>
                        <a:ea typeface="+mn-ea"/>
                      </a:endParaRPr>
                    </a:p>
                  </a:txBody>
                  <a:tcPr marL="36000" marR="36000" marT="36000" marB="36000" anchor="ctr" anchorCtr="1">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r>
                        <a:rPr kumimoji="1" lang="ja-JP" altLang="en-US" sz="900" b="1" dirty="0">
                          <a:latin typeface="+mn-ea"/>
                          <a:ea typeface="+mn-ea"/>
                        </a:rPr>
                        <a:t>・</a:t>
                      </a:r>
                      <a:r>
                        <a:rPr kumimoji="1" lang="en-US" altLang="ja-JP" sz="900" b="1" dirty="0">
                          <a:latin typeface="+mn-ea"/>
                          <a:ea typeface="+mn-ea"/>
                        </a:rPr>
                        <a:t>ASF950</a:t>
                      </a:r>
                      <a:r>
                        <a:rPr kumimoji="1" lang="ja-JP" altLang="en-US" sz="900" b="1" dirty="0">
                          <a:latin typeface="+mn-ea"/>
                          <a:ea typeface="+mn-ea"/>
                        </a:rPr>
                        <a:t>など他のソフトウェアとの共用は不可（動作保証外）</a:t>
                      </a:r>
                      <a:endParaRPr kumimoji="1" lang="en-US" altLang="ja-JP" sz="900" b="1" dirty="0">
                        <a:latin typeface="+mn-ea"/>
                        <a:ea typeface="+mn-ea"/>
                      </a:endParaRPr>
                    </a:p>
                    <a:p>
                      <a:endParaRPr kumimoji="1" lang="en-US" altLang="ja-JP" sz="900" b="1" dirty="0">
                        <a:latin typeface="+mn-ea"/>
                        <a:ea typeface="+mn-ea"/>
                      </a:endParaRPr>
                    </a:p>
                    <a:p>
                      <a:endParaRPr kumimoji="1" lang="en-US" altLang="ja-JP" sz="900" b="1" dirty="0">
                        <a:latin typeface="+mn-ea"/>
                        <a:ea typeface="+mn-ea"/>
                      </a:endParaRPr>
                    </a:p>
                    <a:p>
                      <a:endParaRPr kumimoji="1" lang="en-US" altLang="ja-JP" sz="900" b="1" dirty="0">
                        <a:latin typeface="+mn-ea"/>
                        <a:ea typeface="+mn-ea"/>
                      </a:endParaRPr>
                    </a:p>
                  </a:txBody>
                  <a:tcPr marT="36000" marB="3600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a:txBody>
                    <a:bodyPr/>
                    <a:lstStyle/>
                    <a:p>
                      <a:r>
                        <a:rPr kumimoji="1" lang="ja-JP" altLang="en-US" sz="900" b="1" dirty="0">
                          <a:latin typeface="+mn-ea"/>
                          <a:ea typeface="+mn-ea"/>
                        </a:rPr>
                        <a:t>・下記</a:t>
                      </a:r>
                      <a:r>
                        <a:rPr kumimoji="1" lang="en-US" altLang="ja-JP" sz="900" b="1" dirty="0">
                          <a:latin typeface="+mn-ea"/>
                          <a:ea typeface="+mn-ea"/>
                        </a:rPr>
                        <a:t>WV-ASM300UX </a:t>
                      </a:r>
                      <a:r>
                        <a:rPr kumimoji="1" lang="ja-JP" altLang="en-US" sz="900" b="1" dirty="0">
                          <a:latin typeface="+mn-ea"/>
                          <a:ea typeface="+mn-ea"/>
                        </a:rPr>
                        <a:t>機能拡張ソフトウェアとの同時使用不可</a:t>
                      </a:r>
                    </a:p>
                    <a:p>
                      <a:pPr marL="177800" indent="0"/>
                      <a:r>
                        <a:rPr kumimoji="1" lang="ja-JP" altLang="en-US" sz="900" b="1" dirty="0">
                          <a:latin typeface="+mn-ea"/>
                          <a:ea typeface="+mn-ea"/>
                        </a:rPr>
                        <a:t> </a:t>
                      </a:r>
                      <a:r>
                        <a:rPr kumimoji="1" lang="en-US" altLang="ja-JP" sz="800" b="1" dirty="0">
                          <a:latin typeface="+mn-ea"/>
                          <a:ea typeface="+mn-ea"/>
                        </a:rPr>
                        <a:t>WV-ASE202WUX /</a:t>
                      </a:r>
                      <a:r>
                        <a:rPr kumimoji="1" lang="ja-JP" altLang="en-US" sz="800" b="1" dirty="0">
                          <a:latin typeface="+mn-ea"/>
                          <a:ea typeface="+mn-ea"/>
                        </a:rPr>
                        <a:t> </a:t>
                      </a:r>
                      <a:r>
                        <a:rPr kumimoji="1" lang="en-US" altLang="ja-JP" sz="800" b="1" dirty="0">
                          <a:latin typeface="+mn-ea"/>
                          <a:ea typeface="+mn-ea"/>
                        </a:rPr>
                        <a:t>WV-ASE203WUX / WV-ASE205WUX / WV-ASE231W /</a:t>
                      </a:r>
                    </a:p>
                    <a:p>
                      <a:pPr marL="177800" indent="0"/>
                      <a:r>
                        <a:rPr kumimoji="1" lang="ja-JP" altLang="en-US" sz="800" b="1" dirty="0">
                          <a:latin typeface="+mn-ea"/>
                          <a:ea typeface="+mn-ea"/>
                        </a:rPr>
                        <a:t> </a:t>
                      </a:r>
                      <a:r>
                        <a:rPr kumimoji="1" lang="en-US" altLang="ja-JP" sz="800" b="1" dirty="0">
                          <a:latin typeface="+mn-ea"/>
                          <a:ea typeface="+mn-ea"/>
                        </a:rPr>
                        <a:t>WV-ASE307WUX / WV-ASE333WUX / WV-ASE334WUX</a:t>
                      </a:r>
                    </a:p>
                    <a:p>
                      <a:pPr marL="90488" indent="-90488"/>
                      <a:r>
                        <a:rPr kumimoji="1" lang="ja-JP" altLang="en-US" sz="900" b="1" dirty="0">
                          <a:latin typeface="+mn-ea"/>
                          <a:ea typeface="+mn-ea"/>
                        </a:rPr>
                        <a:t>・</a:t>
                      </a:r>
                      <a:r>
                        <a:rPr kumimoji="1" lang="en-US" altLang="ja-JP" sz="900" b="1" dirty="0">
                          <a:latin typeface="+mn-ea"/>
                          <a:ea typeface="+mn-ea"/>
                        </a:rPr>
                        <a:t>ASM300UX</a:t>
                      </a:r>
                      <a:r>
                        <a:rPr kumimoji="1" lang="ja-JP" altLang="en-US" sz="900" b="1" dirty="0">
                          <a:latin typeface="+mn-ea"/>
                          <a:ea typeface="+mn-ea"/>
                        </a:rPr>
                        <a:t>での</a:t>
                      </a:r>
                      <a:r>
                        <a:rPr kumimoji="1" lang="en-US" altLang="ja-JP" sz="900" b="1" dirty="0">
                          <a:latin typeface="+mn-ea"/>
                          <a:ea typeface="+mn-ea"/>
                        </a:rPr>
                        <a:t>PC</a:t>
                      </a:r>
                      <a:r>
                        <a:rPr kumimoji="1" lang="ja-JP" altLang="en-US" sz="900" b="1" dirty="0">
                          <a:latin typeface="+mn-ea"/>
                          <a:ea typeface="+mn-ea"/>
                        </a:rPr>
                        <a:t>定期再起動が必要時、再起動中のデータは保存されない​（</a:t>
                      </a:r>
                      <a:r>
                        <a:rPr kumimoji="1" lang="en-US" altLang="ja-JP" sz="900" b="1" dirty="0">
                          <a:latin typeface="+mn-ea"/>
                          <a:ea typeface="+mn-ea"/>
                        </a:rPr>
                        <a:t>ASA100UX</a:t>
                      </a:r>
                      <a:r>
                        <a:rPr kumimoji="1" lang="ja-JP" altLang="en-US" sz="900" b="1" dirty="0">
                          <a:latin typeface="+mn-ea"/>
                          <a:ea typeface="+mn-ea"/>
                        </a:rPr>
                        <a:t>は基本、再起動不要）</a:t>
                      </a:r>
                      <a:endParaRPr kumimoji="1" lang="en-US" altLang="ja-JP" sz="900" b="1" dirty="0">
                        <a:latin typeface="+mn-ea"/>
                        <a:ea typeface="+mn-ea"/>
                      </a:endParaRPr>
                    </a:p>
                    <a:p>
                      <a:pPr marL="90488" marR="0" lvl="0" indent="-90488"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WV-ASM300UX</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の操作モニターは最大</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4</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画表示まで使用可能、操作モニター９画以上、またライブモニター、マップモニターは使用不可</a:t>
                      </a:r>
                      <a:endParaRPr kumimoji="1" lang="en-US" altLang="ja-JP" sz="900" b="1"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n-ea"/>
                          <a:ea typeface="+mn-ea"/>
                          <a:cs typeface="+mn-cs"/>
                        </a:rPr>
                        <a:t>・画像表示時の</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3D</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デワープ</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ハーフトーン</a:t>
                      </a:r>
                      <a:r>
                        <a:rPr kumimoji="1" lang="en-US" altLang="ja-JP" sz="900" b="1" i="0" u="none" strike="noStrike" kern="1200" cap="none" spc="0" normalizeH="0" baseline="0" noProof="0" dirty="0">
                          <a:ln>
                            <a:noFill/>
                          </a:ln>
                          <a:solidFill>
                            <a:prstClr val="black"/>
                          </a:solidFill>
                          <a:effectLst/>
                          <a:uLnTx/>
                          <a:uFillTx/>
                          <a:latin typeface="+mn-ea"/>
                          <a:ea typeface="+mn-ea"/>
                          <a:cs typeface="+mn-cs"/>
                        </a:rPr>
                        <a:t>/</a:t>
                      </a:r>
                      <a:r>
                        <a:rPr kumimoji="1" lang="ja-JP" altLang="en-US" sz="900" b="1" i="0" u="none" strike="noStrike" kern="1200" cap="none" spc="0" normalizeH="0" baseline="0" noProof="0" dirty="0">
                          <a:ln>
                            <a:noFill/>
                          </a:ln>
                          <a:solidFill>
                            <a:prstClr val="black"/>
                          </a:solidFill>
                          <a:effectLst/>
                          <a:uLnTx/>
                          <a:uFillTx/>
                          <a:latin typeface="+mn-ea"/>
                          <a:ea typeface="+mn-ea"/>
                          <a:cs typeface="+mn-cs"/>
                        </a:rPr>
                        <a:t>スムーズ各機能は使用不可</a:t>
                      </a:r>
                      <a:endParaRPr lang="en-US" altLang="ja-JP" sz="900" b="1" i="0" dirty="0">
                        <a:solidFill>
                          <a:srgbClr val="000000"/>
                        </a:solidFill>
                        <a:effectLst/>
                        <a:latin typeface="+mn-ea"/>
                        <a:ea typeface="+mn-ea"/>
                      </a:endParaRPr>
                    </a:p>
                  </a:txBody>
                  <a:tcPr marT="36000" marB="36000" anchor="ctr" anchorCtr="1">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860734479"/>
                  </a:ext>
                </a:extLst>
              </a:tr>
              <a:tr h="477779">
                <a:tc vMerge="1">
                  <a:txBody>
                    <a:bodyPr/>
                    <a:lstStyle/>
                    <a:p>
                      <a:endParaRPr kumimoji="1" lang="ja-JP" altLang="en-US"/>
                    </a:p>
                  </a:txBody>
                  <a:tcPr/>
                </a:tc>
                <a:tc>
                  <a:txBody>
                    <a:bodyPr/>
                    <a:lstStyle/>
                    <a:p>
                      <a:r>
                        <a:rPr kumimoji="1" lang="en-US" altLang="ja-JP" sz="800" b="1" dirty="0">
                          <a:latin typeface="+mn-ea"/>
                          <a:ea typeface="+mn-ea"/>
                        </a:rPr>
                        <a:t>ASM300UX</a:t>
                      </a:r>
                      <a:endParaRPr kumimoji="1" lang="ja-JP" altLang="en-US" sz="800" b="1" dirty="0">
                        <a:latin typeface="+mn-ea"/>
                        <a:ea typeface="+mn-ea"/>
                      </a:endParaRPr>
                    </a:p>
                  </a:txBody>
                  <a:tcPr marL="36000" marR="36000" marT="36000" marB="36000" anchor="ctr" anchorCtr="1">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r>
                        <a:rPr kumimoji="1" lang="ja-JP" altLang="en-US" sz="900" b="1" dirty="0">
                          <a:latin typeface="+mn-ea"/>
                          <a:ea typeface="+mn-ea"/>
                        </a:rPr>
                        <a:t>・</a:t>
                      </a:r>
                      <a:r>
                        <a:rPr kumimoji="1" lang="en-US" altLang="ja-JP" sz="900" b="1" dirty="0">
                          <a:latin typeface="+mn-ea"/>
                          <a:ea typeface="+mn-ea"/>
                        </a:rPr>
                        <a:t>ASM300UX</a:t>
                      </a:r>
                      <a:r>
                        <a:rPr kumimoji="1" lang="ja-JP" altLang="en-US" sz="900" b="1" dirty="0">
                          <a:latin typeface="+mn-ea"/>
                          <a:ea typeface="+mn-ea"/>
                        </a:rPr>
                        <a:t>本体の機能制限はなし</a:t>
                      </a:r>
                      <a:endParaRPr kumimoji="1" lang="en-US" altLang="ja-JP" sz="900" b="1" dirty="0">
                        <a:latin typeface="+mn-ea"/>
                        <a:ea typeface="+mn-ea"/>
                      </a:endParaRPr>
                    </a:p>
                    <a:p>
                      <a:pPr marL="90488" indent="-90488"/>
                      <a:r>
                        <a:rPr kumimoji="1" lang="ja-JP" altLang="en-US" sz="900" b="1" dirty="0">
                          <a:latin typeface="+mn-ea"/>
                          <a:ea typeface="+mn-ea"/>
                        </a:rPr>
                        <a:t>・</a:t>
                      </a:r>
                      <a:r>
                        <a:rPr kumimoji="1" lang="en-US" altLang="ja-JP" sz="900" b="1" dirty="0">
                          <a:latin typeface="+mn-ea"/>
                          <a:ea typeface="+mn-ea"/>
                        </a:rPr>
                        <a:t>ASE335WUX</a:t>
                      </a:r>
                      <a:r>
                        <a:rPr kumimoji="1" lang="ja-JP" altLang="en-US" sz="900" b="1" dirty="0">
                          <a:latin typeface="+mn-ea"/>
                          <a:ea typeface="+mn-ea"/>
                        </a:rPr>
                        <a:t>とその他の</a:t>
                      </a:r>
                      <a:r>
                        <a:rPr kumimoji="1" lang="en-US" altLang="ja-JP" sz="900" b="1" dirty="0">
                          <a:latin typeface="+mn-ea"/>
                          <a:ea typeface="+mn-ea"/>
                        </a:rPr>
                        <a:t>ASM300UX</a:t>
                      </a:r>
                      <a:r>
                        <a:rPr kumimoji="1" lang="ja-JP" altLang="en-US" sz="900" b="1" dirty="0">
                          <a:latin typeface="+mn-ea"/>
                          <a:ea typeface="+mn-ea"/>
                        </a:rPr>
                        <a:t>機能拡張ソフトウェアの同時使用は可能だが、ポート番号の重複無きこと。</a:t>
                      </a:r>
                    </a:p>
                  </a:txBody>
                  <a:tcPr marT="36000" marB="36000">
                    <a:lnT w="12700" cap="flat" cmpd="sng" algn="ctr">
                      <a:solidFill>
                        <a:schemeClr val="bg1"/>
                      </a:solidFill>
                      <a:prstDash val="solid"/>
                      <a:round/>
                      <a:headEnd type="none" w="med" len="med"/>
                      <a:tailEnd type="none" w="med" len="med"/>
                    </a:lnT>
                  </a:tcPr>
                </a:tc>
                <a:tc vMerge="1">
                  <a:txBody>
                    <a:bodyPr/>
                    <a:lstStyle/>
                    <a:p>
                      <a:pPr marL="90488" marR="0" lvl="0" indent="-90488" algn="l" defTabSz="914400" rtl="0" eaLnBrk="1" fontAlgn="auto" latinLnBrk="0" hangingPunct="1">
                        <a:lnSpc>
                          <a:spcPct val="110000"/>
                        </a:lnSpc>
                        <a:spcBef>
                          <a:spcPts val="0"/>
                        </a:spcBef>
                        <a:spcAft>
                          <a:spcPts val="0"/>
                        </a:spcAft>
                        <a:buClrTx/>
                        <a:buSzTx/>
                        <a:buFontTx/>
                        <a:buNone/>
                        <a:tabLst/>
                        <a:defRPr/>
                      </a:pPr>
                      <a:endParaRPr lang="en-US" altLang="ja-JP" sz="900" b="1" i="0" dirty="0">
                        <a:solidFill>
                          <a:srgbClr val="000000"/>
                        </a:solidFill>
                        <a:effectLst/>
                        <a:latin typeface="+mn-ea"/>
                        <a:ea typeface="+mn-ea"/>
                      </a:endParaRPr>
                    </a:p>
                  </a:txBody>
                  <a:tcPr marT="36000" marB="3600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137159635"/>
                  </a:ext>
                </a:extLst>
              </a:tr>
            </a:tbl>
          </a:graphicData>
        </a:graphic>
      </p:graphicFrame>
    </p:spTree>
    <p:extLst>
      <p:ext uri="{BB962C8B-B14F-4D97-AF65-F5344CB8AC3E}">
        <p14:creationId xmlns:p14="http://schemas.microsoft.com/office/powerpoint/2010/main" val="13781879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pPr marL="0"/>
            <a:r>
              <a:rPr lang="en-US" altLang="ja-JP" baseline="30000" dirty="0">
                <a:solidFill>
                  <a:prstClr val="white"/>
                </a:solidFill>
              </a:rPr>
              <a:t>【</a:t>
            </a:r>
            <a:r>
              <a:rPr lang="ja-JP" altLang="en-US" baseline="30000" dirty="0">
                <a:solidFill>
                  <a:prstClr val="white"/>
                </a:solidFill>
              </a:rPr>
              <a:t>参考：人物属性識別</a:t>
            </a:r>
            <a:r>
              <a:rPr lang="en-US" altLang="ja-JP" baseline="30000" dirty="0">
                <a:solidFill>
                  <a:prstClr val="white"/>
                </a:solidFill>
              </a:rPr>
              <a:t>】</a:t>
            </a:r>
            <a:r>
              <a:rPr lang="ja-JP" altLang="en-US" dirty="0">
                <a:solidFill>
                  <a:prstClr val="white"/>
                </a:solidFill>
              </a:rPr>
              <a:t>人物以外の検知抑制</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1495508492"/>
              </p:ext>
            </p:extLst>
          </p:nvPr>
        </p:nvGraphicFramePr>
        <p:xfrm>
          <a:off x="209836" y="964844"/>
          <a:ext cx="8684579" cy="372505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445068">
                  <a:extLst>
                    <a:ext uri="{9D8B030D-6E8A-4147-A177-3AD203B41FA5}">
                      <a16:colId xmlns:a16="http://schemas.microsoft.com/office/drawing/2014/main" val="3610130541"/>
                    </a:ext>
                  </a:extLst>
                </a:gridCol>
                <a:gridCol w="2921318">
                  <a:extLst>
                    <a:ext uri="{9D8B030D-6E8A-4147-A177-3AD203B41FA5}">
                      <a16:colId xmlns:a16="http://schemas.microsoft.com/office/drawing/2014/main" val="159759083"/>
                    </a:ext>
                  </a:extLst>
                </a:gridCol>
                <a:gridCol w="3318193">
                  <a:extLst>
                    <a:ext uri="{9D8B030D-6E8A-4147-A177-3AD203B41FA5}">
                      <a16:colId xmlns:a16="http://schemas.microsoft.com/office/drawing/2014/main" val="3889622957"/>
                    </a:ext>
                  </a:extLst>
                </a:gridCol>
              </a:tblGrid>
              <a:tr h="461418">
                <a:tc>
                  <a:txBody>
                    <a:bodyPr/>
                    <a:lstStyle/>
                    <a:p>
                      <a:pPr algn="ctr"/>
                      <a:r>
                        <a:rPr kumimoji="1" lang="ja-JP" altLang="en-US" sz="1000" dirty="0">
                          <a:effectLst>
                            <a:outerShdw blurRad="38100" dist="38100" dir="2700000" algn="tl">
                              <a:srgbClr val="000000">
                                <a:alpha val="43137"/>
                              </a:srgbClr>
                            </a:outerShdw>
                          </a:effectLst>
                          <a:latin typeface="+mn-ea"/>
                          <a:ea typeface="+mn-ea"/>
                        </a:rPr>
                        <a:t>「ベストショット設定」</a:t>
                      </a:r>
                      <a:r>
                        <a:rPr kumimoji="1" lang="en-US" altLang="ja-JP" sz="1000" dirty="0">
                          <a:effectLst>
                            <a:outerShdw blurRad="38100" dist="38100" dir="2700000" algn="tl">
                              <a:srgbClr val="000000">
                                <a:alpha val="43137"/>
                              </a:srgbClr>
                            </a:outerShdw>
                          </a:effectLst>
                          <a:latin typeface="+mn-ea"/>
                          <a:ea typeface="+mn-ea"/>
                        </a:rPr>
                        <a:t>@</a:t>
                      </a:r>
                      <a:r>
                        <a:rPr kumimoji="1" lang="en-US" altLang="ja-JP" sz="1000" dirty="0" err="1">
                          <a:effectLst>
                            <a:outerShdw blurRad="38100" dist="38100" dir="2700000" algn="tl">
                              <a:srgbClr val="000000">
                                <a:alpha val="43137"/>
                              </a:srgbClr>
                            </a:outerShdw>
                          </a:effectLst>
                          <a:latin typeface="+mn-ea"/>
                          <a:ea typeface="+mn-ea"/>
                        </a:rPr>
                        <a:t>iCT</a:t>
                      </a:r>
                      <a:endParaRPr kumimoji="1" lang="en-US" altLang="ja-JP" sz="1000" dirty="0">
                        <a:effectLst>
                          <a:outerShdw blurRad="38100" dist="38100" dir="2700000" algn="tl">
                            <a:srgbClr val="000000">
                              <a:alpha val="43137"/>
                            </a:srgbClr>
                          </a:outerShdw>
                        </a:effectLst>
                        <a:latin typeface="+mn-ea"/>
                        <a:ea typeface="+mn-ea"/>
                      </a:endParaRPr>
                    </a:p>
                    <a:p>
                      <a:pPr algn="ctr"/>
                      <a:r>
                        <a:rPr kumimoji="1" lang="ja-JP" altLang="en-US" sz="1600" dirty="0">
                          <a:effectLst>
                            <a:outerShdw blurRad="38100" dist="38100" dir="2700000" algn="tl">
                              <a:srgbClr val="000000">
                                <a:alpha val="43137"/>
                              </a:srgbClr>
                            </a:outerShdw>
                          </a:effectLst>
                          <a:latin typeface="+mn-ea"/>
                          <a:ea typeface="+mn-ea"/>
                        </a:rPr>
                        <a:t>「検知感度」設定</a:t>
                      </a:r>
                    </a:p>
                  </a:txBody>
                  <a:tcPr marT="36000" marB="36000"/>
                </a:tc>
                <a:tc>
                  <a:txBody>
                    <a:bodyPr/>
                    <a:lstStyle/>
                    <a:p>
                      <a:pPr algn="ctr"/>
                      <a:r>
                        <a:rPr kumimoji="1" lang="ja-JP" altLang="en-US" sz="1000" dirty="0">
                          <a:effectLst>
                            <a:outerShdw blurRad="38100" dist="38100" dir="2700000" algn="tl">
                              <a:srgbClr val="000000">
                                <a:alpha val="43137"/>
                              </a:srgbClr>
                            </a:outerShdw>
                          </a:effectLst>
                          <a:latin typeface="+mn-ea"/>
                          <a:ea typeface="+mn-ea"/>
                        </a:rPr>
                        <a:t>「</a:t>
                      </a:r>
                      <a:r>
                        <a:rPr kumimoji="1" lang="en-US" altLang="ja-JP" sz="1000" dirty="0">
                          <a:effectLst>
                            <a:outerShdw blurRad="38100" dist="38100" dir="2700000" algn="tl">
                              <a:srgbClr val="000000">
                                <a:alpha val="43137"/>
                              </a:srgbClr>
                            </a:outerShdw>
                          </a:effectLst>
                          <a:latin typeface="+mn-ea"/>
                          <a:ea typeface="+mn-ea"/>
                        </a:rPr>
                        <a:t>AI</a:t>
                      </a:r>
                      <a:r>
                        <a:rPr kumimoji="1" lang="ja-JP" altLang="en-US" sz="1000" dirty="0">
                          <a:effectLst>
                            <a:outerShdw blurRad="38100" dist="38100" dir="2700000" algn="tl">
                              <a:srgbClr val="000000">
                                <a:alpha val="43137"/>
                              </a:srgbClr>
                            </a:outerShdw>
                          </a:effectLst>
                          <a:latin typeface="+mn-ea"/>
                          <a:ea typeface="+mn-ea"/>
                        </a:rPr>
                        <a:t>人物属性識別アプリケーション」</a:t>
                      </a:r>
                      <a:endParaRPr kumimoji="1" lang="en-US" altLang="ja-JP" sz="1000" dirty="0">
                        <a:effectLst>
                          <a:outerShdw blurRad="38100" dist="38100" dir="2700000" algn="tl">
                            <a:srgbClr val="000000">
                              <a:alpha val="43137"/>
                            </a:srgbClr>
                          </a:outerShdw>
                        </a:effectLst>
                        <a:latin typeface="+mn-ea"/>
                        <a:ea typeface="+mn-ea"/>
                      </a:endParaRPr>
                    </a:p>
                    <a:p>
                      <a:pPr algn="ctr"/>
                      <a:r>
                        <a:rPr kumimoji="1" lang="en-US" altLang="ja-JP" sz="1600" dirty="0" err="1">
                          <a:effectLst>
                            <a:outerShdw blurRad="38100" dist="38100" dir="2700000" algn="tl">
                              <a:srgbClr val="000000">
                                <a:alpha val="43137"/>
                              </a:srgbClr>
                            </a:outerShdw>
                          </a:effectLst>
                          <a:latin typeface="+mn-ea"/>
                          <a:ea typeface="+mn-ea"/>
                        </a:rPr>
                        <a:t>iCT</a:t>
                      </a:r>
                      <a:r>
                        <a:rPr kumimoji="1" lang="ja-JP" altLang="en-US" sz="1600" dirty="0" err="1">
                          <a:effectLst>
                            <a:outerShdw blurRad="38100" dist="38100" dir="2700000" algn="tl">
                              <a:srgbClr val="000000">
                                <a:alpha val="43137"/>
                              </a:srgbClr>
                            </a:outerShdw>
                          </a:effectLst>
                          <a:latin typeface="+mn-ea"/>
                          <a:ea typeface="+mn-ea"/>
                        </a:rPr>
                        <a:t>での</a:t>
                      </a:r>
                      <a:r>
                        <a:rPr kumimoji="1" lang="ja-JP" altLang="en-US" sz="1600" dirty="0">
                          <a:effectLst>
                            <a:outerShdw blurRad="38100" dist="38100" dir="2700000" algn="tl">
                              <a:srgbClr val="000000">
                                <a:alpha val="43137"/>
                              </a:srgbClr>
                            </a:outerShdw>
                          </a:effectLst>
                          <a:latin typeface="+mn-ea"/>
                          <a:ea typeface="+mn-ea"/>
                        </a:rPr>
                        <a:t>画面確認</a:t>
                      </a:r>
                    </a:p>
                  </a:txBody>
                  <a:tcPr marT="36000" marB="36000"/>
                </a:tc>
                <a:tc>
                  <a:txBody>
                    <a:bodyPr/>
                    <a:lstStyle/>
                    <a:p>
                      <a:pPr algn="ctr"/>
                      <a:r>
                        <a:rPr kumimoji="1" lang="en-US" altLang="ja-JP" sz="1000" dirty="0">
                          <a:effectLst>
                            <a:outerShdw blurRad="38100" dist="38100" dir="2700000" algn="tl">
                              <a:srgbClr val="000000">
                                <a:alpha val="43137"/>
                              </a:srgbClr>
                            </a:outerShdw>
                          </a:effectLst>
                          <a:latin typeface="+mn-ea"/>
                          <a:ea typeface="+mn-ea"/>
                        </a:rPr>
                        <a:t>WV-ASE335WUX</a:t>
                      </a:r>
                      <a:r>
                        <a:rPr kumimoji="1" lang="en-US" altLang="ja-JP" sz="1000" baseline="0" dirty="0">
                          <a:effectLst>
                            <a:outerShdw blurRad="38100" dist="38100" dir="2700000" algn="tl">
                              <a:srgbClr val="000000">
                                <a:alpha val="43137"/>
                              </a:srgbClr>
                            </a:outerShdw>
                          </a:effectLst>
                          <a:latin typeface="+mn-ea"/>
                          <a:ea typeface="+mn-ea"/>
                        </a:rPr>
                        <a:t> </a:t>
                      </a:r>
                      <a:r>
                        <a:rPr kumimoji="1" lang="ja-JP" altLang="en-US" sz="1000" dirty="0">
                          <a:effectLst>
                            <a:outerShdw blurRad="38100" dist="38100" dir="2700000" algn="tl">
                              <a:srgbClr val="000000">
                                <a:alpha val="43137"/>
                              </a:srgbClr>
                            </a:outerShdw>
                          </a:effectLst>
                          <a:latin typeface="+mn-ea"/>
                          <a:ea typeface="+mn-ea"/>
                        </a:rPr>
                        <a:t>マルチ</a:t>
                      </a:r>
                      <a:r>
                        <a:rPr kumimoji="1" lang="en-US" altLang="ja-JP" sz="1000" dirty="0">
                          <a:effectLst>
                            <a:outerShdw blurRad="38100" dist="38100" dir="2700000" algn="tl">
                              <a:srgbClr val="000000">
                                <a:alpha val="43137"/>
                              </a:srgbClr>
                            </a:outerShdw>
                          </a:effectLst>
                          <a:latin typeface="+mn-ea"/>
                          <a:ea typeface="+mn-ea"/>
                        </a:rPr>
                        <a:t>AI</a:t>
                      </a:r>
                      <a:r>
                        <a:rPr kumimoji="1" lang="ja-JP" altLang="en-US" sz="1000" dirty="0">
                          <a:effectLst>
                            <a:outerShdw blurRad="38100" dist="38100" dir="2700000" algn="tl">
                              <a:srgbClr val="000000">
                                <a:alpha val="43137"/>
                              </a:srgbClr>
                            </a:outerShdw>
                          </a:effectLst>
                          <a:latin typeface="+mn-ea"/>
                          <a:ea typeface="+mn-ea"/>
                        </a:rPr>
                        <a:t>検索モニター</a:t>
                      </a:r>
                      <a:endParaRPr kumimoji="1" lang="en-US" altLang="ja-JP" sz="1000" dirty="0">
                        <a:effectLst>
                          <a:outerShdw blurRad="38100" dist="38100" dir="2700000" algn="tl">
                            <a:srgbClr val="000000">
                              <a:alpha val="43137"/>
                            </a:srgbClr>
                          </a:outerShdw>
                        </a:effectLst>
                        <a:latin typeface="+mn-ea"/>
                        <a:ea typeface="+mn-ea"/>
                      </a:endParaRPr>
                    </a:p>
                    <a:p>
                      <a:pPr algn="ctr"/>
                      <a:r>
                        <a:rPr kumimoji="1" lang="ja-JP" altLang="en-US" sz="1600" dirty="0">
                          <a:effectLst>
                            <a:outerShdw blurRad="38100" dist="38100" dir="2700000" algn="tl">
                              <a:srgbClr val="000000">
                                <a:alpha val="43137"/>
                              </a:srgbClr>
                            </a:outerShdw>
                          </a:effectLst>
                          <a:latin typeface="+mn-ea"/>
                          <a:ea typeface="+mn-ea"/>
                        </a:rPr>
                        <a:t>検索結果</a:t>
                      </a:r>
                    </a:p>
                  </a:txBody>
                  <a:tcPr marT="36000" marB="36000" anchor="b"/>
                </a:tc>
                <a:extLst>
                  <a:ext uri="{0D108BD9-81ED-4DB2-BD59-A6C34878D82A}">
                    <a16:rowId xmlns:a16="http://schemas.microsoft.com/office/drawing/2014/main" val="652022555"/>
                  </a:ext>
                </a:extLst>
              </a:tr>
              <a:tr h="1604840">
                <a:tc>
                  <a:txBody>
                    <a:bodyPr/>
                    <a:lstStyle/>
                    <a:p>
                      <a:pPr marL="357188" indent="0">
                        <a:lnSpc>
                          <a:spcPct val="130000"/>
                        </a:lnSpc>
                      </a:pPr>
                      <a:r>
                        <a:rPr kumimoji="1" lang="ja-JP" altLang="en-US" sz="1100" b="1" dirty="0">
                          <a:latin typeface="+mn-ea"/>
                          <a:ea typeface="+mn-ea"/>
                        </a:rPr>
                        <a:t>検知感度：</a:t>
                      </a:r>
                      <a:r>
                        <a:rPr kumimoji="1" lang="en-US" altLang="ja-JP" sz="1100" b="1" dirty="0">
                          <a:latin typeface="+mn-ea"/>
                          <a:ea typeface="+mn-ea"/>
                        </a:rPr>
                        <a:t>80</a:t>
                      </a:r>
                      <a:r>
                        <a:rPr kumimoji="1" lang="ja-JP" altLang="en-US" sz="1100" b="1" dirty="0">
                          <a:latin typeface="+mn-ea"/>
                          <a:ea typeface="+mn-ea"/>
                        </a:rPr>
                        <a:t>（高）</a:t>
                      </a:r>
                      <a:endParaRPr kumimoji="1" lang="en-US" altLang="ja-JP" sz="1100" b="1" dirty="0">
                        <a:latin typeface="+mn-ea"/>
                        <a:ea typeface="+mn-ea"/>
                      </a:endParaRPr>
                    </a:p>
                  </a:txBody>
                  <a:tcPr marT="36000" marB="36000" anchor="b">
                    <a:lnB w="28575" cap="flat" cmpd="sng" algn="ctr">
                      <a:solidFill>
                        <a:schemeClr val="bg1"/>
                      </a:solidFill>
                      <a:prstDash val="solid"/>
                      <a:round/>
                      <a:headEnd type="none" w="med" len="med"/>
                      <a:tailEnd type="none" w="med" len="med"/>
                    </a:lnB>
                    <a:solidFill>
                      <a:srgbClr val="FFCDDE"/>
                    </a:solidFill>
                  </a:tcPr>
                </a:tc>
                <a:tc>
                  <a:txBody>
                    <a:bodyPr/>
                    <a:lstStyle/>
                    <a:p>
                      <a:pPr marL="0" indent="0" defTabSz="1071563"/>
                      <a:r>
                        <a:rPr kumimoji="1" lang="en-US" altLang="ja-JP" sz="1100" b="1" dirty="0">
                          <a:latin typeface="+mn-ea"/>
                          <a:ea typeface="+mn-ea"/>
                        </a:rPr>
                        <a:t>                                                                    </a:t>
                      </a:r>
                    </a:p>
                    <a:p>
                      <a:pPr marL="1071563" indent="0" defTabSz="1071563"/>
                      <a:endParaRPr kumimoji="1" lang="en-US" altLang="ja-JP" sz="1100" b="1" dirty="0">
                        <a:latin typeface="+mn-ea"/>
                        <a:ea typeface="+mn-ea"/>
                      </a:endParaRPr>
                    </a:p>
                    <a:p>
                      <a:pPr marL="1071563" indent="0" defTabSz="1071563"/>
                      <a:endParaRPr kumimoji="1" lang="en-US" altLang="ja-JP" sz="1100" b="1" dirty="0">
                        <a:latin typeface="+mn-ea"/>
                        <a:ea typeface="+mn-ea"/>
                      </a:endParaRPr>
                    </a:p>
                    <a:p>
                      <a:pPr marL="1071563" indent="0" defTabSz="1071563"/>
                      <a:endParaRPr kumimoji="1" lang="en-US" altLang="ja-JP" sz="1100" b="1" dirty="0">
                        <a:latin typeface="+mn-ea"/>
                        <a:ea typeface="+mn-ea"/>
                      </a:endParaRPr>
                    </a:p>
                    <a:p>
                      <a:pPr marL="1071563" indent="0" defTabSz="1071563"/>
                      <a:endParaRPr kumimoji="1" lang="en-US" altLang="ja-JP" sz="1100" b="1" dirty="0">
                        <a:latin typeface="+mn-ea"/>
                        <a:ea typeface="+mn-ea"/>
                      </a:endParaRPr>
                    </a:p>
                    <a:p>
                      <a:pPr marL="1071563" indent="0" defTabSz="1071563"/>
                      <a:endParaRPr kumimoji="1" lang="en-US" altLang="ja-JP" sz="1100" b="1" dirty="0">
                        <a:latin typeface="+mn-ea"/>
                        <a:ea typeface="+mn-ea"/>
                      </a:endParaRPr>
                    </a:p>
                    <a:p>
                      <a:pPr marL="1071563" indent="0" defTabSz="1071563"/>
                      <a:endParaRPr kumimoji="1" lang="en-US" altLang="ja-JP" sz="1100" b="1" dirty="0">
                        <a:latin typeface="+mn-ea"/>
                        <a:ea typeface="+mn-ea"/>
                      </a:endParaRPr>
                    </a:p>
                    <a:p>
                      <a:pPr marL="1524000" indent="0" defTabSz="1071563"/>
                      <a:r>
                        <a:rPr kumimoji="1" lang="ja-JP" altLang="en-US" sz="1100" b="1" dirty="0">
                          <a:solidFill>
                            <a:srgbClr val="C00000"/>
                          </a:solidFill>
                          <a:latin typeface="+mn-ea"/>
                          <a:ea typeface="+mn-ea"/>
                        </a:rPr>
                        <a:t>ポールのアングル</a:t>
                      </a:r>
                      <a:endParaRPr kumimoji="1" lang="en-US" altLang="ja-JP" sz="1100" b="1" dirty="0">
                        <a:solidFill>
                          <a:srgbClr val="C00000"/>
                        </a:solidFill>
                        <a:latin typeface="+mn-ea"/>
                        <a:ea typeface="+mn-ea"/>
                      </a:endParaRPr>
                    </a:p>
                    <a:p>
                      <a:pPr marL="1524000" indent="0" defTabSz="1071563"/>
                      <a:r>
                        <a:rPr kumimoji="1" lang="ja-JP" altLang="en-US" sz="1100" b="1" dirty="0">
                          <a:solidFill>
                            <a:srgbClr val="C00000"/>
                          </a:solidFill>
                          <a:latin typeface="+mn-ea"/>
                          <a:ea typeface="+mn-ea"/>
                        </a:rPr>
                        <a:t>を人物検知</a:t>
                      </a:r>
                      <a:endParaRPr kumimoji="1" lang="en-US" altLang="ja-JP" sz="1100" b="1" dirty="0">
                        <a:solidFill>
                          <a:srgbClr val="C00000"/>
                        </a:solidFill>
                        <a:latin typeface="+mn-ea"/>
                        <a:ea typeface="+mn-ea"/>
                      </a:endParaRPr>
                    </a:p>
                  </a:txBody>
                  <a:tcPr marT="36000" marB="36000">
                    <a:lnB w="28575" cap="flat" cmpd="sng" algn="ctr">
                      <a:solidFill>
                        <a:schemeClr val="bg1"/>
                      </a:solidFill>
                      <a:prstDash val="solid"/>
                      <a:round/>
                      <a:headEnd type="none" w="med" len="med"/>
                      <a:tailEnd type="none" w="med" len="med"/>
                    </a:lnB>
                    <a:solidFill>
                      <a:srgbClr val="FFCDDE"/>
                    </a:solidFill>
                  </a:tcPr>
                </a:tc>
                <a:tc>
                  <a:txBody>
                    <a:bodyPr/>
                    <a:lstStyle/>
                    <a:p>
                      <a:r>
                        <a:rPr kumimoji="1" lang="en-US" altLang="ja-JP" sz="1100" b="1" dirty="0">
                          <a:latin typeface="+mn-ea"/>
                          <a:ea typeface="+mn-ea"/>
                        </a:rPr>
                        <a:t>                                                                              </a:t>
                      </a:r>
                    </a:p>
                    <a:p>
                      <a:endParaRPr kumimoji="1" lang="en-US" altLang="ja-JP" sz="1100" b="1" dirty="0">
                        <a:latin typeface="+mn-ea"/>
                        <a:ea typeface="+mn-ea"/>
                      </a:endParaRPr>
                    </a:p>
                    <a:p>
                      <a:endParaRPr kumimoji="1" lang="en-US" altLang="ja-JP" sz="1100" b="1" dirty="0">
                        <a:latin typeface="+mn-ea"/>
                        <a:ea typeface="+mn-ea"/>
                      </a:endParaRPr>
                    </a:p>
                    <a:p>
                      <a:endParaRPr kumimoji="1" lang="en-US" altLang="ja-JP" sz="1100" b="1" dirty="0">
                        <a:latin typeface="+mn-ea"/>
                        <a:ea typeface="+mn-ea"/>
                      </a:endParaRPr>
                    </a:p>
                    <a:p>
                      <a:endParaRPr kumimoji="1" lang="en-US" altLang="ja-JP" sz="1100" b="1" dirty="0">
                        <a:latin typeface="+mn-ea"/>
                        <a:ea typeface="+mn-ea"/>
                      </a:endParaRPr>
                    </a:p>
                    <a:p>
                      <a:endParaRPr kumimoji="1" lang="en-US" altLang="ja-JP" sz="1100" b="1" dirty="0">
                        <a:latin typeface="+mn-ea"/>
                        <a:ea typeface="+mn-ea"/>
                      </a:endParaRPr>
                    </a:p>
                    <a:p>
                      <a:endParaRPr kumimoji="1" lang="en-US" altLang="ja-JP" sz="1100" b="1" dirty="0">
                        <a:latin typeface="+mn-ea"/>
                        <a:ea typeface="+mn-ea"/>
                      </a:endParaRPr>
                    </a:p>
                    <a:p>
                      <a:endParaRPr kumimoji="1" lang="en-US" altLang="ja-JP" sz="1100" b="1" dirty="0">
                        <a:solidFill>
                          <a:srgbClr val="C00000"/>
                        </a:solidFill>
                        <a:latin typeface="+mn-ea"/>
                        <a:ea typeface="+mn-ea"/>
                      </a:endParaRPr>
                    </a:p>
                    <a:p>
                      <a:pPr algn="l"/>
                      <a:r>
                        <a:rPr kumimoji="1" lang="ja-JP" altLang="en-US" sz="1100" b="1" dirty="0">
                          <a:solidFill>
                            <a:srgbClr val="C00000"/>
                          </a:solidFill>
                          <a:latin typeface="+mn-ea"/>
                          <a:ea typeface="+mn-ea"/>
                        </a:rPr>
                        <a:t>人物以外が検索表示（赤枠黄色部分）</a:t>
                      </a:r>
                    </a:p>
                  </a:txBody>
                  <a:tcPr marT="36000" marB="36000">
                    <a:lnB w="28575" cap="flat" cmpd="sng" algn="ctr">
                      <a:solidFill>
                        <a:schemeClr val="bg1"/>
                      </a:solidFill>
                      <a:prstDash val="solid"/>
                      <a:round/>
                      <a:headEnd type="none" w="med" len="med"/>
                      <a:tailEnd type="none" w="med" len="med"/>
                    </a:lnB>
                    <a:solidFill>
                      <a:srgbClr val="FFCDDE"/>
                    </a:solidFill>
                  </a:tcPr>
                </a:tc>
                <a:extLst>
                  <a:ext uri="{0D108BD9-81ED-4DB2-BD59-A6C34878D82A}">
                    <a16:rowId xmlns:a16="http://schemas.microsoft.com/office/drawing/2014/main" val="1404952811"/>
                  </a:ext>
                </a:extLst>
              </a:tr>
              <a:tr h="1651977">
                <a:tc>
                  <a:txBody>
                    <a:bodyPr/>
                    <a:lstStyle/>
                    <a:p>
                      <a:pPr marL="357188" indent="0">
                        <a:spcBef>
                          <a:spcPts val="600"/>
                        </a:spcBef>
                      </a:pPr>
                      <a:r>
                        <a:rPr kumimoji="1" lang="ja-JP" altLang="en-US" sz="1100" b="1" dirty="0">
                          <a:latin typeface="+mn-ea"/>
                          <a:ea typeface="+mn-ea"/>
                        </a:rPr>
                        <a:t>検知感度：</a:t>
                      </a:r>
                      <a:r>
                        <a:rPr kumimoji="1" lang="en-US" altLang="ja-JP" sz="1100" b="1" dirty="0">
                          <a:latin typeface="+mn-ea"/>
                          <a:ea typeface="+mn-ea"/>
                        </a:rPr>
                        <a:t>50</a:t>
                      </a:r>
                      <a:r>
                        <a:rPr kumimoji="1" lang="ja-JP" altLang="en-US" sz="1100" b="1" dirty="0">
                          <a:latin typeface="+mn-ea"/>
                          <a:ea typeface="+mn-ea"/>
                        </a:rPr>
                        <a:t>（中程度）</a:t>
                      </a:r>
                    </a:p>
                  </a:txBody>
                  <a:tcPr marT="36000" marB="36000" anchor="b">
                    <a:lnT w="28575" cap="flat" cmpd="sng" algn="ctr">
                      <a:solidFill>
                        <a:schemeClr val="bg1"/>
                      </a:solidFill>
                      <a:prstDash val="solid"/>
                      <a:round/>
                      <a:headEnd type="none" w="med" len="med"/>
                      <a:tailEnd type="none" w="med" len="med"/>
                    </a:lnT>
                    <a:solidFill>
                      <a:srgbClr val="DDDDFF"/>
                    </a:solidFill>
                  </a:tcPr>
                </a:tc>
                <a:tc>
                  <a:txBody>
                    <a:bodyPr/>
                    <a:lstStyle/>
                    <a:p>
                      <a:pPr marL="1524000" indent="0">
                        <a:spcBef>
                          <a:spcPts val="600"/>
                        </a:spcBef>
                      </a:pPr>
                      <a:r>
                        <a:rPr kumimoji="1" lang="ja-JP" altLang="en-US" sz="1100" b="1" dirty="0">
                          <a:solidFill>
                            <a:srgbClr val="0000FF"/>
                          </a:solidFill>
                          <a:latin typeface="+mn-ea"/>
                          <a:ea typeface="+mn-ea"/>
                        </a:rPr>
                        <a:t>ポールのアングル</a:t>
                      </a:r>
                      <a:endParaRPr kumimoji="1" lang="en-US" altLang="ja-JP" sz="1100" b="1" dirty="0">
                        <a:solidFill>
                          <a:srgbClr val="0000FF"/>
                        </a:solidFill>
                        <a:latin typeface="+mn-ea"/>
                        <a:ea typeface="+mn-ea"/>
                      </a:endParaRPr>
                    </a:p>
                    <a:p>
                      <a:pPr marL="1524000" indent="0"/>
                      <a:r>
                        <a:rPr kumimoji="1" lang="ja-JP" altLang="en-US" sz="1100" b="1" dirty="0">
                          <a:solidFill>
                            <a:srgbClr val="0000FF"/>
                          </a:solidFill>
                          <a:latin typeface="+mn-ea"/>
                          <a:ea typeface="+mn-ea"/>
                        </a:rPr>
                        <a:t>を人物検知せず</a:t>
                      </a:r>
                      <a:endParaRPr kumimoji="1" lang="en-US" altLang="ja-JP" sz="1100" b="1" dirty="0">
                        <a:solidFill>
                          <a:srgbClr val="0000FF"/>
                        </a:solidFill>
                        <a:latin typeface="+mn-ea"/>
                        <a:ea typeface="+mn-ea"/>
                      </a:endParaRPr>
                    </a:p>
                  </a:txBody>
                  <a:tcPr marT="36000" marB="36000" anchor="b">
                    <a:lnT w="28575" cap="flat" cmpd="sng" algn="ctr">
                      <a:solidFill>
                        <a:schemeClr val="bg1"/>
                      </a:solidFill>
                      <a:prstDash val="solid"/>
                      <a:round/>
                      <a:headEnd type="none" w="med" len="med"/>
                      <a:tailEnd type="none" w="med" len="med"/>
                    </a:lnT>
                    <a:solidFill>
                      <a:srgbClr val="DDDDFF"/>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b="1" i="0" u="none" strike="noStrike" kern="1200" cap="none" spc="0" normalizeH="0" baseline="0" noProof="0" dirty="0">
                          <a:ln>
                            <a:noFill/>
                          </a:ln>
                          <a:solidFill>
                            <a:srgbClr val="0000FF"/>
                          </a:solidFill>
                          <a:effectLst/>
                          <a:uLnTx/>
                          <a:uFillTx/>
                          <a:latin typeface="+mn-lt"/>
                          <a:ea typeface="+mn-ea"/>
                          <a:cs typeface="+mn-cs"/>
                        </a:rPr>
                        <a:t>人物のみを検索表示</a:t>
                      </a:r>
                    </a:p>
                  </a:txBody>
                  <a:tcPr marT="36000" marB="36000" anchor="b">
                    <a:lnT w="28575" cap="flat" cmpd="sng" algn="ctr">
                      <a:solidFill>
                        <a:schemeClr val="bg1"/>
                      </a:solidFill>
                      <a:prstDash val="solid"/>
                      <a:round/>
                      <a:headEnd type="none" w="med" len="med"/>
                      <a:tailEnd type="none" w="med" len="med"/>
                    </a:lnT>
                    <a:solidFill>
                      <a:srgbClr val="DDDDFF"/>
                    </a:solidFill>
                  </a:tcPr>
                </a:tc>
                <a:extLst>
                  <a:ext uri="{0D108BD9-81ED-4DB2-BD59-A6C34878D82A}">
                    <a16:rowId xmlns:a16="http://schemas.microsoft.com/office/drawing/2014/main" val="404238955"/>
                  </a:ext>
                </a:extLst>
              </a:tr>
            </a:tbl>
          </a:graphicData>
        </a:graphic>
      </p:graphicFrame>
      <p:sp>
        <p:nvSpPr>
          <p:cNvPr id="5" name="コンテンツ プレースホルダー 1"/>
          <p:cNvSpPr>
            <a:spLocks noGrp="1"/>
          </p:cNvSpPr>
          <p:nvPr>
            <p:ph sz="quarter" idx="10"/>
          </p:nvPr>
        </p:nvSpPr>
        <p:spPr>
          <a:xfrm>
            <a:off x="0" y="619758"/>
            <a:ext cx="9144000" cy="327942"/>
          </a:xfrm>
          <a:solidFill>
            <a:schemeClr val="accent1">
              <a:lumMod val="60000"/>
              <a:lumOff val="40000"/>
            </a:schemeClr>
          </a:solidFill>
        </p:spPr>
        <p:txBody>
          <a:bodyPr/>
          <a:lstStyle/>
          <a:p>
            <a:pPr marL="0" indent="0" algn="ctr">
              <a:buNone/>
            </a:pPr>
            <a:r>
              <a:rPr kumimoji="1" lang="ja-JP" altLang="en-US" sz="1800" dirty="0"/>
              <a:t>人物</a:t>
            </a:r>
            <a:r>
              <a:rPr lang="ja-JP" altLang="en-US" sz="1800" dirty="0"/>
              <a:t>以外のデータが検知・検索される場合は、</a:t>
            </a:r>
            <a:r>
              <a:rPr lang="en-US" altLang="ja-JP" sz="1800" dirty="0" err="1"/>
              <a:t>iCT</a:t>
            </a:r>
            <a:r>
              <a:rPr lang="ja-JP" altLang="en-US" sz="1800" dirty="0" err="1"/>
              <a:t>にて</a:t>
            </a:r>
            <a:r>
              <a:rPr lang="ja-JP" altLang="en-US" sz="1800" dirty="0"/>
              <a:t>検知感度を調整</a:t>
            </a:r>
            <a:r>
              <a:rPr kumimoji="1" lang="ja-JP" altLang="en-US" sz="1800" dirty="0"/>
              <a:t>してください</a:t>
            </a:r>
          </a:p>
        </p:txBody>
      </p:sp>
      <p:pic>
        <p:nvPicPr>
          <p:cNvPr id="15" name="図 14"/>
          <p:cNvPicPr>
            <a:picLocks noChangeAspect="1"/>
          </p:cNvPicPr>
          <p:nvPr/>
        </p:nvPicPr>
        <p:blipFill>
          <a:blip r:embed="rId2"/>
          <a:stretch>
            <a:fillRect/>
          </a:stretch>
        </p:blipFill>
        <p:spPr>
          <a:xfrm>
            <a:off x="513939" y="3142713"/>
            <a:ext cx="1935875" cy="104859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7" name="図 16"/>
          <p:cNvPicPr>
            <a:picLocks noChangeAspect="1"/>
          </p:cNvPicPr>
          <p:nvPr/>
        </p:nvPicPr>
        <p:blipFill>
          <a:blip r:embed="rId3"/>
          <a:stretch>
            <a:fillRect/>
          </a:stretch>
        </p:blipFill>
        <p:spPr>
          <a:xfrm>
            <a:off x="513940" y="1519198"/>
            <a:ext cx="1935875" cy="104859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8" name="図 17"/>
          <p:cNvPicPr>
            <a:picLocks noChangeAspect="1"/>
          </p:cNvPicPr>
          <p:nvPr/>
        </p:nvPicPr>
        <p:blipFill>
          <a:blip r:embed="rId3"/>
          <a:stretch>
            <a:fillRect/>
          </a:stretch>
        </p:blipFill>
        <p:spPr>
          <a:xfrm>
            <a:off x="3232756" y="1519199"/>
            <a:ext cx="1935875" cy="104859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9" name="図 18"/>
          <p:cNvPicPr>
            <a:picLocks noChangeAspect="1"/>
          </p:cNvPicPr>
          <p:nvPr/>
        </p:nvPicPr>
        <p:blipFill>
          <a:blip r:embed="rId2"/>
          <a:stretch>
            <a:fillRect/>
          </a:stretch>
        </p:blipFill>
        <p:spPr>
          <a:xfrm>
            <a:off x="3232755" y="3142713"/>
            <a:ext cx="1935875" cy="1048599"/>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1" name="八角形 20"/>
          <p:cNvSpPr/>
          <p:nvPr/>
        </p:nvSpPr>
        <p:spPr>
          <a:xfrm>
            <a:off x="2101380" y="1927620"/>
            <a:ext cx="342647" cy="295154"/>
          </a:xfrm>
          <a:prstGeom prst="octagon">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八角形 32"/>
          <p:cNvSpPr/>
          <p:nvPr/>
        </p:nvSpPr>
        <p:spPr>
          <a:xfrm>
            <a:off x="4636196" y="1749094"/>
            <a:ext cx="190982" cy="428370"/>
          </a:xfrm>
          <a:prstGeom prst="octagon">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八角形 34"/>
          <p:cNvSpPr/>
          <p:nvPr/>
        </p:nvSpPr>
        <p:spPr>
          <a:xfrm>
            <a:off x="2950253" y="1519199"/>
            <a:ext cx="653671" cy="1474846"/>
          </a:xfrm>
          <a:prstGeom prst="octagon">
            <a:avLst>
              <a:gd name="adj" fmla="val 0"/>
            </a:avLst>
          </a:prstGeom>
          <a:blipFill>
            <a:blip r:embed="rId4"/>
            <a:srcRect/>
            <a:stretch>
              <a:fillRect l="-39559" t="-8866" r="-255" b="-13432"/>
            </a:stretch>
          </a:blip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a:stCxn id="33" idx="5"/>
            <a:endCxn id="35" idx="0"/>
          </p:cNvCxnSpPr>
          <p:nvPr/>
        </p:nvCxnSpPr>
        <p:spPr>
          <a:xfrm flipH="1" flipV="1">
            <a:off x="3603924" y="1519199"/>
            <a:ext cx="1032272" cy="22989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3" idx="3"/>
            <a:endCxn id="35" idx="1"/>
          </p:cNvCxnSpPr>
          <p:nvPr/>
        </p:nvCxnSpPr>
        <p:spPr>
          <a:xfrm flipH="1">
            <a:off x="3603924" y="2177464"/>
            <a:ext cx="1032272" cy="81658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グループ化 47"/>
          <p:cNvGrpSpPr/>
          <p:nvPr/>
        </p:nvGrpSpPr>
        <p:grpSpPr>
          <a:xfrm>
            <a:off x="468203" y="1493048"/>
            <a:ext cx="1386383" cy="1279523"/>
            <a:chOff x="3383104" y="-764006"/>
            <a:chExt cx="1386383" cy="1279523"/>
          </a:xfrm>
        </p:grpSpPr>
        <p:sp>
          <p:nvSpPr>
            <p:cNvPr id="46" name="八角形 45"/>
            <p:cNvSpPr/>
            <p:nvPr/>
          </p:nvSpPr>
          <p:spPr>
            <a:xfrm>
              <a:off x="3386842" y="-764006"/>
              <a:ext cx="1382645" cy="1279523"/>
            </a:xfrm>
            <a:prstGeom prst="octagon">
              <a:avLst>
                <a:gd name="adj" fmla="val 0"/>
              </a:avLst>
            </a:prstGeom>
            <a:blipFill dpi="0" rotWithShape="1">
              <a:blip r:embed="rId5"/>
              <a:srcRect/>
              <a:stretch>
                <a:fillRect r="-2000" b="-2000"/>
              </a:stretch>
            </a:blip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3383104" y="152832"/>
              <a:ext cx="1188896" cy="3045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9" name="直線コネクタ 48"/>
          <p:cNvCxnSpPr>
            <a:stCxn id="21" idx="5"/>
            <a:endCxn id="46" idx="0"/>
          </p:cNvCxnSpPr>
          <p:nvPr/>
        </p:nvCxnSpPr>
        <p:spPr>
          <a:xfrm flipH="1" flipV="1">
            <a:off x="1854586" y="1493048"/>
            <a:ext cx="246794" cy="43457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21" idx="3"/>
            <a:endCxn id="46" idx="1"/>
          </p:cNvCxnSpPr>
          <p:nvPr/>
        </p:nvCxnSpPr>
        <p:spPr>
          <a:xfrm flipH="1">
            <a:off x="1854586" y="2222774"/>
            <a:ext cx="246794" cy="5497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65" name="グループ化 64"/>
          <p:cNvGrpSpPr/>
          <p:nvPr/>
        </p:nvGrpSpPr>
        <p:grpSpPr>
          <a:xfrm>
            <a:off x="471942" y="3142714"/>
            <a:ext cx="1388184" cy="1287954"/>
            <a:chOff x="4005347" y="1524570"/>
            <a:chExt cx="2638793" cy="2448267"/>
          </a:xfrm>
        </p:grpSpPr>
        <p:sp>
          <p:nvSpPr>
            <p:cNvPr id="61" name="八角形 60"/>
            <p:cNvSpPr/>
            <p:nvPr/>
          </p:nvSpPr>
          <p:spPr>
            <a:xfrm>
              <a:off x="4005347" y="1524570"/>
              <a:ext cx="2638793" cy="2448267"/>
            </a:xfrm>
            <a:prstGeom prst="octagon">
              <a:avLst>
                <a:gd name="adj" fmla="val 0"/>
              </a:avLst>
            </a:prstGeom>
            <a:blipFill>
              <a:blip r:embed="rId6"/>
              <a:stretch>
                <a:fillRect r="-2000" b="-2000"/>
              </a:stretch>
            </a:blip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4039565" y="3347762"/>
              <a:ext cx="2247880" cy="5592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八角形 65"/>
          <p:cNvSpPr/>
          <p:nvPr/>
        </p:nvSpPr>
        <p:spPr>
          <a:xfrm>
            <a:off x="2094891" y="3557220"/>
            <a:ext cx="342647" cy="295154"/>
          </a:xfrm>
          <a:prstGeom prst="octagon">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p:cNvCxnSpPr>
            <a:stCxn id="66" idx="5"/>
            <a:endCxn id="61" idx="0"/>
          </p:cNvCxnSpPr>
          <p:nvPr/>
        </p:nvCxnSpPr>
        <p:spPr>
          <a:xfrm flipH="1" flipV="1">
            <a:off x="1860126" y="3142714"/>
            <a:ext cx="234765" cy="41450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a:stCxn id="66" idx="3"/>
            <a:endCxn id="61" idx="1"/>
          </p:cNvCxnSpPr>
          <p:nvPr/>
        </p:nvCxnSpPr>
        <p:spPr>
          <a:xfrm flipH="1">
            <a:off x="1860126" y="3852374"/>
            <a:ext cx="234765" cy="57829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5" name="八角形 74"/>
          <p:cNvSpPr/>
          <p:nvPr/>
        </p:nvSpPr>
        <p:spPr>
          <a:xfrm>
            <a:off x="2938727" y="3153346"/>
            <a:ext cx="672723" cy="1393209"/>
          </a:xfrm>
          <a:prstGeom prst="octagon">
            <a:avLst>
              <a:gd name="adj" fmla="val 0"/>
            </a:avLst>
          </a:prstGeom>
          <a:blipFill>
            <a:blip r:embed="rId7"/>
            <a:stretch>
              <a:fillRect r="-2000" b="-2000"/>
            </a:stretch>
          </a:bli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八角形 75"/>
          <p:cNvSpPr/>
          <p:nvPr/>
        </p:nvSpPr>
        <p:spPr>
          <a:xfrm>
            <a:off x="4636196" y="3435179"/>
            <a:ext cx="190982" cy="428370"/>
          </a:xfrm>
          <a:prstGeom prst="octagon">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7" name="直線コネクタ 76"/>
          <p:cNvCxnSpPr>
            <a:stCxn id="76" idx="5"/>
            <a:endCxn id="75" idx="0"/>
          </p:cNvCxnSpPr>
          <p:nvPr/>
        </p:nvCxnSpPr>
        <p:spPr>
          <a:xfrm flipH="1" flipV="1">
            <a:off x="3611450" y="3153346"/>
            <a:ext cx="1024746" cy="28183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stCxn id="76" idx="3"/>
          </p:cNvCxnSpPr>
          <p:nvPr/>
        </p:nvCxnSpPr>
        <p:spPr>
          <a:xfrm flipH="1">
            <a:off x="3611450" y="3863549"/>
            <a:ext cx="1024746" cy="683006"/>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5" name="図 104"/>
          <p:cNvPicPr>
            <a:picLocks noChangeAspect="1"/>
          </p:cNvPicPr>
          <p:nvPr/>
        </p:nvPicPr>
        <p:blipFill>
          <a:blip r:embed="rId8"/>
          <a:stretch>
            <a:fillRect/>
          </a:stretch>
        </p:blipFill>
        <p:spPr>
          <a:xfrm>
            <a:off x="6023138" y="1525684"/>
            <a:ext cx="2313919" cy="1254555"/>
          </a:xfrm>
          <a:prstGeom prst="rect">
            <a:avLst/>
          </a:prstGeom>
          <a:effectLst>
            <a:outerShdw blurRad="50800" dist="38100" dir="2700000" algn="tl" rotWithShape="0">
              <a:prstClr val="black">
                <a:alpha val="40000"/>
              </a:prstClr>
            </a:outerShdw>
          </a:effectLst>
        </p:spPr>
      </p:pic>
      <p:pic>
        <p:nvPicPr>
          <p:cNvPr id="129" name="図 128"/>
          <p:cNvPicPr>
            <a:picLocks noChangeAspect="1"/>
          </p:cNvPicPr>
          <p:nvPr/>
        </p:nvPicPr>
        <p:blipFill rotWithShape="1">
          <a:blip r:embed="rId9"/>
          <a:srcRect l="3630" t="1367" r="4557" b="4169"/>
          <a:stretch/>
        </p:blipFill>
        <p:spPr>
          <a:xfrm>
            <a:off x="8166098" y="1988619"/>
            <a:ext cx="487474" cy="989719"/>
          </a:xfrm>
          <a:prstGeom prst="rect">
            <a:avLst/>
          </a:prstGeom>
          <a:ln w="28575">
            <a:solidFill>
              <a:srgbClr val="FF0000"/>
            </a:solidFill>
          </a:ln>
          <a:effectLst>
            <a:outerShdw blurRad="50800" dist="38100" dir="2700000" algn="tl" rotWithShape="0">
              <a:prstClr val="black">
                <a:alpha val="40000"/>
              </a:prstClr>
            </a:outerShdw>
          </a:effectLst>
        </p:spPr>
      </p:pic>
      <p:pic>
        <p:nvPicPr>
          <p:cNvPr id="130" name="図 129"/>
          <p:cNvPicPr>
            <a:picLocks noChangeAspect="1"/>
          </p:cNvPicPr>
          <p:nvPr/>
        </p:nvPicPr>
        <p:blipFill>
          <a:blip r:embed="rId10"/>
          <a:stretch>
            <a:fillRect/>
          </a:stretch>
        </p:blipFill>
        <p:spPr>
          <a:xfrm>
            <a:off x="6023138" y="3142714"/>
            <a:ext cx="2313919" cy="12533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62495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dirty="0"/>
              <a:t>5</a:t>
            </a:r>
            <a:r>
              <a:rPr kumimoji="1" lang="en-US" altLang="ja-JP" sz="2400" dirty="0"/>
              <a:t>-2</a:t>
            </a:r>
            <a:r>
              <a:rPr kumimoji="1" lang="ja-JP" altLang="en-US" sz="2400" dirty="0" err="1"/>
              <a:t>．</a:t>
            </a:r>
            <a:r>
              <a:rPr kumimoji="1" lang="ja-JP" altLang="en-US" sz="2400" dirty="0"/>
              <a:t>設定・操作ノウハウ</a:t>
            </a:r>
          </a:p>
        </p:txBody>
      </p:sp>
    </p:spTree>
    <p:extLst>
      <p:ext uri="{BB962C8B-B14F-4D97-AF65-F5344CB8AC3E}">
        <p14:creationId xmlns:p14="http://schemas.microsoft.com/office/powerpoint/2010/main" val="27486206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2858309285"/>
              </p:ext>
            </p:extLst>
          </p:nvPr>
        </p:nvGraphicFramePr>
        <p:xfrm>
          <a:off x="295561" y="964844"/>
          <a:ext cx="8478049" cy="371678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933768">
                  <a:extLst>
                    <a:ext uri="{9D8B030D-6E8A-4147-A177-3AD203B41FA5}">
                      <a16:colId xmlns:a16="http://schemas.microsoft.com/office/drawing/2014/main" val="1344616280"/>
                    </a:ext>
                  </a:extLst>
                </a:gridCol>
                <a:gridCol w="2265680">
                  <a:extLst>
                    <a:ext uri="{9D8B030D-6E8A-4147-A177-3AD203B41FA5}">
                      <a16:colId xmlns:a16="http://schemas.microsoft.com/office/drawing/2014/main" val="159759083"/>
                    </a:ext>
                  </a:extLst>
                </a:gridCol>
                <a:gridCol w="2330768">
                  <a:extLst>
                    <a:ext uri="{9D8B030D-6E8A-4147-A177-3AD203B41FA5}">
                      <a16:colId xmlns:a16="http://schemas.microsoft.com/office/drawing/2014/main" val="3889622957"/>
                    </a:ext>
                  </a:extLst>
                </a:gridCol>
                <a:gridCol w="2947833">
                  <a:extLst>
                    <a:ext uri="{9D8B030D-6E8A-4147-A177-3AD203B41FA5}">
                      <a16:colId xmlns:a16="http://schemas.microsoft.com/office/drawing/2014/main" val="4222680852"/>
                    </a:ext>
                  </a:extLst>
                </a:gridCol>
              </a:tblGrid>
              <a:tr h="146661">
                <a:tc>
                  <a:txBody>
                    <a:bodyPr/>
                    <a:lstStyle/>
                    <a:p>
                      <a:pPr algn="ctr"/>
                      <a:r>
                        <a:rPr kumimoji="1" lang="ja-JP" altLang="en-US" dirty="0">
                          <a:effectLst>
                            <a:outerShdw blurRad="38100" dist="38100" dir="2700000" algn="tl">
                              <a:srgbClr val="000000">
                                <a:alpha val="43137"/>
                              </a:srgbClr>
                            </a:outerShdw>
                          </a:effectLst>
                          <a:latin typeface="+mn-ea"/>
                          <a:ea typeface="+mn-ea"/>
                        </a:rPr>
                        <a:t>被写体</a:t>
                      </a:r>
                    </a:p>
                  </a:txBody>
                  <a:tcPr/>
                </a:tc>
                <a:tc>
                  <a:txBody>
                    <a:bodyPr/>
                    <a:lstStyle/>
                    <a:p>
                      <a:pPr algn="ctr"/>
                      <a:r>
                        <a:rPr kumimoji="1" lang="ja-JP" altLang="en-US" dirty="0">
                          <a:effectLst>
                            <a:outerShdw blurRad="38100" dist="38100" dir="2700000" algn="tl">
                              <a:srgbClr val="000000">
                                <a:alpha val="43137"/>
                              </a:srgbClr>
                            </a:outerShdw>
                          </a:effectLst>
                          <a:latin typeface="+mn-ea"/>
                          <a:ea typeface="+mn-ea"/>
                        </a:rPr>
                        <a:t>検索結果</a:t>
                      </a:r>
                    </a:p>
                  </a:txBody>
                  <a:tcPr/>
                </a:tc>
                <a:tc>
                  <a:txBody>
                    <a:bodyPr/>
                    <a:lstStyle/>
                    <a:p>
                      <a:pPr algn="ctr"/>
                      <a:r>
                        <a:rPr kumimoji="1" lang="ja-JP" altLang="en-US" dirty="0">
                          <a:effectLst>
                            <a:outerShdw blurRad="38100" dist="38100" dir="2700000" algn="tl">
                              <a:srgbClr val="000000">
                                <a:alpha val="43137"/>
                              </a:srgbClr>
                            </a:outerShdw>
                          </a:effectLst>
                          <a:latin typeface="+mn-ea"/>
                          <a:ea typeface="+mn-ea"/>
                        </a:rPr>
                        <a:t>検知情報</a:t>
                      </a:r>
                    </a:p>
                  </a:txBody>
                  <a:tcPr/>
                </a:tc>
                <a:tc>
                  <a:txBody>
                    <a:bodyPr/>
                    <a:lstStyle/>
                    <a:p>
                      <a:pPr algn="ctr"/>
                      <a:r>
                        <a:rPr kumimoji="1" lang="ja-JP" altLang="en-US" dirty="0">
                          <a:solidFill>
                            <a:srgbClr val="FFFF00"/>
                          </a:solidFill>
                          <a:effectLst>
                            <a:outerShdw blurRad="38100" dist="38100" dir="2700000" algn="tl">
                              <a:srgbClr val="000000">
                                <a:alpha val="43137"/>
                              </a:srgbClr>
                            </a:outerShdw>
                          </a:effectLst>
                          <a:latin typeface="+mn-ea"/>
                          <a:ea typeface="+mn-ea"/>
                        </a:rPr>
                        <a:t>留意事項</a:t>
                      </a:r>
                    </a:p>
                  </a:txBody>
                  <a:tcPr/>
                </a:tc>
                <a:extLst>
                  <a:ext uri="{0D108BD9-81ED-4DB2-BD59-A6C34878D82A}">
                    <a16:rowId xmlns:a16="http://schemas.microsoft.com/office/drawing/2014/main" val="652022555"/>
                  </a:ext>
                </a:extLst>
              </a:tr>
              <a:tr h="1533508">
                <a:tc>
                  <a:txBody>
                    <a:bodyPr/>
                    <a:lstStyle/>
                    <a:p>
                      <a:pPr algn="ctr"/>
                      <a:r>
                        <a:rPr kumimoji="1" lang="ja-JP" altLang="en-US" b="1" dirty="0">
                          <a:solidFill>
                            <a:schemeClr val="bg1"/>
                          </a:solidFill>
                          <a:effectLst>
                            <a:outerShdw blurRad="38100" dist="38100" dir="2700000" algn="tl">
                              <a:srgbClr val="000000">
                                <a:alpha val="43137"/>
                              </a:srgbClr>
                            </a:outerShdw>
                          </a:effectLst>
                          <a:latin typeface="+mn-ea"/>
                          <a:ea typeface="+mn-ea"/>
                        </a:rPr>
                        <a:t>上半身のみ</a:t>
                      </a:r>
                    </a:p>
                  </a:txBody>
                  <a:tcPr vert="eaVert" anchor="ctr">
                    <a:solidFill>
                      <a:srgbClr val="FF6699"/>
                    </a:solidFill>
                  </a:tcPr>
                </a:tc>
                <a:tc>
                  <a:txBody>
                    <a:bodyPr/>
                    <a:lstStyle/>
                    <a:p>
                      <a:r>
                        <a:rPr kumimoji="1" lang="ja-JP" altLang="en-US" b="1" dirty="0">
                          <a:latin typeface="+mn-ea"/>
                          <a:ea typeface="+mn-ea"/>
                        </a:rPr>
                        <a:t>                               </a:t>
                      </a:r>
                      <a:endParaRPr kumimoji="1" lang="en-US" altLang="ja-JP" b="1" dirty="0">
                        <a:latin typeface="+mn-ea"/>
                        <a:ea typeface="+mn-ea"/>
                      </a:endParaRPr>
                    </a:p>
                    <a:p>
                      <a:endParaRPr kumimoji="1" lang="en-US" altLang="ja-JP" b="1" dirty="0">
                        <a:latin typeface="+mn-ea"/>
                        <a:ea typeface="+mn-ea"/>
                      </a:endParaRPr>
                    </a:p>
                    <a:p>
                      <a:endParaRPr kumimoji="1" lang="en-US" altLang="ja-JP" b="1" dirty="0">
                        <a:latin typeface="+mn-ea"/>
                        <a:ea typeface="+mn-ea"/>
                      </a:endParaRPr>
                    </a:p>
                    <a:p>
                      <a:endParaRPr kumimoji="1" lang="en-US" altLang="ja-JP" b="1" dirty="0">
                        <a:latin typeface="+mn-ea"/>
                        <a:ea typeface="+mn-ea"/>
                      </a:endParaRPr>
                    </a:p>
                    <a:p>
                      <a:endParaRPr kumimoji="1" lang="en-US" altLang="ja-JP" b="1" dirty="0">
                        <a:latin typeface="+mn-ea"/>
                        <a:ea typeface="+mn-ea"/>
                      </a:endParaRPr>
                    </a:p>
                  </a:txBody>
                  <a:tcPr>
                    <a:solidFill>
                      <a:srgbClr val="FFCDDE"/>
                    </a:solidFill>
                  </a:tcPr>
                </a:tc>
                <a:tc>
                  <a:txBody>
                    <a:bodyPr/>
                    <a:lstStyle/>
                    <a:p>
                      <a:r>
                        <a:rPr kumimoji="1" lang="ja-JP" altLang="en-US" b="1" dirty="0">
                          <a:latin typeface="+mn-ea"/>
                          <a:ea typeface="+mn-ea"/>
                        </a:rPr>
                        <a:t>                                </a:t>
                      </a:r>
                    </a:p>
                  </a:txBody>
                  <a:tcPr>
                    <a:solidFill>
                      <a:srgbClr val="FFCDDE"/>
                    </a:solidFill>
                  </a:tcPr>
                </a:tc>
                <a:tc>
                  <a:txBody>
                    <a:bodyPr/>
                    <a:lstStyle/>
                    <a:p>
                      <a:pPr>
                        <a:lnSpc>
                          <a:spcPct val="120000"/>
                        </a:lnSpc>
                      </a:pPr>
                      <a:r>
                        <a:rPr kumimoji="1" lang="ja-JP" altLang="en-US" sz="1400" b="1" dirty="0">
                          <a:latin typeface="+mn-ea"/>
                          <a:ea typeface="+mn-ea"/>
                        </a:rPr>
                        <a:t>上半身のみでは、頭部をトップス、上着をボトムと判断する傾向あり。</a:t>
                      </a:r>
                      <a:endParaRPr kumimoji="1" lang="en-US" altLang="ja-JP" sz="1400" b="1" dirty="0">
                        <a:latin typeface="+mn-ea"/>
                        <a:ea typeface="+mn-ea"/>
                      </a:endParaRPr>
                    </a:p>
                    <a:p>
                      <a:pPr>
                        <a:lnSpc>
                          <a:spcPct val="120000"/>
                        </a:lnSpc>
                        <a:spcBef>
                          <a:spcPts val="600"/>
                        </a:spcBef>
                      </a:pPr>
                      <a:r>
                        <a:rPr kumimoji="1" lang="ja-JP" altLang="en-US" sz="1400" b="1" dirty="0">
                          <a:solidFill>
                            <a:srgbClr val="C00000"/>
                          </a:solidFill>
                          <a:effectLst>
                            <a:outerShdw blurRad="38100" dist="38100" dir="2700000" algn="tl">
                              <a:srgbClr val="000000">
                                <a:alpha val="43137"/>
                              </a:srgbClr>
                            </a:outerShdw>
                          </a:effectLst>
                          <a:latin typeface="+mn-ea"/>
                          <a:ea typeface="+mn-ea"/>
                        </a:rPr>
                        <a:t>・トップスの色：黒⇒髪色</a:t>
                      </a:r>
                      <a:endParaRPr kumimoji="1" lang="en-US" altLang="ja-JP" sz="1400" b="1" dirty="0">
                        <a:solidFill>
                          <a:srgbClr val="C00000"/>
                        </a:solidFill>
                        <a:effectLst>
                          <a:outerShdw blurRad="38100" dist="38100" dir="2700000" algn="tl">
                            <a:srgbClr val="000000">
                              <a:alpha val="43137"/>
                            </a:srgbClr>
                          </a:outerShdw>
                        </a:effectLst>
                        <a:latin typeface="+mn-ea"/>
                        <a:ea typeface="+mn-ea"/>
                      </a:endParaRPr>
                    </a:p>
                    <a:p>
                      <a:pPr>
                        <a:lnSpc>
                          <a:spcPct val="120000"/>
                        </a:lnSpc>
                      </a:pPr>
                      <a:r>
                        <a:rPr kumimoji="1" lang="ja-JP" altLang="en-US" sz="1400" b="1" dirty="0">
                          <a:solidFill>
                            <a:srgbClr val="C00000"/>
                          </a:solidFill>
                          <a:effectLst>
                            <a:outerShdw blurRad="38100" dist="38100" dir="2700000" algn="tl">
                              <a:srgbClr val="000000">
                                <a:alpha val="43137"/>
                              </a:srgbClr>
                            </a:outerShdw>
                          </a:effectLst>
                          <a:latin typeface="+mn-ea"/>
                          <a:ea typeface="+mn-ea"/>
                        </a:rPr>
                        <a:t>・ボトムの色：青⇒トップス</a:t>
                      </a:r>
                      <a:endParaRPr kumimoji="1" lang="en-US" altLang="ja-JP" sz="1400" b="1" dirty="0">
                        <a:solidFill>
                          <a:srgbClr val="C00000"/>
                        </a:solidFill>
                        <a:effectLst>
                          <a:outerShdw blurRad="38100" dist="38100" dir="2700000" algn="tl">
                            <a:srgbClr val="000000">
                              <a:alpha val="43137"/>
                            </a:srgbClr>
                          </a:outerShdw>
                        </a:effectLst>
                        <a:latin typeface="+mn-ea"/>
                        <a:ea typeface="+mn-ea"/>
                      </a:endParaRPr>
                    </a:p>
                    <a:p>
                      <a:pPr marL="177800" indent="0">
                        <a:lnSpc>
                          <a:spcPct val="120000"/>
                        </a:lnSpc>
                        <a:spcBef>
                          <a:spcPts val="1200"/>
                        </a:spcBef>
                      </a:pPr>
                      <a:r>
                        <a:rPr kumimoji="1" lang="ja-JP" altLang="en-US" sz="1400" b="1" dirty="0">
                          <a:solidFill>
                            <a:schemeClr val="tx1"/>
                          </a:solidFill>
                          <a:effectLst>
                            <a:outerShdw blurRad="38100" dist="38100" dir="2700000" algn="tl">
                              <a:srgbClr val="000000">
                                <a:alpha val="43137"/>
                              </a:srgbClr>
                            </a:outerShdw>
                          </a:effectLst>
                          <a:latin typeface="+mn-ea"/>
                          <a:ea typeface="+mn-ea"/>
                        </a:rPr>
                        <a:t>⇒登録データとして </a:t>
                      </a:r>
                      <a:r>
                        <a:rPr kumimoji="1" lang="ja-JP" altLang="en-US" sz="2000" b="1" dirty="0">
                          <a:solidFill>
                            <a:srgbClr val="C00000"/>
                          </a:solidFill>
                          <a:effectLst>
                            <a:outerShdw blurRad="38100" dist="38100" dir="2700000" algn="tl">
                              <a:srgbClr val="000000">
                                <a:alpha val="43137"/>
                              </a:srgbClr>
                            </a:outerShdw>
                          </a:effectLst>
                          <a:latin typeface="+mn-ea"/>
                          <a:ea typeface="+mn-ea"/>
                        </a:rPr>
                        <a:t>不適切</a:t>
                      </a:r>
                      <a:endParaRPr kumimoji="1" lang="en-US" altLang="ja-JP" sz="2000" b="1" dirty="0">
                        <a:solidFill>
                          <a:srgbClr val="C00000"/>
                        </a:solidFill>
                        <a:effectLst>
                          <a:outerShdw blurRad="38100" dist="38100" dir="2700000" algn="tl">
                            <a:srgbClr val="000000">
                              <a:alpha val="43137"/>
                            </a:srgbClr>
                          </a:outerShdw>
                        </a:effectLst>
                        <a:latin typeface="+mn-ea"/>
                        <a:ea typeface="+mn-ea"/>
                      </a:endParaRPr>
                    </a:p>
                  </a:txBody>
                  <a:tcPr>
                    <a:solidFill>
                      <a:srgbClr val="FFCDDE"/>
                    </a:solidFill>
                  </a:tcPr>
                </a:tc>
                <a:extLst>
                  <a:ext uri="{0D108BD9-81ED-4DB2-BD59-A6C34878D82A}">
                    <a16:rowId xmlns:a16="http://schemas.microsoft.com/office/drawing/2014/main" val="1404952811"/>
                  </a:ext>
                </a:extLst>
              </a:tr>
              <a:tr h="370840">
                <a:tc>
                  <a:txBody>
                    <a:bodyPr/>
                    <a:lstStyle/>
                    <a:p>
                      <a:pPr algn="ctr"/>
                      <a:r>
                        <a:rPr kumimoji="1" lang="ja-JP" altLang="en-US" b="1" dirty="0">
                          <a:solidFill>
                            <a:schemeClr val="bg1"/>
                          </a:solidFill>
                          <a:effectLst>
                            <a:outerShdw blurRad="38100" dist="38100" dir="2700000" algn="tl">
                              <a:srgbClr val="000000">
                                <a:alpha val="43137"/>
                              </a:srgbClr>
                            </a:outerShdw>
                          </a:effectLst>
                          <a:latin typeface="+mn-ea"/>
                          <a:ea typeface="+mn-ea"/>
                        </a:rPr>
                        <a:t>全身</a:t>
                      </a:r>
                    </a:p>
                  </a:txBody>
                  <a:tcPr vert="eaVert" anchor="ctr">
                    <a:solidFill>
                      <a:srgbClr val="0000FF"/>
                    </a:solidFill>
                  </a:tcPr>
                </a:tc>
                <a:tc>
                  <a:txBody>
                    <a:bodyPr/>
                    <a:lstStyle/>
                    <a:p>
                      <a:endParaRPr kumimoji="1" lang="ja-JP" altLang="en-US" b="1" dirty="0">
                        <a:latin typeface="+mn-ea"/>
                        <a:ea typeface="+mn-ea"/>
                      </a:endParaRPr>
                    </a:p>
                  </a:txBody>
                  <a:tcPr>
                    <a:solidFill>
                      <a:srgbClr val="DDDDFF"/>
                    </a:solidFill>
                  </a:tcPr>
                </a:tc>
                <a:tc>
                  <a:txBody>
                    <a:bodyPr/>
                    <a:lstStyle/>
                    <a:p>
                      <a:endParaRPr kumimoji="1" lang="ja-JP" altLang="en-US" b="1" dirty="0">
                        <a:latin typeface="+mn-ea"/>
                        <a:ea typeface="+mn-ea"/>
                      </a:endParaRPr>
                    </a:p>
                  </a:txBody>
                  <a:tcPr>
                    <a:solidFill>
                      <a:srgbClr val="DDDDFF"/>
                    </a:solidFill>
                  </a:tcPr>
                </a:tc>
                <a:tc>
                  <a:txBody>
                    <a:bodyPr/>
                    <a:lstStyle/>
                    <a:p>
                      <a:pPr>
                        <a:lnSpc>
                          <a:spcPct val="120000"/>
                        </a:lnSpc>
                      </a:pPr>
                      <a:r>
                        <a:rPr kumimoji="1" lang="ja-JP" altLang="en-US" sz="1400" b="1" dirty="0">
                          <a:latin typeface="+mn-ea"/>
                          <a:ea typeface="+mn-ea"/>
                        </a:rPr>
                        <a:t>全身では正しく識別されやすい。</a:t>
                      </a:r>
                      <a:endParaRPr kumimoji="1" lang="en-US" altLang="ja-JP" sz="1400" b="1" dirty="0">
                        <a:latin typeface="+mn-ea"/>
                        <a:ea typeface="+mn-ea"/>
                      </a:endParaRPr>
                    </a:p>
                    <a:p>
                      <a:pPr>
                        <a:lnSpc>
                          <a:spcPct val="120000"/>
                        </a:lnSpc>
                        <a:spcBef>
                          <a:spcPts val="600"/>
                        </a:spcBef>
                      </a:pPr>
                      <a:r>
                        <a:rPr kumimoji="1" lang="ja-JP" altLang="en-US" sz="1400" b="1" dirty="0">
                          <a:solidFill>
                            <a:srgbClr val="0000FF"/>
                          </a:solidFill>
                          <a:effectLst>
                            <a:outerShdw blurRad="38100" dist="38100" dir="2700000" algn="tl">
                              <a:srgbClr val="000000">
                                <a:alpha val="43137"/>
                              </a:srgbClr>
                            </a:outerShdw>
                          </a:effectLst>
                          <a:latin typeface="+mn-ea"/>
                          <a:ea typeface="+mn-ea"/>
                        </a:rPr>
                        <a:t>・トップスの色：青⇒トップス</a:t>
                      </a:r>
                      <a:endParaRPr kumimoji="1" lang="en-US" altLang="ja-JP" sz="1400" b="1" dirty="0">
                        <a:solidFill>
                          <a:srgbClr val="0000FF"/>
                        </a:solidFill>
                        <a:effectLst>
                          <a:outerShdw blurRad="38100" dist="38100" dir="2700000" algn="tl">
                            <a:srgbClr val="000000">
                              <a:alpha val="43137"/>
                            </a:srgbClr>
                          </a:outerShdw>
                        </a:effectLst>
                        <a:latin typeface="+mn-ea"/>
                        <a:ea typeface="+mn-ea"/>
                      </a:endParaRPr>
                    </a:p>
                    <a:p>
                      <a:pPr>
                        <a:lnSpc>
                          <a:spcPct val="120000"/>
                        </a:lnSpc>
                      </a:pPr>
                      <a:r>
                        <a:rPr kumimoji="1" lang="ja-JP" altLang="en-US" sz="1400" b="1" dirty="0">
                          <a:solidFill>
                            <a:srgbClr val="0000FF"/>
                          </a:solidFill>
                          <a:effectLst>
                            <a:outerShdw blurRad="38100" dist="38100" dir="2700000" algn="tl">
                              <a:srgbClr val="000000">
                                <a:alpha val="43137"/>
                              </a:srgbClr>
                            </a:outerShdw>
                          </a:effectLst>
                          <a:latin typeface="+mn-ea"/>
                          <a:ea typeface="+mn-ea"/>
                        </a:rPr>
                        <a:t>・ボトムの色：黒⇒ボトム</a:t>
                      </a:r>
                      <a:endParaRPr kumimoji="1" lang="en-US" altLang="ja-JP" sz="1400" b="1" dirty="0">
                        <a:solidFill>
                          <a:srgbClr val="0000FF"/>
                        </a:solidFill>
                        <a:effectLst>
                          <a:outerShdw blurRad="38100" dist="38100" dir="2700000" algn="tl">
                            <a:srgbClr val="000000">
                              <a:alpha val="43137"/>
                            </a:srgbClr>
                          </a:outerShdw>
                        </a:effectLst>
                        <a:latin typeface="+mn-ea"/>
                        <a:ea typeface="+mn-ea"/>
                      </a:endParaRPr>
                    </a:p>
                    <a:p>
                      <a:pPr marL="177800" indent="0">
                        <a:lnSpc>
                          <a:spcPct val="120000"/>
                        </a:lnSpc>
                        <a:spcBef>
                          <a:spcPts val="3000"/>
                        </a:spcBef>
                      </a:pPr>
                      <a:r>
                        <a:rPr kumimoji="1" lang="ja-JP" altLang="en-US" sz="1400" b="1" dirty="0">
                          <a:solidFill>
                            <a:schemeClr val="tx1"/>
                          </a:solidFill>
                          <a:effectLst>
                            <a:outerShdw blurRad="38100" dist="38100" dir="2700000" algn="tl">
                              <a:srgbClr val="000000">
                                <a:alpha val="43137"/>
                              </a:srgbClr>
                            </a:outerShdw>
                          </a:effectLst>
                          <a:latin typeface="+mn-ea"/>
                          <a:ea typeface="+mn-ea"/>
                        </a:rPr>
                        <a:t>⇒登録データとして </a:t>
                      </a:r>
                      <a:r>
                        <a:rPr kumimoji="1" lang="ja-JP" altLang="en-US" sz="2000" b="1" dirty="0">
                          <a:solidFill>
                            <a:srgbClr val="0000FF"/>
                          </a:solidFill>
                          <a:effectLst>
                            <a:outerShdw blurRad="38100" dist="38100" dir="2700000" algn="tl">
                              <a:srgbClr val="000000">
                                <a:alpha val="43137"/>
                              </a:srgbClr>
                            </a:outerShdw>
                          </a:effectLst>
                          <a:latin typeface="+mn-ea"/>
                          <a:ea typeface="+mn-ea"/>
                        </a:rPr>
                        <a:t>適切</a:t>
                      </a:r>
                      <a:endParaRPr kumimoji="1" lang="en-US" altLang="ja-JP" sz="2000" b="1" dirty="0">
                        <a:solidFill>
                          <a:srgbClr val="0000FF"/>
                        </a:solidFill>
                        <a:effectLst>
                          <a:outerShdw blurRad="38100" dist="38100" dir="2700000" algn="tl">
                            <a:srgbClr val="000000">
                              <a:alpha val="43137"/>
                            </a:srgbClr>
                          </a:outerShdw>
                        </a:effectLst>
                        <a:latin typeface="+mn-ea"/>
                        <a:ea typeface="+mn-ea"/>
                      </a:endParaRPr>
                    </a:p>
                  </a:txBody>
                  <a:tcPr>
                    <a:solidFill>
                      <a:srgbClr val="DDDDFF"/>
                    </a:solidFill>
                  </a:tcPr>
                </a:tc>
                <a:extLst>
                  <a:ext uri="{0D108BD9-81ED-4DB2-BD59-A6C34878D82A}">
                    <a16:rowId xmlns:a16="http://schemas.microsoft.com/office/drawing/2014/main" val="404238955"/>
                  </a:ext>
                </a:extLst>
              </a:tr>
            </a:tbl>
          </a:graphicData>
        </a:graphic>
      </p:graphicFrame>
      <p:sp>
        <p:nvSpPr>
          <p:cNvPr id="2" name="コンテンツ プレースホルダー 1"/>
          <p:cNvSpPr>
            <a:spLocks noGrp="1"/>
          </p:cNvSpPr>
          <p:nvPr>
            <p:ph sz="quarter" idx="10"/>
          </p:nvPr>
        </p:nvSpPr>
        <p:spPr>
          <a:xfrm>
            <a:off x="0" y="613180"/>
            <a:ext cx="9144000" cy="327942"/>
          </a:xfrm>
          <a:solidFill>
            <a:schemeClr val="accent1">
              <a:lumMod val="60000"/>
              <a:lumOff val="40000"/>
            </a:schemeClr>
          </a:solidFill>
        </p:spPr>
        <p:txBody>
          <a:bodyPr/>
          <a:lstStyle/>
          <a:p>
            <a:pPr marL="0" indent="0" algn="ctr">
              <a:buNone/>
            </a:pPr>
            <a:r>
              <a:rPr kumimoji="1" lang="ja-JP" altLang="en-US" sz="1800" dirty="0"/>
              <a:t>人物</a:t>
            </a:r>
            <a:r>
              <a:rPr lang="ja-JP" altLang="en-US" sz="1800" dirty="0"/>
              <a:t>データ</a:t>
            </a:r>
            <a:r>
              <a:rPr kumimoji="1" lang="ja-JP" altLang="en-US" sz="1800" dirty="0"/>
              <a:t>は全身が検知されているものを照合リストに登録してください</a:t>
            </a:r>
          </a:p>
        </p:txBody>
      </p:sp>
      <p:sp>
        <p:nvSpPr>
          <p:cNvPr id="3" name="タイトル 2"/>
          <p:cNvSpPr>
            <a:spLocks noGrp="1"/>
          </p:cNvSpPr>
          <p:nvPr>
            <p:ph type="title"/>
          </p:nvPr>
        </p:nvSpPr>
        <p:spPr/>
        <p:txBody>
          <a:bodyPr/>
          <a:lstStyle/>
          <a:p>
            <a:pPr marL="0"/>
            <a:r>
              <a:rPr kumimoji="1" lang="en-US" altLang="ja-JP" baseline="30000" dirty="0"/>
              <a:t>【</a:t>
            </a:r>
            <a:r>
              <a:rPr kumimoji="1" lang="ja-JP" altLang="en-US" baseline="30000" dirty="0"/>
              <a:t>ノウハウ：</a:t>
            </a:r>
            <a:r>
              <a:rPr lang="ja-JP" altLang="en-US" baseline="30000" dirty="0"/>
              <a:t>人物属性識別</a:t>
            </a:r>
            <a:r>
              <a:rPr kumimoji="1" lang="en-US" altLang="ja-JP" baseline="30000" dirty="0"/>
              <a:t>】</a:t>
            </a:r>
            <a:r>
              <a:rPr lang="ja-JP" altLang="en-US" dirty="0"/>
              <a:t>登録データの選別</a:t>
            </a:r>
            <a:endParaRPr kumimoji="1" lang="ja-JP" altLang="en-US" dirty="0"/>
          </a:p>
        </p:txBody>
      </p:sp>
      <p:pic>
        <p:nvPicPr>
          <p:cNvPr id="4" name="図 3"/>
          <p:cNvPicPr>
            <a:picLocks noChangeAspect="1"/>
          </p:cNvPicPr>
          <p:nvPr/>
        </p:nvPicPr>
        <p:blipFill>
          <a:blip r:embed="rId2"/>
          <a:stretch>
            <a:fillRect/>
          </a:stretch>
        </p:blipFill>
        <p:spPr>
          <a:xfrm>
            <a:off x="1312391" y="1394530"/>
            <a:ext cx="2071281" cy="1543308"/>
          </a:xfrm>
          <a:prstGeom prst="rect">
            <a:avLst/>
          </a:prstGeom>
          <a:effectLst>
            <a:outerShdw blurRad="50800" dist="38100" dir="2700000" algn="tl" rotWithShape="0">
              <a:prstClr val="black">
                <a:alpha val="40000"/>
              </a:prstClr>
            </a:outerShdw>
          </a:effectLst>
        </p:spPr>
      </p:pic>
      <p:grpSp>
        <p:nvGrpSpPr>
          <p:cNvPr id="8" name="グループ化 7"/>
          <p:cNvGrpSpPr/>
          <p:nvPr/>
        </p:nvGrpSpPr>
        <p:grpSpPr>
          <a:xfrm>
            <a:off x="3576583" y="1394529"/>
            <a:ext cx="2152891" cy="1543309"/>
            <a:chOff x="2928395" y="1164841"/>
            <a:chExt cx="2152891" cy="1543309"/>
          </a:xfrm>
          <a:effectLst>
            <a:outerShdw blurRad="50800" dist="38100" dir="2700000" algn="tl" rotWithShape="0">
              <a:prstClr val="black">
                <a:alpha val="40000"/>
              </a:prstClr>
            </a:outerShdw>
          </a:effectLst>
        </p:grpSpPr>
        <p:pic>
          <p:nvPicPr>
            <p:cNvPr id="5" name="図 4"/>
            <p:cNvPicPr>
              <a:picLocks noChangeAspect="1"/>
            </p:cNvPicPr>
            <p:nvPr/>
          </p:nvPicPr>
          <p:blipFill rotWithShape="1">
            <a:blip r:embed="rId3"/>
            <a:srcRect l="1026" t="31577" r="17263" b="14096"/>
            <a:stretch/>
          </p:blipFill>
          <p:spPr>
            <a:xfrm>
              <a:off x="2928395" y="1164841"/>
              <a:ext cx="2152891" cy="1543309"/>
            </a:xfrm>
            <a:prstGeom prst="rect">
              <a:avLst/>
            </a:prstGeom>
          </p:spPr>
        </p:pic>
        <p:sp>
          <p:nvSpPr>
            <p:cNvPr id="6" name="正方形/長方形 5"/>
            <p:cNvSpPr/>
            <p:nvPr/>
          </p:nvSpPr>
          <p:spPr>
            <a:xfrm>
              <a:off x="3148314" y="2210765"/>
              <a:ext cx="1562582" cy="416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p:cNvGrpSpPr/>
          <p:nvPr/>
        </p:nvGrpSpPr>
        <p:grpSpPr>
          <a:xfrm>
            <a:off x="3576583" y="3084216"/>
            <a:ext cx="2163127" cy="1537848"/>
            <a:chOff x="2918159" y="2770187"/>
            <a:chExt cx="2163127" cy="1537848"/>
          </a:xfrm>
          <a:effectLst>
            <a:outerShdw blurRad="50800" dist="38100" dir="2700000" algn="tl" rotWithShape="0">
              <a:prstClr val="black">
                <a:alpha val="40000"/>
              </a:prstClr>
            </a:outerShdw>
          </a:effectLst>
        </p:grpSpPr>
        <p:pic>
          <p:nvPicPr>
            <p:cNvPr id="7" name="図 6"/>
            <p:cNvPicPr>
              <a:picLocks noChangeAspect="1"/>
            </p:cNvPicPr>
            <p:nvPr/>
          </p:nvPicPr>
          <p:blipFill rotWithShape="1">
            <a:blip r:embed="rId4"/>
            <a:srcRect r="17374" b="21848"/>
            <a:stretch/>
          </p:blipFill>
          <p:spPr>
            <a:xfrm>
              <a:off x="2918159" y="2770187"/>
              <a:ext cx="2163127" cy="1537848"/>
            </a:xfrm>
            <a:prstGeom prst="rect">
              <a:avLst/>
            </a:prstGeom>
          </p:spPr>
        </p:pic>
        <p:sp>
          <p:nvSpPr>
            <p:cNvPr id="9" name="正方形/長方形 8"/>
            <p:cNvSpPr/>
            <p:nvPr/>
          </p:nvSpPr>
          <p:spPr>
            <a:xfrm>
              <a:off x="3148314" y="3815787"/>
              <a:ext cx="1562582" cy="416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 name="図 9"/>
          <p:cNvPicPr>
            <a:picLocks noChangeAspect="1"/>
          </p:cNvPicPr>
          <p:nvPr/>
        </p:nvPicPr>
        <p:blipFill>
          <a:blip r:embed="rId5"/>
          <a:stretch>
            <a:fillRect/>
          </a:stretch>
        </p:blipFill>
        <p:spPr>
          <a:xfrm>
            <a:off x="1725593" y="3084216"/>
            <a:ext cx="1246904" cy="15378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11292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428BD-5D05-5675-2EB3-3C9B48CCE3A7}"/>
              </a:ext>
            </a:extLst>
          </p:cNvPr>
          <p:cNvSpPr>
            <a:spLocks noGrp="1"/>
          </p:cNvSpPr>
          <p:nvPr>
            <p:ph type="title"/>
          </p:nvPr>
        </p:nvSpPr>
        <p:spPr/>
        <p:txBody>
          <a:bodyPr/>
          <a:lstStyle/>
          <a:p>
            <a:r>
              <a:rPr kumimoji="1" lang="en-US" altLang="ja-JP" dirty="0"/>
              <a:t>6</a:t>
            </a:r>
            <a:r>
              <a:rPr kumimoji="1" lang="ja-JP" altLang="en-US" dirty="0"/>
              <a:t>．バージョンアップ変更点</a:t>
            </a:r>
            <a:r>
              <a:rPr kumimoji="1" lang="ja-JP" altLang="en-US" sz="2400" dirty="0"/>
              <a:t>（</a:t>
            </a:r>
            <a:r>
              <a:rPr kumimoji="1" lang="en-US" altLang="ja-JP" sz="2400" dirty="0"/>
              <a:t>V1.6</a:t>
            </a:r>
            <a:r>
              <a:rPr kumimoji="1" lang="ja-JP" altLang="en-US" sz="2400" dirty="0"/>
              <a:t>）</a:t>
            </a:r>
          </a:p>
        </p:txBody>
      </p:sp>
    </p:spTree>
    <p:extLst>
      <p:ext uri="{BB962C8B-B14F-4D97-AF65-F5344CB8AC3E}">
        <p14:creationId xmlns:p14="http://schemas.microsoft.com/office/powerpoint/2010/main" val="8042557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83489E-02EB-14E8-D5CF-9C7878B62B3A}"/>
              </a:ext>
            </a:extLst>
          </p:cNvPr>
          <p:cNvSpPr>
            <a:spLocks noGrp="1"/>
          </p:cNvSpPr>
          <p:nvPr>
            <p:ph type="title"/>
          </p:nvPr>
        </p:nvSpPr>
        <p:spPr/>
        <p:txBody>
          <a:bodyPr/>
          <a:lstStyle/>
          <a:p>
            <a:r>
              <a:rPr kumimoji="1" lang="en-US" altLang="ja-JP" sz="2800" dirty="0"/>
              <a:t>6-1</a:t>
            </a:r>
            <a:r>
              <a:rPr kumimoji="1" lang="ja-JP" altLang="en-US" sz="2800" dirty="0"/>
              <a:t>．</a:t>
            </a:r>
            <a:r>
              <a:rPr kumimoji="1" lang="en-US" altLang="ja-JP" sz="2800" dirty="0"/>
              <a:t>AI</a:t>
            </a:r>
            <a:r>
              <a:rPr kumimoji="1" lang="ja-JP" altLang="en-US" sz="2800" dirty="0"/>
              <a:t>アプリの追加対応</a:t>
            </a:r>
            <a:r>
              <a:rPr kumimoji="1" lang="ja-JP" altLang="en-US" sz="2000" dirty="0"/>
              <a:t>（</a:t>
            </a:r>
            <a:r>
              <a:rPr kumimoji="1" lang="en-US" altLang="ja-JP" sz="2000" dirty="0"/>
              <a:t>V1.6</a:t>
            </a:r>
            <a:r>
              <a:rPr kumimoji="1" lang="ja-JP" altLang="en-US" sz="2000" dirty="0"/>
              <a:t>）</a:t>
            </a:r>
          </a:p>
        </p:txBody>
      </p:sp>
    </p:spTree>
    <p:extLst>
      <p:ext uri="{BB962C8B-B14F-4D97-AF65-F5344CB8AC3E}">
        <p14:creationId xmlns:p14="http://schemas.microsoft.com/office/powerpoint/2010/main" val="41672596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AFC7F75-3E69-9EFA-F52C-5311A27737FC}"/>
              </a:ext>
            </a:extLst>
          </p:cNvPr>
          <p:cNvSpPr>
            <a:spLocks noGrp="1"/>
          </p:cNvSpPr>
          <p:nvPr>
            <p:ph type="title"/>
          </p:nvPr>
        </p:nvSpPr>
        <p:spPr/>
        <p:txBody>
          <a:bodyPr/>
          <a:lstStyle/>
          <a:p>
            <a:r>
              <a:rPr kumimoji="1" lang="en-US" altLang="ja-JP" dirty="0"/>
              <a:t>6-1</a:t>
            </a:r>
            <a:r>
              <a:rPr kumimoji="1" lang="ja-JP" altLang="en-US" dirty="0"/>
              <a:t>．</a:t>
            </a:r>
            <a:r>
              <a:rPr kumimoji="1" lang="en-US" altLang="ja-JP" dirty="0"/>
              <a:t>AI</a:t>
            </a:r>
            <a:r>
              <a:rPr kumimoji="1" lang="ja-JP" altLang="en-US" dirty="0"/>
              <a:t>アプリの追加対応（</a:t>
            </a:r>
            <a:r>
              <a:rPr kumimoji="1" lang="en-US" altLang="ja-JP" dirty="0"/>
              <a:t>V1.6</a:t>
            </a:r>
            <a:r>
              <a:rPr kumimoji="1" lang="ja-JP" altLang="en-US" dirty="0"/>
              <a:t>）</a:t>
            </a:r>
          </a:p>
        </p:txBody>
      </p:sp>
      <p:graphicFrame>
        <p:nvGraphicFramePr>
          <p:cNvPr id="6" name="表 6">
            <a:extLst>
              <a:ext uri="{FF2B5EF4-FFF2-40B4-BE49-F238E27FC236}">
                <a16:creationId xmlns:a16="http://schemas.microsoft.com/office/drawing/2014/main" id="{D38381D4-77FF-20C5-8443-D6BDB50262B9}"/>
              </a:ext>
            </a:extLst>
          </p:cNvPr>
          <p:cNvGraphicFramePr>
            <a:graphicFrameLocks noGrp="1"/>
          </p:cNvGraphicFramePr>
          <p:nvPr>
            <p:extLst>
              <p:ext uri="{D42A27DB-BD31-4B8C-83A1-F6EECF244321}">
                <p14:modId xmlns:p14="http://schemas.microsoft.com/office/powerpoint/2010/main" val="1185628232"/>
              </p:ext>
            </p:extLst>
          </p:nvPr>
        </p:nvGraphicFramePr>
        <p:xfrm>
          <a:off x="258118" y="667438"/>
          <a:ext cx="8589853" cy="134416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771968">
                  <a:extLst>
                    <a:ext uri="{9D8B030D-6E8A-4147-A177-3AD203B41FA5}">
                      <a16:colId xmlns:a16="http://schemas.microsoft.com/office/drawing/2014/main" val="367556617"/>
                    </a:ext>
                  </a:extLst>
                </a:gridCol>
                <a:gridCol w="6817885">
                  <a:extLst>
                    <a:ext uri="{9D8B030D-6E8A-4147-A177-3AD203B41FA5}">
                      <a16:colId xmlns:a16="http://schemas.microsoft.com/office/drawing/2014/main" val="107520261"/>
                    </a:ext>
                  </a:extLst>
                </a:gridCol>
              </a:tblGrid>
              <a:tr h="202306">
                <a:tc>
                  <a:txBody>
                    <a:bodyPr/>
                    <a:lstStyle/>
                    <a:p>
                      <a:pPr algn="ctr"/>
                      <a:r>
                        <a:rPr kumimoji="1" lang="ja-JP" altLang="en-US" sz="1400" dirty="0">
                          <a:effectLst>
                            <a:outerShdw blurRad="38100" dist="38100" dir="2700000" algn="tl">
                              <a:srgbClr val="000000">
                                <a:alpha val="43137"/>
                              </a:srgbClr>
                            </a:outerShdw>
                          </a:effectLst>
                          <a:latin typeface="+mn-ea"/>
                          <a:ea typeface="+mn-ea"/>
                        </a:rPr>
                        <a:t>追加対応</a:t>
                      </a:r>
                      <a:r>
                        <a:rPr kumimoji="1" lang="en-US" altLang="ja-JP" sz="1400" dirty="0">
                          <a:effectLst>
                            <a:outerShdw blurRad="38100" dist="38100" dir="2700000" algn="tl">
                              <a:srgbClr val="000000">
                                <a:alpha val="43137"/>
                              </a:srgbClr>
                            </a:outerShdw>
                          </a:effectLst>
                          <a:latin typeface="+mn-ea"/>
                          <a:ea typeface="+mn-ea"/>
                        </a:rPr>
                        <a:t>AI</a:t>
                      </a:r>
                      <a:r>
                        <a:rPr kumimoji="1" lang="ja-JP" altLang="en-US" sz="1400" dirty="0">
                          <a:effectLst>
                            <a:outerShdw blurRad="38100" dist="38100" dir="2700000" algn="tl">
                              <a:srgbClr val="000000">
                                <a:alpha val="43137"/>
                              </a:srgbClr>
                            </a:outerShdw>
                          </a:effectLst>
                          <a:latin typeface="+mn-ea"/>
                          <a:ea typeface="+mn-ea"/>
                        </a:rPr>
                        <a:t>アプリ</a:t>
                      </a:r>
                    </a:p>
                  </a:txBody>
                  <a:tcPr anchor="ctr"/>
                </a:tc>
                <a:tc>
                  <a:txBody>
                    <a:bodyPr/>
                    <a:lstStyle/>
                    <a:p>
                      <a:pPr algn="ctr"/>
                      <a:r>
                        <a:rPr kumimoji="1" lang="ja-JP" altLang="en-US" sz="1400" dirty="0">
                          <a:effectLst>
                            <a:outerShdw blurRad="38100" dist="38100" dir="2700000" algn="tl">
                              <a:srgbClr val="000000">
                                <a:alpha val="43137"/>
                              </a:srgbClr>
                            </a:outerShdw>
                          </a:effectLst>
                          <a:latin typeface="+mn-ea"/>
                          <a:ea typeface="+mn-ea"/>
                        </a:rPr>
                        <a:t>対応内容</a:t>
                      </a:r>
                    </a:p>
                  </a:txBody>
                  <a:tcPr anchor="ctr"/>
                </a:tc>
                <a:extLst>
                  <a:ext uri="{0D108BD9-81ED-4DB2-BD59-A6C34878D82A}">
                    <a16:rowId xmlns:a16="http://schemas.microsoft.com/office/drawing/2014/main" val="952267051"/>
                  </a:ext>
                </a:extLst>
              </a:tr>
              <a:tr h="293783">
                <a:tc>
                  <a:txBody>
                    <a:bodyPr/>
                    <a:lstStyle/>
                    <a:p>
                      <a:pPr algn="l"/>
                      <a:r>
                        <a:rPr kumimoji="1" lang="ja-JP" altLang="en-US" sz="1400" b="1" dirty="0">
                          <a:latin typeface="+mn-ea"/>
                          <a:ea typeface="+mn-ea"/>
                        </a:rPr>
                        <a:t>混雑検知</a:t>
                      </a:r>
                      <a:endParaRPr kumimoji="1" lang="en-US" altLang="ja-JP" sz="1400" b="1" dirty="0">
                        <a:latin typeface="+mn-ea"/>
                        <a:ea typeface="+mn-ea"/>
                      </a:endParaRPr>
                    </a:p>
                    <a:p>
                      <a:pPr algn="l"/>
                      <a:r>
                        <a:rPr kumimoji="1" lang="ja-JP" altLang="en-US" sz="1200" b="1" dirty="0">
                          <a:latin typeface="+mn-ea"/>
                          <a:ea typeface="+mn-ea"/>
                        </a:rPr>
                        <a:t>（</a:t>
                      </a:r>
                      <a:r>
                        <a:rPr kumimoji="1" lang="en-US" altLang="ja-JP" sz="1200" b="1" dirty="0">
                          <a:latin typeface="+mn-ea"/>
                          <a:ea typeface="+mn-ea"/>
                        </a:rPr>
                        <a:t>WV-XAE207WUX</a:t>
                      </a:r>
                      <a:r>
                        <a:rPr kumimoji="1" lang="ja-JP" altLang="en-US" sz="1200" b="1" dirty="0">
                          <a:latin typeface="+mn-ea"/>
                          <a:ea typeface="+mn-ea"/>
                        </a:rPr>
                        <a:t>）</a:t>
                      </a:r>
                    </a:p>
                  </a:txBody>
                  <a:tcPr anchor="ct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ja-JP" altLang="en-US" sz="1400" b="1" i="0" u="none" strike="noStrike" dirty="0">
                          <a:solidFill>
                            <a:schemeClr val="tx1"/>
                          </a:solidFill>
                          <a:effectLst/>
                          <a:latin typeface="+mn-ea"/>
                          <a:ea typeface="+mn-ea"/>
                        </a:rPr>
                        <a:t>①</a:t>
                      </a:r>
                      <a:r>
                        <a:rPr lang="en-US" altLang="ja-JP" sz="1400" b="1" i="0" u="none" strike="noStrike" dirty="0">
                          <a:solidFill>
                            <a:schemeClr val="tx1"/>
                          </a:solidFill>
                          <a:effectLst/>
                          <a:latin typeface="+mn-ea"/>
                          <a:ea typeface="+mn-ea"/>
                        </a:rPr>
                        <a:t>ASM300UX</a:t>
                      </a:r>
                      <a:r>
                        <a:rPr lang="ja-JP" altLang="en-US" sz="1400" b="1" i="0" u="none" strike="noStrike" dirty="0">
                          <a:solidFill>
                            <a:schemeClr val="tx1"/>
                          </a:solidFill>
                          <a:effectLst/>
                          <a:latin typeface="+mn-ea"/>
                          <a:ea typeface="+mn-ea"/>
                        </a:rPr>
                        <a:t> マルチ</a:t>
                      </a:r>
                      <a:r>
                        <a:rPr lang="en-US" altLang="ja-JP" sz="1400" b="1" i="0" u="none" strike="noStrike" dirty="0">
                          <a:solidFill>
                            <a:schemeClr val="tx1"/>
                          </a:solidFill>
                          <a:effectLst/>
                          <a:latin typeface="+mn-ea"/>
                          <a:ea typeface="+mn-ea"/>
                        </a:rPr>
                        <a:t>AI</a:t>
                      </a:r>
                      <a:r>
                        <a:rPr lang="ja-JP" altLang="en-US" sz="1400" b="1" i="0" u="none" strike="noStrike" dirty="0">
                          <a:solidFill>
                            <a:schemeClr val="tx1"/>
                          </a:solidFill>
                          <a:effectLst/>
                          <a:latin typeface="+mn-ea"/>
                          <a:ea typeface="+mn-ea"/>
                        </a:rPr>
                        <a:t>プラグインでのアラーム情報表示</a:t>
                      </a:r>
                      <a:endParaRPr lang="en-US" altLang="ja-JP" sz="1400" b="1" i="0" u="none" strike="noStrike" dirty="0">
                        <a:solidFill>
                          <a:schemeClr val="tx1"/>
                        </a:solidFill>
                        <a:effectLst/>
                        <a:latin typeface="+mn-ea"/>
                        <a:ea typeface="+mn-ea"/>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ja-JP" altLang="en-US" sz="1400" b="1" i="0" u="none" strike="noStrike" dirty="0">
                          <a:solidFill>
                            <a:schemeClr val="tx1"/>
                          </a:solidFill>
                          <a:effectLst/>
                          <a:latin typeface="+mn-ea"/>
                          <a:ea typeface="+mn-ea"/>
                        </a:rPr>
                        <a:t>②ダッシュボードでのエリアカウント情報表示</a:t>
                      </a:r>
                      <a:endParaRPr lang="en-US" altLang="ja-JP" sz="1400" b="1" i="0" u="none" strike="noStrike" dirty="0">
                        <a:solidFill>
                          <a:schemeClr val="tx1"/>
                        </a:solidFill>
                        <a:effectLst/>
                        <a:latin typeface="+mn-ea"/>
                        <a:ea typeface="+mn-ea"/>
                      </a:endParaRPr>
                    </a:p>
                  </a:txBody>
                  <a:tcPr/>
                </a:tc>
                <a:extLst>
                  <a:ext uri="{0D108BD9-81ED-4DB2-BD59-A6C34878D82A}">
                    <a16:rowId xmlns:a16="http://schemas.microsoft.com/office/drawing/2014/main" val="2942419715"/>
                  </a:ext>
                </a:extLst>
              </a:tr>
              <a:tr h="370840">
                <a:tc>
                  <a:txBody>
                    <a:bodyPr/>
                    <a:lstStyle/>
                    <a:p>
                      <a:pPr algn="l"/>
                      <a:r>
                        <a:rPr kumimoji="1" lang="ja-JP" altLang="en-US" sz="1400" b="1" dirty="0">
                          <a:latin typeface="+mn-ea"/>
                          <a:ea typeface="+mn-ea"/>
                        </a:rPr>
                        <a:t>状態変化検知</a:t>
                      </a:r>
                      <a:endParaRPr kumimoji="1" lang="en-US" altLang="ja-JP" sz="1400" b="1" dirty="0">
                        <a:latin typeface="+mn-ea"/>
                        <a:ea typeface="+mn-ea"/>
                      </a:endParaRPr>
                    </a:p>
                    <a:p>
                      <a:pPr algn="l"/>
                      <a:r>
                        <a:rPr kumimoji="1" lang="ja-JP" altLang="en-US" sz="1200" b="1" dirty="0">
                          <a:latin typeface="+mn-ea"/>
                          <a:ea typeface="+mn-ea"/>
                        </a:rPr>
                        <a:t>（</a:t>
                      </a:r>
                      <a:r>
                        <a:rPr kumimoji="1" lang="en-US" altLang="ja-JP" sz="1200" b="1" dirty="0">
                          <a:latin typeface="+mn-ea"/>
                          <a:ea typeface="+mn-ea"/>
                        </a:rPr>
                        <a:t>WV-XAE400W</a:t>
                      </a:r>
                      <a:r>
                        <a:rPr kumimoji="1" lang="ja-JP" altLang="en-US" sz="1200" b="1" dirty="0">
                          <a:latin typeface="+mn-ea"/>
                          <a:ea typeface="+mn-ea"/>
                        </a:rPr>
                        <a:t>）</a:t>
                      </a:r>
                    </a:p>
                  </a:txBody>
                  <a:tcPr anchor="ctr"/>
                </a:tc>
                <a:tc>
                  <a:txBody>
                    <a:bodyPr/>
                    <a:lstStyle/>
                    <a:p>
                      <a:pPr>
                        <a:lnSpc>
                          <a:spcPct val="110000"/>
                        </a:lnSpc>
                      </a:pPr>
                      <a:r>
                        <a:rPr kumimoji="1" lang="ja-JP" altLang="en-US" sz="1400" b="1" dirty="0">
                          <a:latin typeface="+mn-ea"/>
                          <a:ea typeface="+mn-ea"/>
                        </a:rPr>
                        <a:t>①</a:t>
                      </a:r>
                      <a:r>
                        <a:rPr kumimoji="1" lang="en-US" altLang="ja-JP" sz="1400" b="1" dirty="0">
                          <a:latin typeface="+mn-ea"/>
                          <a:ea typeface="+mn-ea"/>
                        </a:rPr>
                        <a:t>ASM300UX</a:t>
                      </a:r>
                      <a:r>
                        <a:rPr kumimoji="1" lang="ja-JP" altLang="en-US" sz="1400" b="1" dirty="0">
                          <a:latin typeface="+mn-ea"/>
                          <a:ea typeface="+mn-ea"/>
                        </a:rPr>
                        <a:t> マルチ</a:t>
                      </a:r>
                      <a:r>
                        <a:rPr kumimoji="1" lang="en-US" altLang="ja-JP" sz="1400" b="1" dirty="0">
                          <a:latin typeface="+mn-ea"/>
                          <a:ea typeface="+mn-ea"/>
                        </a:rPr>
                        <a:t>AI</a:t>
                      </a:r>
                      <a:r>
                        <a:rPr kumimoji="1" lang="ja-JP" altLang="en-US" sz="1400" b="1" dirty="0">
                          <a:latin typeface="+mn-ea"/>
                          <a:ea typeface="+mn-ea"/>
                        </a:rPr>
                        <a:t>プラグインでのアラーム情報表示</a:t>
                      </a:r>
                      <a:endParaRPr kumimoji="1" lang="en-US" altLang="ja-JP" sz="1400" b="1" dirty="0">
                        <a:latin typeface="+mn-ea"/>
                        <a:ea typeface="+mn-ea"/>
                      </a:endParaRPr>
                    </a:p>
                  </a:txBody>
                  <a:tcPr/>
                </a:tc>
                <a:extLst>
                  <a:ext uri="{0D108BD9-81ED-4DB2-BD59-A6C34878D82A}">
                    <a16:rowId xmlns:a16="http://schemas.microsoft.com/office/drawing/2014/main" val="4286911100"/>
                  </a:ext>
                </a:extLst>
              </a:tr>
            </a:tbl>
          </a:graphicData>
        </a:graphic>
      </p:graphicFrame>
      <p:sp>
        <p:nvSpPr>
          <p:cNvPr id="4" name="テキスト ボックス 3">
            <a:extLst>
              <a:ext uri="{FF2B5EF4-FFF2-40B4-BE49-F238E27FC236}">
                <a16:creationId xmlns:a16="http://schemas.microsoft.com/office/drawing/2014/main" id="{A8D91674-370D-0F20-D67C-6EF80A74FD6D}"/>
              </a:ext>
            </a:extLst>
          </p:cNvPr>
          <p:cNvSpPr txBox="1"/>
          <p:nvPr/>
        </p:nvSpPr>
        <p:spPr>
          <a:xfrm>
            <a:off x="258118" y="2159114"/>
            <a:ext cx="8627763" cy="1015663"/>
          </a:xfrm>
          <a:prstGeom prst="rect">
            <a:avLst/>
          </a:prstGeom>
          <a:noFill/>
        </p:spPr>
        <p:txBody>
          <a:bodyPr wrap="square" rtlCol="0">
            <a:spAutoFit/>
          </a:bodyPr>
          <a:lstStyle/>
          <a:p>
            <a:r>
              <a:rPr lang="ja-JP" altLang="ja-JP" sz="1400" b="1" dirty="0">
                <a:effectLst/>
                <a:latin typeface="+mn-ea"/>
                <a:ea typeface="+mn-ea"/>
                <a:cs typeface="Arial" panose="020B0604020202020204" pitchFamily="34" charset="0"/>
              </a:rPr>
              <a:t>アラーム</a:t>
            </a:r>
            <a:r>
              <a:rPr lang="ja-JP" altLang="en-US" sz="1400" b="1" dirty="0">
                <a:effectLst/>
                <a:latin typeface="+mn-ea"/>
                <a:ea typeface="+mn-ea"/>
                <a:cs typeface="Arial" panose="020B0604020202020204" pitchFamily="34" charset="0"/>
              </a:rPr>
              <a:t>情報表示　</a:t>
            </a:r>
            <a:r>
              <a:rPr lang="ja-JP" altLang="en-US" sz="1000" b="1" dirty="0">
                <a:latin typeface="+mn-ea"/>
                <a:ea typeface="+mn-ea"/>
                <a:cs typeface="Arial" panose="020B0604020202020204" pitchFamily="34" charset="0"/>
              </a:rPr>
              <a:t>*</a:t>
            </a:r>
            <a:r>
              <a:rPr lang="en-US" altLang="ja-JP" sz="1000" b="1" dirty="0">
                <a:latin typeface="+mn-ea"/>
                <a:ea typeface="+mn-ea"/>
                <a:cs typeface="Arial" panose="020B0604020202020204" pitchFamily="34" charset="0"/>
              </a:rPr>
              <a:t>V1.6</a:t>
            </a:r>
            <a:r>
              <a:rPr lang="ja-JP" altLang="en-US" sz="1000" b="1" dirty="0">
                <a:latin typeface="+mn-ea"/>
                <a:ea typeface="+mn-ea"/>
                <a:cs typeface="Arial" panose="020B0604020202020204" pitchFamily="34" charset="0"/>
              </a:rPr>
              <a:t> 取扱説明書より抜粋（</a:t>
            </a:r>
            <a:r>
              <a:rPr lang="ja-JP" altLang="en-US" sz="1000" b="1" kern="100" dirty="0">
                <a:effectLst/>
                <a:latin typeface="+mn-ea"/>
                <a:ea typeface="+mn-ea"/>
              </a:rPr>
              <a:t>機能・</a:t>
            </a:r>
            <a:r>
              <a:rPr lang="ja-JP" altLang="en-US" sz="1000" b="1" dirty="0">
                <a:latin typeface="+mn-ea"/>
                <a:ea typeface="+mn-ea"/>
                <a:cs typeface="Arial" panose="020B0604020202020204" pitchFamily="34" charset="0"/>
              </a:rPr>
              <a:t>設定の詳細は取扱説明書を参照ください。）</a:t>
            </a:r>
            <a:endParaRPr lang="en-US" altLang="ja-JP" sz="1000" b="1" dirty="0">
              <a:effectLst/>
              <a:latin typeface="+mn-ea"/>
              <a:ea typeface="+mn-ea"/>
              <a:cs typeface="Arial" panose="020B0604020202020204" pitchFamily="34" charset="0"/>
            </a:endParaRPr>
          </a:p>
          <a:p>
            <a:pPr>
              <a:spcBef>
                <a:spcPts val="600"/>
              </a:spcBef>
            </a:pPr>
            <a:r>
              <a:rPr lang="ja-JP" altLang="ja-JP" sz="1200" kern="100" dirty="0">
                <a:effectLst/>
                <a:latin typeface="+mn-ea"/>
                <a:ea typeface="+mn-ea"/>
              </a:rPr>
              <a:t>全てのアラーム、顔照合アラーム、人物属性照合アラーム、車両属性照合アラーム、</a:t>
            </a:r>
            <a:r>
              <a:rPr lang="en-US" altLang="ja-JP" sz="1200" kern="100" dirty="0">
                <a:effectLst/>
                <a:latin typeface="+mn-ea"/>
                <a:ea typeface="+mn-ea"/>
              </a:rPr>
              <a:t>AI</a:t>
            </a:r>
            <a:r>
              <a:rPr lang="ja-JP" altLang="ja-JP" sz="1200" kern="100" dirty="0">
                <a:effectLst/>
                <a:latin typeface="+mn-ea"/>
                <a:ea typeface="+mn-ea"/>
              </a:rPr>
              <a:t>動体検知アラーム、</a:t>
            </a:r>
            <a:r>
              <a:rPr lang="en-US" altLang="ja-JP" sz="1200" kern="100" dirty="0">
                <a:effectLst/>
                <a:latin typeface="+mn-ea"/>
                <a:ea typeface="+mn-ea"/>
              </a:rPr>
              <a:t>AI</a:t>
            </a:r>
            <a:r>
              <a:rPr lang="ja-JP" altLang="ja-JP" sz="1200" kern="100" dirty="0">
                <a:effectLst/>
                <a:latin typeface="+mn-ea"/>
                <a:ea typeface="+mn-ea"/>
              </a:rPr>
              <a:t>音識別アラーム、</a:t>
            </a:r>
            <a:r>
              <a:rPr lang="en-US" altLang="ja-JP" sz="1200" b="1" kern="100" dirty="0">
                <a:solidFill>
                  <a:srgbClr val="0000FF"/>
                </a:solidFill>
                <a:effectLst/>
                <a:latin typeface="+mn-ea"/>
                <a:ea typeface="+mn-ea"/>
              </a:rPr>
              <a:t>AI</a:t>
            </a:r>
            <a:r>
              <a:rPr lang="ja-JP" altLang="ja-JP" sz="1200" b="1" kern="100" dirty="0">
                <a:solidFill>
                  <a:srgbClr val="0000FF"/>
                </a:solidFill>
                <a:effectLst/>
                <a:latin typeface="+mn-ea"/>
                <a:ea typeface="+mn-ea"/>
              </a:rPr>
              <a:t>混雑検知アラーム、</a:t>
            </a:r>
            <a:r>
              <a:rPr lang="en-US" altLang="ja-JP" sz="1200" b="1" kern="100" dirty="0">
                <a:solidFill>
                  <a:srgbClr val="0000FF"/>
                </a:solidFill>
                <a:effectLst/>
                <a:latin typeface="+mn-ea"/>
                <a:ea typeface="+mn-ea"/>
              </a:rPr>
              <a:t>AI</a:t>
            </a:r>
            <a:r>
              <a:rPr lang="ja-JP" altLang="ja-JP" sz="1200" b="1" kern="100" dirty="0">
                <a:solidFill>
                  <a:srgbClr val="0000FF"/>
                </a:solidFill>
                <a:effectLst/>
                <a:latin typeface="+mn-ea"/>
                <a:ea typeface="+mn-ea"/>
              </a:rPr>
              <a:t>状態変化検知アラーム</a:t>
            </a:r>
            <a:r>
              <a:rPr lang="ja-JP" altLang="ja-JP" sz="1200" kern="100" dirty="0">
                <a:effectLst/>
                <a:latin typeface="+mn-ea"/>
                <a:ea typeface="+mn-ea"/>
              </a:rPr>
              <a:t>のうち、</a:t>
            </a:r>
            <a:r>
              <a:rPr lang="en-US" altLang="ja-JP" sz="1200" kern="100" dirty="0">
                <a:effectLst/>
                <a:latin typeface="+mn-ea"/>
                <a:ea typeface="+mn-ea"/>
              </a:rPr>
              <a:t>[</a:t>
            </a:r>
            <a:r>
              <a:rPr lang="ja-JP" altLang="ja-JP" sz="1200" kern="100" dirty="0">
                <a:effectLst/>
                <a:latin typeface="+mn-ea"/>
                <a:ea typeface="+mn-ea"/>
              </a:rPr>
              <a:t>アラーム種別</a:t>
            </a:r>
            <a:r>
              <a:rPr lang="en-US" altLang="ja-JP" sz="1200" kern="100" dirty="0">
                <a:effectLst/>
                <a:latin typeface="+mn-ea"/>
                <a:ea typeface="+mn-ea"/>
              </a:rPr>
              <a:t>]</a:t>
            </a:r>
            <a:r>
              <a:rPr lang="ja-JP" altLang="ja-JP" sz="1200" kern="100" dirty="0">
                <a:effectLst/>
                <a:latin typeface="+mn-ea"/>
                <a:ea typeface="+mn-ea"/>
              </a:rPr>
              <a:t>で指定されたアラームを通知</a:t>
            </a:r>
            <a:endParaRPr lang="en-US" altLang="ja-JP" sz="1200" kern="100" dirty="0">
              <a:effectLst/>
              <a:latin typeface="+mn-ea"/>
              <a:ea typeface="+mn-ea"/>
            </a:endParaRPr>
          </a:p>
          <a:p>
            <a:pPr>
              <a:spcBef>
                <a:spcPts val="600"/>
              </a:spcBef>
            </a:pPr>
            <a:r>
              <a:rPr lang="ja-JP" altLang="en-US" sz="1200" kern="100" dirty="0">
                <a:latin typeface="+mn-ea"/>
                <a:ea typeface="+mn-ea"/>
              </a:rPr>
              <a:t>また、イベント・検索モニター画面で「</a:t>
            </a:r>
            <a:r>
              <a:rPr lang="en-US" altLang="ja-JP" sz="1200" kern="100" dirty="0">
                <a:latin typeface="+mn-ea"/>
                <a:ea typeface="+mn-ea"/>
              </a:rPr>
              <a:t>AI</a:t>
            </a:r>
            <a:r>
              <a:rPr lang="ja-JP" altLang="en-US" sz="1200" kern="100" dirty="0">
                <a:latin typeface="+mn-ea"/>
                <a:ea typeface="+mn-ea"/>
              </a:rPr>
              <a:t>混雑検知」、「</a:t>
            </a:r>
            <a:r>
              <a:rPr lang="en-US" altLang="ja-JP" sz="1200" kern="100" dirty="0">
                <a:latin typeface="+mn-ea"/>
                <a:ea typeface="+mn-ea"/>
              </a:rPr>
              <a:t>AI</a:t>
            </a:r>
            <a:r>
              <a:rPr lang="ja-JP" altLang="en-US" sz="1200" kern="100" dirty="0">
                <a:latin typeface="+mn-ea"/>
                <a:ea typeface="+mn-ea"/>
              </a:rPr>
              <a:t>状態変化検知」を選択表示可能</a:t>
            </a:r>
            <a:endParaRPr lang="en-US" altLang="ja-JP" sz="1200" b="1" kern="100" dirty="0">
              <a:solidFill>
                <a:srgbClr val="0000FF"/>
              </a:solidFill>
              <a:effectLst/>
              <a:latin typeface="+mn-ea"/>
              <a:ea typeface="+mn-ea"/>
            </a:endParaRPr>
          </a:p>
        </p:txBody>
      </p:sp>
      <p:pic>
        <p:nvPicPr>
          <p:cNvPr id="5" name="図 4">
            <a:extLst>
              <a:ext uri="{FF2B5EF4-FFF2-40B4-BE49-F238E27FC236}">
                <a16:creationId xmlns:a16="http://schemas.microsoft.com/office/drawing/2014/main" id="{975F3C3D-4F00-5D35-F3FB-7250ADF612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453" y="3364280"/>
            <a:ext cx="2696921" cy="393678"/>
          </a:xfrm>
          <a:prstGeom prst="rect">
            <a:avLst/>
          </a:prstGeom>
          <a:noFill/>
          <a:ln>
            <a:no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74603FF0-5932-E55A-8D80-FDB56CA2397C}"/>
              </a:ext>
            </a:extLst>
          </p:cNvPr>
          <p:cNvPicPr>
            <a:picLocks noChangeAspect="1"/>
          </p:cNvPicPr>
          <p:nvPr/>
        </p:nvPicPr>
        <p:blipFill rotWithShape="1">
          <a:blip r:embed="rId3"/>
          <a:srcRect t="4086" r="8448" b="12739"/>
          <a:stretch/>
        </p:blipFill>
        <p:spPr>
          <a:xfrm>
            <a:off x="698456" y="3898876"/>
            <a:ext cx="2696918" cy="3936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06132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8902718-670A-D5F9-3A66-AF1188BD31BF}"/>
              </a:ext>
            </a:extLst>
          </p:cNvPr>
          <p:cNvSpPr>
            <a:spLocks noGrp="1"/>
          </p:cNvSpPr>
          <p:nvPr>
            <p:ph type="title"/>
          </p:nvPr>
        </p:nvSpPr>
        <p:spPr/>
        <p:txBody>
          <a:bodyPr/>
          <a:lstStyle/>
          <a:p>
            <a:r>
              <a:rPr kumimoji="1" lang="en-US" altLang="ja-JP" sz="1400" dirty="0"/>
              <a:t>6-1</a:t>
            </a:r>
            <a:r>
              <a:rPr kumimoji="1" lang="ja-JP" altLang="en-US" sz="1400" dirty="0"/>
              <a:t>．</a:t>
            </a:r>
            <a:r>
              <a:rPr kumimoji="1" lang="en-US" altLang="ja-JP" sz="1400" dirty="0"/>
              <a:t>AI</a:t>
            </a:r>
            <a:r>
              <a:rPr kumimoji="1" lang="ja-JP" altLang="en-US" sz="1400" dirty="0"/>
              <a:t>アプリの追加対応（</a:t>
            </a:r>
            <a:r>
              <a:rPr kumimoji="1" lang="en-US" altLang="ja-JP" sz="1400" dirty="0"/>
              <a:t>V1.6</a:t>
            </a:r>
            <a:r>
              <a:rPr kumimoji="1" lang="ja-JP" altLang="en-US" sz="1400" dirty="0"/>
              <a:t>）</a:t>
            </a:r>
            <a:br>
              <a:rPr kumimoji="1" lang="en-US" altLang="ja-JP" sz="2000" dirty="0"/>
            </a:br>
            <a:r>
              <a:rPr kumimoji="1" lang="ja-JP" altLang="en-US" sz="2000" dirty="0"/>
              <a:t>①</a:t>
            </a:r>
            <a:r>
              <a:rPr kumimoji="1" lang="en-US" altLang="ja-JP" sz="2000" dirty="0"/>
              <a:t>AI</a:t>
            </a:r>
            <a:r>
              <a:rPr kumimoji="1" lang="ja-JP" altLang="en-US" sz="2000" dirty="0"/>
              <a:t>混雑検知アプリ（</a:t>
            </a:r>
            <a:r>
              <a:rPr kumimoji="1" lang="en-US" altLang="ja-JP" sz="2000" dirty="0"/>
              <a:t>WV-XAE207WUX</a:t>
            </a:r>
            <a:r>
              <a:rPr kumimoji="1" lang="ja-JP" altLang="en-US" sz="2000" dirty="0"/>
              <a:t>）への対応</a:t>
            </a:r>
          </a:p>
        </p:txBody>
      </p:sp>
      <p:sp>
        <p:nvSpPr>
          <p:cNvPr id="4" name="コンテンツ プレースホルダー 2">
            <a:extLst>
              <a:ext uri="{FF2B5EF4-FFF2-40B4-BE49-F238E27FC236}">
                <a16:creationId xmlns:a16="http://schemas.microsoft.com/office/drawing/2014/main" id="{E42A606E-43BE-C6C0-4EA0-0293F22BD62F}"/>
              </a:ext>
            </a:extLst>
          </p:cNvPr>
          <p:cNvSpPr txBox="1">
            <a:spLocks/>
          </p:cNvSpPr>
          <p:nvPr/>
        </p:nvSpPr>
        <p:spPr>
          <a:xfrm>
            <a:off x="0" y="649815"/>
            <a:ext cx="9433963" cy="364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2075" indent="0" fontAlgn="auto">
              <a:spcAft>
                <a:spcPts val="0"/>
              </a:spcAft>
              <a:buNone/>
            </a:pPr>
            <a:r>
              <a:rPr lang="ja-JP" altLang="en-US" sz="1600" b="1" dirty="0">
                <a:latin typeface="+mn-ea"/>
              </a:rPr>
              <a:t>■固定カメラの </a:t>
            </a:r>
            <a:r>
              <a:rPr lang="en-US" altLang="ja-JP" sz="1600" b="1" dirty="0">
                <a:latin typeface="+mn-ea"/>
              </a:rPr>
              <a:t>AI </a:t>
            </a:r>
            <a:r>
              <a:rPr lang="ja-JP" altLang="en-US" sz="1600" b="1" dirty="0">
                <a:latin typeface="+mn-ea"/>
              </a:rPr>
              <a:t>混雑検知アプリケーション</a:t>
            </a:r>
            <a:r>
              <a:rPr lang="ja-JP" altLang="en-US" sz="1400" b="1" dirty="0">
                <a:latin typeface="+mn-ea"/>
              </a:rPr>
              <a:t>（</a:t>
            </a:r>
            <a:r>
              <a:rPr lang="en-US" altLang="ja-JP" sz="1400" b="1" dirty="0">
                <a:latin typeface="+mn-ea"/>
              </a:rPr>
              <a:t>WV-XAE207WUX</a:t>
            </a:r>
            <a:r>
              <a:rPr lang="ja-JP" altLang="en-US" sz="1400" b="1" dirty="0">
                <a:latin typeface="+mn-ea"/>
              </a:rPr>
              <a:t>）</a:t>
            </a:r>
            <a:r>
              <a:rPr lang="ja-JP" altLang="en-US" sz="1600" b="1" dirty="0">
                <a:latin typeface="+mn-ea"/>
              </a:rPr>
              <a:t>のエリアカウント集計に対応</a:t>
            </a:r>
          </a:p>
        </p:txBody>
      </p:sp>
      <p:grpSp>
        <p:nvGrpSpPr>
          <p:cNvPr id="5" name="グループ化 4">
            <a:extLst>
              <a:ext uri="{FF2B5EF4-FFF2-40B4-BE49-F238E27FC236}">
                <a16:creationId xmlns:a16="http://schemas.microsoft.com/office/drawing/2014/main" id="{5F6E3A30-AA3A-296F-C139-59725890D62B}"/>
              </a:ext>
            </a:extLst>
          </p:cNvPr>
          <p:cNvGrpSpPr/>
          <p:nvPr/>
        </p:nvGrpSpPr>
        <p:grpSpPr>
          <a:xfrm>
            <a:off x="265089" y="1250108"/>
            <a:ext cx="3997630" cy="1653998"/>
            <a:chOff x="551140" y="2173734"/>
            <a:chExt cx="4627899" cy="1914769"/>
          </a:xfrm>
        </p:grpSpPr>
        <p:pic>
          <p:nvPicPr>
            <p:cNvPr id="6" name="図 5">
              <a:extLst>
                <a:ext uri="{FF2B5EF4-FFF2-40B4-BE49-F238E27FC236}">
                  <a16:creationId xmlns:a16="http://schemas.microsoft.com/office/drawing/2014/main" id="{F5269540-688C-853C-FB3B-4D322F3CD7C1}"/>
                </a:ext>
              </a:extLst>
            </p:cNvPr>
            <p:cNvPicPr>
              <a:picLocks noChangeAspect="1"/>
            </p:cNvPicPr>
            <p:nvPr/>
          </p:nvPicPr>
          <p:blipFill>
            <a:blip r:embed="rId2"/>
            <a:stretch>
              <a:fillRect/>
            </a:stretch>
          </p:blipFill>
          <p:spPr>
            <a:xfrm>
              <a:off x="551140" y="2173734"/>
              <a:ext cx="4627899" cy="191476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角丸四角形 17">
              <a:extLst>
                <a:ext uri="{FF2B5EF4-FFF2-40B4-BE49-F238E27FC236}">
                  <a16:creationId xmlns:a16="http://schemas.microsoft.com/office/drawing/2014/main" id="{A973205D-6C9D-6E59-697C-5A045A1863F3}"/>
                </a:ext>
              </a:extLst>
            </p:cNvPr>
            <p:cNvSpPr/>
            <p:nvPr/>
          </p:nvSpPr>
          <p:spPr>
            <a:xfrm>
              <a:off x="787385" y="2704657"/>
              <a:ext cx="4276393" cy="961146"/>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a:extLst>
              <a:ext uri="{FF2B5EF4-FFF2-40B4-BE49-F238E27FC236}">
                <a16:creationId xmlns:a16="http://schemas.microsoft.com/office/drawing/2014/main" id="{CF4E20A0-D71D-3B4A-C2FA-6B690074B86E}"/>
              </a:ext>
            </a:extLst>
          </p:cNvPr>
          <p:cNvPicPr>
            <a:picLocks noChangeAspect="1"/>
          </p:cNvPicPr>
          <p:nvPr/>
        </p:nvPicPr>
        <p:blipFill>
          <a:blip r:embed="rId3"/>
          <a:stretch>
            <a:fillRect/>
          </a:stretch>
        </p:blipFill>
        <p:spPr>
          <a:xfrm>
            <a:off x="5215948" y="995239"/>
            <a:ext cx="3086570" cy="3206968"/>
          </a:xfrm>
          <a:prstGeom prst="rect">
            <a:avLst/>
          </a:prstGeom>
          <a:effectLst>
            <a:outerShdw blurRad="50800" dist="38100" dir="2700000" algn="tl" rotWithShape="0">
              <a:prstClr val="black">
                <a:alpha val="40000"/>
              </a:prstClr>
            </a:outerShdw>
          </a:effectLst>
        </p:spPr>
      </p:pic>
      <p:sp>
        <p:nvSpPr>
          <p:cNvPr id="10" name="テキスト ボックス 9">
            <a:extLst>
              <a:ext uri="{FF2B5EF4-FFF2-40B4-BE49-F238E27FC236}">
                <a16:creationId xmlns:a16="http://schemas.microsoft.com/office/drawing/2014/main" id="{112EA8AC-9D60-13C9-248B-55C76C9EE44E}"/>
              </a:ext>
            </a:extLst>
          </p:cNvPr>
          <p:cNvSpPr txBox="1"/>
          <p:nvPr/>
        </p:nvSpPr>
        <p:spPr>
          <a:xfrm>
            <a:off x="1101307" y="3133942"/>
            <a:ext cx="2210862" cy="307777"/>
          </a:xfrm>
          <a:prstGeom prst="rect">
            <a:avLst/>
          </a:prstGeom>
          <a:noFill/>
        </p:spPr>
        <p:txBody>
          <a:bodyPr wrap="none" rtlCol="0">
            <a:spAutoFit/>
          </a:bodyPr>
          <a:lstStyle/>
          <a:p>
            <a:pPr algn="ctr"/>
            <a:r>
              <a:rPr kumimoji="1" lang="ja-JP" altLang="en-US" sz="1400" b="1" dirty="0">
                <a:latin typeface="+mn-ea"/>
                <a:ea typeface="+mn-ea"/>
              </a:rPr>
              <a:t>ダッシュボード 設定画面</a:t>
            </a:r>
          </a:p>
        </p:txBody>
      </p:sp>
      <p:sp>
        <p:nvSpPr>
          <p:cNvPr id="11" name="テキスト ボックス 10">
            <a:extLst>
              <a:ext uri="{FF2B5EF4-FFF2-40B4-BE49-F238E27FC236}">
                <a16:creationId xmlns:a16="http://schemas.microsoft.com/office/drawing/2014/main" id="{FB3AB4E0-B379-2619-3899-23C3188FD8E2}"/>
              </a:ext>
            </a:extLst>
          </p:cNvPr>
          <p:cNvSpPr txBox="1"/>
          <p:nvPr/>
        </p:nvSpPr>
        <p:spPr>
          <a:xfrm>
            <a:off x="5193975" y="4247463"/>
            <a:ext cx="3108543" cy="492443"/>
          </a:xfrm>
          <a:prstGeom prst="rect">
            <a:avLst/>
          </a:prstGeom>
          <a:noFill/>
        </p:spPr>
        <p:txBody>
          <a:bodyPr wrap="none" rtlCol="0">
            <a:spAutoFit/>
          </a:bodyPr>
          <a:lstStyle/>
          <a:p>
            <a:pPr algn="ctr"/>
            <a:r>
              <a:rPr kumimoji="1" lang="ja-JP" altLang="en-US" sz="1400" b="1" dirty="0">
                <a:latin typeface="+mn-ea"/>
                <a:ea typeface="+mn-ea"/>
              </a:rPr>
              <a:t>グラフ表示例</a:t>
            </a:r>
            <a:endParaRPr kumimoji="1" lang="en-US" altLang="ja-JP" sz="1400" b="1" dirty="0">
              <a:latin typeface="+mn-ea"/>
              <a:ea typeface="+mn-ea"/>
            </a:endParaRPr>
          </a:p>
          <a:p>
            <a:pPr algn="ctr"/>
            <a:r>
              <a:rPr kumimoji="1" lang="ja-JP" altLang="en-US" sz="1200" b="1" dirty="0">
                <a:latin typeface="+mn-ea"/>
                <a:ea typeface="+mn-ea"/>
              </a:rPr>
              <a:t>（エリア１、２毎に合計および時間推移）</a:t>
            </a:r>
          </a:p>
        </p:txBody>
      </p:sp>
      <p:sp>
        <p:nvSpPr>
          <p:cNvPr id="12" name="二等辺三角形 11">
            <a:extLst>
              <a:ext uri="{FF2B5EF4-FFF2-40B4-BE49-F238E27FC236}">
                <a16:creationId xmlns:a16="http://schemas.microsoft.com/office/drawing/2014/main" id="{8EDC3D28-48F5-8AE2-0945-ED8BA30C44B8}"/>
              </a:ext>
            </a:extLst>
          </p:cNvPr>
          <p:cNvSpPr/>
          <p:nvPr/>
        </p:nvSpPr>
        <p:spPr>
          <a:xfrm rot="5371594" flipH="1">
            <a:off x="4455667" y="2053402"/>
            <a:ext cx="567332" cy="140892"/>
          </a:xfrm>
          <a:prstGeom prst="triangle">
            <a:avLst/>
          </a:prstGeom>
          <a:solidFill>
            <a:srgbClr val="6464E6">
              <a:tint val="60000"/>
              <a:hueOff val="0"/>
              <a:satOff val="0"/>
              <a:lumOff val="0"/>
              <a:alphaOff val="0"/>
            </a:srgbClr>
          </a:solidFill>
          <a:ln>
            <a:noFill/>
          </a:ln>
          <a:effectLst>
            <a:outerShdw blurRad="50800" dist="38100" dir="2700000" algn="tl" rotWithShape="0">
              <a:prstClr val="black">
                <a:alpha val="40000"/>
              </a:prstClr>
            </a:outerShdw>
          </a:effectLst>
        </p:spPr>
        <p:txBody>
          <a:bodyPr spcFirstLastPara="0" vert="horz" wrap="square" lIns="78073" tIns="0" rIns="78073" bIns="97761" numCol="1" spcCol="1270" anchor="ctr" anchorCtr="0">
            <a:noAutofit/>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ja-JP" altLang="en-US" sz="1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Yu Gothic UI"/>
              <a:ea typeface="Yu Gothic UI"/>
              <a:cs typeface="+mn-cs"/>
            </a:endParaRPr>
          </a:p>
        </p:txBody>
      </p:sp>
      <p:sp>
        <p:nvSpPr>
          <p:cNvPr id="13" name="テキスト ボックス 12">
            <a:extLst>
              <a:ext uri="{FF2B5EF4-FFF2-40B4-BE49-F238E27FC236}">
                <a16:creationId xmlns:a16="http://schemas.microsoft.com/office/drawing/2014/main" id="{A341E0A6-9441-52E6-8C1C-7A133C4ACF8B}"/>
              </a:ext>
            </a:extLst>
          </p:cNvPr>
          <p:cNvSpPr txBox="1"/>
          <p:nvPr/>
        </p:nvSpPr>
        <p:spPr>
          <a:xfrm>
            <a:off x="265089" y="4509074"/>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37047901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E0A2B3A2-393B-C82F-0D6F-E7E2C8754662}"/>
              </a:ext>
            </a:extLst>
          </p:cNvPr>
          <p:cNvSpPr>
            <a:spLocks noGrp="1"/>
          </p:cNvSpPr>
          <p:nvPr>
            <p:ph type="title"/>
          </p:nvPr>
        </p:nvSpPr>
        <p:spPr/>
        <p:txBody>
          <a:bodyPr/>
          <a:lstStyle/>
          <a:p>
            <a:r>
              <a:rPr kumimoji="1" lang="en-US" altLang="ja-JP" sz="1400" dirty="0"/>
              <a:t>6-1</a:t>
            </a:r>
            <a:r>
              <a:rPr kumimoji="1" lang="ja-JP" altLang="en-US" sz="1400" dirty="0"/>
              <a:t>．</a:t>
            </a:r>
            <a:r>
              <a:rPr kumimoji="1" lang="en-US" altLang="ja-JP" sz="1400" dirty="0"/>
              <a:t>AI</a:t>
            </a:r>
            <a:r>
              <a:rPr kumimoji="1" lang="ja-JP" altLang="en-US" sz="1400" dirty="0"/>
              <a:t>アプリの追加対応（</a:t>
            </a:r>
            <a:r>
              <a:rPr kumimoji="1" lang="en-US" altLang="ja-JP" sz="1400" dirty="0"/>
              <a:t>V1.6</a:t>
            </a:r>
            <a:r>
              <a:rPr kumimoji="1" lang="ja-JP" altLang="en-US" sz="1400" dirty="0"/>
              <a:t>）</a:t>
            </a:r>
            <a:br>
              <a:rPr kumimoji="1" lang="en-US" altLang="ja-JP" sz="2000" dirty="0"/>
            </a:br>
            <a:r>
              <a:rPr kumimoji="1" lang="ja-JP" altLang="en-US" sz="2000" dirty="0"/>
              <a:t>②</a:t>
            </a:r>
            <a:r>
              <a:rPr kumimoji="1" lang="en-US" altLang="ja-JP" sz="2000" dirty="0"/>
              <a:t>AI</a:t>
            </a:r>
            <a:r>
              <a:rPr kumimoji="1" lang="ja-JP" altLang="en-US" sz="2000" dirty="0"/>
              <a:t>状態変化検知アプリケーション（</a:t>
            </a:r>
            <a:r>
              <a:rPr kumimoji="1" lang="en-US" altLang="ja-JP" sz="2000" dirty="0"/>
              <a:t>WV-XAE400WUX</a:t>
            </a:r>
            <a:r>
              <a:rPr kumimoji="1" lang="ja-JP" altLang="en-US" sz="2000" dirty="0"/>
              <a:t>）への対応</a:t>
            </a:r>
          </a:p>
        </p:txBody>
      </p:sp>
      <p:sp>
        <p:nvSpPr>
          <p:cNvPr id="6" name="コンテンツ プレースホルダー 1">
            <a:extLst>
              <a:ext uri="{FF2B5EF4-FFF2-40B4-BE49-F238E27FC236}">
                <a16:creationId xmlns:a16="http://schemas.microsoft.com/office/drawing/2014/main" id="{B2963403-EAF0-3BD4-C208-115C808EBB1C}"/>
              </a:ext>
            </a:extLst>
          </p:cNvPr>
          <p:cNvSpPr txBox="1">
            <a:spLocks/>
          </p:cNvSpPr>
          <p:nvPr/>
        </p:nvSpPr>
        <p:spPr>
          <a:xfrm>
            <a:off x="0" y="642405"/>
            <a:ext cx="6360528" cy="426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92075" indent="0" fontAlgn="auto">
              <a:spcAft>
                <a:spcPts val="0"/>
              </a:spcAft>
              <a:buNone/>
            </a:pPr>
            <a:r>
              <a:rPr lang="ja-JP" altLang="en-US" sz="1600" b="1" dirty="0">
                <a:latin typeface="+mn-ea"/>
              </a:rPr>
              <a:t>■</a:t>
            </a:r>
            <a:r>
              <a:rPr lang="en-US" altLang="ja-JP" sz="1600" b="1" dirty="0">
                <a:latin typeface="+mn-ea"/>
              </a:rPr>
              <a:t>AI</a:t>
            </a:r>
            <a:r>
              <a:rPr lang="ja-JP" altLang="en-US" sz="1600" b="1" dirty="0">
                <a:latin typeface="+mn-ea"/>
              </a:rPr>
              <a:t>状態変化検知アラームの内容をイベントモニターに表示</a:t>
            </a:r>
          </a:p>
        </p:txBody>
      </p:sp>
      <p:pic>
        <p:nvPicPr>
          <p:cNvPr id="7" name="図 6">
            <a:extLst>
              <a:ext uri="{FF2B5EF4-FFF2-40B4-BE49-F238E27FC236}">
                <a16:creationId xmlns:a16="http://schemas.microsoft.com/office/drawing/2014/main" id="{B855787D-8801-A2BE-1F70-D863F59FAF98}"/>
              </a:ext>
            </a:extLst>
          </p:cNvPr>
          <p:cNvPicPr>
            <a:picLocks noChangeAspect="1"/>
          </p:cNvPicPr>
          <p:nvPr/>
        </p:nvPicPr>
        <p:blipFill>
          <a:blip r:embed="rId2"/>
          <a:stretch>
            <a:fillRect/>
          </a:stretch>
        </p:blipFill>
        <p:spPr>
          <a:xfrm>
            <a:off x="3693923" y="3809034"/>
            <a:ext cx="280577" cy="235685"/>
          </a:xfrm>
          <a:prstGeom prst="rect">
            <a:avLst/>
          </a:prstGeom>
        </p:spPr>
      </p:pic>
      <p:grpSp>
        <p:nvGrpSpPr>
          <p:cNvPr id="17" name="グループ化 16">
            <a:extLst>
              <a:ext uri="{FF2B5EF4-FFF2-40B4-BE49-F238E27FC236}">
                <a16:creationId xmlns:a16="http://schemas.microsoft.com/office/drawing/2014/main" id="{43368300-215A-C4AA-29D4-F320E7E94A41}"/>
              </a:ext>
            </a:extLst>
          </p:cNvPr>
          <p:cNvGrpSpPr/>
          <p:nvPr/>
        </p:nvGrpSpPr>
        <p:grpSpPr>
          <a:xfrm>
            <a:off x="385093" y="1554070"/>
            <a:ext cx="3864452" cy="1731694"/>
            <a:chOff x="480327" y="2234806"/>
            <a:chExt cx="4119727" cy="1846085"/>
          </a:xfrm>
        </p:grpSpPr>
        <p:pic>
          <p:nvPicPr>
            <p:cNvPr id="5" name="図 4">
              <a:extLst>
                <a:ext uri="{FF2B5EF4-FFF2-40B4-BE49-F238E27FC236}">
                  <a16:creationId xmlns:a16="http://schemas.microsoft.com/office/drawing/2014/main" id="{D65CDCE7-2BC5-7CD5-77B4-C202065888FC}"/>
                </a:ext>
              </a:extLst>
            </p:cNvPr>
            <p:cNvPicPr>
              <a:picLocks noChangeAspect="1"/>
            </p:cNvPicPr>
            <p:nvPr/>
          </p:nvPicPr>
          <p:blipFill>
            <a:blip r:embed="rId3"/>
            <a:stretch>
              <a:fillRect/>
            </a:stretch>
          </p:blipFill>
          <p:spPr>
            <a:xfrm>
              <a:off x="480327" y="2234806"/>
              <a:ext cx="4119727" cy="184608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角丸四角形 17">
              <a:extLst>
                <a:ext uri="{FF2B5EF4-FFF2-40B4-BE49-F238E27FC236}">
                  <a16:creationId xmlns:a16="http://schemas.microsoft.com/office/drawing/2014/main" id="{32227D6C-DD5F-F1C3-3CB6-DD528419F033}"/>
                </a:ext>
              </a:extLst>
            </p:cNvPr>
            <p:cNvSpPr/>
            <p:nvPr/>
          </p:nvSpPr>
          <p:spPr>
            <a:xfrm>
              <a:off x="4056465" y="3744666"/>
              <a:ext cx="250375" cy="159927"/>
            </a:xfrm>
            <a:prstGeom prst="roundRect">
              <a:avLst>
                <a:gd name="adj" fmla="val 1116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9" name="右矢印 22">
            <a:extLst>
              <a:ext uri="{FF2B5EF4-FFF2-40B4-BE49-F238E27FC236}">
                <a16:creationId xmlns:a16="http://schemas.microsoft.com/office/drawing/2014/main" id="{5FC8014B-642E-8136-4123-917878E5786D}"/>
              </a:ext>
            </a:extLst>
          </p:cNvPr>
          <p:cNvSpPr/>
          <p:nvPr/>
        </p:nvSpPr>
        <p:spPr>
          <a:xfrm rot="5400000">
            <a:off x="3531334" y="3232850"/>
            <a:ext cx="651469" cy="426550"/>
          </a:xfrm>
          <a:custGeom>
            <a:avLst/>
            <a:gdLst>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260431 h 347241"/>
              <a:gd name="connsiteX7" fmla="*/ 0 w 753284"/>
              <a:gd name="connsiteY7" fmla="*/ 86810 h 347241"/>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86810 h 347241"/>
              <a:gd name="connsiteX0" fmla="*/ 0 w 753284"/>
              <a:gd name="connsiteY0" fmla="*/ 164447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164447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84" h="347241">
                <a:moveTo>
                  <a:pt x="0" y="164447"/>
                </a:moveTo>
                <a:lnTo>
                  <a:pt x="579664" y="86810"/>
                </a:lnTo>
                <a:lnTo>
                  <a:pt x="579664" y="0"/>
                </a:lnTo>
                <a:lnTo>
                  <a:pt x="753284" y="173621"/>
                </a:lnTo>
                <a:lnTo>
                  <a:pt x="579664" y="347241"/>
                </a:lnTo>
                <a:lnTo>
                  <a:pt x="579664" y="260431"/>
                </a:lnTo>
                <a:lnTo>
                  <a:pt x="0" y="191420"/>
                </a:lnTo>
                <a:lnTo>
                  <a:pt x="0" y="164447"/>
                </a:lnTo>
                <a:close/>
              </a:path>
            </a:pathLst>
          </a:cu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 name="テキスト ボックス 9">
            <a:extLst>
              <a:ext uri="{FF2B5EF4-FFF2-40B4-BE49-F238E27FC236}">
                <a16:creationId xmlns:a16="http://schemas.microsoft.com/office/drawing/2014/main" id="{531C4C33-5B71-BC75-0BF0-0C1484DC06D4}"/>
              </a:ext>
            </a:extLst>
          </p:cNvPr>
          <p:cNvSpPr txBox="1"/>
          <p:nvPr/>
        </p:nvSpPr>
        <p:spPr>
          <a:xfrm>
            <a:off x="3067786" y="4119070"/>
            <a:ext cx="1441420" cy="523220"/>
          </a:xfrm>
          <a:prstGeom prst="rect">
            <a:avLst/>
          </a:prstGeom>
          <a:noFill/>
        </p:spPr>
        <p:txBody>
          <a:bodyPr wrap="none" rtlCol="0">
            <a:spAutoFit/>
          </a:bodyPr>
          <a:lstStyle/>
          <a:p>
            <a:pPr algn="ctr"/>
            <a:r>
              <a:rPr kumimoji="1" lang="ja-JP" altLang="en-US" sz="1400" b="1" dirty="0">
                <a:latin typeface="+mn-ea"/>
                <a:ea typeface="+mn-ea"/>
              </a:rPr>
              <a:t>状態変化検知</a:t>
            </a:r>
            <a:endParaRPr kumimoji="1" lang="en-US" altLang="ja-JP" sz="1400" b="1" dirty="0">
              <a:latin typeface="+mn-ea"/>
              <a:ea typeface="+mn-ea"/>
            </a:endParaRPr>
          </a:p>
          <a:p>
            <a:pPr algn="ctr"/>
            <a:r>
              <a:rPr kumimoji="1" lang="ja-JP" altLang="en-US" sz="1400" b="1" dirty="0">
                <a:latin typeface="+mn-ea"/>
                <a:ea typeface="+mn-ea"/>
              </a:rPr>
              <a:t>アプリ</a:t>
            </a:r>
            <a:r>
              <a:rPr lang="ja-JP" altLang="en-US" sz="1400" b="1" dirty="0">
                <a:latin typeface="+mn-ea"/>
                <a:ea typeface="+mn-ea"/>
              </a:rPr>
              <a:t>アイコン</a:t>
            </a:r>
            <a:endParaRPr kumimoji="1" lang="ja-JP" altLang="en-US" sz="1400" b="1" dirty="0">
              <a:latin typeface="+mn-ea"/>
              <a:ea typeface="+mn-ea"/>
            </a:endParaRPr>
          </a:p>
        </p:txBody>
      </p:sp>
      <p:sp>
        <p:nvSpPr>
          <p:cNvPr id="11" name="テキスト ボックス 10">
            <a:extLst>
              <a:ext uri="{FF2B5EF4-FFF2-40B4-BE49-F238E27FC236}">
                <a16:creationId xmlns:a16="http://schemas.microsoft.com/office/drawing/2014/main" id="{0D598698-36BE-0D52-3551-859A06B1EDAF}"/>
              </a:ext>
            </a:extLst>
          </p:cNvPr>
          <p:cNvSpPr txBox="1"/>
          <p:nvPr/>
        </p:nvSpPr>
        <p:spPr>
          <a:xfrm>
            <a:off x="171248" y="1097377"/>
            <a:ext cx="1800493" cy="307777"/>
          </a:xfrm>
          <a:prstGeom prst="rect">
            <a:avLst/>
          </a:prstGeom>
          <a:noFill/>
        </p:spPr>
        <p:txBody>
          <a:bodyPr wrap="none" rtlCol="0">
            <a:spAutoFit/>
          </a:bodyPr>
          <a:lstStyle/>
          <a:p>
            <a:pPr algn="ctr"/>
            <a:r>
              <a:rPr kumimoji="1" lang="ja-JP" altLang="en-US" sz="1400" b="1" dirty="0">
                <a:latin typeface="+mn-ea"/>
                <a:ea typeface="+mn-ea"/>
              </a:rPr>
              <a:t>「カメラ接続」画面</a:t>
            </a:r>
          </a:p>
        </p:txBody>
      </p:sp>
      <p:sp>
        <p:nvSpPr>
          <p:cNvPr id="12" name="テキスト ボックス 11">
            <a:extLst>
              <a:ext uri="{FF2B5EF4-FFF2-40B4-BE49-F238E27FC236}">
                <a16:creationId xmlns:a16="http://schemas.microsoft.com/office/drawing/2014/main" id="{7540EEA1-8A9E-5976-603D-08C604A0F136}"/>
              </a:ext>
            </a:extLst>
          </p:cNvPr>
          <p:cNvSpPr txBox="1"/>
          <p:nvPr/>
        </p:nvSpPr>
        <p:spPr>
          <a:xfrm>
            <a:off x="4952408" y="4388642"/>
            <a:ext cx="3595856" cy="307777"/>
          </a:xfrm>
          <a:prstGeom prst="rect">
            <a:avLst/>
          </a:prstGeom>
          <a:noFill/>
        </p:spPr>
        <p:txBody>
          <a:bodyPr wrap="none" rtlCol="0">
            <a:spAutoFit/>
          </a:bodyPr>
          <a:lstStyle/>
          <a:p>
            <a:pPr algn="ctr"/>
            <a:r>
              <a:rPr kumimoji="1" lang="ja-JP" altLang="en-US" sz="1400" b="1" dirty="0">
                <a:latin typeface="+mn-ea"/>
                <a:ea typeface="+mn-ea"/>
              </a:rPr>
              <a:t>イベントモニター画面内のアラームリスト</a:t>
            </a:r>
          </a:p>
        </p:txBody>
      </p:sp>
      <p:grpSp>
        <p:nvGrpSpPr>
          <p:cNvPr id="18" name="グループ化 17">
            <a:extLst>
              <a:ext uri="{FF2B5EF4-FFF2-40B4-BE49-F238E27FC236}">
                <a16:creationId xmlns:a16="http://schemas.microsoft.com/office/drawing/2014/main" id="{98975C8D-9017-29F1-B08E-C0A8E7BB75A5}"/>
              </a:ext>
            </a:extLst>
          </p:cNvPr>
          <p:cNvGrpSpPr/>
          <p:nvPr/>
        </p:nvGrpSpPr>
        <p:grpSpPr>
          <a:xfrm>
            <a:off x="4572000" y="2191152"/>
            <a:ext cx="4186907" cy="2139798"/>
            <a:chOff x="5620144" y="2852914"/>
            <a:chExt cx="5214223" cy="2664827"/>
          </a:xfrm>
        </p:grpSpPr>
        <p:pic>
          <p:nvPicPr>
            <p:cNvPr id="4" name="図 3">
              <a:extLst>
                <a:ext uri="{FF2B5EF4-FFF2-40B4-BE49-F238E27FC236}">
                  <a16:creationId xmlns:a16="http://schemas.microsoft.com/office/drawing/2014/main" id="{768B9F51-3BB7-1D39-5086-FBAFDA1FECE3}"/>
                </a:ext>
              </a:extLst>
            </p:cNvPr>
            <p:cNvPicPr>
              <a:picLocks noChangeAspect="1"/>
            </p:cNvPicPr>
            <p:nvPr/>
          </p:nvPicPr>
          <p:blipFill>
            <a:blip r:embed="rId4"/>
            <a:stretch>
              <a:fillRect/>
            </a:stretch>
          </p:blipFill>
          <p:spPr>
            <a:xfrm>
              <a:off x="5620145" y="2852914"/>
              <a:ext cx="5214222" cy="2664827"/>
            </a:xfrm>
            <a:prstGeom prst="rect">
              <a:avLst/>
            </a:prstGeom>
            <a:effectLst>
              <a:outerShdw blurRad="50800" dist="38100" dir="2700000" algn="tl" rotWithShape="0">
                <a:prstClr val="black">
                  <a:alpha val="40000"/>
                </a:prstClr>
              </a:outerShdw>
            </a:effectLst>
          </p:spPr>
        </p:pic>
        <p:sp>
          <p:nvSpPr>
            <p:cNvPr id="13" name="角丸四角形 17">
              <a:extLst>
                <a:ext uri="{FF2B5EF4-FFF2-40B4-BE49-F238E27FC236}">
                  <a16:creationId xmlns:a16="http://schemas.microsoft.com/office/drawing/2014/main" id="{69373124-F947-23C4-BB82-F548416AB0D9}"/>
                </a:ext>
              </a:extLst>
            </p:cNvPr>
            <p:cNvSpPr/>
            <p:nvPr/>
          </p:nvSpPr>
          <p:spPr>
            <a:xfrm>
              <a:off x="7740633" y="3048843"/>
              <a:ext cx="2574941" cy="461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4" name="角丸四角形 17">
              <a:extLst>
                <a:ext uri="{FF2B5EF4-FFF2-40B4-BE49-F238E27FC236}">
                  <a16:creationId xmlns:a16="http://schemas.microsoft.com/office/drawing/2014/main" id="{F5B3AF5E-8E87-DFA1-E95E-1810C47C39D7}"/>
                </a:ext>
              </a:extLst>
            </p:cNvPr>
            <p:cNvSpPr/>
            <p:nvPr/>
          </p:nvSpPr>
          <p:spPr>
            <a:xfrm>
              <a:off x="5620144" y="5161279"/>
              <a:ext cx="933055" cy="273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pic>
        <p:nvPicPr>
          <p:cNvPr id="15" name="図 14">
            <a:extLst>
              <a:ext uri="{FF2B5EF4-FFF2-40B4-BE49-F238E27FC236}">
                <a16:creationId xmlns:a16="http://schemas.microsoft.com/office/drawing/2014/main" id="{AFC0C4A9-4C55-607D-F7A0-FCE550862FD6}"/>
              </a:ext>
            </a:extLst>
          </p:cNvPr>
          <p:cNvPicPr>
            <a:picLocks noChangeAspect="1"/>
          </p:cNvPicPr>
          <p:nvPr/>
        </p:nvPicPr>
        <p:blipFill>
          <a:blip r:embed="rId5"/>
          <a:stretch>
            <a:fillRect/>
          </a:stretch>
        </p:blipFill>
        <p:spPr>
          <a:xfrm>
            <a:off x="4678659" y="1251266"/>
            <a:ext cx="3980320" cy="743934"/>
          </a:xfrm>
          <a:prstGeom prst="rect">
            <a:avLst/>
          </a:prstGeom>
          <a:ln w="28575">
            <a:solidFill>
              <a:srgbClr val="FF0000"/>
            </a:solidFill>
          </a:ln>
        </p:spPr>
      </p:pic>
      <p:sp>
        <p:nvSpPr>
          <p:cNvPr id="16" name="右矢印 22">
            <a:extLst>
              <a:ext uri="{FF2B5EF4-FFF2-40B4-BE49-F238E27FC236}">
                <a16:creationId xmlns:a16="http://schemas.microsoft.com/office/drawing/2014/main" id="{B2079A66-1DA7-02AD-BD65-1C288C5815B0}"/>
              </a:ext>
            </a:extLst>
          </p:cNvPr>
          <p:cNvSpPr/>
          <p:nvPr/>
        </p:nvSpPr>
        <p:spPr>
          <a:xfrm rot="14272473">
            <a:off x="6312377" y="2056541"/>
            <a:ext cx="610596" cy="426550"/>
          </a:xfrm>
          <a:custGeom>
            <a:avLst/>
            <a:gdLst>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260431 h 347241"/>
              <a:gd name="connsiteX7" fmla="*/ 0 w 753284"/>
              <a:gd name="connsiteY7" fmla="*/ 86810 h 347241"/>
              <a:gd name="connsiteX0" fmla="*/ 0 w 753284"/>
              <a:gd name="connsiteY0" fmla="*/ 86810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86810 h 347241"/>
              <a:gd name="connsiteX0" fmla="*/ 0 w 753284"/>
              <a:gd name="connsiteY0" fmla="*/ 164447 h 347241"/>
              <a:gd name="connsiteX1" fmla="*/ 579664 w 753284"/>
              <a:gd name="connsiteY1" fmla="*/ 86810 h 347241"/>
              <a:gd name="connsiteX2" fmla="*/ 579664 w 753284"/>
              <a:gd name="connsiteY2" fmla="*/ 0 h 347241"/>
              <a:gd name="connsiteX3" fmla="*/ 753284 w 753284"/>
              <a:gd name="connsiteY3" fmla="*/ 173621 h 347241"/>
              <a:gd name="connsiteX4" fmla="*/ 579664 w 753284"/>
              <a:gd name="connsiteY4" fmla="*/ 347241 h 347241"/>
              <a:gd name="connsiteX5" fmla="*/ 579664 w 753284"/>
              <a:gd name="connsiteY5" fmla="*/ 260431 h 347241"/>
              <a:gd name="connsiteX6" fmla="*/ 0 w 753284"/>
              <a:gd name="connsiteY6" fmla="*/ 191420 h 347241"/>
              <a:gd name="connsiteX7" fmla="*/ 0 w 753284"/>
              <a:gd name="connsiteY7" fmla="*/ 164447 h 34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284" h="347241">
                <a:moveTo>
                  <a:pt x="0" y="164447"/>
                </a:moveTo>
                <a:lnTo>
                  <a:pt x="579664" y="86810"/>
                </a:lnTo>
                <a:lnTo>
                  <a:pt x="579664" y="0"/>
                </a:lnTo>
                <a:lnTo>
                  <a:pt x="753284" y="173621"/>
                </a:lnTo>
                <a:lnTo>
                  <a:pt x="579664" y="347241"/>
                </a:lnTo>
                <a:lnTo>
                  <a:pt x="579664" y="260431"/>
                </a:lnTo>
                <a:lnTo>
                  <a:pt x="0" y="191420"/>
                </a:lnTo>
                <a:lnTo>
                  <a:pt x="0" y="164447"/>
                </a:lnTo>
                <a:close/>
              </a:path>
            </a:pathLst>
          </a:custGeom>
          <a:solidFill>
            <a:schemeClr val="accent1">
              <a:lumMod val="20000"/>
              <a:lumOff val="8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0" name="テキスト ボックス 19">
            <a:extLst>
              <a:ext uri="{FF2B5EF4-FFF2-40B4-BE49-F238E27FC236}">
                <a16:creationId xmlns:a16="http://schemas.microsoft.com/office/drawing/2014/main" id="{076E99BC-3D56-B220-0B18-E687778B4590}"/>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4069603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83489E-02EB-14E8-D5CF-9C7878B62B3A}"/>
              </a:ext>
            </a:extLst>
          </p:cNvPr>
          <p:cNvSpPr>
            <a:spLocks noGrp="1"/>
          </p:cNvSpPr>
          <p:nvPr>
            <p:ph type="title"/>
          </p:nvPr>
        </p:nvSpPr>
        <p:spPr/>
        <p:txBody>
          <a:bodyPr/>
          <a:lstStyle/>
          <a:p>
            <a:r>
              <a:rPr kumimoji="1" lang="en-US" altLang="ja-JP" sz="2800" dirty="0"/>
              <a:t>6-2</a:t>
            </a:r>
            <a:r>
              <a:rPr kumimoji="1" lang="ja-JP" altLang="en-US" sz="2800" dirty="0"/>
              <a:t>．インストール・設定の改善</a:t>
            </a:r>
            <a:r>
              <a:rPr kumimoji="1" lang="ja-JP" altLang="en-US" sz="2000" dirty="0"/>
              <a:t>（</a:t>
            </a:r>
            <a:r>
              <a:rPr kumimoji="1" lang="en-US" altLang="ja-JP" sz="2000" dirty="0"/>
              <a:t>V1.6</a:t>
            </a:r>
            <a:r>
              <a:rPr kumimoji="1" lang="ja-JP" altLang="en-US" sz="2000" dirty="0"/>
              <a:t>）</a:t>
            </a:r>
          </a:p>
        </p:txBody>
      </p:sp>
    </p:spTree>
    <p:extLst>
      <p:ext uri="{BB962C8B-B14F-4D97-AF65-F5344CB8AC3E}">
        <p14:creationId xmlns:p14="http://schemas.microsoft.com/office/powerpoint/2010/main" val="9744676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A1D575D-E195-5EE5-BC2E-78F9C717DC56}"/>
              </a:ext>
            </a:extLst>
          </p:cNvPr>
          <p:cNvSpPr>
            <a:spLocks noGrp="1"/>
          </p:cNvSpPr>
          <p:nvPr>
            <p:ph type="title"/>
          </p:nvPr>
        </p:nvSpPr>
        <p:spPr/>
        <p:txBody>
          <a:bodyPr/>
          <a:lstStyle/>
          <a:p>
            <a:r>
              <a:rPr kumimoji="1" lang="en-US" altLang="ja-JP" sz="1400" dirty="0"/>
              <a:t>6-2</a:t>
            </a:r>
            <a:r>
              <a:rPr kumimoji="1" lang="ja-JP" altLang="en-US" sz="1400" dirty="0"/>
              <a:t>．インストール・設定（</a:t>
            </a:r>
            <a:r>
              <a:rPr kumimoji="1" lang="en-US" altLang="ja-JP" sz="1400" dirty="0"/>
              <a:t>V1.6</a:t>
            </a:r>
            <a:r>
              <a:rPr kumimoji="1" lang="ja-JP" altLang="en-US" sz="1400" dirty="0"/>
              <a:t>）</a:t>
            </a:r>
            <a:br>
              <a:rPr kumimoji="1" lang="en-US" altLang="ja-JP" sz="2000" dirty="0"/>
            </a:br>
            <a:r>
              <a:rPr kumimoji="1" lang="ja-JP" altLang="en-US" sz="2000" dirty="0"/>
              <a:t>①保存データ種別の選択機能を追加</a:t>
            </a:r>
          </a:p>
        </p:txBody>
      </p:sp>
      <p:graphicFrame>
        <p:nvGraphicFramePr>
          <p:cNvPr id="5" name="表 4">
            <a:extLst>
              <a:ext uri="{FF2B5EF4-FFF2-40B4-BE49-F238E27FC236}">
                <a16:creationId xmlns:a16="http://schemas.microsoft.com/office/drawing/2014/main" id="{935969BF-B96B-AEBE-FA79-BFA4E82EC02B}"/>
              </a:ext>
            </a:extLst>
          </p:cNvPr>
          <p:cNvGraphicFramePr>
            <a:graphicFrameLocks noGrp="1"/>
          </p:cNvGraphicFramePr>
          <p:nvPr>
            <p:extLst>
              <p:ext uri="{D42A27DB-BD31-4B8C-83A1-F6EECF244321}">
                <p14:modId xmlns:p14="http://schemas.microsoft.com/office/powerpoint/2010/main" val="562024017"/>
              </p:ext>
            </p:extLst>
          </p:nvPr>
        </p:nvGraphicFramePr>
        <p:xfrm>
          <a:off x="3813106" y="1491275"/>
          <a:ext cx="4912360" cy="121920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2189480">
                  <a:extLst>
                    <a:ext uri="{9D8B030D-6E8A-4147-A177-3AD203B41FA5}">
                      <a16:colId xmlns:a16="http://schemas.microsoft.com/office/drawing/2014/main" val="1476203321"/>
                    </a:ext>
                  </a:extLst>
                </a:gridCol>
                <a:gridCol w="2722880">
                  <a:extLst>
                    <a:ext uri="{9D8B030D-6E8A-4147-A177-3AD203B41FA5}">
                      <a16:colId xmlns:a16="http://schemas.microsoft.com/office/drawing/2014/main" val="2945694919"/>
                    </a:ext>
                  </a:extLst>
                </a:gridCol>
              </a:tblGrid>
              <a:tr h="192722">
                <a:tc>
                  <a:txBody>
                    <a:bodyPr/>
                    <a:lstStyle/>
                    <a:p>
                      <a:pPr algn="ctr"/>
                      <a:r>
                        <a:rPr kumimoji="1" lang="ja-JP" altLang="en-US" sz="1400" dirty="0">
                          <a:solidFill>
                            <a:schemeClr val="tx1"/>
                          </a:solidFill>
                        </a:rPr>
                        <a:t>選択肢</a:t>
                      </a:r>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ctr"/>
                      <a:r>
                        <a:rPr kumimoji="1" lang="ja-JP" altLang="en-US" sz="1400" dirty="0">
                          <a:solidFill>
                            <a:schemeClr val="tx1"/>
                          </a:solidFill>
                        </a:rPr>
                        <a:t>説明</a:t>
                      </a:r>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2369554262"/>
                  </a:ext>
                </a:extLst>
              </a:tr>
              <a:tr h="17737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すべてのデータ</a:t>
                      </a:r>
                    </a:p>
                  </a:txBody>
                  <a:tcPr anchor="ctr">
                    <a:lnL w="12700" cap="flat" cmpd="sng" algn="ctr">
                      <a:solidFill>
                        <a:schemeClr val="bg1">
                          <a:lumMod val="75000"/>
                        </a:schemeClr>
                      </a:solidFill>
                      <a:prstDash val="solid"/>
                      <a:round/>
                      <a:headEnd type="none" w="med" len="med"/>
                      <a:tailEnd type="none" w="med" len="med"/>
                    </a:lnL>
                  </a:tcPr>
                </a:tc>
                <a:tc>
                  <a:txBody>
                    <a:bodyPr/>
                    <a:lstStyle/>
                    <a:p>
                      <a:r>
                        <a:rPr kumimoji="1" lang="ja-JP" altLang="en-US" sz="1400" b="0" i="0" u="none" strike="noStrike" kern="1200" baseline="0" dirty="0">
                          <a:solidFill>
                            <a:schemeClr val="dk1"/>
                          </a:solidFill>
                          <a:latin typeface="+mn-lt"/>
                          <a:ea typeface="+mn-ea"/>
                          <a:cs typeface="+mn-cs"/>
                        </a:rPr>
                        <a:t>画像を含めた全ての情報を保存</a:t>
                      </a:r>
                    </a:p>
                  </a:txBody>
                  <a:tcPr>
                    <a:lnR w="12700" cap="flat" cmpd="sng" algn="ctr">
                      <a:solidFill>
                        <a:schemeClr val="bg1">
                          <a:lumMod val="75000"/>
                        </a:schemeClr>
                      </a:solidFill>
                      <a:prstDash val="solid"/>
                      <a:round/>
                      <a:headEnd type="none" w="med" len="med"/>
                      <a:tailEnd type="none" w="med" len="med"/>
                    </a:lnR>
                  </a:tcPr>
                </a:tc>
                <a:extLst>
                  <a:ext uri="{0D108BD9-81ED-4DB2-BD59-A6C34878D82A}">
                    <a16:rowId xmlns:a16="http://schemas.microsoft.com/office/drawing/2014/main" val="418104096"/>
                  </a:ext>
                </a:extLst>
              </a:tr>
              <a:tr h="162023">
                <a:tc>
                  <a:txBody>
                    <a:bodyPr/>
                    <a:lstStyle/>
                    <a:p>
                      <a:r>
                        <a:rPr kumimoji="1" lang="ja-JP" altLang="en-US" sz="1400" b="0" i="0" u="none" strike="noStrike" kern="1200" baseline="0" dirty="0">
                          <a:solidFill>
                            <a:schemeClr val="dk1"/>
                          </a:solidFill>
                          <a:latin typeface="+mn-lt"/>
                          <a:ea typeface="+mn-ea"/>
                          <a:cs typeface="+mn-cs"/>
                        </a:rPr>
                        <a:t>アラームと統計情報のみ</a:t>
                      </a:r>
                    </a:p>
                  </a:txBody>
                  <a:tcPr anchor="ctr">
                    <a:lnL w="12700" cap="flat" cmpd="sng" algn="ctr">
                      <a:solidFill>
                        <a:schemeClr val="bg1">
                          <a:lumMod val="75000"/>
                        </a:schemeClr>
                      </a:solidFill>
                      <a:prstDash val="solid"/>
                      <a:round/>
                      <a:headEnd type="none" w="med" len="med"/>
                      <a:tailEnd type="none" w="med" len="med"/>
                    </a:lnL>
                  </a:tcPr>
                </a:tc>
                <a:tc>
                  <a:txBody>
                    <a:bodyPr/>
                    <a:lstStyle/>
                    <a:p>
                      <a:r>
                        <a:rPr kumimoji="1" lang="ja-JP" altLang="en-US" sz="1400" b="0" i="0" u="none" strike="noStrike" kern="1200" baseline="0" dirty="0">
                          <a:solidFill>
                            <a:schemeClr val="dk1"/>
                          </a:solidFill>
                          <a:latin typeface="+mn-lt"/>
                          <a:ea typeface="+mn-ea"/>
                          <a:cs typeface="+mn-cs"/>
                        </a:rPr>
                        <a:t>アラームと統計情報のみを保存</a:t>
                      </a:r>
                    </a:p>
                  </a:txBody>
                  <a:tcPr>
                    <a:lnR w="12700" cap="flat" cmpd="sng" algn="ctr">
                      <a:solidFill>
                        <a:schemeClr val="bg1">
                          <a:lumMod val="75000"/>
                        </a:schemeClr>
                      </a:solidFill>
                      <a:prstDash val="solid"/>
                      <a:round/>
                      <a:headEnd type="none" w="med" len="med"/>
                      <a:tailEnd type="none" w="med" len="med"/>
                    </a:lnR>
                  </a:tcPr>
                </a:tc>
                <a:extLst>
                  <a:ext uri="{0D108BD9-81ED-4DB2-BD59-A6C34878D82A}">
                    <a16:rowId xmlns:a16="http://schemas.microsoft.com/office/drawing/2014/main" val="2785657596"/>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baseline="0" dirty="0">
                          <a:solidFill>
                            <a:schemeClr val="dk1"/>
                          </a:solidFill>
                          <a:latin typeface="+mn-lt"/>
                          <a:ea typeface="+mn-ea"/>
                          <a:cs typeface="+mn-cs"/>
                        </a:rPr>
                        <a:t>統計情報のみ	</a:t>
                      </a:r>
                    </a:p>
                  </a:txBody>
                  <a:tcPr anchor="ct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tcPr>
                </a:tc>
                <a:tc>
                  <a:txBody>
                    <a:bodyPr/>
                    <a:lstStyle/>
                    <a:p>
                      <a:r>
                        <a:rPr kumimoji="1" lang="ja-JP" altLang="en-US" sz="1400" b="0" i="0" u="none" strike="noStrike" kern="1200" baseline="0" dirty="0">
                          <a:solidFill>
                            <a:schemeClr val="dk1"/>
                          </a:solidFill>
                          <a:latin typeface="+mn-lt"/>
                          <a:ea typeface="+mn-ea"/>
                          <a:cs typeface="+mn-cs"/>
                        </a:rPr>
                        <a:t>統計情報のみを保存</a:t>
                      </a:r>
                    </a:p>
                  </a:txBody>
                  <a:tcP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806427944"/>
                  </a:ext>
                </a:extLst>
              </a:tr>
            </a:tbl>
          </a:graphicData>
        </a:graphic>
      </p:graphicFrame>
      <p:grpSp>
        <p:nvGrpSpPr>
          <p:cNvPr id="9" name="グループ化 8">
            <a:extLst>
              <a:ext uri="{FF2B5EF4-FFF2-40B4-BE49-F238E27FC236}">
                <a16:creationId xmlns:a16="http://schemas.microsoft.com/office/drawing/2014/main" id="{5ECAB8E7-70DA-07F4-2BFE-F427ADFE1335}"/>
              </a:ext>
            </a:extLst>
          </p:cNvPr>
          <p:cNvGrpSpPr/>
          <p:nvPr/>
        </p:nvGrpSpPr>
        <p:grpSpPr>
          <a:xfrm>
            <a:off x="303698" y="1466626"/>
            <a:ext cx="3257495" cy="2026514"/>
            <a:chOff x="538488" y="1950720"/>
            <a:chExt cx="4257010" cy="2648320"/>
          </a:xfrm>
        </p:grpSpPr>
        <p:pic>
          <p:nvPicPr>
            <p:cNvPr id="4" name="図 3">
              <a:extLst>
                <a:ext uri="{FF2B5EF4-FFF2-40B4-BE49-F238E27FC236}">
                  <a16:creationId xmlns:a16="http://schemas.microsoft.com/office/drawing/2014/main" id="{222166D4-B3AA-5EFF-09F0-69B58566E3C2}"/>
                </a:ext>
              </a:extLst>
            </p:cNvPr>
            <p:cNvPicPr>
              <a:picLocks noChangeAspect="1"/>
            </p:cNvPicPr>
            <p:nvPr/>
          </p:nvPicPr>
          <p:blipFill>
            <a:blip r:embed="rId2"/>
            <a:stretch>
              <a:fillRect/>
            </a:stretch>
          </p:blipFill>
          <p:spPr>
            <a:xfrm>
              <a:off x="538488" y="1950720"/>
              <a:ext cx="4257010" cy="264832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角丸四角形 20">
              <a:extLst>
                <a:ext uri="{FF2B5EF4-FFF2-40B4-BE49-F238E27FC236}">
                  <a16:creationId xmlns:a16="http://schemas.microsoft.com/office/drawing/2014/main" id="{DA6D6F24-829D-90FD-D7C2-903B29FA9151}"/>
                </a:ext>
              </a:extLst>
            </p:cNvPr>
            <p:cNvSpPr/>
            <p:nvPr/>
          </p:nvSpPr>
          <p:spPr>
            <a:xfrm>
              <a:off x="706053" y="1986687"/>
              <a:ext cx="2935111" cy="904235"/>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a:extLst>
              <a:ext uri="{FF2B5EF4-FFF2-40B4-BE49-F238E27FC236}">
                <a16:creationId xmlns:a16="http://schemas.microsoft.com/office/drawing/2014/main" id="{6C0F3EE3-B5B6-95B7-3CCD-43F32583C6A0}"/>
              </a:ext>
            </a:extLst>
          </p:cNvPr>
          <p:cNvSpPr txBox="1"/>
          <p:nvPr/>
        </p:nvSpPr>
        <p:spPr>
          <a:xfrm>
            <a:off x="0" y="609601"/>
            <a:ext cx="7459093" cy="338554"/>
          </a:xfrm>
          <a:prstGeom prst="rect">
            <a:avLst/>
          </a:prstGeom>
          <a:noFill/>
        </p:spPr>
        <p:txBody>
          <a:bodyPr wrap="none" rtlCol="0">
            <a:spAutoFit/>
          </a:bodyPr>
          <a:lstStyle/>
          <a:p>
            <a:pPr marL="92075"/>
            <a:r>
              <a:rPr kumimoji="1" lang="ja-JP" altLang="en-US" sz="1600" b="1" dirty="0">
                <a:latin typeface="+mn-ea"/>
                <a:ea typeface="+mn-ea"/>
              </a:rPr>
              <a:t>■個人情報保護を鑑みた運用を可能とするため、データ保存の</a:t>
            </a:r>
            <a:r>
              <a:rPr lang="ja-JP" altLang="en-US" sz="1600" b="1" dirty="0">
                <a:latin typeface="+mn-ea"/>
                <a:ea typeface="+mn-ea"/>
              </a:rPr>
              <a:t>種別</a:t>
            </a:r>
            <a:r>
              <a:rPr kumimoji="1" lang="ja-JP" altLang="en-US" sz="1600" b="1" dirty="0">
                <a:latin typeface="+mn-ea"/>
                <a:ea typeface="+mn-ea"/>
              </a:rPr>
              <a:t>選択を追加</a:t>
            </a:r>
          </a:p>
        </p:txBody>
      </p:sp>
      <p:sp>
        <p:nvSpPr>
          <p:cNvPr id="8" name="テキスト ボックス 7">
            <a:extLst>
              <a:ext uri="{FF2B5EF4-FFF2-40B4-BE49-F238E27FC236}">
                <a16:creationId xmlns:a16="http://schemas.microsoft.com/office/drawing/2014/main" id="{E1759499-2B75-E0DB-8DF1-61E0E90BC8BC}"/>
              </a:ext>
            </a:extLst>
          </p:cNvPr>
          <p:cNvSpPr txBox="1"/>
          <p:nvPr/>
        </p:nvSpPr>
        <p:spPr>
          <a:xfrm>
            <a:off x="303699" y="3690340"/>
            <a:ext cx="3611886" cy="523220"/>
          </a:xfrm>
          <a:prstGeom prst="rect">
            <a:avLst/>
          </a:prstGeom>
          <a:noFill/>
        </p:spPr>
        <p:txBody>
          <a:bodyPr wrap="none" rtlCol="0">
            <a:spAutoFit/>
          </a:bodyPr>
          <a:lstStyle/>
          <a:p>
            <a:r>
              <a:rPr kumimoji="1" lang="en-US" altLang="ja-JP" sz="1400" b="1" dirty="0">
                <a:latin typeface="+mn-ea"/>
                <a:ea typeface="+mn-ea"/>
              </a:rPr>
              <a:t>WV-ASA100UX</a:t>
            </a:r>
            <a:r>
              <a:rPr kumimoji="1" lang="ja-JP" altLang="en-US" sz="1400" b="1" dirty="0">
                <a:latin typeface="+mn-ea"/>
                <a:ea typeface="+mn-ea"/>
              </a:rPr>
              <a:t> 設定画面 ＞ システム設定</a:t>
            </a:r>
            <a:endParaRPr kumimoji="1" lang="en-US" altLang="ja-JP" sz="1400" b="1" dirty="0">
              <a:latin typeface="+mn-ea"/>
              <a:ea typeface="+mn-ea"/>
            </a:endParaRPr>
          </a:p>
          <a:p>
            <a:r>
              <a:rPr lang="ja-JP" altLang="en-US" sz="1400" b="1" dirty="0">
                <a:latin typeface="+mn-ea"/>
                <a:ea typeface="+mn-ea"/>
              </a:rPr>
              <a:t>＞ データベース</a:t>
            </a:r>
            <a:endParaRPr kumimoji="1" lang="ja-JP" altLang="en-US" sz="1400" b="1" dirty="0">
              <a:latin typeface="+mn-ea"/>
              <a:ea typeface="+mn-ea"/>
            </a:endParaRPr>
          </a:p>
        </p:txBody>
      </p:sp>
      <p:sp>
        <p:nvSpPr>
          <p:cNvPr id="10" name="テキスト ボックス 9">
            <a:extLst>
              <a:ext uri="{FF2B5EF4-FFF2-40B4-BE49-F238E27FC236}">
                <a16:creationId xmlns:a16="http://schemas.microsoft.com/office/drawing/2014/main" id="{630A5C76-C8C7-F790-7DD4-289FDD5FAC02}"/>
              </a:ext>
            </a:extLst>
          </p:cNvPr>
          <p:cNvSpPr txBox="1"/>
          <p:nvPr/>
        </p:nvSpPr>
        <p:spPr>
          <a:xfrm>
            <a:off x="6274705" y="895730"/>
            <a:ext cx="2822740" cy="230832"/>
          </a:xfrm>
          <a:prstGeom prst="rect">
            <a:avLst/>
          </a:prstGeom>
          <a:noFill/>
        </p:spPr>
        <p:txBody>
          <a:bodyPr wrap="square">
            <a:spAutoFit/>
          </a:bodyPr>
          <a:lstStyle/>
          <a:p>
            <a:r>
              <a:rPr kumimoji="1"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＊機能・</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Arial" panose="020B0604020202020204" pitchFamily="34" charset="0"/>
              </a:rPr>
              <a:t>設定の詳細は取扱説明書を参照ください。</a:t>
            </a:r>
            <a:endParaRPr lang="ja-JP" altLang="en-US" sz="900" dirty="0"/>
          </a:p>
        </p:txBody>
      </p:sp>
    </p:spTree>
    <p:extLst>
      <p:ext uri="{BB962C8B-B14F-4D97-AF65-F5344CB8AC3E}">
        <p14:creationId xmlns:p14="http://schemas.microsoft.com/office/powerpoint/2010/main" val="595026489"/>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rgbClr val="FF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400" dirty="0">
            <a:latin typeface="+mn-ea"/>
            <a:ea typeface="+mn-ea"/>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タイトル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ユーザー定義 2">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1" id="{0547EFCE-8FFC-4DE7-8A53-65D6050BE3A7}" vid="{44591D59-C4BA-4D44-AE24-DB74C38804FB}"/>
    </a:ext>
  </a:extLst>
</a:theme>
</file>

<file path=ppt/theme/theme5.xml><?xml version="1.0" encoding="utf-8"?>
<a:theme xmlns:a="http://schemas.openxmlformats.org/drawingml/2006/main" name="デバイダー">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ユーザー定義 2">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1920163D-763C-4FA2-8C21-3C4C0FE0627D}"/>
    </a:ext>
  </a:extLst>
</a:theme>
</file>

<file path=ppt/theme/theme6.xml><?xml version="1.0" encoding="utf-8"?>
<a:theme xmlns:a="http://schemas.openxmlformats.org/drawingml/2006/main" name="エンド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ユーザー定義 2">
      <a:majorFont>
        <a:latin typeface="游ゴシック"/>
        <a:ea typeface="游ゴシック"/>
        <a:cs typeface=""/>
      </a:majorFont>
      <a:minorFont>
        <a:latin typeface="游ゴシック"/>
        <a:ea typeface="游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CF074C11-697F-48B1-95CC-C684841BE1A1}"/>
    </a:ext>
  </a:extLst>
</a:theme>
</file>

<file path=ppt/theme/theme7.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メインスライド">
  <a:themeElements>
    <a:clrScheme name="i-PRO">
      <a:dk1>
        <a:srgbClr val="000000"/>
      </a:dk1>
      <a:lt1>
        <a:srgbClr val="FFFFFF"/>
      </a:lt1>
      <a:dk2>
        <a:srgbClr val="808080"/>
      </a:dk2>
      <a:lt2>
        <a:srgbClr val="E2E3E3"/>
      </a:lt2>
      <a:accent1>
        <a:srgbClr val="6464E6"/>
      </a:accent1>
      <a:accent2>
        <a:srgbClr val="1C1F2A"/>
      </a:accent2>
      <a:accent3>
        <a:srgbClr val="BDC0BF"/>
      </a:accent3>
      <a:accent4>
        <a:srgbClr val="10A99A"/>
      </a:accent4>
      <a:accent5>
        <a:srgbClr val="0A807C"/>
      </a:accent5>
      <a:accent6>
        <a:srgbClr val="D36163"/>
      </a:accent6>
      <a:hlink>
        <a:srgbClr val="B54F53"/>
      </a:hlink>
      <a:folHlink>
        <a:srgbClr val="D36163"/>
      </a:folHlink>
    </a:clrScheme>
    <a:fontScheme name="ユーザー定義 2">
      <a:majorFont>
        <a:latin typeface="游ゴシック"/>
        <a:ea typeface="游ゴシック"/>
        <a:cs typeface=""/>
      </a:majorFont>
      <a:minorFont>
        <a:latin typeface="游ゴシック"/>
        <a:ea typeface="游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0547EFCE-8FFC-4DE7-8A53-65D6050BE3A7}" vid="{2A06367C-CED2-4226-9E94-4D1652FAC510}"/>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4_3_pips_templateB_Tentative_青</Template>
  <TotalTime>0</TotalTime>
  <Words>12786</Words>
  <Application>Microsoft Office PowerPoint</Application>
  <PresentationFormat>画面に合わせる (16:9)</PresentationFormat>
  <Paragraphs>1442</Paragraphs>
  <Slides>114</Slides>
  <Notes>47</Notes>
  <HiddenSlides>0</HiddenSlides>
  <MMClips>0</MMClips>
  <ScaleCrop>false</ScaleCrop>
  <HeadingPairs>
    <vt:vector size="6" baseType="variant">
      <vt:variant>
        <vt:lpstr>使用されているフォント</vt:lpstr>
      </vt:variant>
      <vt:variant>
        <vt:i4>8</vt:i4>
      </vt:variant>
      <vt:variant>
        <vt:lpstr>テーマ</vt:lpstr>
      </vt:variant>
      <vt:variant>
        <vt:i4>8</vt:i4>
      </vt:variant>
      <vt:variant>
        <vt:lpstr>スライド タイトル</vt:lpstr>
      </vt:variant>
      <vt:variant>
        <vt:i4>114</vt:i4>
      </vt:variant>
    </vt:vector>
  </HeadingPairs>
  <TitlesOfParts>
    <vt:vector size="130" baseType="lpstr">
      <vt:lpstr>BIZ UDPゴシック</vt:lpstr>
      <vt:lpstr>Meiryo UI</vt:lpstr>
      <vt:lpstr>Yu Gothic UI</vt:lpstr>
      <vt:lpstr>meiryo</vt:lpstr>
      <vt:lpstr>游ゴシック</vt:lpstr>
      <vt:lpstr>游ゴシック Light</vt:lpstr>
      <vt:lpstr>Arial</vt:lpstr>
      <vt:lpstr>Calibri</vt:lpstr>
      <vt:lpstr>デザインの設定</vt:lpstr>
      <vt:lpstr>4_デザインの設定</vt:lpstr>
      <vt:lpstr>7_デザインの設定</vt:lpstr>
      <vt:lpstr>タイトルスライド</vt:lpstr>
      <vt:lpstr>デバイダー</vt:lpstr>
      <vt:lpstr>エンドスライド</vt:lpstr>
      <vt:lpstr>2_デザインの設定</vt:lpstr>
      <vt:lpstr>1_メインスライド</vt:lpstr>
      <vt:lpstr>PowerPoint プレゼンテーション</vt:lpstr>
      <vt:lpstr>PowerPoint プレゼンテーション</vt:lpstr>
      <vt:lpstr>0. はじめに</vt:lpstr>
      <vt:lpstr>本書の位置づけとその他情報の参照先</vt:lpstr>
      <vt:lpstr>1．システム検討（事前準備）</vt:lpstr>
      <vt:lpstr>基本システム構成</vt:lpstr>
      <vt:lpstr>【参考】AIマルチセンサーカメラのライセンス数</vt:lpstr>
      <vt:lpstr>小規模システム構成</vt:lpstr>
      <vt:lpstr>システム構成仕様</vt:lpstr>
      <vt:lpstr>多拠点構成例　 (本部＋多拠点)の場合のシステム構成例（２パターン）</vt:lpstr>
      <vt:lpstr>システム構成によるPC要件</vt:lpstr>
      <vt:lpstr>【参考】検証済みPC一覧</vt:lpstr>
      <vt:lpstr>ツール紹介：構成情報算出ツール（レコーダー、マルチAIソフトウェア統合版）</vt:lpstr>
      <vt:lpstr>ツール紹介：構成情報算出ツール（レコーダー、マルチAIソフトウェア統合版）</vt:lpstr>
      <vt:lpstr>SQLサーバーエディションの確認</vt:lpstr>
      <vt:lpstr>カメラおよびレコーダーへのアクセス数制限</vt:lpstr>
      <vt:lpstr>【参考】ベストショットの配信仕様</vt:lpstr>
      <vt:lpstr>【参考】車両検知時のベストショット送信</vt:lpstr>
      <vt:lpstr>【参考】FacePROとのユースケースの相違</vt:lpstr>
      <vt:lpstr>【参考】FacePROとの顔照合精度の相違</vt:lpstr>
      <vt:lpstr>事前準備①：ソフトウェアとライセンス</vt:lpstr>
      <vt:lpstr>各種ソフトウェアのバージョンについて</vt:lpstr>
      <vt:lpstr>ライセンス必要なソフトウェア一覧</vt:lpstr>
      <vt:lpstr>事前準備②：その他ハードウェア機器について</vt:lpstr>
      <vt:lpstr>UPSによる停電時のデータ保護</vt:lpstr>
      <vt:lpstr>2．システムキッティング</vt:lpstr>
      <vt:lpstr>2-1．PCキッティング</vt:lpstr>
      <vt:lpstr>PCキッティングの流れ</vt:lpstr>
      <vt:lpstr>a） PC初期電源投入時の設定</vt:lpstr>
      <vt:lpstr>【重要】オートログイン運用での注意事項</vt:lpstr>
      <vt:lpstr>b） デスクトップ画面の設定（1/2）</vt:lpstr>
      <vt:lpstr>b） デスクトップ画面の設定（2/2）</vt:lpstr>
      <vt:lpstr>c）アクションセンターの設定</vt:lpstr>
      <vt:lpstr>d）時刻補正設定（時刻補正機器がある場合）</vt:lpstr>
      <vt:lpstr>e）不要ソフトのアンインストール</vt:lpstr>
      <vt:lpstr>f）仮想メモリの設定の確認</vt:lpstr>
      <vt:lpstr>追加設定（共用PC）1/2</vt:lpstr>
      <vt:lpstr>追加設定（共用PC）2/2</vt:lpstr>
      <vt:lpstr>g ）PCドライブ構成の最適化（適宜）</vt:lpstr>
      <vt:lpstr>h）既存SQLサーバーの削除（適宜）</vt:lpstr>
      <vt:lpstr>2-2．インストール作業の流れ</vt:lpstr>
      <vt:lpstr>インストール作業の流れ</vt:lpstr>
      <vt:lpstr>インストール作業の流れ</vt:lpstr>
      <vt:lpstr>インストール作業の流れ</vt:lpstr>
      <vt:lpstr>インストール作業の流れ</vt:lpstr>
      <vt:lpstr>①インストール・解除キー発行</vt:lpstr>
      <vt:lpstr>②画像データ保存先の変更</vt:lpstr>
      <vt:lpstr>③SQLサーバーのアップグレード（適宜）</vt:lpstr>
      <vt:lpstr>④画像受信頻度の変更（適宜）</vt:lpstr>
      <vt:lpstr>【重要】保存期間終了時の旧データ削除期間について</vt:lpstr>
      <vt:lpstr>⑤マルチAIソフトの設定</vt:lpstr>
      <vt:lpstr>インストール作業の流れ</vt:lpstr>
      <vt:lpstr>①インストールとライセンス登録</vt:lpstr>
      <vt:lpstr>WV-ASM300UXでのレコーダー機器情報取得方法</vt:lpstr>
      <vt:lpstr>3．設置・設定</vt:lpstr>
      <vt:lpstr>3-1．カメラ設置時の画角設定</vt:lpstr>
      <vt:lpstr>iCTによるAIカメラ設置画角設定の概要説明</vt:lpstr>
      <vt:lpstr>iCTでのカメラ拡張アプリ設定（動作スケジュール）</vt:lpstr>
      <vt:lpstr>iCTでのカメラ拡張アプリ設定（動作スケジュール）</vt:lpstr>
      <vt:lpstr>iCTでのカメラ拡張アプリ設定（AI動体検知）</vt:lpstr>
      <vt:lpstr>iCTでのカメラ拡張アプリ設定</vt:lpstr>
      <vt:lpstr>iCTでのカメラ拡張アプリ設定（AI顔検知）</vt:lpstr>
      <vt:lpstr>iCTでのカメラ拡張アプリ設定（AI顔検知）</vt:lpstr>
      <vt:lpstr>iCTでのカメラ拡張アプリ設定（AI顔検知）</vt:lpstr>
      <vt:lpstr>iCTでのカメラ拡張アプリ設定（AI顔検知）</vt:lpstr>
      <vt:lpstr>iCTでのカメラ拡張アプリ設定（AI顔検知）</vt:lpstr>
      <vt:lpstr>iCTでのカメラ拡張アプリ設定（AI顔検知）</vt:lpstr>
      <vt:lpstr>【参考】物体の誤検知についての注意事項【顔検知】</vt:lpstr>
      <vt:lpstr>iCTでのカメラ拡張アプリ設定（AI人物属性識別）</vt:lpstr>
      <vt:lpstr>iCTでのカメラ拡張アプリ設定（AI人物属性識別）</vt:lpstr>
      <vt:lpstr>iCTでのカメラ拡張アプリ設定（AI人物属性識別）</vt:lpstr>
      <vt:lpstr>【参考：人物属性】物体の誤検知についての注意事項</vt:lpstr>
      <vt:lpstr>【参考：人物属性】属性識別についての注意事項</vt:lpstr>
      <vt:lpstr>【参考】画角の端でのエリアライン設定方法</vt:lpstr>
      <vt:lpstr>【参考：車両属性】物体の誤検知についての注意事項</vt:lpstr>
      <vt:lpstr>【参考：車両属性】停車中の車両についての注意事項</vt:lpstr>
      <vt:lpstr>3-2．その他の機器設定</vt:lpstr>
      <vt:lpstr>【参考】UPS設定手順（例：OMRON製 BU150R）</vt:lpstr>
      <vt:lpstr>3-3．システム動作確認</vt:lpstr>
      <vt:lpstr>システム動作確認（WV-ASA100UX 設定画面）</vt:lpstr>
      <vt:lpstr>システム動作確認（統計情報表示画面）</vt:lpstr>
      <vt:lpstr>システム動作確認（マルチAI検索モニター）</vt:lpstr>
      <vt:lpstr>システム動作確認（マルチAIイベントモニター）</vt:lpstr>
      <vt:lpstr>4．トラブルシューティング</vt:lpstr>
      <vt:lpstr>トラブルシューティング一覧</vt:lpstr>
      <vt:lpstr>5．その他の情報</vt:lpstr>
      <vt:lpstr>5-1．参考情報</vt:lpstr>
      <vt:lpstr>【参考】WV-ASA100UX⇒カメラへのアラーム通知設定</vt:lpstr>
      <vt:lpstr>【参考】マルチAIシステムでの使用ポート一覧</vt:lpstr>
      <vt:lpstr>【参考：人物属性識別】人物以外の検知抑制</vt:lpstr>
      <vt:lpstr>5-2．設定・操作ノウハウ</vt:lpstr>
      <vt:lpstr>【ノウハウ：人物属性識別】登録データの選別</vt:lpstr>
      <vt:lpstr>6．バージョンアップ変更点（V1.6）</vt:lpstr>
      <vt:lpstr>6-1．AIアプリの追加対応（V1.6）</vt:lpstr>
      <vt:lpstr>6-1．AIアプリの追加対応（V1.6）</vt:lpstr>
      <vt:lpstr>6-1．AIアプリの追加対応（V1.6） ①AI混雑検知アプリ（WV-XAE207WUX）への対応</vt:lpstr>
      <vt:lpstr>6-1．AIアプリの追加対応（V1.6） ②AI状態変化検知アプリケーション（WV-XAE400WUX）への対応</vt:lpstr>
      <vt:lpstr>6-2．インストール・設定の改善（V1.6）</vt:lpstr>
      <vt:lpstr>6-2．インストール・設定（V1.6） ①保存データ種別の選択機能を追加</vt:lpstr>
      <vt:lpstr>6-2．インストール・設定（V1.6） ②保持期間の延長（最大 31日⇒366日）</vt:lpstr>
      <vt:lpstr>6-3．ASM300UXプラグイン機能改善（V1.6）</vt:lpstr>
      <vt:lpstr>6-3．ASM300UXプラグイン機能改善（V1.6）  ①車両照合アラーム機能</vt:lpstr>
      <vt:lpstr>6-3．ASM300UXプラグイン機能改善（V1.6）  ②写真画像データでの人物・車の検索条件設定に対応</vt:lpstr>
      <vt:lpstr>6-3．ASM300UXプラグイン機能改善（V1.6）  ③写真画像データでの車両の照合リスト作成に対応</vt:lpstr>
      <vt:lpstr>6-3．ASM300UXプラグイン機能改善（V1.6）  ④検知スコアの表示に対応</vt:lpstr>
      <vt:lpstr>6-3．ASM300UXプラグイン機能改善（V1.6）  ⑤類似色検索オプションを追加</vt:lpstr>
      <vt:lpstr>6-4．ダッシュボード機能の改善（V1.6）</vt:lpstr>
      <vt:lpstr>6-4．ダッシュボード機能の改善（V1.6）  ①グラフの平均線表示に対応</vt:lpstr>
      <vt:lpstr>6-4．ダッシュボード機能の改善（V1.6）  ②カメラ設定で指定のラインまたはエリア名表示に対応</vt:lpstr>
      <vt:lpstr>6-4．ダッシュボード機能の改善（V1.6）  ③グラフの色改善</vt:lpstr>
      <vt:lpstr>7．変更履歴</vt:lpstr>
      <vt:lpstr>変更履歴</vt:lpstr>
      <vt:lpstr>変更履歴</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2023-09-11T09:35:24Z</dcterms:created>
  <dcterms:modified xsi:type="dcterms:W3CDTF">2023-09-12T06:47:40Z</dcterms:modified>
</cp:coreProperties>
</file>