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2" r:id="rId1"/>
    <p:sldMasterId id="2147483779" r:id="rId2"/>
    <p:sldMasterId id="2147483749" r:id="rId3"/>
    <p:sldMasterId id="2147483782" r:id="rId4"/>
    <p:sldMasterId id="2147483741" r:id="rId5"/>
    <p:sldMasterId id="2147483654" r:id="rId6"/>
    <p:sldMasterId id="2147483789" r:id="rId7"/>
  </p:sldMasterIdLst>
  <p:notesMasterIdLst>
    <p:notesMasterId r:id="rId43"/>
  </p:notesMasterIdLst>
  <p:sldIdLst>
    <p:sldId id="725" r:id="rId8"/>
    <p:sldId id="381" r:id="rId9"/>
    <p:sldId id="382" r:id="rId10"/>
    <p:sldId id="760" r:id="rId11"/>
    <p:sldId id="383" r:id="rId12"/>
    <p:sldId id="761" r:id="rId13"/>
    <p:sldId id="762" r:id="rId14"/>
    <p:sldId id="763" r:id="rId15"/>
    <p:sldId id="384" r:id="rId16"/>
    <p:sldId id="766" r:id="rId17"/>
    <p:sldId id="764" r:id="rId18"/>
    <p:sldId id="765" r:id="rId19"/>
    <p:sldId id="767" r:id="rId20"/>
    <p:sldId id="768" r:id="rId21"/>
    <p:sldId id="769" r:id="rId22"/>
    <p:sldId id="388" r:id="rId23"/>
    <p:sldId id="770" r:id="rId24"/>
    <p:sldId id="771" r:id="rId25"/>
    <p:sldId id="779" r:id="rId26"/>
    <p:sldId id="780" r:id="rId27"/>
    <p:sldId id="390" r:id="rId28"/>
    <p:sldId id="781" r:id="rId29"/>
    <p:sldId id="782" r:id="rId30"/>
    <p:sldId id="773" r:id="rId31"/>
    <p:sldId id="774" r:id="rId32"/>
    <p:sldId id="400" r:id="rId33"/>
    <p:sldId id="755" r:id="rId34"/>
    <p:sldId id="754" r:id="rId35"/>
    <p:sldId id="775" r:id="rId36"/>
    <p:sldId id="776" r:id="rId37"/>
    <p:sldId id="777" r:id="rId38"/>
    <p:sldId id="778" r:id="rId39"/>
    <p:sldId id="495" r:id="rId40"/>
    <p:sldId id="496" r:id="rId41"/>
    <p:sldId id="259" r:id="rId42"/>
  </p:sldIdLst>
  <p:sldSz cx="9144000" cy="5143500" type="screen16x9"/>
  <p:notesSz cx="6858000" cy="9144000"/>
  <p:defaultText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0BF"/>
    <a:srgbClr val="D36163"/>
    <a:srgbClr val="7F7F7F"/>
    <a:srgbClr val="E2E3E3"/>
    <a:srgbClr val="6464E6"/>
    <a:srgbClr val="10A99A"/>
    <a:srgbClr val="2F5597"/>
    <a:srgbClr val="2E75B6"/>
    <a:srgbClr val="5B9BD5"/>
    <a:srgbClr val="76A5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2" autoAdjust="0"/>
    <p:restoredTop sz="93369" autoAdjust="0"/>
  </p:normalViewPr>
  <p:slideViewPr>
    <p:cSldViewPr snapToGrid="0">
      <p:cViewPr varScale="1">
        <p:scale>
          <a:sx n="141" d="100"/>
          <a:sy n="141" d="100"/>
        </p:scale>
        <p:origin x="984" y="120"/>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07D67-6971-4886-89F1-96D67763A782}" type="datetimeFigureOut">
              <a:rPr kumimoji="1" lang="ja-JP" altLang="en-US" smtClean="0"/>
              <a:t>2023/9/12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3CC11-6E21-4044-95B8-92AE9556A3AE}" type="slidenum">
              <a:rPr kumimoji="1" lang="ja-JP" altLang="en-US" smtClean="0"/>
              <a:t>‹#›</a:t>
            </a:fld>
            <a:endParaRPr kumimoji="1" lang="ja-JP" altLang="en-US"/>
          </a:p>
        </p:txBody>
      </p:sp>
    </p:spTree>
    <p:extLst>
      <p:ext uri="{BB962C8B-B14F-4D97-AF65-F5344CB8AC3E}">
        <p14:creationId xmlns:p14="http://schemas.microsoft.com/office/powerpoint/2010/main" val="12932173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4A4C184-49D7-457F-8C52-A704908F5F0A}" type="slidenum">
              <a:rPr kumimoji="1" lang="ja-JP" alt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1" lang="ja-JP" altLang="en-US" sz="1200" b="0" i="0" u="none" strike="noStrike" kern="1200" cap="none" spc="0" normalizeH="0" baseline="0" noProof="0" dirty="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562883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6" name="タイトル 5"/>
          <p:cNvSpPr>
            <a:spLocks noGrp="1"/>
          </p:cNvSpPr>
          <p:nvPr>
            <p:ph type="title"/>
          </p:nvPr>
        </p:nvSpPr>
        <p:spPr>
          <a:xfrm>
            <a:off x="431800" y="1735742"/>
            <a:ext cx="7886700" cy="993775"/>
          </a:xfrm>
          <a:prstGeom prst="rect">
            <a:avLst/>
          </a:prstGeom>
        </p:spPr>
        <p:txBody>
          <a:bodyPr/>
          <a:lstStyle>
            <a:lvl1pPr algn="l">
              <a:defRPr/>
            </a:lvl1pPr>
          </a:lstStyle>
          <a:p>
            <a:r>
              <a:rPr kumimoji="1" lang="ja-JP" altLang="en-US"/>
              <a:t>マスター タイトルの書式設定</a:t>
            </a:r>
          </a:p>
        </p:txBody>
      </p:sp>
    </p:spTree>
    <p:extLst>
      <p:ext uri="{BB962C8B-B14F-4D97-AF65-F5344CB8AC3E}">
        <p14:creationId xmlns:p14="http://schemas.microsoft.com/office/powerpoint/2010/main" val="1070589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2"/>
            <a:ext cx="8542732" cy="383052"/>
          </a:xfrm>
          <a:prstGeom prst="rect">
            <a:avLst/>
          </a:prstGeom>
        </p:spPr>
        <p:txBody>
          <a:bodyPr bIns="0" anchor="ctr"/>
          <a:lstStyle>
            <a:lvl1pPr>
              <a:defRPr>
                <a:solidFill>
                  <a:schemeClr val="accent1"/>
                </a:solidFill>
              </a:defRPr>
            </a:lvl1pPr>
          </a:lstStyle>
          <a:p>
            <a:r>
              <a:rPr lang="ja-JP" altLang="en-US" dirty="0"/>
              <a:t>マスター タイトルの書式設定</a:t>
            </a:r>
            <a:endParaRPr lang="en-US" dirty="0"/>
          </a:p>
        </p:txBody>
      </p:sp>
      <p:sp>
        <p:nvSpPr>
          <p:cNvPr id="8" name="Content Placeholder 2"/>
          <p:cNvSpPr>
            <a:spLocks noGrp="1"/>
          </p:cNvSpPr>
          <p:nvPr>
            <p:ph idx="1"/>
          </p:nvPr>
        </p:nvSpPr>
        <p:spPr>
          <a:xfrm>
            <a:off x="245063" y="1126582"/>
            <a:ext cx="8542732" cy="343531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977626817"/>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サブ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0"/>
            <a:ext cx="8542732" cy="383053"/>
          </a:xfrm>
          <a:prstGeom prst="rect">
            <a:avLst/>
          </a:prstGeom>
        </p:spPr>
        <p:txBody>
          <a:bodyPr bIns="0" anchor="ctr"/>
          <a:lstStyle>
            <a:lvl1pPr>
              <a:defRPr>
                <a:solidFill>
                  <a:schemeClr val="accent1"/>
                </a:solidFill>
              </a:defRPr>
            </a:lvl1pPr>
          </a:lstStyle>
          <a:p>
            <a:r>
              <a:rPr lang="ja-JP" altLang="en-US" dirty="0"/>
              <a:t>マスター タイトルの書式設定</a:t>
            </a:r>
            <a:endParaRPr lang="en-US" dirty="0"/>
          </a:p>
        </p:txBody>
      </p:sp>
      <p:sp>
        <p:nvSpPr>
          <p:cNvPr id="8" name="Content Placeholder 2"/>
          <p:cNvSpPr>
            <a:spLocks noGrp="1"/>
          </p:cNvSpPr>
          <p:nvPr>
            <p:ph idx="1"/>
          </p:nvPr>
        </p:nvSpPr>
        <p:spPr>
          <a:xfrm>
            <a:off x="229905" y="1725138"/>
            <a:ext cx="8557890" cy="283675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2"/>
          <p:cNvSpPr>
            <a:spLocks noGrp="1"/>
          </p:cNvSpPr>
          <p:nvPr>
            <p:ph type="body" idx="10"/>
          </p:nvPr>
        </p:nvSpPr>
        <p:spPr>
          <a:xfrm>
            <a:off x="229905" y="1107203"/>
            <a:ext cx="855789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Tree>
    <p:extLst>
      <p:ext uri="{BB962C8B-B14F-4D97-AF65-F5344CB8AC3E}">
        <p14:creationId xmlns:p14="http://schemas.microsoft.com/office/powerpoint/2010/main" val="42301197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527"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11875"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1"/>
          <p:cNvSpPr>
            <a:spLocks noGrp="1"/>
          </p:cNvSpPr>
          <p:nvPr>
            <p:ph type="title"/>
          </p:nvPr>
        </p:nvSpPr>
        <p:spPr>
          <a:xfrm>
            <a:off x="245064" y="101041"/>
            <a:ext cx="8542732" cy="383053"/>
          </a:xfrm>
          <a:prstGeom prst="rect">
            <a:avLst/>
          </a:prstGeom>
        </p:spPr>
        <p:txBody>
          <a:bodyPr bIns="0" anchor="ctr"/>
          <a:lstStyle>
            <a:lvl1pPr>
              <a:defRPr>
                <a:solidFill>
                  <a:schemeClr val="accent1"/>
                </a:solidFill>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2920202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905" y="1107203"/>
            <a:ext cx="4276419"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229905" y="1725137"/>
            <a:ext cx="4276419"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564774" y="1107203"/>
            <a:ext cx="4336732"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564774" y="1725137"/>
            <a:ext cx="4336732"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itle 1"/>
          <p:cNvSpPr>
            <a:spLocks noGrp="1"/>
          </p:cNvSpPr>
          <p:nvPr>
            <p:ph type="title"/>
          </p:nvPr>
        </p:nvSpPr>
        <p:spPr>
          <a:xfrm>
            <a:off x="245064" y="94317"/>
            <a:ext cx="8542732" cy="389777"/>
          </a:xfrm>
          <a:prstGeom prst="rect">
            <a:avLst/>
          </a:prstGeom>
        </p:spPr>
        <p:txBody>
          <a:bodyPr bIns="0" anchor="ctr"/>
          <a:lstStyle>
            <a:lvl1pPr>
              <a:defRPr>
                <a:solidFill>
                  <a:schemeClr val="accent1"/>
                </a:solidFill>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184818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Title 1"/>
          <p:cNvSpPr>
            <a:spLocks noGrp="1"/>
          </p:cNvSpPr>
          <p:nvPr>
            <p:ph type="title"/>
          </p:nvPr>
        </p:nvSpPr>
        <p:spPr>
          <a:xfrm>
            <a:off x="245064" y="94317"/>
            <a:ext cx="8542732" cy="389777"/>
          </a:xfrm>
          <a:prstGeom prst="rect">
            <a:avLst/>
          </a:prstGeom>
        </p:spPr>
        <p:txBody>
          <a:bodyPr bIns="0" anchor="ctr"/>
          <a:lstStyle>
            <a:lvl1pPr>
              <a:defRPr>
                <a:solidFill>
                  <a:schemeClr val="accent1"/>
                </a:solidFill>
              </a:defRPr>
            </a:lvl1pPr>
          </a:lstStyle>
          <a:p>
            <a:r>
              <a:rPr lang="ja-JP" altLang="en-US" dirty="0"/>
              <a:t>マスター タイトルの書式設定</a:t>
            </a:r>
            <a:endParaRPr lang="en-US" dirty="0"/>
          </a:p>
        </p:txBody>
      </p:sp>
    </p:spTree>
    <p:extLst>
      <p:ext uri="{BB962C8B-B14F-4D97-AF65-F5344CB8AC3E}">
        <p14:creationId xmlns:p14="http://schemas.microsoft.com/office/powerpoint/2010/main" val="1785686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9" name="タイトル 1"/>
          <p:cNvSpPr>
            <a:spLocks noGrp="1"/>
          </p:cNvSpPr>
          <p:nvPr>
            <p:ph type="ctrTitle"/>
          </p:nvPr>
        </p:nvSpPr>
        <p:spPr>
          <a:xfrm>
            <a:off x="0" y="0"/>
            <a:ext cx="9144000" cy="5143500"/>
          </a:xfrm>
          <a:prstGeom prst="rect">
            <a:avLst/>
          </a:prstGeom>
        </p:spPr>
        <p:txBody>
          <a:bodyPr anchor="ctr" anchorCtr="0"/>
          <a:lstStyle>
            <a:lvl1pPr algn="ctr">
              <a:defRPr sz="4400" baseline="0">
                <a:solidFill>
                  <a:schemeClr val="bg1"/>
                </a:solidFill>
                <a:latin typeface="Calibri" panose="020F0502020204030204" pitchFamily="34" charset="0"/>
                <a:ea typeface="Yu Gothic UI" panose="020B0500000000000000" pitchFamily="50" charset="-128"/>
              </a:defRPr>
            </a:lvl1pPr>
          </a:lstStyle>
          <a:p>
            <a:r>
              <a:rPr kumimoji="1" lang="ja-JP" altLang="en-US" dirty="0"/>
              <a:t>マスター タイトルの書式設定</a:t>
            </a:r>
          </a:p>
        </p:txBody>
      </p:sp>
    </p:spTree>
    <p:extLst>
      <p:ext uri="{BB962C8B-B14F-4D97-AF65-F5344CB8AC3E}">
        <p14:creationId xmlns:p14="http://schemas.microsoft.com/office/powerpoint/2010/main" val="2496402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ページ・ロゴ入り">
    <p:spTree>
      <p:nvGrpSpPr>
        <p:cNvPr id="1" name=""/>
        <p:cNvGrpSpPr/>
        <p:nvPr/>
      </p:nvGrpSpPr>
      <p:grpSpPr>
        <a:xfrm>
          <a:off x="0" y="0"/>
          <a:ext cx="0" cy="0"/>
          <a:chOff x="0" y="0"/>
          <a:chExt cx="0" cy="0"/>
        </a:xfrm>
      </p:grpSpPr>
      <p:grpSp>
        <p:nvGrpSpPr>
          <p:cNvPr id="2" name="グループ化 1"/>
          <p:cNvGrpSpPr/>
          <p:nvPr userDrawn="1"/>
        </p:nvGrpSpPr>
        <p:grpSpPr>
          <a:xfrm>
            <a:off x="771501" y="390780"/>
            <a:ext cx="7605760" cy="4344710"/>
            <a:chOff x="771501" y="390780"/>
            <a:chExt cx="7605760" cy="4344710"/>
          </a:xfrm>
        </p:grpSpPr>
        <p:pic>
          <p:nvPicPr>
            <p:cNvPr id="8" name="図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52445" y="2264512"/>
              <a:ext cx="2639111" cy="614477"/>
            </a:xfrm>
            <a:prstGeom prst="rect">
              <a:avLst/>
            </a:prstGeom>
          </p:spPr>
        </p:pic>
        <p:grpSp>
          <p:nvGrpSpPr>
            <p:cNvPr id="9" name="グループ化 8"/>
            <p:cNvGrpSpPr/>
            <p:nvPr userDrawn="1"/>
          </p:nvGrpSpPr>
          <p:grpSpPr>
            <a:xfrm>
              <a:off x="771501" y="390780"/>
              <a:ext cx="7605760" cy="34769"/>
              <a:chOff x="1028668" y="521040"/>
              <a:chExt cx="10141013" cy="46358"/>
            </a:xfrm>
            <a:solidFill>
              <a:srgbClr val="6464E6"/>
            </a:solidFill>
          </p:grpSpPr>
          <p:sp>
            <p:nvSpPr>
              <p:cNvPr id="43" name="正方形/長方形 42"/>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4" name="正方形/長方形 43"/>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5" name="正方形/長方形 44"/>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6" name="正方形/長方形 45"/>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7" name="正方形/長方形 46"/>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8" name="正方形/長方形 47"/>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9" name="正方形/長方形 48"/>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50" name="正方形/長方形 49"/>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0" name="グループ化 9"/>
            <p:cNvGrpSpPr/>
            <p:nvPr userDrawn="1"/>
          </p:nvGrpSpPr>
          <p:grpSpPr>
            <a:xfrm>
              <a:off x="771501" y="1469660"/>
              <a:ext cx="7605760" cy="34769"/>
              <a:chOff x="1028668" y="521040"/>
              <a:chExt cx="10141013" cy="46358"/>
            </a:xfrm>
            <a:solidFill>
              <a:srgbClr val="6464E6"/>
            </a:solidFill>
          </p:grpSpPr>
          <p:sp>
            <p:nvSpPr>
              <p:cNvPr id="35" name="正方形/長方形 34"/>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6" name="正方形/長方形 35"/>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7" name="正方形/長方形 36"/>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8" name="正方形/長方形 37"/>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9" name="正方形/長方形 38"/>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0" name="正方形/長方形 39"/>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1" name="正方形/長方形 40"/>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42" name="正方形/長方形 41"/>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sp>
          <p:nvSpPr>
            <p:cNvPr id="11" name="正方形/長方形 10"/>
            <p:cNvSpPr>
              <a:spLocks noChangeAspect="1"/>
            </p:cNvSpPr>
            <p:nvPr userDrawn="1"/>
          </p:nvSpPr>
          <p:spPr>
            <a:xfrm flipH="1" flipV="1">
              <a:off x="771501"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2" name="正方形/長方形 11"/>
            <p:cNvSpPr>
              <a:spLocks noChangeAspect="1"/>
            </p:cNvSpPr>
            <p:nvPr userDrawn="1"/>
          </p:nvSpPr>
          <p:spPr>
            <a:xfrm>
              <a:off x="1853140"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4" name="正方形/長方形 13"/>
            <p:cNvSpPr>
              <a:spLocks noChangeAspect="1"/>
            </p:cNvSpPr>
            <p:nvPr userDrawn="1"/>
          </p:nvSpPr>
          <p:spPr>
            <a:xfrm>
              <a:off x="7261334"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15" name="正方形/長方形 14"/>
            <p:cNvSpPr>
              <a:spLocks noChangeAspect="1"/>
            </p:cNvSpPr>
            <p:nvPr userDrawn="1"/>
          </p:nvSpPr>
          <p:spPr>
            <a:xfrm>
              <a:off x="8342972" y="2554114"/>
              <a:ext cx="34289" cy="34769"/>
            </a:xfrm>
            <a:prstGeom prst="rect">
              <a:avLst/>
            </a:prstGeom>
            <a:solidFill>
              <a:srgbClr val="6464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nvGrpSpPr>
            <p:cNvPr id="17" name="グループ化 16"/>
            <p:cNvGrpSpPr/>
            <p:nvPr userDrawn="1"/>
          </p:nvGrpSpPr>
          <p:grpSpPr>
            <a:xfrm>
              <a:off x="771501" y="3627418"/>
              <a:ext cx="7605760" cy="34769"/>
              <a:chOff x="1028668" y="521040"/>
              <a:chExt cx="10141013" cy="46358"/>
            </a:xfrm>
            <a:solidFill>
              <a:srgbClr val="6464E6"/>
            </a:solidFill>
          </p:grpSpPr>
          <p:sp>
            <p:nvSpPr>
              <p:cNvPr id="27" name="正方形/長方形 26"/>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8" name="正方形/長方形 27"/>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9" name="正方形/長方形 28"/>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0" name="正方形/長方形 29"/>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1" name="正方形/長方形 30"/>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2" name="正方形/長方形 31"/>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3" name="正方形/長方形 32"/>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34" name="正方形/長方形 33"/>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nvGrpSpPr>
            <p:cNvPr id="18" name="グループ化 17"/>
            <p:cNvGrpSpPr/>
            <p:nvPr userDrawn="1"/>
          </p:nvGrpSpPr>
          <p:grpSpPr>
            <a:xfrm>
              <a:off x="771501" y="4700721"/>
              <a:ext cx="7605760" cy="34769"/>
              <a:chOff x="1028668" y="521040"/>
              <a:chExt cx="10141013" cy="46358"/>
            </a:xfrm>
            <a:solidFill>
              <a:srgbClr val="6464E6"/>
            </a:solidFill>
          </p:grpSpPr>
          <p:sp>
            <p:nvSpPr>
              <p:cNvPr id="19" name="正方形/長方形 18"/>
              <p:cNvSpPr>
                <a:spLocks noChangeAspect="1"/>
              </p:cNvSpPr>
              <p:nvPr userDrawn="1"/>
            </p:nvSpPr>
            <p:spPr>
              <a:xfrm flipH="1" flipV="1">
                <a:off x="102866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0" name="正方形/長方形 19"/>
              <p:cNvSpPr>
                <a:spLocks noChangeAspect="1"/>
              </p:cNvSpPr>
              <p:nvPr userDrawn="1"/>
            </p:nvSpPr>
            <p:spPr>
              <a:xfrm>
                <a:off x="247085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1" name="正方形/長方形 20"/>
              <p:cNvSpPr>
                <a:spLocks noChangeAspect="1"/>
              </p:cNvSpPr>
              <p:nvPr userDrawn="1"/>
            </p:nvSpPr>
            <p:spPr>
              <a:xfrm>
                <a:off x="679740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2" name="正方形/長方形 21"/>
              <p:cNvSpPr>
                <a:spLocks noChangeAspect="1"/>
              </p:cNvSpPr>
              <p:nvPr userDrawn="1"/>
            </p:nvSpPr>
            <p:spPr>
              <a:xfrm>
                <a:off x="823959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3" name="正方形/長方形 22"/>
              <p:cNvSpPr>
                <a:spLocks noChangeAspect="1"/>
              </p:cNvSpPr>
              <p:nvPr userDrawn="1"/>
            </p:nvSpPr>
            <p:spPr>
              <a:xfrm>
                <a:off x="968177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4" name="正方形/長方形 23"/>
              <p:cNvSpPr>
                <a:spLocks noChangeAspect="1"/>
              </p:cNvSpPr>
              <p:nvPr userDrawn="1"/>
            </p:nvSpPr>
            <p:spPr>
              <a:xfrm>
                <a:off x="11123962"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5" name="正方形/長方形 24"/>
              <p:cNvSpPr>
                <a:spLocks noChangeAspect="1"/>
              </p:cNvSpPr>
              <p:nvPr userDrawn="1"/>
            </p:nvSpPr>
            <p:spPr>
              <a:xfrm>
                <a:off x="3913038"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sp>
            <p:nvSpPr>
              <p:cNvPr id="26" name="正方形/長方形 25"/>
              <p:cNvSpPr>
                <a:spLocks noChangeAspect="1"/>
              </p:cNvSpPr>
              <p:nvPr userDrawn="1"/>
            </p:nvSpPr>
            <p:spPr>
              <a:xfrm>
                <a:off x="5355223" y="521040"/>
                <a:ext cx="45719" cy="4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13"/>
              </a:p>
            </p:txBody>
          </p:sp>
        </p:grpSp>
      </p:grpSp>
    </p:spTree>
    <p:extLst>
      <p:ext uri="{BB962C8B-B14F-4D97-AF65-F5344CB8AC3E}">
        <p14:creationId xmlns:p14="http://schemas.microsoft.com/office/powerpoint/2010/main" val="2054176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4722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表紙-メイン_サブタイトル#1">
    <p:spTree>
      <p:nvGrpSpPr>
        <p:cNvPr id="1" name=""/>
        <p:cNvGrpSpPr/>
        <p:nvPr/>
      </p:nvGrpSpPr>
      <p:grpSpPr>
        <a:xfrm>
          <a:off x="0" y="0"/>
          <a:ext cx="0" cy="0"/>
          <a:chOff x="0" y="0"/>
          <a:chExt cx="0" cy="0"/>
        </a:xfrm>
      </p:grpSpPr>
      <p:sp>
        <p:nvSpPr>
          <p:cNvPr id="8" name="テキスト ボックス 7"/>
          <p:cNvSpPr txBox="1"/>
          <p:nvPr userDrawn="1"/>
        </p:nvSpPr>
        <p:spPr>
          <a:xfrm>
            <a:off x="6115719" y="12658"/>
            <a:ext cx="2990769" cy="253916"/>
          </a:xfrm>
          <a:prstGeom prst="rect">
            <a:avLst/>
          </a:prstGeom>
          <a:noFill/>
        </p:spPr>
        <p:txBody>
          <a:bodyPr wrap="square" lIns="27000" rIns="27000" rtlCol="0" anchor="ctr" anchorCtr="0">
            <a:spAutoFit/>
          </a:bodyPr>
          <a:lstStyle/>
          <a:p>
            <a:pPr marL="0" marR="0" lvl="0" indent="0" algn="r" defTabSz="342900" rtl="0" eaLnBrk="1" fontAlgn="base" latinLnBrk="0" hangingPunct="1">
              <a:lnSpc>
                <a:spcPct val="100000"/>
              </a:lnSpc>
              <a:spcBef>
                <a:spcPct val="0"/>
              </a:spcBef>
              <a:spcAft>
                <a:spcPct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1993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15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9" name="Title 1"/>
          <p:cNvSpPr>
            <a:spLocks noGrp="1"/>
          </p:cNvSpPr>
          <p:nvPr>
            <p:ph type="ctrTitle"/>
          </p:nvPr>
        </p:nvSpPr>
        <p:spPr>
          <a:xfrm>
            <a:off x="1033975" y="1712601"/>
            <a:ext cx="6900203" cy="1384644"/>
          </a:xfrm>
          <a:prstGeom prst="rect">
            <a:avLst/>
          </a:prstGeom>
          <a:effectLst/>
        </p:spPr>
        <p:txBody>
          <a:bodyPr anchor="t">
            <a:normAutofit/>
          </a:bodyPr>
          <a:lstStyle>
            <a:lvl1pPr algn="ctr">
              <a:defRPr sz="2800">
                <a:solidFill>
                  <a:schemeClr val="bg1"/>
                </a:solidFill>
                <a:effectLst>
                  <a:outerShdw blurRad="38100" dist="38100" dir="2700000" algn="tl">
                    <a:srgbClr val="000000">
                      <a:alpha val="43137"/>
                    </a:srgbClr>
                  </a:outerShdw>
                </a:effectLst>
                <a:latin typeface="Yu Gothic UI" panose="020B0500000000000000" pitchFamily="34" charset="-128"/>
                <a:ea typeface="Yu Gothic UI" panose="020B0500000000000000" pitchFamily="34" charset="-128"/>
              </a:defRPr>
            </a:lvl1pPr>
          </a:lstStyle>
          <a:p>
            <a:r>
              <a:rPr lang="ja-JP" altLang="en-US" dirty="0"/>
              <a:t>マスター タイトルの書式設定</a:t>
            </a:r>
            <a:endParaRPr lang="en-US" dirty="0"/>
          </a:p>
        </p:txBody>
      </p:sp>
      <p:sp>
        <p:nvSpPr>
          <p:cNvPr id="10" name="Subtitle 2"/>
          <p:cNvSpPr>
            <a:spLocks noGrp="1"/>
          </p:cNvSpPr>
          <p:nvPr>
            <p:ph type="subTitle" idx="1"/>
          </p:nvPr>
        </p:nvSpPr>
        <p:spPr>
          <a:xfrm>
            <a:off x="1237724" y="3821239"/>
            <a:ext cx="6668552" cy="459726"/>
          </a:xfrm>
          <a:prstGeom prst="rect">
            <a:avLst/>
          </a:prstGeom>
        </p:spPr>
        <p:txBody>
          <a:bodyPr/>
          <a:lstStyle>
            <a:lvl1pPr marL="0" indent="0" algn="l">
              <a:buNone/>
              <a:defRPr sz="2400">
                <a:solidFill>
                  <a:schemeClr val="tx1"/>
                </a:solidFill>
                <a:latin typeface="Yu Gothic UI" panose="020B0500000000000000" pitchFamily="34" charset="-128"/>
                <a:ea typeface="Yu Gothic UI" panose="020B0500000000000000" pitchFamily="34"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1388975266"/>
      </p:ext>
    </p:extLst>
  </p:cSld>
  <p:clrMapOvr>
    <a:masterClrMapping/>
  </p:clrMapOvr>
  <p:extLst>
    <p:ext uri="{DCECCB84-F9BA-43D5-87BE-67443E8EF086}">
      <p15:sldGuideLst xmlns:p15="http://schemas.microsoft.com/office/powerpoint/2012/main">
        <p15:guide id="1" orient="horz" pos="1076">
          <p15:clr>
            <a:srgbClr val="FBAE40"/>
          </p15:clr>
        </p15:guide>
        <p15:guide id="2" orient="horz" pos="23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135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
        <p:nvSpPr>
          <p:cNvPr id="8" name="Content Placeholder 2"/>
          <p:cNvSpPr>
            <a:spLocks noGrp="1"/>
          </p:cNvSpPr>
          <p:nvPr>
            <p:ph idx="1"/>
          </p:nvPr>
        </p:nvSpPr>
        <p:spPr>
          <a:xfrm>
            <a:off x="245063" y="1126582"/>
            <a:ext cx="8542732" cy="343531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5332796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サブタイトルとコンテンツ">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
        <p:nvSpPr>
          <p:cNvPr id="8" name="Content Placeholder 2"/>
          <p:cNvSpPr>
            <a:spLocks noGrp="1"/>
          </p:cNvSpPr>
          <p:nvPr>
            <p:ph idx="1"/>
          </p:nvPr>
        </p:nvSpPr>
        <p:spPr>
          <a:xfrm>
            <a:off x="229905" y="1725138"/>
            <a:ext cx="8557890" cy="283675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2"/>
          <p:cNvSpPr>
            <a:spLocks noGrp="1"/>
          </p:cNvSpPr>
          <p:nvPr>
            <p:ph type="body" idx="10"/>
          </p:nvPr>
        </p:nvSpPr>
        <p:spPr>
          <a:xfrm>
            <a:off x="229905" y="1107203"/>
            <a:ext cx="855789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Tree>
    <p:extLst>
      <p:ext uri="{BB962C8B-B14F-4D97-AF65-F5344CB8AC3E}">
        <p14:creationId xmlns:p14="http://schemas.microsoft.com/office/powerpoint/2010/main" val="391745748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7527"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11875" y="1106518"/>
            <a:ext cx="4289631" cy="326350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341606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9905" y="1107203"/>
            <a:ext cx="4276419"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229905" y="1725137"/>
            <a:ext cx="4276419"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564774" y="1107203"/>
            <a:ext cx="4336732"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564774" y="1725137"/>
            <a:ext cx="4336732" cy="2763441"/>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3965218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Title 1"/>
          <p:cNvSpPr>
            <a:spLocks noGrp="1"/>
          </p:cNvSpPr>
          <p:nvPr>
            <p:ph type="title"/>
          </p:nvPr>
        </p:nvSpPr>
        <p:spPr>
          <a:xfrm>
            <a:off x="245064" y="101041"/>
            <a:ext cx="8542732" cy="727478"/>
          </a:xfrm>
          <a:prstGeom prst="rect">
            <a:avLst/>
          </a:prstGeom>
        </p:spPr>
        <p:txBody>
          <a:bodyPr bIns="0" anchor="ctr"/>
          <a:lstStyle>
            <a:lvl1pPr>
              <a:defRPr>
                <a:solidFill>
                  <a:schemeClr val="accent1"/>
                </a:solidFill>
              </a:defRPr>
            </a:lvl1pPr>
          </a:lstStyle>
          <a:p>
            <a:r>
              <a:rPr lang="ja-JP" altLang="en-US"/>
              <a:t>マスター タイトルの書式設定</a:t>
            </a:r>
            <a:endParaRPr lang="en-US"/>
          </a:p>
        </p:txBody>
      </p:sp>
    </p:spTree>
    <p:extLst>
      <p:ext uri="{BB962C8B-B14F-4D97-AF65-F5344CB8AC3E}">
        <p14:creationId xmlns:p14="http://schemas.microsoft.com/office/powerpoint/2010/main" val="13117413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4.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28644" y="425093"/>
            <a:ext cx="1965764" cy="457698"/>
          </a:xfrm>
          <a:prstGeom prst="rect">
            <a:avLst/>
          </a:prstGeom>
        </p:spPr>
      </p:pic>
      <p:sp>
        <p:nvSpPr>
          <p:cNvPr id="6" name="テキスト ボックス 5"/>
          <p:cNvSpPr txBox="1"/>
          <p:nvPr userDrawn="1"/>
        </p:nvSpPr>
        <p:spPr>
          <a:xfrm>
            <a:off x="337406" y="4876459"/>
            <a:ext cx="1596912" cy="230832"/>
          </a:xfrm>
          <a:prstGeom prst="rect">
            <a:avLst/>
          </a:prstGeom>
          <a:noFill/>
        </p:spPr>
        <p:txBody>
          <a:bodyPr wrap="none" rtlCol="0">
            <a:spAutoFit/>
          </a:bodyPr>
          <a:lstStyle/>
          <a:p>
            <a:pPr algn="l"/>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sp>
        <p:nvSpPr>
          <p:cNvPr id="5" name="正方形/長方形 4"/>
          <p:cNvSpPr/>
          <p:nvPr userDrawn="1"/>
        </p:nvSpPr>
        <p:spPr>
          <a:xfrm>
            <a:off x="8738647" y="4713"/>
            <a:ext cx="405353" cy="40535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7513164" y="410066"/>
            <a:ext cx="1225484" cy="1225484"/>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5666971"/>
      </p:ext>
    </p:extLst>
  </p:cSld>
  <p:clrMap bg1="lt1" tx1="dk1" bg2="lt2" tx2="dk2" accent1="accent1" accent2="accent2" accent3="accent3" accent4="accent4" accent5="accent5" accent6="accent6" hlink="hlink" folHlink="folHlink"/>
  <p:sldLayoutIdLst>
    <p:sldLayoutId id="2147483748" r:id="rId1"/>
    <p:sldLayoutId id="2147483788" r:id="rId2"/>
  </p:sldLayoutIdLst>
  <p:txStyles>
    <p:titleStyle>
      <a:lvl1pPr algn="ctr" defTabSz="457200" rtl="0" eaLnBrk="1" fontAlgn="base" hangingPunct="1">
        <a:spcBef>
          <a:spcPct val="0"/>
        </a:spcBef>
        <a:spcAft>
          <a:spcPct val="0"/>
        </a:spcAft>
        <a:defRPr kumimoji="1" sz="4400" kern="1200">
          <a:solidFill>
            <a:schemeClr val="tx1"/>
          </a:solidFill>
          <a:latin typeface="+mj-lt"/>
          <a:ea typeface="+mj-ea"/>
          <a:cs typeface="ＭＳ Ｐゴシック" charset="0"/>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mn-lt"/>
          <a:ea typeface="+mn-ea"/>
          <a:cs typeface="ＭＳ Ｐゴシック" charset="0"/>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956312" y="1622174"/>
            <a:ext cx="7050996" cy="1578225"/>
          </a:xfrm>
          <a:prstGeom prst="rect">
            <a:avLst/>
          </a:prstGeom>
          <a:solidFill>
            <a:srgbClr val="6464E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pic>
        <p:nvPicPr>
          <p:cNvPr id="4" name="図 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07308" y="1067391"/>
            <a:ext cx="560881" cy="554784"/>
          </a:xfrm>
          <a:prstGeom prst="rect">
            <a:avLst/>
          </a:prstGeom>
        </p:spPr>
      </p:pic>
      <p:sp>
        <p:nvSpPr>
          <p:cNvPr id="5" name="テキスト ボックス 4"/>
          <p:cNvSpPr txBox="1"/>
          <p:nvPr userDrawn="1"/>
        </p:nvSpPr>
        <p:spPr>
          <a:xfrm>
            <a:off x="337406" y="4876459"/>
            <a:ext cx="1596912" cy="230832"/>
          </a:xfrm>
          <a:prstGeom prst="rect">
            <a:avLst/>
          </a:prstGeom>
          <a:noFill/>
        </p:spPr>
        <p:txBody>
          <a:bodyPr wrap="none" rtlCol="0">
            <a:spAutoFit/>
          </a:bodyPr>
          <a:lstStyle/>
          <a:p>
            <a:pPr algn="l"/>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pic>
        <p:nvPicPr>
          <p:cNvPr id="2" name="図 1">
            <a:extLst>
              <a:ext uri="{FF2B5EF4-FFF2-40B4-BE49-F238E27FC236}">
                <a16:creationId xmlns:a16="http://schemas.microsoft.com/office/drawing/2014/main" id="{A946BDF2-0884-B84F-CABB-9922006A6B4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28644" y="425093"/>
            <a:ext cx="1965764" cy="457698"/>
          </a:xfrm>
          <a:prstGeom prst="rect">
            <a:avLst/>
          </a:prstGeom>
        </p:spPr>
      </p:pic>
    </p:spTree>
    <p:extLst>
      <p:ext uri="{BB962C8B-B14F-4D97-AF65-F5344CB8AC3E}">
        <p14:creationId xmlns:p14="http://schemas.microsoft.com/office/powerpoint/2010/main" val="694274851"/>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914400"/>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noFill/>
              </a:ln>
            </a:endParaRPr>
          </a:p>
        </p:txBody>
      </p:sp>
      <p:sp>
        <p:nvSpPr>
          <p:cNvPr id="17" name="テキスト ボックス 16"/>
          <p:cNvSpPr txBox="1"/>
          <p:nvPr userDrawn="1"/>
        </p:nvSpPr>
        <p:spPr>
          <a:xfrm>
            <a:off x="7540392" y="4883453"/>
            <a:ext cx="1596912" cy="230832"/>
          </a:xfrm>
          <a:prstGeom prst="rect">
            <a:avLst/>
          </a:prstGeom>
          <a:noFill/>
        </p:spPr>
        <p:txBody>
          <a:bodyPr wrap="none" rtlCol="0">
            <a:spAutoFit/>
          </a:bodyPr>
          <a:lstStyle/>
          <a:p>
            <a:pPr algn="r"/>
            <a:r>
              <a:rPr kumimoji="1" lang="en-US" altLang="ja-JP" sz="900" dirty="0">
                <a:solidFill>
                  <a:schemeClr val="tx1"/>
                </a:solidFill>
                <a:latin typeface="Calibri" panose="020F0502020204030204" pitchFamily="34" charset="0"/>
                <a:cs typeface="Calibri" panose="020F0502020204030204" pitchFamily="34" charset="0"/>
              </a:rPr>
              <a:t>© i-PRO | All Rights</a:t>
            </a:r>
            <a:r>
              <a:rPr kumimoji="1" lang="en-US" altLang="ja-JP" sz="900" baseline="0" dirty="0">
                <a:solidFill>
                  <a:schemeClr val="tx1"/>
                </a:solidFill>
                <a:latin typeface="Calibri" panose="020F0502020204030204" pitchFamily="34" charset="0"/>
                <a:cs typeface="Calibri" panose="020F0502020204030204" pitchFamily="34" charset="0"/>
              </a:rPr>
              <a:t> Reserved.</a:t>
            </a:r>
            <a:endParaRPr kumimoji="1" lang="ja-JP" altLang="en-US" sz="900" dirty="0">
              <a:solidFill>
                <a:schemeClr val="tx1"/>
              </a:solidFill>
              <a:latin typeface="Calibri" panose="020F0502020204030204" pitchFamily="34" charset="0"/>
              <a:cs typeface="Calibri" panose="020F0502020204030204" pitchFamily="34" charset="0"/>
            </a:endParaRPr>
          </a:p>
        </p:txBody>
      </p:sp>
      <p:pic>
        <p:nvPicPr>
          <p:cNvPr id="24" name="図 2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3850" y="4847754"/>
            <a:ext cx="845445" cy="196849"/>
          </a:xfrm>
          <a:prstGeom prst="rect">
            <a:avLst/>
          </a:prstGeom>
        </p:spPr>
      </p:pic>
      <p:cxnSp>
        <p:nvCxnSpPr>
          <p:cNvPr id="26" name="直線コネクタ 25"/>
          <p:cNvCxnSpPr/>
          <p:nvPr userDrawn="1"/>
        </p:nvCxnSpPr>
        <p:spPr>
          <a:xfrm>
            <a:off x="0" y="4731909"/>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3485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正方形/長方形 17"/>
          <p:cNvSpPr/>
          <p:nvPr userDrawn="1"/>
        </p:nvSpPr>
        <p:spPr>
          <a:xfrm>
            <a:off x="0" y="0"/>
            <a:ext cx="9144000" cy="504000"/>
          </a:xfrm>
          <a:prstGeom prst="rect">
            <a:avLst/>
          </a:prstGeom>
          <a:solidFill>
            <a:srgbClr val="E2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Calibri"/>
              <a:ea typeface="Yu Gothic UI"/>
              <a:cs typeface="+mn-cs"/>
            </a:endParaRPr>
          </a:p>
        </p:txBody>
      </p:sp>
      <p:sp>
        <p:nvSpPr>
          <p:cNvPr id="17" name="テキスト ボックス 16"/>
          <p:cNvSpPr txBox="1"/>
          <p:nvPr userDrawn="1"/>
        </p:nvSpPr>
        <p:spPr>
          <a:xfrm>
            <a:off x="7540392" y="4883453"/>
            <a:ext cx="1596912" cy="230832"/>
          </a:xfrm>
          <a:prstGeom prst="rect">
            <a:avLst/>
          </a:prstGeom>
          <a:noFill/>
        </p:spPr>
        <p:txBody>
          <a:bodyPr wrap="non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rPr>
              <a:t>© i-PRO | All Rights Reserved.</a:t>
            </a:r>
            <a:endParaRPr kumimoji="1" lang="ja-JP" altLang="en-US" sz="900" b="0" i="0" u="none" strike="noStrike" kern="1200" cap="none" spc="0" normalizeH="0" baseline="0" noProof="0" dirty="0">
              <a:ln>
                <a:noFill/>
              </a:ln>
              <a:solidFill>
                <a:srgbClr val="000000"/>
              </a:solidFill>
              <a:effectLst/>
              <a:uLnTx/>
              <a:uFillTx/>
              <a:latin typeface="Calibri" panose="020F0502020204030204" pitchFamily="34" charset="0"/>
              <a:ea typeface="Yu Gothic UI"/>
              <a:cs typeface="Calibri" panose="020F0502020204030204" pitchFamily="34" charset="0"/>
            </a:endParaRPr>
          </a:p>
        </p:txBody>
      </p:sp>
      <p:pic>
        <p:nvPicPr>
          <p:cNvPr id="24" name="図 23"/>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323850" y="4847754"/>
            <a:ext cx="845445" cy="196849"/>
          </a:xfrm>
          <a:prstGeom prst="rect">
            <a:avLst/>
          </a:prstGeom>
        </p:spPr>
      </p:pic>
      <p:cxnSp>
        <p:nvCxnSpPr>
          <p:cNvPr id="26" name="直線コネクタ 25"/>
          <p:cNvCxnSpPr/>
          <p:nvPr userDrawn="1"/>
        </p:nvCxnSpPr>
        <p:spPr>
          <a:xfrm>
            <a:off x="0" y="4788000"/>
            <a:ext cx="9144000" cy="0"/>
          </a:xfrm>
          <a:prstGeom prst="line">
            <a:avLst/>
          </a:prstGeom>
          <a:ln w="38100">
            <a:solidFill>
              <a:srgbClr val="E2E3E3"/>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3">
            <a:extLst>
              <a:ext uri="{FF2B5EF4-FFF2-40B4-BE49-F238E27FC236}">
                <a16:creationId xmlns:a16="http://schemas.microsoft.com/office/drawing/2014/main" id="{5C71413E-6A1A-49E8-6038-16E0AB0485A2}"/>
              </a:ext>
            </a:extLst>
          </p:cNvPr>
          <p:cNvSpPr txBox="1">
            <a:spLocks/>
          </p:cNvSpPr>
          <p:nvPr userDrawn="1"/>
        </p:nvSpPr>
        <p:spPr>
          <a:xfrm>
            <a:off x="4304623"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spTree>
    <p:extLst>
      <p:ext uri="{BB962C8B-B14F-4D97-AF65-F5344CB8AC3E}">
        <p14:creationId xmlns:p14="http://schemas.microsoft.com/office/powerpoint/2010/main" val="61930883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4">
          <p15:clr>
            <a:srgbClr val="F26B43"/>
          </p15:clr>
        </p15:guide>
        <p15:guide id="2" orient="horz" pos="2981">
          <p15:clr>
            <a:srgbClr val="F26B43"/>
          </p15:clr>
        </p15:guide>
        <p15:guide id="3" orient="horz" pos="3049">
          <p15:clr>
            <a:srgbClr val="F26B43"/>
          </p15:clr>
        </p15:guide>
        <p15:guide id="4" orient="horz" pos="31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51435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354290" y="4506743"/>
            <a:ext cx="1507770" cy="351061"/>
          </a:xfrm>
          <a:prstGeom prst="rect">
            <a:avLst/>
          </a:prstGeom>
        </p:spPr>
      </p:pic>
      <p:sp>
        <p:nvSpPr>
          <p:cNvPr id="4" name="テキスト ボックス 3"/>
          <p:cNvSpPr txBox="1"/>
          <p:nvPr userDrawn="1"/>
        </p:nvSpPr>
        <p:spPr>
          <a:xfrm>
            <a:off x="158496" y="4693212"/>
            <a:ext cx="1596912" cy="230832"/>
          </a:xfrm>
          <a:prstGeom prst="rect">
            <a:avLst/>
          </a:prstGeom>
          <a:noFill/>
        </p:spPr>
        <p:txBody>
          <a:bodyPr wrap="none" rtlCol="0">
            <a:spAutoFit/>
          </a:bodyPr>
          <a:lstStyle/>
          <a:p>
            <a:pPr algn="l">
              <a:tabLst/>
            </a:pPr>
            <a:r>
              <a:rPr kumimoji="1" lang="en-US" altLang="ja-JP" sz="900" dirty="0">
                <a:solidFill>
                  <a:schemeClr val="bg1"/>
                </a:solidFill>
                <a:latin typeface="Calibri" panose="020F0502020204030204" pitchFamily="34" charset="0"/>
                <a:cs typeface="Calibri" panose="020F0502020204030204" pitchFamily="34" charset="0"/>
              </a:rPr>
              <a:t>© i-PRO | All Rights</a:t>
            </a:r>
            <a:r>
              <a:rPr kumimoji="1" lang="en-US" altLang="ja-JP" sz="900" baseline="0" dirty="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0496942"/>
      </p:ext>
    </p:extLst>
  </p:cSld>
  <p:clrMap bg1="lt1" tx1="dk1" bg2="lt2" tx2="dk2" accent1="accent1" accent2="accent2" accent3="accent3" accent4="accent4" accent5="accent5" accent6="accent6" hlink="hlink" folHlink="folHlink"/>
  <p:sldLayoutIdLst>
    <p:sldLayoutId id="2147483742"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55" userDrawn="1">
          <p15:clr>
            <a:srgbClr val="F26B43"/>
          </p15:clr>
        </p15:guide>
        <p15:guide id="2" pos="4627"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0"/>
            <a:ext cx="9144000" cy="51435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sz="1013"/>
          </a:p>
        </p:txBody>
      </p:sp>
      <p:sp>
        <p:nvSpPr>
          <p:cNvPr id="3" name="テキスト ボックス 2"/>
          <p:cNvSpPr txBox="1"/>
          <p:nvPr userDrawn="1"/>
        </p:nvSpPr>
        <p:spPr>
          <a:xfrm>
            <a:off x="7547088" y="4869996"/>
            <a:ext cx="1596912" cy="230832"/>
          </a:xfrm>
          <a:prstGeom prst="rect">
            <a:avLst/>
          </a:prstGeom>
          <a:noFill/>
        </p:spPr>
        <p:txBody>
          <a:bodyPr wrap="none" rtlCol="0">
            <a:spAutoFit/>
          </a:bodyPr>
          <a:lstStyle/>
          <a:p>
            <a:pPr algn="l"/>
            <a:r>
              <a:rPr kumimoji="1" lang="en-US" altLang="ja-JP" sz="900" dirty="0">
                <a:solidFill>
                  <a:schemeClr val="bg1"/>
                </a:solidFill>
                <a:latin typeface="Calibri" panose="020F0502020204030204" pitchFamily="34" charset="0"/>
                <a:cs typeface="Calibri" panose="020F0502020204030204" pitchFamily="34" charset="0"/>
              </a:rPr>
              <a:t>© i-PRO | All Rights</a:t>
            </a:r>
            <a:r>
              <a:rPr kumimoji="1" lang="en-US" altLang="ja-JP" sz="900" baseline="0" dirty="0">
                <a:solidFill>
                  <a:schemeClr val="bg1"/>
                </a:solidFill>
                <a:latin typeface="Calibri" panose="020F0502020204030204" pitchFamily="34" charset="0"/>
                <a:cs typeface="Calibri" panose="020F0502020204030204" pitchFamily="34" charset="0"/>
              </a:rPr>
              <a:t> Reserved.</a:t>
            </a:r>
            <a:endParaRPr kumimoji="1" lang="ja-JP" alt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286053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6"/>
          <p:cNvSpPr/>
          <p:nvPr userDrawn="1"/>
        </p:nvSpPr>
        <p:spPr>
          <a:xfrm>
            <a:off x="0" y="-2796"/>
            <a:ext cx="9144000" cy="611511"/>
          </a:xfrm>
          <a:prstGeom prst="rect">
            <a:avLst/>
          </a:prstGeom>
          <a:solidFill>
            <a:srgbClr val="6464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prstClr val="white"/>
              </a:solidFill>
            </a:endParaRPr>
          </a:p>
        </p:txBody>
      </p:sp>
      <p:sp>
        <p:nvSpPr>
          <p:cNvPr id="11" name="スライド番号プレースホルダー 3"/>
          <p:cNvSpPr txBox="1">
            <a:spLocks/>
          </p:cNvSpPr>
          <p:nvPr userDrawn="1"/>
        </p:nvSpPr>
        <p:spPr>
          <a:xfrm>
            <a:off x="4304623" y="4916384"/>
            <a:ext cx="534753" cy="189416"/>
          </a:xfrm>
          <a:prstGeom prst="rect">
            <a:avLst/>
          </a:prstGeom>
          <a:ln w="12700">
            <a:solidFill>
              <a:schemeClr val="tx1"/>
            </a:solidFill>
          </a:ln>
        </p:spPr>
        <p:txBody>
          <a:bodyPr vert="horz" lIns="27000" tIns="27000" rIns="27000" bIns="27000" rtlCol="0" anchor="ctr" anchorCtr="1"/>
          <a:lstStyle>
            <a:defPPr>
              <a:defRPr lang="ja-JP"/>
            </a:defPPr>
            <a:lvl1pPr algn="r" defTabSz="457200" rtl="0" fontAlgn="base">
              <a:spcBef>
                <a:spcPct val="0"/>
              </a:spcBef>
              <a:spcAft>
                <a:spcPct val="0"/>
              </a:spcAft>
              <a:defRPr kumimoji="1" sz="1100" kern="1200">
                <a:solidFill>
                  <a:schemeClr val="tx1"/>
                </a:solidFill>
                <a:latin typeface="Calibri" panose="020F0502020204030204" pitchFamily="34" charset="0"/>
                <a:ea typeface="Meiryo UI" panose="020B0604030504040204" pitchFamily="50" charset="-128"/>
                <a:cs typeface="Arial" panose="020B0604020202020204" pitchFamily="34" charset="0"/>
              </a:defRPr>
            </a:lvl1pPr>
            <a:lvl2pPr marL="4572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286000" algn="l" defTabSz="457200" rtl="0" eaLnBrk="1" latinLnBrk="0" hangingPunct="1">
              <a:defRPr kumimoji="1" kern="1200">
                <a:solidFill>
                  <a:schemeClr val="tx1"/>
                </a:solidFill>
                <a:latin typeface="Calibri" charset="0"/>
                <a:ea typeface="ＭＳ Ｐゴシック" charset="0"/>
                <a:cs typeface="ＭＳ Ｐゴシック" charset="0"/>
              </a:defRPr>
            </a:lvl6pPr>
            <a:lvl7pPr marL="2743200" algn="l" defTabSz="457200" rtl="0" eaLnBrk="1" latinLnBrk="0" hangingPunct="1">
              <a:defRPr kumimoji="1" kern="1200">
                <a:solidFill>
                  <a:schemeClr val="tx1"/>
                </a:solidFill>
                <a:latin typeface="Calibri" charset="0"/>
                <a:ea typeface="ＭＳ Ｐゴシック" charset="0"/>
                <a:cs typeface="ＭＳ Ｐゴシック" charset="0"/>
              </a:defRPr>
            </a:lvl7pPr>
            <a:lvl8pPr marL="3200400" algn="l" defTabSz="457200" rtl="0" eaLnBrk="1" latinLnBrk="0" hangingPunct="1">
              <a:defRPr kumimoji="1" kern="1200">
                <a:solidFill>
                  <a:schemeClr val="tx1"/>
                </a:solidFill>
                <a:latin typeface="Calibri" charset="0"/>
                <a:ea typeface="ＭＳ Ｐゴシック" charset="0"/>
                <a:cs typeface="ＭＳ Ｐゴシック" charset="0"/>
              </a:defRPr>
            </a:lvl8pPr>
            <a:lvl9pPr marL="3657600" algn="l" defTabSz="457200" rtl="0" eaLnBrk="1" latinLnBrk="0" hangingPunct="1">
              <a:defRPr kumimoji="1" kern="1200">
                <a:solidFill>
                  <a:schemeClr val="tx1"/>
                </a:solidFill>
                <a:latin typeface="Calibri" charset="0"/>
                <a:ea typeface="ＭＳ Ｐゴシック" charset="0"/>
                <a:cs typeface="ＭＳ Ｐゴシック" charset="0"/>
              </a:defRPr>
            </a:lvl9pPr>
          </a:lstStyle>
          <a:p>
            <a:pPr algn="ctr"/>
            <a:fld id="{EE88B8E2-C3DB-4B2A-ADFB-45BB59B1B2E8}" type="slidenum">
              <a:rPr lang="ja-JP" altLang="en-US" sz="900" b="1" smtClean="0">
                <a:solidFill>
                  <a:schemeClr val="tx1"/>
                </a:solidFill>
              </a:rPr>
              <a:pPr algn="ctr"/>
              <a:t>‹#›</a:t>
            </a:fld>
            <a:endParaRPr lang="ja-JP" altLang="en-US" sz="900" b="1" dirty="0">
              <a:solidFill>
                <a:schemeClr val="tx1"/>
              </a:solidFill>
            </a:endParaRPr>
          </a:p>
        </p:txBody>
      </p:sp>
      <p:pic>
        <p:nvPicPr>
          <p:cNvPr id="2" name="図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82265" y="198228"/>
            <a:ext cx="1220649" cy="284209"/>
          </a:xfrm>
          <a:prstGeom prst="rect">
            <a:avLst/>
          </a:prstGeom>
        </p:spPr>
      </p:pic>
      <p:cxnSp>
        <p:nvCxnSpPr>
          <p:cNvPr id="5" name="直線コネクタ 4"/>
          <p:cNvCxnSpPr/>
          <p:nvPr userDrawn="1"/>
        </p:nvCxnSpPr>
        <p:spPr>
          <a:xfrm>
            <a:off x="0" y="4858328"/>
            <a:ext cx="9144000" cy="0"/>
          </a:xfrm>
          <a:prstGeom prst="line">
            <a:avLst/>
          </a:prstGeom>
          <a:ln w="57150">
            <a:solidFill>
              <a:srgbClr val="6464E6"/>
            </a:solidFill>
          </a:ln>
        </p:spPr>
        <p:style>
          <a:lnRef idx="1">
            <a:schemeClr val="accent1"/>
          </a:lnRef>
          <a:fillRef idx="0">
            <a:schemeClr val="accent1"/>
          </a:fillRef>
          <a:effectRef idx="0">
            <a:schemeClr val="accent1"/>
          </a:effectRef>
          <a:fontRef idx="minor">
            <a:schemeClr val="tx1"/>
          </a:fontRef>
        </p:style>
      </p:cxnSp>
      <p:pic>
        <p:nvPicPr>
          <p:cNvPr id="8" name="図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1270" y="4915096"/>
            <a:ext cx="1917474" cy="186720"/>
          </a:xfrm>
          <a:prstGeom prst="rect">
            <a:avLst/>
          </a:prstGeom>
        </p:spPr>
      </p:pic>
      <p:sp>
        <p:nvSpPr>
          <p:cNvPr id="14" name="AutoShape 13"/>
          <p:cNvSpPr>
            <a:spLocks noChangeArrowheads="1"/>
          </p:cNvSpPr>
          <p:nvPr userDrawn="1"/>
        </p:nvSpPr>
        <p:spPr bwMode="auto">
          <a:xfrm>
            <a:off x="7566049" y="4938311"/>
            <a:ext cx="1440000" cy="144000"/>
          </a:xfrm>
          <a:prstGeom prst="roundRect">
            <a:avLst>
              <a:gd name="adj" fmla="val 16667"/>
            </a:avLst>
          </a:prstGeom>
          <a:noFill/>
          <a:ln w="28575">
            <a:solidFill>
              <a:schemeClr val="accent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1" i="0" u="none" strike="noStrike" kern="0" cap="none" spc="0" normalizeH="0" baseline="0" noProof="0" dirty="0">
                <a:ln>
                  <a:noFill/>
                </a:ln>
                <a:solidFill>
                  <a:schemeClr val="accent5"/>
                </a:solidFill>
                <a:effectLst/>
                <a:uLnTx/>
                <a:uFillTx/>
                <a:latin typeface="Calibri" panose="020F0502020204030204" pitchFamily="34" charset="0"/>
                <a:ea typeface="HGPｺﾞｼｯｸE" pitchFamily="50" charset="-128"/>
                <a:cs typeface="+mn-cs"/>
              </a:rPr>
              <a:t>Authorized Partner</a:t>
            </a:r>
          </a:p>
        </p:txBody>
      </p:sp>
    </p:spTree>
    <p:extLst>
      <p:ext uri="{BB962C8B-B14F-4D97-AF65-F5344CB8AC3E}">
        <p14:creationId xmlns:p14="http://schemas.microsoft.com/office/powerpoint/2010/main" val="1468313666"/>
      </p:ext>
    </p:extLst>
  </p:cSld>
  <p:clrMap bg1="lt1" tx1="dk1" bg2="lt2" tx2="dk2" accent1="accent1" accent2="accent2" accent3="accent3" accent4="accent4" accent5="accent5" accent6="accent6" hlink="hlink" folHlink="folHlink"/>
  <p:sldLayoutIdLst>
    <p:sldLayoutId id="2147483790" r:id="rId1"/>
    <p:sldLayoutId id="214748379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i-pro.com/products_and_solutions/ja/surveillance/products/wv-xae207wux"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i-pro.com/products_and_solutions/ja/surveillance/learning-and-support/device-integration/ai-congestion-dtc-app"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i-pro.com/products_and_solutions/ja/surveillance/learning-and-support/device-integration/ai-congestion-dtc-app" TargetMode="External"/><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hyperlink" Target="https://iproiot.atlassian.net/wiki/download/attachments/612209018/extsoft_modelipro.pdf?api=v2" TargetMode="External"/><Relationship Id="rId10" Type="http://schemas.openxmlformats.org/officeDocument/2006/relationships/image" Target="../media/image15.wmf"/><Relationship Id="rId4" Type="http://schemas.openxmlformats.org/officeDocument/2006/relationships/image" Target="../media/image10.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10.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jpe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jpeg"/><Relationship Id="rId1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35.png"/><Relationship Id="rId1" Type="http://schemas.openxmlformats.org/officeDocument/2006/relationships/slideLayout" Target="../slideLayouts/slideLayout10.xml"/><Relationship Id="rId5" Type="http://schemas.openxmlformats.org/officeDocument/2006/relationships/hyperlink" Target="https://i-pro.com/products_and_solutions/ja/surveillance/learning-and-support/device-integration/ai-congestion-dtc-app" TargetMode="External"/><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i-pro.com/products_and_solutions/en/media/documentation_file/119136"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プレースホルダー 6"/>
          <p:cNvSpPr txBox="1">
            <a:spLocks/>
          </p:cNvSpPr>
          <p:nvPr/>
        </p:nvSpPr>
        <p:spPr>
          <a:xfrm>
            <a:off x="1283442" y="3364461"/>
            <a:ext cx="6585497" cy="1363265"/>
          </a:xfrm>
          <a:prstGeom prst="rect">
            <a:avLst/>
          </a:prstGeom>
        </p:spPr>
        <p:txBody>
          <a:bodyPr anchor="ct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Calibri" panose="020F0502020204030204" pitchFamily="34" charset="0"/>
              </a:rPr>
              <a:t>2023/2</a:t>
            </a:r>
          </a:p>
          <a:p>
            <a:pPr marL="0" marR="0" lvl="0" indent="0" algn="ctr" defTabSz="685800" rtl="0" eaLnBrk="1" fontAlgn="base" latinLnBrk="0" hangingPunct="1">
              <a:lnSpc>
                <a:spcPct val="90000"/>
              </a:lnSpc>
              <a:spcBef>
                <a:spcPts val="750"/>
              </a:spcBef>
              <a:spcAft>
                <a:spcPct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Calibri" panose="020F0502020204030204" pitchFamily="34" charset="0"/>
              </a:rPr>
              <a:t>i-PRO</a:t>
            </a:r>
            <a:r>
              <a:rPr kumimoji="1" lang="ja-JP" altLang="en-US" sz="2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Calibri" panose="020F0502020204030204" pitchFamily="34" charset="0"/>
              </a:rPr>
              <a:t>株式会社</a:t>
            </a:r>
            <a:endParaRPr kumimoji="1" lang="en-US" altLang="ja-JP" sz="2400" b="1" i="0" u="none" strike="noStrike" kern="1200" cap="none" spc="0"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Calibri" panose="020F0502020204030204" pitchFamily="34" charset="0"/>
            </a:endParaRPr>
          </a:p>
        </p:txBody>
      </p:sp>
      <p:sp>
        <p:nvSpPr>
          <p:cNvPr id="3" name="正方形/長方形 2"/>
          <p:cNvSpPr/>
          <p:nvPr/>
        </p:nvSpPr>
        <p:spPr>
          <a:xfrm>
            <a:off x="2039351" y="1711506"/>
            <a:ext cx="5095374" cy="1384995"/>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WV-XAE207WUX</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ja-JP" sz="2800" dirty="0">
                <a:solidFill>
                  <a:prstClr val="white"/>
                </a:solidFill>
                <a:latin typeface="Yu Gothic UI" panose="020B0500000000000000" pitchFamily="34" charset="-128"/>
                <a:ea typeface="Yu Gothic UI" panose="020B0500000000000000" pitchFamily="34" charset="-128"/>
              </a:rPr>
              <a:t>AI</a:t>
            </a:r>
            <a:r>
              <a:rPr kumimoji="1" lang="ja-JP" altLang="en-US" sz="2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混雑検知アプリケーション</a:t>
            </a:r>
            <a:endParaRPr lang="en-US" altLang="ja-JP" sz="2800" dirty="0">
              <a:solidFill>
                <a:prstClr val="white"/>
              </a:solidFill>
              <a:latin typeface="Yu Gothic UI" panose="020B0500000000000000" pitchFamily="34" charset="-128"/>
              <a:ea typeface="Yu Gothic UI" panose="020B0500000000000000"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システム設計資料</a:t>
            </a:r>
          </a:p>
        </p:txBody>
      </p:sp>
    </p:spTree>
    <p:extLst>
      <p:ext uri="{BB962C8B-B14F-4D97-AF65-F5344CB8AC3E}">
        <p14:creationId xmlns:p14="http://schemas.microsoft.com/office/powerpoint/2010/main" val="415843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１．設定の流れ</a:t>
            </a:r>
          </a:p>
        </p:txBody>
      </p:sp>
      <p:sp>
        <p:nvSpPr>
          <p:cNvPr id="3" name="Rectangle 10">
            <a:extLst>
              <a:ext uri="{FF2B5EF4-FFF2-40B4-BE49-F238E27FC236}">
                <a16:creationId xmlns:a16="http://schemas.microsoft.com/office/drawing/2014/main" id="{29887E2C-1386-2426-E117-4EF6C22EF4F1}"/>
              </a:ext>
            </a:extLst>
          </p:cNvPr>
          <p:cNvSpPr>
            <a:spLocks noChangeArrowheads="1"/>
          </p:cNvSpPr>
          <p:nvPr/>
        </p:nvSpPr>
        <p:spPr bwMode="auto">
          <a:xfrm>
            <a:off x="175855" y="620922"/>
            <a:ext cx="5347744" cy="320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監視システム連携に必要な設定の流れを説明します。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フリーフォーム 5">
            <a:extLst>
              <a:ext uri="{FF2B5EF4-FFF2-40B4-BE49-F238E27FC236}">
                <a16:creationId xmlns:a16="http://schemas.microsoft.com/office/drawing/2014/main" id="{51D0FCFD-E9B3-4F19-B744-B68563545C73}"/>
              </a:ext>
            </a:extLst>
          </p:cNvPr>
          <p:cNvSpPr/>
          <p:nvPr/>
        </p:nvSpPr>
        <p:spPr>
          <a:xfrm>
            <a:off x="468136" y="948885"/>
            <a:ext cx="1561455" cy="740995"/>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5B9BD5"/>
          </a:solidFill>
          <a:ln w="12700" cap="flat" cmpd="sng" algn="ctr">
            <a:solidFill>
              <a:sysClr val="window" lastClr="FFFFFF">
                <a:hueOff val="0"/>
                <a:satOff val="0"/>
                <a:lumOff val="0"/>
                <a:alphaOff val="0"/>
              </a:sysClr>
            </a:solidFill>
            <a:prstDash val="solid"/>
            <a:miter lim="800000"/>
          </a:ln>
          <a:effectLst/>
        </p:spPr>
        <p:txBody>
          <a:bodyPr spcFirstLastPara="0" vert="horz" wrap="square" lIns="78747" tIns="78747" rIns="78747" bIns="78747"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rPr>
              <a:t>事前準備</a:t>
            </a:r>
          </a:p>
        </p:txBody>
      </p:sp>
      <p:sp>
        <p:nvSpPr>
          <p:cNvPr id="5" name="フリーフォーム 6">
            <a:extLst>
              <a:ext uri="{FF2B5EF4-FFF2-40B4-BE49-F238E27FC236}">
                <a16:creationId xmlns:a16="http://schemas.microsoft.com/office/drawing/2014/main" id="{B1F8972C-552B-692F-DB0A-0FEB4B6BDBA4}"/>
              </a:ext>
            </a:extLst>
          </p:cNvPr>
          <p:cNvSpPr/>
          <p:nvPr/>
        </p:nvSpPr>
        <p:spPr>
          <a:xfrm rot="28406">
            <a:off x="898706" y="1723973"/>
            <a:ext cx="692083" cy="201444"/>
          </a:xfrm>
          <a:custGeom>
            <a:avLst/>
            <a:gdLst>
              <a:gd name="connsiteX0" fmla="*/ 0 w 325870"/>
              <a:gd name="connsiteY0" fmla="*/ 78073 h 390363"/>
              <a:gd name="connsiteX1" fmla="*/ 162935 w 325870"/>
              <a:gd name="connsiteY1" fmla="*/ 78073 h 390363"/>
              <a:gd name="connsiteX2" fmla="*/ 162935 w 325870"/>
              <a:gd name="connsiteY2" fmla="*/ 0 h 390363"/>
              <a:gd name="connsiteX3" fmla="*/ 325870 w 325870"/>
              <a:gd name="connsiteY3" fmla="*/ 195182 h 390363"/>
              <a:gd name="connsiteX4" fmla="*/ 162935 w 325870"/>
              <a:gd name="connsiteY4" fmla="*/ 390363 h 390363"/>
              <a:gd name="connsiteX5" fmla="*/ 162935 w 325870"/>
              <a:gd name="connsiteY5" fmla="*/ 312290 h 390363"/>
              <a:gd name="connsiteX6" fmla="*/ 0 w 325870"/>
              <a:gd name="connsiteY6" fmla="*/ 312290 h 390363"/>
              <a:gd name="connsiteX7" fmla="*/ 0 w 325870"/>
              <a:gd name="connsiteY7" fmla="*/ 78073 h 39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870" h="390363">
                <a:moveTo>
                  <a:pt x="260695" y="1"/>
                </a:moveTo>
                <a:lnTo>
                  <a:pt x="260695" y="195182"/>
                </a:lnTo>
                <a:lnTo>
                  <a:pt x="325870" y="195182"/>
                </a:lnTo>
                <a:lnTo>
                  <a:pt x="162935" y="390362"/>
                </a:lnTo>
                <a:lnTo>
                  <a:pt x="0" y="195182"/>
                </a:lnTo>
                <a:lnTo>
                  <a:pt x="65175" y="195182"/>
                </a:lnTo>
                <a:lnTo>
                  <a:pt x="65175" y="1"/>
                </a:lnTo>
                <a:lnTo>
                  <a:pt x="260695" y="1"/>
                </a:lnTo>
                <a:close/>
              </a:path>
            </a:pathLst>
          </a:custGeom>
          <a:solidFill>
            <a:srgbClr val="5B9BD5">
              <a:tint val="60000"/>
              <a:hueOff val="0"/>
              <a:satOff val="0"/>
              <a:lumOff val="0"/>
              <a:alphaOff val="0"/>
            </a:srgbClr>
          </a:solidFill>
          <a:ln>
            <a:noFill/>
          </a:ln>
          <a:effectLst/>
        </p:spPr>
        <p:txBody>
          <a:bodyPr spcFirstLastPara="0" vert="horz" wrap="square" lIns="78073" tIns="0" rIns="78073" bIns="97761" numCol="1" spcCol="1270" anchor="ctr" anchorCtr="0">
            <a:noAutofit/>
          </a:bodyPr>
          <a:lstStyle/>
          <a:p>
            <a:pPr marL="0" marR="0" lvl="0" indent="0" algn="ctr" defTabSz="222250" eaLnBrk="1" fontAlgn="base" latinLnBrk="0" hangingPunct="1">
              <a:lnSpc>
                <a:spcPct val="90000"/>
              </a:lnSpc>
              <a:spcBef>
                <a:spcPct val="0"/>
              </a:spcBef>
              <a:spcAft>
                <a:spcPct val="35000"/>
              </a:spcAft>
              <a:buClrTx/>
              <a:buSzTx/>
              <a:buFontTx/>
              <a:buNone/>
              <a:tabLst/>
              <a:defRPr/>
            </a:pPr>
            <a:endParaRPr kumimoji="0" lang="ja-JP" altLang="en-US" sz="500" b="1"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フリーフォーム 7">
            <a:extLst>
              <a:ext uri="{FF2B5EF4-FFF2-40B4-BE49-F238E27FC236}">
                <a16:creationId xmlns:a16="http://schemas.microsoft.com/office/drawing/2014/main" id="{4D62E789-B531-814B-AF0B-18081D90D63B}"/>
              </a:ext>
            </a:extLst>
          </p:cNvPr>
          <p:cNvSpPr/>
          <p:nvPr/>
        </p:nvSpPr>
        <p:spPr>
          <a:xfrm>
            <a:off x="464020" y="1947563"/>
            <a:ext cx="1561455" cy="740995"/>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5B9BD5"/>
          </a:solidFill>
          <a:ln w="12700" cap="flat" cmpd="sng" algn="ctr">
            <a:solidFill>
              <a:sysClr val="window" lastClr="FFFFFF">
                <a:hueOff val="0"/>
                <a:satOff val="0"/>
                <a:lumOff val="0"/>
                <a:alphaOff val="0"/>
              </a:sysClr>
            </a:solidFill>
            <a:prstDash val="solid"/>
            <a:miter lim="800000"/>
          </a:ln>
          <a:effectLst/>
        </p:spPr>
        <p:txBody>
          <a:bodyPr spcFirstLastPara="0" vert="horz" wrap="square" lIns="78747" tIns="78747" rIns="78747" bIns="78747"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rPr>
              <a:t>カメラ設定</a:t>
            </a:r>
          </a:p>
        </p:txBody>
      </p:sp>
      <p:sp>
        <p:nvSpPr>
          <p:cNvPr id="7" name="フリーフォーム 9">
            <a:extLst>
              <a:ext uri="{FF2B5EF4-FFF2-40B4-BE49-F238E27FC236}">
                <a16:creationId xmlns:a16="http://schemas.microsoft.com/office/drawing/2014/main" id="{55F70CB4-821B-9D71-3543-3D64DFB3D1AF}"/>
              </a:ext>
            </a:extLst>
          </p:cNvPr>
          <p:cNvSpPr/>
          <p:nvPr/>
        </p:nvSpPr>
        <p:spPr>
          <a:xfrm>
            <a:off x="468136" y="2946241"/>
            <a:ext cx="1561455" cy="745817"/>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5B9BD5"/>
          </a:solidFill>
          <a:ln w="12700" cap="flat" cmpd="sng" algn="ctr">
            <a:solidFill>
              <a:sysClr val="window" lastClr="FFFFFF">
                <a:hueOff val="0"/>
                <a:satOff val="0"/>
                <a:lumOff val="0"/>
                <a:alphaOff val="0"/>
              </a:sysClr>
            </a:solidFill>
            <a:prstDash val="solid"/>
            <a:miter lim="800000"/>
          </a:ln>
          <a:effectLst/>
        </p:spPr>
        <p:txBody>
          <a:bodyPr spcFirstLastPara="0" vert="horz" wrap="square" lIns="78747" tIns="78747" rIns="78747" bIns="78747"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rPr>
              <a:t>レコーダー設定</a:t>
            </a:r>
            <a:endPar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Rectangle 10">
            <a:extLst>
              <a:ext uri="{FF2B5EF4-FFF2-40B4-BE49-F238E27FC236}">
                <a16:creationId xmlns:a16="http://schemas.microsoft.com/office/drawing/2014/main" id="{05427460-6518-5FB8-2DFC-AB4C5B72059C}"/>
              </a:ext>
            </a:extLst>
          </p:cNvPr>
          <p:cNvSpPr>
            <a:spLocks noChangeArrowheads="1"/>
          </p:cNvSpPr>
          <p:nvPr/>
        </p:nvSpPr>
        <p:spPr bwMode="auto">
          <a:xfrm>
            <a:off x="2166954" y="936857"/>
            <a:ext cx="6812919" cy="820439"/>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a:t>
            </a:r>
            <a:r>
              <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[WV-XAE207WUX]</a:t>
            </a: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のインストールおよび解除キーの登録を行います。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endParaRPr lang="en-US" altLang="ja-JP" sz="8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r>
              <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詳細については、下記のサイトにある機能拡張ソフトウェアの取扱説明書を参照ください。</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marL="176213" defTabSz="457200" fontAlgn="base">
              <a:lnSpc>
                <a:spcPct val="120000"/>
              </a:lnSpc>
              <a:spcBef>
                <a:spcPts val="600"/>
              </a:spcBef>
              <a:spcAft>
                <a:spcPct val="0"/>
              </a:spcAft>
            </a:pPr>
            <a:r>
              <a:rPr lang="en-US" altLang="ja-JP" sz="1200" dirty="0" err="1">
                <a:solidFill>
                  <a:prstClr val="black"/>
                </a:solidFill>
                <a:latin typeface="Yu Gothic UI" panose="020B0500000000000000" pitchFamily="34" charset="-128"/>
                <a:ea typeface="Yu Gothic UI" panose="020B0500000000000000" pitchFamily="34" charset="-128"/>
              </a:rPr>
              <a:t>i</a:t>
            </a:r>
            <a:r>
              <a:rPr lang="en-US" altLang="ja-JP" sz="1200" dirty="0">
                <a:solidFill>
                  <a:prstClr val="black"/>
                </a:solidFill>
                <a:latin typeface="Yu Gothic UI" panose="020B0500000000000000" pitchFamily="34" charset="-128"/>
                <a:ea typeface="Yu Gothic UI" panose="020B0500000000000000" pitchFamily="34" charset="-128"/>
              </a:rPr>
              <a:t>-PRO</a:t>
            </a:r>
            <a:r>
              <a:rPr lang="ja-JP" altLang="en-US" sz="1200" dirty="0">
                <a:solidFill>
                  <a:prstClr val="black"/>
                </a:solidFill>
                <a:latin typeface="Yu Gothic UI" panose="020B0500000000000000" pitchFamily="34" charset="-128"/>
                <a:ea typeface="Yu Gothic UI" panose="020B0500000000000000" pitchFamily="34" charset="-128"/>
              </a:rPr>
              <a:t>ホーム ＞ セキュリティ ＞ 商品 ＞ </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WV-XAE207WUX</a:t>
            </a:r>
            <a:r>
              <a:rPr lang="en-US" altLang="ja-JP" sz="1200" dirty="0">
                <a:solidFill>
                  <a:prstClr val="black"/>
                </a:solidFill>
                <a:latin typeface="Yu Gothic UI" panose="020B0500000000000000" pitchFamily="34" charset="-128"/>
                <a:ea typeface="Yu Gothic UI" panose="020B0500000000000000" pitchFamily="34" charset="-128"/>
              </a:rPr>
              <a:t> </a:t>
            </a:r>
            <a:r>
              <a:rPr lang="ja-JP" altLang="en-US" sz="1200" dirty="0">
                <a:solidFill>
                  <a:prstClr val="black"/>
                </a:solidFill>
                <a:latin typeface="Yu Gothic UI" panose="020B0500000000000000" pitchFamily="34" charset="-128"/>
                <a:ea typeface="Yu Gothic UI" panose="020B0500000000000000" pitchFamily="34" charset="-128"/>
              </a:rPr>
              <a:t>のダウンロード一覧より</a:t>
            </a:r>
          </a:p>
          <a:p>
            <a:pPr marL="176213" defTabSz="457200" fontAlgn="base">
              <a:lnSpc>
                <a:spcPct val="120000"/>
              </a:lnSpc>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「取扱説明書 </a:t>
            </a:r>
            <a:r>
              <a:rPr lang="en-US" altLang="ja-JP" sz="1200" dirty="0">
                <a:solidFill>
                  <a:prstClr val="black"/>
                </a:solidFill>
                <a:latin typeface="Yu Gothic UI" panose="020B0500000000000000" pitchFamily="34" charset="-128"/>
                <a:ea typeface="Yu Gothic UI" panose="020B0500000000000000" pitchFamily="34" charset="-128"/>
              </a:rPr>
              <a:t>WV-XAE207WUX</a:t>
            </a:r>
            <a:r>
              <a:rPr lang="ja-JP" altLang="en-US" sz="1200" dirty="0">
                <a:solidFill>
                  <a:prstClr val="black"/>
                </a:solidFill>
                <a:latin typeface="Yu Gothic UI" panose="020B0500000000000000" pitchFamily="34" charset="-128"/>
                <a:ea typeface="Yu Gothic UI" panose="020B0500000000000000" pitchFamily="34" charset="-128"/>
              </a:rPr>
              <a:t>」をダウンロード</a:t>
            </a:r>
            <a:endPar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 name="Rectangle 10">
            <a:extLst>
              <a:ext uri="{FF2B5EF4-FFF2-40B4-BE49-F238E27FC236}">
                <a16:creationId xmlns:a16="http://schemas.microsoft.com/office/drawing/2014/main" id="{08AB28DC-D20D-F47A-4045-2A78D2CA67C6}"/>
              </a:ext>
            </a:extLst>
          </p:cNvPr>
          <p:cNvSpPr>
            <a:spLocks noChangeArrowheads="1"/>
          </p:cNvSpPr>
          <p:nvPr/>
        </p:nvSpPr>
        <p:spPr bwMode="auto">
          <a:xfrm>
            <a:off x="2166953" y="2158662"/>
            <a:ext cx="6051071" cy="32008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混雑検知機能設定、スケジュール設定および独自アラーム通知設定を行います。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0" name="Rectangle 10">
            <a:extLst>
              <a:ext uri="{FF2B5EF4-FFF2-40B4-BE49-F238E27FC236}">
                <a16:creationId xmlns:a16="http://schemas.microsoft.com/office/drawing/2014/main" id="{9E1AB560-F6BE-29F7-26E3-0E6251A85411}"/>
              </a:ext>
            </a:extLst>
          </p:cNvPr>
          <p:cNvSpPr>
            <a:spLocks noChangeArrowheads="1"/>
          </p:cNvSpPr>
          <p:nvPr/>
        </p:nvSpPr>
        <p:spPr bwMode="auto">
          <a:xfrm>
            <a:off x="2166954" y="3047098"/>
            <a:ext cx="5599584" cy="538813"/>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機能拡張ソフトウェアアラーム設定、カメラサイトアラーム設定、スケジュール設定、独自アラーム通知設定を行います。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1" name="フリーフォーム 23">
            <a:extLst>
              <a:ext uri="{FF2B5EF4-FFF2-40B4-BE49-F238E27FC236}">
                <a16:creationId xmlns:a16="http://schemas.microsoft.com/office/drawing/2014/main" id="{6B29667E-AC7E-244C-748C-B2B49126DE4A}"/>
              </a:ext>
            </a:extLst>
          </p:cNvPr>
          <p:cNvSpPr/>
          <p:nvPr/>
        </p:nvSpPr>
        <p:spPr>
          <a:xfrm>
            <a:off x="468136" y="3944919"/>
            <a:ext cx="1561455" cy="740995"/>
          </a:xfrm>
          <a:custGeom>
            <a:avLst/>
            <a:gdLst>
              <a:gd name="connsiteX0" fmla="*/ 0 w 1561455"/>
              <a:gd name="connsiteY0" fmla="*/ 86748 h 867475"/>
              <a:gd name="connsiteX1" fmla="*/ 86748 w 1561455"/>
              <a:gd name="connsiteY1" fmla="*/ 0 h 867475"/>
              <a:gd name="connsiteX2" fmla="*/ 1474708 w 1561455"/>
              <a:gd name="connsiteY2" fmla="*/ 0 h 867475"/>
              <a:gd name="connsiteX3" fmla="*/ 1561456 w 1561455"/>
              <a:gd name="connsiteY3" fmla="*/ 86748 h 867475"/>
              <a:gd name="connsiteX4" fmla="*/ 1561455 w 1561455"/>
              <a:gd name="connsiteY4" fmla="*/ 780728 h 867475"/>
              <a:gd name="connsiteX5" fmla="*/ 1474707 w 1561455"/>
              <a:gd name="connsiteY5" fmla="*/ 867476 h 867475"/>
              <a:gd name="connsiteX6" fmla="*/ 86748 w 1561455"/>
              <a:gd name="connsiteY6" fmla="*/ 867475 h 867475"/>
              <a:gd name="connsiteX7" fmla="*/ 0 w 1561455"/>
              <a:gd name="connsiteY7" fmla="*/ 780727 h 867475"/>
              <a:gd name="connsiteX8" fmla="*/ 0 w 1561455"/>
              <a:gd name="connsiteY8" fmla="*/ 86748 h 86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455" h="867475">
                <a:moveTo>
                  <a:pt x="0" y="86748"/>
                </a:moveTo>
                <a:cubicBezTo>
                  <a:pt x="0" y="38838"/>
                  <a:pt x="38838" y="0"/>
                  <a:pt x="86748" y="0"/>
                </a:cubicBezTo>
                <a:lnTo>
                  <a:pt x="1474708" y="0"/>
                </a:lnTo>
                <a:cubicBezTo>
                  <a:pt x="1522618" y="0"/>
                  <a:pt x="1561456" y="38838"/>
                  <a:pt x="1561456" y="86748"/>
                </a:cubicBezTo>
                <a:cubicBezTo>
                  <a:pt x="1561456" y="318075"/>
                  <a:pt x="1561455" y="549401"/>
                  <a:pt x="1561455" y="780728"/>
                </a:cubicBezTo>
                <a:cubicBezTo>
                  <a:pt x="1561455" y="828638"/>
                  <a:pt x="1522617" y="867476"/>
                  <a:pt x="1474707" y="867476"/>
                </a:cubicBezTo>
                <a:lnTo>
                  <a:pt x="86748" y="867475"/>
                </a:lnTo>
                <a:cubicBezTo>
                  <a:pt x="38838" y="867475"/>
                  <a:pt x="0" y="828637"/>
                  <a:pt x="0" y="780727"/>
                </a:cubicBezTo>
                <a:lnTo>
                  <a:pt x="0" y="86748"/>
                </a:lnTo>
                <a:close/>
              </a:path>
            </a:pathLst>
          </a:custGeom>
          <a:solidFill>
            <a:srgbClr val="5B9BD5"/>
          </a:solidFill>
          <a:ln w="12700" cap="flat" cmpd="sng" algn="ctr">
            <a:solidFill>
              <a:sysClr val="window" lastClr="FFFFFF">
                <a:hueOff val="0"/>
                <a:satOff val="0"/>
                <a:lumOff val="0"/>
                <a:alphaOff val="0"/>
              </a:sysClr>
            </a:solidFill>
            <a:prstDash val="solid"/>
            <a:miter lim="800000"/>
          </a:ln>
          <a:effectLst/>
        </p:spPr>
        <p:txBody>
          <a:bodyPr spcFirstLastPara="0" vert="horz" wrap="square" lIns="78747" tIns="78747" rIns="78747" bIns="78747" numCol="1" spcCol="1270" anchor="ctr" anchorCtr="0">
            <a:noAutofit/>
          </a:bodyPr>
          <a:lstStyle/>
          <a:p>
            <a:pPr marL="0" marR="0" lvl="0" indent="0" algn="ctr" defTabSz="622300" eaLnBrk="1" fontAlgn="base" latinLnBrk="0" hangingPunct="1">
              <a:lnSpc>
                <a:spcPct val="90000"/>
              </a:lnSpc>
              <a:spcBef>
                <a:spcPct val="0"/>
              </a:spcBef>
              <a:spcAft>
                <a:spcPct val="3500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50" charset="-128"/>
                <a:ea typeface="游ゴシック" panose="020B0400000000000000" pitchFamily="34" charset="-128"/>
                <a:cs typeface="Meiryo UI" panose="020B0604030504040204" pitchFamily="50" charset="-128"/>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50" charset="-128"/>
                <a:ea typeface="游ゴシック" panose="020B0400000000000000" pitchFamily="34" charset="-128"/>
                <a:cs typeface="Meiryo UI" panose="020B0604030504040204" pitchFamily="50" charset="-128"/>
              </a:rPr>
              <a:t>設定</a:t>
            </a:r>
          </a:p>
        </p:txBody>
      </p:sp>
      <p:sp>
        <p:nvSpPr>
          <p:cNvPr id="12" name="フリーフォーム 24">
            <a:extLst>
              <a:ext uri="{FF2B5EF4-FFF2-40B4-BE49-F238E27FC236}">
                <a16:creationId xmlns:a16="http://schemas.microsoft.com/office/drawing/2014/main" id="{E371A28E-CE43-5A0C-E86C-1336915A49DA}"/>
              </a:ext>
            </a:extLst>
          </p:cNvPr>
          <p:cNvSpPr/>
          <p:nvPr/>
        </p:nvSpPr>
        <p:spPr>
          <a:xfrm rot="28406">
            <a:off x="898705" y="2719533"/>
            <a:ext cx="692083" cy="201444"/>
          </a:xfrm>
          <a:custGeom>
            <a:avLst/>
            <a:gdLst>
              <a:gd name="connsiteX0" fmla="*/ 0 w 325870"/>
              <a:gd name="connsiteY0" fmla="*/ 78073 h 390363"/>
              <a:gd name="connsiteX1" fmla="*/ 162935 w 325870"/>
              <a:gd name="connsiteY1" fmla="*/ 78073 h 390363"/>
              <a:gd name="connsiteX2" fmla="*/ 162935 w 325870"/>
              <a:gd name="connsiteY2" fmla="*/ 0 h 390363"/>
              <a:gd name="connsiteX3" fmla="*/ 325870 w 325870"/>
              <a:gd name="connsiteY3" fmla="*/ 195182 h 390363"/>
              <a:gd name="connsiteX4" fmla="*/ 162935 w 325870"/>
              <a:gd name="connsiteY4" fmla="*/ 390363 h 390363"/>
              <a:gd name="connsiteX5" fmla="*/ 162935 w 325870"/>
              <a:gd name="connsiteY5" fmla="*/ 312290 h 390363"/>
              <a:gd name="connsiteX6" fmla="*/ 0 w 325870"/>
              <a:gd name="connsiteY6" fmla="*/ 312290 h 390363"/>
              <a:gd name="connsiteX7" fmla="*/ 0 w 325870"/>
              <a:gd name="connsiteY7" fmla="*/ 78073 h 39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870" h="390363">
                <a:moveTo>
                  <a:pt x="260695" y="1"/>
                </a:moveTo>
                <a:lnTo>
                  <a:pt x="260695" y="195182"/>
                </a:lnTo>
                <a:lnTo>
                  <a:pt x="325870" y="195182"/>
                </a:lnTo>
                <a:lnTo>
                  <a:pt x="162935" y="390362"/>
                </a:lnTo>
                <a:lnTo>
                  <a:pt x="0" y="195182"/>
                </a:lnTo>
                <a:lnTo>
                  <a:pt x="65175" y="195182"/>
                </a:lnTo>
                <a:lnTo>
                  <a:pt x="65175" y="1"/>
                </a:lnTo>
                <a:lnTo>
                  <a:pt x="260695" y="1"/>
                </a:lnTo>
                <a:close/>
              </a:path>
            </a:pathLst>
          </a:custGeom>
          <a:solidFill>
            <a:srgbClr val="5B9BD5">
              <a:tint val="60000"/>
              <a:hueOff val="0"/>
              <a:satOff val="0"/>
              <a:lumOff val="0"/>
              <a:alphaOff val="0"/>
            </a:srgbClr>
          </a:solidFill>
          <a:ln>
            <a:noFill/>
          </a:ln>
          <a:effectLst/>
        </p:spPr>
        <p:txBody>
          <a:bodyPr spcFirstLastPara="0" vert="horz" wrap="square" lIns="78073" tIns="0" rIns="78073" bIns="97761" numCol="1" spcCol="1270" anchor="ctr" anchorCtr="0">
            <a:noAutofit/>
          </a:bodyPr>
          <a:lstStyle/>
          <a:p>
            <a:pPr marL="0" marR="0" lvl="0" indent="0" algn="ctr" defTabSz="222250" eaLnBrk="1" fontAlgn="base" latinLnBrk="0" hangingPunct="1">
              <a:lnSpc>
                <a:spcPct val="90000"/>
              </a:lnSpc>
              <a:spcBef>
                <a:spcPct val="0"/>
              </a:spcBef>
              <a:spcAft>
                <a:spcPct val="35000"/>
              </a:spcAft>
              <a:buClrTx/>
              <a:buSzTx/>
              <a:buFontTx/>
              <a:buNone/>
              <a:tabLst/>
              <a:defRPr/>
            </a:pPr>
            <a:endParaRPr kumimoji="0" lang="ja-JP" altLang="en-US" sz="500" b="1"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3" name="フリーフォーム 25">
            <a:extLst>
              <a:ext uri="{FF2B5EF4-FFF2-40B4-BE49-F238E27FC236}">
                <a16:creationId xmlns:a16="http://schemas.microsoft.com/office/drawing/2014/main" id="{435CA3DC-F38C-C70E-F35D-6BE0E9D41F3A}"/>
              </a:ext>
            </a:extLst>
          </p:cNvPr>
          <p:cNvSpPr/>
          <p:nvPr/>
        </p:nvSpPr>
        <p:spPr>
          <a:xfrm rot="28406">
            <a:off x="898704" y="3725174"/>
            <a:ext cx="692083" cy="201444"/>
          </a:xfrm>
          <a:custGeom>
            <a:avLst/>
            <a:gdLst>
              <a:gd name="connsiteX0" fmla="*/ 0 w 325870"/>
              <a:gd name="connsiteY0" fmla="*/ 78073 h 390363"/>
              <a:gd name="connsiteX1" fmla="*/ 162935 w 325870"/>
              <a:gd name="connsiteY1" fmla="*/ 78073 h 390363"/>
              <a:gd name="connsiteX2" fmla="*/ 162935 w 325870"/>
              <a:gd name="connsiteY2" fmla="*/ 0 h 390363"/>
              <a:gd name="connsiteX3" fmla="*/ 325870 w 325870"/>
              <a:gd name="connsiteY3" fmla="*/ 195182 h 390363"/>
              <a:gd name="connsiteX4" fmla="*/ 162935 w 325870"/>
              <a:gd name="connsiteY4" fmla="*/ 390363 h 390363"/>
              <a:gd name="connsiteX5" fmla="*/ 162935 w 325870"/>
              <a:gd name="connsiteY5" fmla="*/ 312290 h 390363"/>
              <a:gd name="connsiteX6" fmla="*/ 0 w 325870"/>
              <a:gd name="connsiteY6" fmla="*/ 312290 h 390363"/>
              <a:gd name="connsiteX7" fmla="*/ 0 w 325870"/>
              <a:gd name="connsiteY7" fmla="*/ 78073 h 39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870" h="390363">
                <a:moveTo>
                  <a:pt x="260695" y="1"/>
                </a:moveTo>
                <a:lnTo>
                  <a:pt x="260695" y="195182"/>
                </a:lnTo>
                <a:lnTo>
                  <a:pt x="325870" y="195182"/>
                </a:lnTo>
                <a:lnTo>
                  <a:pt x="162935" y="390362"/>
                </a:lnTo>
                <a:lnTo>
                  <a:pt x="0" y="195182"/>
                </a:lnTo>
                <a:lnTo>
                  <a:pt x="65175" y="195182"/>
                </a:lnTo>
                <a:lnTo>
                  <a:pt x="65175" y="1"/>
                </a:lnTo>
                <a:lnTo>
                  <a:pt x="260695" y="1"/>
                </a:lnTo>
                <a:close/>
              </a:path>
            </a:pathLst>
          </a:custGeom>
          <a:solidFill>
            <a:srgbClr val="5B9BD5">
              <a:tint val="60000"/>
              <a:hueOff val="0"/>
              <a:satOff val="0"/>
              <a:lumOff val="0"/>
              <a:alphaOff val="0"/>
            </a:srgbClr>
          </a:solidFill>
          <a:ln>
            <a:noFill/>
          </a:ln>
          <a:effectLst/>
        </p:spPr>
        <p:txBody>
          <a:bodyPr spcFirstLastPara="0" vert="horz" wrap="square" lIns="78073" tIns="0" rIns="78073" bIns="97761" numCol="1" spcCol="1270" anchor="ctr" anchorCtr="0">
            <a:noAutofit/>
          </a:bodyPr>
          <a:lstStyle/>
          <a:p>
            <a:pPr marL="0" marR="0" lvl="0" indent="0" algn="ctr" defTabSz="222250" eaLnBrk="1" fontAlgn="base" latinLnBrk="0" hangingPunct="1">
              <a:lnSpc>
                <a:spcPct val="90000"/>
              </a:lnSpc>
              <a:spcBef>
                <a:spcPct val="0"/>
              </a:spcBef>
              <a:spcAft>
                <a:spcPct val="35000"/>
              </a:spcAft>
              <a:buClrTx/>
              <a:buSzTx/>
              <a:buFontTx/>
              <a:buNone/>
              <a:tabLst/>
              <a:defRPr/>
            </a:pPr>
            <a:endParaRPr kumimoji="0" lang="ja-JP" altLang="en-US" sz="500" b="1"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4" name="Rectangle 10">
            <a:extLst>
              <a:ext uri="{FF2B5EF4-FFF2-40B4-BE49-F238E27FC236}">
                <a16:creationId xmlns:a16="http://schemas.microsoft.com/office/drawing/2014/main" id="{95432E61-46CB-8D62-59DC-0E78027E1F0B}"/>
              </a:ext>
            </a:extLst>
          </p:cNvPr>
          <p:cNvSpPr>
            <a:spLocks noChangeArrowheads="1"/>
          </p:cNvSpPr>
          <p:nvPr/>
        </p:nvSpPr>
        <p:spPr bwMode="auto">
          <a:xfrm>
            <a:off x="2166954" y="4157049"/>
            <a:ext cx="5599584" cy="316734"/>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機能拡張ソフトウェアアラーム設定、独自アラーム受信設定を行います。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143738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２．カメラ設定</a:t>
            </a:r>
          </a:p>
        </p:txBody>
      </p:sp>
      <p:sp>
        <p:nvSpPr>
          <p:cNvPr id="3" name="Rectangle 10">
            <a:extLst>
              <a:ext uri="{FF2B5EF4-FFF2-40B4-BE49-F238E27FC236}">
                <a16:creationId xmlns:a16="http://schemas.microsoft.com/office/drawing/2014/main" id="{84D8F682-7F51-9178-E717-369D591EF7EC}"/>
              </a:ext>
            </a:extLst>
          </p:cNvPr>
          <p:cNvSpPr>
            <a:spLocks noChangeArrowheads="1"/>
          </p:cNvSpPr>
          <p:nvPr/>
        </p:nvSpPr>
        <p:spPr bwMode="auto">
          <a:xfrm>
            <a:off x="175854" y="620921"/>
            <a:ext cx="8568548" cy="517975"/>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混雑検知機能設定、スケジュール設定および独自アラーム通知設定を行います。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r>
              <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混雑検知機能設定（定期送信／詳細）および独自アラーム通知設定については後述の参考資料を参照してください。</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正方形/長方形 114">
            <a:extLst>
              <a:ext uri="{FF2B5EF4-FFF2-40B4-BE49-F238E27FC236}">
                <a16:creationId xmlns:a16="http://schemas.microsoft.com/office/drawing/2014/main" id="{A3C33657-A1EE-4F99-8822-09A796BDBB67}"/>
              </a:ext>
            </a:extLst>
          </p:cNvPr>
          <p:cNvSpPr>
            <a:spLocks noChangeArrowheads="1"/>
          </p:cNvSpPr>
          <p:nvPr/>
        </p:nvSpPr>
        <p:spPr bwMode="auto">
          <a:xfrm>
            <a:off x="11575" y="1147721"/>
            <a:ext cx="4919240"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混雑検知機能設定（基本）</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 name="正方形/長方形 4">
            <a:extLst>
              <a:ext uri="{FF2B5EF4-FFF2-40B4-BE49-F238E27FC236}">
                <a16:creationId xmlns:a16="http://schemas.microsoft.com/office/drawing/2014/main" id="{01ED3EF8-818B-556C-C90A-E25C4C94DDB1}"/>
              </a:ext>
            </a:extLst>
          </p:cNvPr>
          <p:cNvSpPr/>
          <p:nvPr/>
        </p:nvSpPr>
        <p:spPr>
          <a:xfrm>
            <a:off x="394741" y="1490247"/>
            <a:ext cx="4919239" cy="285990"/>
          </a:xfrm>
          <a:prstGeom prst="rect">
            <a:avLst/>
          </a:prstGeom>
        </p:spPr>
        <p:txBody>
          <a:bodyPr wrap="square" lIns="0" tIns="45600" rIns="0" bIns="45600">
            <a:spAutoFit/>
          </a:bodyPr>
          <a:lstStyle/>
          <a:p>
            <a:pPr defTabSz="457200">
              <a:lnSpc>
                <a:spcPct val="90000"/>
              </a:lnSpc>
            </a:pP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設定→ 詳細設定→ 機能拡張ソフトウェア→ </a:t>
            </a:r>
            <a:r>
              <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AI</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混雑検知→ 基本</a:t>
            </a:r>
            <a:endPar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grpSp>
        <p:nvGrpSpPr>
          <p:cNvPr id="22" name="グループ化 21">
            <a:extLst>
              <a:ext uri="{FF2B5EF4-FFF2-40B4-BE49-F238E27FC236}">
                <a16:creationId xmlns:a16="http://schemas.microsoft.com/office/drawing/2014/main" id="{F1200E96-5679-87EC-399E-2C9D3C804F77}"/>
              </a:ext>
            </a:extLst>
          </p:cNvPr>
          <p:cNvGrpSpPr/>
          <p:nvPr/>
        </p:nvGrpSpPr>
        <p:grpSpPr>
          <a:xfrm>
            <a:off x="131852" y="1837214"/>
            <a:ext cx="5158835" cy="2000196"/>
            <a:chOff x="131852" y="1867694"/>
            <a:chExt cx="5158835" cy="2000196"/>
          </a:xfrm>
        </p:grpSpPr>
        <p:pic>
          <p:nvPicPr>
            <p:cNvPr id="20" name="図 19">
              <a:extLst>
                <a:ext uri="{FF2B5EF4-FFF2-40B4-BE49-F238E27FC236}">
                  <a16:creationId xmlns:a16="http://schemas.microsoft.com/office/drawing/2014/main" id="{183D14F8-2890-53F1-A6FA-A1EA4F5E0506}"/>
                </a:ext>
              </a:extLst>
            </p:cNvPr>
            <p:cNvPicPr>
              <a:picLocks noChangeAspect="1"/>
            </p:cNvPicPr>
            <p:nvPr/>
          </p:nvPicPr>
          <p:blipFill rotWithShape="1">
            <a:blip r:embed="rId2"/>
            <a:srcRect t="10301"/>
            <a:stretch/>
          </p:blipFill>
          <p:spPr>
            <a:xfrm>
              <a:off x="131852" y="1867694"/>
              <a:ext cx="5158835" cy="2000196"/>
            </a:xfrm>
            <a:prstGeom prst="rect">
              <a:avLst/>
            </a:prstGeom>
          </p:spPr>
        </p:pic>
        <p:pic>
          <p:nvPicPr>
            <p:cNvPr id="6" name="図 5">
              <a:extLst>
                <a:ext uri="{FF2B5EF4-FFF2-40B4-BE49-F238E27FC236}">
                  <a16:creationId xmlns:a16="http://schemas.microsoft.com/office/drawing/2014/main" id="{D91FA4F6-6058-1E8F-C57A-25DCEB4A8288}"/>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a:stretch/>
          </p:blipFill>
          <p:spPr>
            <a:xfrm>
              <a:off x="170774" y="2161539"/>
              <a:ext cx="2501900" cy="1424940"/>
            </a:xfrm>
            <a:prstGeom prst="rect">
              <a:avLst/>
            </a:prstGeom>
          </p:spPr>
        </p:pic>
      </p:grpSp>
      <p:sp>
        <p:nvSpPr>
          <p:cNvPr id="7" name="線吹き出し 2 (枠付き) 21">
            <a:extLst>
              <a:ext uri="{FF2B5EF4-FFF2-40B4-BE49-F238E27FC236}">
                <a16:creationId xmlns:a16="http://schemas.microsoft.com/office/drawing/2014/main" id="{900DBEE8-FC83-6209-7EF7-534DDC8417B0}"/>
              </a:ext>
            </a:extLst>
          </p:cNvPr>
          <p:cNvSpPr/>
          <p:nvPr/>
        </p:nvSpPr>
        <p:spPr>
          <a:xfrm>
            <a:off x="5376553" y="1839241"/>
            <a:ext cx="3675811" cy="647981"/>
          </a:xfrm>
          <a:prstGeom prst="borderCallout2">
            <a:avLst>
              <a:gd name="adj1" fmla="val 19962"/>
              <a:gd name="adj2" fmla="val 225"/>
              <a:gd name="adj3" fmla="val 19618"/>
              <a:gd name="adj4" fmla="val -29541"/>
              <a:gd name="adj5" fmla="val 60629"/>
              <a:gd name="adj6" fmla="val -38855"/>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8" name="テキスト ボックス 7">
            <a:extLst>
              <a:ext uri="{FF2B5EF4-FFF2-40B4-BE49-F238E27FC236}">
                <a16:creationId xmlns:a16="http://schemas.microsoft.com/office/drawing/2014/main" id="{41030D1D-6E38-B1E0-9C72-D14A781AFDDA}"/>
              </a:ext>
            </a:extLst>
          </p:cNvPr>
          <p:cNvSpPr txBox="1"/>
          <p:nvPr/>
        </p:nvSpPr>
        <p:spPr>
          <a:xfrm>
            <a:off x="5377507" y="1840891"/>
            <a:ext cx="3593564" cy="646331"/>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検知エリア設定</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多角形（最大</a:t>
            </a:r>
            <a:r>
              <a:rPr lang="en-US" altLang="ja-JP" sz="1200" dirty="0">
                <a:solidFill>
                  <a:prstClr val="black"/>
                </a:solidFill>
                <a:latin typeface="Yu Gothic UI" panose="020B0500000000000000" pitchFamily="34" charset="-128"/>
                <a:ea typeface="Yu Gothic UI" panose="020B0500000000000000" pitchFamily="34" charset="-128"/>
              </a:rPr>
              <a:t>16</a:t>
            </a:r>
            <a:r>
              <a:rPr lang="ja-JP" altLang="en-US" sz="1200" dirty="0">
                <a:solidFill>
                  <a:prstClr val="black"/>
                </a:solidFill>
                <a:latin typeface="Yu Gothic UI" panose="020B0500000000000000" pitchFamily="34" charset="-128"/>
                <a:ea typeface="Yu Gothic UI" panose="020B0500000000000000" pitchFamily="34" charset="-128"/>
              </a:rPr>
              <a:t>角形）のエリアを</a:t>
            </a:r>
            <a:r>
              <a:rPr lang="en-US" altLang="ja-JP" sz="1200" dirty="0">
                <a:solidFill>
                  <a:prstClr val="black"/>
                </a:solidFill>
                <a:latin typeface="Yu Gothic UI" panose="020B0500000000000000" pitchFamily="34" charset="-128"/>
                <a:ea typeface="Yu Gothic UI" panose="020B0500000000000000" pitchFamily="34" charset="-128"/>
              </a:rPr>
              <a:t>4</a:t>
            </a:r>
            <a:r>
              <a:rPr lang="ja-JP" altLang="en-US" sz="1200" dirty="0">
                <a:solidFill>
                  <a:prstClr val="black"/>
                </a:solidFill>
                <a:latin typeface="Yu Gothic UI" panose="020B0500000000000000" pitchFamily="34" charset="-128"/>
                <a:ea typeface="Yu Gothic UI" panose="020B0500000000000000" pitchFamily="34" charset="-128"/>
              </a:rPr>
              <a:t>つ設定できます。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エリアの混雑検知を有効にするかどうかを設定します。</a:t>
            </a:r>
          </a:p>
        </p:txBody>
      </p:sp>
      <p:sp>
        <p:nvSpPr>
          <p:cNvPr id="9" name="正方形/長方形 8">
            <a:extLst>
              <a:ext uri="{FF2B5EF4-FFF2-40B4-BE49-F238E27FC236}">
                <a16:creationId xmlns:a16="http://schemas.microsoft.com/office/drawing/2014/main" id="{BBD686A0-606C-E170-03AB-54281978B90C}"/>
              </a:ext>
            </a:extLst>
          </p:cNvPr>
          <p:cNvSpPr/>
          <p:nvPr/>
        </p:nvSpPr>
        <p:spPr>
          <a:xfrm>
            <a:off x="2930462" y="2121154"/>
            <a:ext cx="1022289" cy="729204"/>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 name="正方形/長方形 9">
            <a:extLst>
              <a:ext uri="{FF2B5EF4-FFF2-40B4-BE49-F238E27FC236}">
                <a16:creationId xmlns:a16="http://schemas.microsoft.com/office/drawing/2014/main" id="{B72BD422-CC5C-5548-607F-A7FE98D8DF06}"/>
              </a:ext>
            </a:extLst>
          </p:cNvPr>
          <p:cNvSpPr/>
          <p:nvPr/>
        </p:nvSpPr>
        <p:spPr>
          <a:xfrm>
            <a:off x="158490" y="2117330"/>
            <a:ext cx="2526833" cy="1441209"/>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1" name="線吹き出し 2 (枠付き) 25">
            <a:extLst>
              <a:ext uri="{FF2B5EF4-FFF2-40B4-BE49-F238E27FC236}">
                <a16:creationId xmlns:a16="http://schemas.microsoft.com/office/drawing/2014/main" id="{F3D023ED-D6C0-84E1-172A-9E8804BA63AE}"/>
              </a:ext>
            </a:extLst>
          </p:cNvPr>
          <p:cNvSpPr/>
          <p:nvPr/>
        </p:nvSpPr>
        <p:spPr>
          <a:xfrm>
            <a:off x="237734" y="3903831"/>
            <a:ext cx="4803038" cy="843261"/>
          </a:xfrm>
          <a:prstGeom prst="borderCallout2">
            <a:avLst>
              <a:gd name="adj1" fmla="val 802"/>
              <a:gd name="adj2" fmla="val 8280"/>
              <a:gd name="adj3" fmla="val -15331"/>
              <a:gd name="adj4" fmla="val 8296"/>
              <a:gd name="adj5" fmla="val -40419"/>
              <a:gd name="adj6" fmla="val 12346"/>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6BDA3D91-8714-89AD-A980-F31A7642DCFC}"/>
              </a:ext>
            </a:extLst>
          </p:cNvPr>
          <p:cNvSpPr txBox="1"/>
          <p:nvPr/>
        </p:nvSpPr>
        <p:spPr>
          <a:xfrm>
            <a:off x="238770" y="3916095"/>
            <a:ext cx="4408461" cy="830997"/>
          </a:xfrm>
          <a:prstGeom prst="rect">
            <a:avLst/>
          </a:prstGeom>
          <a:noFill/>
        </p:spPr>
        <p:txBody>
          <a:bodyPr wrap="square" rtlCol="0">
            <a:spAutoFit/>
          </a:bodyPr>
          <a:lstStyle/>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設定されたエリアと検知した人物を枠で表示します。</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　人物検知（赤枠）　：アラームが発生したエリア内にいる人物</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　人物検知（青枠）　：各エリアに入っている人物</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　人物検知（水色枠）：全てのエリアに入っていない人物</a:t>
            </a:r>
          </a:p>
        </p:txBody>
      </p:sp>
      <p:sp>
        <p:nvSpPr>
          <p:cNvPr id="13" name="正方形/長方形 12">
            <a:extLst>
              <a:ext uri="{FF2B5EF4-FFF2-40B4-BE49-F238E27FC236}">
                <a16:creationId xmlns:a16="http://schemas.microsoft.com/office/drawing/2014/main" id="{679AEAEF-56F1-9DB4-D4AD-B9273C297FDB}"/>
              </a:ext>
            </a:extLst>
          </p:cNvPr>
          <p:cNvSpPr/>
          <p:nvPr/>
        </p:nvSpPr>
        <p:spPr>
          <a:xfrm>
            <a:off x="4057958" y="2209579"/>
            <a:ext cx="334630" cy="636769"/>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4" name="正方形/長方形 13">
            <a:extLst>
              <a:ext uri="{FF2B5EF4-FFF2-40B4-BE49-F238E27FC236}">
                <a16:creationId xmlns:a16="http://schemas.microsoft.com/office/drawing/2014/main" id="{4306F7EF-1B89-791B-5B58-B5F7CDF6FC87}"/>
              </a:ext>
            </a:extLst>
          </p:cNvPr>
          <p:cNvSpPr/>
          <p:nvPr/>
        </p:nvSpPr>
        <p:spPr>
          <a:xfrm>
            <a:off x="4459212" y="2211508"/>
            <a:ext cx="334630" cy="636769"/>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5" name="線吹き出し 2 (枠付き) 29">
            <a:extLst>
              <a:ext uri="{FF2B5EF4-FFF2-40B4-BE49-F238E27FC236}">
                <a16:creationId xmlns:a16="http://schemas.microsoft.com/office/drawing/2014/main" id="{34035516-7AAB-B8A1-3B54-9F25E38F283E}"/>
              </a:ext>
            </a:extLst>
          </p:cNvPr>
          <p:cNvSpPr/>
          <p:nvPr/>
        </p:nvSpPr>
        <p:spPr>
          <a:xfrm>
            <a:off x="5377507" y="2575509"/>
            <a:ext cx="3674858" cy="971146"/>
          </a:xfrm>
          <a:prstGeom prst="borderCallout2">
            <a:avLst>
              <a:gd name="adj1" fmla="val 63726"/>
              <a:gd name="adj2" fmla="val -90"/>
              <a:gd name="adj3" fmla="val 64275"/>
              <a:gd name="adj4" fmla="val -23719"/>
              <a:gd name="adj5" fmla="val 28305"/>
              <a:gd name="adj6" fmla="val -29850"/>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6" name="テキスト ボックス 15">
            <a:extLst>
              <a:ext uri="{FF2B5EF4-FFF2-40B4-BE49-F238E27FC236}">
                <a16:creationId xmlns:a16="http://schemas.microsoft.com/office/drawing/2014/main" id="{8FA65147-0199-AF9E-2BA6-3DD7ED105000}"/>
              </a:ext>
            </a:extLst>
          </p:cNvPr>
          <p:cNvSpPr txBox="1"/>
          <p:nvPr/>
        </p:nvSpPr>
        <p:spPr>
          <a:xfrm>
            <a:off x="5378460" y="2577158"/>
            <a:ext cx="3592611" cy="969496"/>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アラーム条件：人数（人）</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各エリアの混雑状態だと判定する人数を設定します。</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設定可能範囲：</a:t>
            </a:r>
            <a:r>
              <a:rPr lang="en-US" altLang="ja-JP" sz="1200" dirty="0">
                <a:solidFill>
                  <a:prstClr val="black"/>
                </a:solidFill>
                <a:latin typeface="Yu Gothic UI" panose="020B0500000000000000" pitchFamily="34" charset="-128"/>
                <a:ea typeface="Yu Gothic UI" panose="020B0500000000000000" pitchFamily="34" charset="-128"/>
              </a:rPr>
              <a:t>1 </a:t>
            </a:r>
            <a:r>
              <a:rPr lang="ja-JP" altLang="en-US" sz="1200" dirty="0">
                <a:solidFill>
                  <a:prstClr val="black"/>
                </a:solidFill>
                <a:latin typeface="Yu Gothic UI" panose="020B0500000000000000" pitchFamily="34" charset="-128"/>
                <a:ea typeface="Yu Gothic UI" panose="020B0500000000000000" pitchFamily="34" charset="-128"/>
              </a:rPr>
              <a:t>～ </a:t>
            </a:r>
            <a:r>
              <a:rPr lang="en-US" altLang="ja-JP" sz="1200" dirty="0">
                <a:solidFill>
                  <a:prstClr val="black"/>
                </a:solidFill>
                <a:latin typeface="Yu Gothic UI" panose="020B0500000000000000" pitchFamily="34" charset="-128"/>
                <a:ea typeface="Yu Gothic UI" panose="020B0500000000000000" pitchFamily="34" charset="-128"/>
              </a:rPr>
              <a:t>40 </a:t>
            </a:r>
            <a:r>
              <a:rPr lang="ja-JP" altLang="en-US" sz="1200" dirty="0">
                <a:solidFill>
                  <a:prstClr val="black"/>
                </a:solidFill>
                <a:latin typeface="Yu Gothic UI" panose="020B0500000000000000" pitchFamily="34" charset="-128"/>
                <a:ea typeface="Yu Gothic UI" panose="020B0500000000000000" pitchFamily="34" charset="-128"/>
              </a:rPr>
              <a:t>人</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en-US" altLang="ja-JP" sz="1050" dirty="0">
                <a:solidFill>
                  <a:prstClr val="black"/>
                </a:solidFill>
                <a:latin typeface="Yu Gothic UI" panose="020B0500000000000000" pitchFamily="34" charset="-128"/>
                <a:ea typeface="Yu Gothic UI" panose="020B0500000000000000" pitchFamily="34" charset="-128"/>
              </a:rPr>
              <a:t>※</a:t>
            </a:r>
            <a:r>
              <a:rPr lang="ja-JP" altLang="en-US" sz="1050" dirty="0">
                <a:solidFill>
                  <a:prstClr val="black"/>
                </a:solidFill>
                <a:latin typeface="Yu Gothic UI" panose="020B0500000000000000" pitchFamily="34" charset="-128"/>
                <a:ea typeface="Yu Gothic UI" panose="020B0500000000000000" pitchFamily="34" charset="-128"/>
              </a:rPr>
              <a:t>最大検知人数は</a:t>
            </a:r>
            <a:r>
              <a:rPr lang="en-US" altLang="ja-JP" sz="1050" dirty="0">
                <a:solidFill>
                  <a:prstClr val="black"/>
                </a:solidFill>
                <a:latin typeface="Yu Gothic UI" panose="020B0500000000000000" pitchFamily="34" charset="-128"/>
                <a:ea typeface="Yu Gothic UI" panose="020B0500000000000000" pitchFamily="34" charset="-128"/>
              </a:rPr>
              <a:t>40</a:t>
            </a:r>
            <a:r>
              <a:rPr lang="ja-JP" altLang="en-US" sz="1050" dirty="0">
                <a:solidFill>
                  <a:prstClr val="black"/>
                </a:solidFill>
                <a:latin typeface="Yu Gothic UI" panose="020B0500000000000000" pitchFamily="34" charset="-128"/>
                <a:ea typeface="Yu Gothic UI" panose="020B0500000000000000" pitchFamily="34" charset="-128"/>
              </a:rPr>
              <a:t>人のため、各エリアの設定人数の合計が</a:t>
            </a:r>
            <a:endParaRPr lang="en-US" altLang="ja-JP" sz="105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050" dirty="0">
                <a:solidFill>
                  <a:prstClr val="black"/>
                </a:solidFill>
                <a:latin typeface="Yu Gothic UI" panose="020B0500000000000000" pitchFamily="34" charset="-128"/>
                <a:ea typeface="Yu Gothic UI" panose="020B0500000000000000" pitchFamily="34" charset="-128"/>
              </a:rPr>
              <a:t>    </a:t>
            </a:r>
            <a:r>
              <a:rPr lang="en-US" altLang="ja-JP" sz="1050" dirty="0">
                <a:solidFill>
                  <a:prstClr val="black"/>
                </a:solidFill>
                <a:latin typeface="Yu Gothic UI" panose="020B0500000000000000" pitchFamily="34" charset="-128"/>
                <a:ea typeface="Yu Gothic UI" panose="020B0500000000000000" pitchFamily="34" charset="-128"/>
              </a:rPr>
              <a:t>40</a:t>
            </a:r>
            <a:r>
              <a:rPr lang="ja-JP" altLang="en-US" sz="1050" dirty="0">
                <a:solidFill>
                  <a:prstClr val="black"/>
                </a:solidFill>
                <a:latin typeface="Yu Gothic UI" panose="020B0500000000000000" pitchFamily="34" charset="-128"/>
                <a:ea typeface="Yu Gothic UI" panose="020B0500000000000000" pitchFamily="34" charset="-128"/>
              </a:rPr>
              <a:t>人を超える場合は、正しく混雑を検知できないことがあります。</a:t>
            </a:r>
          </a:p>
        </p:txBody>
      </p:sp>
      <p:sp>
        <p:nvSpPr>
          <p:cNvPr id="17" name="線吹き出し 2 (枠付き) 31">
            <a:extLst>
              <a:ext uri="{FF2B5EF4-FFF2-40B4-BE49-F238E27FC236}">
                <a16:creationId xmlns:a16="http://schemas.microsoft.com/office/drawing/2014/main" id="{AD943089-EA51-788F-997A-3A551BAE3DCB}"/>
              </a:ext>
            </a:extLst>
          </p:cNvPr>
          <p:cNvSpPr/>
          <p:nvPr/>
        </p:nvSpPr>
        <p:spPr>
          <a:xfrm>
            <a:off x="5375601" y="3634215"/>
            <a:ext cx="3676764" cy="647981"/>
          </a:xfrm>
          <a:prstGeom prst="borderCallout2">
            <a:avLst>
              <a:gd name="adj1" fmla="val 11924"/>
              <a:gd name="adj2" fmla="val -248"/>
              <a:gd name="adj3" fmla="val 11580"/>
              <a:gd name="adj4" fmla="val -7342"/>
              <a:gd name="adj5" fmla="val -121667"/>
              <a:gd name="adj6" fmla="val -20096"/>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テキスト ボックス 17">
            <a:extLst>
              <a:ext uri="{FF2B5EF4-FFF2-40B4-BE49-F238E27FC236}">
                <a16:creationId xmlns:a16="http://schemas.microsoft.com/office/drawing/2014/main" id="{3D3B5D2B-0140-4186-3BD4-7143D74B7899}"/>
              </a:ext>
            </a:extLst>
          </p:cNvPr>
          <p:cNvSpPr txBox="1"/>
          <p:nvPr/>
        </p:nvSpPr>
        <p:spPr>
          <a:xfrm>
            <a:off x="5376554" y="3635865"/>
            <a:ext cx="3525340" cy="646331"/>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アラーム条件：時間（秒）</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各エリアの混雑状態だと判定する時間を設定します。</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設定可能範囲：</a:t>
            </a:r>
            <a:r>
              <a:rPr lang="en-US" altLang="ja-JP" sz="1200" dirty="0">
                <a:solidFill>
                  <a:prstClr val="black"/>
                </a:solidFill>
                <a:latin typeface="Yu Gothic UI" panose="020B0500000000000000" pitchFamily="34" charset="-128"/>
                <a:ea typeface="Yu Gothic UI" panose="020B0500000000000000" pitchFamily="34" charset="-128"/>
              </a:rPr>
              <a:t>1 </a:t>
            </a:r>
            <a:r>
              <a:rPr lang="ja-JP" altLang="en-US" sz="1200" dirty="0">
                <a:solidFill>
                  <a:prstClr val="black"/>
                </a:solidFill>
                <a:latin typeface="Yu Gothic UI" panose="020B0500000000000000" pitchFamily="34" charset="-128"/>
                <a:ea typeface="Yu Gothic UI" panose="020B0500000000000000" pitchFamily="34" charset="-128"/>
              </a:rPr>
              <a:t>～ </a:t>
            </a:r>
            <a:r>
              <a:rPr lang="en-US" altLang="ja-JP" sz="1200" dirty="0">
                <a:solidFill>
                  <a:prstClr val="black"/>
                </a:solidFill>
                <a:latin typeface="Yu Gothic UI" panose="020B0500000000000000" pitchFamily="34" charset="-128"/>
                <a:ea typeface="Yu Gothic UI" panose="020B0500000000000000" pitchFamily="34" charset="-128"/>
              </a:rPr>
              <a:t>600 </a:t>
            </a:r>
            <a:r>
              <a:rPr lang="ja-JP" altLang="en-US" sz="1200" dirty="0">
                <a:solidFill>
                  <a:prstClr val="black"/>
                </a:solidFill>
                <a:latin typeface="Yu Gothic UI" panose="020B0500000000000000" pitchFamily="34" charset="-128"/>
                <a:ea typeface="Yu Gothic UI" panose="020B0500000000000000" pitchFamily="34" charset="-128"/>
              </a:rPr>
              <a:t>秒</a:t>
            </a:r>
          </a:p>
        </p:txBody>
      </p:sp>
    </p:spTree>
    <p:extLst>
      <p:ext uri="{BB962C8B-B14F-4D97-AF65-F5344CB8AC3E}">
        <p14:creationId xmlns:p14="http://schemas.microsoft.com/office/powerpoint/2010/main" val="1023019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補足：検知エリア設定における注意事項</a:t>
            </a:r>
          </a:p>
        </p:txBody>
      </p:sp>
      <p:pic>
        <p:nvPicPr>
          <p:cNvPr id="3" name="図 2">
            <a:extLst>
              <a:ext uri="{FF2B5EF4-FFF2-40B4-BE49-F238E27FC236}">
                <a16:creationId xmlns:a16="http://schemas.microsoft.com/office/drawing/2014/main" id="{27E67B96-E621-4E8E-774E-E80F41262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20" y="1337020"/>
            <a:ext cx="8198888" cy="3419442"/>
          </a:xfrm>
          <a:prstGeom prst="rect">
            <a:avLst/>
          </a:prstGeom>
        </p:spPr>
      </p:pic>
      <p:sp>
        <p:nvSpPr>
          <p:cNvPr id="4" name="正方形/長方形 3">
            <a:extLst>
              <a:ext uri="{FF2B5EF4-FFF2-40B4-BE49-F238E27FC236}">
                <a16:creationId xmlns:a16="http://schemas.microsoft.com/office/drawing/2014/main" id="{434E443B-9E44-DCB0-AA9F-578DD7D87DC6}"/>
              </a:ext>
            </a:extLst>
          </p:cNvPr>
          <p:cNvSpPr/>
          <p:nvPr/>
        </p:nvSpPr>
        <p:spPr>
          <a:xfrm>
            <a:off x="1329899" y="590981"/>
            <a:ext cx="7067591" cy="738664"/>
          </a:xfrm>
          <a:prstGeom prst="rect">
            <a:avLst/>
          </a:prstGeom>
        </p:spPr>
        <p:txBody>
          <a:bodyPr wrap="square">
            <a:spAutoFit/>
          </a:bodyPr>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人物の状態により検知枠の表示が変わりますので、</a:t>
            </a:r>
            <a:r>
              <a:rPr lang="ja-JP" altLang="en-US" sz="1400" dirty="0">
                <a:solidFill>
                  <a:srgbClr val="FF0000"/>
                </a:solidFill>
                <a:latin typeface="Yu Gothic UI" panose="020B0500000000000000" pitchFamily="34" charset="-128"/>
                <a:ea typeface="Yu Gothic UI" panose="020B0500000000000000" pitchFamily="34" charset="-128"/>
                <a:cs typeface="Meiryo UI" panose="020B0604030504040204" pitchFamily="50" charset="-128"/>
              </a:rPr>
              <a:t>検知エリアは大きめに設定してください。</a:t>
            </a:r>
          </a:p>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人物の検知枠下辺の中央を検知枠の位置としています。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この検知枠の位置が検知エリアに入るように検知エリアを設定してください。</a:t>
            </a:r>
            <a:endParaRPr lang="ja-JP" altLang="en-US" sz="1400" dirty="0">
              <a:solidFill>
                <a:srgbClr val="C00000"/>
              </a:solidFill>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305904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２．カメラ設定</a:t>
            </a:r>
          </a:p>
        </p:txBody>
      </p:sp>
      <p:pic>
        <p:nvPicPr>
          <p:cNvPr id="18" name="図 17">
            <a:extLst>
              <a:ext uri="{FF2B5EF4-FFF2-40B4-BE49-F238E27FC236}">
                <a16:creationId xmlns:a16="http://schemas.microsoft.com/office/drawing/2014/main" id="{C1A8C3DE-78C9-AB39-985A-624F7B40CE99}"/>
              </a:ext>
            </a:extLst>
          </p:cNvPr>
          <p:cNvPicPr>
            <a:picLocks noChangeAspect="1"/>
          </p:cNvPicPr>
          <p:nvPr/>
        </p:nvPicPr>
        <p:blipFill rotWithShape="1">
          <a:blip r:embed="rId2"/>
          <a:srcRect t="10484" r="14169"/>
          <a:stretch/>
        </p:blipFill>
        <p:spPr>
          <a:xfrm>
            <a:off x="252342" y="1438414"/>
            <a:ext cx="3631677" cy="3308072"/>
          </a:xfrm>
          <a:prstGeom prst="rect">
            <a:avLst/>
          </a:prstGeom>
        </p:spPr>
      </p:pic>
      <p:sp>
        <p:nvSpPr>
          <p:cNvPr id="4" name="正方形/長方形 114">
            <a:extLst>
              <a:ext uri="{FF2B5EF4-FFF2-40B4-BE49-F238E27FC236}">
                <a16:creationId xmlns:a16="http://schemas.microsoft.com/office/drawing/2014/main" id="{47FEB756-B898-2601-A504-7945B12B26E7}"/>
              </a:ext>
            </a:extLst>
          </p:cNvPr>
          <p:cNvSpPr>
            <a:spLocks noChangeArrowheads="1"/>
          </p:cNvSpPr>
          <p:nvPr/>
        </p:nvSpPr>
        <p:spPr bwMode="auto">
          <a:xfrm>
            <a:off x="11575" y="609500"/>
            <a:ext cx="3833446"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スケジュール設定</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 name="正方形/長方形 4">
            <a:extLst>
              <a:ext uri="{FF2B5EF4-FFF2-40B4-BE49-F238E27FC236}">
                <a16:creationId xmlns:a16="http://schemas.microsoft.com/office/drawing/2014/main" id="{40CD07D0-5E41-8715-2CA4-905751396AF0}"/>
              </a:ext>
            </a:extLst>
          </p:cNvPr>
          <p:cNvSpPr/>
          <p:nvPr/>
        </p:nvSpPr>
        <p:spPr>
          <a:xfrm>
            <a:off x="1120380" y="1708089"/>
            <a:ext cx="2647420" cy="133606"/>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 name="正方形/長方形 5">
            <a:extLst>
              <a:ext uri="{FF2B5EF4-FFF2-40B4-BE49-F238E27FC236}">
                <a16:creationId xmlns:a16="http://schemas.microsoft.com/office/drawing/2014/main" id="{337B9746-7324-A5F1-64B1-26F0BB7F1936}"/>
              </a:ext>
            </a:extLst>
          </p:cNvPr>
          <p:cNvSpPr/>
          <p:nvPr/>
        </p:nvSpPr>
        <p:spPr>
          <a:xfrm>
            <a:off x="1120380" y="1895661"/>
            <a:ext cx="2647420" cy="678724"/>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0D2ED9F5-3557-9C82-9E2C-B061166C5DC1}"/>
              </a:ext>
            </a:extLst>
          </p:cNvPr>
          <p:cNvSpPr/>
          <p:nvPr/>
        </p:nvSpPr>
        <p:spPr>
          <a:xfrm>
            <a:off x="1120374" y="2640075"/>
            <a:ext cx="2647426" cy="1845173"/>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8" name="線吹き出し 2 (枠付き) 10">
            <a:extLst>
              <a:ext uri="{FF2B5EF4-FFF2-40B4-BE49-F238E27FC236}">
                <a16:creationId xmlns:a16="http://schemas.microsoft.com/office/drawing/2014/main" id="{67E7CAE1-13B7-B5B3-7A40-57F429C5389C}"/>
              </a:ext>
            </a:extLst>
          </p:cNvPr>
          <p:cNvSpPr/>
          <p:nvPr/>
        </p:nvSpPr>
        <p:spPr>
          <a:xfrm>
            <a:off x="4403810" y="2360314"/>
            <a:ext cx="4435388" cy="1035447"/>
          </a:xfrm>
          <a:prstGeom prst="borderCallout2">
            <a:avLst>
              <a:gd name="adj1" fmla="val 11924"/>
              <a:gd name="adj2" fmla="val -248"/>
              <a:gd name="adj3" fmla="val 12473"/>
              <a:gd name="adj4" fmla="val -9546"/>
              <a:gd name="adj5" fmla="val -5455"/>
              <a:gd name="adj6" fmla="val -14738"/>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9" name="テキスト ボックス 8">
            <a:extLst>
              <a:ext uri="{FF2B5EF4-FFF2-40B4-BE49-F238E27FC236}">
                <a16:creationId xmlns:a16="http://schemas.microsoft.com/office/drawing/2014/main" id="{1DF9CD2F-4B2A-F54D-E8BB-21137367737B}"/>
              </a:ext>
            </a:extLst>
          </p:cNvPr>
          <p:cNvSpPr txBox="1"/>
          <p:nvPr/>
        </p:nvSpPr>
        <p:spPr>
          <a:xfrm>
            <a:off x="4404758" y="2357608"/>
            <a:ext cx="4381101" cy="1015663"/>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動作する曜日</a:t>
            </a: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混雑検知を動作させる曜日を設定します。</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「タイムテーブル</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」、「タイムテーブル</a:t>
            </a:r>
            <a:r>
              <a:rPr lang="en-US" altLang="ja-JP" sz="1200" dirty="0">
                <a:solidFill>
                  <a:prstClr val="black"/>
                </a:solidFill>
                <a:latin typeface="Yu Gothic UI" panose="020B0500000000000000" pitchFamily="34" charset="-128"/>
                <a:ea typeface="Yu Gothic UI" panose="020B0500000000000000" pitchFamily="34" charset="-128"/>
              </a:rPr>
              <a:t>2</a:t>
            </a:r>
            <a:r>
              <a:rPr lang="ja-JP" altLang="en-US" sz="1200" dirty="0">
                <a:solidFill>
                  <a:prstClr val="black"/>
                </a:solidFill>
                <a:latin typeface="Yu Gothic UI" panose="020B0500000000000000" pitchFamily="34" charset="-128"/>
                <a:ea typeface="Yu Gothic UI" panose="020B0500000000000000" pitchFamily="34" charset="-128"/>
              </a:rPr>
              <a:t>」について</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それぞれ動作させたい曜日を選択します。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Off</a:t>
            </a:r>
            <a:r>
              <a:rPr lang="ja-JP" altLang="en-US" sz="1200" dirty="0">
                <a:solidFill>
                  <a:prstClr val="black"/>
                </a:solidFill>
                <a:latin typeface="Yu Gothic UI" panose="020B0500000000000000" pitchFamily="34" charset="-128"/>
                <a:ea typeface="Yu Gothic UI" panose="020B0500000000000000" pitchFamily="34" charset="-128"/>
              </a:rPr>
              <a:t>」の曜日を選択すると、選択した曜日は動作しません。</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10" name="線吹き出し 2 (枠付き) 12">
            <a:extLst>
              <a:ext uri="{FF2B5EF4-FFF2-40B4-BE49-F238E27FC236}">
                <a16:creationId xmlns:a16="http://schemas.microsoft.com/office/drawing/2014/main" id="{1BABEF10-8735-D2CC-8E82-291067E5FDFB}"/>
              </a:ext>
            </a:extLst>
          </p:cNvPr>
          <p:cNvSpPr/>
          <p:nvPr/>
        </p:nvSpPr>
        <p:spPr>
          <a:xfrm>
            <a:off x="4403812" y="3601555"/>
            <a:ext cx="4435388" cy="883693"/>
          </a:xfrm>
          <a:prstGeom prst="borderCallout2">
            <a:avLst>
              <a:gd name="adj1" fmla="val 13720"/>
              <a:gd name="adj2" fmla="val 9"/>
              <a:gd name="adj3" fmla="val 14270"/>
              <a:gd name="adj4" fmla="val -8925"/>
              <a:gd name="adj5" fmla="val 33106"/>
              <a:gd name="adj6" fmla="val -14537"/>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2235B5A9-A6B3-18A4-F1B1-EF4A02B108B2}"/>
              </a:ext>
            </a:extLst>
          </p:cNvPr>
          <p:cNvSpPr txBox="1"/>
          <p:nvPr/>
        </p:nvSpPr>
        <p:spPr>
          <a:xfrm>
            <a:off x="4425860" y="3624045"/>
            <a:ext cx="4359999" cy="830997"/>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タイムテーブル</a:t>
            </a: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混雑検知を動作させる時間と動作内容（</a:t>
            </a:r>
            <a:r>
              <a:rPr lang="en-US" altLang="ja-JP" sz="1200" dirty="0">
                <a:solidFill>
                  <a:prstClr val="black"/>
                </a:solidFill>
                <a:latin typeface="Yu Gothic UI" panose="020B0500000000000000" pitchFamily="34" charset="-128"/>
                <a:ea typeface="Yu Gothic UI" panose="020B0500000000000000" pitchFamily="34" charset="-128"/>
              </a:rPr>
              <a:t>On/Off</a:t>
            </a:r>
            <a:r>
              <a:rPr lang="ja-JP" altLang="en-US" sz="1200" dirty="0">
                <a:solidFill>
                  <a:prstClr val="black"/>
                </a:solidFill>
                <a:latin typeface="Yu Gothic UI" panose="020B0500000000000000" pitchFamily="34" charset="-128"/>
                <a:ea typeface="Yu Gothic UI" panose="020B0500000000000000" pitchFamily="34" charset="-128"/>
              </a:rPr>
              <a:t>）を設定します。</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動作させる時間は［タイムテーブル</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］、［タイムテーブル</a:t>
            </a:r>
            <a:r>
              <a:rPr lang="en-US" altLang="ja-JP" sz="1200" dirty="0">
                <a:solidFill>
                  <a:prstClr val="black"/>
                </a:solidFill>
                <a:latin typeface="Yu Gothic UI" panose="020B0500000000000000" pitchFamily="34" charset="-128"/>
                <a:ea typeface="Yu Gothic UI" panose="020B0500000000000000" pitchFamily="34" charset="-128"/>
              </a:rPr>
              <a:t>2</a:t>
            </a:r>
            <a:r>
              <a:rPr lang="ja-JP" altLang="en-US" sz="1200" dirty="0">
                <a:solidFill>
                  <a:prstClr val="black"/>
                </a:solidFill>
                <a:latin typeface="Yu Gothic UI" panose="020B0500000000000000" pitchFamily="34" charset="-128"/>
                <a:ea typeface="Yu Gothic UI" panose="020B0500000000000000" pitchFamily="34" charset="-128"/>
              </a:rPr>
              <a:t>］について、それぞれ</a:t>
            </a:r>
            <a:r>
              <a:rPr lang="en-US" altLang="ja-JP" sz="1200" dirty="0">
                <a:solidFill>
                  <a:prstClr val="black"/>
                </a:solidFill>
                <a:latin typeface="Yu Gothic UI" panose="020B0500000000000000" pitchFamily="34" charset="-128"/>
                <a:ea typeface="Yu Gothic UI" panose="020B0500000000000000" pitchFamily="34" charset="-128"/>
              </a:rPr>
              <a:t>6</a:t>
            </a:r>
            <a:r>
              <a:rPr lang="ja-JP" altLang="en-US" sz="1200" dirty="0" err="1">
                <a:solidFill>
                  <a:prstClr val="black"/>
                </a:solidFill>
                <a:latin typeface="Yu Gothic UI" panose="020B0500000000000000" pitchFamily="34" charset="-128"/>
                <a:ea typeface="Yu Gothic UI" panose="020B0500000000000000" pitchFamily="34" charset="-128"/>
              </a:rPr>
              <a:t>つまで</a:t>
            </a:r>
            <a:r>
              <a:rPr lang="ja-JP" altLang="en-US" sz="1200" dirty="0">
                <a:solidFill>
                  <a:prstClr val="black"/>
                </a:solidFill>
                <a:latin typeface="Yu Gothic UI" panose="020B0500000000000000" pitchFamily="34" charset="-128"/>
                <a:ea typeface="Yu Gothic UI" panose="020B0500000000000000" pitchFamily="34" charset="-128"/>
              </a:rPr>
              <a:t>設定できます。</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12" name="線吹き出し 2 (枠付き) 14">
            <a:extLst>
              <a:ext uri="{FF2B5EF4-FFF2-40B4-BE49-F238E27FC236}">
                <a16:creationId xmlns:a16="http://schemas.microsoft.com/office/drawing/2014/main" id="{2B1D4B4B-144F-9E61-F5BE-3FA0D82BFB91}"/>
              </a:ext>
            </a:extLst>
          </p:cNvPr>
          <p:cNvSpPr/>
          <p:nvPr/>
        </p:nvSpPr>
        <p:spPr>
          <a:xfrm>
            <a:off x="4403802" y="1670155"/>
            <a:ext cx="4435387" cy="512195"/>
          </a:xfrm>
          <a:prstGeom prst="borderCallout2">
            <a:avLst>
              <a:gd name="adj1" fmla="val 11924"/>
              <a:gd name="adj2" fmla="val -248"/>
              <a:gd name="adj3" fmla="val 12473"/>
              <a:gd name="adj4" fmla="val -9546"/>
              <a:gd name="adj5" fmla="val 21466"/>
              <a:gd name="adj6" fmla="val -14589"/>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3" name="テキスト ボックス 12">
            <a:extLst>
              <a:ext uri="{FF2B5EF4-FFF2-40B4-BE49-F238E27FC236}">
                <a16:creationId xmlns:a16="http://schemas.microsoft.com/office/drawing/2014/main" id="{C6A733AB-419E-A855-458C-75177FFFFAE6}"/>
              </a:ext>
            </a:extLst>
          </p:cNvPr>
          <p:cNvSpPr txBox="1"/>
          <p:nvPr/>
        </p:nvSpPr>
        <p:spPr>
          <a:xfrm>
            <a:off x="4427616" y="1694665"/>
            <a:ext cx="4358244" cy="461665"/>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機能拡張ソフトウェア</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混雑検知」を選択します。</a:t>
            </a:r>
          </a:p>
        </p:txBody>
      </p:sp>
      <p:sp>
        <p:nvSpPr>
          <p:cNvPr id="14" name="Rectangle 10">
            <a:extLst>
              <a:ext uri="{FF2B5EF4-FFF2-40B4-BE49-F238E27FC236}">
                <a16:creationId xmlns:a16="http://schemas.microsoft.com/office/drawing/2014/main" id="{E2C8A008-987C-B995-FE6C-6DEA8EE67FF7}"/>
              </a:ext>
            </a:extLst>
          </p:cNvPr>
          <p:cNvSpPr>
            <a:spLocks noChangeArrowheads="1"/>
          </p:cNvSpPr>
          <p:nvPr/>
        </p:nvSpPr>
        <p:spPr bwMode="auto">
          <a:xfrm>
            <a:off x="4276738" y="1353591"/>
            <a:ext cx="3547243" cy="319508"/>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初期値として</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24</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時間スケジュール登録されています。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9310C9F6-8AC7-555F-383D-D1150426F222}"/>
              </a:ext>
            </a:extLst>
          </p:cNvPr>
          <p:cNvSpPr/>
          <p:nvPr/>
        </p:nvSpPr>
        <p:spPr>
          <a:xfrm>
            <a:off x="217613" y="1026863"/>
            <a:ext cx="5916487" cy="285990"/>
          </a:xfrm>
          <a:prstGeom prst="rect">
            <a:avLst/>
          </a:prstGeom>
        </p:spPr>
        <p:txBody>
          <a:bodyPr wrap="square" lIns="0" tIns="45600" rIns="0" bIns="45600">
            <a:spAutoFit/>
          </a:bodyPr>
          <a:lstStyle/>
          <a:p>
            <a:pPr defTabSz="457200">
              <a:lnSpc>
                <a:spcPct val="90000"/>
              </a:lnSpc>
            </a:pP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設定→ 詳細設定→ カメラの詳細設定→ 機能拡張ソフトウェア→ </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動作スケジュール</a:t>
            </a:r>
            <a:endPar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325216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descr="テーブル&#10;&#10;中程度の精度で自動的に生成された説明">
            <a:extLst>
              <a:ext uri="{FF2B5EF4-FFF2-40B4-BE49-F238E27FC236}">
                <a16:creationId xmlns:a16="http://schemas.microsoft.com/office/drawing/2014/main" id="{74CB7DB1-7948-47D0-E431-3CCDD68CDD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2666" y="3029785"/>
            <a:ext cx="3014838" cy="1757568"/>
          </a:xfrm>
          <a:prstGeom prst="rect">
            <a:avLst/>
          </a:prstGeom>
        </p:spPr>
      </p:pic>
      <p:sp>
        <p:nvSpPr>
          <p:cNvPr id="2" name="タイトル 1"/>
          <p:cNvSpPr>
            <a:spLocks noGrp="1"/>
          </p:cNvSpPr>
          <p:nvPr>
            <p:ph type="title"/>
          </p:nvPr>
        </p:nvSpPr>
        <p:spPr/>
        <p:txBody>
          <a:bodyPr/>
          <a:lstStyle/>
          <a:p>
            <a:r>
              <a:rPr kumimoji="1" lang="ja-JP" altLang="en-US" dirty="0"/>
              <a:t>３．レコーダー設定</a:t>
            </a:r>
          </a:p>
        </p:txBody>
      </p:sp>
      <p:sp>
        <p:nvSpPr>
          <p:cNvPr id="3" name="Rectangle 10">
            <a:extLst>
              <a:ext uri="{FF2B5EF4-FFF2-40B4-BE49-F238E27FC236}">
                <a16:creationId xmlns:a16="http://schemas.microsoft.com/office/drawing/2014/main" id="{FFF1FEF1-4B0D-E316-E863-2B85EAF70692}"/>
              </a:ext>
            </a:extLst>
          </p:cNvPr>
          <p:cNvSpPr>
            <a:spLocks noChangeArrowheads="1"/>
          </p:cNvSpPr>
          <p:nvPr/>
        </p:nvSpPr>
        <p:spPr bwMode="auto">
          <a:xfrm>
            <a:off x="175854" y="620921"/>
            <a:ext cx="8909531" cy="517975"/>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機能拡張ソフトウェアアラーム設定、カメラサイトアラーム設定、スケジュール設定、独自アラーム通知設定を行います。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r>
              <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機能拡張ソフトウェアアラーム設定以外については後述の参考資料を参照してください。</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正方形/長方形 114">
            <a:extLst>
              <a:ext uri="{FF2B5EF4-FFF2-40B4-BE49-F238E27FC236}">
                <a16:creationId xmlns:a16="http://schemas.microsoft.com/office/drawing/2014/main" id="{00A71467-2E06-9C9E-A7AF-CFB4FE78FCA8}"/>
              </a:ext>
            </a:extLst>
          </p:cNvPr>
          <p:cNvSpPr>
            <a:spLocks noChangeArrowheads="1"/>
          </p:cNvSpPr>
          <p:nvPr/>
        </p:nvSpPr>
        <p:spPr bwMode="auto">
          <a:xfrm>
            <a:off x="11574" y="1147721"/>
            <a:ext cx="5152291"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pic>
        <p:nvPicPr>
          <p:cNvPr id="5" name="図 4">
            <a:extLst>
              <a:ext uri="{FF2B5EF4-FFF2-40B4-BE49-F238E27FC236}">
                <a16:creationId xmlns:a16="http://schemas.microsoft.com/office/drawing/2014/main" id="{1A353313-5EB1-F1AD-7BAD-1615F2BDB3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3578" y="1547831"/>
            <a:ext cx="2958356" cy="1399981"/>
          </a:xfrm>
          <a:prstGeom prst="rect">
            <a:avLst/>
          </a:prstGeom>
        </p:spPr>
      </p:pic>
      <p:sp>
        <p:nvSpPr>
          <p:cNvPr id="7" name="正方形/長方形 6">
            <a:extLst>
              <a:ext uri="{FF2B5EF4-FFF2-40B4-BE49-F238E27FC236}">
                <a16:creationId xmlns:a16="http://schemas.microsoft.com/office/drawing/2014/main" id="{34357A71-499E-076E-2552-3A44AD06EF22}"/>
              </a:ext>
            </a:extLst>
          </p:cNvPr>
          <p:cNvSpPr/>
          <p:nvPr/>
        </p:nvSpPr>
        <p:spPr>
          <a:xfrm>
            <a:off x="719706" y="2570320"/>
            <a:ext cx="2090571" cy="133606"/>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8" name="正方形/長方形 7">
            <a:extLst>
              <a:ext uri="{FF2B5EF4-FFF2-40B4-BE49-F238E27FC236}">
                <a16:creationId xmlns:a16="http://schemas.microsoft.com/office/drawing/2014/main" id="{C4382947-3EF9-6644-3079-766012897EA6}"/>
              </a:ext>
            </a:extLst>
          </p:cNvPr>
          <p:cNvSpPr/>
          <p:nvPr/>
        </p:nvSpPr>
        <p:spPr>
          <a:xfrm>
            <a:off x="758736" y="3697104"/>
            <a:ext cx="355218" cy="952853"/>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9" name="線吹き出し 2 (枠付き) 9">
            <a:extLst>
              <a:ext uri="{FF2B5EF4-FFF2-40B4-BE49-F238E27FC236}">
                <a16:creationId xmlns:a16="http://schemas.microsoft.com/office/drawing/2014/main" id="{7FCC8E7F-FC53-5079-975F-130E359087FC}"/>
              </a:ext>
            </a:extLst>
          </p:cNvPr>
          <p:cNvSpPr/>
          <p:nvPr/>
        </p:nvSpPr>
        <p:spPr>
          <a:xfrm>
            <a:off x="3934548" y="1365742"/>
            <a:ext cx="5079912" cy="735727"/>
          </a:xfrm>
          <a:prstGeom prst="borderCallout2">
            <a:avLst>
              <a:gd name="adj1" fmla="val 21076"/>
              <a:gd name="adj2" fmla="val 52"/>
              <a:gd name="adj3" fmla="val 21107"/>
              <a:gd name="adj4" fmla="val -14204"/>
              <a:gd name="adj5" fmla="val 162097"/>
              <a:gd name="adj6" fmla="val -25034"/>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 name="テキスト ボックス 9">
            <a:extLst>
              <a:ext uri="{FF2B5EF4-FFF2-40B4-BE49-F238E27FC236}">
                <a16:creationId xmlns:a16="http://schemas.microsoft.com/office/drawing/2014/main" id="{217D98C1-CB7E-3CB1-F3EA-79B893E94D81}"/>
              </a:ext>
            </a:extLst>
          </p:cNvPr>
          <p:cNvSpPr txBox="1"/>
          <p:nvPr/>
        </p:nvSpPr>
        <p:spPr>
          <a:xfrm>
            <a:off x="3958361" y="1390252"/>
            <a:ext cx="4995139" cy="646331"/>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機能拡張ソフトウェアアラーム</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「設定」→「録画・イベント」→「高度な設定」内の「機能拡張ソフトウェアアラーム」の「設定」ボタンを押下し、「機能拡張ソフトウェアアラーム」設定画面を開きます。</a:t>
            </a:r>
          </a:p>
        </p:txBody>
      </p:sp>
      <p:sp>
        <p:nvSpPr>
          <p:cNvPr id="11" name="線吹き出し 2 (枠付き) 11">
            <a:extLst>
              <a:ext uri="{FF2B5EF4-FFF2-40B4-BE49-F238E27FC236}">
                <a16:creationId xmlns:a16="http://schemas.microsoft.com/office/drawing/2014/main" id="{0928B44C-367C-6DCC-4E5D-BC881193B4FA}"/>
              </a:ext>
            </a:extLst>
          </p:cNvPr>
          <p:cNvSpPr/>
          <p:nvPr/>
        </p:nvSpPr>
        <p:spPr>
          <a:xfrm>
            <a:off x="3934544" y="3291263"/>
            <a:ext cx="5079908" cy="876877"/>
          </a:xfrm>
          <a:prstGeom prst="borderCallout2">
            <a:avLst>
              <a:gd name="adj1" fmla="val 23679"/>
              <a:gd name="adj2" fmla="val -122"/>
              <a:gd name="adj3" fmla="val 24240"/>
              <a:gd name="adj4" fmla="val -33557"/>
              <a:gd name="adj5" fmla="val 110424"/>
              <a:gd name="adj6" fmla="val -43835"/>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2CFF265D-E5E2-F637-7F70-A4F2EE13D921}"/>
              </a:ext>
            </a:extLst>
          </p:cNvPr>
          <p:cNvSpPr txBox="1"/>
          <p:nvPr/>
        </p:nvSpPr>
        <p:spPr>
          <a:xfrm>
            <a:off x="3958357" y="3315773"/>
            <a:ext cx="4995143" cy="830997"/>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名称</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混雑検知」アラームの名称を入力します。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例：</a:t>
            </a:r>
            <a:r>
              <a:rPr lang="en-US" altLang="ja-JP" sz="1200" dirty="0">
                <a:solidFill>
                  <a:prstClr val="black"/>
                </a:solidFill>
                <a:latin typeface="Yu Gothic UI" panose="020B0500000000000000" pitchFamily="34" charset="-128"/>
                <a:ea typeface="Yu Gothic UI" panose="020B0500000000000000" pitchFamily="34" charset="-128"/>
              </a:rPr>
              <a:t> AI</a:t>
            </a:r>
            <a:r>
              <a:rPr lang="ja-JP" altLang="en-US" sz="1200" dirty="0">
                <a:solidFill>
                  <a:prstClr val="black"/>
                </a:solidFill>
                <a:latin typeface="Yu Gothic UI" panose="020B0500000000000000" pitchFamily="34" charset="-128"/>
                <a:ea typeface="Yu Gothic UI" panose="020B0500000000000000" pitchFamily="34" charset="-128"/>
              </a:rPr>
              <a:t>混雑検知（エリア</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en-US" altLang="ja-JP" sz="1100" dirty="0">
                <a:solidFill>
                  <a:srgbClr val="FF0000"/>
                </a:solidFill>
                <a:latin typeface="Yu Gothic UI" panose="020B0500000000000000" pitchFamily="34" charset="-128"/>
                <a:ea typeface="Yu Gothic UI" panose="020B0500000000000000" pitchFamily="34" charset="-128"/>
              </a:rPr>
              <a:t>※</a:t>
            </a:r>
            <a:r>
              <a:rPr lang="ja-JP" altLang="en-US" sz="1100" dirty="0">
                <a:solidFill>
                  <a:srgbClr val="FF0000"/>
                </a:solidFill>
                <a:latin typeface="Yu Gothic UI" panose="020B0500000000000000" pitchFamily="34" charset="-128"/>
                <a:ea typeface="Yu Gothic UI" panose="020B0500000000000000" pitchFamily="34" charset="-128"/>
              </a:rPr>
              <a:t>かな漢字文字を含む名称を設定する場合には</a:t>
            </a:r>
            <a:r>
              <a:rPr lang="en-US" altLang="ja-JP" sz="1100" dirty="0">
                <a:solidFill>
                  <a:srgbClr val="FF0000"/>
                </a:solidFill>
                <a:latin typeface="Yu Gothic UI" panose="020B0500000000000000" pitchFamily="34" charset="-128"/>
                <a:ea typeface="Yu Gothic UI" panose="020B0500000000000000" pitchFamily="34" charset="-128"/>
              </a:rPr>
              <a:t>PC</a:t>
            </a:r>
            <a:r>
              <a:rPr lang="ja-JP" altLang="en-US" sz="1100" dirty="0">
                <a:solidFill>
                  <a:srgbClr val="FF0000"/>
                </a:solidFill>
                <a:latin typeface="Yu Gothic UI" panose="020B0500000000000000" pitchFamily="34" charset="-128"/>
                <a:ea typeface="Yu Gothic UI" panose="020B0500000000000000" pitchFamily="34" charset="-128"/>
              </a:rPr>
              <a:t>から</a:t>
            </a:r>
            <a:r>
              <a:rPr lang="en-US" altLang="ja-JP" sz="1100" dirty="0">
                <a:solidFill>
                  <a:srgbClr val="FF0000"/>
                </a:solidFill>
                <a:latin typeface="Yu Gothic UI" panose="020B0500000000000000" pitchFamily="34" charset="-128"/>
                <a:ea typeface="Yu Gothic UI" panose="020B0500000000000000" pitchFamily="34" charset="-128"/>
              </a:rPr>
              <a:t>WEB</a:t>
            </a:r>
            <a:r>
              <a:rPr lang="ja-JP" altLang="en-US" sz="1100" dirty="0">
                <a:solidFill>
                  <a:srgbClr val="FF0000"/>
                </a:solidFill>
                <a:latin typeface="Yu Gothic UI" panose="020B0500000000000000" pitchFamily="34" charset="-128"/>
                <a:ea typeface="Yu Gothic UI" panose="020B0500000000000000" pitchFamily="34" charset="-128"/>
              </a:rPr>
              <a:t>画面で行います。</a:t>
            </a:r>
          </a:p>
        </p:txBody>
      </p:sp>
      <p:sp>
        <p:nvSpPr>
          <p:cNvPr id="13" name="線吹き出し 2 (枠付き) 13">
            <a:extLst>
              <a:ext uri="{FF2B5EF4-FFF2-40B4-BE49-F238E27FC236}">
                <a16:creationId xmlns:a16="http://schemas.microsoft.com/office/drawing/2014/main" id="{CEDEB1FD-1D78-3D27-CD42-8829DF8DD9DA}"/>
              </a:ext>
            </a:extLst>
          </p:cNvPr>
          <p:cNvSpPr/>
          <p:nvPr/>
        </p:nvSpPr>
        <p:spPr>
          <a:xfrm>
            <a:off x="3934540" y="4219144"/>
            <a:ext cx="5079908" cy="512589"/>
          </a:xfrm>
          <a:prstGeom prst="borderCallout2">
            <a:avLst>
              <a:gd name="adj1" fmla="val 72330"/>
              <a:gd name="adj2" fmla="val 180"/>
              <a:gd name="adj3" fmla="val 72895"/>
              <a:gd name="adj4" fmla="val -17097"/>
              <a:gd name="adj5" fmla="val 31092"/>
              <a:gd name="adj6" fmla="val -25588"/>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4" name="テキスト ボックス 13">
            <a:extLst>
              <a:ext uri="{FF2B5EF4-FFF2-40B4-BE49-F238E27FC236}">
                <a16:creationId xmlns:a16="http://schemas.microsoft.com/office/drawing/2014/main" id="{4D86C99B-6284-AB7D-F65C-5CFCC858621B}"/>
              </a:ext>
            </a:extLst>
          </p:cNvPr>
          <p:cNvSpPr txBox="1"/>
          <p:nvPr/>
        </p:nvSpPr>
        <p:spPr>
          <a:xfrm>
            <a:off x="3958354" y="4243654"/>
            <a:ext cx="4705586" cy="461665"/>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メッセージ</a:t>
            </a:r>
            <a:r>
              <a:rPr lang="en-US" altLang="ja-JP" sz="1200" b="1" u="sng" dirty="0">
                <a:solidFill>
                  <a:prstClr val="black"/>
                </a:solidFill>
                <a:latin typeface="Yu Gothic UI" panose="020B0500000000000000" pitchFamily="34" charset="-128"/>
                <a:ea typeface="Yu Gothic UI" panose="020B0500000000000000" pitchFamily="34" charset="-128"/>
              </a:rPr>
              <a:t>ID</a:t>
            </a:r>
            <a:endParaRPr lang="ja-JP" altLang="en-US" sz="1200" b="1" u="sng"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混雑検知」アラームの</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（エリア</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4 : </a:t>
            </a:r>
            <a:r>
              <a:rPr lang="en-US" altLang="ja-JP" sz="1200" dirty="0">
                <a:solidFill>
                  <a:srgbClr val="FF0000"/>
                </a:solidFill>
                <a:latin typeface="Yu Gothic UI" panose="020B0500000000000000" pitchFamily="34" charset="-128"/>
                <a:ea typeface="Yu Gothic UI" panose="020B0500000000000000" pitchFamily="34" charset="-128"/>
              </a:rPr>
              <a:t>98</a:t>
            </a:r>
            <a:r>
              <a:rPr lang="ja-JP" altLang="en-US" sz="1200" dirty="0">
                <a:solidFill>
                  <a:srgbClr val="FF0000"/>
                </a:solidFill>
                <a:latin typeface="Yu Gothic UI" panose="020B0500000000000000" pitchFamily="34" charset="-128"/>
                <a:ea typeface="Yu Gothic UI" panose="020B0500000000000000" pitchFamily="34" charset="-128"/>
              </a:rPr>
              <a:t>～</a:t>
            </a:r>
            <a:r>
              <a:rPr lang="en-US" altLang="ja-JP" sz="1200" dirty="0">
                <a:solidFill>
                  <a:srgbClr val="FF0000"/>
                </a:solidFill>
                <a:latin typeface="Yu Gothic UI" panose="020B0500000000000000" pitchFamily="34" charset="-128"/>
                <a:ea typeface="Yu Gothic UI" panose="020B0500000000000000" pitchFamily="34" charset="-128"/>
              </a:rPr>
              <a:t>101</a:t>
            </a:r>
            <a:r>
              <a:rPr lang="ja-JP" altLang="en-US" sz="1200" dirty="0">
                <a:solidFill>
                  <a:prstClr val="black"/>
                </a:solidFill>
                <a:latin typeface="Yu Gothic UI" panose="020B0500000000000000" pitchFamily="34" charset="-128"/>
                <a:ea typeface="Yu Gothic UI" panose="020B0500000000000000" pitchFamily="34" charset="-128"/>
              </a:rPr>
              <a:t>）を入力します。</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15" name="線吹き出し 2 (枠付き) 15">
            <a:extLst>
              <a:ext uri="{FF2B5EF4-FFF2-40B4-BE49-F238E27FC236}">
                <a16:creationId xmlns:a16="http://schemas.microsoft.com/office/drawing/2014/main" id="{99EC98E8-7D34-5DB4-31D2-DF202045A699}"/>
              </a:ext>
            </a:extLst>
          </p:cNvPr>
          <p:cNvSpPr/>
          <p:nvPr/>
        </p:nvSpPr>
        <p:spPr>
          <a:xfrm>
            <a:off x="3934540" y="2552122"/>
            <a:ext cx="5079912" cy="688137"/>
          </a:xfrm>
          <a:prstGeom prst="borderCallout2">
            <a:avLst>
              <a:gd name="adj1" fmla="val 66659"/>
              <a:gd name="adj2" fmla="val 78"/>
              <a:gd name="adj3" fmla="val 66994"/>
              <a:gd name="adj4" fmla="val -42745"/>
              <a:gd name="adj5" fmla="val 165928"/>
              <a:gd name="adj6" fmla="val -58628"/>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6" name="テキスト ボックス 15">
            <a:extLst>
              <a:ext uri="{FF2B5EF4-FFF2-40B4-BE49-F238E27FC236}">
                <a16:creationId xmlns:a16="http://schemas.microsoft.com/office/drawing/2014/main" id="{C186966F-2CFE-6820-2528-5DD93D3C3589}"/>
              </a:ext>
            </a:extLst>
          </p:cNvPr>
          <p:cNvSpPr txBox="1"/>
          <p:nvPr/>
        </p:nvSpPr>
        <p:spPr>
          <a:xfrm>
            <a:off x="3958354" y="2576632"/>
            <a:ext cx="4995146" cy="646331"/>
          </a:xfrm>
          <a:prstGeom prst="rect">
            <a:avLst/>
          </a:prstGeom>
          <a:noFill/>
        </p:spPr>
        <p:txBody>
          <a:bodyPr wrap="square" rtlCol="0">
            <a:spAutoFit/>
          </a:bodyPr>
          <a:lstStyle/>
          <a:p>
            <a:pPr defTabSz="457200" fontAlgn="base">
              <a:spcBef>
                <a:spcPct val="0"/>
              </a:spcBef>
              <a:spcAft>
                <a:spcPct val="0"/>
              </a:spcAft>
            </a:pPr>
            <a:r>
              <a:rPr lang="en-US" altLang="ja-JP" sz="1200" b="1" u="sng" dirty="0">
                <a:solidFill>
                  <a:prstClr val="black"/>
                </a:solidFill>
                <a:latin typeface="Yu Gothic UI" panose="020B0500000000000000" pitchFamily="34" charset="-128"/>
                <a:ea typeface="Yu Gothic UI" panose="020B0500000000000000" pitchFamily="34" charset="-128"/>
              </a:rPr>
              <a:t>No.</a:t>
            </a: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No.1</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4</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AI-VMD</a:t>
            </a:r>
            <a:r>
              <a:rPr lang="ja-JP" altLang="en-US" sz="1200" dirty="0">
                <a:solidFill>
                  <a:prstClr val="black"/>
                </a:solidFill>
                <a:latin typeface="Yu Gothic UI" panose="020B0500000000000000" pitchFamily="34" charset="-128"/>
                <a:ea typeface="Yu Gothic UI" panose="020B0500000000000000" pitchFamily="34" charset="-128"/>
              </a:rPr>
              <a:t>用の</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が入力済みですが、変更可能です。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No.5</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8</a:t>
            </a:r>
            <a:r>
              <a:rPr lang="ja-JP" altLang="en-US" sz="1200" dirty="0">
                <a:solidFill>
                  <a:prstClr val="black"/>
                </a:solidFill>
                <a:latin typeface="Yu Gothic UI" panose="020B0500000000000000" pitchFamily="34" charset="-128"/>
                <a:ea typeface="Yu Gothic UI" panose="020B0500000000000000" pitchFamily="34" charset="-128"/>
              </a:rPr>
              <a:t>：使用可能</a:t>
            </a:r>
            <a:r>
              <a:rPr lang="en-US" altLang="ja-JP" sz="1200" dirty="0">
                <a:solidFill>
                  <a:prstClr val="black"/>
                </a:solidFill>
                <a:latin typeface="Yu Gothic UI" panose="020B0500000000000000" pitchFamily="34" charset="-128"/>
                <a:ea typeface="Yu Gothic UI" panose="020B0500000000000000" pitchFamily="34" charset="-128"/>
              </a:rPr>
              <a:t>ID</a:t>
            </a:r>
          </a:p>
        </p:txBody>
      </p:sp>
      <p:sp>
        <p:nvSpPr>
          <p:cNvPr id="17" name="正方形/長方形 16">
            <a:extLst>
              <a:ext uri="{FF2B5EF4-FFF2-40B4-BE49-F238E27FC236}">
                <a16:creationId xmlns:a16="http://schemas.microsoft.com/office/drawing/2014/main" id="{B37E7D5D-37D3-6E70-ADCB-D52DC24B4118}"/>
              </a:ext>
            </a:extLst>
          </p:cNvPr>
          <p:cNvSpPr/>
          <p:nvPr/>
        </p:nvSpPr>
        <p:spPr>
          <a:xfrm>
            <a:off x="1137768" y="4266289"/>
            <a:ext cx="1139765" cy="11241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正方形/長方形 17">
            <a:extLst>
              <a:ext uri="{FF2B5EF4-FFF2-40B4-BE49-F238E27FC236}">
                <a16:creationId xmlns:a16="http://schemas.microsoft.com/office/drawing/2014/main" id="{9EC81525-F7BB-1219-7E16-3D2B2F564989}"/>
              </a:ext>
            </a:extLst>
          </p:cNvPr>
          <p:cNvSpPr/>
          <p:nvPr/>
        </p:nvSpPr>
        <p:spPr>
          <a:xfrm>
            <a:off x="2302660" y="4267722"/>
            <a:ext cx="457473" cy="106744"/>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9" name="Rectangle 10">
            <a:extLst>
              <a:ext uri="{FF2B5EF4-FFF2-40B4-BE49-F238E27FC236}">
                <a16:creationId xmlns:a16="http://schemas.microsoft.com/office/drawing/2014/main" id="{6A105FE1-1BA0-05AA-599F-F9E3F87C2E12}"/>
              </a:ext>
            </a:extLst>
          </p:cNvPr>
          <p:cNvSpPr>
            <a:spLocks noChangeArrowheads="1"/>
          </p:cNvSpPr>
          <p:nvPr/>
        </p:nvSpPr>
        <p:spPr bwMode="auto">
          <a:xfrm>
            <a:off x="3876064" y="2289348"/>
            <a:ext cx="4665784" cy="319508"/>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No.1</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8</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の空いているところに</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AI</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混雑検知アラーム</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ID</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を設定します。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4248343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C11D8406-0520-22F4-5EAD-42EF6338A565}"/>
              </a:ext>
            </a:extLst>
          </p:cNvPr>
          <p:cNvPicPr>
            <a:picLocks noChangeAspect="1"/>
          </p:cNvPicPr>
          <p:nvPr/>
        </p:nvPicPr>
        <p:blipFill rotWithShape="1">
          <a:blip r:embed="rId2"/>
          <a:srcRect l="-1" r="41779" b="36817"/>
          <a:stretch/>
        </p:blipFill>
        <p:spPr>
          <a:xfrm>
            <a:off x="180659" y="1806599"/>
            <a:ext cx="4347832" cy="2948909"/>
          </a:xfrm>
          <a:prstGeom prst="rect">
            <a:avLst/>
          </a:prstGeom>
        </p:spPr>
      </p:pic>
      <p:sp>
        <p:nvSpPr>
          <p:cNvPr id="2" name="タイトル 1"/>
          <p:cNvSpPr>
            <a:spLocks noGrp="1"/>
          </p:cNvSpPr>
          <p:nvPr>
            <p:ph type="title"/>
          </p:nvPr>
        </p:nvSpPr>
        <p:spPr/>
        <p:txBody>
          <a:bodyPr/>
          <a:lstStyle/>
          <a:p>
            <a:r>
              <a:rPr kumimoji="1" lang="ja-JP" altLang="en-US" dirty="0"/>
              <a:t>４．</a:t>
            </a:r>
            <a:r>
              <a:rPr kumimoji="1" lang="en-US" altLang="ja-JP" dirty="0"/>
              <a:t>ASM300</a:t>
            </a:r>
            <a:r>
              <a:rPr kumimoji="1" lang="ja-JP" altLang="en-US" dirty="0"/>
              <a:t>設定</a:t>
            </a:r>
          </a:p>
        </p:txBody>
      </p:sp>
      <p:sp>
        <p:nvSpPr>
          <p:cNvPr id="3" name="Rectangle 10">
            <a:extLst>
              <a:ext uri="{FF2B5EF4-FFF2-40B4-BE49-F238E27FC236}">
                <a16:creationId xmlns:a16="http://schemas.microsoft.com/office/drawing/2014/main" id="{F4C1996A-8CCE-9C0A-9F92-03CFD2207C6E}"/>
              </a:ext>
            </a:extLst>
          </p:cNvPr>
          <p:cNvSpPr>
            <a:spLocks noChangeArrowheads="1"/>
          </p:cNvSpPr>
          <p:nvPr/>
        </p:nvSpPr>
        <p:spPr bwMode="auto">
          <a:xfrm>
            <a:off x="175854" y="620921"/>
            <a:ext cx="7619991" cy="517975"/>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機能拡張ソフトウェアアラーム設定、独自アラーム受信設定を行います。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457200" fontAlgn="base">
              <a:spcBef>
                <a:spcPct val="0"/>
              </a:spcBef>
              <a:spcAft>
                <a:spcPct val="0"/>
              </a:spcAft>
            </a:pPr>
            <a:r>
              <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独自アラーム受信設定については後述の参考資料を参照してください。</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正方形/長方形 114">
            <a:extLst>
              <a:ext uri="{FF2B5EF4-FFF2-40B4-BE49-F238E27FC236}">
                <a16:creationId xmlns:a16="http://schemas.microsoft.com/office/drawing/2014/main" id="{8B74EAE0-F9F9-0F18-9B1C-0C8745FD3432}"/>
              </a:ext>
            </a:extLst>
          </p:cNvPr>
          <p:cNvSpPr>
            <a:spLocks noChangeArrowheads="1"/>
          </p:cNvSpPr>
          <p:nvPr/>
        </p:nvSpPr>
        <p:spPr bwMode="auto">
          <a:xfrm>
            <a:off x="11574" y="1147721"/>
            <a:ext cx="4800599"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機能拡張ソフトウェアアラーム設定</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 name="線吹き出し 2 (枠付き) 13">
            <a:extLst>
              <a:ext uri="{FF2B5EF4-FFF2-40B4-BE49-F238E27FC236}">
                <a16:creationId xmlns:a16="http://schemas.microsoft.com/office/drawing/2014/main" id="{65041CEE-2FE6-E887-0A76-74905F27C29E}"/>
              </a:ext>
            </a:extLst>
          </p:cNvPr>
          <p:cNvSpPr/>
          <p:nvPr/>
        </p:nvSpPr>
        <p:spPr>
          <a:xfrm>
            <a:off x="4646092" y="3183486"/>
            <a:ext cx="4348892" cy="699156"/>
          </a:xfrm>
          <a:prstGeom prst="borderCallout2">
            <a:avLst>
              <a:gd name="adj1" fmla="val 26229"/>
              <a:gd name="adj2" fmla="val -138"/>
              <a:gd name="adj3" fmla="val 24958"/>
              <a:gd name="adj4" fmla="val -33448"/>
              <a:gd name="adj5" fmla="val 85286"/>
              <a:gd name="adj6" fmla="val -39250"/>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 name="テキスト ボックス 9">
            <a:extLst>
              <a:ext uri="{FF2B5EF4-FFF2-40B4-BE49-F238E27FC236}">
                <a16:creationId xmlns:a16="http://schemas.microsoft.com/office/drawing/2014/main" id="{37F24FCE-8DEE-2975-55B9-2CF8FDDB20AA}"/>
              </a:ext>
            </a:extLst>
          </p:cNvPr>
          <p:cNvSpPr txBox="1"/>
          <p:nvPr/>
        </p:nvSpPr>
        <p:spPr>
          <a:xfrm>
            <a:off x="4669530" y="3200126"/>
            <a:ext cx="4273185" cy="646331"/>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名称</a:t>
            </a: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混雑検知」アラームの名称を入力します。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例：</a:t>
            </a:r>
            <a:r>
              <a:rPr lang="en-US" altLang="ja-JP" sz="1200" dirty="0">
                <a:solidFill>
                  <a:prstClr val="black"/>
                </a:solidFill>
                <a:latin typeface="Yu Gothic UI" panose="020B0500000000000000" pitchFamily="34" charset="-128"/>
                <a:ea typeface="Yu Gothic UI" panose="020B0500000000000000" pitchFamily="34" charset="-128"/>
              </a:rPr>
              <a:t> AI</a:t>
            </a:r>
            <a:r>
              <a:rPr lang="ja-JP" altLang="en-US" sz="1200" dirty="0">
                <a:solidFill>
                  <a:prstClr val="black"/>
                </a:solidFill>
                <a:latin typeface="Yu Gothic UI" panose="020B0500000000000000" pitchFamily="34" charset="-128"/>
                <a:ea typeface="Yu Gothic UI" panose="020B0500000000000000" pitchFamily="34" charset="-128"/>
              </a:rPr>
              <a:t>混雑検知（エリア</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a:t>
            </a:r>
          </a:p>
        </p:txBody>
      </p:sp>
      <p:sp>
        <p:nvSpPr>
          <p:cNvPr id="11" name="線吹き出し 2 (枠付き) 15">
            <a:extLst>
              <a:ext uri="{FF2B5EF4-FFF2-40B4-BE49-F238E27FC236}">
                <a16:creationId xmlns:a16="http://schemas.microsoft.com/office/drawing/2014/main" id="{1B991683-D61D-2E4A-5D5C-D762F58759B5}"/>
              </a:ext>
            </a:extLst>
          </p:cNvPr>
          <p:cNvSpPr/>
          <p:nvPr/>
        </p:nvSpPr>
        <p:spPr>
          <a:xfrm>
            <a:off x="4646087" y="3942602"/>
            <a:ext cx="4348789" cy="541455"/>
          </a:xfrm>
          <a:prstGeom prst="borderCallout2">
            <a:avLst>
              <a:gd name="adj1" fmla="val 73668"/>
              <a:gd name="adj2" fmla="val -56"/>
              <a:gd name="adj3" fmla="val 75097"/>
              <a:gd name="adj4" fmla="val -20571"/>
              <a:gd name="adj5" fmla="val -574"/>
              <a:gd name="adj6" fmla="val -32823"/>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4EAC18B7-44B7-1CC8-64B3-2FE170F6F299}"/>
              </a:ext>
            </a:extLst>
          </p:cNvPr>
          <p:cNvSpPr txBox="1"/>
          <p:nvPr/>
        </p:nvSpPr>
        <p:spPr>
          <a:xfrm>
            <a:off x="4669526" y="3966737"/>
            <a:ext cx="4273189" cy="461665"/>
          </a:xfrm>
          <a:prstGeom prst="rect">
            <a:avLst/>
          </a:prstGeom>
          <a:noFill/>
        </p:spPr>
        <p:txBody>
          <a:bodyPr wrap="square" rtlCol="0">
            <a:spAutoFit/>
          </a:bodyPr>
          <a:lstStyle/>
          <a:p>
            <a:pPr defTabSz="457200" fontAlgn="base">
              <a:spcBef>
                <a:spcPct val="0"/>
              </a:spcBef>
              <a:spcAft>
                <a:spcPct val="0"/>
              </a:spcAft>
            </a:pPr>
            <a:r>
              <a:rPr lang="ja-JP" altLang="en-US" sz="1200" b="1" u="sng" dirty="0">
                <a:solidFill>
                  <a:prstClr val="black"/>
                </a:solidFill>
                <a:latin typeface="Yu Gothic UI" panose="020B0500000000000000" pitchFamily="34" charset="-128"/>
                <a:ea typeface="Yu Gothic UI" panose="020B0500000000000000" pitchFamily="34" charset="-128"/>
              </a:rPr>
              <a:t>メッセージ</a:t>
            </a:r>
            <a:r>
              <a:rPr lang="en-US" altLang="ja-JP" sz="1200" b="1" u="sng" dirty="0">
                <a:solidFill>
                  <a:prstClr val="black"/>
                </a:solidFill>
                <a:latin typeface="Yu Gothic UI" panose="020B0500000000000000" pitchFamily="34" charset="-128"/>
                <a:ea typeface="Yu Gothic UI" panose="020B0500000000000000" pitchFamily="34" charset="-128"/>
              </a:rPr>
              <a:t>ID</a:t>
            </a:r>
            <a:endParaRPr lang="ja-JP" altLang="en-US" sz="1200" b="1" u="sng"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a:t>
            </a:r>
            <a:r>
              <a:rPr lang="ja-JP" altLang="en-US" sz="1200" dirty="0">
                <a:solidFill>
                  <a:prstClr val="black"/>
                </a:solidFill>
                <a:latin typeface="Yu Gothic UI" panose="020B0500000000000000" pitchFamily="34" charset="-128"/>
                <a:ea typeface="Yu Gothic UI" panose="020B0500000000000000" pitchFamily="34" charset="-128"/>
              </a:rPr>
              <a:t>混雑検知」アラームの</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（エリア</a:t>
            </a:r>
            <a:r>
              <a:rPr lang="en-US" altLang="ja-JP" sz="1200" dirty="0">
                <a:solidFill>
                  <a:prstClr val="black"/>
                </a:solidFill>
                <a:latin typeface="Yu Gothic UI" panose="020B0500000000000000" pitchFamily="34" charset="-128"/>
                <a:ea typeface="Yu Gothic UI" panose="020B0500000000000000" pitchFamily="34" charset="-128"/>
              </a:rPr>
              <a:t>1</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4 : </a:t>
            </a:r>
            <a:r>
              <a:rPr lang="en-US" altLang="ja-JP" sz="1200" dirty="0">
                <a:solidFill>
                  <a:srgbClr val="FF0000"/>
                </a:solidFill>
                <a:latin typeface="Yu Gothic UI" panose="020B0500000000000000" pitchFamily="34" charset="-128"/>
                <a:ea typeface="Yu Gothic UI" panose="020B0500000000000000" pitchFamily="34" charset="-128"/>
              </a:rPr>
              <a:t>98</a:t>
            </a:r>
            <a:r>
              <a:rPr lang="ja-JP" altLang="en-US" sz="1200" dirty="0">
                <a:solidFill>
                  <a:srgbClr val="FF0000"/>
                </a:solidFill>
                <a:latin typeface="Yu Gothic UI" panose="020B0500000000000000" pitchFamily="34" charset="-128"/>
                <a:ea typeface="Yu Gothic UI" panose="020B0500000000000000" pitchFamily="34" charset="-128"/>
              </a:rPr>
              <a:t>～</a:t>
            </a:r>
            <a:r>
              <a:rPr lang="en-US" altLang="ja-JP" sz="1200" dirty="0">
                <a:solidFill>
                  <a:srgbClr val="FF0000"/>
                </a:solidFill>
                <a:latin typeface="Yu Gothic UI" panose="020B0500000000000000" pitchFamily="34" charset="-128"/>
                <a:ea typeface="Yu Gothic UI" panose="020B0500000000000000" pitchFamily="34" charset="-128"/>
              </a:rPr>
              <a:t>101</a:t>
            </a:r>
            <a:r>
              <a:rPr lang="ja-JP" altLang="en-US" sz="1200" dirty="0">
                <a:solidFill>
                  <a:prstClr val="black"/>
                </a:solidFill>
                <a:latin typeface="Yu Gothic UI" panose="020B0500000000000000" pitchFamily="34" charset="-128"/>
                <a:ea typeface="Yu Gothic UI" panose="020B0500000000000000" pitchFamily="34" charset="-128"/>
              </a:rPr>
              <a:t>）を入力します。</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13" name="線吹き出し 2 (枠付き) 17">
            <a:extLst>
              <a:ext uri="{FF2B5EF4-FFF2-40B4-BE49-F238E27FC236}">
                <a16:creationId xmlns:a16="http://schemas.microsoft.com/office/drawing/2014/main" id="{41351DCA-1874-99FC-EAB5-912DE5BEEA70}"/>
              </a:ext>
            </a:extLst>
          </p:cNvPr>
          <p:cNvSpPr/>
          <p:nvPr/>
        </p:nvSpPr>
        <p:spPr>
          <a:xfrm>
            <a:off x="4646087" y="2422735"/>
            <a:ext cx="4349003" cy="706746"/>
          </a:xfrm>
          <a:prstGeom prst="borderCallout2">
            <a:avLst>
              <a:gd name="adj1" fmla="val 15646"/>
              <a:gd name="adj2" fmla="val 151"/>
              <a:gd name="adj3" fmla="val 17111"/>
              <a:gd name="adj4" fmla="val -39709"/>
              <a:gd name="adj5" fmla="val 89860"/>
              <a:gd name="adj6" fmla="val -49055"/>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4" name="テキスト ボックス 13">
            <a:extLst>
              <a:ext uri="{FF2B5EF4-FFF2-40B4-BE49-F238E27FC236}">
                <a16:creationId xmlns:a16="http://schemas.microsoft.com/office/drawing/2014/main" id="{913F8824-B3B1-A0F0-2FFA-FB36E6372955}"/>
              </a:ext>
            </a:extLst>
          </p:cNvPr>
          <p:cNvSpPr txBox="1"/>
          <p:nvPr/>
        </p:nvSpPr>
        <p:spPr>
          <a:xfrm>
            <a:off x="4669525" y="2446870"/>
            <a:ext cx="4250705" cy="646331"/>
          </a:xfrm>
          <a:prstGeom prst="rect">
            <a:avLst/>
          </a:prstGeom>
          <a:noFill/>
        </p:spPr>
        <p:txBody>
          <a:bodyPr wrap="square" rtlCol="0">
            <a:spAutoFit/>
          </a:bodyPr>
          <a:lstStyle/>
          <a:p>
            <a:pPr defTabSz="457200" fontAlgn="base">
              <a:spcBef>
                <a:spcPct val="0"/>
              </a:spcBef>
              <a:spcAft>
                <a:spcPct val="0"/>
              </a:spcAft>
            </a:pPr>
            <a:r>
              <a:rPr lang="en-US" altLang="ja-JP" sz="1200" b="1" u="sng" dirty="0">
                <a:solidFill>
                  <a:prstClr val="black"/>
                </a:solidFill>
                <a:latin typeface="Yu Gothic UI" panose="020B0500000000000000" pitchFamily="34" charset="-128"/>
                <a:ea typeface="Yu Gothic UI" panose="020B0500000000000000" pitchFamily="34" charset="-128"/>
              </a:rPr>
              <a:t>No.</a:t>
            </a: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No.1</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4</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AI-VMD</a:t>
            </a:r>
            <a:r>
              <a:rPr lang="ja-JP" altLang="en-US" sz="1200" dirty="0">
                <a:solidFill>
                  <a:prstClr val="black"/>
                </a:solidFill>
                <a:latin typeface="Yu Gothic UI" panose="020B0500000000000000" pitchFamily="34" charset="-128"/>
                <a:ea typeface="Yu Gothic UI" panose="020B0500000000000000" pitchFamily="34" charset="-128"/>
              </a:rPr>
              <a:t>用の</a:t>
            </a:r>
            <a:r>
              <a:rPr lang="en-US" altLang="ja-JP" sz="1200" dirty="0">
                <a:solidFill>
                  <a:prstClr val="black"/>
                </a:solidFill>
                <a:latin typeface="Yu Gothic UI" panose="020B0500000000000000" pitchFamily="34" charset="-128"/>
                <a:ea typeface="Yu Gothic UI" panose="020B0500000000000000" pitchFamily="34" charset="-128"/>
              </a:rPr>
              <a:t>ID</a:t>
            </a:r>
            <a:r>
              <a:rPr lang="ja-JP" altLang="en-US" sz="1200" dirty="0">
                <a:solidFill>
                  <a:prstClr val="black"/>
                </a:solidFill>
                <a:latin typeface="Yu Gothic UI" panose="020B0500000000000000" pitchFamily="34" charset="-128"/>
                <a:ea typeface="Yu Gothic UI" panose="020B0500000000000000" pitchFamily="34" charset="-128"/>
              </a:rPr>
              <a:t>が入力済みですが、変更可能です。</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No.5</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8</a:t>
            </a:r>
            <a:r>
              <a:rPr lang="ja-JP" altLang="en-US" sz="1200" dirty="0">
                <a:solidFill>
                  <a:prstClr val="black"/>
                </a:solidFill>
                <a:latin typeface="Yu Gothic UI" panose="020B0500000000000000" pitchFamily="34" charset="-128"/>
                <a:ea typeface="Yu Gothic UI" panose="020B0500000000000000" pitchFamily="34" charset="-128"/>
              </a:rPr>
              <a:t>：使用可能</a:t>
            </a:r>
            <a:r>
              <a:rPr lang="en-US" altLang="ja-JP" sz="1200" dirty="0">
                <a:solidFill>
                  <a:prstClr val="black"/>
                </a:solidFill>
                <a:latin typeface="Yu Gothic UI" panose="020B0500000000000000" pitchFamily="34" charset="-128"/>
                <a:ea typeface="Yu Gothic UI" panose="020B0500000000000000" pitchFamily="34" charset="-128"/>
              </a:rPr>
              <a:t>ID</a:t>
            </a:r>
          </a:p>
        </p:txBody>
      </p:sp>
      <p:sp>
        <p:nvSpPr>
          <p:cNvPr id="15" name="Rectangle 10">
            <a:extLst>
              <a:ext uri="{FF2B5EF4-FFF2-40B4-BE49-F238E27FC236}">
                <a16:creationId xmlns:a16="http://schemas.microsoft.com/office/drawing/2014/main" id="{B0E9B06F-0F2B-D110-E667-DA8B17A56725}"/>
              </a:ext>
            </a:extLst>
          </p:cNvPr>
          <p:cNvSpPr>
            <a:spLocks noChangeArrowheads="1"/>
          </p:cNvSpPr>
          <p:nvPr/>
        </p:nvSpPr>
        <p:spPr bwMode="auto">
          <a:xfrm>
            <a:off x="4646336" y="2053889"/>
            <a:ext cx="4423685" cy="319508"/>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No.1</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8</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の空いているところに</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AI</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混雑検知アラーム</a:t>
            </a:r>
            <a:r>
              <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ID</a:t>
            </a:r>
            <a:r>
              <a:rPr lang="ja-JP" altLang="en-US"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を設定します。</a:t>
            </a:r>
            <a:endParaRPr lang="en-US" altLang="ja-JP" sz="12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523E566F-7001-BD7D-175D-05D7D85949FE}"/>
              </a:ext>
            </a:extLst>
          </p:cNvPr>
          <p:cNvSpPr/>
          <p:nvPr/>
        </p:nvSpPr>
        <p:spPr>
          <a:xfrm>
            <a:off x="2263140" y="2693670"/>
            <a:ext cx="239286" cy="1856806"/>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7" name="正方形/長方形 16">
            <a:extLst>
              <a:ext uri="{FF2B5EF4-FFF2-40B4-BE49-F238E27FC236}">
                <a16:creationId xmlns:a16="http://schemas.microsoft.com/office/drawing/2014/main" id="{41E47D5D-79CC-0D12-F315-ABE8FFAAE746}"/>
              </a:ext>
            </a:extLst>
          </p:cNvPr>
          <p:cNvSpPr/>
          <p:nvPr/>
        </p:nvSpPr>
        <p:spPr>
          <a:xfrm>
            <a:off x="2563179" y="3778806"/>
            <a:ext cx="483547" cy="162065"/>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正方形/長方形 17">
            <a:extLst>
              <a:ext uri="{FF2B5EF4-FFF2-40B4-BE49-F238E27FC236}">
                <a16:creationId xmlns:a16="http://schemas.microsoft.com/office/drawing/2014/main" id="{8BC94CBE-1A4E-BE6B-2CFA-07EB95551BEE}"/>
              </a:ext>
            </a:extLst>
          </p:cNvPr>
          <p:cNvSpPr/>
          <p:nvPr/>
        </p:nvSpPr>
        <p:spPr>
          <a:xfrm>
            <a:off x="3121704" y="3778806"/>
            <a:ext cx="217757" cy="162065"/>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9" name="正方形/長方形 18">
            <a:extLst>
              <a:ext uri="{FF2B5EF4-FFF2-40B4-BE49-F238E27FC236}">
                <a16:creationId xmlns:a16="http://schemas.microsoft.com/office/drawing/2014/main" id="{1D7717A3-7BDA-3452-DAF3-62D32D1E533B}"/>
              </a:ext>
            </a:extLst>
          </p:cNvPr>
          <p:cNvSpPr/>
          <p:nvPr/>
        </p:nvSpPr>
        <p:spPr>
          <a:xfrm>
            <a:off x="391004" y="1523354"/>
            <a:ext cx="3885535" cy="285990"/>
          </a:xfrm>
          <a:prstGeom prst="rect">
            <a:avLst/>
          </a:prstGeom>
        </p:spPr>
        <p:txBody>
          <a:bodyPr wrap="square" lIns="0" tIns="45600" rIns="0" bIns="45600">
            <a:spAutoFit/>
          </a:bodyPr>
          <a:lstStyle/>
          <a:p>
            <a:pPr defTabSz="457200">
              <a:lnSpc>
                <a:spcPct val="90000"/>
              </a:lnSpc>
            </a:pP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設定</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 </a:t>
            </a:r>
            <a:r>
              <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AI</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カメラ→ アラーム名称設定</a:t>
            </a:r>
            <a:endPar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1321736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zh-TW" altLang="en-US" dirty="0"/>
              <a:t>参考資料：</a:t>
            </a:r>
            <a:br>
              <a:rPr kumimoji="1" lang="zh-TW" altLang="en-US" dirty="0"/>
            </a:br>
            <a:r>
              <a:rPr kumimoji="1" lang="zh-TW" altLang="en-US" dirty="0"/>
              <a:t>混雑検知機能設定（</a:t>
            </a:r>
            <a:r>
              <a:rPr kumimoji="1" lang="en-US" altLang="ja-JP" dirty="0"/>
              <a:t>HTTP</a:t>
            </a:r>
            <a:r>
              <a:rPr kumimoji="1" lang="zh-TW" altLang="en-US" dirty="0"/>
              <a:t>送信）</a:t>
            </a:r>
          </a:p>
        </p:txBody>
      </p:sp>
    </p:spTree>
    <p:extLst>
      <p:ext uri="{BB962C8B-B14F-4D97-AF65-F5344CB8AC3E}">
        <p14:creationId xmlns:p14="http://schemas.microsoft.com/office/powerpoint/2010/main" val="3005632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図 32">
            <a:extLst>
              <a:ext uri="{FF2B5EF4-FFF2-40B4-BE49-F238E27FC236}">
                <a16:creationId xmlns:a16="http://schemas.microsoft.com/office/drawing/2014/main" id="{AE9CEA1D-F9DF-D260-663E-88B2AD025228}"/>
              </a:ext>
            </a:extLst>
          </p:cNvPr>
          <p:cNvPicPr>
            <a:picLocks noChangeAspect="1"/>
          </p:cNvPicPr>
          <p:nvPr/>
        </p:nvPicPr>
        <p:blipFill rotWithShape="1">
          <a:blip r:embed="rId2"/>
          <a:srcRect l="50000" t="6669" r="1941" b="49887"/>
          <a:stretch/>
        </p:blipFill>
        <p:spPr>
          <a:xfrm>
            <a:off x="90849" y="1219199"/>
            <a:ext cx="4390898" cy="2849881"/>
          </a:xfrm>
          <a:prstGeom prst="rect">
            <a:avLst/>
          </a:prstGeom>
        </p:spPr>
      </p:pic>
      <p:sp>
        <p:nvSpPr>
          <p:cNvPr id="2" name="タイトル 1"/>
          <p:cNvSpPr>
            <a:spLocks noGrp="1"/>
          </p:cNvSpPr>
          <p:nvPr>
            <p:ph type="title"/>
          </p:nvPr>
        </p:nvSpPr>
        <p:spPr/>
        <p:txBody>
          <a:bodyPr/>
          <a:lstStyle/>
          <a:p>
            <a:r>
              <a:rPr kumimoji="1" lang="en-US" altLang="ja-JP" dirty="0"/>
              <a:t>HTTP</a:t>
            </a:r>
            <a:r>
              <a:rPr kumimoji="1" lang="ja-JP" altLang="en-US" dirty="0"/>
              <a:t>送信設定画面</a:t>
            </a:r>
          </a:p>
        </p:txBody>
      </p:sp>
      <p:sp>
        <p:nvSpPr>
          <p:cNvPr id="3" name="正方形/長方形 114">
            <a:extLst>
              <a:ext uri="{FF2B5EF4-FFF2-40B4-BE49-F238E27FC236}">
                <a16:creationId xmlns:a16="http://schemas.microsoft.com/office/drawing/2014/main" id="{1AADA569-86FE-E7CA-1A4D-211470F69841}"/>
              </a:ext>
            </a:extLst>
          </p:cNvPr>
          <p:cNvSpPr>
            <a:spLocks noChangeArrowheads="1"/>
          </p:cNvSpPr>
          <p:nvPr/>
        </p:nvSpPr>
        <p:spPr bwMode="auto">
          <a:xfrm>
            <a:off x="11575" y="553475"/>
            <a:ext cx="4796214"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混雑検知機能設定（</a:t>
            </a:r>
            <a:r>
              <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HTTP</a:t>
            </a: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送信）</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F3F28DD-673E-1173-DC3D-41119FC363D1}"/>
              </a:ext>
            </a:extLst>
          </p:cNvPr>
          <p:cNvSpPr/>
          <p:nvPr/>
        </p:nvSpPr>
        <p:spPr>
          <a:xfrm>
            <a:off x="211862" y="928837"/>
            <a:ext cx="7103338" cy="285990"/>
          </a:xfrm>
          <a:prstGeom prst="rect">
            <a:avLst/>
          </a:prstGeom>
        </p:spPr>
        <p:txBody>
          <a:bodyPr wrap="square" lIns="0" tIns="45600" rIns="0" bIns="45600">
            <a:spAutoFit/>
          </a:bodyPr>
          <a:lstStyle/>
          <a:p>
            <a:pPr defTabSz="457200">
              <a:lnSpc>
                <a:spcPct val="90000"/>
              </a:lnSpc>
              <a:defRPr/>
            </a:pP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設定→ 詳細設定→ </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機能拡張ソフトウェア→ </a:t>
            </a:r>
            <a:r>
              <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AI</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混雑検知→</a:t>
            </a:r>
            <a:r>
              <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 HTTP</a:t>
            </a:r>
            <a:r>
              <a:rPr lang="ja-JP" altLang="en-US"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送信</a:t>
            </a:r>
            <a:endParaRPr lang="en-US" altLang="ja-JP" sz="14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6" name="正方形/長方形 5">
            <a:extLst>
              <a:ext uri="{FF2B5EF4-FFF2-40B4-BE49-F238E27FC236}">
                <a16:creationId xmlns:a16="http://schemas.microsoft.com/office/drawing/2014/main" id="{49485FF2-7F0B-19CD-4F6F-30CA57236C63}"/>
              </a:ext>
            </a:extLst>
          </p:cNvPr>
          <p:cNvSpPr/>
          <p:nvPr/>
        </p:nvSpPr>
        <p:spPr>
          <a:xfrm>
            <a:off x="356911" y="2040501"/>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B3DDD651-C5C1-C943-953B-CF2A1154843C}"/>
              </a:ext>
            </a:extLst>
          </p:cNvPr>
          <p:cNvSpPr/>
          <p:nvPr/>
        </p:nvSpPr>
        <p:spPr>
          <a:xfrm>
            <a:off x="354024" y="3781072"/>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cxnSp>
        <p:nvCxnSpPr>
          <p:cNvPr id="9" name="直線コネクタ 8">
            <a:extLst>
              <a:ext uri="{FF2B5EF4-FFF2-40B4-BE49-F238E27FC236}">
                <a16:creationId xmlns:a16="http://schemas.microsoft.com/office/drawing/2014/main" id="{F38655B8-BB17-777A-2C7E-CB5EA24FC273}"/>
              </a:ext>
            </a:extLst>
          </p:cNvPr>
          <p:cNvCxnSpPr>
            <a:cxnSpLocks/>
            <a:endCxn id="7" idx="1"/>
          </p:cNvCxnSpPr>
          <p:nvPr/>
        </p:nvCxnSpPr>
        <p:spPr>
          <a:xfrm flipV="1">
            <a:off x="156034" y="3869272"/>
            <a:ext cx="197990" cy="1279"/>
          </a:xfrm>
          <a:prstGeom prst="line">
            <a:avLst/>
          </a:prstGeom>
          <a:noFill/>
          <a:ln w="6350" cap="flat" cmpd="sng" algn="ctr">
            <a:solidFill>
              <a:srgbClr val="ED7D31"/>
            </a:solidFill>
            <a:prstDash val="solid"/>
            <a:miter lim="800000"/>
          </a:ln>
          <a:effectLst/>
        </p:spPr>
      </p:cxnSp>
      <p:grpSp>
        <p:nvGrpSpPr>
          <p:cNvPr id="34" name="グループ化 33">
            <a:extLst>
              <a:ext uri="{FF2B5EF4-FFF2-40B4-BE49-F238E27FC236}">
                <a16:creationId xmlns:a16="http://schemas.microsoft.com/office/drawing/2014/main" id="{670269FD-CC8D-FB44-2129-621F15DE43BB}"/>
              </a:ext>
            </a:extLst>
          </p:cNvPr>
          <p:cNvGrpSpPr/>
          <p:nvPr/>
        </p:nvGrpSpPr>
        <p:grpSpPr>
          <a:xfrm>
            <a:off x="110091" y="3996902"/>
            <a:ext cx="4208617" cy="802179"/>
            <a:chOff x="178671" y="4004522"/>
            <a:chExt cx="4208617" cy="802179"/>
          </a:xfrm>
        </p:grpSpPr>
        <p:sp>
          <p:nvSpPr>
            <p:cNvPr id="8" name="線吹き出し 2 (枠付き) 9">
              <a:extLst>
                <a:ext uri="{FF2B5EF4-FFF2-40B4-BE49-F238E27FC236}">
                  <a16:creationId xmlns:a16="http://schemas.microsoft.com/office/drawing/2014/main" id="{C8106EBF-A243-4DE4-2C3B-6B1A6321D5CA}"/>
                </a:ext>
              </a:extLst>
            </p:cNvPr>
            <p:cNvSpPr/>
            <p:nvPr/>
          </p:nvSpPr>
          <p:spPr>
            <a:xfrm>
              <a:off x="178671" y="4004522"/>
              <a:ext cx="4208617" cy="802179"/>
            </a:xfrm>
            <a:prstGeom prst="borderCallout2">
              <a:avLst>
                <a:gd name="adj1" fmla="val 732"/>
                <a:gd name="adj2" fmla="val 1324"/>
                <a:gd name="adj3" fmla="val -230265"/>
                <a:gd name="adj4" fmla="val 1292"/>
                <a:gd name="adj5" fmla="val -230651"/>
                <a:gd name="adj6" fmla="val 6166"/>
              </a:avLst>
            </a:prstGeom>
            <a:solidFill>
              <a:schemeClr val="bg1"/>
            </a:solid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 name="テキスト ボックス 9">
              <a:extLst>
                <a:ext uri="{FF2B5EF4-FFF2-40B4-BE49-F238E27FC236}">
                  <a16:creationId xmlns:a16="http://schemas.microsoft.com/office/drawing/2014/main" id="{4EDA32A0-0B4A-C0D2-E973-1BC7949C6F05}"/>
                </a:ext>
              </a:extLst>
            </p:cNvPr>
            <p:cNvSpPr txBox="1"/>
            <p:nvPr/>
          </p:nvSpPr>
          <p:spPr>
            <a:xfrm>
              <a:off x="198880" y="4034778"/>
              <a:ext cx="4157541" cy="76174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送信先１～４</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人数データを</a:t>
              </a:r>
              <a:r>
                <a:rPr lang="en-US" altLang="ja-JP" sz="1100" dirty="0">
                  <a:solidFill>
                    <a:prstClr val="black"/>
                  </a:solidFill>
                  <a:latin typeface="Yu Gothic UI" panose="020B0500000000000000" pitchFamily="34" charset="-128"/>
                  <a:ea typeface="Yu Gothic UI" panose="020B0500000000000000" pitchFamily="34" charset="-128"/>
                </a:rPr>
                <a:t>4 </a:t>
              </a:r>
              <a:r>
                <a:rPr lang="ja-JP" altLang="en-US" sz="1100" dirty="0">
                  <a:solidFill>
                    <a:prstClr val="black"/>
                  </a:solidFill>
                  <a:latin typeface="Yu Gothic UI" panose="020B0500000000000000" pitchFamily="34" charset="-128"/>
                  <a:ea typeface="Yu Gothic UI" panose="020B0500000000000000" pitchFamily="34" charset="-128"/>
                </a:rPr>
                <a:t>ヶ所まで個別に</a:t>
              </a:r>
              <a:r>
                <a:rPr lang="en-US" altLang="ja-JP" sz="1100" dirty="0">
                  <a:solidFill>
                    <a:prstClr val="black"/>
                  </a:solidFill>
                  <a:latin typeface="Yu Gothic UI" panose="020B0500000000000000" pitchFamily="34" charset="-128"/>
                  <a:ea typeface="Yu Gothic UI" panose="020B0500000000000000" pitchFamily="34" charset="-128"/>
                </a:rPr>
                <a:t>HTTP</a:t>
              </a:r>
              <a:r>
                <a:rPr lang="ja-JP" altLang="en-US" sz="1100" dirty="0">
                  <a:solidFill>
                    <a:prstClr val="black"/>
                  </a:solidFill>
                  <a:latin typeface="Yu Gothic UI" panose="020B0500000000000000" pitchFamily="34" charset="-128"/>
                  <a:ea typeface="Yu Gothic UI" panose="020B0500000000000000" pitchFamily="34" charset="-128"/>
                </a:rPr>
                <a:t>で送信することができます。</a:t>
              </a:r>
            </a:p>
            <a:p>
              <a:pPr defTabSz="457200" fontAlgn="base">
                <a:spcBef>
                  <a:spcPct val="0"/>
                </a:spcBef>
                <a:spcAft>
                  <a:spcPct val="0"/>
                </a:spcAft>
                <a:defRPr/>
              </a:pPr>
              <a:r>
                <a:rPr lang="en-US" altLang="ja-JP" sz="1100" dirty="0">
                  <a:solidFill>
                    <a:prstClr val="black"/>
                  </a:solidFill>
                  <a:latin typeface="Yu Gothic UI" panose="020B0500000000000000" pitchFamily="34" charset="-128"/>
                  <a:ea typeface="Yu Gothic UI" panose="020B0500000000000000" pitchFamily="34" charset="-128"/>
                </a:rPr>
                <a:t>4</a:t>
              </a:r>
              <a:r>
                <a:rPr lang="ja-JP" altLang="en-US" sz="1100" dirty="0" err="1">
                  <a:solidFill>
                    <a:prstClr val="black"/>
                  </a:solidFill>
                  <a:latin typeface="Yu Gothic UI" panose="020B0500000000000000" pitchFamily="34" charset="-128"/>
                  <a:ea typeface="Yu Gothic UI" panose="020B0500000000000000" pitchFamily="34" charset="-128"/>
                </a:rPr>
                <a:t>つの</a:t>
              </a:r>
              <a:r>
                <a:rPr lang="ja-JP" altLang="en-US" sz="1100" dirty="0">
                  <a:solidFill>
                    <a:prstClr val="black"/>
                  </a:solidFill>
                  <a:latin typeface="Yu Gothic UI" panose="020B0500000000000000" pitchFamily="34" charset="-128"/>
                  <a:ea typeface="Yu Gothic UI" panose="020B0500000000000000" pitchFamily="34" charset="-128"/>
                </a:rPr>
                <a:t>送信先の設定項目はすべて同じです。</a:t>
              </a:r>
              <a:endParaRPr lang="en-US" altLang="ja-JP" sz="11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en-US" altLang="ja-JP" sz="1000" dirty="0">
                  <a:solidFill>
                    <a:prstClr val="black"/>
                  </a:solidFill>
                  <a:latin typeface="Yu Gothic UI" panose="020B0500000000000000" pitchFamily="34" charset="-128"/>
                  <a:ea typeface="Yu Gothic UI" panose="020B0500000000000000" pitchFamily="34" charset="-128"/>
                </a:rPr>
                <a:t>※</a:t>
              </a:r>
              <a:r>
                <a:rPr lang="ja-JP" altLang="en-US" sz="1000" dirty="0">
                  <a:solidFill>
                    <a:prstClr val="black"/>
                  </a:solidFill>
                  <a:latin typeface="Yu Gothic UI" panose="020B0500000000000000" pitchFamily="34" charset="-128"/>
                  <a:ea typeface="Yu Gothic UI" panose="020B0500000000000000" pitchFamily="34" charset="-128"/>
                </a:rPr>
                <a:t>「送信」にチェックを入れると送信を行います。</a:t>
              </a:r>
            </a:p>
          </p:txBody>
        </p:sp>
      </p:grpSp>
      <p:grpSp>
        <p:nvGrpSpPr>
          <p:cNvPr id="46" name="グループ化 45">
            <a:extLst>
              <a:ext uri="{FF2B5EF4-FFF2-40B4-BE49-F238E27FC236}">
                <a16:creationId xmlns:a16="http://schemas.microsoft.com/office/drawing/2014/main" id="{5F6D0D16-09E3-721A-6763-9F38E66254D0}"/>
              </a:ext>
            </a:extLst>
          </p:cNvPr>
          <p:cNvGrpSpPr/>
          <p:nvPr/>
        </p:nvGrpSpPr>
        <p:grpSpPr>
          <a:xfrm>
            <a:off x="4768826" y="1211504"/>
            <a:ext cx="4177054" cy="453744"/>
            <a:chOff x="4517366" y="800024"/>
            <a:chExt cx="4177054" cy="453744"/>
          </a:xfrm>
        </p:grpSpPr>
        <p:sp>
          <p:nvSpPr>
            <p:cNvPr id="11" name="線吹き出し 2 (枠付き) 14">
              <a:extLst>
                <a:ext uri="{FF2B5EF4-FFF2-40B4-BE49-F238E27FC236}">
                  <a16:creationId xmlns:a16="http://schemas.microsoft.com/office/drawing/2014/main" id="{68C6B41F-2F44-04C7-D1BB-CE9FD8CC6C9A}"/>
                </a:ext>
              </a:extLst>
            </p:cNvPr>
            <p:cNvSpPr/>
            <p:nvPr/>
          </p:nvSpPr>
          <p:spPr>
            <a:xfrm>
              <a:off x="4517366" y="800024"/>
              <a:ext cx="4177054" cy="448147"/>
            </a:xfrm>
            <a:prstGeom prst="borderCallout2">
              <a:avLst>
                <a:gd name="adj1" fmla="val 47586"/>
                <a:gd name="adj2" fmla="val 154"/>
                <a:gd name="adj3" fmla="val 251036"/>
                <a:gd name="adj4" fmla="val -10016"/>
                <a:gd name="adj5" fmla="val 251795"/>
                <a:gd name="adj6" fmla="val -13519"/>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7C47EDB5-E98B-B99A-27D0-4572DDAEB703}"/>
                </a:ext>
              </a:extLst>
            </p:cNvPr>
            <p:cNvSpPr txBox="1"/>
            <p:nvPr/>
          </p:nvSpPr>
          <p:spPr>
            <a:xfrm>
              <a:off x="4540335" y="822881"/>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送信先アドレス</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送信する</a:t>
              </a:r>
              <a:r>
                <a:rPr lang="en-US" altLang="ja-JP" sz="1100" dirty="0">
                  <a:solidFill>
                    <a:prstClr val="black"/>
                  </a:solidFill>
                  <a:latin typeface="Yu Gothic UI" panose="020B0500000000000000" pitchFamily="34" charset="-128"/>
                  <a:ea typeface="Yu Gothic UI" panose="020B0500000000000000" pitchFamily="34" charset="-128"/>
                </a:rPr>
                <a:t>HTTP</a:t>
              </a:r>
              <a:r>
                <a:rPr lang="ja-JP" altLang="en-US" sz="1100" dirty="0">
                  <a:solidFill>
                    <a:prstClr val="black"/>
                  </a:solidFill>
                  <a:latin typeface="Yu Gothic UI" panose="020B0500000000000000" pitchFamily="34" charset="-128"/>
                  <a:ea typeface="Yu Gothic UI" panose="020B0500000000000000" pitchFamily="34" charset="-128"/>
                </a:rPr>
                <a:t>サーバーの</a:t>
              </a:r>
              <a:r>
                <a:rPr lang="en-US" altLang="ja-JP" sz="1100" dirty="0">
                  <a:solidFill>
                    <a:prstClr val="black"/>
                  </a:solidFill>
                  <a:latin typeface="Yu Gothic UI" panose="020B0500000000000000" pitchFamily="34" charset="-128"/>
                  <a:ea typeface="Yu Gothic UI" panose="020B0500000000000000" pitchFamily="34" charset="-128"/>
                </a:rPr>
                <a:t>IP</a:t>
              </a:r>
              <a:r>
                <a:rPr lang="ja-JP" altLang="en-US" sz="1100" dirty="0">
                  <a:solidFill>
                    <a:prstClr val="black"/>
                  </a:solidFill>
                  <a:latin typeface="Yu Gothic UI" panose="020B0500000000000000" pitchFamily="34" charset="-128"/>
                  <a:ea typeface="Yu Gothic UI" panose="020B0500000000000000" pitchFamily="34" charset="-128"/>
                </a:rPr>
                <a:t>アドレスまたはホスト名を設定します。</a:t>
              </a:r>
            </a:p>
          </p:txBody>
        </p:sp>
      </p:grpSp>
      <p:grpSp>
        <p:nvGrpSpPr>
          <p:cNvPr id="45" name="グループ化 44">
            <a:extLst>
              <a:ext uri="{FF2B5EF4-FFF2-40B4-BE49-F238E27FC236}">
                <a16:creationId xmlns:a16="http://schemas.microsoft.com/office/drawing/2014/main" id="{95C147C7-08A8-71B7-31AA-AF4F65A56CC2}"/>
              </a:ext>
            </a:extLst>
          </p:cNvPr>
          <p:cNvGrpSpPr/>
          <p:nvPr/>
        </p:nvGrpSpPr>
        <p:grpSpPr>
          <a:xfrm>
            <a:off x="4765950" y="1710130"/>
            <a:ext cx="4177054" cy="476902"/>
            <a:chOff x="4514490" y="1360745"/>
            <a:chExt cx="4177054" cy="476902"/>
          </a:xfrm>
        </p:grpSpPr>
        <p:sp>
          <p:nvSpPr>
            <p:cNvPr id="13" name="線吹き出し 2 (枠付き) 16">
              <a:extLst>
                <a:ext uri="{FF2B5EF4-FFF2-40B4-BE49-F238E27FC236}">
                  <a16:creationId xmlns:a16="http://schemas.microsoft.com/office/drawing/2014/main" id="{DBCFA227-0A7D-0F37-EA9F-1C9175F43C34}"/>
                </a:ext>
              </a:extLst>
            </p:cNvPr>
            <p:cNvSpPr/>
            <p:nvPr/>
          </p:nvSpPr>
          <p:spPr>
            <a:xfrm>
              <a:off x="4514490" y="1360745"/>
              <a:ext cx="4177054" cy="476902"/>
            </a:xfrm>
            <a:prstGeom prst="borderCallout2">
              <a:avLst>
                <a:gd name="adj1" fmla="val 51379"/>
                <a:gd name="adj2" fmla="val -28"/>
                <a:gd name="adj3" fmla="val 172308"/>
                <a:gd name="adj4" fmla="val -9610"/>
                <a:gd name="adj5" fmla="val 172217"/>
                <a:gd name="adj6" fmla="val -13429"/>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4" name="テキスト ボックス 13">
              <a:extLst>
                <a:ext uri="{FF2B5EF4-FFF2-40B4-BE49-F238E27FC236}">
                  <a16:creationId xmlns:a16="http://schemas.microsoft.com/office/drawing/2014/main" id="{34F1DE54-CA55-86B0-E379-433CD61BBC87}"/>
                </a:ext>
              </a:extLst>
            </p:cNvPr>
            <p:cNvSpPr txBox="1"/>
            <p:nvPr/>
          </p:nvSpPr>
          <p:spPr>
            <a:xfrm>
              <a:off x="4540335" y="1383602"/>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送信先パス名</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送信先のパス名を入力します。</a:t>
              </a:r>
            </a:p>
          </p:txBody>
        </p:sp>
      </p:grpSp>
      <p:grpSp>
        <p:nvGrpSpPr>
          <p:cNvPr id="44" name="グループ化 43">
            <a:extLst>
              <a:ext uri="{FF2B5EF4-FFF2-40B4-BE49-F238E27FC236}">
                <a16:creationId xmlns:a16="http://schemas.microsoft.com/office/drawing/2014/main" id="{2AE4E87E-6583-B382-2D17-9175F307447C}"/>
              </a:ext>
            </a:extLst>
          </p:cNvPr>
          <p:cNvGrpSpPr/>
          <p:nvPr/>
        </p:nvGrpSpPr>
        <p:grpSpPr>
          <a:xfrm>
            <a:off x="4763072" y="2231914"/>
            <a:ext cx="4177054" cy="476902"/>
            <a:chOff x="4511612" y="1927217"/>
            <a:chExt cx="4177054" cy="476902"/>
          </a:xfrm>
        </p:grpSpPr>
        <p:sp>
          <p:nvSpPr>
            <p:cNvPr id="15" name="線吹き出し 2 (枠付き) 18">
              <a:extLst>
                <a:ext uri="{FF2B5EF4-FFF2-40B4-BE49-F238E27FC236}">
                  <a16:creationId xmlns:a16="http://schemas.microsoft.com/office/drawing/2014/main" id="{32D4B6E8-D8B8-12A0-D54C-E1716817B4A6}"/>
                </a:ext>
              </a:extLst>
            </p:cNvPr>
            <p:cNvSpPr/>
            <p:nvPr/>
          </p:nvSpPr>
          <p:spPr>
            <a:xfrm>
              <a:off x="4511612" y="1927217"/>
              <a:ext cx="4177054" cy="476902"/>
            </a:xfrm>
            <a:prstGeom prst="borderCallout2">
              <a:avLst>
                <a:gd name="adj1" fmla="val 44446"/>
                <a:gd name="adj2" fmla="val -66"/>
                <a:gd name="adj3" fmla="val 105924"/>
                <a:gd name="adj4" fmla="val -9611"/>
                <a:gd name="adj5" fmla="val 106240"/>
                <a:gd name="adj6" fmla="val -13337"/>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6" name="テキスト ボックス 15">
              <a:extLst>
                <a:ext uri="{FF2B5EF4-FFF2-40B4-BE49-F238E27FC236}">
                  <a16:creationId xmlns:a16="http://schemas.microsoft.com/office/drawing/2014/main" id="{E7A49777-1651-49F1-A4BB-E3FAC218D691}"/>
                </a:ext>
              </a:extLst>
            </p:cNvPr>
            <p:cNvSpPr txBox="1"/>
            <p:nvPr/>
          </p:nvSpPr>
          <p:spPr>
            <a:xfrm>
              <a:off x="4540335" y="1950074"/>
              <a:ext cx="4016925" cy="430887"/>
            </a:xfrm>
            <a:prstGeom prst="rect">
              <a:avLst/>
            </a:prstGeom>
            <a:noFill/>
          </p:spPr>
          <p:txBody>
            <a:bodyPr wrap="square" rtlCol="0">
              <a:spAutoFit/>
            </a:bodyPr>
            <a:lstStyle/>
            <a:p>
              <a:pPr defTabSz="457200" fontAlgn="base">
                <a:spcBef>
                  <a:spcPct val="0"/>
                </a:spcBef>
                <a:spcAft>
                  <a:spcPct val="0"/>
                </a:spcAft>
                <a:defRPr/>
              </a:pPr>
              <a:r>
                <a:rPr lang="en-US" altLang="ja-JP" sz="1100" b="1" u="sng" dirty="0">
                  <a:solidFill>
                    <a:prstClr val="black"/>
                  </a:solidFill>
                  <a:latin typeface="Yu Gothic UI" panose="020B0500000000000000" pitchFamily="34" charset="-128"/>
                  <a:ea typeface="Yu Gothic UI" panose="020B0500000000000000" pitchFamily="34" charset="-128"/>
                </a:rPr>
                <a:t>SSL</a:t>
              </a:r>
              <a:endParaRPr lang="ja-JP" altLang="en-US" sz="1100" b="1" u="sng"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送信に</a:t>
              </a:r>
              <a:r>
                <a:rPr lang="en-US" altLang="ja-JP" sz="1100" dirty="0">
                  <a:solidFill>
                    <a:prstClr val="black"/>
                  </a:solidFill>
                  <a:latin typeface="Yu Gothic UI" panose="020B0500000000000000" pitchFamily="34" charset="-128"/>
                  <a:ea typeface="Yu Gothic UI" panose="020B0500000000000000" pitchFamily="34" charset="-128"/>
                </a:rPr>
                <a:t>SSL</a:t>
              </a:r>
              <a:r>
                <a:rPr lang="ja-JP" altLang="en-US" sz="1100" dirty="0">
                  <a:solidFill>
                    <a:prstClr val="black"/>
                  </a:solidFill>
                  <a:latin typeface="Yu Gothic UI" panose="020B0500000000000000" pitchFamily="34" charset="-128"/>
                  <a:ea typeface="Yu Gothic UI" panose="020B0500000000000000" pitchFamily="34" charset="-128"/>
                </a:rPr>
                <a:t>を使用するかどうか選択します。</a:t>
              </a:r>
            </a:p>
          </p:txBody>
        </p:sp>
      </p:grpSp>
      <p:grpSp>
        <p:nvGrpSpPr>
          <p:cNvPr id="43" name="グループ化 42">
            <a:extLst>
              <a:ext uri="{FF2B5EF4-FFF2-40B4-BE49-F238E27FC236}">
                <a16:creationId xmlns:a16="http://schemas.microsoft.com/office/drawing/2014/main" id="{989B430C-81FE-9D1D-8CC4-D62595C1477A}"/>
              </a:ext>
            </a:extLst>
          </p:cNvPr>
          <p:cNvGrpSpPr/>
          <p:nvPr/>
        </p:nvGrpSpPr>
        <p:grpSpPr>
          <a:xfrm>
            <a:off x="4765946" y="2753698"/>
            <a:ext cx="4174180" cy="476902"/>
            <a:chOff x="4514486" y="2499440"/>
            <a:chExt cx="4174180" cy="476902"/>
          </a:xfrm>
        </p:grpSpPr>
        <p:sp>
          <p:nvSpPr>
            <p:cNvPr id="17" name="線吹き出し 2 (枠付き) 20">
              <a:extLst>
                <a:ext uri="{FF2B5EF4-FFF2-40B4-BE49-F238E27FC236}">
                  <a16:creationId xmlns:a16="http://schemas.microsoft.com/office/drawing/2014/main" id="{FD87EA32-4DE7-EE71-BDC1-957372A08EA5}"/>
                </a:ext>
              </a:extLst>
            </p:cNvPr>
            <p:cNvSpPr/>
            <p:nvPr/>
          </p:nvSpPr>
          <p:spPr>
            <a:xfrm>
              <a:off x="4514486" y="2499440"/>
              <a:ext cx="4174180" cy="476902"/>
            </a:xfrm>
            <a:prstGeom prst="borderCallout2">
              <a:avLst>
                <a:gd name="adj1" fmla="val 48953"/>
                <a:gd name="adj2" fmla="val 25"/>
                <a:gd name="adj3" fmla="val 42328"/>
                <a:gd name="adj4" fmla="val -9744"/>
                <a:gd name="adj5" fmla="val 42629"/>
                <a:gd name="adj6" fmla="val -13582"/>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テキスト ボックス 17">
              <a:extLst>
                <a:ext uri="{FF2B5EF4-FFF2-40B4-BE49-F238E27FC236}">
                  <a16:creationId xmlns:a16="http://schemas.microsoft.com/office/drawing/2014/main" id="{91753225-1027-1991-EF69-6A3BBD7BAE2C}"/>
                </a:ext>
              </a:extLst>
            </p:cNvPr>
            <p:cNvSpPr txBox="1"/>
            <p:nvPr/>
          </p:nvSpPr>
          <p:spPr>
            <a:xfrm>
              <a:off x="4540335" y="2522297"/>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送信先ポート番号</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送信先のポート番号を設定します。</a:t>
              </a:r>
            </a:p>
          </p:txBody>
        </p:sp>
      </p:grpSp>
      <p:grpSp>
        <p:nvGrpSpPr>
          <p:cNvPr id="42" name="グループ化 41">
            <a:extLst>
              <a:ext uri="{FF2B5EF4-FFF2-40B4-BE49-F238E27FC236}">
                <a16:creationId xmlns:a16="http://schemas.microsoft.com/office/drawing/2014/main" id="{5266719B-7C82-3EB5-A66E-94E3AA563E49}"/>
              </a:ext>
            </a:extLst>
          </p:cNvPr>
          <p:cNvGrpSpPr/>
          <p:nvPr/>
        </p:nvGrpSpPr>
        <p:grpSpPr>
          <a:xfrm>
            <a:off x="4768820" y="3275482"/>
            <a:ext cx="4171306" cy="476902"/>
            <a:chOff x="4517360" y="3071663"/>
            <a:chExt cx="4171306" cy="476902"/>
          </a:xfrm>
        </p:grpSpPr>
        <p:sp>
          <p:nvSpPr>
            <p:cNvPr id="19" name="線吹き出し 2 (枠付き) 22">
              <a:extLst>
                <a:ext uri="{FF2B5EF4-FFF2-40B4-BE49-F238E27FC236}">
                  <a16:creationId xmlns:a16="http://schemas.microsoft.com/office/drawing/2014/main" id="{8F4B669E-E08F-5F60-A6AF-B41087C178D1}"/>
                </a:ext>
              </a:extLst>
            </p:cNvPr>
            <p:cNvSpPr/>
            <p:nvPr/>
          </p:nvSpPr>
          <p:spPr>
            <a:xfrm>
              <a:off x="4517360" y="3071663"/>
              <a:ext cx="4171306" cy="476902"/>
            </a:xfrm>
            <a:prstGeom prst="borderCallout2">
              <a:avLst>
                <a:gd name="adj1" fmla="val 54500"/>
                <a:gd name="adj2" fmla="val -28"/>
                <a:gd name="adj3" fmla="val -23243"/>
                <a:gd name="adj4" fmla="val -9922"/>
                <a:gd name="adj5" fmla="val -22941"/>
                <a:gd name="adj6" fmla="val -13747"/>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0" name="テキスト ボックス 19">
              <a:extLst>
                <a:ext uri="{FF2B5EF4-FFF2-40B4-BE49-F238E27FC236}">
                  <a16:creationId xmlns:a16="http://schemas.microsoft.com/office/drawing/2014/main" id="{0A9766D8-9515-D9B8-062D-96F1427220A6}"/>
                </a:ext>
              </a:extLst>
            </p:cNvPr>
            <p:cNvSpPr txBox="1"/>
            <p:nvPr/>
          </p:nvSpPr>
          <p:spPr>
            <a:xfrm>
              <a:off x="4540335" y="3094520"/>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ユーザー名</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送信先との認証用ユーザー名を入力します。</a:t>
              </a:r>
            </a:p>
          </p:txBody>
        </p:sp>
      </p:grpSp>
      <p:grpSp>
        <p:nvGrpSpPr>
          <p:cNvPr id="41" name="グループ化 40">
            <a:extLst>
              <a:ext uri="{FF2B5EF4-FFF2-40B4-BE49-F238E27FC236}">
                <a16:creationId xmlns:a16="http://schemas.microsoft.com/office/drawing/2014/main" id="{EE812A82-AA28-FF1C-4E63-DED6577557B0}"/>
              </a:ext>
            </a:extLst>
          </p:cNvPr>
          <p:cNvGrpSpPr/>
          <p:nvPr/>
        </p:nvGrpSpPr>
        <p:grpSpPr>
          <a:xfrm>
            <a:off x="4771694" y="3797266"/>
            <a:ext cx="4168432" cy="476902"/>
            <a:chOff x="4520234" y="3649637"/>
            <a:chExt cx="4168432" cy="476902"/>
          </a:xfrm>
        </p:grpSpPr>
        <p:sp>
          <p:nvSpPr>
            <p:cNvPr id="21" name="線吹き出し 2 (枠付き) 24">
              <a:extLst>
                <a:ext uri="{FF2B5EF4-FFF2-40B4-BE49-F238E27FC236}">
                  <a16:creationId xmlns:a16="http://schemas.microsoft.com/office/drawing/2014/main" id="{CE17DA4A-7FC7-6AEE-18D2-717079B2B08D}"/>
                </a:ext>
              </a:extLst>
            </p:cNvPr>
            <p:cNvSpPr/>
            <p:nvPr/>
          </p:nvSpPr>
          <p:spPr>
            <a:xfrm>
              <a:off x="4520234" y="3649637"/>
              <a:ext cx="4168432" cy="476902"/>
            </a:xfrm>
            <a:prstGeom prst="borderCallout2">
              <a:avLst>
                <a:gd name="adj1" fmla="val 52299"/>
                <a:gd name="adj2" fmla="val -11"/>
                <a:gd name="adj3" fmla="val -93259"/>
                <a:gd name="adj4" fmla="val -9844"/>
                <a:gd name="adj5" fmla="val -92551"/>
                <a:gd name="adj6" fmla="val -13497"/>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2" name="テキスト ボックス 21">
              <a:extLst>
                <a:ext uri="{FF2B5EF4-FFF2-40B4-BE49-F238E27FC236}">
                  <a16:creationId xmlns:a16="http://schemas.microsoft.com/office/drawing/2014/main" id="{686EAEB2-815F-FB61-473D-E59DFE6A5DA7}"/>
                </a:ext>
              </a:extLst>
            </p:cNvPr>
            <p:cNvSpPr txBox="1"/>
            <p:nvPr/>
          </p:nvSpPr>
          <p:spPr>
            <a:xfrm>
              <a:off x="4540335" y="3672494"/>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パスワード</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送信先との認証用パスワードを入力します。</a:t>
              </a:r>
            </a:p>
          </p:txBody>
        </p:sp>
      </p:grpSp>
      <p:grpSp>
        <p:nvGrpSpPr>
          <p:cNvPr id="40" name="グループ化 39">
            <a:extLst>
              <a:ext uri="{FF2B5EF4-FFF2-40B4-BE49-F238E27FC236}">
                <a16:creationId xmlns:a16="http://schemas.microsoft.com/office/drawing/2014/main" id="{F61EF6BD-A26A-2231-7131-E11BEDC185D8}"/>
              </a:ext>
            </a:extLst>
          </p:cNvPr>
          <p:cNvGrpSpPr/>
          <p:nvPr/>
        </p:nvGrpSpPr>
        <p:grpSpPr>
          <a:xfrm>
            <a:off x="4774568" y="4319051"/>
            <a:ext cx="4174180" cy="476902"/>
            <a:chOff x="4523108" y="4227611"/>
            <a:chExt cx="4174180" cy="476902"/>
          </a:xfrm>
        </p:grpSpPr>
        <p:sp>
          <p:nvSpPr>
            <p:cNvPr id="23" name="線吹き出し 2 (枠付き) 26">
              <a:extLst>
                <a:ext uri="{FF2B5EF4-FFF2-40B4-BE49-F238E27FC236}">
                  <a16:creationId xmlns:a16="http://schemas.microsoft.com/office/drawing/2014/main" id="{A0F90972-6635-D344-A2ED-DE4A997AA000}"/>
                </a:ext>
              </a:extLst>
            </p:cNvPr>
            <p:cNvSpPr/>
            <p:nvPr/>
          </p:nvSpPr>
          <p:spPr>
            <a:xfrm>
              <a:off x="4523108" y="4227611"/>
              <a:ext cx="4174180" cy="476902"/>
            </a:xfrm>
            <a:prstGeom prst="borderCallout2">
              <a:avLst>
                <a:gd name="adj1" fmla="val 49450"/>
                <a:gd name="adj2" fmla="val -120"/>
                <a:gd name="adj3" fmla="val -157987"/>
                <a:gd name="adj4" fmla="val -9955"/>
                <a:gd name="adj5" fmla="val -158077"/>
                <a:gd name="adj6" fmla="val -13637"/>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4" name="テキスト ボックス 23">
              <a:extLst>
                <a:ext uri="{FF2B5EF4-FFF2-40B4-BE49-F238E27FC236}">
                  <a16:creationId xmlns:a16="http://schemas.microsoft.com/office/drawing/2014/main" id="{DE41A9FB-C211-CCA8-247F-994A05E28620}"/>
                </a:ext>
              </a:extLst>
            </p:cNvPr>
            <p:cNvSpPr txBox="1"/>
            <p:nvPr/>
          </p:nvSpPr>
          <p:spPr>
            <a:xfrm>
              <a:off x="4540335" y="4250468"/>
              <a:ext cx="4016925" cy="430887"/>
            </a:xfrm>
            <a:prstGeom prst="rect">
              <a:avLst/>
            </a:prstGeom>
            <a:noFill/>
          </p:spPr>
          <p:txBody>
            <a:bodyPr wrap="square" rtlCol="0">
              <a:spAutoFit/>
            </a:bodyPr>
            <a:lstStyle/>
            <a:p>
              <a:pPr defTabSz="457200" fontAlgn="base">
                <a:spcBef>
                  <a:spcPct val="0"/>
                </a:spcBef>
                <a:spcAft>
                  <a:spcPct val="0"/>
                </a:spcAft>
                <a:defRPr/>
              </a:pPr>
              <a:r>
                <a:rPr lang="ja-JP" altLang="en-US" sz="1100" b="1" u="sng" dirty="0">
                  <a:solidFill>
                    <a:prstClr val="black"/>
                  </a:solidFill>
                  <a:latin typeface="Yu Gothic UI" panose="020B0500000000000000" pitchFamily="34" charset="-128"/>
                  <a:ea typeface="Yu Gothic UI" panose="020B0500000000000000" pitchFamily="34" charset="-128"/>
                </a:rPr>
                <a:t>送信間隔</a:t>
              </a:r>
            </a:p>
            <a:p>
              <a:pPr defTabSz="457200" fontAlgn="base">
                <a:spcBef>
                  <a:spcPct val="0"/>
                </a:spcBef>
                <a:spcAft>
                  <a:spcPct val="0"/>
                </a:spcAft>
                <a:defRPr/>
              </a:pPr>
              <a:r>
                <a:rPr lang="ja-JP" altLang="en-US" sz="1100" dirty="0">
                  <a:solidFill>
                    <a:prstClr val="black"/>
                  </a:solidFill>
                  <a:latin typeface="Yu Gothic UI" panose="020B0500000000000000" pitchFamily="34" charset="-128"/>
                  <a:ea typeface="Yu Gothic UI" panose="020B0500000000000000" pitchFamily="34" charset="-128"/>
                </a:rPr>
                <a:t>送信する時間間隔（</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1</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,5</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,10</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,15</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,30</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en-US" altLang="ja-JP"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,60</a:t>
              </a:r>
              <a:r>
                <a:rPr lang="ja-JP" altLang="en-US" sz="1100" dirty="0">
                  <a:solidFill>
                    <a:prstClr val="black"/>
                  </a:solidFill>
                  <a:latin typeface="Yu Gothic UI" panose="020B0500000000000000" pitchFamily="34" charset="-128"/>
                  <a:ea typeface="Yu Gothic UI" panose="020B0500000000000000" pitchFamily="34" charset="-128"/>
                  <a:cs typeface="Tahoma" panose="020B0604030504040204" pitchFamily="34" charset="0"/>
                  <a:sym typeface="Wingdings" pitchFamily="2" charset="2"/>
                </a:rPr>
                <a:t>分</a:t>
              </a:r>
              <a:r>
                <a:rPr lang="ja-JP" altLang="en-US" sz="1100" dirty="0">
                  <a:solidFill>
                    <a:prstClr val="black"/>
                  </a:solidFill>
                  <a:latin typeface="Yu Gothic UI" panose="020B0500000000000000" pitchFamily="34" charset="-128"/>
                  <a:ea typeface="Yu Gothic UI" panose="020B0500000000000000" pitchFamily="34" charset="-128"/>
                </a:rPr>
                <a:t>）を選択します。</a:t>
              </a:r>
            </a:p>
          </p:txBody>
        </p:sp>
      </p:grpSp>
      <p:sp>
        <p:nvSpPr>
          <p:cNvPr id="25" name="正方形/長方形 24">
            <a:extLst>
              <a:ext uri="{FF2B5EF4-FFF2-40B4-BE49-F238E27FC236}">
                <a16:creationId xmlns:a16="http://schemas.microsoft.com/office/drawing/2014/main" id="{BD887624-A7DB-D263-2D4D-12A677A337AA}"/>
              </a:ext>
            </a:extLst>
          </p:cNvPr>
          <p:cNvSpPr/>
          <p:nvPr/>
        </p:nvSpPr>
        <p:spPr>
          <a:xfrm>
            <a:off x="354034" y="2247451"/>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6" name="正方形/長方形 25">
            <a:extLst>
              <a:ext uri="{FF2B5EF4-FFF2-40B4-BE49-F238E27FC236}">
                <a16:creationId xmlns:a16="http://schemas.microsoft.com/office/drawing/2014/main" id="{6998F2AA-E9FE-AD15-C7B8-1334D983E037}"/>
              </a:ext>
            </a:extLst>
          </p:cNvPr>
          <p:cNvSpPr/>
          <p:nvPr/>
        </p:nvSpPr>
        <p:spPr>
          <a:xfrm>
            <a:off x="356907" y="2449742"/>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7" name="正方形/長方形 26">
            <a:extLst>
              <a:ext uri="{FF2B5EF4-FFF2-40B4-BE49-F238E27FC236}">
                <a16:creationId xmlns:a16="http://schemas.microsoft.com/office/drawing/2014/main" id="{D037B757-F37B-0CF7-44D3-4E6D40378C56}"/>
              </a:ext>
            </a:extLst>
          </p:cNvPr>
          <p:cNvSpPr/>
          <p:nvPr/>
        </p:nvSpPr>
        <p:spPr>
          <a:xfrm>
            <a:off x="354030" y="2648721"/>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8" name="正方形/長方形 27">
            <a:extLst>
              <a:ext uri="{FF2B5EF4-FFF2-40B4-BE49-F238E27FC236}">
                <a16:creationId xmlns:a16="http://schemas.microsoft.com/office/drawing/2014/main" id="{2D38A962-90BD-6A02-0DE1-F5A620A872A6}"/>
              </a:ext>
            </a:extLst>
          </p:cNvPr>
          <p:cNvSpPr/>
          <p:nvPr/>
        </p:nvSpPr>
        <p:spPr>
          <a:xfrm>
            <a:off x="356904" y="2856191"/>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9" name="正方形/長方形 28">
            <a:extLst>
              <a:ext uri="{FF2B5EF4-FFF2-40B4-BE49-F238E27FC236}">
                <a16:creationId xmlns:a16="http://schemas.microsoft.com/office/drawing/2014/main" id="{6CE8E7A3-851D-9E1F-DE94-8F4BAD9026E5}"/>
              </a:ext>
            </a:extLst>
          </p:cNvPr>
          <p:cNvSpPr/>
          <p:nvPr/>
        </p:nvSpPr>
        <p:spPr>
          <a:xfrm>
            <a:off x="354027" y="3059001"/>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0" name="正方形/長方形 29">
            <a:extLst>
              <a:ext uri="{FF2B5EF4-FFF2-40B4-BE49-F238E27FC236}">
                <a16:creationId xmlns:a16="http://schemas.microsoft.com/office/drawing/2014/main" id="{5E4EC652-37BE-F9D2-8EC5-CB8D75A3E1F4}"/>
              </a:ext>
            </a:extLst>
          </p:cNvPr>
          <p:cNvSpPr/>
          <p:nvPr/>
        </p:nvSpPr>
        <p:spPr>
          <a:xfrm>
            <a:off x="356901" y="3262640"/>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1" name="正方形/長方形 30">
            <a:extLst>
              <a:ext uri="{FF2B5EF4-FFF2-40B4-BE49-F238E27FC236}">
                <a16:creationId xmlns:a16="http://schemas.microsoft.com/office/drawing/2014/main" id="{31E722B4-88AC-495F-5724-7E7A5E5B2254}"/>
              </a:ext>
            </a:extLst>
          </p:cNvPr>
          <p:cNvSpPr/>
          <p:nvPr/>
        </p:nvSpPr>
        <p:spPr>
          <a:xfrm>
            <a:off x="354024" y="3466798"/>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78752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HTTP</a:t>
            </a:r>
            <a:r>
              <a:rPr kumimoji="1" lang="ja-JP" altLang="en-US" dirty="0"/>
              <a:t>送信データ概要</a:t>
            </a:r>
          </a:p>
        </p:txBody>
      </p:sp>
      <p:graphicFrame>
        <p:nvGraphicFramePr>
          <p:cNvPr id="3" name="表 2">
            <a:extLst>
              <a:ext uri="{FF2B5EF4-FFF2-40B4-BE49-F238E27FC236}">
                <a16:creationId xmlns:a16="http://schemas.microsoft.com/office/drawing/2014/main" id="{0E6BAD72-E9BC-D3A9-B7C5-8AF9E1D617B9}"/>
              </a:ext>
            </a:extLst>
          </p:cNvPr>
          <p:cNvGraphicFramePr>
            <a:graphicFrameLocks noGrp="1"/>
          </p:cNvGraphicFramePr>
          <p:nvPr>
            <p:extLst>
              <p:ext uri="{D42A27DB-BD31-4B8C-83A1-F6EECF244321}">
                <p14:modId xmlns:p14="http://schemas.microsoft.com/office/powerpoint/2010/main" val="524174184"/>
              </p:ext>
            </p:extLst>
          </p:nvPr>
        </p:nvGraphicFramePr>
        <p:xfrm>
          <a:off x="90546" y="594414"/>
          <a:ext cx="8949937" cy="3486226"/>
        </p:xfrm>
        <a:graphic>
          <a:graphicData uri="http://schemas.openxmlformats.org/drawingml/2006/table">
            <a:tbl>
              <a:tblPr firstRow="1" bandRow="1"/>
              <a:tblGrid>
                <a:gridCol w="1464378">
                  <a:extLst>
                    <a:ext uri="{9D8B030D-6E8A-4147-A177-3AD203B41FA5}">
                      <a16:colId xmlns:a16="http://schemas.microsoft.com/office/drawing/2014/main" val="1821632696"/>
                    </a:ext>
                  </a:extLst>
                </a:gridCol>
                <a:gridCol w="2642367">
                  <a:extLst>
                    <a:ext uri="{9D8B030D-6E8A-4147-A177-3AD203B41FA5}">
                      <a16:colId xmlns:a16="http://schemas.microsoft.com/office/drawing/2014/main" val="924373853"/>
                    </a:ext>
                  </a:extLst>
                </a:gridCol>
                <a:gridCol w="4843192">
                  <a:extLst>
                    <a:ext uri="{9D8B030D-6E8A-4147-A177-3AD203B41FA5}">
                      <a16:colId xmlns:a16="http://schemas.microsoft.com/office/drawing/2014/main" val="293504912"/>
                    </a:ext>
                  </a:extLst>
                </a:gridCol>
              </a:tblGrid>
              <a:tr h="255346">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spcAft>
                          <a:spcPts val="0"/>
                        </a:spcAft>
                      </a:pPr>
                      <a:r>
                        <a:rPr lang="ja-JP" sz="1200" kern="100" dirty="0">
                          <a:effectLst/>
                          <a:latin typeface="Yu Gothic UI" panose="020B0500000000000000" pitchFamily="50" charset="-128"/>
                          <a:ea typeface="Yu Gothic UI" panose="020B0500000000000000" pitchFamily="50" charset="-128"/>
                          <a:cs typeface="Times New Roman" panose="02020603050405020304" pitchFamily="18" charset="0"/>
                        </a:rPr>
                        <a:t>パラメータ名</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spcAft>
                          <a:spcPts val="0"/>
                        </a:spcAft>
                      </a:pPr>
                      <a:r>
                        <a:rPr lang="ja-JP" sz="1200" kern="100" dirty="0">
                          <a:effectLst/>
                          <a:latin typeface="Yu Gothic UI" panose="020B0500000000000000" pitchFamily="50" charset="-128"/>
                          <a:ea typeface="Yu Gothic UI" panose="020B0500000000000000" pitchFamily="50" charset="-128"/>
                          <a:cs typeface="Times New Roman" panose="02020603050405020304" pitchFamily="18" charset="0"/>
                        </a:rPr>
                        <a:t>パラメータ値</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ja-JP" altLang="en-US" sz="1200" dirty="0">
                          <a:latin typeface="Yu Gothic UI" panose="020B0500000000000000" pitchFamily="50" charset="-128"/>
                          <a:ea typeface="Yu Gothic UI" panose="020B0500000000000000" pitchFamily="50" charset="-128"/>
                        </a:rPr>
                        <a:t>説明</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3111694543"/>
                  </a:ext>
                </a:extLst>
              </a:tr>
              <a:tr h="25534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err="1">
                          <a:latin typeface="Yu Gothic UI" panose="020B0500000000000000" pitchFamily="50" charset="-128"/>
                          <a:ea typeface="Yu Gothic UI" panose="020B0500000000000000" pitchFamily="50" charset="-128"/>
                        </a:rPr>
                        <a:t>CameraIPaddress</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(0~255).(0~255).(0~255).(0~255)</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カメラの</a:t>
                      </a:r>
                      <a:r>
                        <a:rPr kumimoji="1" lang="en-US" altLang="ja-JP" sz="800" dirty="0">
                          <a:latin typeface="Yu Gothic UI" panose="020B0500000000000000" pitchFamily="50" charset="-128"/>
                          <a:ea typeface="Yu Gothic UI" panose="020B0500000000000000" pitchFamily="50" charset="-128"/>
                        </a:rPr>
                        <a:t>IP</a:t>
                      </a:r>
                      <a:r>
                        <a:rPr kumimoji="1" lang="ja-JP" altLang="en-US" sz="800" dirty="0">
                          <a:latin typeface="Yu Gothic UI" panose="020B0500000000000000" pitchFamily="50" charset="-128"/>
                          <a:ea typeface="Yu Gothic UI" panose="020B0500000000000000" pitchFamily="50" charset="-128"/>
                        </a:rPr>
                        <a:t>アドレス</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53231472"/>
                  </a:ext>
                </a:extLst>
              </a:tr>
              <a:tr h="25534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Time</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日時</a:t>
                      </a:r>
                      <a:r>
                        <a:rPr kumimoji="1" lang="en-US" altLang="ja-JP" sz="800" dirty="0">
                          <a:latin typeface="Yu Gothic UI" panose="020B0500000000000000" pitchFamily="50" charset="-128"/>
                          <a:ea typeface="Yu Gothic UI" panose="020B0500000000000000" pitchFamily="50" charset="-128"/>
                        </a:rPr>
                        <a:t>(UTC)</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日時（フォーマット：</a:t>
                      </a:r>
                      <a:r>
                        <a:rPr kumimoji="1" lang="en-US" altLang="ja-JP" sz="800" dirty="0" err="1">
                          <a:latin typeface="Yu Gothic UI" panose="020B0500000000000000" pitchFamily="50" charset="-128"/>
                          <a:ea typeface="Yu Gothic UI" panose="020B0500000000000000" pitchFamily="50" charset="-128"/>
                        </a:rPr>
                        <a:t>yyyy</a:t>
                      </a:r>
                      <a:r>
                        <a:rPr kumimoji="1" lang="en-US" altLang="ja-JP" sz="800" dirty="0">
                          <a:latin typeface="Yu Gothic UI" panose="020B0500000000000000" pitchFamily="50" charset="-128"/>
                          <a:ea typeface="Yu Gothic UI" panose="020B0500000000000000" pitchFamily="50" charset="-128"/>
                        </a:rPr>
                        <a:t>/mm/</a:t>
                      </a:r>
                      <a:r>
                        <a:rPr kumimoji="1" lang="en-US" altLang="ja-JP" sz="800" dirty="0" err="1">
                          <a:latin typeface="Yu Gothic UI" panose="020B0500000000000000" pitchFamily="50" charset="-128"/>
                          <a:ea typeface="Yu Gothic UI" panose="020B0500000000000000" pitchFamily="50" charset="-128"/>
                        </a:rPr>
                        <a:t>dd</a:t>
                      </a:r>
                      <a:r>
                        <a:rPr kumimoji="1" lang="en-US" altLang="ja-JP" sz="800" dirty="0">
                          <a:latin typeface="Yu Gothic UI" panose="020B0500000000000000" pitchFamily="50" charset="-128"/>
                          <a:ea typeface="Yu Gothic UI" panose="020B0500000000000000" pitchFamily="50" charset="-128"/>
                        </a:rPr>
                        <a:t> </a:t>
                      </a:r>
                      <a:r>
                        <a:rPr kumimoji="1" lang="en-US" altLang="ja-JP" sz="800" dirty="0" err="1">
                          <a:latin typeface="Yu Gothic UI" panose="020B0500000000000000" pitchFamily="50" charset="-128"/>
                          <a:ea typeface="Yu Gothic UI" panose="020B0500000000000000" pitchFamily="50" charset="-128"/>
                        </a:rPr>
                        <a:t>hh:mm:ss</a:t>
                      </a:r>
                      <a:r>
                        <a:rPr kumimoji="1" lang="ja-JP" altLang="en-US" sz="800" dirty="0">
                          <a:latin typeface="Yu Gothic UI" panose="020B0500000000000000" pitchFamily="50" charset="-128"/>
                          <a:ea typeface="Yu Gothic UI" panose="020B0500000000000000" pitchFamily="50" charset="-128"/>
                        </a:rPr>
                        <a:t>）</a:t>
                      </a:r>
                      <a:endParaRPr kumimoji="1" lang="en-US" altLang="ja-JP" sz="800" dirty="0">
                        <a:latin typeface="Yu Gothic UI" panose="020B0500000000000000" pitchFamily="50" charset="-128"/>
                        <a:ea typeface="Yu Gothic UI" panose="020B0500000000000000" pitchFamily="50" charset="-128"/>
                      </a:endParaRPr>
                    </a:p>
                    <a:p>
                      <a:r>
                        <a:rPr kumimoji="1" lang="ja-JP" altLang="en-US" sz="800" dirty="0">
                          <a:latin typeface="Yu Gothic UI" panose="020B0500000000000000" pitchFamily="50" charset="-128"/>
                          <a:ea typeface="Yu Gothic UI" panose="020B0500000000000000" pitchFamily="50" charset="-128"/>
                        </a:rPr>
                        <a:t>例</a:t>
                      </a:r>
                      <a:r>
                        <a:rPr kumimoji="1" lang="en-US" altLang="ja-JP" sz="800" dirty="0">
                          <a:latin typeface="Yu Gothic UI" panose="020B0500000000000000" pitchFamily="50" charset="-128"/>
                          <a:ea typeface="Yu Gothic UI" panose="020B0500000000000000" pitchFamily="50" charset="-128"/>
                        </a:rPr>
                        <a:t>) </a:t>
                      </a:r>
                      <a:r>
                        <a:rPr kumimoji="1" lang="ja-JP" altLang="en-US" sz="800" dirty="0">
                          <a:latin typeface="Yu Gothic UI" panose="020B0500000000000000" pitchFamily="50" charset="-128"/>
                          <a:ea typeface="Yu Gothic UI" panose="020B0500000000000000" pitchFamily="50" charset="-128"/>
                        </a:rPr>
                        <a:t>日本時間 </a:t>
                      </a:r>
                      <a:r>
                        <a:rPr kumimoji="1" lang="en-US" altLang="ja-JP" sz="800" dirty="0">
                          <a:latin typeface="Yu Gothic UI" panose="020B0500000000000000" pitchFamily="50" charset="-128"/>
                          <a:ea typeface="Yu Gothic UI" panose="020B0500000000000000" pitchFamily="50" charset="-128"/>
                        </a:rPr>
                        <a:t>2013</a:t>
                      </a:r>
                      <a:r>
                        <a:rPr kumimoji="1" lang="ja-JP" altLang="en-US" sz="800" dirty="0">
                          <a:latin typeface="Yu Gothic UI" panose="020B0500000000000000" pitchFamily="50" charset="-128"/>
                          <a:ea typeface="Yu Gothic UI" panose="020B0500000000000000" pitchFamily="50" charset="-128"/>
                        </a:rPr>
                        <a:t>年</a:t>
                      </a:r>
                      <a:r>
                        <a:rPr kumimoji="1" lang="en-US" altLang="ja-JP" sz="800" dirty="0">
                          <a:latin typeface="Yu Gothic UI" panose="020B0500000000000000" pitchFamily="50" charset="-128"/>
                          <a:ea typeface="Yu Gothic UI" panose="020B0500000000000000" pitchFamily="50" charset="-128"/>
                        </a:rPr>
                        <a:t>8</a:t>
                      </a:r>
                      <a:r>
                        <a:rPr kumimoji="1" lang="ja-JP" altLang="en-US" sz="800" dirty="0">
                          <a:latin typeface="Yu Gothic UI" panose="020B0500000000000000" pitchFamily="50" charset="-128"/>
                          <a:ea typeface="Yu Gothic UI" panose="020B0500000000000000" pitchFamily="50" charset="-128"/>
                        </a:rPr>
                        <a:t>月</a:t>
                      </a:r>
                      <a:r>
                        <a:rPr kumimoji="1" lang="en-US" altLang="ja-JP" sz="800" dirty="0">
                          <a:latin typeface="Yu Gothic UI" panose="020B0500000000000000" pitchFamily="50" charset="-128"/>
                          <a:ea typeface="Yu Gothic UI" panose="020B0500000000000000" pitchFamily="50" charset="-128"/>
                        </a:rPr>
                        <a:t>29</a:t>
                      </a:r>
                      <a:r>
                        <a:rPr kumimoji="1" lang="ja-JP" altLang="en-US" sz="800" dirty="0">
                          <a:latin typeface="Yu Gothic UI" panose="020B0500000000000000" pitchFamily="50" charset="-128"/>
                          <a:ea typeface="Yu Gothic UI" panose="020B0500000000000000" pitchFamily="50" charset="-128"/>
                        </a:rPr>
                        <a:t>日 </a:t>
                      </a:r>
                      <a:r>
                        <a:rPr kumimoji="1" lang="en-US" altLang="ja-JP" sz="800" dirty="0">
                          <a:latin typeface="Yu Gothic UI" panose="020B0500000000000000" pitchFamily="50" charset="-128"/>
                          <a:ea typeface="Yu Gothic UI" panose="020B0500000000000000" pitchFamily="50" charset="-128"/>
                        </a:rPr>
                        <a:t>12:35:00</a:t>
                      </a:r>
                      <a:r>
                        <a:rPr kumimoji="1" lang="ja-JP" altLang="en-US" sz="800" dirty="0">
                          <a:latin typeface="Yu Gothic UI" panose="020B0500000000000000" pitchFamily="50" charset="-128"/>
                          <a:ea typeface="Yu Gothic UI" panose="020B0500000000000000" pitchFamily="50" charset="-128"/>
                        </a:rPr>
                        <a:t>の場合：</a:t>
                      </a:r>
                      <a:r>
                        <a:rPr kumimoji="1" lang="en-US" altLang="ja-JP" sz="800" dirty="0">
                          <a:latin typeface="Yu Gothic UI" panose="020B0500000000000000" pitchFamily="50" charset="-128"/>
                          <a:ea typeface="Yu Gothic UI" panose="020B0500000000000000" pitchFamily="50" charset="-128"/>
                        </a:rPr>
                        <a:t>2013/08/29 03:35:00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16508575"/>
                  </a:ext>
                </a:extLst>
              </a:tr>
              <a:tr h="25534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err="1">
                          <a:latin typeface="Yu Gothic UI" panose="020B0500000000000000" pitchFamily="50" charset="-128"/>
                          <a:ea typeface="Yu Gothic UI" panose="020B0500000000000000" pitchFamily="50" charset="-128"/>
                        </a:rPr>
                        <a:t>TimeZone</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-1200~+1300</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UTC</a:t>
                      </a:r>
                      <a:r>
                        <a:rPr kumimoji="1" lang="ja-JP" altLang="en-US" sz="800" dirty="0">
                          <a:latin typeface="Yu Gothic UI" panose="020B0500000000000000" pitchFamily="50" charset="-128"/>
                          <a:ea typeface="Yu Gothic UI" panose="020B0500000000000000" pitchFamily="50" charset="-128"/>
                        </a:rPr>
                        <a:t>との時差</a:t>
                      </a:r>
                    </a:p>
                    <a:p>
                      <a:r>
                        <a:rPr kumimoji="1" lang="ja-JP" altLang="en-US" sz="800" dirty="0">
                          <a:latin typeface="Yu Gothic UI" panose="020B0500000000000000" pitchFamily="50" charset="-128"/>
                          <a:ea typeface="Yu Gothic UI" panose="020B0500000000000000" pitchFamily="50" charset="-128"/>
                        </a:rPr>
                        <a:t>例）大阪、札幌、東京の場合：</a:t>
                      </a:r>
                      <a:r>
                        <a:rPr kumimoji="1" lang="en-US" altLang="ja-JP" sz="800" dirty="0">
                          <a:latin typeface="Yu Gothic UI" panose="020B0500000000000000" pitchFamily="50" charset="-128"/>
                          <a:ea typeface="Yu Gothic UI" panose="020B0500000000000000" pitchFamily="50" charset="-128"/>
                        </a:rPr>
                        <a:t>+0900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855141552"/>
                  </a:ext>
                </a:extLst>
              </a:tr>
              <a:tr h="25534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err="1">
                          <a:latin typeface="Yu Gothic UI" panose="020B0500000000000000" pitchFamily="50" charset="-128"/>
                          <a:ea typeface="Yu Gothic UI" panose="020B0500000000000000" pitchFamily="50" charset="-128"/>
                        </a:rPr>
                        <a:t>SummerTime</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0, 1</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サマータイム設定</a:t>
                      </a:r>
                      <a:endParaRPr kumimoji="1" lang="en-US" altLang="ja-JP" sz="800" dirty="0">
                        <a:latin typeface="Yu Gothic UI" panose="020B0500000000000000" pitchFamily="50" charset="-128"/>
                        <a:ea typeface="Yu Gothic UI" panose="020B0500000000000000" pitchFamily="50" charset="-128"/>
                      </a:endParaRPr>
                    </a:p>
                    <a:p>
                      <a:r>
                        <a:rPr kumimoji="1" lang="en-US" altLang="ja-JP" sz="800" dirty="0">
                          <a:latin typeface="Yu Gothic UI" panose="020B0500000000000000" pitchFamily="50" charset="-128"/>
                          <a:ea typeface="Yu Gothic UI" panose="020B0500000000000000" pitchFamily="50" charset="-128"/>
                        </a:rPr>
                        <a:t>0:</a:t>
                      </a:r>
                      <a:r>
                        <a:rPr kumimoji="1" lang="ja-JP" altLang="en-US" sz="800" dirty="0">
                          <a:latin typeface="Yu Gothic UI" panose="020B0500000000000000" pitchFamily="50" charset="-128"/>
                          <a:ea typeface="Yu Gothic UI" panose="020B0500000000000000" pitchFamily="50" charset="-128"/>
                        </a:rPr>
                        <a:t>サマータイム以外、</a:t>
                      </a:r>
                      <a:r>
                        <a:rPr kumimoji="1" lang="en-US" altLang="ja-JP" sz="800" dirty="0">
                          <a:latin typeface="Yu Gothic UI" panose="020B0500000000000000" pitchFamily="50" charset="-128"/>
                          <a:ea typeface="Yu Gothic UI" panose="020B0500000000000000" pitchFamily="50" charset="-128"/>
                        </a:rPr>
                        <a:t>1:</a:t>
                      </a:r>
                      <a:r>
                        <a:rPr kumimoji="1" lang="ja-JP" altLang="en-US" sz="800" dirty="0">
                          <a:latin typeface="Yu Gothic UI" panose="020B0500000000000000" pitchFamily="50" charset="-128"/>
                          <a:ea typeface="Yu Gothic UI" panose="020B0500000000000000" pitchFamily="50" charset="-128"/>
                        </a:rPr>
                        <a:t>サマータイム</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34741527"/>
                  </a:ext>
                </a:extLst>
              </a:tr>
              <a:tr h="18888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err="1">
                          <a:latin typeface="Yu Gothic UI" panose="020B0500000000000000" pitchFamily="50" charset="-128"/>
                          <a:ea typeface="Yu Gothic UI" panose="020B0500000000000000" pitchFamily="50" charset="-128"/>
                        </a:rPr>
                        <a:t>All.list</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a:t>
                      </a:r>
                      <a:r>
                        <a:rPr kumimoji="1" lang="ja-JP" altLang="en-US" sz="800" dirty="0">
                          <a:latin typeface="Yu Gothic UI" panose="020B0500000000000000" pitchFamily="50" charset="-128"/>
                          <a:ea typeface="Yu Gothic UI" panose="020B0500000000000000" pitchFamily="50" charset="-128"/>
                        </a:rPr>
                        <a:t>日時</a:t>
                      </a:r>
                      <a:r>
                        <a:rPr kumimoji="1" lang="en-US" altLang="ja-JP" sz="800" dirty="0">
                          <a:latin typeface="Yu Gothic UI" panose="020B0500000000000000" pitchFamily="50" charset="-128"/>
                          <a:ea typeface="Yu Gothic UI" panose="020B0500000000000000" pitchFamily="50" charset="-128"/>
                        </a:rPr>
                        <a:t>(UTC)”, </a:t>
                      </a:r>
                      <a:r>
                        <a:rPr kumimoji="1" lang="ja-JP" altLang="en-US" sz="800" dirty="0">
                          <a:latin typeface="Yu Gothic UI" panose="020B0500000000000000" pitchFamily="50" charset="-128"/>
                          <a:ea typeface="Yu Gothic UI" panose="020B0500000000000000" pitchFamily="50" charset="-128"/>
                        </a:rPr>
                        <a:t>平均検知人数</a:t>
                      </a:r>
                      <a:r>
                        <a:rPr kumimoji="1" lang="en-US" altLang="ja-JP" sz="800" dirty="0">
                          <a:latin typeface="Yu Gothic UI" panose="020B0500000000000000" pitchFamily="50" charset="-128"/>
                          <a:ea typeface="Yu Gothic UI" panose="020B0500000000000000" pitchFamily="50" charset="-128"/>
                        </a:rPr>
                        <a:t>, </a:t>
                      </a:r>
                      <a:r>
                        <a:rPr kumimoji="1" lang="ja-JP" altLang="en-US" sz="800" dirty="0">
                          <a:latin typeface="Yu Gothic UI" panose="020B0500000000000000" pitchFamily="50" charset="-128"/>
                          <a:ea typeface="Yu Gothic UI" panose="020B0500000000000000" pitchFamily="50" charset="-128"/>
                        </a:rPr>
                        <a:t>定時検知人数</a:t>
                      </a:r>
                      <a:r>
                        <a:rPr kumimoji="1" lang="en-US" altLang="ja-JP" sz="800" dirty="0">
                          <a:latin typeface="Yu Gothic UI" panose="020B0500000000000000" pitchFamily="50" charset="-128"/>
                          <a:ea typeface="Yu Gothic UI" panose="020B0500000000000000" pitchFamily="50" charset="-128"/>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画面全体の混雑統計情報</a:t>
                      </a:r>
                    </a:p>
                    <a:p>
                      <a:r>
                        <a:rPr kumimoji="1" lang="ja-JP" altLang="en-US" sz="800" dirty="0">
                          <a:latin typeface="Yu Gothic UI" panose="020B0500000000000000" pitchFamily="50" charset="-128"/>
                          <a:ea typeface="Yu Gothic UI" panose="020B0500000000000000" pitchFamily="50" charset="-128"/>
                        </a:rPr>
                        <a:t>日時：</a:t>
                      </a:r>
                      <a:r>
                        <a:rPr kumimoji="1" lang="en-US" altLang="ja-JP" sz="800" dirty="0">
                          <a:latin typeface="Yu Gothic UI" panose="020B0500000000000000" pitchFamily="50" charset="-128"/>
                          <a:ea typeface="Yu Gothic UI" panose="020B0500000000000000" pitchFamily="50" charset="-128"/>
                        </a:rPr>
                        <a:t>1</a:t>
                      </a:r>
                      <a:r>
                        <a:rPr kumimoji="1" lang="ja-JP" altLang="en-US" sz="800" dirty="0">
                          <a:latin typeface="Yu Gothic UI" panose="020B0500000000000000" pitchFamily="50" charset="-128"/>
                          <a:ea typeface="Yu Gothic UI" panose="020B0500000000000000" pitchFamily="50" charset="-128"/>
                        </a:rPr>
                        <a:t>分ごとの定時刻情報</a:t>
                      </a:r>
                    </a:p>
                    <a:p>
                      <a:r>
                        <a:rPr kumimoji="1" lang="ja-JP" altLang="en-US" sz="800" dirty="0">
                          <a:latin typeface="Yu Gothic UI" panose="020B0500000000000000" pitchFamily="50" charset="-128"/>
                          <a:ea typeface="Yu Gothic UI" panose="020B0500000000000000" pitchFamily="50" charset="-128"/>
                        </a:rPr>
                        <a:t>平均検知人数：</a:t>
                      </a:r>
                      <a:r>
                        <a:rPr kumimoji="1" lang="en-US" altLang="ja-JP" sz="800" dirty="0">
                          <a:latin typeface="Yu Gothic UI" panose="020B0500000000000000" pitchFamily="50" charset="-128"/>
                          <a:ea typeface="Yu Gothic UI" panose="020B0500000000000000" pitchFamily="50" charset="-128"/>
                        </a:rPr>
                        <a:t>1</a:t>
                      </a:r>
                      <a:r>
                        <a:rPr kumimoji="1" lang="ja-JP" altLang="en-US" sz="800" dirty="0">
                          <a:latin typeface="Yu Gothic UI" panose="020B0500000000000000" pitchFamily="50" charset="-128"/>
                          <a:ea typeface="Yu Gothic UI" panose="020B0500000000000000" pitchFamily="50" charset="-128"/>
                        </a:rPr>
                        <a:t>分ごとの平均検知人数  </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00</a:t>
                      </a:r>
                      <a:r>
                        <a:rPr kumimoji="1" lang="ja-JP" altLang="en-US" sz="800" dirty="0">
                          <a:latin typeface="Yu Gothic UI" panose="020B0500000000000000" pitchFamily="50" charset="-128"/>
                          <a:ea typeface="Yu Gothic UI" panose="020B0500000000000000" pitchFamily="50" charset="-128"/>
                        </a:rPr>
                        <a:t>秒～</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59</a:t>
                      </a:r>
                      <a:r>
                        <a:rPr kumimoji="1" lang="ja-JP" altLang="en-US" sz="800" dirty="0">
                          <a:latin typeface="Yu Gothic UI" panose="020B0500000000000000" pitchFamily="50" charset="-128"/>
                          <a:ea typeface="Yu Gothic UI" panose="020B0500000000000000" pitchFamily="50" charset="-128"/>
                        </a:rPr>
                        <a:t>秒の平均検知人数</a:t>
                      </a:r>
                      <a:r>
                        <a:rPr kumimoji="1" lang="en-US" altLang="ja-JP" sz="800" dirty="0">
                          <a:latin typeface="Yu Gothic UI" panose="020B0500000000000000" pitchFamily="50" charset="-128"/>
                          <a:ea typeface="Yu Gothic UI" panose="020B0500000000000000" pitchFamily="50" charset="-128"/>
                        </a:rPr>
                        <a:t>)</a:t>
                      </a:r>
                    </a:p>
                    <a:p>
                      <a:r>
                        <a:rPr kumimoji="1" lang="ja-JP" altLang="en-US" sz="800" dirty="0">
                          <a:latin typeface="Yu Gothic UI" panose="020B0500000000000000" pitchFamily="50" charset="-128"/>
                          <a:ea typeface="Yu Gothic UI" panose="020B0500000000000000" pitchFamily="50" charset="-128"/>
                        </a:rPr>
                        <a:t>定時検知人数：定時時点での検知人数</a:t>
                      </a:r>
                      <a:r>
                        <a:rPr kumimoji="1" lang="ja-JP" altLang="en-US" sz="800" baseline="0" dirty="0">
                          <a:latin typeface="Yu Gothic UI" panose="020B0500000000000000" pitchFamily="50" charset="-128"/>
                          <a:ea typeface="Yu Gothic UI" panose="020B0500000000000000" pitchFamily="50" charset="-128"/>
                        </a:rPr>
                        <a:t>  </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00</a:t>
                      </a:r>
                      <a:r>
                        <a:rPr kumimoji="1" lang="ja-JP" altLang="en-US" sz="800" dirty="0">
                          <a:latin typeface="Yu Gothic UI" panose="020B0500000000000000" pitchFamily="50" charset="-128"/>
                          <a:ea typeface="Yu Gothic UI" panose="020B0500000000000000" pitchFamily="50" charset="-128"/>
                        </a:rPr>
                        <a:t>秒時点の検知人数</a:t>
                      </a:r>
                      <a:r>
                        <a:rPr kumimoji="1" lang="en-US" altLang="ja-JP" sz="800" dirty="0">
                          <a:latin typeface="Yu Gothic UI" panose="020B0500000000000000" pitchFamily="50" charset="-128"/>
                          <a:ea typeface="Yu Gothic UI" panose="020B0500000000000000" pitchFamily="50" charset="-128"/>
                        </a:rPr>
                        <a:t>)</a:t>
                      </a: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803481663"/>
                  </a:ext>
                </a:extLst>
              </a:tr>
              <a:tr h="18888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err="1">
                          <a:latin typeface="Yu Gothic UI" panose="020B0500000000000000" pitchFamily="50" charset="-128"/>
                          <a:ea typeface="Yu Gothic UI" panose="020B0500000000000000" pitchFamily="50" charset="-128"/>
                        </a:rPr>
                        <a:t>All.current</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0~40</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画面全体の送信時点の検知人数</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16733331"/>
                  </a:ext>
                </a:extLst>
              </a:tr>
              <a:tr h="18888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Area1.list</a:t>
                      </a:r>
                    </a:p>
                    <a:p>
                      <a:r>
                        <a:rPr kumimoji="1" lang="en-US" altLang="ja-JP" sz="800" dirty="0">
                          <a:latin typeface="Yu Gothic UI" panose="020B0500000000000000" pitchFamily="50" charset="-128"/>
                          <a:ea typeface="Yu Gothic UI" panose="020B0500000000000000" pitchFamily="50" charset="-128"/>
                        </a:rPr>
                        <a:t>Area2.list</a:t>
                      </a:r>
                    </a:p>
                    <a:p>
                      <a:r>
                        <a:rPr kumimoji="1" lang="en-US" altLang="ja-JP" sz="800" dirty="0">
                          <a:latin typeface="Yu Gothic UI" panose="020B0500000000000000" pitchFamily="50" charset="-128"/>
                          <a:ea typeface="Yu Gothic UI" panose="020B0500000000000000" pitchFamily="50" charset="-128"/>
                        </a:rPr>
                        <a:t>Area3.list</a:t>
                      </a:r>
                    </a:p>
                    <a:p>
                      <a:r>
                        <a:rPr kumimoji="1" lang="en-US" altLang="ja-JP" sz="800" dirty="0">
                          <a:latin typeface="Yu Gothic UI" panose="020B0500000000000000" pitchFamily="50" charset="-128"/>
                          <a:ea typeface="Yu Gothic UI" panose="020B0500000000000000" pitchFamily="50" charset="-128"/>
                        </a:rPr>
                        <a:t>Area4.list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Yu Gothic UI" panose="020B0500000000000000" pitchFamily="50" charset="-128"/>
                          <a:ea typeface="Yu Gothic UI" panose="020B0500000000000000" pitchFamily="50" charset="-128"/>
                        </a:rPr>
                        <a:t>[“</a:t>
                      </a:r>
                      <a:r>
                        <a:rPr kumimoji="1" lang="ja-JP" altLang="en-US" sz="800" dirty="0">
                          <a:latin typeface="Yu Gothic UI" panose="020B0500000000000000" pitchFamily="50" charset="-128"/>
                          <a:ea typeface="Yu Gothic UI" panose="020B0500000000000000" pitchFamily="50" charset="-128"/>
                        </a:rPr>
                        <a:t>日時</a:t>
                      </a:r>
                      <a:r>
                        <a:rPr kumimoji="1" lang="en-US" altLang="ja-JP" sz="800" dirty="0">
                          <a:latin typeface="Yu Gothic UI" panose="020B0500000000000000" pitchFamily="50" charset="-128"/>
                          <a:ea typeface="Yu Gothic UI" panose="020B0500000000000000" pitchFamily="50" charset="-128"/>
                        </a:rPr>
                        <a:t>(UTC)”, </a:t>
                      </a:r>
                      <a:r>
                        <a:rPr kumimoji="1" lang="ja-JP" altLang="en-US" sz="800" dirty="0">
                          <a:latin typeface="Yu Gothic UI" panose="020B0500000000000000" pitchFamily="50" charset="-128"/>
                          <a:ea typeface="Yu Gothic UI" panose="020B0500000000000000" pitchFamily="50" charset="-128"/>
                        </a:rPr>
                        <a:t>平均検知人数</a:t>
                      </a:r>
                      <a:r>
                        <a:rPr kumimoji="1" lang="en-US" altLang="ja-JP" sz="800" dirty="0">
                          <a:latin typeface="Yu Gothic UI" panose="020B0500000000000000" pitchFamily="50" charset="-128"/>
                          <a:ea typeface="Yu Gothic UI" panose="020B0500000000000000" pitchFamily="50" charset="-128"/>
                        </a:rPr>
                        <a:t>, </a:t>
                      </a:r>
                      <a:r>
                        <a:rPr kumimoji="1" lang="ja-JP" altLang="en-US" sz="800" dirty="0">
                          <a:latin typeface="Yu Gothic UI" panose="020B0500000000000000" pitchFamily="50" charset="-128"/>
                          <a:ea typeface="Yu Gothic UI" panose="020B0500000000000000" pitchFamily="50" charset="-128"/>
                        </a:rPr>
                        <a:t>定時検知人数</a:t>
                      </a:r>
                      <a:r>
                        <a:rPr kumimoji="1" lang="en-US" altLang="ja-JP" sz="800" dirty="0">
                          <a:latin typeface="Yu Gothic UI" panose="020B0500000000000000" pitchFamily="50" charset="-128"/>
                          <a:ea typeface="Yu Gothic UI" panose="020B0500000000000000" pitchFamily="50" charset="-128"/>
                        </a:rPr>
                        <a: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検知エリアごとの混雑統計情報</a:t>
                      </a:r>
                    </a:p>
                    <a:p>
                      <a:r>
                        <a:rPr kumimoji="1" lang="ja-JP" altLang="en-US" sz="800" dirty="0">
                          <a:latin typeface="Yu Gothic UI" panose="020B0500000000000000" pitchFamily="50" charset="-128"/>
                          <a:ea typeface="Yu Gothic UI" panose="020B0500000000000000" pitchFamily="50" charset="-128"/>
                        </a:rPr>
                        <a:t>日時：</a:t>
                      </a:r>
                      <a:r>
                        <a:rPr kumimoji="1" lang="en-US" altLang="ja-JP" sz="800" dirty="0">
                          <a:latin typeface="Yu Gothic UI" panose="020B0500000000000000" pitchFamily="50" charset="-128"/>
                          <a:ea typeface="Yu Gothic UI" panose="020B0500000000000000" pitchFamily="50" charset="-128"/>
                        </a:rPr>
                        <a:t>1</a:t>
                      </a:r>
                      <a:r>
                        <a:rPr kumimoji="1" lang="ja-JP" altLang="en-US" sz="800" dirty="0">
                          <a:latin typeface="Yu Gothic UI" panose="020B0500000000000000" pitchFamily="50" charset="-128"/>
                          <a:ea typeface="Yu Gothic UI" panose="020B0500000000000000" pitchFamily="50" charset="-128"/>
                        </a:rPr>
                        <a:t>分ごとの定時刻情報</a:t>
                      </a:r>
                    </a:p>
                    <a:p>
                      <a:r>
                        <a:rPr kumimoji="1" lang="ja-JP" altLang="en-US" sz="800" dirty="0">
                          <a:latin typeface="Yu Gothic UI" panose="020B0500000000000000" pitchFamily="50" charset="-128"/>
                          <a:ea typeface="Yu Gothic UI" panose="020B0500000000000000" pitchFamily="50" charset="-128"/>
                        </a:rPr>
                        <a:t>平均検知人数：</a:t>
                      </a:r>
                      <a:r>
                        <a:rPr kumimoji="1" lang="en-US" altLang="ja-JP" sz="800" dirty="0">
                          <a:latin typeface="Yu Gothic UI" panose="020B0500000000000000" pitchFamily="50" charset="-128"/>
                          <a:ea typeface="Yu Gothic UI" panose="020B0500000000000000" pitchFamily="50" charset="-128"/>
                        </a:rPr>
                        <a:t>1</a:t>
                      </a:r>
                      <a:r>
                        <a:rPr kumimoji="1" lang="ja-JP" altLang="en-US" sz="800" dirty="0">
                          <a:latin typeface="Yu Gothic UI" panose="020B0500000000000000" pitchFamily="50" charset="-128"/>
                          <a:ea typeface="Yu Gothic UI" panose="020B0500000000000000" pitchFamily="50" charset="-128"/>
                        </a:rPr>
                        <a:t>分ごとの平均検知人数  </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00</a:t>
                      </a:r>
                      <a:r>
                        <a:rPr kumimoji="1" lang="ja-JP" altLang="en-US" sz="800" dirty="0">
                          <a:latin typeface="Yu Gothic UI" panose="020B0500000000000000" pitchFamily="50" charset="-128"/>
                          <a:ea typeface="Yu Gothic UI" panose="020B0500000000000000" pitchFamily="50" charset="-128"/>
                        </a:rPr>
                        <a:t>秒～</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59</a:t>
                      </a:r>
                      <a:r>
                        <a:rPr kumimoji="1" lang="ja-JP" altLang="en-US" sz="800" dirty="0">
                          <a:latin typeface="Yu Gothic UI" panose="020B0500000000000000" pitchFamily="50" charset="-128"/>
                          <a:ea typeface="Yu Gothic UI" panose="020B0500000000000000" pitchFamily="50" charset="-128"/>
                        </a:rPr>
                        <a:t>秒の平均検知人数</a:t>
                      </a:r>
                      <a:r>
                        <a:rPr kumimoji="1" lang="en-US" altLang="ja-JP" sz="800" dirty="0">
                          <a:latin typeface="Yu Gothic UI" panose="020B0500000000000000" pitchFamily="50" charset="-128"/>
                          <a:ea typeface="Yu Gothic UI" panose="020B0500000000000000" pitchFamily="50" charset="-128"/>
                        </a:rPr>
                        <a:t>)</a:t>
                      </a:r>
                    </a:p>
                    <a:p>
                      <a:r>
                        <a:rPr kumimoji="1" lang="ja-JP" altLang="en-US" sz="800" dirty="0">
                          <a:latin typeface="Yu Gothic UI" panose="020B0500000000000000" pitchFamily="50" charset="-128"/>
                          <a:ea typeface="Yu Gothic UI" panose="020B0500000000000000" pitchFamily="50" charset="-128"/>
                        </a:rPr>
                        <a:t>定時検知人数：定時時点での検知人数</a:t>
                      </a:r>
                      <a:r>
                        <a:rPr kumimoji="1" lang="ja-JP" altLang="en-US" sz="800" baseline="0" dirty="0">
                          <a:latin typeface="Yu Gothic UI" panose="020B0500000000000000" pitchFamily="50" charset="-128"/>
                          <a:ea typeface="Yu Gothic UI" panose="020B0500000000000000" pitchFamily="50" charset="-128"/>
                        </a:rPr>
                        <a:t>  </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時</a:t>
                      </a:r>
                      <a:r>
                        <a:rPr kumimoji="1" lang="en-US" altLang="ja-JP" sz="800" dirty="0">
                          <a:latin typeface="Yu Gothic UI" panose="020B0500000000000000" pitchFamily="50" charset="-128"/>
                          <a:ea typeface="Yu Gothic UI" panose="020B0500000000000000" pitchFamily="50" charset="-128"/>
                        </a:rPr>
                        <a:t>xx</a:t>
                      </a:r>
                      <a:r>
                        <a:rPr kumimoji="1" lang="ja-JP" altLang="en-US" sz="800" dirty="0">
                          <a:latin typeface="Yu Gothic UI" panose="020B0500000000000000" pitchFamily="50" charset="-128"/>
                          <a:ea typeface="Yu Gothic UI" panose="020B0500000000000000" pitchFamily="50" charset="-128"/>
                        </a:rPr>
                        <a:t>分</a:t>
                      </a:r>
                      <a:r>
                        <a:rPr kumimoji="1" lang="en-US" altLang="ja-JP" sz="800" dirty="0">
                          <a:latin typeface="Yu Gothic UI" panose="020B0500000000000000" pitchFamily="50" charset="-128"/>
                          <a:ea typeface="Yu Gothic UI" panose="020B0500000000000000" pitchFamily="50" charset="-128"/>
                        </a:rPr>
                        <a:t>00</a:t>
                      </a:r>
                      <a:r>
                        <a:rPr kumimoji="1" lang="ja-JP" altLang="en-US" sz="800" dirty="0">
                          <a:latin typeface="Yu Gothic UI" panose="020B0500000000000000" pitchFamily="50" charset="-128"/>
                          <a:ea typeface="Yu Gothic UI" panose="020B0500000000000000" pitchFamily="50" charset="-128"/>
                        </a:rPr>
                        <a:t>秒時点の検知人数</a:t>
                      </a:r>
                      <a:r>
                        <a:rPr kumimoji="1" lang="en-US" altLang="ja-JP" sz="800" dirty="0">
                          <a:latin typeface="Yu Gothic UI" panose="020B0500000000000000" pitchFamily="50" charset="-128"/>
                          <a:ea typeface="Yu Gothic UI" panose="020B0500000000000000" pitchFamily="50" charset="-128"/>
                        </a:rPr>
                        <a:t>)</a:t>
                      </a: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747365457"/>
                  </a:ext>
                </a:extLst>
              </a:tr>
              <a:tr h="255346">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800" dirty="0">
                          <a:latin typeface="Yu Gothic UI" panose="020B0500000000000000" pitchFamily="50" charset="-128"/>
                          <a:ea typeface="Yu Gothic UI" panose="020B0500000000000000" pitchFamily="50" charset="-128"/>
                        </a:rPr>
                        <a:t>Area1.current</a:t>
                      </a:r>
                    </a:p>
                    <a:p>
                      <a:r>
                        <a:rPr kumimoji="1" lang="en-US" altLang="ja-JP" sz="800" dirty="0">
                          <a:latin typeface="Yu Gothic UI" panose="020B0500000000000000" pitchFamily="50" charset="-128"/>
                          <a:ea typeface="Yu Gothic UI" panose="020B0500000000000000" pitchFamily="50" charset="-128"/>
                        </a:rPr>
                        <a:t>Area2.current</a:t>
                      </a:r>
                    </a:p>
                    <a:p>
                      <a:r>
                        <a:rPr kumimoji="1" lang="en-US" altLang="ja-JP" sz="800" dirty="0">
                          <a:latin typeface="Yu Gothic UI" panose="020B0500000000000000" pitchFamily="50" charset="-128"/>
                          <a:ea typeface="Yu Gothic UI" panose="020B0500000000000000" pitchFamily="50" charset="-128"/>
                        </a:rPr>
                        <a:t>Area3.current</a:t>
                      </a:r>
                    </a:p>
                    <a:p>
                      <a:r>
                        <a:rPr kumimoji="1" lang="en-US" altLang="ja-JP" sz="800" dirty="0">
                          <a:latin typeface="Yu Gothic UI" panose="020B0500000000000000" pitchFamily="50" charset="-128"/>
                          <a:ea typeface="Yu Gothic UI" panose="020B0500000000000000" pitchFamily="50" charset="-128"/>
                        </a:rPr>
                        <a:t>Area4.current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latin typeface="Yu Gothic UI" panose="020B0500000000000000" pitchFamily="50" charset="-128"/>
                          <a:ea typeface="Yu Gothic UI" panose="020B0500000000000000" pitchFamily="50" charset="-128"/>
                        </a:rPr>
                        <a:t>0~40</a:t>
                      </a:r>
                      <a:endParaRPr kumimoji="1" lang="ja-JP" altLang="en-US" sz="8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800" dirty="0">
                          <a:latin typeface="Yu Gothic UI" panose="020B0500000000000000" pitchFamily="50" charset="-128"/>
                          <a:ea typeface="Yu Gothic UI" panose="020B0500000000000000" pitchFamily="50" charset="-128"/>
                        </a:rPr>
                        <a:t>検知エリアごとの送信時点の検知人数</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8463823"/>
                  </a:ext>
                </a:extLst>
              </a:tr>
            </a:tbl>
          </a:graphicData>
        </a:graphic>
      </p:graphicFrame>
      <p:sp>
        <p:nvSpPr>
          <p:cNvPr id="5" name="テキスト ボックス 4">
            <a:extLst>
              <a:ext uri="{FF2B5EF4-FFF2-40B4-BE49-F238E27FC236}">
                <a16:creationId xmlns:a16="http://schemas.microsoft.com/office/drawing/2014/main" id="{27182056-5C17-9564-3AAF-30A538FA897F}"/>
              </a:ext>
            </a:extLst>
          </p:cNvPr>
          <p:cNvSpPr txBox="1"/>
          <p:nvPr/>
        </p:nvSpPr>
        <p:spPr>
          <a:xfrm>
            <a:off x="159236" y="4190960"/>
            <a:ext cx="8812556" cy="514949"/>
          </a:xfrm>
          <a:prstGeom prst="rect">
            <a:avLst/>
          </a:prstGeom>
          <a:noFill/>
        </p:spPr>
        <p:txBody>
          <a:bodyPr wrap="square" rtlCol="0">
            <a:spAutoFit/>
          </a:bodyPr>
          <a:lstStyle/>
          <a:p>
            <a:pPr defTabSz="457200" fontAlgn="base">
              <a:lnSpc>
                <a:spcPct val="120000"/>
              </a:lnSpc>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HTTP</a:t>
            </a:r>
            <a:r>
              <a:rPr lang="ja-JP" altLang="en-US" sz="1200" dirty="0">
                <a:solidFill>
                  <a:prstClr val="black"/>
                </a:solidFill>
                <a:latin typeface="Yu Gothic UI" panose="020B0500000000000000" pitchFamily="34" charset="-128"/>
                <a:ea typeface="Yu Gothic UI" panose="020B0500000000000000" pitchFamily="34" charset="-128"/>
              </a:rPr>
              <a:t>送信データの詳細は、</a:t>
            </a:r>
            <a:r>
              <a:rPr lang="en-US" altLang="ja-JP" sz="1200" dirty="0" err="1">
                <a:solidFill>
                  <a:prstClr val="black"/>
                </a:solidFill>
                <a:latin typeface="Yu Gothic UI" panose="020B0500000000000000" pitchFamily="34" charset="-128"/>
                <a:ea typeface="Yu Gothic UI" panose="020B0500000000000000" pitchFamily="34" charset="-128"/>
              </a:rPr>
              <a:t>i</a:t>
            </a:r>
            <a:r>
              <a:rPr lang="en-US" altLang="ja-JP" sz="1200" dirty="0">
                <a:solidFill>
                  <a:prstClr val="black"/>
                </a:solidFill>
                <a:latin typeface="Yu Gothic UI" panose="020B0500000000000000" pitchFamily="34" charset="-128"/>
                <a:ea typeface="Yu Gothic UI" panose="020B0500000000000000" pitchFamily="34" charset="-128"/>
              </a:rPr>
              <a:t>-PRO</a:t>
            </a:r>
            <a:r>
              <a:rPr lang="ja-JP" altLang="en-US" sz="1200" dirty="0">
                <a:solidFill>
                  <a:prstClr val="black"/>
                </a:solidFill>
                <a:latin typeface="Yu Gothic UI" panose="020B0500000000000000" pitchFamily="34" charset="-128"/>
                <a:ea typeface="Yu Gothic UI" panose="020B0500000000000000" pitchFamily="34" charset="-128"/>
              </a:rPr>
              <a:t>ホーム ＞ セキュリティ ＞ サポート ＞ 開発資料 ＞ 外部インターフェース仕様書 にある</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lnSpc>
                <a:spcPct val="120000"/>
              </a:lnSpc>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WV-XAE207WUX</a:t>
            </a:r>
            <a:r>
              <a:rPr lang="ja-JP" altLang="en-US"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AI</a:t>
            </a:r>
            <a:r>
              <a:rPr lang="ja-JP" altLang="en-US"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混雑検知アプリケーション）</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【C0319】</a:t>
            </a:r>
            <a:r>
              <a:rPr lang="ja-JP" altLang="en-US" sz="1200" dirty="0">
                <a:solidFill>
                  <a:prstClr val="black"/>
                </a:solidFill>
                <a:latin typeface="Yu Gothic UI" panose="020B0500000000000000" pitchFamily="34" charset="-128"/>
                <a:ea typeface="Yu Gothic UI" panose="020B0500000000000000" pitchFamily="34" charset="-128"/>
              </a:rPr>
              <a:t>」を参照してください。</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300345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zh-TW" altLang="en-US" dirty="0"/>
              <a:t>参考資料：</a:t>
            </a:r>
            <a:br>
              <a:rPr kumimoji="1" lang="zh-TW" altLang="en-US" dirty="0"/>
            </a:br>
            <a:r>
              <a:rPr kumimoji="1" lang="zh-TW" altLang="en-US" dirty="0"/>
              <a:t>混雑検知機能設定（</a:t>
            </a:r>
            <a:r>
              <a:rPr kumimoji="1" lang="en-US" altLang="ja-JP" dirty="0"/>
              <a:t>MQTT</a:t>
            </a:r>
            <a:r>
              <a:rPr kumimoji="1" lang="zh-TW" altLang="en-US" dirty="0"/>
              <a:t>送信）</a:t>
            </a:r>
          </a:p>
        </p:txBody>
      </p:sp>
    </p:spTree>
    <p:extLst>
      <p:ext uri="{BB962C8B-B14F-4D97-AF65-F5344CB8AC3E}">
        <p14:creationId xmlns:p14="http://schemas.microsoft.com/office/powerpoint/2010/main" val="2268317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目次</a:t>
            </a:r>
          </a:p>
        </p:txBody>
      </p:sp>
      <p:sp>
        <p:nvSpPr>
          <p:cNvPr id="6" name="テキスト ボックス 5">
            <a:extLst>
              <a:ext uri="{FF2B5EF4-FFF2-40B4-BE49-F238E27FC236}">
                <a16:creationId xmlns:a16="http://schemas.microsoft.com/office/drawing/2014/main" id="{8CEE97B4-9D44-5F77-D935-5A150A98FC82}"/>
              </a:ext>
            </a:extLst>
          </p:cNvPr>
          <p:cNvSpPr txBox="1"/>
          <p:nvPr/>
        </p:nvSpPr>
        <p:spPr>
          <a:xfrm>
            <a:off x="322491" y="1246864"/>
            <a:ext cx="2459328" cy="1569660"/>
          </a:xfrm>
          <a:prstGeom prst="rect">
            <a:avLst/>
          </a:prstGeom>
          <a:noFill/>
        </p:spPr>
        <p:txBody>
          <a:bodyPr wrap="none" rtlCol="0">
            <a:spAutoFit/>
          </a:bodyPr>
          <a:lstStyle/>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商品コンセプト</a:t>
            </a:r>
          </a:p>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主な特徴</a:t>
            </a:r>
          </a:p>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仕様</a:t>
            </a:r>
            <a:endParaRPr lang="en-US" altLang="ja-JP" sz="2400" dirty="0">
              <a:latin typeface="Yu Gothic UI" panose="020B0500000000000000" pitchFamily="50" charset="-128"/>
              <a:ea typeface="Yu Gothic UI" panose="020B0500000000000000" pitchFamily="50" charset="-128"/>
              <a:cs typeface="Calibri" panose="020F0502020204030204" pitchFamily="34" charset="0"/>
            </a:endParaRPr>
          </a:p>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制限事項</a:t>
            </a:r>
          </a:p>
        </p:txBody>
      </p:sp>
      <p:sp>
        <p:nvSpPr>
          <p:cNvPr id="7" name="テキスト ボックス 6">
            <a:extLst>
              <a:ext uri="{FF2B5EF4-FFF2-40B4-BE49-F238E27FC236}">
                <a16:creationId xmlns:a16="http://schemas.microsoft.com/office/drawing/2014/main" id="{45EFA6DC-A87E-DA6A-9D51-BA8FDC91C89A}"/>
              </a:ext>
            </a:extLst>
          </p:cNvPr>
          <p:cNvSpPr txBox="1"/>
          <p:nvPr/>
        </p:nvSpPr>
        <p:spPr>
          <a:xfrm>
            <a:off x="117336" y="829055"/>
            <a:ext cx="1762021" cy="461665"/>
          </a:xfrm>
          <a:prstGeom prst="rect">
            <a:avLst/>
          </a:prstGeom>
          <a:noFill/>
        </p:spPr>
        <p:txBody>
          <a:bodyPr wrap="none" rtlCol="0">
            <a:spAutoFit/>
          </a:bodyPr>
          <a:lstStyle/>
          <a:p>
            <a:pPr marL="342900" indent="-342900">
              <a:buFont typeface="Wingdings" panose="05000000000000000000" pitchFamily="2" charset="2"/>
              <a:buChar char="n"/>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商品説明</a:t>
            </a:r>
          </a:p>
        </p:txBody>
      </p:sp>
      <p:sp>
        <p:nvSpPr>
          <p:cNvPr id="8" name="テキスト ボックス 7">
            <a:extLst>
              <a:ext uri="{FF2B5EF4-FFF2-40B4-BE49-F238E27FC236}">
                <a16:creationId xmlns:a16="http://schemas.microsoft.com/office/drawing/2014/main" id="{AE2D2F63-FF05-AFCF-F35F-09DD2699364C}"/>
              </a:ext>
            </a:extLst>
          </p:cNvPr>
          <p:cNvSpPr txBox="1"/>
          <p:nvPr/>
        </p:nvSpPr>
        <p:spPr>
          <a:xfrm>
            <a:off x="4824146" y="829054"/>
            <a:ext cx="2664484" cy="461665"/>
          </a:xfrm>
          <a:prstGeom prst="rect">
            <a:avLst/>
          </a:prstGeom>
          <a:noFill/>
        </p:spPr>
        <p:txBody>
          <a:bodyPr wrap="square" rtlCol="0">
            <a:spAutoFit/>
          </a:bodyPr>
          <a:lstStyle/>
          <a:p>
            <a:pPr marL="342900" indent="-342900">
              <a:buFont typeface="Wingdings" panose="05000000000000000000" pitchFamily="2" charset="2"/>
              <a:buChar char="n"/>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設定ガイド</a:t>
            </a:r>
          </a:p>
        </p:txBody>
      </p:sp>
      <p:sp>
        <p:nvSpPr>
          <p:cNvPr id="9" name="テキスト ボックス 8">
            <a:extLst>
              <a:ext uri="{FF2B5EF4-FFF2-40B4-BE49-F238E27FC236}">
                <a16:creationId xmlns:a16="http://schemas.microsoft.com/office/drawing/2014/main" id="{6AC128C6-D58C-9D0A-5EC6-C3E1FF7E3633}"/>
              </a:ext>
            </a:extLst>
          </p:cNvPr>
          <p:cNvSpPr txBox="1"/>
          <p:nvPr/>
        </p:nvSpPr>
        <p:spPr>
          <a:xfrm>
            <a:off x="5029302" y="1290720"/>
            <a:ext cx="2457724" cy="1569660"/>
          </a:xfrm>
          <a:prstGeom prst="rect">
            <a:avLst/>
          </a:prstGeom>
          <a:noFill/>
        </p:spPr>
        <p:txBody>
          <a:bodyPr wrap="none" rtlCol="0">
            <a:spAutoFit/>
          </a:bodyPr>
          <a:lstStyle/>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設定の流れ</a:t>
            </a:r>
            <a:endParaRPr lang="en-US" altLang="ja-JP" sz="2400" dirty="0">
              <a:latin typeface="Yu Gothic UI" panose="020B0500000000000000" pitchFamily="50" charset="-128"/>
              <a:ea typeface="Yu Gothic UI" panose="020B0500000000000000" pitchFamily="50" charset="-128"/>
              <a:cs typeface="Calibri" panose="020F0502020204030204" pitchFamily="34" charset="0"/>
            </a:endParaRPr>
          </a:p>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カメラ設定</a:t>
            </a:r>
            <a:endParaRPr lang="en-US" altLang="ja-JP" sz="2400" dirty="0">
              <a:latin typeface="Yu Gothic UI" panose="020B0500000000000000" pitchFamily="50" charset="-128"/>
              <a:ea typeface="Yu Gothic UI" panose="020B0500000000000000" pitchFamily="50" charset="-128"/>
              <a:cs typeface="Calibri" panose="020F0502020204030204" pitchFamily="34" charset="0"/>
            </a:endParaRPr>
          </a:p>
          <a:p>
            <a:pPr marL="514350" indent="-514350">
              <a:buAutoNum type="arabicPeriod"/>
            </a:pPr>
            <a:r>
              <a:rPr lang="ja-JP" altLang="en-US" sz="2400" dirty="0">
                <a:latin typeface="Yu Gothic UI" panose="020B0500000000000000" pitchFamily="50" charset="-128"/>
                <a:ea typeface="Yu Gothic UI" panose="020B0500000000000000" pitchFamily="50" charset="-128"/>
                <a:cs typeface="Calibri" panose="020F0502020204030204" pitchFamily="34" charset="0"/>
              </a:rPr>
              <a:t>レコーダー設定</a:t>
            </a:r>
            <a:endParaRPr lang="en-US" altLang="ja-JP" sz="2400" dirty="0">
              <a:latin typeface="Yu Gothic UI" panose="020B0500000000000000" pitchFamily="50" charset="-128"/>
              <a:ea typeface="Yu Gothic UI" panose="020B0500000000000000" pitchFamily="50" charset="-128"/>
              <a:cs typeface="Calibri" panose="020F0502020204030204" pitchFamily="34" charset="0"/>
            </a:endParaRPr>
          </a:p>
          <a:p>
            <a:pPr marL="514350" indent="-514350">
              <a:buAutoNum type="arabicPeriod"/>
            </a:pPr>
            <a:r>
              <a:rPr lang="en-US" altLang="ja-JP" sz="2400" dirty="0">
                <a:latin typeface="Yu Gothic UI" panose="020B0500000000000000" pitchFamily="50" charset="-128"/>
                <a:ea typeface="Yu Gothic UI" panose="020B0500000000000000" pitchFamily="50" charset="-128"/>
                <a:cs typeface="Calibri" panose="020F0502020204030204" pitchFamily="34" charset="0"/>
              </a:rPr>
              <a:t>ASM300</a:t>
            </a:r>
            <a:r>
              <a:rPr lang="ja-JP" altLang="en-US" sz="2400" dirty="0">
                <a:latin typeface="Yu Gothic UI" panose="020B0500000000000000" pitchFamily="50" charset="-128"/>
                <a:ea typeface="Yu Gothic UI" panose="020B0500000000000000" pitchFamily="50" charset="-128"/>
                <a:cs typeface="Calibri" panose="020F0502020204030204" pitchFamily="34" charset="0"/>
              </a:rPr>
              <a:t>設定</a:t>
            </a:r>
            <a:endParaRPr lang="en-US" altLang="ja-JP" sz="2400" dirty="0">
              <a:latin typeface="Yu Gothic UI" panose="020B0500000000000000" pitchFamily="50" charset="-128"/>
              <a:ea typeface="Yu Gothic UI" panose="020B0500000000000000" pitchFamily="50" charset="-128"/>
              <a:cs typeface="Calibri" panose="020F0502020204030204" pitchFamily="34" charset="0"/>
            </a:endParaRPr>
          </a:p>
        </p:txBody>
      </p:sp>
    </p:spTree>
    <p:extLst>
      <p:ext uri="{BB962C8B-B14F-4D97-AF65-F5344CB8AC3E}">
        <p14:creationId xmlns:p14="http://schemas.microsoft.com/office/powerpoint/2010/main" val="1714811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図 31">
            <a:extLst>
              <a:ext uri="{FF2B5EF4-FFF2-40B4-BE49-F238E27FC236}">
                <a16:creationId xmlns:a16="http://schemas.microsoft.com/office/drawing/2014/main" id="{47592184-5958-3E94-F670-29F37C3C33C7}"/>
              </a:ext>
            </a:extLst>
          </p:cNvPr>
          <p:cNvPicPr>
            <a:picLocks noChangeAspect="1"/>
          </p:cNvPicPr>
          <p:nvPr/>
        </p:nvPicPr>
        <p:blipFill rotWithShape="1">
          <a:blip r:embed="rId2"/>
          <a:srcRect l="51891" t="10394" b="6804"/>
          <a:stretch/>
        </p:blipFill>
        <p:spPr>
          <a:xfrm>
            <a:off x="157152" y="1233800"/>
            <a:ext cx="4294609" cy="3538996"/>
          </a:xfrm>
          <a:prstGeom prst="rect">
            <a:avLst/>
          </a:prstGeom>
        </p:spPr>
      </p:pic>
      <p:sp>
        <p:nvSpPr>
          <p:cNvPr id="2" name="タイトル 1"/>
          <p:cNvSpPr>
            <a:spLocks noGrp="1"/>
          </p:cNvSpPr>
          <p:nvPr>
            <p:ph type="title"/>
          </p:nvPr>
        </p:nvSpPr>
        <p:spPr/>
        <p:txBody>
          <a:bodyPr/>
          <a:lstStyle/>
          <a:p>
            <a:r>
              <a:rPr kumimoji="1" lang="en-US" altLang="ja-JP" dirty="0"/>
              <a:t>MQTT</a:t>
            </a:r>
            <a:r>
              <a:rPr kumimoji="1" lang="ja-JP" altLang="en-US" dirty="0"/>
              <a:t>送信設定画面</a:t>
            </a:r>
          </a:p>
        </p:txBody>
      </p:sp>
      <p:sp>
        <p:nvSpPr>
          <p:cNvPr id="3" name="正方形/長方形 114">
            <a:extLst>
              <a:ext uri="{FF2B5EF4-FFF2-40B4-BE49-F238E27FC236}">
                <a16:creationId xmlns:a16="http://schemas.microsoft.com/office/drawing/2014/main" id="{1AADA569-86FE-E7CA-1A4D-211470F69841}"/>
              </a:ext>
            </a:extLst>
          </p:cNvPr>
          <p:cNvSpPr>
            <a:spLocks noChangeArrowheads="1"/>
          </p:cNvSpPr>
          <p:nvPr/>
        </p:nvSpPr>
        <p:spPr bwMode="auto">
          <a:xfrm>
            <a:off x="11575" y="553475"/>
            <a:ext cx="4796214"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marR="0" lvl="0" indent="-285736"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混雑検知機能設定（</a:t>
            </a:r>
            <a:r>
              <a:rPr kumimoji="1" lang="en-US" altLang="ja-JP"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MQTT</a:t>
            </a: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送信）</a:t>
            </a:r>
            <a:endParaRPr kumimoji="1" lang="en-US" altLang="ja-JP"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F3F28DD-673E-1173-DC3D-41119FC363D1}"/>
              </a:ext>
            </a:extLst>
          </p:cNvPr>
          <p:cNvSpPr/>
          <p:nvPr/>
        </p:nvSpPr>
        <p:spPr>
          <a:xfrm>
            <a:off x="211862" y="928837"/>
            <a:ext cx="7103338" cy="285990"/>
          </a:xfrm>
          <a:prstGeom prst="rect">
            <a:avLst/>
          </a:prstGeom>
        </p:spPr>
        <p:txBody>
          <a:bodyPr wrap="square" lIns="0" tIns="45600" rIns="0" bIns="4560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設定→ 詳細設定→ </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機能拡張ソフトウェア→ </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AI</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混雑検知→</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 MQTT</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送信</a:t>
            </a:r>
            <a:endPar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6" name="正方形/長方形 5">
            <a:extLst>
              <a:ext uri="{FF2B5EF4-FFF2-40B4-BE49-F238E27FC236}">
                <a16:creationId xmlns:a16="http://schemas.microsoft.com/office/drawing/2014/main" id="{49485FF2-7F0B-19CD-4F6F-30CA57236C63}"/>
              </a:ext>
            </a:extLst>
          </p:cNvPr>
          <p:cNvSpPr/>
          <p:nvPr/>
        </p:nvSpPr>
        <p:spPr>
          <a:xfrm>
            <a:off x="356911" y="2049465"/>
            <a:ext cx="3852000" cy="1764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nvGrpSpPr>
          <p:cNvPr id="46" name="グループ化 45">
            <a:extLst>
              <a:ext uri="{FF2B5EF4-FFF2-40B4-BE49-F238E27FC236}">
                <a16:creationId xmlns:a16="http://schemas.microsoft.com/office/drawing/2014/main" id="{5F6D0D16-09E3-721A-6763-9F38E66254D0}"/>
              </a:ext>
            </a:extLst>
          </p:cNvPr>
          <p:cNvGrpSpPr/>
          <p:nvPr/>
        </p:nvGrpSpPr>
        <p:grpSpPr>
          <a:xfrm>
            <a:off x="4571999" y="1316877"/>
            <a:ext cx="4485681" cy="453744"/>
            <a:chOff x="4517366" y="800024"/>
            <a:chExt cx="4177054" cy="453744"/>
          </a:xfrm>
        </p:grpSpPr>
        <p:sp>
          <p:nvSpPr>
            <p:cNvPr id="11" name="線吹き出し 2 (枠付き) 14">
              <a:extLst>
                <a:ext uri="{FF2B5EF4-FFF2-40B4-BE49-F238E27FC236}">
                  <a16:creationId xmlns:a16="http://schemas.microsoft.com/office/drawing/2014/main" id="{68C6B41F-2F44-04C7-D1BB-CE9FD8CC6C9A}"/>
                </a:ext>
              </a:extLst>
            </p:cNvPr>
            <p:cNvSpPr/>
            <p:nvPr/>
          </p:nvSpPr>
          <p:spPr>
            <a:xfrm>
              <a:off x="4517366" y="800024"/>
              <a:ext cx="4177054" cy="448147"/>
            </a:xfrm>
            <a:prstGeom prst="borderCallout2">
              <a:avLst>
                <a:gd name="adj1" fmla="val 51837"/>
                <a:gd name="adj2" fmla="val 154"/>
                <a:gd name="adj3" fmla="val 51247"/>
                <a:gd name="adj4" fmla="val -4823"/>
                <a:gd name="adj5" fmla="val 188032"/>
                <a:gd name="adj6" fmla="val -8077"/>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7C47EDB5-E98B-B99A-27D0-4572DDAEB703}"/>
                </a:ext>
              </a:extLst>
            </p:cNvPr>
            <p:cNvSpPr txBox="1"/>
            <p:nvPr/>
          </p:nvSpPr>
          <p:spPr>
            <a:xfrm>
              <a:off x="4540335" y="822881"/>
              <a:ext cx="4016925" cy="43088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10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MQTT</a:t>
              </a:r>
              <a:r>
                <a:rPr kumimoji="1" lang="ja-JP" altLang="en-US" sz="110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送信設定へ</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カメラ本体の</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MQTT</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送信設定画面を表示します。</a:t>
              </a:r>
            </a:p>
          </p:txBody>
        </p:sp>
      </p:grpSp>
      <p:grpSp>
        <p:nvGrpSpPr>
          <p:cNvPr id="44" name="グループ化 43">
            <a:extLst>
              <a:ext uri="{FF2B5EF4-FFF2-40B4-BE49-F238E27FC236}">
                <a16:creationId xmlns:a16="http://schemas.microsoft.com/office/drawing/2014/main" id="{2AE4E87E-6583-B382-2D17-9175F307447C}"/>
              </a:ext>
            </a:extLst>
          </p:cNvPr>
          <p:cNvGrpSpPr/>
          <p:nvPr/>
        </p:nvGrpSpPr>
        <p:grpSpPr>
          <a:xfrm>
            <a:off x="4572000" y="1820434"/>
            <a:ext cx="4485681" cy="1134290"/>
            <a:chOff x="4319350" y="1927217"/>
            <a:chExt cx="4513619" cy="1134290"/>
          </a:xfrm>
        </p:grpSpPr>
        <p:sp>
          <p:nvSpPr>
            <p:cNvPr id="15" name="線吹き出し 2 (枠付き) 18">
              <a:extLst>
                <a:ext uri="{FF2B5EF4-FFF2-40B4-BE49-F238E27FC236}">
                  <a16:creationId xmlns:a16="http://schemas.microsoft.com/office/drawing/2014/main" id="{32D4B6E8-D8B8-12A0-D54C-E1716817B4A6}"/>
                </a:ext>
              </a:extLst>
            </p:cNvPr>
            <p:cNvSpPr/>
            <p:nvPr/>
          </p:nvSpPr>
          <p:spPr>
            <a:xfrm>
              <a:off x="4319350" y="1927217"/>
              <a:ext cx="4513619" cy="1134290"/>
            </a:xfrm>
            <a:prstGeom prst="borderCallout2">
              <a:avLst>
                <a:gd name="adj1" fmla="val 51164"/>
                <a:gd name="adj2" fmla="val -151"/>
                <a:gd name="adj3" fmla="val 51509"/>
                <a:gd name="adj4" fmla="val -4600"/>
                <a:gd name="adj5" fmla="val 81384"/>
                <a:gd name="adj6" fmla="val -8241"/>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6" name="テキスト ボックス 15">
              <a:extLst>
                <a:ext uri="{FF2B5EF4-FFF2-40B4-BE49-F238E27FC236}">
                  <a16:creationId xmlns:a16="http://schemas.microsoft.com/office/drawing/2014/main" id="{E7A49777-1651-49F1-A4BB-E3FAC218D691}"/>
                </a:ext>
              </a:extLst>
            </p:cNvPr>
            <p:cNvSpPr txBox="1"/>
            <p:nvPr/>
          </p:nvSpPr>
          <p:spPr>
            <a:xfrm>
              <a:off x="4336275" y="1941456"/>
              <a:ext cx="4368862" cy="1107996"/>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カウントデータ送信</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チェックを入れると、カウントデータの送信を行います。</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トピック：トピック名を入力</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Yu Gothic UI" panose="020B0500000000000000" pitchFamily="34" charset="-128"/>
                  <a:ea typeface="Yu Gothic UI" panose="020B0500000000000000" pitchFamily="34" charset="-128"/>
                </a:rPr>
                <a:t>QoS</a:t>
              </a:r>
              <a:r>
                <a:rPr lang="ja-JP" altLang="en-US" sz="1100" dirty="0">
                  <a:solidFill>
                    <a:prstClr val="black"/>
                  </a:solidFill>
                  <a:latin typeface="Yu Gothic UI" panose="020B0500000000000000" pitchFamily="34" charset="-128"/>
                  <a:ea typeface="Yu Gothic UI" panose="020B0500000000000000" pitchFamily="34" charset="-128"/>
                </a:rPr>
                <a:t>：レベル</a:t>
              </a:r>
              <a:r>
                <a:rPr lang="en-US" altLang="ja-JP" sz="1100" dirty="0">
                  <a:solidFill>
                    <a:prstClr val="black"/>
                  </a:solidFill>
                  <a:latin typeface="Yu Gothic UI" panose="020B0500000000000000" pitchFamily="34" charset="-128"/>
                  <a:ea typeface="Yu Gothic UI" panose="020B0500000000000000" pitchFamily="34" charset="-128"/>
                </a:rPr>
                <a:t>0,1,2</a:t>
              </a:r>
              <a:r>
                <a:rPr lang="ja-JP" altLang="en-US" sz="1100" dirty="0">
                  <a:solidFill>
                    <a:prstClr val="black"/>
                  </a:solidFill>
                  <a:latin typeface="Yu Gothic UI" panose="020B0500000000000000" pitchFamily="34" charset="-128"/>
                  <a:ea typeface="Yu Gothic UI" panose="020B0500000000000000" pitchFamily="34" charset="-128"/>
                </a:rPr>
                <a:t>から選択</a:t>
              </a:r>
              <a:endParaRPr lang="en-US" altLang="ja-JP" sz="1100" dirty="0">
                <a:solidFill>
                  <a:prstClr val="black"/>
                </a:solidFill>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err="1">
                  <a:ln>
                    <a:noFill/>
                  </a:ln>
                  <a:solidFill>
                    <a:prstClr val="black"/>
                  </a:solidFill>
                  <a:effectLst/>
                  <a:uLnTx/>
                  <a:uFillTx/>
                  <a:latin typeface="Yu Gothic UI" panose="020B0500000000000000" pitchFamily="34" charset="-128"/>
                  <a:ea typeface="Yu Gothic UI" panose="020B0500000000000000" pitchFamily="34" charset="-128"/>
                </a:rPr>
                <a:t>Retai</a:t>
              </a:r>
              <a:r>
                <a:rPr lang="en-US" altLang="ja-JP" sz="1100" dirty="0">
                  <a:solidFill>
                    <a:prstClr val="black"/>
                  </a:solidFill>
                  <a:latin typeface="Yu Gothic UI" panose="020B0500000000000000" pitchFamily="34" charset="-128"/>
                  <a:ea typeface="Yu Gothic UI" panose="020B0500000000000000" pitchFamily="34" charset="-128"/>
                </a:rPr>
                <a:t>n</a:t>
              </a:r>
              <a:r>
                <a:rPr lang="ja-JP" altLang="en-US" sz="1100" dirty="0">
                  <a:solidFill>
                    <a:prstClr val="black"/>
                  </a:solidFill>
                  <a:latin typeface="Yu Gothic UI" panose="020B0500000000000000" pitchFamily="34" charset="-128"/>
                  <a:ea typeface="Yu Gothic UI" panose="020B0500000000000000" pitchFamily="34" charset="-128"/>
                </a:rPr>
                <a:t>：最後に通知したメッセージを</a:t>
              </a:r>
              <a:r>
                <a:rPr lang="en-US" altLang="ja-JP" sz="1100" dirty="0">
                  <a:solidFill>
                    <a:prstClr val="black"/>
                  </a:solidFill>
                  <a:latin typeface="Yu Gothic UI" panose="020B0500000000000000" pitchFamily="34" charset="-128"/>
                  <a:ea typeface="Yu Gothic UI" panose="020B0500000000000000" pitchFamily="34" charset="-128"/>
                </a:rPr>
                <a:t>MQTT</a:t>
              </a:r>
              <a:r>
                <a:rPr lang="ja-JP" altLang="en-US" sz="1100" dirty="0">
                  <a:solidFill>
                    <a:prstClr val="black"/>
                  </a:solidFill>
                  <a:latin typeface="Yu Gothic UI" panose="020B0500000000000000" pitchFamily="34" charset="-128"/>
                  <a:ea typeface="Yu Gothic UI" panose="020B0500000000000000" pitchFamily="34" charset="-128"/>
                </a:rPr>
                <a:t>サーバーに保存する場合に選択</a:t>
              </a:r>
              <a:endParaRPr lang="en-US" altLang="ja-JP" sz="1100" dirty="0">
                <a:solidFill>
                  <a:prstClr val="black"/>
                </a:solidFill>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送信間隔：</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1,5,10,15,30,60min</a:t>
              </a:r>
              <a:r>
                <a:rPr lang="ja-JP" altLang="en-US" sz="1100" dirty="0">
                  <a:solidFill>
                    <a:prstClr val="black"/>
                  </a:solidFill>
                  <a:latin typeface="Yu Gothic UI" panose="020B0500000000000000" pitchFamily="34" charset="-128"/>
                  <a:ea typeface="Yu Gothic UI" panose="020B0500000000000000" pitchFamily="34" charset="-128"/>
                </a:rPr>
                <a:t>から選択</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grpSp>
        <p:nvGrpSpPr>
          <p:cNvPr id="41" name="グループ化 40">
            <a:extLst>
              <a:ext uri="{FF2B5EF4-FFF2-40B4-BE49-F238E27FC236}">
                <a16:creationId xmlns:a16="http://schemas.microsoft.com/office/drawing/2014/main" id="{EE812A82-AA28-FF1C-4E63-DED6577557B0}"/>
              </a:ext>
            </a:extLst>
          </p:cNvPr>
          <p:cNvGrpSpPr/>
          <p:nvPr/>
        </p:nvGrpSpPr>
        <p:grpSpPr>
          <a:xfrm>
            <a:off x="4584737" y="3018920"/>
            <a:ext cx="4472943" cy="953176"/>
            <a:chOff x="4532072" y="3658038"/>
            <a:chExt cx="4156595" cy="953176"/>
          </a:xfrm>
        </p:grpSpPr>
        <p:sp>
          <p:nvSpPr>
            <p:cNvPr id="21" name="線吹き出し 2 (枠付き) 24">
              <a:extLst>
                <a:ext uri="{FF2B5EF4-FFF2-40B4-BE49-F238E27FC236}">
                  <a16:creationId xmlns:a16="http://schemas.microsoft.com/office/drawing/2014/main" id="{CE17DA4A-7FC7-6AEE-18D2-717079B2B08D}"/>
                </a:ext>
              </a:extLst>
            </p:cNvPr>
            <p:cNvSpPr/>
            <p:nvPr/>
          </p:nvSpPr>
          <p:spPr>
            <a:xfrm>
              <a:off x="4532072" y="3658038"/>
              <a:ext cx="4156595" cy="953176"/>
            </a:xfrm>
            <a:prstGeom prst="borderCallout2">
              <a:avLst>
                <a:gd name="adj1" fmla="val 29515"/>
                <a:gd name="adj2" fmla="val -96"/>
                <a:gd name="adj3" fmla="val 30232"/>
                <a:gd name="adj4" fmla="val -4909"/>
                <a:gd name="adj5" fmla="val 53723"/>
                <a:gd name="adj6" fmla="val -8131"/>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2" name="テキスト ボックス 21">
              <a:extLst>
                <a:ext uri="{FF2B5EF4-FFF2-40B4-BE49-F238E27FC236}">
                  <a16:creationId xmlns:a16="http://schemas.microsoft.com/office/drawing/2014/main" id="{686EAEB2-815F-FB61-473D-E59DFE6A5DA7}"/>
                </a:ext>
              </a:extLst>
            </p:cNvPr>
            <p:cNvSpPr txBox="1"/>
            <p:nvPr/>
          </p:nvSpPr>
          <p:spPr>
            <a:xfrm>
              <a:off x="4540335" y="3672494"/>
              <a:ext cx="4016925" cy="938719"/>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アラーム送信</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チェックを入れるとアラーム送信を行います。</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100" dirty="0">
                  <a:solidFill>
                    <a:prstClr val="black"/>
                  </a:solidFill>
                  <a:latin typeface="Yu Gothic UI" panose="020B0500000000000000" pitchFamily="34" charset="-128"/>
                  <a:ea typeface="Yu Gothic UI" panose="020B0500000000000000" pitchFamily="34" charset="-128"/>
                </a:rPr>
                <a:t>トピック：トピック名を入力</a:t>
              </a:r>
              <a:endParaRPr lang="en-US" altLang="ja-JP" sz="1100" dirty="0">
                <a:solidFill>
                  <a:prstClr val="black"/>
                </a:solidFill>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QoS</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：レベル</a:t>
              </a:r>
              <a:r>
                <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0,1,2</a:t>
              </a: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から選択</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en-US" altLang="ja-JP" sz="1100" dirty="0">
                  <a:solidFill>
                    <a:prstClr val="black"/>
                  </a:solidFill>
                  <a:latin typeface="Yu Gothic UI" panose="020B0500000000000000" pitchFamily="34" charset="-128"/>
                  <a:ea typeface="Yu Gothic UI" panose="020B0500000000000000" pitchFamily="34" charset="-128"/>
                </a:rPr>
                <a:t>Retain</a:t>
              </a:r>
              <a:r>
                <a:rPr lang="ja-JP" altLang="en-US" sz="1100" dirty="0">
                  <a:solidFill>
                    <a:prstClr val="black"/>
                  </a:solidFill>
                  <a:latin typeface="Yu Gothic UI" panose="020B0500000000000000" pitchFamily="34" charset="-128"/>
                  <a:ea typeface="Yu Gothic UI" panose="020B0500000000000000" pitchFamily="34" charset="-128"/>
                </a:rPr>
                <a:t>：最後に通知したメッセージを</a:t>
              </a:r>
              <a:r>
                <a:rPr lang="en-US" altLang="ja-JP" sz="1100" dirty="0">
                  <a:solidFill>
                    <a:prstClr val="black"/>
                  </a:solidFill>
                  <a:latin typeface="Yu Gothic UI" panose="020B0500000000000000" pitchFamily="34" charset="-128"/>
                  <a:ea typeface="Yu Gothic UI" panose="020B0500000000000000" pitchFamily="34" charset="-128"/>
                </a:rPr>
                <a:t>MQTT</a:t>
              </a:r>
              <a:r>
                <a:rPr lang="ja-JP" altLang="en-US" sz="1100" dirty="0">
                  <a:solidFill>
                    <a:prstClr val="black"/>
                  </a:solidFill>
                  <a:latin typeface="Yu Gothic UI" panose="020B0500000000000000" pitchFamily="34" charset="-128"/>
                  <a:ea typeface="Yu Gothic UI" panose="020B0500000000000000" pitchFamily="34" charset="-128"/>
                </a:rPr>
                <a:t>サーバーに保存する場合に選択</a:t>
              </a:r>
              <a:endPar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pSp>
      <p:sp>
        <p:nvSpPr>
          <p:cNvPr id="25" name="正方形/長方形 24">
            <a:extLst>
              <a:ext uri="{FF2B5EF4-FFF2-40B4-BE49-F238E27FC236}">
                <a16:creationId xmlns:a16="http://schemas.microsoft.com/office/drawing/2014/main" id="{BD887624-A7DB-D263-2D4D-12A677A337AA}"/>
              </a:ext>
            </a:extLst>
          </p:cNvPr>
          <p:cNvSpPr/>
          <p:nvPr/>
        </p:nvSpPr>
        <p:spPr>
          <a:xfrm>
            <a:off x="354034" y="2343251"/>
            <a:ext cx="3852000" cy="776315"/>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0" name="正方形/長方形 29">
            <a:extLst>
              <a:ext uri="{FF2B5EF4-FFF2-40B4-BE49-F238E27FC236}">
                <a16:creationId xmlns:a16="http://schemas.microsoft.com/office/drawing/2014/main" id="{5E4EC652-37BE-F9D2-8EC5-CB8D75A3E1F4}"/>
              </a:ext>
            </a:extLst>
          </p:cNvPr>
          <p:cNvSpPr/>
          <p:nvPr/>
        </p:nvSpPr>
        <p:spPr>
          <a:xfrm>
            <a:off x="356901" y="3231265"/>
            <a:ext cx="3852000" cy="584376"/>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 name="テキスト ボックス 4">
            <a:extLst>
              <a:ext uri="{FF2B5EF4-FFF2-40B4-BE49-F238E27FC236}">
                <a16:creationId xmlns:a16="http://schemas.microsoft.com/office/drawing/2014/main" id="{16BFD252-82DF-33EB-45E8-80420176A46B}"/>
              </a:ext>
            </a:extLst>
          </p:cNvPr>
          <p:cNvSpPr txBox="1"/>
          <p:nvPr/>
        </p:nvSpPr>
        <p:spPr>
          <a:xfrm>
            <a:off x="4558953" y="4036292"/>
            <a:ext cx="4351433" cy="629211"/>
          </a:xfrm>
          <a:prstGeom prst="rect">
            <a:avLst/>
          </a:prstGeom>
          <a:noFill/>
        </p:spPr>
        <p:txBody>
          <a:bodyPr wrap="square" rtlCol="0">
            <a:spAutoFit/>
          </a:bodyPr>
          <a:lstStyle/>
          <a:p>
            <a:pPr defTabSz="457200" fontAlgn="base">
              <a:lnSpc>
                <a:spcPct val="120000"/>
              </a:lnSpc>
              <a:spcBef>
                <a:spcPct val="0"/>
              </a:spcBef>
              <a:spcAft>
                <a:spcPct val="0"/>
              </a:spcAft>
            </a:pPr>
            <a:r>
              <a:rPr lang="en-US" altLang="ja-JP" sz="1000" dirty="0">
                <a:solidFill>
                  <a:prstClr val="black"/>
                </a:solidFill>
                <a:latin typeface="Yu Gothic UI" panose="020B0500000000000000" pitchFamily="34" charset="-128"/>
                <a:ea typeface="Yu Gothic UI" panose="020B0500000000000000" pitchFamily="34" charset="-128"/>
              </a:rPr>
              <a:t>MQTT</a:t>
            </a:r>
            <a:r>
              <a:rPr lang="ja-JP" altLang="en-US" sz="1000" dirty="0">
                <a:solidFill>
                  <a:prstClr val="black"/>
                </a:solidFill>
                <a:latin typeface="Yu Gothic UI" panose="020B0500000000000000" pitchFamily="34" charset="-128"/>
                <a:ea typeface="Yu Gothic UI" panose="020B0500000000000000" pitchFamily="34" charset="-128"/>
              </a:rPr>
              <a:t>送信デの詳細は、</a:t>
            </a:r>
            <a:r>
              <a:rPr lang="en-US" altLang="ja-JP" sz="1000" dirty="0" err="1">
                <a:solidFill>
                  <a:prstClr val="black"/>
                </a:solidFill>
                <a:latin typeface="Yu Gothic UI" panose="020B0500000000000000" pitchFamily="34" charset="-128"/>
                <a:ea typeface="Yu Gothic UI" panose="020B0500000000000000" pitchFamily="34" charset="-128"/>
              </a:rPr>
              <a:t>i</a:t>
            </a:r>
            <a:r>
              <a:rPr lang="en-US" altLang="ja-JP" sz="1000" dirty="0">
                <a:solidFill>
                  <a:prstClr val="black"/>
                </a:solidFill>
                <a:latin typeface="Yu Gothic UI" panose="020B0500000000000000" pitchFamily="34" charset="-128"/>
                <a:ea typeface="Yu Gothic UI" panose="020B0500000000000000" pitchFamily="34" charset="-128"/>
              </a:rPr>
              <a:t>-PRO</a:t>
            </a:r>
            <a:r>
              <a:rPr lang="ja-JP" altLang="en-US" sz="1000" dirty="0">
                <a:solidFill>
                  <a:prstClr val="black"/>
                </a:solidFill>
                <a:latin typeface="Yu Gothic UI" panose="020B0500000000000000" pitchFamily="34" charset="-128"/>
                <a:ea typeface="Yu Gothic UI" panose="020B0500000000000000" pitchFamily="34" charset="-128"/>
              </a:rPr>
              <a:t>ホーム ＞ セキュリティ ＞ サポート ＞ 開発資料 ＞ 外部インターフェース仕様書 にある</a:t>
            </a:r>
            <a:endParaRPr lang="en-US" altLang="ja-JP" sz="1000" dirty="0">
              <a:solidFill>
                <a:prstClr val="black"/>
              </a:solidFill>
              <a:latin typeface="Yu Gothic UI" panose="020B0500000000000000" pitchFamily="34" charset="-128"/>
              <a:ea typeface="Yu Gothic UI" panose="020B0500000000000000" pitchFamily="34" charset="-128"/>
            </a:endParaRPr>
          </a:p>
          <a:p>
            <a:pPr defTabSz="457200" fontAlgn="base">
              <a:lnSpc>
                <a:spcPct val="120000"/>
              </a:lnSpc>
              <a:spcBef>
                <a:spcPct val="0"/>
              </a:spcBef>
              <a:spcAft>
                <a:spcPct val="0"/>
              </a:spcAft>
            </a:pPr>
            <a:r>
              <a:rPr lang="ja-JP" altLang="en-US" sz="1000" dirty="0">
                <a:solidFill>
                  <a:prstClr val="black"/>
                </a:solidFill>
                <a:latin typeface="Yu Gothic UI" panose="020B0500000000000000" pitchFamily="34" charset="-128"/>
                <a:ea typeface="Yu Gothic UI" panose="020B0500000000000000" pitchFamily="34" charset="-128"/>
              </a:rPr>
              <a:t>「</a:t>
            </a:r>
            <a:r>
              <a:rPr lang="en-US" altLang="ja-JP" sz="1000" b="1" dirty="0">
                <a:solidFill>
                  <a:schemeClr val="accent1">
                    <a:lumMod val="75000"/>
                  </a:schemeClr>
                </a:solidFill>
                <a:latin typeface="Yu Gothic UI" panose="020B0500000000000000" pitchFamily="34" charset="-128"/>
                <a:ea typeface="Yu Gothic UI" panose="020B0500000000000000" pitchFamily="34" charset="-128"/>
                <a:hlinkClick r:id="rId3">
                  <a:extLst>
                    <a:ext uri="{A12FA001-AC4F-418D-AE19-62706E023703}">
                      <ahyp:hlinkClr xmlns:ahyp="http://schemas.microsoft.com/office/drawing/2018/hyperlinkcolor" val="tx"/>
                    </a:ext>
                  </a:extLst>
                </a:hlinkClick>
              </a:rPr>
              <a:t>WV-XAE207WUX</a:t>
            </a:r>
            <a:r>
              <a:rPr lang="ja-JP" altLang="en-US" sz="1000" b="1" dirty="0">
                <a:solidFill>
                  <a:schemeClr val="accent1">
                    <a:lumMod val="75000"/>
                  </a:schemeClr>
                </a:solidFill>
                <a:latin typeface="Yu Gothic UI" panose="020B0500000000000000" pitchFamily="34" charset="-128"/>
                <a:ea typeface="Yu Gothic UI" panose="020B0500000000000000" pitchFamily="34" charset="-128"/>
                <a:hlinkClick r:id="rId3">
                  <a:extLst>
                    <a:ext uri="{A12FA001-AC4F-418D-AE19-62706E023703}">
                      <ahyp:hlinkClr xmlns:ahyp="http://schemas.microsoft.com/office/drawing/2018/hyperlinkcolor" val="tx"/>
                    </a:ext>
                  </a:extLst>
                </a:hlinkClick>
              </a:rPr>
              <a:t>（</a:t>
            </a:r>
            <a:r>
              <a:rPr lang="en-US" altLang="ja-JP" sz="1000" b="1" dirty="0">
                <a:solidFill>
                  <a:schemeClr val="accent1">
                    <a:lumMod val="75000"/>
                  </a:schemeClr>
                </a:solidFill>
                <a:latin typeface="Yu Gothic UI" panose="020B0500000000000000" pitchFamily="34" charset="-128"/>
                <a:ea typeface="Yu Gothic UI" panose="020B0500000000000000" pitchFamily="34" charset="-128"/>
                <a:hlinkClick r:id="rId3">
                  <a:extLst>
                    <a:ext uri="{A12FA001-AC4F-418D-AE19-62706E023703}">
                      <ahyp:hlinkClr xmlns:ahyp="http://schemas.microsoft.com/office/drawing/2018/hyperlinkcolor" val="tx"/>
                    </a:ext>
                  </a:extLst>
                </a:hlinkClick>
              </a:rPr>
              <a:t>AI</a:t>
            </a:r>
            <a:r>
              <a:rPr lang="ja-JP" altLang="en-US" sz="1000" b="1" dirty="0">
                <a:solidFill>
                  <a:schemeClr val="accent1">
                    <a:lumMod val="75000"/>
                  </a:schemeClr>
                </a:solidFill>
                <a:latin typeface="Yu Gothic UI" panose="020B0500000000000000" pitchFamily="34" charset="-128"/>
                <a:ea typeface="Yu Gothic UI" panose="020B0500000000000000" pitchFamily="34" charset="-128"/>
                <a:hlinkClick r:id="rId3">
                  <a:extLst>
                    <a:ext uri="{A12FA001-AC4F-418D-AE19-62706E023703}">
                      <ahyp:hlinkClr xmlns:ahyp="http://schemas.microsoft.com/office/drawing/2018/hyperlinkcolor" val="tx"/>
                    </a:ext>
                  </a:extLst>
                </a:hlinkClick>
              </a:rPr>
              <a:t>混雑検知アプリケーション）</a:t>
            </a:r>
            <a:r>
              <a:rPr lang="en-US" altLang="ja-JP" sz="1000" b="1" dirty="0">
                <a:solidFill>
                  <a:schemeClr val="accent1">
                    <a:lumMod val="75000"/>
                  </a:schemeClr>
                </a:solidFill>
                <a:latin typeface="Yu Gothic UI" panose="020B0500000000000000" pitchFamily="34" charset="-128"/>
                <a:ea typeface="Yu Gothic UI" panose="020B0500000000000000" pitchFamily="34" charset="-128"/>
                <a:hlinkClick r:id="rId3">
                  <a:extLst>
                    <a:ext uri="{A12FA001-AC4F-418D-AE19-62706E023703}">
                      <ahyp:hlinkClr xmlns:ahyp="http://schemas.microsoft.com/office/drawing/2018/hyperlinkcolor" val="tx"/>
                    </a:ext>
                  </a:extLst>
                </a:hlinkClick>
              </a:rPr>
              <a:t>【C0319】</a:t>
            </a:r>
            <a:r>
              <a:rPr lang="ja-JP" altLang="en-US" sz="1000" dirty="0">
                <a:solidFill>
                  <a:prstClr val="black"/>
                </a:solidFill>
                <a:latin typeface="Yu Gothic UI" panose="020B0500000000000000" pitchFamily="34" charset="-128"/>
                <a:ea typeface="Yu Gothic UI" panose="020B0500000000000000" pitchFamily="34" charset="-128"/>
              </a:rPr>
              <a:t>」を参照してください。</a:t>
            </a:r>
            <a:endParaRPr lang="en-US" altLang="ja-JP" sz="10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20824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参考資料：</a:t>
            </a:r>
            <a:br>
              <a:rPr lang="zh-TW" altLang="en-US" dirty="0"/>
            </a:br>
            <a:r>
              <a:rPr lang="zh-TW" altLang="en-US" dirty="0"/>
              <a:t>混雑検知機能設定（詳細）</a:t>
            </a:r>
          </a:p>
        </p:txBody>
      </p:sp>
    </p:spTree>
    <p:extLst>
      <p:ext uri="{BB962C8B-B14F-4D97-AF65-F5344CB8AC3E}">
        <p14:creationId xmlns:p14="http://schemas.microsoft.com/office/powerpoint/2010/main" val="241109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1028ED4-6B9B-25BF-79D6-7FA3ADA0098B}"/>
              </a:ext>
            </a:extLst>
          </p:cNvPr>
          <p:cNvPicPr>
            <a:picLocks noChangeAspect="1"/>
          </p:cNvPicPr>
          <p:nvPr/>
        </p:nvPicPr>
        <p:blipFill rotWithShape="1">
          <a:blip r:embed="rId2"/>
          <a:srcRect l="51833" t="10692" r="667" b="9497"/>
          <a:stretch/>
        </p:blipFill>
        <p:spPr>
          <a:xfrm>
            <a:off x="37696" y="1250771"/>
            <a:ext cx="4343401" cy="3488870"/>
          </a:xfrm>
          <a:prstGeom prst="rect">
            <a:avLst/>
          </a:prstGeom>
        </p:spPr>
      </p:pic>
      <p:sp>
        <p:nvSpPr>
          <p:cNvPr id="2" name="タイトル 1"/>
          <p:cNvSpPr>
            <a:spLocks noGrp="1"/>
          </p:cNvSpPr>
          <p:nvPr>
            <p:ph type="title"/>
          </p:nvPr>
        </p:nvSpPr>
        <p:spPr/>
        <p:txBody>
          <a:bodyPr/>
          <a:lstStyle/>
          <a:p>
            <a:r>
              <a:rPr kumimoji="1" lang="zh-TW" altLang="en-US" dirty="0"/>
              <a:t>詳細設定画面</a:t>
            </a:r>
          </a:p>
        </p:txBody>
      </p:sp>
      <p:sp>
        <p:nvSpPr>
          <p:cNvPr id="4" name="正方形/長方形 114">
            <a:extLst>
              <a:ext uri="{FF2B5EF4-FFF2-40B4-BE49-F238E27FC236}">
                <a16:creationId xmlns:a16="http://schemas.microsoft.com/office/drawing/2014/main" id="{FB9564BD-0E56-72FC-8977-54B6228F2127}"/>
              </a:ext>
            </a:extLst>
          </p:cNvPr>
          <p:cNvSpPr>
            <a:spLocks noChangeArrowheads="1"/>
          </p:cNvSpPr>
          <p:nvPr/>
        </p:nvSpPr>
        <p:spPr bwMode="auto">
          <a:xfrm>
            <a:off x="11575" y="533999"/>
            <a:ext cx="3833446"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marR="0" lvl="0" indent="-285736"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混雑検知機能設定（詳細）</a:t>
            </a:r>
            <a:endParaRPr kumimoji="1" lang="en-US" altLang="ja-JP"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5" name="正方形/長方形 4">
            <a:extLst>
              <a:ext uri="{FF2B5EF4-FFF2-40B4-BE49-F238E27FC236}">
                <a16:creationId xmlns:a16="http://schemas.microsoft.com/office/drawing/2014/main" id="{006FBC69-2FD7-7369-B135-FFE6F4BBD140}"/>
              </a:ext>
            </a:extLst>
          </p:cNvPr>
          <p:cNvSpPr/>
          <p:nvPr/>
        </p:nvSpPr>
        <p:spPr>
          <a:xfrm>
            <a:off x="268376" y="903880"/>
            <a:ext cx="4745881" cy="285990"/>
          </a:xfrm>
          <a:prstGeom prst="rect">
            <a:avLst/>
          </a:prstGeom>
        </p:spPr>
        <p:txBody>
          <a:bodyPr wrap="square" lIns="0" tIns="45600" rIns="0" bIns="4560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設定→ 詳細設定→ 機能拡張ソフトウェア→ </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AI</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混雑検知→ 詳細</a:t>
            </a:r>
          </a:p>
        </p:txBody>
      </p:sp>
      <p:sp>
        <p:nvSpPr>
          <p:cNvPr id="7" name="正方形/長方形 6">
            <a:extLst>
              <a:ext uri="{FF2B5EF4-FFF2-40B4-BE49-F238E27FC236}">
                <a16:creationId xmlns:a16="http://schemas.microsoft.com/office/drawing/2014/main" id="{51DCFD2F-F6E3-9D35-2EE0-5C97488A562F}"/>
              </a:ext>
            </a:extLst>
          </p:cNvPr>
          <p:cNvSpPr/>
          <p:nvPr/>
        </p:nvSpPr>
        <p:spPr>
          <a:xfrm>
            <a:off x="358541" y="1880622"/>
            <a:ext cx="3708000" cy="1800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nvGrpSpPr>
          <p:cNvPr id="20" name="グループ化 19">
            <a:extLst>
              <a:ext uri="{FF2B5EF4-FFF2-40B4-BE49-F238E27FC236}">
                <a16:creationId xmlns:a16="http://schemas.microsoft.com/office/drawing/2014/main" id="{D2AE64B5-7718-C973-DFA0-167E06DF3DD7}"/>
              </a:ext>
            </a:extLst>
          </p:cNvPr>
          <p:cNvGrpSpPr/>
          <p:nvPr/>
        </p:nvGrpSpPr>
        <p:grpSpPr>
          <a:xfrm>
            <a:off x="4930438" y="3614464"/>
            <a:ext cx="4111163" cy="591061"/>
            <a:chOff x="4517366" y="3369607"/>
            <a:chExt cx="4111163" cy="591061"/>
          </a:xfrm>
        </p:grpSpPr>
        <p:sp>
          <p:nvSpPr>
            <p:cNvPr id="10" name="線吹き出し 2 (枠付き) 12">
              <a:extLst>
                <a:ext uri="{FF2B5EF4-FFF2-40B4-BE49-F238E27FC236}">
                  <a16:creationId xmlns:a16="http://schemas.microsoft.com/office/drawing/2014/main" id="{F370ECC7-6EEE-84D7-1D93-F5CC0732A7D3}"/>
                </a:ext>
              </a:extLst>
            </p:cNvPr>
            <p:cNvSpPr/>
            <p:nvPr/>
          </p:nvSpPr>
          <p:spPr>
            <a:xfrm>
              <a:off x="4517366" y="3369607"/>
              <a:ext cx="4111163" cy="583443"/>
            </a:xfrm>
            <a:prstGeom prst="borderCallout2">
              <a:avLst>
                <a:gd name="adj1" fmla="val 31874"/>
                <a:gd name="adj2" fmla="val 63"/>
                <a:gd name="adj3" fmla="val -282410"/>
                <a:gd name="adj4" fmla="val -14169"/>
                <a:gd name="adj5" fmla="val -281848"/>
                <a:gd name="adj6" fmla="val -21224"/>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640E741D-151D-D519-F0AD-9B0831716D00}"/>
                </a:ext>
              </a:extLst>
            </p:cNvPr>
            <p:cNvSpPr txBox="1"/>
            <p:nvPr/>
          </p:nvSpPr>
          <p:spPr>
            <a:xfrm>
              <a:off x="4535225" y="3383587"/>
              <a:ext cx="4039516" cy="57708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タイマーを初期化する人数割合</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「アラーム条件（時間）」のタイマーを初期化する人数の割合を選択します。</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この割合よりも少なくなると、タイマーを初期化します。</a:t>
              </a:r>
            </a:p>
          </p:txBody>
        </p:sp>
      </p:grpSp>
      <p:grpSp>
        <p:nvGrpSpPr>
          <p:cNvPr id="22" name="グループ化 21">
            <a:extLst>
              <a:ext uri="{FF2B5EF4-FFF2-40B4-BE49-F238E27FC236}">
                <a16:creationId xmlns:a16="http://schemas.microsoft.com/office/drawing/2014/main" id="{BB866103-7DB8-6B9D-C977-BCE703580332}"/>
              </a:ext>
            </a:extLst>
          </p:cNvPr>
          <p:cNvGrpSpPr/>
          <p:nvPr/>
        </p:nvGrpSpPr>
        <p:grpSpPr>
          <a:xfrm>
            <a:off x="4930437" y="4254881"/>
            <a:ext cx="4111163" cy="466752"/>
            <a:chOff x="4930437" y="3576701"/>
            <a:chExt cx="4111163" cy="466752"/>
          </a:xfrm>
        </p:grpSpPr>
        <p:sp>
          <p:nvSpPr>
            <p:cNvPr id="12" name="線吹き出し 2 (枠付き) 14">
              <a:extLst>
                <a:ext uri="{FF2B5EF4-FFF2-40B4-BE49-F238E27FC236}">
                  <a16:creationId xmlns:a16="http://schemas.microsoft.com/office/drawing/2014/main" id="{BB403FD2-8C27-F456-348C-D8AFC2721077}"/>
                </a:ext>
              </a:extLst>
            </p:cNvPr>
            <p:cNvSpPr/>
            <p:nvPr/>
          </p:nvSpPr>
          <p:spPr>
            <a:xfrm>
              <a:off x="4930437" y="3576701"/>
              <a:ext cx="4111163" cy="466752"/>
            </a:xfrm>
            <a:prstGeom prst="borderCallout2">
              <a:avLst>
                <a:gd name="adj1" fmla="val 27917"/>
                <a:gd name="adj2" fmla="val -113"/>
                <a:gd name="adj3" fmla="val -442506"/>
                <a:gd name="adj4" fmla="val -14589"/>
                <a:gd name="adj5" fmla="val -442529"/>
                <a:gd name="adj6" fmla="val -20724"/>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3" name="テキスト ボックス 12">
              <a:extLst>
                <a:ext uri="{FF2B5EF4-FFF2-40B4-BE49-F238E27FC236}">
                  <a16:creationId xmlns:a16="http://schemas.microsoft.com/office/drawing/2014/main" id="{556D6B2B-7B3D-8ED9-2A8C-D6C0105E2F4B}"/>
                </a:ext>
              </a:extLst>
            </p:cNvPr>
            <p:cNvSpPr txBox="1"/>
            <p:nvPr/>
          </p:nvSpPr>
          <p:spPr>
            <a:xfrm>
              <a:off x="4945488" y="3592028"/>
              <a:ext cx="4042325" cy="43088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停止中のタイマーを初期化する時間</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設定時間を超えると、タイマーを初期化します。</a:t>
              </a:r>
            </a:p>
          </p:txBody>
        </p:sp>
      </p:grpSp>
      <p:sp>
        <p:nvSpPr>
          <p:cNvPr id="14" name="正方形/長方形 13">
            <a:extLst>
              <a:ext uri="{FF2B5EF4-FFF2-40B4-BE49-F238E27FC236}">
                <a16:creationId xmlns:a16="http://schemas.microsoft.com/office/drawing/2014/main" id="{DBB7263F-B692-D610-6AB7-ABA27AA407A3}"/>
              </a:ext>
            </a:extLst>
          </p:cNvPr>
          <p:cNvSpPr/>
          <p:nvPr/>
        </p:nvSpPr>
        <p:spPr>
          <a:xfrm>
            <a:off x="358541" y="2090532"/>
            <a:ext cx="3706127" cy="1800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5" name="テキスト ボックス 14">
            <a:extLst>
              <a:ext uri="{FF2B5EF4-FFF2-40B4-BE49-F238E27FC236}">
                <a16:creationId xmlns:a16="http://schemas.microsoft.com/office/drawing/2014/main" id="{7A39035D-66C2-9719-A556-1BCB04487339}"/>
              </a:ext>
            </a:extLst>
          </p:cNvPr>
          <p:cNvSpPr txBox="1"/>
          <p:nvPr/>
        </p:nvSpPr>
        <p:spPr>
          <a:xfrm>
            <a:off x="4424990" y="1280050"/>
            <a:ext cx="4627570" cy="615553"/>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■アラーム検知タイマーの初期化条件</a:t>
            </a:r>
            <a:endParaRPr kumimoji="1" lang="en-US" altLang="ja-JP" sz="12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アラーム検知タイマーの初期化に関する設定を行います。</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アラーム検知タイマーとは「アラーム条件（時間）」をカウントするタイマーの呼称です。</a:t>
            </a:r>
            <a:endParaRPr kumimoji="1" lang="en-US" altLang="ja-JP" sz="11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graphicFrame>
        <p:nvGraphicFramePr>
          <p:cNvPr id="16" name="表 15">
            <a:extLst>
              <a:ext uri="{FF2B5EF4-FFF2-40B4-BE49-F238E27FC236}">
                <a16:creationId xmlns:a16="http://schemas.microsoft.com/office/drawing/2014/main" id="{FF428535-920C-6EFE-E955-6F017C22CFD5}"/>
              </a:ext>
            </a:extLst>
          </p:cNvPr>
          <p:cNvGraphicFramePr>
            <a:graphicFrameLocks noGrp="1"/>
          </p:cNvGraphicFramePr>
          <p:nvPr>
            <p:extLst>
              <p:ext uri="{D42A27DB-BD31-4B8C-83A1-F6EECF244321}">
                <p14:modId xmlns:p14="http://schemas.microsoft.com/office/powerpoint/2010/main" val="2187530709"/>
              </p:ext>
            </p:extLst>
          </p:nvPr>
        </p:nvGraphicFramePr>
        <p:xfrm>
          <a:off x="5062405" y="1908383"/>
          <a:ext cx="3712654" cy="975360"/>
        </p:xfrm>
        <a:graphic>
          <a:graphicData uri="http://schemas.openxmlformats.org/drawingml/2006/table">
            <a:tbl>
              <a:tblPr firstRow="1" bandRow="1"/>
              <a:tblGrid>
                <a:gridCol w="1368000">
                  <a:extLst>
                    <a:ext uri="{9D8B030D-6E8A-4147-A177-3AD203B41FA5}">
                      <a16:colId xmlns:a16="http://schemas.microsoft.com/office/drawing/2014/main" val="120123546"/>
                    </a:ext>
                  </a:extLst>
                </a:gridCol>
                <a:gridCol w="2344654">
                  <a:extLst>
                    <a:ext uri="{9D8B030D-6E8A-4147-A177-3AD203B41FA5}">
                      <a16:colId xmlns:a16="http://schemas.microsoft.com/office/drawing/2014/main" val="392937234"/>
                    </a:ext>
                  </a:extLst>
                </a:gridCol>
              </a:tblGrid>
              <a:tr h="152018">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ja-JP" altLang="en-US" sz="1000" dirty="0">
                          <a:latin typeface="Yu Gothic UI" panose="020B0500000000000000" pitchFamily="50" charset="-128"/>
                          <a:ea typeface="Yu Gothic UI" panose="020B0500000000000000" pitchFamily="50" charset="-128"/>
                        </a:rPr>
                        <a:t>検知人数</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ja-JP" altLang="en-US" sz="1000" dirty="0">
                          <a:latin typeface="Yu Gothic UI" panose="020B0500000000000000" pitchFamily="50" charset="-128"/>
                          <a:ea typeface="Yu Gothic UI" panose="020B0500000000000000" pitchFamily="50" charset="-128"/>
                        </a:rPr>
                        <a:t>アラーム検知タイマー動作内容</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90830090"/>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kern="1200" dirty="0">
                          <a:solidFill>
                            <a:schemeClr val="dk1"/>
                          </a:solidFill>
                          <a:latin typeface="Yu Gothic UI" panose="020B0500000000000000" pitchFamily="50" charset="-128"/>
                          <a:ea typeface="Yu Gothic UI" panose="020B0500000000000000" pitchFamily="50" charset="-128"/>
                          <a:cs typeface="+mn-cs"/>
                        </a:rPr>
                        <a:t>[M]</a:t>
                      </a: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人以上</a:t>
                      </a:r>
                      <a:endParaRPr kumimoji="1" lang="ja-JP" altLang="en-US" sz="10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タイマー開始</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13966254"/>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kern="1200" dirty="0">
                          <a:solidFill>
                            <a:schemeClr val="dk1"/>
                          </a:solidFill>
                          <a:latin typeface="Yu Gothic UI" panose="020B0500000000000000" pitchFamily="50" charset="-128"/>
                          <a:ea typeface="Yu Gothic UI" panose="020B0500000000000000" pitchFamily="50" charset="-128"/>
                          <a:cs typeface="+mn-cs"/>
                        </a:rPr>
                        <a:t>[N]</a:t>
                      </a: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人以上</a:t>
                      </a:r>
                      <a:r>
                        <a:rPr kumimoji="1" lang="en-US" altLang="ja-JP" sz="1000" kern="1200" baseline="0" dirty="0">
                          <a:solidFill>
                            <a:schemeClr val="dk1"/>
                          </a:solidFill>
                          <a:latin typeface="Yu Gothic UI" panose="020B0500000000000000" pitchFamily="50" charset="-128"/>
                          <a:ea typeface="Yu Gothic UI" panose="020B0500000000000000" pitchFamily="50" charset="-128"/>
                          <a:cs typeface="+mn-cs"/>
                        </a:rPr>
                        <a:t> [M]</a:t>
                      </a: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人未満</a:t>
                      </a:r>
                      <a:endParaRPr kumimoji="1" lang="ja-JP" altLang="en-US" sz="10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タイマー一時停止（</a:t>
                      </a:r>
                      <a:r>
                        <a:rPr kumimoji="1" lang="en-US" altLang="ja-JP" sz="1000" kern="1200" dirty="0">
                          <a:solidFill>
                            <a:schemeClr val="dk1"/>
                          </a:solidFill>
                          <a:latin typeface="Yu Gothic UI" panose="020B0500000000000000" pitchFamily="50" charset="-128"/>
                          <a:ea typeface="Yu Gothic UI" panose="020B0500000000000000" pitchFamily="50" charset="-128"/>
                          <a:cs typeface="+mn-cs"/>
                        </a:rPr>
                        <a:t>T</a:t>
                      </a: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秒経過で初期化）</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48274490"/>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000" kern="1200" dirty="0">
                          <a:solidFill>
                            <a:schemeClr val="dk1"/>
                          </a:solidFill>
                          <a:latin typeface="Yu Gothic UI" panose="020B0500000000000000" pitchFamily="50" charset="-128"/>
                          <a:ea typeface="Yu Gothic UI" panose="020B0500000000000000" pitchFamily="50" charset="-128"/>
                          <a:cs typeface="+mn-cs"/>
                        </a:rPr>
                        <a:t>[N]</a:t>
                      </a: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人未満 </a:t>
                      </a:r>
                      <a:endParaRPr kumimoji="1" lang="ja-JP" altLang="en-US" sz="1000" dirty="0">
                        <a:latin typeface="Yu Gothic UI" panose="020B0500000000000000" pitchFamily="50" charset="-128"/>
                        <a:ea typeface="Yu Gothic UI" panose="020B0500000000000000" pitchFamily="50" charset="-128"/>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Yu Gothic UI" panose="020B0500000000000000" pitchFamily="50" charset="-128"/>
                          <a:ea typeface="Yu Gothic UI" panose="020B0500000000000000" pitchFamily="50" charset="-128"/>
                          <a:cs typeface="+mn-cs"/>
                        </a:rPr>
                        <a:t>タイマー初期化</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548285168"/>
                  </a:ext>
                </a:extLst>
              </a:tr>
            </a:tbl>
          </a:graphicData>
        </a:graphic>
      </p:graphicFrame>
      <p:sp>
        <p:nvSpPr>
          <p:cNvPr id="17" name="テキスト ボックス 16">
            <a:extLst>
              <a:ext uri="{FF2B5EF4-FFF2-40B4-BE49-F238E27FC236}">
                <a16:creationId xmlns:a16="http://schemas.microsoft.com/office/drawing/2014/main" id="{CC9DBB42-8B10-71D7-74CD-821841772C57}"/>
              </a:ext>
            </a:extLst>
          </p:cNvPr>
          <p:cNvSpPr txBox="1"/>
          <p:nvPr/>
        </p:nvSpPr>
        <p:spPr>
          <a:xfrm>
            <a:off x="4998607" y="2896523"/>
            <a:ext cx="4039516" cy="57708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M</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：アラーム条件の人数（人）</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N</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：タイマーを初期化する人数割合（</a:t>
            </a: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M</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（小数点は切り捨て）</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T</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：停止中のタイマーを初期化する時間（秒）</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803869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E1028ED4-6B9B-25BF-79D6-7FA3ADA0098B}"/>
              </a:ext>
            </a:extLst>
          </p:cNvPr>
          <p:cNvPicPr>
            <a:picLocks noChangeAspect="1"/>
          </p:cNvPicPr>
          <p:nvPr/>
        </p:nvPicPr>
        <p:blipFill rotWithShape="1">
          <a:blip r:embed="rId2"/>
          <a:srcRect l="51833" t="10692" r="667" b="9497"/>
          <a:stretch/>
        </p:blipFill>
        <p:spPr>
          <a:xfrm>
            <a:off x="37696" y="1250771"/>
            <a:ext cx="4343401" cy="3488870"/>
          </a:xfrm>
          <a:prstGeom prst="rect">
            <a:avLst/>
          </a:prstGeom>
        </p:spPr>
      </p:pic>
      <p:sp>
        <p:nvSpPr>
          <p:cNvPr id="2" name="タイトル 1"/>
          <p:cNvSpPr>
            <a:spLocks noGrp="1"/>
          </p:cNvSpPr>
          <p:nvPr>
            <p:ph type="title"/>
          </p:nvPr>
        </p:nvSpPr>
        <p:spPr/>
        <p:txBody>
          <a:bodyPr/>
          <a:lstStyle/>
          <a:p>
            <a:r>
              <a:rPr kumimoji="1" lang="zh-TW" altLang="en-US" dirty="0"/>
              <a:t>詳細設定画面</a:t>
            </a:r>
          </a:p>
        </p:txBody>
      </p:sp>
      <p:sp>
        <p:nvSpPr>
          <p:cNvPr id="4" name="正方形/長方形 114">
            <a:extLst>
              <a:ext uri="{FF2B5EF4-FFF2-40B4-BE49-F238E27FC236}">
                <a16:creationId xmlns:a16="http://schemas.microsoft.com/office/drawing/2014/main" id="{FB9564BD-0E56-72FC-8977-54B6228F2127}"/>
              </a:ext>
            </a:extLst>
          </p:cNvPr>
          <p:cNvSpPr>
            <a:spLocks noChangeArrowheads="1"/>
          </p:cNvSpPr>
          <p:nvPr/>
        </p:nvSpPr>
        <p:spPr bwMode="auto">
          <a:xfrm>
            <a:off x="11575" y="533999"/>
            <a:ext cx="3833446"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marR="0" lvl="0" indent="-285736" algn="l" defTabSz="914400" rtl="0" eaLnBrk="1" fontAlgn="auto" latinLnBrk="0" hangingPunct="1">
              <a:lnSpc>
                <a:spcPct val="100000"/>
              </a:lnSpc>
              <a:spcBef>
                <a:spcPts val="0"/>
              </a:spcBef>
              <a:spcAft>
                <a:spcPts val="0"/>
              </a:spcAft>
              <a:buClrTx/>
              <a:buSzTx/>
              <a:buFont typeface="Wingdings" panose="05000000000000000000" pitchFamily="2" charset="2"/>
              <a:buChar char="u"/>
              <a:tabLst/>
              <a:defRPr/>
            </a:pPr>
            <a:r>
              <a:rPr kumimoji="1" lang="ja-JP" altLang="en-US"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混雑検知機能設定（詳細）</a:t>
            </a:r>
            <a:endParaRPr kumimoji="1" lang="en-US" altLang="ja-JP" sz="2000" b="1"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正方形/長方形 5">
            <a:extLst>
              <a:ext uri="{FF2B5EF4-FFF2-40B4-BE49-F238E27FC236}">
                <a16:creationId xmlns:a16="http://schemas.microsoft.com/office/drawing/2014/main" id="{547D5C81-EF05-5D25-6415-3B11CA2D3929}"/>
              </a:ext>
            </a:extLst>
          </p:cNvPr>
          <p:cNvSpPr/>
          <p:nvPr/>
        </p:nvSpPr>
        <p:spPr>
          <a:xfrm>
            <a:off x="245064" y="4066313"/>
            <a:ext cx="3819604" cy="186392"/>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7" name="正方形/長方形 6">
            <a:extLst>
              <a:ext uri="{FF2B5EF4-FFF2-40B4-BE49-F238E27FC236}">
                <a16:creationId xmlns:a16="http://schemas.microsoft.com/office/drawing/2014/main" id="{51DCFD2F-F6E3-9D35-2EE0-5C97488A562F}"/>
              </a:ext>
            </a:extLst>
          </p:cNvPr>
          <p:cNvSpPr/>
          <p:nvPr/>
        </p:nvSpPr>
        <p:spPr>
          <a:xfrm>
            <a:off x="245064" y="2765865"/>
            <a:ext cx="3819604" cy="803215"/>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nvGrpSpPr>
          <p:cNvPr id="21" name="グループ化 20">
            <a:extLst>
              <a:ext uri="{FF2B5EF4-FFF2-40B4-BE49-F238E27FC236}">
                <a16:creationId xmlns:a16="http://schemas.microsoft.com/office/drawing/2014/main" id="{9364741E-A08D-09F0-6187-7F04CEBC4061}"/>
              </a:ext>
            </a:extLst>
          </p:cNvPr>
          <p:cNvGrpSpPr/>
          <p:nvPr/>
        </p:nvGrpSpPr>
        <p:grpSpPr>
          <a:xfrm>
            <a:off x="4560083" y="4214896"/>
            <a:ext cx="4481518" cy="475005"/>
            <a:chOff x="3325784" y="4089188"/>
            <a:chExt cx="5715818" cy="430738"/>
          </a:xfrm>
        </p:grpSpPr>
        <p:sp>
          <p:nvSpPr>
            <p:cNvPr id="8" name="線吹き出し 2 (枠付き) 10">
              <a:extLst>
                <a:ext uri="{FF2B5EF4-FFF2-40B4-BE49-F238E27FC236}">
                  <a16:creationId xmlns:a16="http://schemas.microsoft.com/office/drawing/2014/main" id="{3F52FE99-117F-A24E-1217-D145E9BD945A}"/>
                </a:ext>
              </a:extLst>
            </p:cNvPr>
            <p:cNvSpPr/>
            <p:nvPr/>
          </p:nvSpPr>
          <p:spPr>
            <a:xfrm>
              <a:off x="3325784" y="4089188"/>
              <a:ext cx="5715818" cy="430738"/>
            </a:xfrm>
            <a:prstGeom prst="borderCallout2">
              <a:avLst>
                <a:gd name="adj1" fmla="val 50998"/>
                <a:gd name="adj2" fmla="val -94"/>
                <a:gd name="adj3" fmla="val -3235"/>
                <a:gd name="adj4" fmla="val -3976"/>
                <a:gd name="adj5" fmla="val -3035"/>
                <a:gd name="adj6" fmla="val -11203"/>
              </a:avLst>
            </a:prstGeom>
            <a:solidFill>
              <a:schemeClr val="bg1"/>
            </a:solid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9" name="テキスト ボックス 8">
              <a:extLst>
                <a:ext uri="{FF2B5EF4-FFF2-40B4-BE49-F238E27FC236}">
                  <a16:creationId xmlns:a16="http://schemas.microsoft.com/office/drawing/2014/main" id="{E2C51CFC-0B3B-A0AE-A240-671D9A0B0A68}"/>
                </a:ext>
              </a:extLst>
            </p:cNvPr>
            <p:cNvSpPr txBox="1"/>
            <p:nvPr/>
          </p:nvSpPr>
          <p:spPr>
            <a:xfrm>
              <a:off x="3341024" y="4104428"/>
              <a:ext cx="5662029" cy="376777"/>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ONVIF® Metadata</a:t>
              </a: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の送信間隔</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ONVIF Metadata</a:t>
              </a: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の送信間隔を設定します。</a:t>
              </a:r>
            </a:p>
          </p:txBody>
        </p:sp>
      </p:grpSp>
      <p:grpSp>
        <p:nvGrpSpPr>
          <p:cNvPr id="20" name="グループ化 19">
            <a:extLst>
              <a:ext uri="{FF2B5EF4-FFF2-40B4-BE49-F238E27FC236}">
                <a16:creationId xmlns:a16="http://schemas.microsoft.com/office/drawing/2014/main" id="{D2AE64B5-7718-C973-DFA0-167E06DF3DD7}"/>
              </a:ext>
            </a:extLst>
          </p:cNvPr>
          <p:cNvGrpSpPr/>
          <p:nvPr/>
        </p:nvGrpSpPr>
        <p:grpSpPr>
          <a:xfrm>
            <a:off x="4572000" y="2750864"/>
            <a:ext cx="4469602" cy="591061"/>
            <a:chOff x="4517366" y="3369607"/>
            <a:chExt cx="4111163" cy="591061"/>
          </a:xfrm>
        </p:grpSpPr>
        <p:sp>
          <p:nvSpPr>
            <p:cNvPr id="10" name="線吹き出し 2 (枠付き) 12">
              <a:extLst>
                <a:ext uri="{FF2B5EF4-FFF2-40B4-BE49-F238E27FC236}">
                  <a16:creationId xmlns:a16="http://schemas.microsoft.com/office/drawing/2014/main" id="{F370ECC7-6EEE-84D7-1D93-F5CC0732A7D3}"/>
                </a:ext>
              </a:extLst>
            </p:cNvPr>
            <p:cNvSpPr/>
            <p:nvPr/>
          </p:nvSpPr>
          <p:spPr>
            <a:xfrm>
              <a:off x="4517366" y="3369607"/>
              <a:ext cx="4111163" cy="583443"/>
            </a:xfrm>
            <a:prstGeom prst="borderCallout2">
              <a:avLst>
                <a:gd name="adj1" fmla="val 31874"/>
                <a:gd name="adj2" fmla="val 63"/>
                <a:gd name="adj3" fmla="val 79223"/>
                <a:gd name="adj4" fmla="val -4222"/>
                <a:gd name="adj5" fmla="val 79785"/>
                <a:gd name="adj6" fmla="val -11347"/>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1" name="テキスト ボックス 10">
              <a:extLst>
                <a:ext uri="{FF2B5EF4-FFF2-40B4-BE49-F238E27FC236}">
                  <a16:creationId xmlns:a16="http://schemas.microsoft.com/office/drawing/2014/main" id="{640E741D-151D-D519-F0AD-9B0831716D00}"/>
                </a:ext>
              </a:extLst>
            </p:cNvPr>
            <p:cNvSpPr txBox="1"/>
            <p:nvPr/>
          </p:nvSpPr>
          <p:spPr>
            <a:xfrm>
              <a:off x="4535225" y="3383587"/>
              <a:ext cx="4039516" cy="57708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人物判定閾値</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人物の頭部または全身として判定する閾値を設定します。値が小さいほど</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人物として検知しやすくなりますが、誤った検知をしやすくなります。</a:t>
              </a:r>
            </a:p>
          </p:txBody>
        </p:sp>
      </p:grpSp>
      <p:grpSp>
        <p:nvGrpSpPr>
          <p:cNvPr id="22" name="グループ化 21">
            <a:extLst>
              <a:ext uri="{FF2B5EF4-FFF2-40B4-BE49-F238E27FC236}">
                <a16:creationId xmlns:a16="http://schemas.microsoft.com/office/drawing/2014/main" id="{BB866103-7DB8-6B9D-C977-BCE703580332}"/>
              </a:ext>
            </a:extLst>
          </p:cNvPr>
          <p:cNvGrpSpPr/>
          <p:nvPr/>
        </p:nvGrpSpPr>
        <p:grpSpPr>
          <a:xfrm>
            <a:off x="4560083" y="3492781"/>
            <a:ext cx="4481518" cy="753991"/>
            <a:chOff x="4930437" y="3576701"/>
            <a:chExt cx="4111163" cy="753991"/>
          </a:xfrm>
        </p:grpSpPr>
        <p:sp>
          <p:nvSpPr>
            <p:cNvPr id="12" name="線吹き出し 2 (枠付き) 14">
              <a:extLst>
                <a:ext uri="{FF2B5EF4-FFF2-40B4-BE49-F238E27FC236}">
                  <a16:creationId xmlns:a16="http://schemas.microsoft.com/office/drawing/2014/main" id="{BB403FD2-8C27-F456-348C-D8AFC2721077}"/>
                </a:ext>
              </a:extLst>
            </p:cNvPr>
            <p:cNvSpPr/>
            <p:nvPr/>
          </p:nvSpPr>
          <p:spPr>
            <a:xfrm>
              <a:off x="4930437" y="3576701"/>
              <a:ext cx="4111163" cy="592408"/>
            </a:xfrm>
            <a:prstGeom prst="borderCallout2">
              <a:avLst>
                <a:gd name="adj1" fmla="val 17577"/>
                <a:gd name="adj2" fmla="val -113"/>
                <a:gd name="adj3" fmla="val 51038"/>
                <a:gd name="adj4" fmla="val -3631"/>
                <a:gd name="adj5" fmla="val 51899"/>
                <a:gd name="adj6" fmla="val -11022"/>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3" name="テキスト ボックス 12">
              <a:extLst>
                <a:ext uri="{FF2B5EF4-FFF2-40B4-BE49-F238E27FC236}">
                  <a16:creationId xmlns:a16="http://schemas.microsoft.com/office/drawing/2014/main" id="{556D6B2B-7B3D-8ED9-2A8C-D6C0105E2F4B}"/>
                </a:ext>
              </a:extLst>
            </p:cNvPr>
            <p:cNvSpPr txBox="1"/>
            <p:nvPr/>
          </p:nvSpPr>
          <p:spPr>
            <a:xfrm>
              <a:off x="4945488" y="3592028"/>
              <a:ext cx="4042325" cy="738664"/>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人物の最小検知サイズ（</a:t>
              </a:r>
              <a:r>
                <a:rPr kumimoji="1" lang="en-US" altLang="ja-JP"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pixel</a:t>
              </a: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検知対象の下限ピクセル数（横幅）を入力します。設定したピクセル数以下の検知結果を除外します。設定可能なピクセル数は解像度によって変わります。</a:t>
              </a:r>
            </a:p>
          </p:txBody>
        </p:sp>
      </p:grpSp>
      <p:sp>
        <p:nvSpPr>
          <p:cNvPr id="14" name="正方形/長方形 13">
            <a:extLst>
              <a:ext uri="{FF2B5EF4-FFF2-40B4-BE49-F238E27FC236}">
                <a16:creationId xmlns:a16="http://schemas.microsoft.com/office/drawing/2014/main" id="{DBB7263F-B692-D610-6AB7-ABA27AA407A3}"/>
              </a:ext>
            </a:extLst>
          </p:cNvPr>
          <p:cNvSpPr/>
          <p:nvPr/>
        </p:nvSpPr>
        <p:spPr>
          <a:xfrm>
            <a:off x="245064" y="3705141"/>
            <a:ext cx="3819604" cy="180000"/>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 name="正方形/長方形 2">
            <a:extLst>
              <a:ext uri="{FF2B5EF4-FFF2-40B4-BE49-F238E27FC236}">
                <a16:creationId xmlns:a16="http://schemas.microsoft.com/office/drawing/2014/main" id="{C0377AF6-E569-5B72-B210-9D570A083978}"/>
              </a:ext>
            </a:extLst>
          </p:cNvPr>
          <p:cNvSpPr/>
          <p:nvPr/>
        </p:nvSpPr>
        <p:spPr>
          <a:xfrm>
            <a:off x="245064" y="2405882"/>
            <a:ext cx="3819604" cy="186392"/>
          </a:xfrm>
          <a:prstGeom prst="rect">
            <a:avLst/>
          </a:prstGeom>
          <a:no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nvGrpSpPr>
          <p:cNvPr id="18" name="グループ化 17">
            <a:extLst>
              <a:ext uri="{FF2B5EF4-FFF2-40B4-BE49-F238E27FC236}">
                <a16:creationId xmlns:a16="http://schemas.microsoft.com/office/drawing/2014/main" id="{AF48B46A-80C6-D3C6-2DB6-F84FD7F70EAD}"/>
              </a:ext>
            </a:extLst>
          </p:cNvPr>
          <p:cNvGrpSpPr/>
          <p:nvPr/>
        </p:nvGrpSpPr>
        <p:grpSpPr>
          <a:xfrm>
            <a:off x="4572001" y="1366853"/>
            <a:ext cx="4469602" cy="1176190"/>
            <a:chOff x="3325784" y="4089188"/>
            <a:chExt cx="5715818" cy="753904"/>
          </a:xfrm>
        </p:grpSpPr>
        <p:sp>
          <p:nvSpPr>
            <p:cNvPr id="23" name="線吹き出し 2 (枠付き) 10">
              <a:extLst>
                <a:ext uri="{FF2B5EF4-FFF2-40B4-BE49-F238E27FC236}">
                  <a16:creationId xmlns:a16="http://schemas.microsoft.com/office/drawing/2014/main" id="{19CD7E47-FF8B-CA5A-D319-6D89166974A4}"/>
                </a:ext>
              </a:extLst>
            </p:cNvPr>
            <p:cNvSpPr/>
            <p:nvPr/>
          </p:nvSpPr>
          <p:spPr>
            <a:xfrm>
              <a:off x="3325784" y="4089188"/>
              <a:ext cx="5715818" cy="753904"/>
            </a:xfrm>
            <a:prstGeom prst="borderCallout2">
              <a:avLst>
                <a:gd name="adj1" fmla="val 48696"/>
                <a:gd name="adj2" fmla="val 266"/>
                <a:gd name="adj3" fmla="val 93928"/>
                <a:gd name="adj4" fmla="val -4428"/>
                <a:gd name="adj5" fmla="val 94598"/>
                <a:gd name="adj6" fmla="val -11202"/>
              </a:avLst>
            </a:prstGeom>
            <a:solidFill>
              <a:schemeClr val="bg1"/>
            </a:solidFill>
            <a:ln w="12700" cap="flat" cmpd="sng" algn="ctr">
              <a:solidFill>
                <a:srgbClr val="ED7D31"/>
              </a:solidFill>
              <a:prstDash val="solid"/>
              <a:miter lim="800000"/>
            </a:ln>
            <a:effectLst/>
          </p:spPr>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24" name="テキスト ボックス 23">
              <a:extLst>
                <a:ext uri="{FF2B5EF4-FFF2-40B4-BE49-F238E27FC236}">
                  <a16:creationId xmlns:a16="http://schemas.microsoft.com/office/drawing/2014/main" id="{993883EF-4519-494A-DF90-A0A88BB30D4E}"/>
                </a:ext>
              </a:extLst>
            </p:cNvPr>
            <p:cNvSpPr txBox="1"/>
            <p:nvPr/>
          </p:nvSpPr>
          <p:spPr>
            <a:xfrm>
              <a:off x="3341025" y="4104428"/>
              <a:ext cx="5662029" cy="68060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1" i="0" u="sng"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アラーム通知動作設定</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混雑検知後に、「アラーム条件」の「人数（人）」以上を継続している場合の通知に関する動作を設定します。</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周期通知：「アラーム条件」の「時間（秒）」間隔で通知します。</a:t>
              </a:r>
            </a:p>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　継続通知： カメラの「アラーム無検知時間」の間隔で継続的に通知します。</a:t>
              </a:r>
              <a:endParaRPr kumimoji="1" lang="en-US" altLang="ja-JP" sz="105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defRPr/>
              </a:pPr>
              <a:r>
                <a:rPr lang="ja-JP" altLang="en-US" sz="1050" dirty="0">
                  <a:solidFill>
                    <a:prstClr val="black"/>
                  </a:solidFill>
                  <a:latin typeface="Yu Gothic UI" panose="020B0500000000000000" pitchFamily="34" charset="-128"/>
                  <a:ea typeface="Yu Gothic UI" panose="020B0500000000000000" pitchFamily="34" charset="-128"/>
                </a:rPr>
                <a:t>　初回のみ通知：アラーム条件の人数・時間に達した初回のみ通知します。</a:t>
              </a:r>
              <a:endParaRPr lang="en-US" altLang="ja-JP" sz="1050" dirty="0">
                <a:solidFill>
                  <a:prstClr val="black"/>
                </a:solidFill>
                <a:latin typeface="Yu Gothic UI" panose="020B0500000000000000" pitchFamily="34" charset="-128"/>
                <a:ea typeface="Yu Gothic UI" panose="020B0500000000000000" pitchFamily="34" charset="-128"/>
              </a:endParaRPr>
            </a:p>
          </p:txBody>
        </p:sp>
      </p:grpSp>
      <p:sp>
        <p:nvSpPr>
          <p:cNvPr id="26" name="正方形/長方形 25">
            <a:extLst>
              <a:ext uri="{FF2B5EF4-FFF2-40B4-BE49-F238E27FC236}">
                <a16:creationId xmlns:a16="http://schemas.microsoft.com/office/drawing/2014/main" id="{57BE6CC5-A362-CBD3-F54E-4E82067992C2}"/>
              </a:ext>
            </a:extLst>
          </p:cNvPr>
          <p:cNvSpPr/>
          <p:nvPr/>
        </p:nvSpPr>
        <p:spPr>
          <a:xfrm>
            <a:off x="268376" y="903880"/>
            <a:ext cx="4745881" cy="285990"/>
          </a:xfrm>
          <a:prstGeom prst="rect">
            <a:avLst/>
          </a:prstGeom>
        </p:spPr>
        <p:txBody>
          <a:bodyPr wrap="square" lIns="0" tIns="45600" rIns="0" bIns="4560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設定→ 詳細設定→ 機能拡張ソフトウェア→ </a:t>
            </a:r>
            <a:r>
              <a:rPr kumimoji="1" lang="en-US" altLang="ja-JP"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AI</a:t>
            </a:r>
            <a:r>
              <a:rPr kumimoji="1" lang="ja-JP" altLang="en-US" sz="1400" b="0" i="0" u="none" strike="noStrike" kern="120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混雑検知→ 詳細</a:t>
            </a:r>
          </a:p>
        </p:txBody>
      </p:sp>
    </p:spTree>
    <p:extLst>
      <p:ext uri="{BB962C8B-B14F-4D97-AF65-F5344CB8AC3E}">
        <p14:creationId xmlns:p14="http://schemas.microsoft.com/office/powerpoint/2010/main" val="95660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アラーム検知タイマー動作事例</a:t>
            </a:r>
          </a:p>
        </p:txBody>
      </p:sp>
      <p:graphicFrame>
        <p:nvGraphicFramePr>
          <p:cNvPr id="3" name="表 2">
            <a:extLst>
              <a:ext uri="{FF2B5EF4-FFF2-40B4-BE49-F238E27FC236}">
                <a16:creationId xmlns:a16="http://schemas.microsoft.com/office/drawing/2014/main" id="{45607CBC-AD9E-720C-83E9-737197E5F735}"/>
              </a:ext>
            </a:extLst>
          </p:cNvPr>
          <p:cNvGraphicFramePr>
            <a:graphicFrameLocks noGrp="1"/>
          </p:cNvGraphicFramePr>
          <p:nvPr>
            <p:extLst>
              <p:ext uri="{D42A27DB-BD31-4B8C-83A1-F6EECF244321}">
                <p14:modId xmlns:p14="http://schemas.microsoft.com/office/powerpoint/2010/main" val="1564095378"/>
              </p:ext>
            </p:extLst>
          </p:nvPr>
        </p:nvGraphicFramePr>
        <p:xfrm>
          <a:off x="3834282" y="895565"/>
          <a:ext cx="4750279" cy="1097280"/>
        </p:xfrm>
        <a:graphic>
          <a:graphicData uri="http://schemas.openxmlformats.org/drawingml/2006/table">
            <a:tbl>
              <a:tblPr firstRow="1" bandRow="1"/>
              <a:tblGrid>
                <a:gridCol w="1759789">
                  <a:extLst>
                    <a:ext uri="{9D8B030D-6E8A-4147-A177-3AD203B41FA5}">
                      <a16:colId xmlns:a16="http://schemas.microsoft.com/office/drawing/2014/main" val="899943946"/>
                    </a:ext>
                  </a:extLst>
                </a:gridCol>
                <a:gridCol w="2990490">
                  <a:extLst>
                    <a:ext uri="{9D8B030D-6E8A-4147-A177-3AD203B41FA5}">
                      <a16:colId xmlns:a16="http://schemas.microsoft.com/office/drawing/2014/main" val="392937234"/>
                    </a:ext>
                  </a:extLst>
                </a:gridCol>
              </a:tblGrid>
              <a:tr h="152018">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ja-JP" altLang="en-US" sz="1200" dirty="0">
                          <a:latin typeface="Yu Gothic UI" panose="020B0500000000000000" pitchFamily="50" charset="-128"/>
                          <a:ea typeface="Yu Gothic UI" panose="020B0500000000000000" pitchFamily="50" charset="-128"/>
                        </a:rPr>
                        <a:t>検知人数</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685800" rtl="0" eaLnBrk="1" latinLnBrk="0" hangingPunct="1">
                        <a:defRPr kumimoji="1" sz="1350" b="1" kern="1200">
                          <a:solidFill>
                            <a:schemeClr val="lt1"/>
                          </a:solidFill>
                          <a:latin typeface="游ゴシック" panose="020F0502020204030204"/>
                        </a:defRPr>
                      </a:lvl1pPr>
                      <a:lvl2pPr marL="342900" algn="l" defTabSz="685800" rtl="0" eaLnBrk="1" latinLnBrk="0" hangingPunct="1">
                        <a:defRPr kumimoji="1" sz="1350" b="1" kern="1200">
                          <a:solidFill>
                            <a:schemeClr val="lt1"/>
                          </a:solidFill>
                          <a:latin typeface="游ゴシック" panose="020F0502020204030204"/>
                        </a:defRPr>
                      </a:lvl2pPr>
                      <a:lvl3pPr marL="685800" algn="l" defTabSz="685800" rtl="0" eaLnBrk="1" latinLnBrk="0" hangingPunct="1">
                        <a:defRPr kumimoji="1" sz="1350" b="1" kern="1200">
                          <a:solidFill>
                            <a:schemeClr val="lt1"/>
                          </a:solidFill>
                          <a:latin typeface="游ゴシック" panose="020F0502020204030204"/>
                        </a:defRPr>
                      </a:lvl3pPr>
                      <a:lvl4pPr marL="1028700" algn="l" defTabSz="685800" rtl="0" eaLnBrk="1" latinLnBrk="0" hangingPunct="1">
                        <a:defRPr kumimoji="1" sz="1350" b="1" kern="1200">
                          <a:solidFill>
                            <a:schemeClr val="lt1"/>
                          </a:solidFill>
                          <a:latin typeface="游ゴシック" panose="020F0502020204030204"/>
                        </a:defRPr>
                      </a:lvl4pPr>
                      <a:lvl5pPr marL="1371600" algn="l" defTabSz="685800" rtl="0" eaLnBrk="1" latinLnBrk="0" hangingPunct="1">
                        <a:defRPr kumimoji="1" sz="1350" b="1" kern="1200">
                          <a:solidFill>
                            <a:schemeClr val="lt1"/>
                          </a:solidFill>
                          <a:latin typeface="游ゴシック" panose="020F0502020204030204"/>
                        </a:defRPr>
                      </a:lvl5pPr>
                      <a:lvl6pPr marL="1714500" algn="l" defTabSz="685800" rtl="0" eaLnBrk="1" latinLnBrk="0" hangingPunct="1">
                        <a:defRPr kumimoji="1" sz="1350" b="1" kern="1200">
                          <a:solidFill>
                            <a:schemeClr val="lt1"/>
                          </a:solidFill>
                          <a:latin typeface="游ゴシック" panose="020F0502020204030204"/>
                        </a:defRPr>
                      </a:lvl6pPr>
                      <a:lvl7pPr marL="2057400" algn="l" defTabSz="685800" rtl="0" eaLnBrk="1" latinLnBrk="0" hangingPunct="1">
                        <a:defRPr kumimoji="1" sz="1350" b="1" kern="1200">
                          <a:solidFill>
                            <a:schemeClr val="lt1"/>
                          </a:solidFill>
                          <a:latin typeface="游ゴシック" panose="020F0502020204030204"/>
                        </a:defRPr>
                      </a:lvl7pPr>
                      <a:lvl8pPr marL="2400300" algn="l" defTabSz="685800" rtl="0" eaLnBrk="1" latinLnBrk="0" hangingPunct="1">
                        <a:defRPr kumimoji="1" sz="1350" b="1" kern="1200">
                          <a:solidFill>
                            <a:schemeClr val="lt1"/>
                          </a:solidFill>
                          <a:latin typeface="游ゴシック" panose="020F0502020204030204"/>
                        </a:defRPr>
                      </a:lvl8pPr>
                      <a:lvl9pPr marL="2743200" algn="l" defTabSz="685800" rtl="0" eaLnBrk="1" latinLnBrk="0" hangingPunct="1">
                        <a:defRPr kumimoji="1" sz="1350" b="1" kern="1200">
                          <a:solidFill>
                            <a:schemeClr val="lt1"/>
                          </a:solidFill>
                          <a:latin typeface="游ゴシック" panose="020F0502020204030204"/>
                        </a:defRPr>
                      </a:lvl9pPr>
                    </a:lstStyle>
                    <a:p>
                      <a:pPr algn="ctr"/>
                      <a:r>
                        <a:rPr kumimoji="1" lang="ja-JP" altLang="en-US" sz="1200" dirty="0">
                          <a:latin typeface="Yu Gothic UI" panose="020B0500000000000000" pitchFamily="50" charset="-128"/>
                          <a:ea typeface="Yu Gothic UI" panose="020B0500000000000000" pitchFamily="50" charset="-128"/>
                        </a:rPr>
                        <a:t>アラーム検知タイマー動作内容</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4190830090"/>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10</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人 以上</a:t>
                      </a:r>
                      <a:endParaRPr kumimoji="1" lang="ja-JP" altLang="en-US" sz="1200" dirty="0">
                        <a:latin typeface="Yu Gothic UI" panose="020B0500000000000000" pitchFamily="50" charset="-128"/>
                        <a:ea typeface="Yu Gothic UI" panose="020B0500000000000000" pitchFamily="50" charset="-128"/>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タイマー開始</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13966254"/>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8</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人</a:t>
                      </a:r>
                      <a:r>
                        <a:rPr kumimoji="1" lang="ja-JP" altLang="en-US" sz="1200" kern="1200" baseline="0" dirty="0">
                          <a:solidFill>
                            <a:schemeClr val="dk1"/>
                          </a:solidFill>
                          <a:latin typeface="Yu Gothic UI" panose="020B0500000000000000" pitchFamily="50" charset="-128"/>
                          <a:ea typeface="Yu Gothic UI" panose="020B0500000000000000" pitchFamily="50" charset="-128"/>
                          <a:cs typeface="+mn-cs"/>
                        </a:rPr>
                        <a:t> 以上</a:t>
                      </a:r>
                      <a:r>
                        <a:rPr kumimoji="1" lang="en-US" altLang="ja-JP" sz="1200" kern="1200" baseline="0" dirty="0">
                          <a:solidFill>
                            <a:schemeClr val="dk1"/>
                          </a:solidFill>
                          <a:latin typeface="Yu Gothic UI" panose="020B0500000000000000" pitchFamily="50" charset="-128"/>
                          <a:ea typeface="Yu Gothic UI" panose="020B0500000000000000" pitchFamily="50" charset="-128"/>
                          <a:cs typeface="+mn-cs"/>
                        </a:rPr>
                        <a:t> </a:t>
                      </a: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10</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人 未満</a:t>
                      </a:r>
                      <a:endParaRPr kumimoji="1" lang="ja-JP" altLang="en-US" sz="1200" dirty="0">
                        <a:latin typeface="Yu Gothic UI" panose="020B0500000000000000" pitchFamily="50" charset="-128"/>
                        <a:ea typeface="Yu Gothic UI" panose="020B0500000000000000" pitchFamily="50" charset="-128"/>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タイマー一時停止（</a:t>
                      </a: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5</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秒経過で初期化）</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48274490"/>
                  </a:ext>
                </a:extLst>
              </a:tr>
              <a:tr h="152018">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algn="ctr"/>
                      <a:r>
                        <a:rPr kumimoji="1" lang="en-US" altLang="ja-JP" sz="1200" kern="1200" dirty="0">
                          <a:solidFill>
                            <a:schemeClr val="dk1"/>
                          </a:solidFill>
                          <a:latin typeface="Yu Gothic UI" panose="020B0500000000000000" pitchFamily="50" charset="-128"/>
                          <a:ea typeface="Yu Gothic UI" panose="020B0500000000000000" pitchFamily="50" charset="-128"/>
                          <a:cs typeface="+mn-cs"/>
                        </a:rPr>
                        <a:t>8</a:t>
                      </a: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人 未満 </a:t>
                      </a:r>
                      <a:endParaRPr kumimoji="1" lang="ja-JP" altLang="en-US" sz="1200" dirty="0">
                        <a:latin typeface="Yu Gothic UI" panose="020B0500000000000000" pitchFamily="50" charset="-128"/>
                        <a:ea typeface="Yu Gothic UI" panose="020B0500000000000000" pitchFamily="50" charset="-128"/>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pPr marL="0" marR="0" lvl="0" indent="0" algn="l" defTabSz="914423"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dk1"/>
                          </a:solidFill>
                          <a:latin typeface="Yu Gothic UI" panose="020B0500000000000000" pitchFamily="50" charset="-128"/>
                          <a:ea typeface="Yu Gothic UI" panose="020B0500000000000000" pitchFamily="50" charset="-128"/>
                          <a:cs typeface="+mn-cs"/>
                        </a:rPr>
                        <a:t>タイマー初期化</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548285168"/>
                  </a:ext>
                </a:extLst>
              </a:tr>
            </a:tbl>
          </a:graphicData>
        </a:graphic>
      </p:graphicFrame>
      <p:sp>
        <p:nvSpPr>
          <p:cNvPr id="4" name="テキスト ボックス 3">
            <a:extLst>
              <a:ext uri="{FF2B5EF4-FFF2-40B4-BE49-F238E27FC236}">
                <a16:creationId xmlns:a16="http://schemas.microsoft.com/office/drawing/2014/main" id="{5BDCB4C7-7AE0-5F75-47C2-0D14D1A552C5}"/>
              </a:ext>
            </a:extLst>
          </p:cNvPr>
          <p:cNvSpPr txBox="1"/>
          <p:nvPr/>
        </p:nvSpPr>
        <p:spPr>
          <a:xfrm>
            <a:off x="245064" y="895565"/>
            <a:ext cx="3358547" cy="1015663"/>
          </a:xfrm>
          <a:prstGeom prst="rect">
            <a:avLst/>
          </a:prstGeom>
          <a:noFill/>
        </p:spPr>
        <p:txBody>
          <a:bodyPr wrap="square" rtlCol="0">
            <a:spAutoFit/>
          </a:bodyPr>
          <a:lstStyle/>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◇設定例</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アラーム条件 人数（人）：</a:t>
            </a:r>
            <a:r>
              <a:rPr lang="en-US" altLang="ja-JP" sz="1200" dirty="0">
                <a:solidFill>
                  <a:prstClr val="black"/>
                </a:solidFill>
                <a:latin typeface="Yu Gothic UI" panose="020B0500000000000000" pitchFamily="34" charset="-128"/>
                <a:ea typeface="Yu Gothic UI" panose="020B0500000000000000" pitchFamily="34" charset="-128"/>
              </a:rPr>
              <a:t>10</a:t>
            </a:r>
            <a:r>
              <a:rPr lang="ja-JP" altLang="en-US" sz="1200" dirty="0">
                <a:solidFill>
                  <a:prstClr val="black"/>
                </a:solidFill>
                <a:latin typeface="Yu Gothic UI" panose="020B0500000000000000" pitchFamily="34" charset="-128"/>
                <a:ea typeface="Yu Gothic UI" panose="020B0500000000000000" pitchFamily="34" charset="-128"/>
              </a:rPr>
              <a:t>人</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アラーム条件 時間（秒）：</a:t>
            </a:r>
            <a:r>
              <a:rPr lang="en-US" altLang="ja-JP" sz="1200" dirty="0">
                <a:solidFill>
                  <a:prstClr val="black"/>
                </a:solidFill>
                <a:latin typeface="Yu Gothic UI" panose="020B0500000000000000" pitchFamily="34" charset="-128"/>
                <a:ea typeface="Yu Gothic UI" panose="020B0500000000000000" pitchFamily="34" charset="-128"/>
              </a:rPr>
              <a:t>10</a:t>
            </a:r>
            <a:r>
              <a:rPr lang="ja-JP" altLang="en-US" sz="1200" dirty="0">
                <a:solidFill>
                  <a:prstClr val="black"/>
                </a:solidFill>
                <a:latin typeface="Yu Gothic UI" panose="020B0500000000000000" pitchFamily="34" charset="-128"/>
                <a:ea typeface="Yu Gothic UI" panose="020B0500000000000000" pitchFamily="34" charset="-128"/>
              </a:rPr>
              <a:t>秒</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タイマーを初期化する人数割合（</a:t>
            </a:r>
            <a:r>
              <a:rPr lang="en-US" altLang="ja-JP" sz="1200" dirty="0">
                <a:solidFill>
                  <a:prstClr val="black"/>
                </a:solidFill>
                <a:latin typeface="Yu Gothic UI" panose="020B0500000000000000" pitchFamily="34" charset="-128"/>
                <a:ea typeface="Yu Gothic UI" panose="020B0500000000000000" pitchFamily="34" charset="-128"/>
              </a:rPr>
              <a:t>%</a:t>
            </a: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dirty="0">
                <a:solidFill>
                  <a:prstClr val="black"/>
                </a:solidFill>
                <a:latin typeface="Yu Gothic UI" panose="020B0500000000000000" pitchFamily="34" charset="-128"/>
                <a:ea typeface="Yu Gothic UI" panose="020B0500000000000000" pitchFamily="34" charset="-128"/>
              </a:rPr>
              <a:t>80%</a:t>
            </a: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停止中のタイマーを初期化する時間（秒）：</a:t>
            </a:r>
            <a:r>
              <a:rPr lang="en-US" altLang="ja-JP" sz="1200" dirty="0">
                <a:solidFill>
                  <a:prstClr val="black"/>
                </a:solidFill>
                <a:latin typeface="Yu Gothic UI" panose="020B0500000000000000" pitchFamily="34" charset="-128"/>
                <a:ea typeface="Yu Gothic UI" panose="020B0500000000000000" pitchFamily="34" charset="-128"/>
              </a:rPr>
              <a:t>5</a:t>
            </a:r>
            <a:r>
              <a:rPr lang="ja-JP" altLang="en-US" sz="1200" dirty="0">
                <a:solidFill>
                  <a:prstClr val="black"/>
                </a:solidFill>
                <a:latin typeface="Yu Gothic UI" panose="020B0500000000000000" pitchFamily="34" charset="-128"/>
                <a:ea typeface="Yu Gothic UI" panose="020B0500000000000000" pitchFamily="34" charset="-128"/>
              </a:rPr>
              <a:t>秒</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5" name="テキスト ボックス 4">
            <a:extLst>
              <a:ext uri="{FF2B5EF4-FFF2-40B4-BE49-F238E27FC236}">
                <a16:creationId xmlns:a16="http://schemas.microsoft.com/office/drawing/2014/main" id="{59882B29-B40F-20C2-91A7-49C5E0AFA7DF}"/>
              </a:ext>
            </a:extLst>
          </p:cNvPr>
          <p:cNvSpPr txBox="1"/>
          <p:nvPr/>
        </p:nvSpPr>
        <p:spPr>
          <a:xfrm>
            <a:off x="121747" y="2814381"/>
            <a:ext cx="3817310" cy="1015663"/>
          </a:xfrm>
          <a:prstGeom prst="rect">
            <a:avLst/>
          </a:prstGeom>
          <a:noFill/>
        </p:spPr>
        <p:txBody>
          <a:bodyPr wrap="square" rtlCol="0">
            <a:spAutoFit/>
          </a:bodyPr>
          <a:lstStyle/>
          <a:p>
            <a:pPr defTabSz="457200" fontAlgn="base">
              <a:spcBef>
                <a:spcPct val="0"/>
              </a:spcBef>
              <a:spcAft>
                <a:spcPct val="0"/>
              </a:spcAft>
              <a:defRPr/>
            </a:pPr>
            <a:r>
              <a:rPr lang="ja-JP" altLang="en-US" sz="1200" b="1" dirty="0">
                <a:solidFill>
                  <a:prstClr val="black"/>
                </a:solidFill>
                <a:latin typeface="Yu Gothic UI" panose="020B0500000000000000" pitchFamily="34" charset="-128"/>
                <a:ea typeface="Yu Gothic UI" panose="020B0500000000000000" pitchFamily="34" charset="-128"/>
              </a:rPr>
              <a:t>事例①</a:t>
            </a:r>
            <a:endParaRPr lang="en-US" altLang="ja-JP" sz="1200" b="1"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検知人数がアラーム条件の人数より少なくなり、</a:t>
            </a:r>
            <a:br>
              <a:rPr lang="en-US" altLang="ja-JP" sz="1200" dirty="0">
                <a:solidFill>
                  <a:prstClr val="black"/>
                </a:solidFill>
                <a:latin typeface="Yu Gothic UI" panose="020B0500000000000000" pitchFamily="34" charset="-128"/>
                <a:ea typeface="Yu Gothic UI" panose="020B0500000000000000" pitchFamily="34" charset="-128"/>
              </a:rPr>
            </a:br>
            <a:r>
              <a:rPr lang="ja-JP" altLang="en-US" sz="1200" dirty="0">
                <a:solidFill>
                  <a:prstClr val="black"/>
                </a:solidFill>
                <a:latin typeface="Yu Gothic UI" panose="020B0500000000000000" pitchFamily="34" charset="-128"/>
                <a:ea typeface="Yu Gothic UI" panose="020B0500000000000000" pitchFamily="34" charset="-128"/>
              </a:rPr>
              <a:t>アラーム検知タイマーが一時的に停止し、</a:t>
            </a:r>
            <a:br>
              <a:rPr lang="en-US" altLang="ja-JP" sz="1200" dirty="0">
                <a:solidFill>
                  <a:prstClr val="black"/>
                </a:solidFill>
                <a:latin typeface="Yu Gothic UI" panose="020B0500000000000000" pitchFamily="34" charset="-128"/>
                <a:ea typeface="Yu Gothic UI" panose="020B0500000000000000" pitchFamily="34" charset="-128"/>
              </a:rPr>
            </a:br>
            <a:r>
              <a:rPr lang="en-US" altLang="ja-JP" sz="1200" dirty="0">
                <a:solidFill>
                  <a:prstClr val="black"/>
                </a:solidFill>
                <a:latin typeface="Yu Gothic UI" panose="020B0500000000000000" pitchFamily="34" charset="-128"/>
                <a:ea typeface="Yu Gothic UI" panose="020B0500000000000000" pitchFamily="34" charset="-128"/>
              </a:rPr>
              <a:t>3</a:t>
            </a:r>
            <a:r>
              <a:rPr lang="ja-JP" altLang="en-US" sz="1200" dirty="0">
                <a:solidFill>
                  <a:prstClr val="black"/>
                </a:solidFill>
                <a:latin typeface="Yu Gothic UI" panose="020B0500000000000000" pitchFamily="34" charset="-128"/>
                <a:ea typeface="Yu Gothic UI" panose="020B0500000000000000" pitchFamily="34" charset="-128"/>
              </a:rPr>
              <a:t>秒後にアラーム条件の人数を超えてタイマーが再開し、</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アラームを検知したケース</a:t>
            </a:r>
            <a:endParaRPr lang="en-US" altLang="ja-JP" sz="1200" dirty="0">
              <a:solidFill>
                <a:prstClr val="black"/>
              </a:solidFill>
              <a:latin typeface="Yu Gothic UI" panose="020B0500000000000000" pitchFamily="34" charset="-128"/>
              <a:ea typeface="Yu Gothic UI" panose="020B0500000000000000" pitchFamily="34" charset="-128"/>
            </a:endParaRPr>
          </a:p>
        </p:txBody>
      </p:sp>
      <p:pic>
        <p:nvPicPr>
          <p:cNvPr id="6" name="図 5">
            <a:extLst>
              <a:ext uri="{FF2B5EF4-FFF2-40B4-BE49-F238E27FC236}">
                <a16:creationId xmlns:a16="http://schemas.microsoft.com/office/drawing/2014/main" id="{A435D8AA-2BE4-AB05-87AC-21A18040B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9178" y="2571034"/>
            <a:ext cx="4702954" cy="2148689"/>
          </a:xfrm>
          <a:prstGeom prst="rect">
            <a:avLst/>
          </a:prstGeom>
        </p:spPr>
      </p:pic>
      <p:sp>
        <p:nvSpPr>
          <p:cNvPr id="8" name="テキスト ボックス 7">
            <a:extLst>
              <a:ext uri="{FF2B5EF4-FFF2-40B4-BE49-F238E27FC236}">
                <a16:creationId xmlns:a16="http://schemas.microsoft.com/office/drawing/2014/main" id="{21C57EB7-BA47-AC52-FF10-33A8CB189DD8}"/>
              </a:ext>
            </a:extLst>
          </p:cNvPr>
          <p:cNvSpPr txBox="1"/>
          <p:nvPr/>
        </p:nvSpPr>
        <p:spPr>
          <a:xfrm>
            <a:off x="121746" y="557661"/>
            <a:ext cx="5736129" cy="276999"/>
          </a:xfrm>
          <a:prstGeom prst="rect">
            <a:avLst/>
          </a:prstGeom>
          <a:noFill/>
        </p:spPr>
        <p:txBody>
          <a:bodyPr wrap="square" rtlCol="0">
            <a:spAutoFit/>
          </a:bodyPr>
          <a:lstStyle/>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下記設定例の場合、検知人数とアラーム検知タイマーの動作内容は右の表の通りとなる。</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88769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アラーム検知タイマー動作事例</a:t>
            </a:r>
          </a:p>
        </p:txBody>
      </p:sp>
      <p:pic>
        <p:nvPicPr>
          <p:cNvPr id="3" name="図 2">
            <a:extLst>
              <a:ext uri="{FF2B5EF4-FFF2-40B4-BE49-F238E27FC236}">
                <a16:creationId xmlns:a16="http://schemas.microsoft.com/office/drawing/2014/main" id="{915D7646-2691-854F-5AF6-A1BFAA860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7933" y="2686108"/>
            <a:ext cx="4615224" cy="2088454"/>
          </a:xfrm>
          <a:prstGeom prst="rect">
            <a:avLst/>
          </a:prstGeom>
        </p:spPr>
      </p:pic>
      <p:pic>
        <p:nvPicPr>
          <p:cNvPr id="4" name="図 3">
            <a:extLst>
              <a:ext uri="{FF2B5EF4-FFF2-40B4-BE49-F238E27FC236}">
                <a16:creationId xmlns:a16="http://schemas.microsoft.com/office/drawing/2014/main" id="{FB466B35-DA41-12D5-79E0-33575B983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178" y="624290"/>
            <a:ext cx="4689194" cy="2077872"/>
          </a:xfrm>
          <a:prstGeom prst="rect">
            <a:avLst/>
          </a:prstGeom>
        </p:spPr>
      </p:pic>
      <p:sp>
        <p:nvSpPr>
          <p:cNvPr id="5" name="テキスト ボックス 4">
            <a:extLst>
              <a:ext uri="{FF2B5EF4-FFF2-40B4-BE49-F238E27FC236}">
                <a16:creationId xmlns:a16="http://schemas.microsoft.com/office/drawing/2014/main" id="{D1E7FF39-A0AF-FF19-CA4B-F789C3F6123D}"/>
              </a:ext>
            </a:extLst>
          </p:cNvPr>
          <p:cNvSpPr txBox="1"/>
          <p:nvPr/>
        </p:nvSpPr>
        <p:spPr>
          <a:xfrm>
            <a:off x="121747" y="624290"/>
            <a:ext cx="4007432" cy="1015663"/>
          </a:xfrm>
          <a:prstGeom prst="rect">
            <a:avLst/>
          </a:prstGeom>
          <a:noFill/>
        </p:spPr>
        <p:txBody>
          <a:bodyPr wrap="square" rtlCol="0">
            <a:spAutoFit/>
          </a:bodyPr>
          <a:lstStyle/>
          <a:p>
            <a:pPr defTabSz="457200" fontAlgn="base">
              <a:spcBef>
                <a:spcPct val="0"/>
              </a:spcBef>
              <a:spcAft>
                <a:spcPct val="0"/>
              </a:spcAft>
              <a:defRPr/>
            </a:pPr>
            <a:r>
              <a:rPr lang="ja-JP" altLang="en-US" sz="1200" b="1" dirty="0">
                <a:solidFill>
                  <a:prstClr val="black"/>
                </a:solidFill>
                <a:latin typeface="Yu Gothic UI" panose="020B0500000000000000" pitchFamily="34" charset="-128"/>
                <a:ea typeface="Yu Gothic UI" panose="020B0500000000000000" pitchFamily="34" charset="-128"/>
              </a:rPr>
              <a:t>事例②</a:t>
            </a:r>
            <a:endParaRPr lang="en-US" altLang="ja-JP" sz="1200" b="1"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検知人数がアラーム条件の人数を下回り、</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アラーム検知タイマーが一時的に停止し、その状態が</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「停止中のタイマーを初期化する時間」を経過するまで続いたため、タイマーが初期化されたケース</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6" name="テキスト ボックス 5">
            <a:extLst>
              <a:ext uri="{FF2B5EF4-FFF2-40B4-BE49-F238E27FC236}">
                <a16:creationId xmlns:a16="http://schemas.microsoft.com/office/drawing/2014/main" id="{EE027837-89ED-839E-23E3-B9371BB8DF60}"/>
              </a:ext>
            </a:extLst>
          </p:cNvPr>
          <p:cNvSpPr txBox="1"/>
          <p:nvPr/>
        </p:nvSpPr>
        <p:spPr>
          <a:xfrm>
            <a:off x="121747" y="2686108"/>
            <a:ext cx="3450794" cy="646331"/>
          </a:xfrm>
          <a:prstGeom prst="rect">
            <a:avLst/>
          </a:prstGeom>
          <a:noFill/>
        </p:spPr>
        <p:txBody>
          <a:bodyPr wrap="square" rtlCol="0">
            <a:spAutoFit/>
          </a:bodyPr>
          <a:lstStyle/>
          <a:p>
            <a:pPr defTabSz="457200" fontAlgn="base">
              <a:spcBef>
                <a:spcPct val="0"/>
              </a:spcBef>
              <a:spcAft>
                <a:spcPct val="0"/>
              </a:spcAft>
              <a:defRPr/>
            </a:pPr>
            <a:r>
              <a:rPr lang="ja-JP" altLang="en-US" sz="1200" b="1" dirty="0">
                <a:solidFill>
                  <a:prstClr val="black"/>
                </a:solidFill>
                <a:latin typeface="Yu Gothic UI" panose="020B0500000000000000" pitchFamily="34" charset="-128"/>
                <a:ea typeface="Yu Gothic UI" panose="020B0500000000000000" pitchFamily="34" charset="-128"/>
              </a:rPr>
              <a:t>事例③</a:t>
            </a:r>
            <a:endParaRPr lang="en-US" altLang="ja-JP" sz="1200" b="1"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200" dirty="0">
                <a:solidFill>
                  <a:prstClr val="black"/>
                </a:solidFill>
                <a:latin typeface="Yu Gothic UI" panose="020B0500000000000000" pitchFamily="34" charset="-128"/>
                <a:ea typeface="Yu Gothic UI" panose="020B0500000000000000" pitchFamily="34" charset="-128"/>
              </a:rPr>
              <a:t>検知人数がタイマーを初期化する人数を下回ったため、タイマーが初期化されたケース</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
        <p:nvSpPr>
          <p:cNvPr id="7" name="テキスト ボックス 6">
            <a:extLst>
              <a:ext uri="{FF2B5EF4-FFF2-40B4-BE49-F238E27FC236}">
                <a16:creationId xmlns:a16="http://schemas.microsoft.com/office/drawing/2014/main" id="{4A654069-6240-897C-F113-7408BEBE13EB}"/>
              </a:ext>
            </a:extLst>
          </p:cNvPr>
          <p:cNvSpPr txBox="1"/>
          <p:nvPr/>
        </p:nvSpPr>
        <p:spPr>
          <a:xfrm>
            <a:off x="245064" y="3481911"/>
            <a:ext cx="4173807" cy="707886"/>
          </a:xfrm>
          <a:prstGeom prst="rect">
            <a:avLst/>
          </a:prstGeom>
          <a:noFill/>
        </p:spPr>
        <p:txBody>
          <a:bodyPr wrap="square" rtlCol="0">
            <a:spAutoFit/>
          </a:bodyPr>
          <a:lstStyle/>
          <a:p>
            <a:pPr defTabSz="457200" fontAlgn="base">
              <a:spcBef>
                <a:spcPct val="0"/>
              </a:spcBef>
              <a:spcAft>
                <a:spcPct val="0"/>
              </a:spcAft>
              <a:defRPr/>
            </a:pPr>
            <a:r>
              <a:rPr lang="ja-JP" altLang="en-US" sz="1000" dirty="0">
                <a:solidFill>
                  <a:prstClr val="black"/>
                </a:solidFill>
                <a:latin typeface="Yu Gothic UI" panose="020B0500000000000000" pitchFamily="34" charset="-128"/>
                <a:ea typeface="Yu Gothic UI" panose="020B0500000000000000" pitchFamily="34" charset="-128"/>
              </a:rPr>
              <a:t>タイマーを初期化する人数：</a:t>
            </a:r>
            <a:endParaRPr lang="en-US" altLang="ja-JP" sz="10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000" dirty="0">
                <a:solidFill>
                  <a:prstClr val="black"/>
                </a:solidFill>
                <a:latin typeface="Yu Gothic UI" panose="020B0500000000000000" pitchFamily="34" charset="-128"/>
                <a:ea typeface="Yu Gothic UI" panose="020B0500000000000000" pitchFamily="34" charset="-128"/>
              </a:rPr>
              <a:t>　「アラーム条件 人数（人）」と「タイマーを初期化する人数割合（％）」</a:t>
            </a:r>
            <a:endParaRPr lang="en-US" altLang="ja-JP" sz="10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000" dirty="0">
                <a:solidFill>
                  <a:prstClr val="black"/>
                </a:solidFill>
                <a:latin typeface="Yu Gothic UI" panose="020B0500000000000000" pitchFamily="34" charset="-128"/>
                <a:ea typeface="Yu Gothic UI" panose="020B0500000000000000" pitchFamily="34" charset="-128"/>
              </a:rPr>
              <a:t>　から算出される（小数点は切り捨て）</a:t>
            </a:r>
            <a:endParaRPr lang="en-US" altLang="ja-JP" sz="10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defRPr/>
            </a:pPr>
            <a:r>
              <a:rPr lang="ja-JP" altLang="en-US" sz="1000" dirty="0">
                <a:solidFill>
                  <a:prstClr val="black"/>
                </a:solidFill>
                <a:latin typeface="Yu Gothic UI" panose="020B0500000000000000" pitchFamily="34" charset="-128"/>
                <a:ea typeface="Yu Gothic UI" panose="020B0500000000000000" pitchFamily="34" charset="-128"/>
              </a:rPr>
              <a:t>　この事例の場合：</a:t>
            </a:r>
            <a:r>
              <a:rPr lang="en-US" altLang="ja-JP" sz="1000" dirty="0">
                <a:solidFill>
                  <a:prstClr val="black"/>
                </a:solidFill>
                <a:latin typeface="Yu Gothic UI" panose="020B0500000000000000" pitchFamily="34" charset="-128"/>
                <a:ea typeface="Yu Gothic UI" panose="020B0500000000000000" pitchFamily="34" charset="-128"/>
              </a:rPr>
              <a:t>10</a:t>
            </a:r>
            <a:r>
              <a:rPr lang="ja-JP" altLang="en-US" sz="1000" dirty="0">
                <a:solidFill>
                  <a:prstClr val="black"/>
                </a:solidFill>
                <a:latin typeface="Yu Gothic UI" panose="020B0500000000000000" pitchFamily="34" charset="-128"/>
                <a:ea typeface="Yu Gothic UI" panose="020B0500000000000000" pitchFamily="34" charset="-128"/>
              </a:rPr>
              <a:t>（人）</a:t>
            </a:r>
            <a:r>
              <a:rPr lang="en-US" altLang="ja-JP" sz="1000" dirty="0">
                <a:solidFill>
                  <a:prstClr val="black"/>
                </a:solidFill>
                <a:latin typeface="Yu Gothic UI" panose="020B0500000000000000" pitchFamily="34" charset="-128"/>
                <a:ea typeface="Yu Gothic UI" panose="020B0500000000000000" pitchFamily="34" charset="-128"/>
              </a:rPr>
              <a:t>x 80</a:t>
            </a:r>
            <a:r>
              <a:rPr lang="ja-JP" altLang="en-US" sz="1000" dirty="0">
                <a:solidFill>
                  <a:prstClr val="black"/>
                </a:solidFill>
                <a:latin typeface="Yu Gothic UI" panose="020B0500000000000000" pitchFamily="34" charset="-128"/>
                <a:ea typeface="Yu Gothic UI" panose="020B0500000000000000" pitchFamily="34" charset="-128"/>
              </a:rPr>
              <a:t>（％）</a:t>
            </a:r>
            <a:r>
              <a:rPr lang="en-US" altLang="ja-JP" sz="1000" dirty="0">
                <a:solidFill>
                  <a:prstClr val="black"/>
                </a:solidFill>
                <a:latin typeface="Yu Gothic UI" panose="020B0500000000000000" pitchFamily="34" charset="-128"/>
                <a:ea typeface="Yu Gothic UI" panose="020B0500000000000000" pitchFamily="34" charset="-128"/>
              </a:rPr>
              <a:t>=</a:t>
            </a:r>
            <a:r>
              <a:rPr lang="ja-JP" altLang="en-US" sz="1000" dirty="0">
                <a:solidFill>
                  <a:prstClr val="black"/>
                </a:solidFill>
                <a:latin typeface="Yu Gothic UI" panose="020B0500000000000000" pitchFamily="34" charset="-128"/>
                <a:ea typeface="Yu Gothic UI" panose="020B0500000000000000" pitchFamily="34" charset="-128"/>
              </a:rPr>
              <a:t>８（人）</a:t>
            </a:r>
            <a:endParaRPr lang="en-US" altLang="ja-JP" sz="10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10722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参考資料：</a:t>
            </a:r>
            <a:br>
              <a:rPr lang="ja-JP" altLang="en-US" dirty="0"/>
            </a:br>
            <a:r>
              <a:rPr lang="ja-JP" altLang="en-US" dirty="0"/>
              <a:t>アラーム連携設定手順</a:t>
            </a:r>
          </a:p>
        </p:txBody>
      </p:sp>
    </p:spTree>
    <p:extLst>
      <p:ext uri="{BB962C8B-B14F-4D97-AF65-F5344CB8AC3E}">
        <p14:creationId xmlns:p14="http://schemas.microsoft.com/office/powerpoint/2010/main" val="2118320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設定の流れ</a:t>
            </a:r>
            <a:endParaRPr kumimoji="1" lang="ja-JP" altLang="en-US" dirty="0"/>
          </a:p>
        </p:txBody>
      </p:sp>
      <p:grpSp>
        <p:nvGrpSpPr>
          <p:cNvPr id="71" name="グループ化 70">
            <a:extLst>
              <a:ext uri="{FF2B5EF4-FFF2-40B4-BE49-F238E27FC236}">
                <a16:creationId xmlns:a16="http://schemas.microsoft.com/office/drawing/2014/main" id="{C77D7835-23C4-486E-B065-083BFBF5BA8D}"/>
              </a:ext>
            </a:extLst>
          </p:cNvPr>
          <p:cNvGrpSpPr/>
          <p:nvPr/>
        </p:nvGrpSpPr>
        <p:grpSpPr>
          <a:xfrm>
            <a:off x="926255" y="627184"/>
            <a:ext cx="1773050" cy="4033438"/>
            <a:chOff x="10192023" y="884401"/>
            <a:chExt cx="1773050" cy="5127260"/>
          </a:xfrm>
        </p:grpSpPr>
        <p:cxnSp>
          <p:nvCxnSpPr>
            <p:cNvPr id="72" name="直線コネクタ 71">
              <a:extLst>
                <a:ext uri="{FF2B5EF4-FFF2-40B4-BE49-F238E27FC236}">
                  <a16:creationId xmlns:a16="http://schemas.microsoft.com/office/drawing/2014/main" id="{9F219524-0BC1-17F6-B7C7-45F1B05A16E6}"/>
                </a:ext>
              </a:extLst>
            </p:cNvPr>
            <p:cNvCxnSpPr>
              <a:stCxn id="73" idx="2"/>
              <a:endCxn id="79" idx="0"/>
            </p:cNvCxnSpPr>
            <p:nvPr/>
          </p:nvCxnSpPr>
          <p:spPr>
            <a:xfrm flipH="1">
              <a:off x="11078547" y="1277413"/>
              <a:ext cx="2" cy="4380538"/>
            </a:xfrm>
            <a:prstGeom prst="line">
              <a:avLst/>
            </a:prstGeom>
            <a:noFill/>
            <a:ln w="57150" cap="flat" cmpd="sng" algn="ctr">
              <a:solidFill>
                <a:srgbClr val="5B9BD5">
                  <a:lumMod val="60000"/>
                  <a:lumOff val="40000"/>
                </a:srgbClr>
              </a:solidFill>
              <a:prstDash val="solid"/>
              <a:miter lim="800000"/>
            </a:ln>
            <a:effectLst/>
          </p:spPr>
        </p:cxnSp>
        <p:sp>
          <p:nvSpPr>
            <p:cNvPr id="73" name="テキスト ボックス 72">
              <a:extLst>
                <a:ext uri="{FF2B5EF4-FFF2-40B4-BE49-F238E27FC236}">
                  <a16:creationId xmlns:a16="http://schemas.microsoft.com/office/drawing/2014/main" id="{471E4D11-4D89-CD66-EB6F-AAA2ECCDAC32}"/>
                </a:ext>
              </a:extLst>
            </p:cNvPr>
            <p:cNvSpPr txBox="1"/>
            <p:nvPr/>
          </p:nvSpPr>
          <p:spPr>
            <a:xfrm>
              <a:off x="10192024" y="884401"/>
              <a:ext cx="1773049" cy="393012"/>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74" name="テキスト ボックス 73">
              <a:extLst>
                <a:ext uri="{FF2B5EF4-FFF2-40B4-BE49-F238E27FC236}">
                  <a16:creationId xmlns:a16="http://schemas.microsoft.com/office/drawing/2014/main" id="{7232544A-8FCA-E8C4-3E56-F5C3768FADF8}"/>
                </a:ext>
              </a:extLst>
            </p:cNvPr>
            <p:cNvSpPr txBox="1"/>
            <p:nvPr/>
          </p:nvSpPr>
          <p:spPr>
            <a:xfrm>
              <a:off x="10200626" y="4962470"/>
              <a:ext cx="1764446" cy="393012"/>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75" name="テキスト ボックス 74">
              <a:extLst>
                <a:ext uri="{FF2B5EF4-FFF2-40B4-BE49-F238E27FC236}">
                  <a16:creationId xmlns:a16="http://schemas.microsoft.com/office/drawing/2014/main" id="{FB514168-80F0-FEFD-4671-0307CE7344D5}"/>
                </a:ext>
              </a:extLst>
            </p:cNvPr>
            <p:cNvSpPr txBox="1"/>
            <p:nvPr/>
          </p:nvSpPr>
          <p:spPr>
            <a:xfrm>
              <a:off x="10192023" y="2251157"/>
              <a:ext cx="1773049" cy="393012"/>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76" name="テキスト ボックス 75">
              <a:extLst>
                <a:ext uri="{FF2B5EF4-FFF2-40B4-BE49-F238E27FC236}">
                  <a16:creationId xmlns:a16="http://schemas.microsoft.com/office/drawing/2014/main" id="{C08395D4-33B8-4FFC-4ED0-D29BD1EE58B3}"/>
                </a:ext>
              </a:extLst>
            </p:cNvPr>
            <p:cNvSpPr txBox="1"/>
            <p:nvPr/>
          </p:nvSpPr>
          <p:spPr>
            <a:xfrm>
              <a:off x="10358986" y="2958701"/>
              <a:ext cx="1439124" cy="354203"/>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r>
                <a:rPr kumimoji="0" lang="en-US" altLang="ja-JP"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 </a:t>
              </a:r>
              <a:endPar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77" name="テキスト ボックス 76">
              <a:extLst>
                <a:ext uri="{FF2B5EF4-FFF2-40B4-BE49-F238E27FC236}">
                  <a16:creationId xmlns:a16="http://schemas.microsoft.com/office/drawing/2014/main" id="{DE54A726-0FE6-491D-D940-C1B019C54AF3}"/>
                </a:ext>
              </a:extLst>
            </p:cNvPr>
            <p:cNvSpPr txBox="1"/>
            <p:nvPr/>
          </p:nvSpPr>
          <p:spPr>
            <a:xfrm>
              <a:off x="10358986" y="3611863"/>
              <a:ext cx="1439124" cy="353709"/>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r>
                <a:rPr kumimoji="0" lang="en-US" altLang="ja-JP"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 </a:t>
              </a:r>
              <a:endPar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78" name="テキスト ボックス 77">
              <a:extLst>
                <a:ext uri="{FF2B5EF4-FFF2-40B4-BE49-F238E27FC236}">
                  <a16:creationId xmlns:a16="http://schemas.microsoft.com/office/drawing/2014/main" id="{58D9446F-D870-1490-EBB1-DBFB716D7A24}"/>
                </a:ext>
              </a:extLst>
            </p:cNvPr>
            <p:cNvSpPr txBox="1"/>
            <p:nvPr/>
          </p:nvSpPr>
          <p:spPr>
            <a:xfrm>
              <a:off x="10358985" y="4283612"/>
              <a:ext cx="1439124" cy="353709"/>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79" name="テキスト ボックス 78">
              <a:extLst>
                <a:ext uri="{FF2B5EF4-FFF2-40B4-BE49-F238E27FC236}">
                  <a16:creationId xmlns:a16="http://schemas.microsoft.com/office/drawing/2014/main" id="{B1F768EF-AF8C-F3AB-974B-6B7892EAA4ED}"/>
                </a:ext>
              </a:extLst>
            </p:cNvPr>
            <p:cNvSpPr txBox="1"/>
            <p:nvPr/>
          </p:nvSpPr>
          <p:spPr>
            <a:xfrm>
              <a:off x="10358985" y="5657951"/>
              <a:ext cx="1439124" cy="353710"/>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80" name="テキスト ボックス 79">
              <a:extLst>
                <a:ext uri="{FF2B5EF4-FFF2-40B4-BE49-F238E27FC236}">
                  <a16:creationId xmlns:a16="http://schemas.microsoft.com/office/drawing/2014/main" id="{9C86A74C-2745-A86F-543F-7A6FD39F6DCB}"/>
                </a:ext>
              </a:extLst>
            </p:cNvPr>
            <p:cNvSpPr txBox="1"/>
            <p:nvPr/>
          </p:nvSpPr>
          <p:spPr>
            <a:xfrm>
              <a:off x="10358986" y="1591661"/>
              <a:ext cx="1439124" cy="353709"/>
            </a:xfrm>
            <a:prstGeom prst="rect">
              <a:avLst/>
            </a:prstGeom>
            <a:solidFill>
              <a:srgbClr val="5B9BD5"/>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endPar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grpSp>
      <p:sp>
        <p:nvSpPr>
          <p:cNvPr id="81" name="左大かっこ 80">
            <a:extLst>
              <a:ext uri="{FF2B5EF4-FFF2-40B4-BE49-F238E27FC236}">
                <a16:creationId xmlns:a16="http://schemas.microsoft.com/office/drawing/2014/main" id="{59A52971-99B2-6A38-EA78-40A44D8BEE2E}"/>
              </a:ext>
            </a:extLst>
          </p:cNvPr>
          <p:cNvSpPr/>
          <p:nvPr/>
        </p:nvSpPr>
        <p:spPr>
          <a:xfrm>
            <a:off x="632612" y="627184"/>
            <a:ext cx="121920" cy="834627"/>
          </a:xfrm>
          <a:prstGeom prst="leftBracket">
            <a:avLst/>
          </a:prstGeom>
          <a:noFill/>
          <a:ln w="28575" cap="flat" cmpd="sng" algn="ctr">
            <a:solidFill>
              <a:srgbClr val="5B9BD5"/>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82" name="左大かっこ 81">
            <a:extLst>
              <a:ext uri="{FF2B5EF4-FFF2-40B4-BE49-F238E27FC236}">
                <a16:creationId xmlns:a16="http://schemas.microsoft.com/office/drawing/2014/main" id="{5B526578-2192-852A-3888-8C715A60DF47}"/>
              </a:ext>
            </a:extLst>
          </p:cNvPr>
          <p:cNvSpPr/>
          <p:nvPr/>
        </p:nvSpPr>
        <p:spPr>
          <a:xfrm>
            <a:off x="632611" y="1684778"/>
            <a:ext cx="145553" cy="1908899"/>
          </a:xfrm>
          <a:prstGeom prst="leftBracket">
            <a:avLst/>
          </a:prstGeom>
          <a:noFill/>
          <a:ln w="28575" cap="flat" cmpd="sng" algn="ctr">
            <a:solidFill>
              <a:srgbClr val="5B9BD5"/>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83" name="左大かっこ 82">
            <a:extLst>
              <a:ext uri="{FF2B5EF4-FFF2-40B4-BE49-F238E27FC236}">
                <a16:creationId xmlns:a16="http://schemas.microsoft.com/office/drawing/2014/main" id="{D3F8767A-77A1-95AB-FC00-FE6542B4B789}"/>
              </a:ext>
            </a:extLst>
          </p:cNvPr>
          <p:cNvSpPr/>
          <p:nvPr/>
        </p:nvSpPr>
        <p:spPr>
          <a:xfrm>
            <a:off x="632612" y="3835260"/>
            <a:ext cx="133191" cy="825363"/>
          </a:xfrm>
          <a:prstGeom prst="leftBracket">
            <a:avLst/>
          </a:prstGeom>
          <a:noFill/>
          <a:ln w="28575" cap="flat" cmpd="sng" algn="ctr">
            <a:solidFill>
              <a:srgbClr val="5B9BD5"/>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84" name="テキスト ボックス 83">
            <a:extLst>
              <a:ext uri="{FF2B5EF4-FFF2-40B4-BE49-F238E27FC236}">
                <a16:creationId xmlns:a16="http://schemas.microsoft.com/office/drawing/2014/main" id="{6DF524F2-94F3-F634-AE79-FDD4F88B56C7}"/>
              </a:ext>
            </a:extLst>
          </p:cNvPr>
          <p:cNvSpPr txBox="1"/>
          <p:nvPr/>
        </p:nvSpPr>
        <p:spPr>
          <a:xfrm>
            <a:off x="123632" y="792989"/>
            <a:ext cx="447558" cy="369332"/>
          </a:xfrm>
          <a:prstGeom prst="rect">
            <a:avLst/>
          </a:prstGeom>
          <a:noFill/>
        </p:spPr>
        <p:txBody>
          <a:bodyPr wrap="none" rtlCol="0">
            <a:spAutoFit/>
          </a:bodyPr>
          <a:lstStyle/>
          <a:p>
            <a:pPr defTabSz="457200" fontAlgn="base">
              <a:spcBef>
                <a:spcPct val="0"/>
              </a:spcBef>
              <a:spcAft>
                <a:spcPct val="0"/>
              </a:spcAft>
              <a:defRPr/>
            </a:pPr>
            <a:r>
              <a:rPr lang="en-US" altLang="ja-JP" sz="1800" dirty="0">
                <a:solidFill>
                  <a:prstClr val="black"/>
                </a:solidFill>
                <a:latin typeface="Yu Gothic UI" panose="020B0500000000000000" pitchFamily="34" charset="-128"/>
                <a:ea typeface="Yu Gothic UI" panose="020B0500000000000000" pitchFamily="34" charset="-128"/>
              </a:rPr>
              <a:t>(1)</a:t>
            </a:r>
            <a:endParaRPr lang="ja-JP" altLang="en-US" sz="1800" dirty="0">
              <a:solidFill>
                <a:prstClr val="black"/>
              </a:solidFill>
              <a:latin typeface="Yu Gothic UI" panose="020B0500000000000000" pitchFamily="34" charset="-128"/>
              <a:ea typeface="Yu Gothic UI" panose="020B0500000000000000" pitchFamily="34" charset="-128"/>
            </a:endParaRPr>
          </a:p>
        </p:txBody>
      </p:sp>
      <p:sp>
        <p:nvSpPr>
          <p:cNvPr id="85" name="テキスト ボックス 84">
            <a:extLst>
              <a:ext uri="{FF2B5EF4-FFF2-40B4-BE49-F238E27FC236}">
                <a16:creationId xmlns:a16="http://schemas.microsoft.com/office/drawing/2014/main" id="{1DC84FEC-3316-09C5-35FC-224E4C417381}"/>
              </a:ext>
            </a:extLst>
          </p:cNvPr>
          <p:cNvSpPr txBox="1"/>
          <p:nvPr/>
        </p:nvSpPr>
        <p:spPr>
          <a:xfrm>
            <a:off x="129391" y="2421457"/>
            <a:ext cx="447558" cy="369332"/>
          </a:xfrm>
          <a:prstGeom prst="rect">
            <a:avLst/>
          </a:prstGeom>
          <a:noFill/>
        </p:spPr>
        <p:txBody>
          <a:bodyPr wrap="none" rtlCol="0">
            <a:spAutoFit/>
          </a:bodyPr>
          <a:lstStyle/>
          <a:p>
            <a:pPr defTabSz="457200" fontAlgn="base">
              <a:spcBef>
                <a:spcPct val="0"/>
              </a:spcBef>
              <a:spcAft>
                <a:spcPct val="0"/>
              </a:spcAft>
              <a:defRPr/>
            </a:pPr>
            <a:r>
              <a:rPr lang="en-US" altLang="ja-JP" sz="1800" dirty="0">
                <a:solidFill>
                  <a:prstClr val="black"/>
                </a:solidFill>
                <a:latin typeface="Yu Gothic UI" panose="020B0500000000000000" pitchFamily="34" charset="-128"/>
                <a:ea typeface="Yu Gothic UI" panose="020B0500000000000000" pitchFamily="34" charset="-128"/>
              </a:rPr>
              <a:t>(2)</a:t>
            </a:r>
            <a:endParaRPr lang="ja-JP" altLang="en-US" sz="1800" dirty="0">
              <a:solidFill>
                <a:prstClr val="black"/>
              </a:solidFill>
              <a:latin typeface="Yu Gothic UI" panose="020B0500000000000000" pitchFamily="34" charset="-128"/>
              <a:ea typeface="Yu Gothic UI" panose="020B0500000000000000" pitchFamily="34" charset="-128"/>
            </a:endParaRPr>
          </a:p>
        </p:txBody>
      </p:sp>
      <p:sp>
        <p:nvSpPr>
          <p:cNvPr id="86" name="テキスト ボックス 85">
            <a:extLst>
              <a:ext uri="{FF2B5EF4-FFF2-40B4-BE49-F238E27FC236}">
                <a16:creationId xmlns:a16="http://schemas.microsoft.com/office/drawing/2014/main" id="{1AE8EE17-D7FF-94C6-699C-5D90FEA6AE66}"/>
              </a:ext>
            </a:extLst>
          </p:cNvPr>
          <p:cNvSpPr txBox="1"/>
          <p:nvPr/>
        </p:nvSpPr>
        <p:spPr>
          <a:xfrm>
            <a:off x="127529" y="4038297"/>
            <a:ext cx="447558" cy="369332"/>
          </a:xfrm>
          <a:prstGeom prst="rect">
            <a:avLst/>
          </a:prstGeom>
          <a:noFill/>
        </p:spPr>
        <p:txBody>
          <a:bodyPr wrap="none" rtlCol="0">
            <a:spAutoFit/>
          </a:bodyPr>
          <a:lstStyle/>
          <a:p>
            <a:pPr defTabSz="457200" fontAlgn="base">
              <a:spcBef>
                <a:spcPct val="0"/>
              </a:spcBef>
              <a:spcAft>
                <a:spcPct val="0"/>
              </a:spcAft>
              <a:defRPr/>
            </a:pPr>
            <a:r>
              <a:rPr lang="en-US" altLang="ja-JP" sz="1800" dirty="0">
                <a:solidFill>
                  <a:prstClr val="black"/>
                </a:solidFill>
                <a:latin typeface="Yu Gothic UI" panose="020B0500000000000000" pitchFamily="34" charset="-128"/>
                <a:ea typeface="Yu Gothic UI" panose="020B0500000000000000" pitchFamily="34" charset="-128"/>
              </a:rPr>
              <a:t>(3)</a:t>
            </a:r>
            <a:endParaRPr lang="ja-JP" altLang="en-US" sz="1800" dirty="0">
              <a:solidFill>
                <a:prstClr val="black"/>
              </a:solidFill>
              <a:latin typeface="Yu Gothic UI" panose="020B0500000000000000" pitchFamily="34" charset="-128"/>
              <a:ea typeface="Yu Gothic UI" panose="020B0500000000000000" pitchFamily="34" charset="-128"/>
            </a:endParaRPr>
          </a:p>
        </p:txBody>
      </p:sp>
      <p:sp>
        <p:nvSpPr>
          <p:cNvPr id="87" name="正方形/長方形 86">
            <a:extLst>
              <a:ext uri="{FF2B5EF4-FFF2-40B4-BE49-F238E27FC236}">
                <a16:creationId xmlns:a16="http://schemas.microsoft.com/office/drawing/2014/main" id="{10D72C94-E9A1-E562-C0D5-CCAD9374BE28}"/>
              </a:ext>
            </a:extLst>
          </p:cNvPr>
          <p:cNvSpPr/>
          <p:nvPr/>
        </p:nvSpPr>
        <p:spPr>
          <a:xfrm>
            <a:off x="2961725" y="1582150"/>
            <a:ext cx="1436612" cy="307777"/>
          </a:xfrm>
          <a:prstGeom prst="rect">
            <a:avLst/>
          </a:prstGeom>
        </p:spPr>
        <p:txBody>
          <a:bodyPr wrap="none">
            <a:spAutoFit/>
          </a:bodyPr>
          <a:lstStyle/>
          <a:p>
            <a:pPr defTabSz="457200" fontAlgn="base">
              <a:spcBef>
                <a:spcPct val="0"/>
              </a:spcBef>
              <a:spcAft>
                <a:spcPct val="0"/>
              </a:spcAft>
              <a:defRPr/>
            </a:pPr>
            <a:r>
              <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システム構成 </a:t>
            </a:r>
            <a:r>
              <a:rPr lang="en-US" altLang="ja-JP"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r>
              <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例</a:t>
            </a:r>
            <a:r>
              <a:rPr lang="en-US" altLang="ja-JP"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endPar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88" name="角丸四角形 23">
            <a:extLst>
              <a:ext uri="{FF2B5EF4-FFF2-40B4-BE49-F238E27FC236}">
                <a16:creationId xmlns:a16="http://schemas.microsoft.com/office/drawing/2014/main" id="{95E1CBEE-CF5F-E10A-848D-415F60600E70}"/>
              </a:ext>
            </a:extLst>
          </p:cNvPr>
          <p:cNvSpPr/>
          <p:nvPr/>
        </p:nvSpPr>
        <p:spPr>
          <a:xfrm>
            <a:off x="2935210" y="1882643"/>
            <a:ext cx="6027914" cy="2695419"/>
          </a:xfrm>
          <a:prstGeom prst="roundRect">
            <a:avLst>
              <a:gd name="adj" fmla="val 10189"/>
            </a:avLst>
          </a:prstGeom>
          <a:solidFill>
            <a:srgbClr val="CDE0FB"/>
          </a:solidFill>
          <a:ln w="19050">
            <a:solidFill>
              <a:srgbClr val="4F81BD">
                <a:lumMod val="75000"/>
              </a:srgbClr>
            </a:solidFill>
          </a:ln>
        </p:spPr>
        <p:txBody>
          <a:bodyPr wrap="square" rtlCol="0" anchor="ctr">
            <a:noAutofit/>
          </a:bodyPr>
          <a:lstStyle/>
          <a:p>
            <a:pPr algn="ctr" defTabSz="457200" fontAlgn="base">
              <a:spcBef>
                <a:spcPct val="0"/>
              </a:spcBef>
              <a:spcAft>
                <a:spcPct val="0"/>
              </a:spcAft>
              <a:defRPr/>
            </a:pPr>
            <a:endParaRPr kumimoji="0" lang="ja-JP" altLang="en-US" sz="1800" kern="0">
              <a:solidFill>
                <a:prstClr val="black"/>
              </a:solidFill>
              <a:latin typeface="Yu Gothic UI" panose="020B0500000000000000" pitchFamily="34" charset="-128"/>
              <a:ea typeface="Yu Gothic UI" panose="020B0500000000000000" pitchFamily="34" charset="-128"/>
            </a:endParaRPr>
          </a:p>
        </p:txBody>
      </p:sp>
      <p:sp>
        <p:nvSpPr>
          <p:cNvPr id="89" name="Rectangle 25">
            <a:extLst>
              <a:ext uri="{FF2B5EF4-FFF2-40B4-BE49-F238E27FC236}">
                <a16:creationId xmlns:a16="http://schemas.microsoft.com/office/drawing/2014/main" id="{03D10F46-3F2C-F051-A08F-0D1D537E4911}"/>
              </a:ext>
            </a:extLst>
          </p:cNvPr>
          <p:cNvSpPr>
            <a:spLocks noChangeArrowheads="1"/>
          </p:cNvSpPr>
          <p:nvPr/>
        </p:nvSpPr>
        <p:spPr bwMode="auto">
          <a:xfrm>
            <a:off x="6036442" y="2425074"/>
            <a:ext cx="212443" cy="1665461"/>
          </a:xfrm>
          <a:prstGeom prst="rect">
            <a:avLst/>
          </a:prstGeom>
          <a:solidFill>
            <a:srgbClr val="1F497D">
              <a:lumMod val="40000"/>
              <a:lumOff val="60000"/>
            </a:srgbClr>
          </a:solidFill>
          <a:ln w="19050" algn="ctr">
            <a:solidFill>
              <a:sysClr val="windowText" lastClr="000000"/>
            </a:solidFill>
            <a:miter lim="800000"/>
            <a:headEnd/>
            <a:tailEnd/>
          </a:ln>
          <a:effectLst/>
        </p:spPr>
        <p:txBody>
          <a:bodyPr anchor="ctr"/>
          <a:lstStyle>
            <a:lvl1pPr eaLnBrk="0" hangingPunct="0">
              <a:defRPr kumimoji="1" sz="1000">
                <a:solidFill>
                  <a:schemeClr val="tx1"/>
                </a:solidFill>
                <a:latin typeface="Arial" charset="0"/>
                <a:ea typeface="HGP創英角ｺﾞｼｯｸUB" pitchFamily="50" charset="-128"/>
              </a:defRPr>
            </a:lvl1pPr>
            <a:lvl2pPr marL="742950" indent="-285750" eaLnBrk="0" hangingPunct="0">
              <a:defRPr kumimoji="1" sz="1000">
                <a:solidFill>
                  <a:schemeClr val="tx1"/>
                </a:solidFill>
                <a:latin typeface="Arial" charset="0"/>
                <a:ea typeface="HGP創英角ｺﾞｼｯｸUB" pitchFamily="50" charset="-128"/>
              </a:defRPr>
            </a:lvl2pPr>
            <a:lvl3pPr marL="1143000" indent="-228600" eaLnBrk="0" hangingPunct="0">
              <a:defRPr kumimoji="1" sz="1000">
                <a:solidFill>
                  <a:schemeClr val="tx1"/>
                </a:solidFill>
                <a:latin typeface="Arial" charset="0"/>
                <a:ea typeface="HGP創英角ｺﾞｼｯｸUB" pitchFamily="50" charset="-128"/>
              </a:defRPr>
            </a:lvl3pPr>
            <a:lvl4pPr marL="1600200" indent="-228600" eaLnBrk="0" hangingPunct="0">
              <a:defRPr kumimoji="1" sz="1000">
                <a:solidFill>
                  <a:schemeClr val="tx1"/>
                </a:solidFill>
                <a:latin typeface="Arial" charset="0"/>
                <a:ea typeface="HGP創英角ｺﾞｼｯｸUB" pitchFamily="50" charset="-128"/>
              </a:defRPr>
            </a:lvl4pPr>
            <a:lvl5pPr marL="2057400" indent="-228600" eaLnBrk="0" hangingPunct="0">
              <a:defRPr kumimoji="1" sz="1000">
                <a:solidFill>
                  <a:schemeClr val="tx1"/>
                </a:solidFill>
                <a:latin typeface="Arial" charset="0"/>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Arial" charset="0"/>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Arial" charset="0"/>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Arial" charset="0"/>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Arial" charset="0"/>
                <a:ea typeface="HGP創英角ｺﾞｼｯｸUB" pitchFamily="50" charset="-128"/>
              </a:defRPr>
            </a:lvl9pPr>
          </a:lstStyle>
          <a:p>
            <a:pPr defTabSz="457200" eaLnBrk="1" fontAlgn="base" hangingPunct="1">
              <a:spcBef>
                <a:spcPct val="0"/>
              </a:spcBef>
              <a:spcAft>
                <a:spcPct val="0"/>
              </a:spcAft>
              <a:defRPr/>
            </a:pPr>
            <a:endParaRPr lang="ja-JP" altLang="en-US" kern="0">
              <a:solidFill>
                <a:prstClr val="black"/>
              </a:solidFill>
              <a:latin typeface="Yu Gothic UI" panose="020B0500000000000000" pitchFamily="34" charset="-128"/>
              <a:ea typeface="Yu Gothic UI" panose="020B0500000000000000" pitchFamily="34" charset="-128"/>
            </a:endParaRPr>
          </a:p>
        </p:txBody>
      </p:sp>
      <p:sp>
        <p:nvSpPr>
          <p:cNvPr id="90" name="Line 62">
            <a:extLst>
              <a:ext uri="{FF2B5EF4-FFF2-40B4-BE49-F238E27FC236}">
                <a16:creationId xmlns:a16="http://schemas.microsoft.com/office/drawing/2014/main" id="{75CE6691-D743-0A99-9044-7405C89557A8}"/>
              </a:ext>
            </a:extLst>
          </p:cNvPr>
          <p:cNvSpPr>
            <a:spLocks noChangeShapeType="1"/>
          </p:cNvSpPr>
          <p:nvPr/>
        </p:nvSpPr>
        <p:spPr bwMode="auto">
          <a:xfrm>
            <a:off x="5113799" y="3000599"/>
            <a:ext cx="921045"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defRPr/>
            </a:pPr>
            <a:endParaRPr kumimoji="0" lang="ja-JP" altLang="en-US" sz="1800" kern="0">
              <a:solidFill>
                <a:prstClr val="black"/>
              </a:solidFill>
              <a:latin typeface="Yu Gothic UI" panose="020B0500000000000000" pitchFamily="34" charset="-128"/>
              <a:ea typeface="Yu Gothic UI" panose="020B0500000000000000" pitchFamily="34" charset="-128"/>
            </a:endParaRPr>
          </a:p>
        </p:txBody>
      </p:sp>
      <p:sp>
        <p:nvSpPr>
          <p:cNvPr id="91" name="フリーフォーム 26">
            <a:extLst>
              <a:ext uri="{FF2B5EF4-FFF2-40B4-BE49-F238E27FC236}">
                <a16:creationId xmlns:a16="http://schemas.microsoft.com/office/drawing/2014/main" id="{4F1F5A79-A009-AE38-DF89-1E7ADE0A0FD4}"/>
              </a:ext>
            </a:extLst>
          </p:cNvPr>
          <p:cNvSpPr/>
          <p:nvPr/>
        </p:nvSpPr>
        <p:spPr>
          <a:xfrm>
            <a:off x="6387961" y="2712242"/>
            <a:ext cx="807819" cy="1037968"/>
          </a:xfrm>
          <a:custGeom>
            <a:avLst/>
            <a:gdLst>
              <a:gd name="connsiteX0" fmla="*/ 1028700 w 1095375"/>
              <a:gd name="connsiteY0" fmla="*/ 9525 h 657225"/>
              <a:gd name="connsiteX1" fmla="*/ 0 w 1095375"/>
              <a:gd name="connsiteY1" fmla="*/ 0 h 657225"/>
              <a:gd name="connsiteX2" fmla="*/ 0 w 1095375"/>
              <a:gd name="connsiteY2" fmla="*/ 657225 h 657225"/>
              <a:gd name="connsiteX3" fmla="*/ 1095375 w 1095375"/>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1095375" h="657225">
                <a:moveTo>
                  <a:pt x="1028700" y="9525"/>
                </a:moveTo>
                <a:lnTo>
                  <a:pt x="0" y="0"/>
                </a:lnTo>
                <a:lnTo>
                  <a:pt x="0" y="657225"/>
                </a:lnTo>
                <a:lnTo>
                  <a:pt x="1095375" y="657225"/>
                </a:lnTo>
              </a:path>
            </a:pathLst>
          </a:custGeom>
          <a:noFill/>
          <a:ln w="28575">
            <a:solidFill>
              <a:srgbClr val="F79646">
                <a:lumMod val="75000"/>
              </a:srgbClr>
            </a:solidFill>
            <a:headEnd type="none" w="med" len="med"/>
            <a:tailEnd type="triangle" w="med" len="med"/>
          </a:ln>
        </p:spPr>
        <p:txBody>
          <a:bodyPr anchor="ctr"/>
          <a:lstStyle/>
          <a:p>
            <a:pPr algn="ctr" defTabSz="457200" fontAlgn="base">
              <a:spcBef>
                <a:spcPct val="0"/>
              </a:spcBef>
              <a:spcAft>
                <a:spcPct val="0"/>
              </a:spcAft>
              <a:defRPr/>
            </a:pPr>
            <a:endParaRPr kumimoji="0" lang="ja-JP" altLang="en-US" sz="1800" kern="0">
              <a:solidFill>
                <a:prstClr val="black"/>
              </a:solidFill>
              <a:latin typeface="Yu Gothic UI" panose="020B0500000000000000" pitchFamily="34" charset="-128"/>
              <a:ea typeface="Yu Gothic UI" panose="020B0500000000000000" pitchFamily="34" charset="-128"/>
            </a:endParaRPr>
          </a:p>
        </p:txBody>
      </p:sp>
      <p:sp>
        <p:nvSpPr>
          <p:cNvPr id="92" name="フリーフォーム 27">
            <a:extLst>
              <a:ext uri="{FF2B5EF4-FFF2-40B4-BE49-F238E27FC236}">
                <a16:creationId xmlns:a16="http://schemas.microsoft.com/office/drawing/2014/main" id="{5DA00DD0-1FE6-811E-50D0-942AB234D371}"/>
              </a:ext>
            </a:extLst>
          </p:cNvPr>
          <p:cNvSpPr/>
          <p:nvPr/>
        </p:nvSpPr>
        <p:spPr>
          <a:xfrm>
            <a:off x="5113799" y="2600144"/>
            <a:ext cx="2110729" cy="295584"/>
          </a:xfrm>
          <a:custGeom>
            <a:avLst/>
            <a:gdLst>
              <a:gd name="connsiteX0" fmla="*/ 0 w 2133600"/>
              <a:gd name="connsiteY0" fmla="*/ 295275 h 295275"/>
              <a:gd name="connsiteX1" fmla="*/ 1085850 w 2133600"/>
              <a:gd name="connsiteY1" fmla="*/ 295275 h 295275"/>
              <a:gd name="connsiteX2" fmla="*/ 1276350 w 2133600"/>
              <a:gd name="connsiteY2" fmla="*/ 9525 h 295275"/>
              <a:gd name="connsiteX3" fmla="*/ 2133600 w 2133600"/>
              <a:gd name="connsiteY3" fmla="*/ 0 h 295275"/>
              <a:gd name="connsiteX0" fmla="*/ 0 w 2390775"/>
              <a:gd name="connsiteY0" fmla="*/ 295275 h 295275"/>
              <a:gd name="connsiteX1" fmla="*/ 1085850 w 2390775"/>
              <a:gd name="connsiteY1" fmla="*/ 295275 h 295275"/>
              <a:gd name="connsiteX2" fmla="*/ 1276350 w 2390775"/>
              <a:gd name="connsiteY2" fmla="*/ 9525 h 295275"/>
              <a:gd name="connsiteX3" fmla="*/ 2390775 w 2390775"/>
              <a:gd name="connsiteY3" fmla="*/ 0 h 295275"/>
            </a:gdLst>
            <a:ahLst/>
            <a:cxnLst>
              <a:cxn ang="0">
                <a:pos x="connsiteX0" y="connsiteY0"/>
              </a:cxn>
              <a:cxn ang="0">
                <a:pos x="connsiteX1" y="connsiteY1"/>
              </a:cxn>
              <a:cxn ang="0">
                <a:pos x="connsiteX2" y="connsiteY2"/>
              </a:cxn>
              <a:cxn ang="0">
                <a:pos x="connsiteX3" y="connsiteY3"/>
              </a:cxn>
            </a:cxnLst>
            <a:rect l="l" t="t" r="r" b="b"/>
            <a:pathLst>
              <a:path w="2390775" h="295275">
                <a:moveTo>
                  <a:pt x="0" y="295275"/>
                </a:moveTo>
                <a:lnTo>
                  <a:pt x="1085850" y="295275"/>
                </a:lnTo>
                <a:lnTo>
                  <a:pt x="1276350" y="9525"/>
                </a:lnTo>
                <a:lnTo>
                  <a:pt x="2390775" y="0"/>
                </a:lnTo>
              </a:path>
            </a:pathLst>
          </a:custGeom>
          <a:noFill/>
          <a:ln w="28575">
            <a:solidFill>
              <a:srgbClr val="F79646">
                <a:lumMod val="75000"/>
              </a:srgbClr>
            </a:solidFill>
            <a:headEnd type="none" w="med" len="med"/>
            <a:tailEnd type="triangle" w="med" len="med"/>
          </a:ln>
        </p:spPr>
        <p:txBody>
          <a:bodyPr anchor="ctr"/>
          <a:lstStyle/>
          <a:p>
            <a:pPr algn="ctr" defTabSz="457200" fontAlgn="base">
              <a:spcBef>
                <a:spcPct val="0"/>
              </a:spcBef>
              <a:spcAft>
                <a:spcPct val="0"/>
              </a:spcAft>
              <a:defRPr/>
            </a:pPr>
            <a:endParaRPr kumimoji="0" lang="ja-JP" altLang="en-US" sz="1800" kern="0">
              <a:solidFill>
                <a:prstClr val="black"/>
              </a:solidFill>
              <a:latin typeface="Yu Gothic UI" panose="020B0500000000000000" pitchFamily="34" charset="-128"/>
              <a:ea typeface="Yu Gothic UI" panose="020B0500000000000000" pitchFamily="34" charset="-128"/>
            </a:endParaRPr>
          </a:p>
        </p:txBody>
      </p:sp>
      <p:sp>
        <p:nvSpPr>
          <p:cNvPr id="93" name="テキスト ボックス 92">
            <a:extLst>
              <a:ext uri="{FF2B5EF4-FFF2-40B4-BE49-F238E27FC236}">
                <a16:creationId xmlns:a16="http://schemas.microsoft.com/office/drawing/2014/main" id="{79308FA2-F0D4-9764-1EEB-DC441853E942}"/>
              </a:ext>
            </a:extLst>
          </p:cNvPr>
          <p:cNvSpPr txBox="1"/>
          <p:nvPr/>
        </p:nvSpPr>
        <p:spPr>
          <a:xfrm>
            <a:off x="6434170" y="3069248"/>
            <a:ext cx="681691" cy="415498"/>
          </a:xfrm>
          <a:prstGeom prst="rect">
            <a:avLst/>
          </a:prstGeom>
          <a:solidFill>
            <a:srgbClr val="F79646">
              <a:lumMod val="40000"/>
              <a:lumOff val="60000"/>
            </a:srgbClr>
          </a:solidFill>
        </p:spPr>
        <p:txBody>
          <a:bodyPr wrap="square">
            <a:spAutoFit/>
          </a:bodyPr>
          <a:lstStyle/>
          <a:p>
            <a:pPr algn="ctr" defTabSz="457200" fontAlgn="base">
              <a:spcBef>
                <a:spcPct val="0"/>
              </a:spcBef>
              <a:spcAft>
                <a:spcPct val="0"/>
              </a:spcAft>
              <a:defRPr/>
            </a:pPr>
            <a:r>
              <a:rPr kumimoji="0" lang="ja-JP" altLang="en-US" sz="1050" b="1" kern="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アラーム</a:t>
            </a:r>
            <a:endParaRPr kumimoji="0" lang="en-US" altLang="ja-JP" sz="1050" b="1" kern="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algn="ctr" defTabSz="457200" fontAlgn="base">
              <a:spcBef>
                <a:spcPct val="0"/>
              </a:spcBef>
              <a:spcAft>
                <a:spcPct val="0"/>
              </a:spcAft>
              <a:defRPr/>
            </a:pPr>
            <a:r>
              <a:rPr kumimoji="0" lang="ja-JP" altLang="en-US" sz="1050" b="1" kern="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通知</a:t>
            </a:r>
          </a:p>
        </p:txBody>
      </p:sp>
      <p:pic>
        <p:nvPicPr>
          <p:cNvPr id="94" name="Picture 11" descr="C:\Users\3594908.PCC-AD\AppData\Local\Microsoft\Windows\Temporary Internet Files\Content.IE5\E04F7LQX\MC900431576[1].png">
            <a:extLst>
              <a:ext uri="{FF2B5EF4-FFF2-40B4-BE49-F238E27FC236}">
                <a16:creationId xmlns:a16="http://schemas.microsoft.com/office/drawing/2014/main" id="{3446F139-2E5D-F976-8B4A-3F114BEC5E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99" y="3450033"/>
            <a:ext cx="808656" cy="866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テキスト ボックス 95">
            <a:extLst>
              <a:ext uri="{FF2B5EF4-FFF2-40B4-BE49-F238E27FC236}">
                <a16:creationId xmlns:a16="http://schemas.microsoft.com/office/drawing/2014/main" id="{B9744077-63C7-9B74-5038-290E255F713A}"/>
              </a:ext>
            </a:extLst>
          </p:cNvPr>
          <p:cNvSpPr txBox="1"/>
          <p:nvPr/>
        </p:nvSpPr>
        <p:spPr>
          <a:xfrm>
            <a:off x="7390257" y="2853730"/>
            <a:ext cx="1120298" cy="234286"/>
          </a:xfrm>
          <a:prstGeom prst="rect">
            <a:avLst/>
          </a:prstGeom>
          <a:noFill/>
        </p:spPr>
        <p:txBody>
          <a:bodyPr wrap="square" lIns="36000" tIns="36000" rIns="36000" bIns="36000" rtlCol="0">
            <a:spAutoFit/>
          </a:bodyPr>
          <a:lstStyle/>
          <a:p>
            <a:pPr marL="87313" indent="-87313" defTabSz="457200" fontAlgn="base">
              <a:spcBef>
                <a:spcPct val="0"/>
              </a:spcBef>
              <a:spcAft>
                <a:spcPct val="0"/>
              </a:spcAft>
              <a:defRPr/>
            </a:pPr>
            <a:r>
              <a:rPr kumimoji="0" lang="en-US" altLang="ja-JP" sz="1050" kern="0" dirty="0">
                <a:solidFill>
                  <a:srgbClr val="64648C"/>
                </a:solidFill>
                <a:latin typeface="Yu Gothic UI" panose="020B0500000000000000" pitchFamily="34" charset="-128"/>
                <a:ea typeface="Yu Gothic UI" panose="020B0500000000000000" pitchFamily="34" charset="-128"/>
                <a:cs typeface="Meiryo UI" panose="020B0604030504040204" pitchFamily="50" charset="-128"/>
              </a:rPr>
              <a:t>192.168.0.251</a:t>
            </a:r>
            <a:endParaRPr kumimoji="0" lang="ja-JP" altLang="en-US" sz="1050" kern="0" dirty="0">
              <a:solidFill>
                <a:srgbClr val="64648C"/>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7" name="テキスト ボックス 96">
            <a:extLst>
              <a:ext uri="{FF2B5EF4-FFF2-40B4-BE49-F238E27FC236}">
                <a16:creationId xmlns:a16="http://schemas.microsoft.com/office/drawing/2014/main" id="{2DAC3F6A-D147-1ECB-CF69-BE5D5404ECA6}"/>
              </a:ext>
            </a:extLst>
          </p:cNvPr>
          <p:cNvSpPr txBox="1"/>
          <p:nvPr/>
        </p:nvSpPr>
        <p:spPr>
          <a:xfrm>
            <a:off x="7390257" y="4217998"/>
            <a:ext cx="1120298" cy="234286"/>
          </a:xfrm>
          <a:prstGeom prst="rect">
            <a:avLst/>
          </a:prstGeom>
          <a:noFill/>
        </p:spPr>
        <p:txBody>
          <a:bodyPr wrap="square" lIns="36000" tIns="36000" rIns="36000" bIns="36000" rtlCol="0">
            <a:spAutoFit/>
          </a:bodyPr>
          <a:lstStyle/>
          <a:p>
            <a:pPr marL="87313" indent="-87313" defTabSz="457200" fontAlgn="base">
              <a:spcBef>
                <a:spcPct val="0"/>
              </a:spcBef>
              <a:spcAft>
                <a:spcPct val="0"/>
              </a:spcAft>
              <a:defRPr/>
            </a:pPr>
            <a:r>
              <a:rPr kumimoji="0" lang="en-US" altLang="ja-JP" sz="1050" kern="0" dirty="0">
                <a:solidFill>
                  <a:srgbClr val="64648C"/>
                </a:solidFill>
                <a:latin typeface="Yu Gothic UI" panose="020B0500000000000000" pitchFamily="34" charset="-128"/>
                <a:ea typeface="Yu Gothic UI" panose="020B0500000000000000" pitchFamily="34" charset="-128"/>
                <a:cs typeface="Meiryo UI" panose="020B0604030504040204" pitchFamily="50" charset="-128"/>
              </a:rPr>
              <a:t>192.168.0.200</a:t>
            </a:r>
            <a:endParaRPr kumimoji="0" lang="ja-JP" altLang="en-US" sz="1050" kern="0" dirty="0">
              <a:solidFill>
                <a:srgbClr val="64648C"/>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8" name="テキスト ボックス 97">
            <a:extLst>
              <a:ext uri="{FF2B5EF4-FFF2-40B4-BE49-F238E27FC236}">
                <a16:creationId xmlns:a16="http://schemas.microsoft.com/office/drawing/2014/main" id="{B6180798-05AA-3A7A-AD0A-96E710E2270E}"/>
              </a:ext>
            </a:extLst>
          </p:cNvPr>
          <p:cNvSpPr txBox="1"/>
          <p:nvPr/>
        </p:nvSpPr>
        <p:spPr>
          <a:xfrm>
            <a:off x="4282489" y="3172408"/>
            <a:ext cx="1104649" cy="234286"/>
          </a:xfrm>
          <a:prstGeom prst="rect">
            <a:avLst/>
          </a:prstGeom>
          <a:noFill/>
        </p:spPr>
        <p:txBody>
          <a:bodyPr wrap="square" lIns="36000" tIns="36000" rIns="36000" bIns="36000" rtlCol="0">
            <a:spAutoFit/>
          </a:bodyPr>
          <a:lstStyle/>
          <a:p>
            <a:pPr marL="87313" indent="-87313" defTabSz="457200" fontAlgn="base">
              <a:spcBef>
                <a:spcPct val="0"/>
              </a:spcBef>
              <a:spcAft>
                <a:spcPct val="0"/>
              </a:spcAft>
              <a:defRPr/>
            </a:pPr>
            <a:r>
              <a:rPr kumimoji="0" lang="en-US" altLang="ja-JP" sz="1050" kern="0" dirty="0">
                <a:solidFill>
                  <a:srgbClr val="64648C"/>
                </a:solidFill>
                <a:latin typeface="Yu Gothic UI" panose="020B0500000000000000" pitchFamily="34" charset="-128"/>
                <a:ea typeface="Yu Gothic UI" panose="020B0500000000000000" pitchFamily="34" charset="-128"/>
                <a:cs typeface="Meiryo UI" panose="020B0604030504040204" pitchFamily="50" charset="-128"/>
              </a:rPr>
              <a:t>192.168.0.21</a:t>
            </a:r>
          </a:p>
        </p:txBody>
      </p:sp>
      <p:sp>
        <p:nvSpPr>
          <p:cNvPr id="99" name="テキスト ボックス 7">
            <a:extLst>
              <a:ext uri="{FF2B5EF4-FFF2-40B4-BE49-F238E27FC236}">
                <a16:creationId xmlns:a16="http://schemas.microsoft.com/office/drawing/2014/main" id="{5B927C6C-B7EA-0F29-9D35-1655A13FEF94}"/>
              </a:ext>
            </a:extLst>
          </p:cNvPr>
          <p:cNvSpPr txBox="1">
            <a:spLocks noChangeArrowheads="1"/>
          </p:cNvSpPr>
          <p:nvPr/>
        </p:nvSpPr>
        <p:spPr bwMode="auto">
          <a:xfrm>
            <a:off x="3078219" y="2550286"/>
            <a:ext cx="119616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WV-XAE207WUX</a:t>
            </a:r>
            <a:endParaRPr lang="ja-JP" altLang="en-US"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00" name="フローチャート: カード 99">
            <a:extLst>
              <a:ext uri="{FF2B5EF4-FFF2-40B4-BE49-F238E27FC236}">
                <a16:creationId xmlns:a16="http://schemas.microsoft.com/office/drawing/2014/main" id="{59041FC7-E71F-2690-64BC-7F1FBC6914E8}"/>
              </a:ext>
            </a:extLst>
          </p:cNvPr>
          <p:cNvSpPr/>
          <p:nvPr/>
        </p:nvSpPr>
        <p:spPr>
          <a:xfrm>
            <a:off x="3346455" y="2795837"/>
            <a:ext cx="447131" cy="422026"/>
          </a:xfrm>
          <a:prstGeom prst="flowChartPunchedCard">
            <a:avLst/>
          </a:prstGeom>
          <a:solidFill>
            <a:sysClr val="window" lastClr="FFFFFF">
              <a:lumMod val="85000"/>
            </a:sysClr>
          </a:solidFill>
          <a:ln w="12700" cap="flat" cmpd="sng" algn="ctr">
            <a:solidFill>
              <a:sysClr val="windowText" lastClr="000000">
                <a:lumMod val="50000"/>
                <a:lumOff val="50000"/>
              </a:sysClr>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a:t>
            </a:r>
            <a:r>
              <a:rPr kumimoji="0" lang="en-US" altLang="ja-JP" sz="1200" b="0" i="0" u="none" strike="noStrike" kern="0" cap="none" spc="0" normalizeH="0" baseline="0" noProof="0" dirty="0" err="1">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ext</a:t>
            </a:r>
            <a:endParaRPr kumimoji="0" lang="en-US" altLang="ja-JP"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102" name="加算 37">
            <a:extLst>
              <a:ext uri="{FF2B5EF4-FFF2-40B4-BE49-F238E27FC236}">
                <a16:creationId xmlns:a16="http://schemas.microsoft.com/office/drawing/2014/main" id="{91501773-9C9F-E4B3-F4FD-73F2BFAC6242}"/>
              </a:ext>
            </a:extLst>
          </p:cNvPr>
          <p:cNvSpPr/>
          <p:nvPr/>
        </p:nvSpPr>
        <p:spPr>
          <a:xfrm>
            <a:off x="4005915" y="2888238"/>
            <a:ext cx="159904" cy="162824"/>
          </a:xfrm>
          <a:prstGeom prst="mathPlus">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03" name="テキスト ボックス 102">
            <a:extLst>
              <a:ext uri="{FF2B5EF4-FFF2-40B4-BE49-F238E27FC236}">
                <a16:creationId xmlns:a16="http://schemas.microsoft.com/office/drawing/2014/main" id="{9E6437B3-893F-2FC4-50AB-46822BAD9D53}"/>
              </a:ext>
            </a:extLst>
          </p:cNvPr>
          <p:cNvSpPr txBox="1"/>
          <p:nvPr/>
        </p:nvSpPr>
        <p:spPr>
          <a:xfrm>
            <a:off x="4581167" y="2333672"/>
            <a:ext cx="851059" cy="253916"/>
          </a:xfrm>
          <a:prstGeom prst="rect">
            <a:avLst/>
          </a:prstGeom>
          <a:noFill/>
        </p:spPr>
        <p:txBody>
          <a:bodyPr wrap="square" rtlCol="0">
            <a:spAutoFit/>
          </a:bodyPr>
          <a:lstStyle/>
          <a:p>
            <a:pPr defTabSz="457200" fontAlgn="base">
              <a:spcBef>
                <a:spcPct val="0"/>
              </a:spcBef>
              <a:spcAft>
                <a:spcPct val="0"/>
              </a:spcAft>
              <a:defRPr/>
            </a:pPr>
            <a:r>
              <a:rPr lang="ja-JP" altLang="en-US"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rPr>
              <a:t>カメラ</a:t>
            </a:r>
          </a:p>
        </p:txBody>
      </p:sp>
      <p:sp>
        <p:nvSpPr>
          <p:cNvPr id="105" name="テキスト ボックス 104">
            <a:extLst>
              <a:ext uri="{FF2B5EF4-FFF2-40B4-BE49-F238E27FC236}">
                <a16:creationId xmlns:a16="http://schemas.microsoft.com/office/drawing/2014/main" id="{5049D856-1511-2F02-7A61-7304BABBBC27}"/>
              </a:ext>
            </a:extLst>
          </p:cNvPr>
          <p:cNvSpPr txBox="1"/>
          <p:nvPr/>
        </p:nvSpPr>
        <p:spPr>
          <a:xfrm>
            <a:off x="7501738" y="2028434"/>
            <a:ext cx="907052" cy="253916"/>
          </a:xfrm>
          <a:prstGeom prst="rect">
            <a:avLst/>
          </a:prstGeom>
          <a:noFill/>
        </p:spPr>
        <p:txBody>
          <a:bodyPr wrap="square" rtlCol="0">
            <a:spAutoFit/>
          </a:bodyPr>
          <a:lstStyle/>
          <a:p>
            <a:pPr defTabSz="457200" fontAlgn="base">
              <a:spcBef>
                <a:spcPct val="0"/>
              </a:spcBef>
              <a:spcAft>
                <a:spcPct val="0"/>
              </a:spcAft>
              <a:defRPr/>
            </a:pPr>
            <a:r>
              <a:rPr lang="ja-JP" altLang="en-US"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rPr>
              <a:t>レコーダー</a:t>
            </a:r>
            <a:endParaRPr lang="en-US" altLang="ja-JP"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06" name="テキスト ボックス 105">
            <a:extLst>
              <a:ext uri="{FF2B5EF4-FFF2-40B4-BE49-F238E27FC236}">
                <a16:creationId xmlns:a16="http://schemas.microsoft.com/office/drawing/2014/main" id="{DAC2E284-A13A-6BE3-85EE-E7E4A2C68296}"/>
              </a:ext>
            </a:extLst>
          </p:cNvPr>
          <p:cNvSpPr txBox="1"/>
          <p:nvPr/>
        </p:nvSpPr>
        <p:spPr>
          <a:xfrm>
            <a:off x="3224822" y="2140293"/>
            <a:ext cx="752129" cy="415498"/>
          </a:xfrm>
          <a:prstGeom prst="rect">
            <a:avLst/>
          </a:prstGeom>
          <a:noFill/>
        </p:spPr>
        <p:txBody>
          <a:bodyPr wrap="none" rtlCol="0">
            <a:spAutoFit/>
          </a:bodyPr>
          <a:lstStyle/>
          <a:p>
            <a:pPr algn="ctr" defTabSz="457200" fontAlgn="base">
              <a:spcBef>
                <a:spcPct val="0"/>
              </a:spcBef>
              <a:spcAft>
                <a:spcPct val="0"/>
              </a:spcAft>
              <a:defRPr/>
            </a:pPr>
            <a:r>
              <a:rPr lang="ja-JP" altLang="en-US"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rPr>
              <a:t>機能拡張</a:t>
            </a:r>
            <a:endParaRPr lang="en-US" altLang="ja-JP"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endParaRPr>
          </a:p>
          <a:p>
            <a:pPr algn="ctr" defTabSz="457200" fontAlgn="base">
              <a:spcBef>
                <a:spcPct val="0"/>
              </a:spcBef>
              <a:spcAft>
                <a:spcPct val="0"/>
              </a:spcAft>
              <a:defRPr/>
            </a:pPr>
            <a:r>
              <a:rPr lang="ja-JP" altLang="en-US"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rPr>
              <a:t>ソフトウェア</a:t>
            </a:r>
            <a:endParaRPr lang="en-US" altLang="ja-JP"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07" name="Line 62">
            <a:extLst>
              <a:ext uri="{FF2B5EF4-FFF2-40B4-BE49-F238E27FC236}">
                <a16:creationId xmlns:a16="http://schemas.microsoft.com/office/drawing/2014/main" id="{2A4CDA06-56F6-79BF-5E14-48F09B4831A3}"/>
              </a:ext>
            </a:extLst>
          </p:cNvPr>
          <p:cNvSpPr>
            <a:spLocks noChangeShapeType="1"/>
          </p:cNvSpPr>
          <p:nvPr/>
        </p:nvSpPr>
        <p:spPr bwMode="auto">
          <a:xfrm>
            <a:off x="6248886" y="3871125"/>
            <a:ext cx="921045" cy="0"/>
          </a:xfrm>
          <a:prstGeom prst="line">
            <a:avLst/>
          </a:prstGeom>
          <a:noFill/>
          <a:ln w="190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457200" fontAlgn="base">
              <a:spcBef>
                <a:spcPct val="0"/>
              </a:spcBef>
              <a:spcAft>
                <a:spcPct val="0"/>
              </a:spcAft>
              <a:defRPr/>
            </a:pPr>
            <a:endParaRPr kumimoji="0" lang="ja-JP" altLang="en-US" sz="1800" kern="0">
              <a:solidFill>
                <a:prstClr val="black"/>
              </a:solidFill>
              <a:latin typeface="Yu Gothic UI" panose="020B0500000000000000" pitchFamily="34" charset="-128"/>
              <a:ea typeface="Yu Gothic UI" panose="020B0500000000000000" pitchFamily="34" charset="-128"/>
            </a:endParaRPr>
          </a:p>
        </p:txBody>
      </p:sp>
      <p:sp>
        <p:nvSpPr>
          <p:cNvPr id="108" name="テキスト ボックス 107">
            <a:extLst>
              <a:ext uri="{FF2B5EF4-FFF2-40B4-BE49-F238E27FC236}">
                <a16:creationId xmlns:a16="http://schemas.microsoft.com/office/drawing/2014/main" id="{D2ECCBA6-5248-42BD-6664-6E1499DA2783}"/>
              </a:ext>
            </a:extLst>
          </p:cNvPr>
          <p:cNvSpPr txBox="1"/>
          <p:nvPr/>
        </p:nvSpPr>
        <p:spPr>
          <a:xfrm>
            <a:off x="4464603" y="3397223"/>
            <a:ext cx="527355" cy="369332"/>
          </a:xfrm>
          <a:prstGeom prst="rect">
            <a:avLst/>
          </a:prstGeom>
          <a:solidFill>
            <a:sysClr val="window" lastClr="FFFFFF"/>
          </a:solid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(1)</a:t>
            </a:r>
            <a:endParaRPr kumimoji="0" lang="ja-JP" altLang="en-US"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09" name="テキスト ボックス 108">
            <a:extLst>
              <a:ext uri="{FF2B5EF4-FFF2-40B4-BE49-F238E27FC236}">
                <a16:creationId xmlns:a16="http://schemas.microsoft.com/office/drawing/2014/main" id="{404A0421-AB34-0E7E-EC65-06244F3E3D54}"/>
              </a:ext>
            </a:extLst>
          </p:cNvPr>
          <p:cNvSpPr txBox="1"/>
          <p:nvPr/>
        </p:nvSpPr>
        <p:spPr>
          <a:xfrm>
            <a:off x="8290800" y="2451602"/>
            <a:ext cx="505616" cy="369332"/>
          </a:xfrm>
          <a:prstGeom prst="rect">
            <a:avLst/>
          </a:prstGeom>
          <a:solidFill>
            <a:sysClr val="window" lastClr="FFFFFF"/>
          </a:solid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(2)</a:t>
            </a:r>
            <a:endParaRPr kumimoji="0" lang="ja-JP" altLang="en-US"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0" name="テキスト ボックス 109">
            <a:extLst>
              <a:ext uri="{FF2B5EF4-FFF2-40B4-BE49-F238E27FC236}">
                <a16:creationId xmlns:a16="http://schemas.microsoft.com/office/drawing/2014/main" id="{2D85B377-3A39-84CB-8B55-7849D5A43F5B}"/>
              </a:ext>
            </a:extLst>
          </p:cNvPr>
          <p:cNvSpPr txBox="1"/>
          <p:nvPr/>
        </p:nvSpPr>
        <p:spPr>
          <a:xfrm>
            <a:off x="8290800" y="3650594"/>
            <a:ext cx="506943" cy="369332"/>
          </a:xfrm>
          <a:prstGeom prst="rect">
            <a:avLst/>
          </a:prstGeom>
          <a:solidFill>
            <a:sysClr val="window" lastClr="FFFFFF"/>
          </a:solid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rPr>
              <a:t>(3)</a:t>
            </a:r>
            <a:endParaRPr kumimoji="0" lang="ja-JP" altLang="en-US" sz="18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sp>
        <p:nvSpPr>
          <p:cNvPr id="111" name="テキスト ボックス 62">
            <a:extLst>
              <a:ext uri="{FF2B5EF4-FFF2-40B4-BE49-F238E27FC236}">
                <a16:creationId xmlns:a16="http://schemas.microsoft.com/office/drawing/2014/main" id="{F03C9918-FFD4-9B26-150A-72D826FD278D}"/>
              </a:ext>
            </a:extLst>
          </p:cNvPr>
          <p:cNvSpPr txBox="1">
            <a:spLocks noChangeArrowheads="1"/>
          </p:cNvSpPr>
          <p:nvPr/>
        </p:nvSpPr>
        <p:spPr bwMode="auto">
          <a:xfrm>
            <a:off x="7430351" y="2243050"/>
            <a:ext cx="823459"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NX series</a:t>
            </a:r>
            <a:endParaRPr lang="ja-JP" altLang="en-US"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12" name="テキスト ボックス 63">
            <a:extLst>
              <a:ext uri="{FF2B5EF4-FFF2-40B4-BE49-F238E27FC236}">
                <a16:creationId xmlns:a16="http://schemas.microsoft.com/office/drawing/2014/main" id="{F823180D-AB49-830E-CD58-5B33E1C266AA}"/>
              </a:ext>
            </a:extLst>
          </p:cNvPr>
          <p:cNvSpPr txBox="1">
            <a:spLocks noChangeArrowheads="1"/>
          </p:cNvSpPr>
          <p:nvPr/>
        </p:nvSpPr>
        <p:spPr bwMode="auto">
          <a:xfrm>
            <a:off x="7548214" y="3348434"/>
            <a:ext cx="708937"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844083" eaLnBrk="1" fontAlgn="base" hangingPunct="1">
              <a:spcBef>
                <a:spcPct val="0"/>
              </a:spcBef>
              <a:spcAft>
                <a:spcPct val="0"/>
              </a:spcAft>
              <a:defRPr/>
            </a:pPr>
            <a:r>
              <a:rPr lang="en-US" altLang="ja-JP"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ASM300</a:t>
            </a:r>
            <a:endParaRPr lang="ja-JP" altLang="en-US" sz="105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13" name="テキスト ボックス 112">
            <a:extLst>
              <a:ext uri="{FF2B5EF4-FFF2-40B4-BE49-F238E27FC236}">
                <a16:creationId xmlns:a16="http://schemas.microsoft.com/office/drawing/2014/main" id="{D209D6D1-D209-39D4-84FF-3503321DE950}"/>
              </a:ext>
            </a:extLst>
          </p:cNvPr>
          <p:cNvSpPr txBox="1"/>
          <p:nvPr/>
        </p:nvSpPr>
        <p:spPr>
          <a:xfrm>
            <a:off x="7174272" y="3151313"/>
            <a:ext cx="1677480" cy="253916"/>
          </a:xfrm>
          <a:prstGeom prst="rect">
            <a:avLst/>
          </a:prstGeom>
          <a:noFill/>
        </p:spPr>
        <p:txBody>
          <a:bodyPr wrap="square" rtlCol="0">
            <a:spAutoFit/>
          </a:bodyPr>
          <a:lstStyle/>
          <a:p>
            <a:pPr defTabSz="457200" fontAlgn="base">
              <a:spcBef>
                <a:spcPct val="0"/>
              </a:spcBef>
              <a:spcAft>
                <a:spcPct val="0"/>
              </a:spcAft>
              <a:defRPr/>
            </a:pPr>
            <a:r>
              <a:rPr lang="ja-JP" altLang="en-US"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rPr>
              <a:t>映像監視アプリケーション</a:t>
            </a:r>
            <a:endParaRPr lang="en-US" altLang="ja-JP" sz="1050" dirty="0">
              <a:solidFill>
                <a:srgbClr val="002060"/>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114" name="Rectangle 10">
            <a:extLst>
              <a:ext uri="{FF2B5EF4-FFF2-40B4-BE49-F238E27FC236}">
                <a16:creationId xmlns:a16="http://schemas.microsoft.com/office/drawing/2014/main" id="{FC1D357A-32AA-9F5C-2D33-546E736FCFE8}"/>
              </a:ext>
            </a:extLst>
          </p:cNvPr>
          <p:cNvSpPr>
            <a:spLocks noChangeArrowheads="1"/>
          </p:cNvSpPr>
          <p:nvPr/>
        </p:nvSpPr>
        <p:spPr bwMode="auto">
          <a:xfrm>
            <a:off x="2960840" y="771845"/>
            <a:ext cx="5843191" cy="403862"/>
          </a:xfrm>
          <a:prstGeom prst="rect">
            <a:avLst/>
          </a:prstGeom>
          <a:noFill/>
          <a:ln>
            <a:noFill/>
          </a:ln>
          <a:extLst>
            <a:ext uri="{909E8E84-426E-40DD-AFC4-6F175D3DCCD1}">
              <a14:hiddenFill xmlns:a14="http://schemas.microsoft.com/office/drawing/2010/main">
                <a:solidFill>
                  <a:srgbClr val="004286"/>
                </a:solidFill>
              </a14:hiddenFill>
            </a:ext>
            <a:ext uri="{91240B29-F687-4F45-9708-019B960494DF}">
              <a14:hiddenLine xmlns:a14="http://schemas.microsoft.com/office/drawing/2010/main" w="9525">
                <a:solidFill>
                  <a:schemeClr val="tx1"/>
                </a:solidFill>
                <a:miter lim="800000"/>
                <a:headEnd/>
                <a:tailEnd/>
              </a14:hiddenLine>
            </a:ext>
          </a:extLst>
        </p:spPr>
        <p:txBody>
          <a:bodyPr lIns="68647" tIns="34324" rIns="68647" bIns="34324" anchor="t"/>
          <a:lstStyle/>
          <a:p>
            <a:pPr defTabSz="457200" fontAlgn="base">
              <a:spcBef>
                <a:spcPct val="0"/>
              </a:spcBef>
              <a:spcAft>
                <a:spcPct val="0"/>
              </a:spcAft>
              <a:defRPr/>
            </a:pPr>
            <a:r>
              <a:rPr lang="ja-JP" altLang="en-US"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独自アラーム通知による監視システム連携に必要な設定の流れを説明します。</a:t>
            </a:r>
            <a:endParaRPr lang="en-US" altLang="ja-JP" sz="14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 name="テキスト ボックス 7">
            <a:extLst>
              <a:ext uri="{FF2B5EF4-FFF2-40B4-BE49-F238E27FC236}">
                <a16:creationId xmlns:a16="http://schemas.microsoft.com/office/drawing/2014/main" id="{DAAA3771-1353-CB4A-D064-339BDD351C51}"/>
              </a:ext>
            </a:extLst>
          </p:cNvPr>
          <p:cNvSpPr txBox="1">
            <a:spLocks noChangeArrowheads="1"/>
          </p:cNvSpPr>
          <p:nvPr/>
        </p:nvSpPr>
        <p:spPr bwMode="auto">
          <a:xfrm>
            <a:off x="4334735" y="2524912"/>
            <a:ext cx="729687" cy="22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defTabSz="633062" eaLnBrk="1" fontAlgn="base" hangingPunct="1">
              <a:spcBef>
                <a:spcPct val="0"/>
              </a:spcBef>
              <a:spcAft>
                <a:spcPct val="0"/>
              </a:spcAft>
            </a:pPr>
            <a:r>
              <a:rPr lang="en-US" altLang="ja-JP" sz="831" dirty="0">
                <a:solidFill>
                  <a:prstClr val="black"/>
                </a:solidFill>
                <a:latin typeface="Yu Gothic UI" panose="020B0500000000000000" pitchFamily="34" charset="-128"/>
                <a:ea typeface="Yu Gothic UI" panose="020B0500000000000000" pitchFamily="34" charset="-128"/>
                <a:cs typeface="Meiryo UI" pitchFamily="50" charset="-128"/>
              </a:rPr>
              <a:t>WV-S1536L</a:t>
            </a:r>
            <a:endParaRPr lang="ja-JP" altLang="en-US" sz="831" dirty="0">
              <a:solidFill>
                <a:prstClr val="black"/>
              </a:solidFill>
              <a:latin typeface="Yu Gothic UI" panose="020B0500000000000000" pitchFamily="34" charset="-128"/>
              <a:ea typeface="Yu Gothic UI" panose="020B0500000000000000" pitchFamily="34" charset="-128"/>
              <a:cs typeface="Meiryo UI" pitchFamily="50" charset="-128"/>
            </a:endParaRPr>
          </a:p>
        </p:txBody>
      </p:sp>
      <p:pic>
        <p:nvPicPr>
          <p:cNvPr id="4" name="図 3">
            <a:extLst>
              <a:ext uri="{FF2B5EF4-FFF2-40B4-BE49-F238E27FC236}">
                <a16:creationId xmlns:a16="http://schemas.microsoft.com/office/drawing/2014/main" id="{88A2B771-9D04-2DF5-EF59-E610E63396CC}"/>
              </a:ext>
            </a:extLst>
          </p:cNvPr>
          <p:cNvPicPr>
            <a:picLocks noChangeAspect="1"/>
          </p:cNvPicPr>
          <p:nvPr/>
        </p:nvPicPr>
        <p:blipFill>
          <a:blip r:embed="rId3"/>
          <a:stretch>
            <a:fillRect/>
          </a:stretch>
        </p:blipFill>
        <p:spPr>
          <a:xfrm>
            <a:off x="4386690" y="2764139"/>
            <a:ext cx="664369" cy="350615"/>
          </a:xfrm>
          <a:prstGeom prst="rect">
            <a:avLst/>
          </a:prstGeom>
        </p:spPr>
      </p:pic>
      <p:pic>
        <p:nvPicPr>
          <p:cNvPr id="5" name="図 4">
            <a:extLst>
              <a:ext uri="{FF2B5EF4-FFF2-40B4-BE49-F238E27FC236}">
                <a16:creationId xmlns:a16="http://schemas.microsoft.com/office/drawing/2014/main" id="{266CF038-21EA-601C-AC72-6AFE5A1327E3}"/>
              </a:ext>
            </a:extLst>
          </p:cNvPr>
          <p:cNvPicPr>
            <a:picLocks noChangeAspect="1"/>
          </p:cNvPicPr>
          <p:nvPr/>
        </p:nvPicPr>
        <p:blipFill>
          <a:blip r:embed="rId4"/>
          <a:stretch>
            <a:fillRect/>
          </a:stretch>
        </p:blipFill>
        <p:spPr>
          <a:xfrm>
            <a:off x="7332511" y="2504570"/>
            <a:ext cx="886968" cy="289179"/>
          </a:xfrm>
          <a:prstGeom prst="rect">
            <a:avLst/>
          </a:prstGeom>
        </p:spPr>
      </p:pic>
    </p:spTree>
    <p:extLst>
      <p:ext uri="{BB962C8B-B14F-4D97-AF65-F5344CB8AC3E}">
        <p14:creationId xmlns:p14="http://schemas.microsoft.com/office/powerpoint/2010/main" val="2745773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A85630F-30CD-9D4B-B831-871F879D0FA2}"/>
              </a:ext>
            </a:extLst>
          </p:cNvPr>
          <p:cNvPicPr>
            <a:picLocks noChangeAspect="1"/>
          </p:cNvPicPr>
          <p:nvPr/>
        </p:nvPicPr>
        <p:blipFill rotWithShape="1">
          <a:blip r:embed="rId2"/>
          <a:srcRect t="11374" r="7440" b="9906"/>
          <a:stretch/>
        </p:blipFill>
        <p:spPr>
          <a:xfrm>
            <a:off x="293059" y="1025074"/>
            <a:ext cx="4738788" cy="3734058"/>
          </a:xfrm>
          <a:prstGeom prst="rect">
            <a:avLst/>
          </a:prstGeom>
        </p:spPr>
      </p:pic>
      <p:sp>
        <p:nvSpPr>
          <p:cNvPr id="2" name="タイトル 1"/>
          <p:cNvSpPr>
            <a:spLocks noGrp="1"/>
          </p:cNvSpPr>
          <p:nvPr>
            <p:ph type="title"/>
          </p:nvPr>
        </p:nvSpPr>
        <p:spPr/>
        <p:txBody>
          <a:bodyPr/>
          <a:lstStyle/>
          <a:p>
            <a:r>
              <a:rPr lang="ja-JP" altLang="en-US" dirty="0"/>
              <a:t>カメラ設定　</a:t>
            </a:r>
            <a:r>
              <a:rPr lang="ja-JP" altLang="en-US" sz="2800" dirty="0"/>
              <a:t>～独自アラーム通知設定～</a:t>
            </a:r>
            <a:endParaRPr lang="ja-JP" altLang="en-US" dirty="0"/>
          </a:p>
        </p:txBody>
      </p:sp>
      <p:grpSp>
        <p:nvGrpSpPr>
          <p:cNvPr id="6" name="グループ化 5">
            <a:extLst>
              <a:ext uri="{FF2B5EF4-FFF2-40B4-BE49-F238E27FC236}">
                <a16:creationId xmlns:a16="http://schemas.microsoft.com/office/drawing/2014/main" id="{3BF40B59-8CA1-86AA-1906-F0C264821C3D}"/>
              </a:ext>
            </a:extLst>
          </p:cNvPr>
          <p:cNvGrpSpPr/>
          <p:nvPr/>
        </p:nvGrpSpPr>
        <p:grpSpPr>
          <a:xfrm>
            <a:off x="7508630" y="651330"/>
            <a:ext cx="1530521" cy="3986453"/>
            <a:chOff x="10192023" y="884401"/>
            <a:chExt cx="1778684" cy="5090610"/>
          </a:xfrm>
        </p:grpSpPr>
        <p:cxnSp>
          <p:nvCxnSpPr>
            <p:cNvPr id="15" name="直線コネクタ 14">
              <a:extLst>
                <a:ext uri="{FF2B5EF4-FFF2-40B4-BE49-F238E27FC236}">
                  <a16:creationId xmlns:a16="http://schemas.microsoft.com/office/drawing/2014/main" id="{32A06AF3-3069-3CF7-24B0-5D50C2D62F92}"/>
                </a:ext>
              </a:extLst>
            </p:cNvPr>
            <p:cNvCxnSpPr>
              <a:stCxn id="16" idx="2"/>
              <a:endCxn id="24" idx="0"/>
            </p:cNvCxnSpPr>
            <p:nvPr/>
          </p:nvCxnSpPr>
          <p:spPr>
            <a:xfrm>
              <a:off x="11078549" y="1277412"/>
              <a:ext cx="5634" cy="4343889"/>
            </a:xfrm>
            <a:prstGeom prst="line">
              <a:avLst/>
            </a:prstGeom>
            <a:noFill/>
            <a:ln w="57150" cap="flat" cmpd="sng" algn="ctr">
              <a:solidFill>
                <a:srgbClr val="5B9BD5">
                  <a:lumMod val="60000"/>
                  <a:lumOff val="40000"/>
                </a:srgbClr>
              </a:solidFill>
              <a:prstDash val="solid"/>
              <a:miter lim="800000"/>
            </a:ln>
            <a:effectLst/>
          </p:spPr>
        </p:cxnSp>
        <p:sp>
          <p:nvSpPr>
            <p:cNvPr id="16" name="テキスト ボックス 15">
              <a:extLst>
                <a:ext uri="{FF2B5EF4-FFF2-40B4-BE49-F238E27FC236}">
                  <a16:creationId xmlns:a16="http://schemas.microsoft.com/office/drawing/2014/main" id="{997DD7DB-C162-835F-1B73-C8B5F13DD29C}"/>
                </a:ext>
              </a:extLst>
            </p:cNvPr>
            <p:cNvSpPr txBox="1"/>
            <p:nvPr/>
          </p:nvSpPr>
          <p:spPr>
            <a:xfrm>
              <a:off x="10192024" y="884401"/>
              <a:ext cx="1773049" cy="393012"/>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17" name="テキスト ボックス 16">
              <a:extLst>
                <a:ext uri="{FF2B5EF4-FFF2-40B4-BE49-F238E27FC236}">
                  <a16:creationId xmlns:a16="http://schemas.microsoft.com/office/drawing/2014/main" id="{0F18E8FC-7A50-29EA-7806-57E19BD327C7}"/>
                </a:ext>
              </a:extLst>
            </p:cNvPr>
            <p:cNvSpPr txBox="1"/>
            <p:nvPr/>
          </p:nvSpPr>
          <p:spPr>
            <a:xfrm>
              <a:off x="10206262" y="4923143"/>
              <a:ext cx="1764445" cy="393011"/>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18" name="テキスト ボックス 17">
              <a:extLst>
                <a:ext uri="{FF2B5EF4-FFF2-40B4-BE49-F238E27FC236}">
                  <a16:creationId xmlns:a16="http://schemas.microsoft.com/office/drawing/2014/main" id="{ED108B0F-C2A4-210E-4834-DCAF295EC8D3}"/>
                </a:ext>
              </a:extLst>
            </p:cNvPr>
            <p:cNvSpPr txBox="1"/>
            <p:nvPr/>
          </p:nvSpPr>
          <p:spPr>
            <a:xfrm>
              <a:off x="10192023" y="2245417"/>
              <a:ext cx="1773049" cy="393011"/>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19" name="テキスト ボックス 18">
              <a:extLst>
                <a:ext uri="{FF2B5EF4-FFF2-40B4-BE49-F238E27FC236}">
                  <a16:creationId xmlns:a16="http://schemas.microsoft.com/office/drawing/2014/main" id="{B568504A-8DE4-67FA-AD4E-0FA1AFA1AAC8}"/>
                </a:ext>
              </a:extLst>
            </p:cNvPr>
            <p:cNvSpPr txBox="1"/>
            <p:nvPr/>
          </p:nvSpPr>
          <p:spPr>
            <a:xfrm>
              <a:off x="10358983" y="2943082"/>
              <a:ext cx="1439125" cy="354203"/>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p>
          </p:txBody>
        </p:sp>
        <p:sp>
          <p:nvSpPr>
            <p:cNvPr id="21" name="テキスト ボックス 20">
              <a:extLst>
                <a:ext uri="{FF2B5EF4-FFF2-40B4-BE49-F238E27FC236}">
                  <a16:creationId xmlns:a16="http://schemas.microsoft.com/office/drawing/2014/main" id="{2681BB80-BE10-A24F-F0A3-0A282EBF65BA}"/>
                </a:ext>
              </a:extLst>
            </p:cNvPr>
            <p:cNvSpPr txBox="1"/>
            <p:nvPr/>
          </p:nvSpPr>
          <p:spPr>
            <a:xfrm>
              <a:off x="10358986" y="3605430"/>
              <a:ext cx="1439125"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p>
          </p:txBody>
        </p:sp>
        <p:sp>
          <p:nvSpPr>
            <p:cNvPr id="22" name="テキスト ボックス 21">
              <a:extLst>
                <a:ext uri="{FF2B5EF4-FFF2-40B4-BE49-F238E27FC236}">
                  <a16:creationId xmlns:a16="http://schemas.microsoft.com/office/drawing/2014/main" id="{7A92458C-6671-F35B-384A-D07F3A8F9FF5}"/>
                </a:ext>
              </a:extLst>
            </p:cNvPr>
            <p:cNvSpPr txBox="1"/>
            <p:nvPr/>
          </p:nvSpPr>
          <p:spPr>
            <a:xfrm>
              <a:off x="10364620" y="4264286"/>
              <a:ext cx="1439125"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24" name="テキスト ボックス 23">
              <a:extLst>
                <a:ext uri="{FF2B5EF4-FFF2-40B4-BE49-F238E27FC236}">
                  <a16:creationId xmlns:a16="http://schemas.microsoft.com/office/drawing/2014/main" id="{315B23F4-61AB-0090-6A74-C78FEB25DD9B}"/>
                </a:ext>
              </a:extLst>
            </p:cNvPr>
            <p:cNvSpPr txBox="1"/>
            <p:nvPr/>
          </p:nvSpPr>
          <p:spPr>
            <a:xfrm>
              <a:off x="10364620" y="5621301"/>
              <a:ext cx="1439124"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25" name="テキスト ボックス 24">
              <a:extLst>
                <a:ext uri="{FF2B5EF4-FFF2-40B4-BE49-F238E27FC236}">
                  <a16:creationId xmlns:a16="http://schemas.microsoft.com/office/drawing/2014/main" id="{298F7012-01E6-76BA-91D6-857BCE079A8A}"/>
                </a:ext>
              </a:extLst>
            </p:cNvPr>
            <p:cNvSpPr txBox="1"/>
            <p:nvPr/>
          </p:nvSpPr>
          <p:spPr>
            <a:xfrm>
              <a:off x="10358986" y="1583211"/>
              <a:ext cx="1439125" cy="353710"/>
            </a:xfrm>
            <a:prstGeom prst="rect">
              <a:avLst/>
            </a:prstGeom>
            <a:solidFill>
              <a:srgbClr val="FFC000"/>
            </a:solidFill>
            <a:ln>
              <a:solidFill>
                <a:srgbClr val="FFC000"/>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grpSp>
      <p:sp>
        <p:nvSpPr>
          <p:cNvPr id="26" name="正方形/長方形 25">
            <a:extLst>
              <a:ext uri="{FF2B5EF4-FFF2-40B4-BE49-F238E27FC236}">
                <a16:creationId xmlns:a16="http://schemas.microsoft.com/office/drawing/2014/main" id="{AD690D05-FBE1-7319-6090-BABC4837132F}"/>
              </a:ext>
            </a:extLst>
          </p:cNvPr>
          <p:cNvSpPr/>
          <p:nvPr/>
        </p:nvSpPr>
        <p:spPr>
          <a:xfrm>
            <a:off x="106014" y="651330"/>
            <a:ext cx="8041764" cy="313690"/>
          </a:xfrm>
          <a:prstGeom prst="rect">
            <a:avLst/>
          </a:prstGeom>
        </p:spPr>
        <p:txBody>
          <a:bodyPr wrap="square" lIns="0" tIns="45600" rIns="0" bIns="45600">
            <a:spAutoFit/>
          </a:bodyPr>
          <a:lstStyle/>
          <a:p>
            <a:pPr marL="285750" indent="-285750" defTabSz="457200">
              <a:lnSpc>
                <a:spcPct val="90000"/>
              </a:lnSpc>
              <a:buFont typeface="Wingdings" panose="05000000000000000000" pitchFamily="2" charset="2"/>
              <a:buChar char="n"/>
            </a:pP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rPr>
              <a:t>設定→詳細設定→カメラの詳細設定→アラーム→</a:t>
            </a: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sym typeface="Wingdings" panose="05000000000000000000" pitchFamily="2" charset="2"/>
              </a:rPr>
              <a:t>通知→独自アラーム通知</a:t>
            </a:r>
            <a:endParaRPr lang="en-US" altLang="ja-JP"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27" name="角丸四角形 25">
            <a:extLst>
              <a:ext uri="{FF2B5EF4-FFF2-40B4-BE49-F238E27FC236}">
                <a16:creationId xmlns:a16="http://schemas.microsoft.com/office/drawing/2014/main" id="{92FDC286-5A8A-70F2-6487-2ED81ADF4C80}"/>
              </a:ext>
            </a:extLst>
          </p:cNvPr>
          <p:cNvSpPr/>
          <p:nvPr/>
        </p:nvSpPr>
        <p:spPr>
          <a:xfrm>
            <a:off x="1431124" y="1594428"/>
            <a:ext cx="3463257" cy="135670"/>
          </a:xfrm>
          <a:prstGeom prst="roundRect">
            <a:avLst/>
          </a:prstGeom>
          <a:noFill/>
          <a:ln w="12700" cap="flat" cmpd="sng" algn="ctr">
            <a:solidFill>
              <a:srgbClr val="FF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2" name="角丸四角形 26">
            <a:extLst>
              <a:ext uri="{FF2B5EF4-FFF2-40B4-BE49-F238E27FC236}">
                <a16:creationId xmlns:a16="http://schemas.microsoft.com/office/drawing/2014/main" id="{E628A311-6FA0-D95B-39E2-515DFDEEAFC6}"/>
              </a:ext>
            </a:extLst>
          </p:cNvPr>
          <p:cNvSpPr/>
          <p:nvPr/>
        </p:nvSpPr>
        <p:spPr>
          <a:xfrm>
            <a:off x="1431124" y="2766926"/>
            <a:ext cx="3463256" cy="445920"/>
          </a:xfrm>
          <a:prstGeom prst="roundRect">
            <a:avLst/>
          </a:prstGeom>
          <a:noFill/>
          <a:ln w="12700" cap="flat" cmpd="sng" algn="ctr">
            <a:solidFill>
              <a:srgbClr val="FF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3" name="四角形吹き出し 27">
            <a:extLst>
              <a:ext uri="{FF2B5EF4-FFF2-40B4-BE49-F238E27FC236}">
                <a16:creationId xmlns:a16="http://schemas.microsoft.com/office/drawing/2014/main" id="{6D6091DA-F2C0-D32F-D631-4264D69B00E0}"/>
              </a:ext>
            </a:extLst>
          </p:cNvPr>
          <p:cNvSpPr/>
          <p:nvPr/>
        </p:nvSpPr>
        <p:spPr>
          <a:xfrm>
            <a:off x="5001071" y="1460689"/>
            <a:ext cx="2446673" cy="259883"/>
          </a:xfrm>
          <a:prstGeom prst="wedgeRectCallout">
            <a:avLst>
              <a:gd name="adj1" fmla="val -54013"/>
              <a:gd name="adj2" fmla="val 21217"/>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独自アラーム通知</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“On”</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4" name="四角形吹き出し 28">
            <a:extLst>
              <a:ext uri="{FF2B5EF4-FFF2-40B4-BE49-F238E27FC236}">
                <a16:creationId xmlns:a16="http://schemas.microsoft.com/office/drawing/2014/main" id="{F54C893F-BBEE-BBE2-6A5A-C9CB6D9B3683}"/>
              </a:ext>
            </a:extLst>
          </p:cNvPr>
          <p:cNvSpPr/>
          <p:nvPr/>
        </p:nvSpPr>
        <p:spPr>
          <a:xfrm>
            <a:off x="5001070" y="2349956"/>
            <a:ext cx="2446673" cy="445920"/>
          </a:xfrm>
          <a:prstGeom prst="wedgeRectCallout">
            <a:avLst>
              <a:gd name="adj1" fmla="val -55075"/>
              <a:gd name="adj2" fmla="val 46494"/>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アラーム</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をチェックし、</a:t>
            </a:r>
            <a:endPar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レコーダの</a:t>
            </a: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IP</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アドレスを入力</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5" name="角丸四角形 18">
            <a:extLst>
              <a:ext uri="{FF2B5EF4-FFF2-40B4-BE49-F238E27FC236}">
                <a16:creationId xmlns:a16="http://schemas.microsoft.com/office/drawing/2014/main" id="{2B30BD48-5867-401E-37AC-6616E939E20F}"/>
              </a:ext>
            </a:extLst>
          </p:cNvPr>
          <p:cNvSpPr/>
          <p:nvPr/>
        </p:nvSpPr>
        <p:spPr>
          <a:xfrm>
            <a:off x="1431124" y="1767177"/>
            <a:ext cx="3463256" cy="149253"/>
          </a:xfrm>
          <a:prstGeom prst="roundRect">
            <a:avLst/>
          </a:prstGeom>
          <a:noFill/>
          <a:ln w="12700" cap="flat" cmpd="sng" algn="ctr">
            <a:solidFill>
              <a:srgbClr val="FF0000"/>
            </a:solidFill>
            <a:prstDash val="solid"/>
            <a:miter lim="800000"/>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457200" eaLnBrk="1" fontAlgn="base" latinLnBrk="0" hangingPunct="1">
              <a:lnSpc>
                <a:spcPct val="100000"/>
              </a:lnSpc>
              <a:spcBef>
                <a:spcPct val="0"/>
              </a:spcBef>
              <a:spcAft>
                <a:spcPct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36" name="四角形吹き出し 21">
            <a:extLst>
              <a:ext uri="{FF2B5EF4-FFF2-40B4-BE49-F238E27FC236}">
                <a16:creationId xmlns:a16="http://schemas.microsoft.com/office/drawing/2014/main" id="{E4585638-7CB9-8148-0F39-6D79E2816A92}"/>
              </a:ext>
            </a:extLst>
          </p:cNvPr>
          <p:cNvSpPr/>
          <p:nvPr/>
        </p:nvSpPr>
        <p:spPr>
          <a:xfrm>
            <a:off x="5001071" y="1786122"/>
            <a:ext cx="2446673" cy="259883"/>
          </a:xfrm>
          <a:prstGeom prst="wedgeRectCallout">
            <a:avLst>
              <a:gd name="adj1" fmla="val -53798"/>
              <a:gd name="adj2" fmla="val -26786"/>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アラーム拡張情報付加</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“On”</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25732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レコーダー設定　</a:t>
            </a:r>
            <a:r>
              <a:rPr kumimoji="1" lang="ja-JP" altLang="en-US" sz="2800" dirty="0"/>
              <a:t>～カメラサイトアラーム設定～</a:t>
            </a:r>
            <a:endParaRPr kumimoji="1" lang="ja-JP" altLang="en-US" dirty="0"/>
          </a:p>
        </p:txBody>
      </p:sp>
      <p:pic>
        <p:nvPicPr>
          <p:cNvPr id="5" name="Picture 2">
            <a:extLst>
              <a:ext uri="{FF2B5EF4-FFF2-40B4-BE49-F238E27FC236}">
                <a16:creationId xmlns:a16="http://schemas.microsoft.com/office/drawing/2014/main" id="{7B1862BC-3D5F-49B6-792B-B34433E302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87" y="1335771"/>
            <a:ext cx="3933264" cy="278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a:extLst>
              <a:ext uri="{FF2B5EF4-FFF2-40B4-BE49-F238E27FC236}">
                <a16:creationId xmlns:a16="http://schemas.microsoft.com/office/drawing/2014/main" id="{6A5972AC-DA4F-7952-A033-219FF142C533}"/>
              </a:ext>
            </a:extLst>
          </p:cNvPr>
          <p:cNvSpPr/>
          <p:nvPr/>
        </p:nvSpPr>
        <p:spPr>
          <a:xfrm>
            <a:off x="106971" y="650386"/>
            <a:ext cx="7274904" cy="535289"/>
          </a:xfrm>
          <a:prstGeom prst="rect">
            <a:avLst/>
          </a:prstGeom>
        </p:spPr>
        <p:txBody>
          <a:bodyPr wrap="square" lIns="0" tIns="45600" rIns="0" bIns="45600">
            <a:spAutoFit/>
          </a:bodyPr>
          <a:lstStyle/>
          <a:p>
            <a:pPr marL="285750" indent="-285750" defTabSz="457200">
              <a:lnSpc>
                <a:spcPct val="90000"/>
              </a:lnSpc>
              <a:buFont typeface="Wingdings" panose="05000000000000000000" pitchFamily="2" charset="2"/>
              <a:buChar char="n"/>
            </a:pP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rPr>
              <a:t>設定→録画・イベント→イベント設定→「イベント別詳細設定」内のカメラサイトアラームの「詳細設定」</a:t>
            </a:r>
            <a:endParaRPr lang="en-US" altLang="ja-JP"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7" name="正方形/長方形 6">
            <a:extLst>
              <a:ext uri="{FF2B5EF4-FFF2-40B4-BE49-F238E27FC236}">
                <a16:creationId xmlns:a16="http://schemas.microsoft.com/office/drawing/2014/main" id="{1226531D-9838-4939-30FB-EDF112A00E69}"/>
              </a:ext>
            </a:extLst>
          </p:cNvPr>
          <p:cNvSpPr/>
          <p:nvPr/>
        </p:nvSpPr>
        <p:spPr>
          <a:xfrm>
            <a:off x="628522" y="1679037"/>
            <a:ext cx="3352927" cy="221198"/>
          </a:xfrm>
          <a:prstGeom prst="rect">
            <a:avLst/>
          </a:prstGeom>
          <a:noFill/>
          <a:ln w="19050" cap="flat" cmpd="sng" algn="ctr">
            <a:solidFill>
              <a:srgbClr val="FF0000"/>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四角形吹き出し 23">
            <a:extLst>
              <a:ext uri="{FF2B5EF4-FFF2-40B4-BE49-F238E27FC236}">
                <a16:creationId xmlns:a16="http://schemas.microsoft.com/office/drawing/2014/main" id="{9ACE4738-59A8-0C57-0F1B-B70FF32BA1FB}"/>
              </a:ext>
            </a:extLst>
          </p:cNvPr>
          <p:cNvSpPr/>
          <p:nvPr/>
        </p:nvSpPr>
        <p:spPr>
          <a:xfrm>
            <a:off x="4368708" y="1655237"/>
            <a:ext cx="2835135" cy="279733"/>
          </a:xfrm>
          <a:prstGeom prst="wedgeRectCallout">
            <a:avLst>
              <a:gd name="adj1" fmla="val -62962"/>
              <a:gd name="adj2" fmla="val -2263"/>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algn="ctr" defTabSz="457200" fontAlgn="base">
              <a:spcBef>
                <a:spcPct val="0"/>
              </a:spcBef>
              <a:spcAft>
                <a:spcPct val="0"/>
              </a:spcAft>
            </a:pPr>
            <a:r>
              <a:rPr kumimoji="0" lang="en-GB" altLang="ja-JP" sz="1200" b="1" kern="0" dirty="0">
                <a:solidFill>
                  <a:prstClr val="black"/>
                </a:solidFill>
                <a:latin typeface="Yu Gothic UI" panose="020B0500000000000000" pitchFamily="34" charset="-128"/>
                <a:ea typeface="Yu Gothic UI" panose="020B0500000000000000" pitchFamily="34" charset="-128"/>
              </a:rPr>
              <a:t>[</a:t>
            </a:r>
            <a:r>
              <a:rPr kumimoji="0" lang="ja-JP" altLang="en-US" sz="1200" b="1" kern="0">
                <a:solidFill>
                  <a:prstClr val="black"/>
                </a:solidFill>
                <a:latin typeface="Yu Gothic UI" panose="020B0500000000000000" pitchFamily="34" charset="-128"/>
                <a:ea typeface="Yu Gothic UI" panose="020B0500000000000000" pitchFamily="34" charset="-128"/>
              </a:rPr>
              <a:t>動作モード</a:t>
            </a:r>
            <a:r>
              <a:rPr kumimoji="0" lang="en-GB" altLang="ja-JP" sz="1200" b="1" kern="0">
                <a:solidFill>
                  <a:prstClr val="black"/>
                </a:solidFill>
                <a:latin typeface="Yu Gothic UI" panose="020B0500000000000000" pitchFamily="34" charset="-128"/>
                <a:ea typeface="Yu Gothic UI" panose="020B0500000000000000" pitchFamily="34" charset="-128"/>
              </a:rPr>
              <a:t>]</a:t>
            </a:r>
            <a:r>
              <a:rPr kumimoji="0" lang="ja-JP" altLang="en-US" sz="1200" b="1" kern="0">
                <a:solidFill>
                  <a:prstClr val="black"/>
                </a:solidFill>
                <a:latin typeface="Yu Gothic UI" panose="020B0500000000000000" pitchFamily="34" charset="-128"/>
                <a:ea typeface="Yu Gothic UI" panose="020B0500000000000000" pitchFamily="34" charset="-128"/>
              </a:rPr>
              <a:t>：</a:t>
            </a:r>
            <a:r>
              <a:rPr kumimoji="0" lang="en-GB" altLang="ja-JP" sz="1200" b="1" kern="0" dirty="0">
                <a:solidFill>
                  <a:prstClr val="black"/>
                </a:solidFill>
                <a:latin typeface="Yu Gothic UI" panose="020B0500000000000000" pitchFamily="34" charset="-128"/>
                <a:ea typeface="Yu Gothic UI" panose="020B0500000000000000" pitchFamily="34" charset="-128"/>
              </a:rPr>
              <a:t>“</a:t>
            </a:r>
            <a:r>
              <a:rPr kumimoji="0" lang="ja-JP" altLang="en-US" sz="1200" b="1" kern="0" dirty="0">
                <a:solidFill>
                  <a:prstClr val="black"/>
                </a:solidFill>
                <a:latin typeface="Yu Gothic UI" panose="020B0500000000000000" pitchFamily="34" charset="-128"/>
                <a:ea typeface="Yu Gothic UI" panose="020B0500000000000000" pitchFamily="34" charset="-128"/>
              </a:rPr>
              <a:t>録画＋</a:t>
            </a:r>
            <a:r>
              <a:rPr kumimoji="0" lang="ja-JP" altLang="en-US" sz="1200" b="1" kern="0">
                <a:solidFill>
                  <a:prstClr val="black"/>
                </a:solidFill>
                <a:latin typeface="Yu Gothic UI" panose="020B0500000000000000" pitchFamily="34" charset="-128"/>
                <a:ea typeface="Yu Gothic UI" panose="020B0500000000000000" pitchFamily="34" charset="-128"/>
              </a:rPr>
              <a:t>アラーム動作</a:t>
            </a:r>
            <a:r>
              <a:rPr kumimoji="0" lang="en-GB" altLang="ja-JP" sz="1200" b="1" kern="0" dirty="0">
                <a:solidFill>
                  <a:prstClr val="black"/>
                </a:solidFill>
                <a:latin typeface="Yu Gothic UI" panose="020B0500000000000000" pitchFamily="34" charset="-128"/>
                <a:ea typeface="Yu Gothic UI" panose="020B0500000000000000" pitchFamily="34" charset="-128"/>
              </a:rPr>
              <a:t>”</a:t>
            </a:r>
            <a:endParaRPr kumimoji="0" lang="ja-JP" altLang="en-US" sz="1200" b="1" kern="0" dirty="0">
              <a:solidFill>
                <a:prstClr val="black"/>
              </a:solidFill>
              <a:latin typeface="Yu Gothic UI" panose="020B0500000000000000" pitchFamily="34" charset="-128"/>
              <a:ea typeface="Yu Gothic UI" panose="020B0500000000000000" pitchFamily="34" charset="-128"/>
            </a:endParaRPr>
          </a:p>
        </p:txBody>
      </p:sp>
      <p:grpSp>
        <p:nvGrpSpPr>
          <p:cNvPr id="9" name="グループ化 8">
            <a:extLst>
              <a:ext uri="{FF2B5EF4-FFF2-40B4-BE49-F238E27FC236}">
                <a16:creationId xmlns:a16="http://schemas.microsoft.com/office/drawing/2014/main" id="{99A472B4-B1BC-DE7F-2E9B-4FD5409090C2}"/>
              </a:ext>
            </a:extLst>
          </p:cNvPr>
          <p:cNvGrpSpPr/>
          <p:nvPr/>
        </p:nvGrpSpPr>
        <p:grpSpPr>
          <a:xfrm>
            <a:off x="7508630" y="651330"/>
            <a:ext cx="1530521" cy="3986453"/>
            <a:chOff x="10192023" y="884401"/>
            <a:chExt cx="1778684" cy="5090610"/>
          </a:xfrm>
        </p:grpSpPr>
        <p:cxnSp>
          <p:nvCxnSpPr>
            <p:cNvPr id="10" name="直線コネクタ 9">
              <a:extLst>
                <a:ext uri="{FF2B5EF4-FFF2-40B4-BE49-F238E27FC236}">
                  <a16:creationId xmlns:a16="http://schemas.microsoft.com/office/drawing/2014/main" id="{EA5F3A60-81FE-3723-CAC1-02FDF9CB3F0B}"/>
                </a:ext>
              </a:extLst>
            </p:cNvPr>
            <p:cNvCxnSpPr>
              <a:stCxn id="11" idx="2"/>
              <a:endCxn id="17" idx="0"/>
            </p:cNvCxnSpPr>
            <p:nvPr/>
          </p:nvCxnSpPr>
          <p:spPr>
            <a:xfrm>
              <a:off x="11078549" y="1277412"/>
              <a:ext cx="5634" cy="4343889"/>
            </a:xfrm>
            <a:prstGeom prst="line">
              <a:avLst/>
            </a:prstGeom>
            <a:noFill/>
            <a:ln w="57150" cap="flat" cmpd="sng" algn="ctr">
              <a:solidFill>
                <a:srgbClr val="5B9BD5">
                  <a:lumMod val="60000"/>
                  <a:lumOff val="40000"/>
                </a:srgbClr>
              </a:solidFill>
              <a:prstDash val="solid"/>
              <a:miter lim="800000"/>
            </a:ln>
            <a:effectLst/>
          </p:spPr>
        </p:cxnSp>
        <p:sp>
          <p:nvSpPr>
            <p:cNvPr id="11" name="テキスト ボックス 10">
              <a:extLst>
                <a:ext uri="{FF2B5EF4-FFF2-40B4-BE49-F238E27FC236}">
                  <a16:creationId xmlns:a16="http://schemas.microsoft.com/office/drawing/2014/main" id="{48CE5F2A-FB88-5689-894C-36ADCCD1083F}"/>
                </a:ext>
              </a:extLst>
            </p:cNvPr>
            <p:cNvSpPr txBox="1"/>
            <p:nvPr/>
          </p:nvSpPr>
          <p:spPr>
            <a:xfrm>
              <a:off x="10192024" y="884401"/>
              <a:ext cx="1773049" cy="393012"/>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12" name="テキスト ボックス 11">
              <a:extLst>
                <a:ext uri="{FF2B5EF4-FFF2-40B4-BE49-F238E27FC236}">
                  <a16:creationId xmlns:a16="http://schemas.microsoft.com/office/drawing/2014/main" id="{05CE5BA7-5DC4-CBCB-79FF-9CF5484B2F75}"/>
                </a:ext>
              </a:extLst>
            </p:cNvPr>
            <p:cNvSpPr txBox="1"/>
            <p:nvPr/>
          </p:nvSpPr>
          <p:spPr>
            <a:xfrm>
              <a:off x="10206262" y="4923143"/>
              <a:ext cx="1764445" cy="393011"/>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13" name="テキスト ボックス 12">
              <a:extLst>
                <a:ext uri="{FF2B5EF4-FFF2-40B4-BE49-F238E27FC236}">
                  <a16:creationId xmlns:a16="http://schemas.microsoft.com/office/drawing/2014/main" id="{E36667CA-9659-DA47-5B76-7592AE1D3A95}"/>
                </a:ext>
              </a:extLst>
            </p:cNvPr>
            <p:cNvSpPr txBox="1"/>
            <p:nvPr/>
          </p:nvSpPr>
          <p:spPr>
            <a:xfrm>
              <a:off x="10192023" y="2245417"/>
              <a:ext cx="1773049" cy="393011"/>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14" name="テキスト ボックス 13">
              <a:extLst>
                <a:ext uri="{FF2B5EF4-FFF2-40B4-BE49-F238E27FC236}">
                  <a16:creationId xmlns:a16="http://schemas.microsoft.com/office/drawing/2014/main" id="{37F81F50-1042-B2B6-B306-4E6001E76531}"/>
                </a:ext>
              </a:extLst>
            </p:cNvPr>
            <p:cNvSpPr txBox="1"/>
            <p:nvPr/>
          </p:nvSpPr>
          <p:spPr>
            <a:xfrm>
              <a:off x="10358983" y="2943082"/>
              <a:ext cx="1439125" cy="354203"/>
            </a:xfrm>
            <a:prstGeom prst="rect">
              <a:avLst/>
            </a:prstGeom>
            <a:solidFill>
              <a:srgbClr val="FFC000"/>
            </a:solidFill>
            <a:ln>
              <a:solidFill>
                <a:srgbClr val="FFC000"/>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p>
          </p:txBody>
        </p:sp>
        <p:sp>
          <p:nvSpPr>
            <p:cNvPr id="15" name="テキスト ボックス 14">
              <a:extLst>
                <a:ext uri="{FF2B5EF4-FFF2-40B4-BE49-F238E27FC236}">
                  <a16:creationId xmlns:a16="http://schemas.microsoft.com/office/drawing/2014/main" id="{AAB01048-E63B-162E-939A-B711DE0CB417}"/>
                </a:ext>
              </a:extLst>
            </p:cNvPr>
            <p:cNvSpPr txBox="1"/>
            <p:nvPr/>
          </p:nvSpPr>
          <p:spPr>
            <a:xfrm>
              <a:off x="10358986" y="3605430"/>
              <a:ext cx="1439125"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p>
          </p:txBody>
        </p:sp>
        <p:sp>
          <p:nvSpPr>
            <p:cNvPr id="16" name="テキスト ボックス 15">
              <a:extLst>
                <a:ext uri="{FF2B5EF4-FFF2-40B4-BE49-F238E27FC236}">
                  <a16:creationId xmlns:a16="http://schemas.microsoft.com/office/drawing/2014/main" id="{958F9862-D5D9-0EC0-4D79-82ED072AF3D9}"/>
                </a:ext>
              </a:extLst>
            </p:cNvPr>
            <p:cNvSpPr txBox="1"/>
            <p:nvPr/>
          </p:nvSpPr>
          <p:spPr>
            <a:xfrm>
              <a:off x="10364620" y="4264286"/>
              <a:ext cx="1439125"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17" name="テキスト ボックス 16">
              <a:extLst>
                <a:ext uri="{FF2B5EF4-FFF2-40B4-BE49-F238E27FC236}">
                  <a16:creationId xmlns:a16="http://schemas.microsoft.com/office/drawing/2014/main" id="{D43F658B-9F96-202B-780B-02E755D4998D}"/>
                </a:ext>
              </a:extLst>
            </p:cNvPr>
            <p:cNvSpPr txBox="1"/>
            <p:nvPr/>
          </p:nvSpPr>
          <p:spPr>
            <a:xfrm>
              <a:off x="10364620" y="5621301"/>
              <a:ext cx="1439124"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18" name="テキスト ボックス 17">
              <a:extLst>
                <a:ext uri="{FF2B5EF4-FFF2-40B4-BE49-F238E27FC236}">
                  <a16:creationId xmlns:a16="http://schemas.microsoft.com/office/drawing/2014/main" id="{6C6ED6AB-B407-0EA3-F0F5-63F02376F6EC}"/>
                </a:ext>
              </a:extLst>
            </p:cNvPr>
            <p:cNvSpPr txBox="1"/>
            <p:nvPr/>
          </p:nvSpPr>
          <p:spPr>
            <a:xfrm>
              <a:off x="10358986" y="1583211"/>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grpSp>
    </p:spTree>
    <p:extLst>
      <p:ext uri="{BB962C8B-B14F-4D97-AF65-F5344CB8AC3E}">
        <p14:creationId xmlns:p14="http://schemas.microsoft.com/office/powerpoint/2010/main" val="323755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商品説明</a:t>
            </a:r>
          </a:p>
        </p:txBody>
      </p:sp>
    </p:spTree>
    <p:extLst>
      <p:ext uri="{BB962C8B-B14F-4D97-AF65-F5344CB8AC3E}">
        <p14:creationId xmlns:p14="http://schemas.microsoft.com/office/powerpoint/2010/main" val="372004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レコーダー設定　</a:t>
            </a:r>
            <a:r>
              <a:rPr kumimoji="1" lang="ja-JP" altLang="en-US" sz="2800" dirty="0"/>
              <a:t>～スケジュール設定～</a:t>
            </a:r>
            <a:endParaRPr kumimoji="1" lang="ja-JP" altLang="en-US" dirty="0"/>
          </a:p>
        </p:txBody>
      </p:sp>
      <p:pic>
        <p:nvPicPr>
          <p:cNvPr id="3" name="Picture 2">
            <a:extLst>
              <a:ext uri="{FF2B5EF4-FFF2-40B4-BE49-F238E27FC236}">
                <a16:creationId xmlns:a16="http://schemas.microsoft.com/office/drawing/2014/main" id="{CD9EBB04-724F-0B4B-2E6E-4B2FD4395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 y="1574129"/>
            <a:ext cx="5630554" cy="2507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3591800A-C9A0-0474-C6D3-BC517CAAB1C4}"/>
              </a:ext>
            </a:extLst>
          </p:cNvPr>
          <p:cNvSpPr/>
          <p:nvPr/>
        </p:nvSpPr>
        <p:spPr>
          <a:xfrm>
            <a:off x="108695" y="646919"/>
            <a:ext cx="6436339" cy="313690"/>
          </a:xfrm>
          <a:prstGeom prst="rect">
            <a:avLst/>
          </a:prstGeom>
        </p:spPr>
        <p:txBody>
          <a:bodyPr wrap="square" lIns="0" tIns="45600" rIns="0" bIns="45600">
            <a:spAutoFit/>
          </a:bodyPr>
          <a:lstStyle/>
          <a:p>
            <a:pPr marL="285750" indent="-285750" defTabSz="457200">
              <a:lnSpc>
                <a:spcPct val="90000"/>
              </a:lnSpc>
              <a:buFont typeface="Wingdings" panose="05000000000000000000" pitchFamily="2" charset="2"/>
              <a:buChar char="n"/>
            </a:pP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rPr>
              <a:t>設定→録画・イベント→録画設定→スケジュール設定</a:t>
            </a:r>
            <a:endParaRPr lang="en-US" altLang="ja-JP"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5" name="四角形吹き出し 32">
            <a:extLst>
              <a:ext uri="{FF2B5EF4-FFF2-40B4-BE49-F238E27FC236}">
                <a16:creationId xmlns:a16="http://schemas.microsoft.com/office/drawing/2014/main" id="{725ACE77-D559-F40F-4E68-7C3E02B13E01}"/>
              </a:ext>
            </a:extLst>
          </p:cNvPr>
          <p:cNvSpPr/>
          <p:nvPr/>
        </p:nvSpPr>
        <p:spPr>
          <a:xfrm>
            <a:off x="5766989" y="3519240"/>
            <a:ext cx="1641261" cy="251341"/>
          </a:xfrm>
          <a:prstGeom prst="wedgeRectCallout">
            <a:avLst>
              <a:gd name="adj1" fmla="val -52526"/>
              <a:gd name="adj2" fmla="val -170908"/>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独自アラーム</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On</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四角形吹き出し 34">
            <a:extLst>
              <a:ext uri="{FF2B5EF4-FFF2-40B4-BE49-F238E27FC236}">
                <a16:creationId xmlns:a16="http://schemas.microsoft.com/office/drawing/2014/main" id="{B1B1A727-5C33-2A91-D12F-EC32BD7B65FF}"/>
              </a:ext>
            </a:extLst>
          </p:cNvPr>
          <p:cNvSpPr/>
          <p:nvPr/>
        </p:nvSpPr>
        <p:spPr>
          <a:xfrm>
            <a:off x="5766990" y="2111872"/>
            <a:ext cx="1638292" cy="256105"/>
          </a:xfrm>
          <a:prstGeom prst="wedgeRectCallout">
            <a:avLst>
              <a:gd name="adj1" fmla="val -92801"/>
              <a:gd name="adj2" fmla="val 279780"/>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イベント録画</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On</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7" name="Rectangle: Rounded Corners 5">
            <a:extLst>
              <a:ext uri="{FF2B5EF4-FFF2-40B4-BE49-F238E27FC236}">
                <a16:creationId xmlns:a16="http://schemas.microsoft.com/office/drawing/2014/main" id="{EACEE450-321F-3836-54A8-153C9D1A9FC0}"/>
              </a:ext>
            </a:extLst>
          </p:cNvPr>
          <p:cNvSpPr/>
          <p:nvPr/>
        </p:nvSpPr>
        <p:spPr>
          <a:xfrm>
            <a:off x="4777867" y="2903931"/>
            <a:ext cx="353672" cy="358144"/>
          </a:xfrm>
          <a:prstGeom prst="roundRect">
            <a:avLst/>
          </a:prstGeom>
          <a:noFill/>
          <a:ln w="28575" cap="flat" cmpd="sng" algn="ctr">
            <a:solidFill>
              <a:srgbClr val="FF0000"/>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Rectangle: Rounded Corners 5">
            <a:extLst>
              <a:ext uri="{FF2B5EF4-FFF2-40B4-BE49-F238E27FC236}">
                <a16:creationId xmlns:a16="http://schemas.microsoft.com/office/drawing/2014/main" id="{3E0C98B9-F6E3-3F8A-03D3-3D450583CC8E}"/>
              </a:ext>
            </a:extLst>
          </p:cNvPr>
          <p:cNvSpPr/>
          <p:nvPr/>
        </p:nvSpPr>
        <p:spPr>
          <a:xfrm>
            <a:off x="5364025" y="2898067"/>
            <a:ext cx="353672" cy="358144"/>
          </a:xfrm>
          <a:prstGeom prst="roundRect">
            <a:avLst/>
          </a:prstGeom>
          <a:noFill/>
          <a:ln w="28575" cap="flat" cmpd="sng" algn="ctr">
            <a:solidFill>
              <a:srgbClr val="FF0000"/>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nvGrpSpPr>
          <p:cNvPr id="9" name="グループ化 8">
            <a:extLst>
              <a:ext uri="{FF2B5EF4-FFF2-40B4-BE49-F238E27FC236}">
                <a16:creationId xmlns:a16="http://schemas.microsoft.com/office/drawing/2014/main" id="{802473D6-7F45-04AA-E56D-8E3D8232D971}"/>
              </a:ext>
            </a:extLst>
          </p:cNvPr>
          <p:cNvGrpSpPr/>
          <p:nvPr/>
        </p:nvGrpSpPr>
        <p:grpSpPr>
          <a:xfrm>
            <a:off x="7508630" y="651330"/>
            <a:ext cx="1530521" cy="3986453"/>
            <a:chOff x="10192023" y="884401"/>
            <a:chExt cx="1778684" cy="5090610"/>
          </a:xfrm>
        </p:grpSpPr>
        <p:cxnSp>
          <p:nvCxnSpPr>
            <p:cNvPr id="10" name="直線コネクタ 9">
              <a:extLst>
                <a:ext uri="{FF2B5EF4-FFF2-40B4-BE49-F238E27FC236}">
                  <a16:creationId xmlns:a16="http://schemas.microsoft.com/office/drawing/2014/main" id="{97058EDC-1C84-29BE-23DE-39F0D88C8D6F}"/>
                </a:ext>
              </a:extLst>
            </p:cNvPr>
            <p:cNvCxnSpPr>
              <a:stCxn id="11" idx="2"/>
              <a:endCxn id="17" idx="0"/>
            </p:cNvCxnSpPr>
            <p:nvPr/>
          </p:nvCxnSpPr>
          <p:spPr>
            <a:xfrm>
              <a:off x="11078549" y="1277412"/>
              <a:ext cx="5634" cy="4343889"/>
            </a:xfrm>
            <a:prstGeom prst="line">
              <a:avLst/>
            </a:prstGeom>
            <a:noFill/>
            <a:ln w="57150" cap="flat" cmpd="sng" algn="ctr">
              <a:solidFill>
                <a:srgbClr val="5B9BD5">
                  <a:lumMod val="60000"/>
                  <a:lumOff val="40000"/>
                </a:srgbClr>
              </a:solidFill>
              <a:prstDash val="solid"/>
              <a:miter lim="800000"/>
            </a:ln>
            <a:effectLst/>
          </p:spPr>
        </p:cxnSp>
        <p:sp>
          <p:nvSpPr>
            <p:cNvPr id="11" name="テキスト ボックス 10">
              <a:extLst>
                <a:ext uri="{FF2B5EF4-FFF2-40B4-BE49-F238E27FC236}">
                  <a16:creationId xmlns:a16="http://schemas.microsoft.com/office/drawing/2014/main" id="{8973448E-6A4D-0478-1F71-8B4BE13A204A}"/>
                </a:ext>
              </a:extLst>
            </p:cNvPr>
            <p:cNvSpPr txBox="1"/>
            <p:nvPr/>
          </p:nvSpPr>
          <p:spPr>
            <a:xfrm>
              <a:off x="10192024" y="884401"/>
              <a:ext cx="1773049" cy="393012"/>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12" name="テキスト ボックス 11">
              <a:extLst>
                <a:ext uri="{FF2B5EF4-FFF2-40B4-BE49-F238E27FC236}">
                  <a16:creationId xmlns:a16="http://schemas.microsoft.com/office/drawing/2014/main" id="{D9028447-8271-916D-2FE9-AEF3B1E39679}"/>
                </a:ext>
              </a:extLst>
            </p:cNvPr>
            <p:cNvSpPr txBox="1"/>
            <p:nvPr/>
          </p:nvSpPr>
          <p:spPr>
            <a:xfrm>
              <a:off x="10206262" y="4923143"/>
              <a:ext cx="1764445" cy="393011"/>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13" name="テキスト ボックス 12">
              <a:extLst>
                <a:ext uri="{FF2B5EF4-FFF2-40B4-BE49-F238E27FC236}">
                  <a16:creationId xmlns:a16="http://schemas.microsoft.com/office/drawing/2014/main" id="{E7CF2D2F-F870-C5C0-CC95-7C1DE0775EA4}"/>
                </a:ext>
              </a:extLst>
            </p:cNvPr>
            <p:cNvSpPr txBox="1"/>
            <p:nvPr/>
          </p:nvSpPr>
          <p:spPr>
            <a:xfrm>
              <a:off x="10192023" y="2245417"/>
              <a:ext cx="1773049" cy="393011"/>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14" name="テキスト ボックス 13">
              <a:extLst>
                <a:ext uri="{FF2B5EF4-FFF2-40B4-BE49-F238E27FC236}">
                  <a16:creationId xmlns:a16="http://schemas.microsoft.com/office/drawing/2014/main" id="{766F943B-B3D7-2ABC-CB7A-0A16C1D6C97E}"/>
                </a:ext>
              </a:extLst>
            </p:cNvPr>
            <p:cNvSpPr txBox="1"/>
            <p:nvPr/>
          </p:nvSpPr>
          <p:spPr>
            <a:xfrm>
              <a:off x="10358983" y="2943082"/>
              <a:ext cx="1439125" cy="354203"/>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p>
          </p:txBody>
        </p:sp>
        <p:sp>
          <p:nvSpPr>
            <p:cNvPr id="15" name="テキスト ボックス 14">
              <a:extLst>
                <a:ext uri="{FF2B5EF4-FFF2-40B4-BE49-F238E27FC236}">
                  <a16:creationId xmlns:a16="http://schemas.microsoft.com/office/drawing/2014/main" id="{293EA9D9-9521-0D7D-188A-C7ED2770CEFD}"/>
                </a:ext>
              </a:extLst>
            </p:cNvPr>
            <p:cNvSpPr txBox="1"/>
            <p:nvPr/>
          </p:nvSpPr>
          <p:spPr>
            <a:xfrm>
              <a:off x="10358986" y="3605430"/>
              <a:ext cx="1439125" cy="353710"/>
            </a:xfrm>
            <a:prstGeom prst="rect">
              <a:avLst/>
            </a:prstGeom>
            <a:solidFill>
              <a:srgbClr val="FFC000"/>
            </a:solidFill>
            <a:ln>
              <a:solidFill>
                <a:srgbClr val="FFC000"/>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p>
          </p:txBody>
        </p:sp>
        <p:sp>
          <p:nvSpPr>
            <p:cNvPr id="16" name="テキスト ボックス 15">
              <a:extLst>
                <a:ext uri="{FF2B5EF4-FFF2-40B4-BE49-F238E27FC236}">
                  <a16:creationId xmlns:a16="http://schemas.microsoft.com/office/drawing/2014/main" id="{4F453EDB-3393-94EC-3C45-F5D16C0DBFFC}"/>
                </a:ext>
              </a:extLst>
            </p:cNvPr>
            <p:cNvSpPr txBox="1"/>
            <p:nvPr/>
          </p:nvSpPr>
          <p:spPr>
            <a:xfrm>
              <a:off x="10364620" y="4264286"/>
              <a:ext cx="1439125"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17" name="テキスト ボックス 16">
              <a:extLst>
                <a:ext uri="{FF2B5EF4-FFF2-40B4-BE49-F238E27FC236}">
                  <a16:creationId xmlns:a16="http://schemas.microsoft.com/office/drawing/2014/main" id="{2C805260-8ACB-D55D-7A0A-56CC2750FD2A}"/>
                </a:ext>
              </a:extLst>
            </p:cNvPr>
            <p:cNvSpPr txBox="1"/>
            <p:nvPr/>
          </p:nvSpPr>
          <p:spPr>
            <a:xfrm>
              <a:off x="10364620" y="5621301"/>
              <a:ext cx="1439124"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18" name="テキスト ボックス 17">
              <a:extLst>
                <a:ext uri="{FF2B5EF4-FFF2-40B4-BE49-F238E27FC236}">
                  <a16:creationId xmlns:a16="http://schemas.microsoft.com/office/drawing/2014/main" id="{34090B17-332A-EF35-58F2-14E1D2E4CF81}"/>
                </a:ext>
              </a:extLst>
            </p:cNvPr>
            <p:cNvSpPr txBox="1"/>
            <p:nvPr/>
          </p:nvSpPr>
          <p:spPr>
            <a:xfrm>
              <a:off x="10358986" y="1583211"/>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grpSp>
      <p:sp>
        <p:nvSpPr>
          <p:cNvPr id="19" name="正方形/長方形 18">
            <a:extLst>
              <a:ext uri="{FF2B5EF4-FFF2-40B4-BE49-F238E27FC236}">
                <a16:creationId xmlns:a16="http://schemas.microsoft.com/office/drawing/2014/main" id="{CE8677E8-9ABD-CD92-E61C-C140E0BA7285}"/>
              </a:ext>
            </a:extLst>
          </p:cNvPr>
          <p:cNvSpPr/>
          <p:nvPr/>
        </p:nvSpPr>
        <p:spPr>
          <a:xfrm>
            <a:off x="212840" y="1198568"/>
            <a:ext cx="2680542" cy="307777"/>
          </a:xfrm>
          <a:prstGeom prst="rect">
            <a:avLst/>
          </a:prstGeom>
        </p:spPr>
        <p:txBody>
          <a:bodyPr wrap="none">
            <a:spAutoFit/>
          </a:bodyPr>
          <a:lstStyle/>
          <a:p>
            <a:pPr defTabSz="457200" fontAlgn="base">
              <a:spcBef>
                <a:spcPct val="0"/>
              </a:spcBef>
              <a:spcAft>
                <a:spcPct val="0"/>
              </a:spcAft>
              <a:defRPr/>
            </a:pPr>
            <a:r>
              <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スケジュール１に設定する場合</a:t>
            </a:r>
            <a:r>
              <a:rPr lang="en-US" altLang="ja-JP"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r>
              <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例</a:t>
            </a:r>
            <a:r>
              <a:rPr lang="en-US" altLang="ja-JP"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endParaRPr lang="ja-JP" altLang="en-US" sz="1400" u="sng"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Tree>
    <p:extLst>
      <p:ext uri="{BB962C8B-B14F-4D97-AF65-F5344CB8AC3E}">
        <p14:creationId xmlns:p14="http://schemas.microsoft.com/office/powerpoint/2010/main" val="417337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5C7C34A-80B6-794E-BD96-2FD43108F689}"/>
              </a:ext>
            </a:extLst>
          </p:cNvPr>
          <p:cNvPicPr>
            <a:picLocks noChangeAspect="1"/>
          </p:cNvPicPr>
          <p:nvPr/>
        </p:nvPicPr>
        <p:blipFill rotWithShape="1">
          <a:blip r:embed="rId2"/>
          <a:srcRect l="30159" t="24889" r="3630" b="8975"/>
          <a:stretch/>
        </p:blipFill>
        <p:spPr>
          <a:xfrm>
            <a:off x="104849" y="1115867"/>
            <a:ext cx="5007439" cy="3609587"/>
          </a:xfrm>
          <a:prstGeom prst="rect">
            <a:avLst/>
          </a:prstGeom>
        </p:spPr>
      </p:pic>
      <p:sp>
        <p:nvSpPr>
          <p:cNvPr id="2" name="タイトル 1"/>
          <p:cNvSpPr>
            <a:spLocks noGrp="1"/>
          </p:cNvSpPr>
          <p:nvPr>
            <p:ph type="title"/>
          </p:nvPr>
        </p:nvSpPr>
        <p:spPr/>
        <p:txBody>
          <a:bodyPr/>
          <a:lstStyle/>
          <a:p>
            <a:r>
              <a:rPr kumimoji="1" lang="ja-JP" altLang="en-US" dirty="0"/>
              <a:t>レコーダー設定　</a:t>
            </a:r>
            <a:r>
              <a:rPr kumimoji="1" lang="ja-JP" altLang="en-US" sz="2800" dirty="0"/>
              <a:t>～独自アラーム通知設定～</a:t>
            </a:r>
            <a:endParaRPr kumimoji="1" lang="ja-JP" altLang="en-US" dirty="0"/>
          </a:p>
        </p:txBody>
      </p:sp>
      <p:sp>
        <p:nvSpPr>
          <p:cNvPr id="19" name="正方形/長方形 18">
            <a:extLst>
              <a:ext uri="{FF2B5EF4-FFF2-40B4-BE49-F238E27FC236}">
                <a16:creationId xmlns:a16="http://schemas.microsoft.com/office/drawing/2014/main" id="{ED44B0FC-DEC4-32BA-959F-E4772E932C78}"/>
              </a:ext>
            </a:extLst>
          </p:cNvPr>
          <p:cNvSpPr/>
          <p:nvPr/>
        </p:nvSpPr>
        <p:spPr>
          <a:xfrm>
            <a:off x="108746" y="653562"/>
            <a:ext cx="7366196" cy="313690"/>
          </a:xfrm>
          <a:prstGeom prst="rect">
            <a:avLst/>
          </a:prstGeom>
        </p:spPr>
        <p:txBody>
          <a:bodyPr wrap="square" lIns="0" tIns="45600" rIns="0" bIns="45600">
            <a:spAutoFit/>
          </a:bodyPr>
          <a:lstStyle/>
          <a:p>
            <a:pPr marL="285750" indent="-285750" defTabSz="457200">
              <a:lnSpc>
                <a:spcPct val="90000"/>
              </a:lnSpc>
              <a:buFont typeface="Wingdings" panose="05000000000000000000" pitchFamily="2" charset="2"/>
              <a:buChar char="n"/>
              <a:defRPr/>
            </a:pP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rPr>
              <a:t>設定→ネットワーク→独自アラーム</a:t>
            </a:r>
            <a:endParaRPr lang="en-US" altLang="ja-JP"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endParaRPr>
          </a:p>
        </p:txBody>
      </p:sp>
      <p:grpSp>
        <p:nvGrpSpPr>
          <p:cNvPr id="20" name="グループ化 19">
            <a:extLst>
              <a:ext uri="{FF2B5EF4-FFF2-40B4-BE49-F238E27FC236}">
                <a16:creationId xmlns:a16="http://schemas.microsoft.com/office/drawing/2014/main" id="{54A8FFE2-2F2E-6CAA-56EC-9D25D6C11D0F}"/>
              </a:ext>
            </a:extLst>
          </p:cNvPr>
          <p:cNvGrpSpPr/>
          <p:nvPr/>
        </p:nvGrpSpPr>
        <p:grpSpPr>
          <a:xfrm>
            <a:off x="7508630" y="651330"/>
            <a:ext cx="1530521" cy="3986453"/>
            <a:chOff x="10192023" y="884401"/>
            <a:chExt cx="1778684" cy="5090610"/>
          </a:xfrm>
        </p:grpSpPr>
        <p:cxnSp>
          <p:nvCxnSpPr>
            <p:cNvPr id="21" name="直線コネクタ 20">
              <a:extLst>
                <a:ext uri="{FF2B5EF4-FFF2-40B4-BE49-F238E27FC236}">
                  <a16:creationId xmlns:a16="http://schemas.microsoft.com/office/drawing/2014/main" id="{A97A8CFE-FE74-39BA-34C4-5319E2D3521A}"/>
                </a:ext>
              </a:extLst>
            </p:cNvPr>
            <p:cNvCxnSpPr>
              <a:stCxn id="22" idx="2"/>
              <a:endCxn id="28" idx="0"/>
            </p:cNvCxnSpPr>
            <p:nvPr/>
          </p:nvCxnSpPr>
          <p:spPr>
            <a:xfrm>
              <a:off x="11078549" y="1277412"/>
              <a:ext cx="5634" cy="4343889"/>
            </a:xfrm>
            <a:prstGeom prst="line">
              <a:avLst/>
            </a:prstGeom>
            <a:noFill/>
            <a:ln w="57150" cap="flat" cmpd="sng" algn="ctr">
              <a:solidFill>
                <a:srgbClr val="5B9BD5">
                  <a:lumMod val="60000"/>
                  <a:lumOff val="40000"/>
                </a:srgbClr>
              </a:solidFill>
              <a:prstDash val="solid"/>
              <a:miter lim="800000"/>
            </a:ln>
            <a:effectLst/>
          </p:spPr>
        </p:cxnSp>
        <p:sp>
          <p:nvSpPr>
            <p:cNvPr id="22" name="テキスト ボックス 21">
              <a:extLst>
                <a:ext uri="{FF2B5EF4-FFF2-40B4-BE49-F238E27FC236}">
                  <a16:creationId xmlns:a16="http://schemas.microsoft.com/office/drawing/2014/main" id="{0D03CAB2-C7F3-393F-E10F-62DEB830D72B}"/>
                </a:ext>
              </a:extLst>
            </p:cNvPr>
            <p:cNvSpPr txBox="1"/>
            <p:nvPr/>
          </p:nvSpPr>
          <p:spPr>
            <a:xfrm>
              <a:off x="10192024" y="884401"/>
              <a:ext cx="1773049" cy="393012"/>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23" name="テキスト ボックス 22">
              <a:extLst>
                <a:ext uri="{FF2B5EF4-FFF2-40B4-BE49-F238E27FC236}">
                  <a16:creationId xmlns:a16="http://schemas.microsoft.com/office/drawing/2014/main" id="{3E8F72DC-7B40-C87D-37B2-7A721E632C9B}"/>
                </a:ext>
              </a:extLst>
            </p:cNvPr>
            <p:cNvSpPr txBox="1"/>
            <p:nvPr/>
          </p:nvSpPr>
          <p:spPr>
            <a:xfrm>
              <a:off x="10206262" y="4923143"/>
              <a:ext cx="1764445" cy="393011"/>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24" name="テキスト ボックス 23">
              <a:extLst>
                <a:ext uri="{FF2B5EF4-FFF2-40B4-BE49-F238E27FC236}">
                  <a16:creationId xmlns:a16="http://schemas.microsoft.com/office/drawing/2014/main" id="{C4A61AA1-6926-1E4B-0D71-0213DFB3BA96}"/>
                </a:ext>
              </a:extLst>
            </p:cNvPr>
            <p:cNvSpPr txBox="1"/>
            <p:nvPr/>
          </p:nvSpPr>
          <p:spPr>
            <a:xfrm>
              <a:off x="10192023" y="2245417"/>
              <a:ext cx="1773049" cy="393011"/>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25" name="テキスト ボックス 24">
              <a:extLst>
                <a:ext uri="{FF2B5EF4-FFF2-40B4-BE49-F238E27FC236}">
                  <a16:creationId xmlns:a16="http://schemas.microsoft.com/office/drawing/2014/main" id="{740738A7-D897-1EB4-A35B-4B74899A1BAD}"/>
                </a:ext>
              </a:extLst>
            </p:cNvPr>
            <p:cNvSpPr txBox="1"/>
            <p:nvPr/>
          </p:nvSpPr>
          <p:spPr>
            <a:xfrm>
              <a:off x="10358983" y="2943082"/>
              <a:ext cx="1439125" cy="354203"/>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p>
          </p:txBody>
        </p:sp>
        <p:sp>
          <p:nvSpPr>
            <p:cNvPr id="26" name="テキスト ボックス 25">
              <a:extLst>
                <a:ext uri="{FF2B5EF4-FFF2-40B4-BE49-F238E27FC236}">
                  <a16:creationId xmlns:a16="http://schemas.microsoft.com/office/drawing/2014/main" id="{ACFABA08-159F-0EA1-F4A7-3E435C23338B}"/>
                </a:ext>
              </a:extLst>
            </p:cNvPr>
            <p:cNvSpPr txBox="1"/>
            <p:nvPr/>
          </p:nvSpPr>
          <p:spPr>
            <a:xfrm>
              <a:off x="10358986" y="3605430"/>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p>
          </p:txBody>
        </p:sp>
        <p:sp>
          <p:nvSpPr>
            <p:cNvPr id="27" name="テキスト ボックス 26">
              <a:extLst>
                <a:ext uri="{FF2B5EF4-FFF2-40B4-BE49-F238E27FC236}">
                  <a16:creationId xmlns:a16="http://schemas.microsoft.com/office/drawing/2014/main" id="{EB6E2925-D0A8-9C99-0D97-582526B6656B}"/>
                </a:ext>
              </a:extLst>
            </p:cNvPr>
            <p:cNvSpPr txBox="1"/>
            <p:nvPr/>
          </p:nvSpPr>
          <p:spPr>
            <a:xfrm>
              <a:off x="10364620" y="4264286"/>
              <a:ext cx="1439125" cy="353710"/>
            </a:xfrm>
            <a:prstGeom prst="rect">
              <a:avLst/>
            </a:prstGeom>
            <a:solidFill>
              <a:srgbClr val="FFC000"/>
            </a:solidFill>
            <a:ln>
              <a:solidFill>
                <a:srgbClr val="FFC000"/>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28" name="テキスト ボックス 27">
              <a:extLst>
                <a:ext uri="{FF2B5EF4-FFF2-40B4-BE49-F238E27FC236}">
                  <a16:creationId xmlns:a16="http://schemas.microsoft.com/office/drawing/2014/main" id="{4232D7A2-51D5-5DD3-4219-8BA399562834}"/>
                </a:ext>
              </a:extLst>
            </p:cNvPr>
            <p:cNvSpPr txBox="1"/>
            <p:nvPr/>
          </p:nvSpPr>
          <p:spPr>
            <a:xfrm>
              <a:off x="10364620" y="5621301"/>
              <a:ext cx="1439124" cy="353710"/>
            </a:xfrm>
            <a:prstGeom prst="rect">
              <a:avLst/>
            </a:prstGeom>
            <a:solidFill>
              <a:sysClr val="window" lastClr="FFFFFF">
                <a:lumMod val="75000"/>
              </a:sysClr>
            </a:solidFill>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29" name="テキスト ボックス 28">
              <a:extLst>
                <a:ext uri="{FF2B5EF4-FFF2-40B4-BE49-F238E27FC236}">
                  <a16:creationId xmlns:a16="http://schemas.microsoft.com/office/drawing/2014/main" id="{FD7A3381-F94F-D8D4-2B44-0BC968CAD128}"/>
                </a:ext>
              </a:extLst>
            </p:cNvPr>
            <p:cNvSpPr txBox="1"/>
            <p:nvPr/>
          </p:nvSpPr>
          <p:spPr>
            <a:xfrm>
              <a:off x="10358986" y="1583211"/>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grpSp>
      <p:sp>
        <p:nvSpPr>
          <p:cNvPr id="31" name="四角形吹き出し 46">
            <a:extLst>
              <a:ext uri="{FF2B5EF4-FFF2-40B4-BE49-F238E27FC236}">
                <a16:creationId xmlns:a16="http://schemas.microsoft.com/office/drawing/2014/main" id="{B8BC683C-A1E3-9463-1A08-313252971C4A}"/>
              </a:ext>
            </a:extLst>
          </p:cNvPr>
          <p:cNvSpPr/>
          <p:nvPr/>
        </p:nvSpPr>
        <p:spPr>
          <a:xfrm>
            <a:off x="5210513" y="1871024"/>
            <a:ext cx="2228195" cy="477579"/>
          </a:xfrm>
          <a:prstGeom prst="wedgeRectCallout">
            <a:avLst>
              <a:gd name="adj1" fmla="val -58761"/>
              <a:gd name="adj2" fmla="val 101749"/>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ASM300</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がインストールされている</a:t>
            </a: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PC</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の</a:t>
            </a:r>
            <a:r>
              <a:rPr kumimoji="0" lang="en-US"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IP</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アドレスを入力</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6679C355-7CFE-9617-2890-E40A9990468E}"/>
              </a:ext>
            </a:extLst>
          </p:cNvPr>
          <p:cNvSpPr/>
          <p:nvPr/>
        </p:nvSpPr>
        <p:spPr>
          <a:xfrm>
            <a:off x="660530" y="2446017"/>
            <a:ext cx="4364509" cy="251466"/>
          </a:xfrm>
          <a:prstGeom prst="rect">
            <a:avLst/>
          </a:prstGeom>
          <a:noFill/>
          <a:ln w="19050" cap="flat" cmpd="sng" algn="ctr">
            <a:solidFill>
              <a:srgbClr val="FF0000"/>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2495284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ASM300</a:t>
            </a:r>
            <a:r>
              <a:rPr kumimoji="1" lang="ja-JP" altLang="en-US" dirty="0"/>
              <a:t>設定　</a:t>
            </a:r>
            <a:r>
              <a:rPr kumimoji="1" lang="ja-JP" altLang="en-US" sz="2800" dirty="0"/>
              <a:t>～独自アラーム受信設定～</a:t>
            </a:r>
            <a:endParaRPr kumimoji="1" lang="ja-JP" altLang="en-US" dirty="0"/>
          </a:p>
        </p:txBody>
      </p:sp>
      <p:pic>
        <p:nvPicPr>
          <p:cNvPr id="3" name="Picture 3">
            <a:extLst>
              <a:ext uri="{FF2B5EF4-FFF2-40B4-BE49-F238E27FC236}">
                <a16:creationId xmlns:a16="http://schemas.microsoft.com/office/drawing/2014/main" id="{D31EE6F9-F942-56F0-C86C-BAC20423C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65" y="1140236"/>
            <a:ext cx="5182782" cy="212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a:extLst>
              <a:ext uri="{FF2B5EF4-FFF2-40B4-BE49-F238E27FC236}">
                <a16:creationId xmlns:a16="http://schemas.microsoft.com/office/drawing/2014/main" id="{DC869F30-E39A-6417-09AC-E4A0E84DCC2E}"/>
              </a:ext>
            </a:extLst>
          </p:cNvPr>
          <p:cNvSpPr/>
          <p:nvPr/>
        </p:nvSpPr>
        <p:spPr>
          <a:xfrm>
            <a:off x="107207" y="655320"/>
            <a:ext cx="6597497" cy="313690"/>
          </a:xfrm>
          <a:prstGeom prst="rect">
            <a:avLst/>
          </a:prstGeom>
        </p:spPr>
        <p:txBody>
          <a:bodyPr wrap="square" lIns="0" tIns="45600" rIns="0" bIns="45600">
            <a:spAutoFit/>
          </a:bodyPr>
          <a:lstStyle/>
          <a:p>
            <a:pPr marL="285750" indent="-285750" defTabSz="457200">
              <a:lnSpc>
                <a:spcPct val="90000"/>
              </a:lnSpc>
              <a:buFont typeface="Wingdings" panose="05000000000000000000" pitchFamily="2" charset="2"/>
              <a:buChar char="n"/>
              <a:defRPr/>
            </a:pPr>
            <a:r>
              <a:rPr lang="ja-JP" altLang="en-US"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rPr>
              <a:t>設定→通信→独自アラーム受信</a:t>
            </a:r>
            <a:endParaRPr lang="en-US" altLang="ja-JP" sz="1600" b="1" dirty="0">
              <a:solidFill>
                <a:srgbClr val="5B9BD5">
                  <a:lumMod val="50000"/>
                </a:srgbClr>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5" name="正方形/長方形 4">
            <a:extLst>
              <a:ext uri="{FF2B5EF4-FFF2-40B4-BE49-F238E27FC236}">
                <a16:creationId xmlns:a16="http://schemas.microsoft.com/office/drawing/2014/main" id="{F710BBF6-E6C9-8A61-2BA8-3BCDBD453ACD}"/>
              </a:ext>
            </a:extLst>
          </p:cNvPr>
          <p:cNvSpPr/>
          <p:nvPr/>
        </p:nvSpPr>
        <p:spPr>
          <a:xfrm>
            <a:off x="304622" y="2136186"/>
            <a:ext cx="5031879" cy="276915"/>
          </a:xfrm>
          <a:prstGeom prst="rect">
            <a:avLst/>
          </a:prstGeom>
          <a:noFill/>
          <a:ln w="19050" cap="flat" cmpd="sng" algn="ctr">
            <a:solidFill>
              <a:srgbClr val="FF0000"/>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6" name="四角形吹き出し 19">
            <a:extLst>
              <a:ext uri="{FF2B5EF4-FFF2-40B4-BE49-F238E27FC236}">
                <a16:creationId xmlns:a16="http://schemas.microsoft.com/office/drawing/2014/main" id="{59F576AC-B486-4C5C-CADB-6F197DFAB32F}"/>
              </a:ext>
            </a:extLst>
          </p:cNvPr>
          <p:cNvSpPr/>
          <p:nvPr/>
        </p:nvSpPr>
        <p:spPr>
          <a:xfrm>
            <a:off x="5622765" y="2072501"/>
            <a:ext cx="1526497" cy="265303"/>
          </a:xfrm>
          <a:prstGeom prst="wedgeRectCallout">
            <a:avLst>
              <a:gd name="adj1" fmla="val -68515"/>
              <a:gd name="adj2" fmla="val 28358"/>
            </a:avLst>
          </a:prstGeom>
          <a:solidFill>
            <a:srgbClr val="FFC000">
              <a:lumMod val="40000"/>
              <a:lumOff val="60000"/>
            </a:srgbClr>
          </a:solidFill>
          <a:ln w="9525" cap="flat" cmpd="sng" algn="ctr">
            <a:solidFill>
              <a:srgbClr val="70AD47">
                <a:lumMod val="75000"/>
              </a:srgb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受信</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r>
              <a:rPr kumimoji="0" lang="ja-JP" altLang="en-US"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オン</a:t>
            </a:r>
            <a:r>
              <a:rPr kumimoji="0" lang="en-GB" altLang="ja-JP" sz="1200" b="1"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rPr>
              <a:t>”</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grpSp>
        <p:nvGrpSpPr>
          <p:cNvPr id="7" name="グループ化 6">
            <a:extLst>
              <a:ext uri="{FF2B5EF4-FFF2-40B4-BE49-F238E27FC236}">
                <a16:creationId xmlns:a16="http://schemas.microsoft.com/office/drawing/2014/main" id="{B6E11EBE-4115-A6F3-FFE4-DBDCB2FD7843}"/>
              </a:ext>
            </a:extLst>
          </p:cNvPr>
          <p:cNvGrpSpPr/>
          <p:nvPr/>
        </p:nvGrpSpPr>
        <p:grpSpPr>
          <a:xfrm>
            <a:off x="7508630" y="651330"/>
            <a:ext cx="1530521" cy="3986453"/>
            <a:chOff x="10192023" y="884401"/>
            <a:chExt cx="1778684" cy="5090610"/>
          </a:xfrm>
        </p:grpSpPr>
        <p:cxnSp>
          <p:nvCxnSpPr>
            <p:cNvPr id="8" name="直線コネクタ 7">
              <a:extLst>
                <a:ext uri="{FF2B5EF4-FFF2-40B4-BE49-F238E27FC236}">
                  <a16:creationId xmlns:a16="http://schemas.microsoft.com/office/drawing/2014/main" id="{7F1A0C60-64C5-4C97-2076-30179986360C}"/>
                </a:ext>
              </a:extLst>
            </p:cNvPr>
            <p:cNvCxnSpPr>
              <a:stCxn id="9" idx="2"/>
              <a:endCxn id="15" idx="0"/>
            </p:cNvCxnSpPr>
            <p:nvPr/>
          </p:nvCxnSpPr>
          <p:spPr>
            <a:xfrm>
              <a:off x="11078549" y="1277412"/>
              <a:ext cx="5634" cy="4343889"/>
            </a:xfrm>
            <a:prstGeom prst="line">
              <a:avLst/>
            </a:prstGeom>
            <a:noFill/>
            <a:ln w="57150" cap="flat" cmpd="sng" algn="ctr">
              <a:solidFill>
                <a:srgbClr val="5B9BD5">
                  <a:lumMod val="60000"/>
                  <a:lumOff val="40000"/>
                </a:srgbClr>
              </a:solidFill>
              <a:prstDash val="solid"/>
              <a:miter lim="800000"/>
            </a:ln>
            <a:effectLst/>
          </p:spPr>
        </p:cxnSp>
        <p:sp>
          <p:nvSpPr>
            <p:cNvPr id="9" name="テキスト ボックス 8">
              <a:extLst>
                <a:ext uri="{FF2B5EF4-FFF2-40B4-BE49-F238E27FC236}">
                  <a16:creationId xmlns:a16="http://schemas.microsoft.com/office/drawing/2014/main" id="{8E4749B8-3C8E-B5F1-903A-F97EC3D9E426}"/>
                </a:ext>
              </a:extLst>
            </p:cNvPr>
            <p:cNvSpPr txBox="1"/>
            <p:nvPr/>
          </p:nvSpPr>
          <p:spPr>
            <a:xfrm>
              <a:off x="10192024" y="884401"/>
              <a:ext cx="1773049" cy="393012"/>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カメラ設定</a:t>
              </a:r>
            </a:p>
          </p:txBody>
        </p:sp>
        <p:sp>
          <p:nvSpPr>
            <p:cNvPr id="10" name="テキスト ボックス 9">
              <a:extLst>
                <a:ext uri="{FF2B5EF4-FFF2-40B4-BE49-F238E27FC236}">
                  <a16:creationId xmlns:a16="http://schemas.microsoft.com/office/drawing/2014/main" id="{0F3E593A-05E9-F1F9-6376-C409AD952495}"/>
                </a:ext>
              </a:extLst>
            </p:cNvPr>
            <p:cNvSpPr txBox="1"/>
            <p:nvPr/>
          </p:nvSpPr>
          <p:spPr>
            <a:xfrm>
              <a:off x="10206262" y="4923143"/>
              <a:ext cx="1764445" cy="393011"/>
            </a:xfrm>
            <a:prstGeom prst="rect">
              <a:avLst/>
            </a:prstGeom>
            <a:solidFill>
              <a:srgbClr val="5B9BD5"/>
            </a:solidFill>
            <a:ln>
              <a:solidFill>
                <a:srgbClr val="5B9BD5"/>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ASM300</a:t>
              </a: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設定</a:t>
              </a:r>
            </a:p>
          </p:txBody>
        </p:sp>
        <p:sp>
          <p:nvSpPr>
            <p:cNvPr id="11" name="テキスト ボックス 10">
              <a:extLst>
                <a:ext uri="{FF2B5EF4-FFF2-40B4-BE49-F238E27FC236}">
                  <a16:creationId xmlns:a16="http://schemas.microsoft.com/office/drawing/2014/main" id="{5683AF7C-277D-9F62-0BAC-00A175DC0BD8}"/>
                </a:ext>
              </a:extLst>
            </p:cNvPr>
            <p:cNvSpPr txBox="1"/>
            <p:nvPr/>
          </p:nvSpPr>
          <p:spPr>
            <a:xfrm>
              <a:off x="10192023" y="2245417"/>
              <a:ext cx="1773049" cy="393011"/>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レコーダー設定</a:t>
              </a:r>
            </a:p>
          </p:txBody>
        </p:sp>
        <p:sp>
          <p:nvSpPr>
            <p:cNvPr id="12" name="テキスト ボックス 11">
              <a:extLst>
                <a:ext uri="{FF2B5EF4-FFF2-40B4-BE49-F238E27FC236}">
                  <a16:creationId xmlns:a16="http://schemas.microsoft.com/office/drawing/2014/main" id="{37ACF143-41C5-2229-463A-17C530F66233}"/>
                </a:ext>
              </a:extLst>
            </p:cNvPr>
            <p:cNvSpPr txBox="1"/>
            <p:nvPr/>
          </p:nvSpPr>
          <p:spPr>
            <a:xfrm>
              <a:off x="10358983" y="2943082"/>
              <a:ext cx="1439125" cy="354203"/>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カメラサイトアラーム</a:t>
              </a:r>
            </a:p>
          </p:txBody>
        </p:sp>
        <p:sp>
          <p:nvSpPr>
            <p:cNvPr id="13" name="テキスト ボックス 12">
              <a:extLst>
                <a:ext uri="{FF2B5EF4-FFF2-40B4-BE49-F238E27FC236}">
                  <a16:creationId xmlns:a16="http://schemas.microsoft.com/office/drawing/2014/main" id="{92B149EC-BAC4-2A1A-ECE8-FE3F35F126EA}"/>
                </a:ext>
              </a:extLst>
            </p:cNvPr>
            <p:cNvSpPr txBox="1"/>
            <p:nvPr/>
          </p:nvSpPr>
          <p:spPr>
            <a:xfrm>
              <a:off x="10358986" y="3605430"/>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スケジュール</a:t>
              </a:r>
            </a:p>
          </p:txBody>
        </p:sp>
        <p:sp>
          <p:nvSpPr>
            <p:cNvPr id="14" name="テキスト ボックス 13">
              <a:extLst>
                <a:ext uri="{FF2B5EF4-FFF2-40B4-BE49-F238E27FC236}">
                  <a16:creationId xmlns:a16="http://schemas.microsoft.com/office/drawing/2014/main" id="{EA5694AB-8545-1EA9-9C89-C0A9F2D996A4}"/>
                </a:ext>
              </a:extLst>
            </p:cNvPr>
            <p:cNvSpPr txBox="1"/>
            <p:nvPr/>
          </p:nvSpPr>
          <p:spPr>
            <a:xfrm>
              <a:off x="10364620" y="4264286"/>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sp>
          <p:nvSpPr>
            <p:cNvPr id="15" name="テキスト ボックス 14">
              <a:extLst>
                <a:ext uri="{FF2B5EF4-FFF2-40B4-BE49-F238E27FC236}">
                  <a16:creationId xmlns:a16="http://schemas.microsoft.com/office/drawing/2014/main" id="{E07FAA2B-6575-9F0B-2808-DD50F6BF1877}"/>
                </a:ext>
              </a:extLst>
            </p:cNvPr>
            <p:cNvSpPr txBox="1"/>
            <p:nvPr/>
          </p:nvSpPr>
          <p:spPr>
            <a:xfrm>
              <a:off x="10364620" y="5621301"/>
              <a:ext cx="1439124" cy="353710"/>
            </a:xfrm>
            <a:prstGeom prst="rect">
              <a:avLst/>
            </a:prstGeom>
            <a:solidFill>
              <a:srgbClr val="FFC000"/>
            </a:solidFill>
            <a:ln>
              <a:solidFill>
                <a:srgbClr val="FFC000"/>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独自アラーム受信</a:t>
              </a:r>
            </a:p>
          </p:txBody>
        </p:sp>
        <p:sp>
          <p:nvSpPr>
            <p:cNvPr id="16" name="テキスト ボックス 15">
              <a:extLst>
                <a:ext uri="{FF2B5EF4-FFF2-40B4-BE49-F238E27FC236}">
                  <a16:creationId xmlns:a16="http://schemas.microsoft.com/office/drawing/2014/main" id="{D7A3593A-EAA3-88FF-3FD4-07CAF38C5D86}"/>
                </a:ext>
              </a:extLst>
            </p:cNvPr>
            <p:cNvSpPr txBox="1"/>
            <p:nvPr/>
          </p:nvSpPr>
          <p:spPr>
            <a:xfrm>
              <a:off x="10358986" y="1583211"/>
              <a:ext cx="1439125" cy="353710"/>
            </a:xfrm>
            <a:prstGeom prst="rect">
              <a:avLst/>
            </a:prstGeom>
            <a:solidFill>
              <a:sysClr val="window" lastClr="FFFFFF">
                <a:lumMod val="75000"/>
              </a:sysClr>
            </a:solidFill>
            <a:ln>
              <a:solidFill>
                <a:sysClr val="window" lastClr="FFFFFF">
                  <a:lumMod val="75000"/>
                </a:sysClr>
              </a:solidFill>
            </a:ln>
          </p:spPr>
          <p:txBody>
            <a:bodyPr wrap="square" rtlCol="0" anchor="ctr">
              <a:no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1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独自アラーム通知</a:t>
              </a:r>
            </a:p>
          </p:txBody>
        </p:sp>
      </p:grpSp>
    </p:spTree>
    <p:extLst>
      <p:ext uri="{BB962C8B-B14F-4D97-AF65-F5344CB8AC3E}">
        <p14:creationId xmlns:p14="http://schemas.microsoft.com/office/powerpoint/2010/main" val="3910032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変更履歴</a:t>
            </a:r>
            <a:endParaRPr kumimoji="1" lang="ja-JP" altLang="en-US" dirty="0"/>
          </a:p>
        </p:txBody>
      </p:sp>
    </p:spTree>
    <p:extLst>
      <p:ext uri="{BB962C8B-B14F-4D97-AF65-F5344CB8AC3E}">
        <p14:creationId xmlns:p14="http://schemas.microsoft.com/office/powerpoint/2010/main" val="10102893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変更履歴</a:t>
            </a:r>
            <a:endParaRPr kumimoji="1" lang="ja-JP" altLang="en-US" dirty="0"/>
          </a:p>
        </p:txBody>
      </p:sp>
      <p:sp>
        <p:nvSpPr>
          <p:cNvPr id="7" name="Rectangle 3"/>
          <p:cNvSpPr>
            <a:spLocks noChangeArrowheads="1"/>
          </p:cNvSpPr>
          <p:nvPr/>
        </p:nvSpPr>
        <p:spPr bwMode="auto">
          <a:xfrm>
            <a:off x="481497" y="1208931"/>
            <a:ext cx="4157209"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kumimoji="1" sz="3200">
                <a:solidFill>
                  <a:schemeClr val="tx1"/>
                </a:solidFill>
                <a:latin typeface="HGP創英角ｺﾞｼｯｸUB" pitchFamily="50" charset="-128"/>
                <a:ea typeface="ＭＳ Ｐゴシック" pitchFamily="50" charset="-128"/>
              </a:defRPr>
            </a:lvl1pPr>
            <a:lvl2pPr marL="742950" indent="-285750" eaLnBrk="0" hangingPunct="0">
              <a:buChar char="–"/>
              <a:defRPr kumimoji="1" sz="2800">
                <a:solidFill>
                  <a:schemeClr val="tx1"/>
                </a:solidFill>
                <a:latin typeface="HGP創英角ｺﾞｼｯｸUB" pitchFamily="50" charset="-128"/>
                <a:ea typeface="ＭＳ Ｐゴシック" pitchFamily="50" charset="-128"/>
              </a:defRPr>
            </a:lvl2pPr>
            <a:lvl3pPr marL="1143000" indent="-228600" eaLnBrk="0" hangingPunct="0">
              <a:buChar char="•"/>
              <a:defRPr kumimoji="1" sz="2400">
                <a:solidFill>
                  <a:schemeClr val="tx1"/>
                </a:solidFill>
                <a:latin typeface="HGP創英角ｺﾞｼｯｸUB" pitchFamily="50" charset="-128"/>
                <a:ea typeface="ＭＳ Ｐゴシック" pitchFamily="50" charset="-128"/>
              </a:defRPr>
            </a:lvl3pPr>
            <a:lvl4pPr marL="1600200" indent="-228600" eaLnBrk="0" hangingPunct="0">
              <a:buChar char="–"/>
              <a:defRPr kumimoji="1" sz="2000">
                <a:solidFill>
                  <a:schemeClr val="tx1"/>
                </a:solidFill>
                <a:latin typeface="HGP創英角ｺﾞｼｯｸUB" pitchFamily="50" charset="-128"/>
                <a:ea typeface="ＭＳ Ｐゴシック" pitchFamily="50" charset="-128"/>
              </a:defRPr>
            </a:lvl4pPr>
            <a:lvl5pPr marL="2057400" indent="-228600" eaLnBrk="0" hangingPunct="0">
              <a:buChar char="»"/>
              <a:defRPr kumimoji="1" sz="2000">
                <a:solidFill>
                  <a:schemeClr val="tx1"/>
                </a:solidFill>
                <a:latin typeface="HGP創英角ｺﾞｼｯｸUB" pitchFamily="50" charset="-128"/>
                <a:ea typeface="ＭＳ Ｐゴシック" pitchFamily="50" charset="-128"/>
              </a:defRPr>
            </a:lvl5pPr>
            <a:lvl6pPr marL="2514600" indent="-228600" eaLnBrk="0" fontAlgn="base" hangingPunct="0">
              <a:spcBef>
                <a:spcPct val="0"/>
              </a:spcBef>
              <a:spcAft>
                <a:spcPct val="0"/>
              </a:spcAft>
              <a:buChar char="»"/>
              <a:defRPr kumimoji="1" sz="2000">
                <a:solidFill>
                  <a:schemeClr val="tx1"/>
                </a:solidFill>
                <a:latin typeface="HGP創英角ｺﾞｼｯｸUB" pitchFamily="50" charset="-128"/>
                <a:ea typeface="ＭＳ Ｐゴシック" pitchFamily="50" charset="-128"/>
              </a:defRPr>
            </a:lvl6pPr>
            <a:lvl7pPr marL="2971800" indent="-228600" eaLnBrk="0" fontAlgn="base" hangingPunct="0">
              <a:spcBef>
                <a:spcPct val="0"/>
              </a:spcBef>
              <a:spcAft>
                <a:spcPct val="0"/>
              </a:spcAft>
              <a:buChar char="»"/>
              <a:defRPr kumimoji="1" sz="2000">
                <a:solidFill>
                  <a:schemeClr val="tx1"/>
                </a:solidFill>
                <a:latin typeface="HGP創英角ｺﾞｼｯｸUB" pitchFamily="50" charset="-128"/>
                <a:ea typeface="ＭＳ Ｐゴシック" pitchFamily="50" charset="-128"/>
              </a:defRPr>
            </a:lvl7pPr>
            <a:lvl8pPr marL="3429000" indent="-228600" eaLnBrk="0" fontAlgn="base" hangingPunct="0">
              <a:spcBef>
                <a:spcPct val="0"/>
              </a:spcBef>
              <a:spcAft>
                <a:spcPct val="0"/>
              </a:spcAft>
              <a:buChar char="»"/>
              <a:defRPr kumimoji="1" sz="2000">
                <a:solidFill>
                  <a:schemeClr val="tx1"/>
                </a:solidFill>
                <a:latin typeface="HGP創英角ｺﾞｼｯｸUB" pitchFamily="50" charset="-128"/>
                <a:ea typeface="ＭＳ Ｐゴシック" pitchFamily="50" charset="-128"/>
              </a:defRPr>
            </a:lvl8pPr>
            <a:lvl9pPr marL="3886200" indent="-228600" eaLnBrk="0" fontAlgn="base" hangingPunct="0">
              <a:spcBef>
                <a:spcPct val="0"/>
              </a:spcBef>
              <a:spcAft>
                <a:spcPct val="0"/>
              </a:spcAft>
              <a:buChar char="»"/>
              <a:defRPr kumimoji="1" sz="2000">
                <a:solidFill>
                  <a:schemeClr val="tx1"/>
                </a:solidFill>
                <a:latin typeface="HGP創英角ｺﾞｼｯｸUB" pitchFamily="50" charset="-128"/>
                <a:ea typeface="ＭＳ Ｐゴシック" pitchFamily="50" charset="-128"/>
              </a:defRPr>
            </a:lvl9pPr>
          </a:lstStyle>
          <a:p>
            <a:pPr marL="257175" indent="-257175" fontAlgn="base">
              <a:spcAft>
                <a:spcPct val="0"/>
              </a:spcAft>
              <a:buBlip>
                <a:blip r:embed="rId2"/>
              </a:buBlip>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61721364"/>
              </p:ext>
            </p:extLst>
          </p:nvPr>
        </p:nvGraphicFramePr>
        <p:xfrm>
          <a:off x="61657" y="540625"/>
          <a:ext cx="9000000" cy="3113963"/>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5760000">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5"/>
                    </a:ext>
                  </a:extLst>
                </a:gridCol>
              </a:tblGrid>
              <a:tr h="305963">
                <a:tc>
                  <a:txBody>
                    <a:bodyPr/>
                    <a:lstStyle/>
                    <a:p>
                      <a:pPr algn="ctr"/>
                      <a:r>
                        <a:rPr kumimoji="1" lang="en-US" altLang="ja-JP" sz="800" dirty="0">
                          <a:latin typeface="+mn-ea"/>
                          <a:ea typeface="+mn-ea"/>
                          <a:cs typeface="Calibri" panose="020F0502020204030204" pitchFamily="34" charset="0"/>
                        </a:rPr>
                        <a:t>No</a:t>
                      </a:r>
                      <a:endParaRPr kumimoji="1" lang="ja-JP" altLang="en-US" sz="800" dirty="0">
                        <a:latin typeface="+mn-ea"/>
                        <a:ea typeface="+mn-ea"/>
                        <a:cs typeface="Calibri" panose="020F0502020204030204" pitchFamily="34" charset="0"/>
                      </a:endParaRPr>
                    </a:p>
                  </a:txBody>
                  <a:tcPr marL="68580" marR="68580" marT="34290" marB="34290" anchor="ctr"/>
                </a:tc>
                <a:tc>
                  <a:txBody>
                    <a:bodyPr/>
                    <a:lstStyle/>
                    <a:p>
                      <a:pPr algn="ctr"/>
                      <a:r>
                        <a:rPr kumimoji="1" lang="ja-JP" altLang="en-US" sz="900" dirty="0">
                          <a:latin typeface="+mn-ea"/>
                          <a:ea typeface="+mn-ea"/>
                          <a:cs typeface="Calibri" panose="020F0502020204030204" pitchFamily="34" charset="0"/>
                        </a:rPr>
                        <a:t>変更内容</a:t>
                      </a:r>
                    </a:p>
                  </a:txBody>
                  <a:tcPr marL="68580" marR="68580" marT="34290" marB="34290" anchor="ctr"/>
                </a:tc>
                <a:tc>
                  <a:txBody>
                    <a:bodyPr/>
                    <a:lstStyle/>
                    <a:p>
                      <a:pPr algn="ctr"/>
                      <a:r>
                        <a:rPr kumimoji="1" lang="ja-JP" altLang="en-US" sz="900" dirty="0">
                          <a:latin typeface="+mn-ea"/>
                          <a:ea typeface="+mn-ea"/>
                          <a:cs typeface="Calibri" panose="020F0502020204030204" pitchFamily="34" charset="0"/>
                        </a:rPr>
                        <a:t>ページ</a:t>
                      </a:r>
                    </a:p>
                  </a:txBody>
                  <a:tcPr marL="68580" marR="68580" marT="34290" marB="34290" anchor="ctr"/>
                </a:tc>
                <a:tc>
                  <a:txBody>
                    <a:bodyPr/>
                    <a:lstStyle/>
                    <a:p>
                      <a:pPr algn="ctr"/>
                      <a:r>
                        <a:rPr kumimoji="1" lang="ja-JP" altLang="en-US" sz="900" dirty="0">
                          <a:latin typeface="+mn-ea"/>
                          <a:ea typeface="+mn-ea"/>
                          <a:cs typeface="Calibri" panose="020F0502020204030204" pitchFamily="34" charset="0"/>
                        </a:rPr>
                        <a:t>バージョン</a:t>
                      </a:r>
                    </a:p>
                  </a:txBody>
                  <a:tcPr marL="68580" marR="68580" marT="34290" marB="34290" anchor="ctr"/>
                </a:tc>
                <a:tc>
                  <a:txBody>
                    <a:bodyPr/>
                    <a:lstStyle/>
                    <a:p>
                      <a:pPr algn="ctr"/>
                      <a:r>
                        <a:rPr kumimoji="1" lang="ja-JP" altLang="en-US" sz="900" dirty="0">
                          <a:latin typeface="+mn-ea"/>
                          <a:ea typeface="+mn-ea"/>
                          <a:cs typeface="Calibri" panose="020F0502020204030204" pitchFamily="34" charset="0"/>
                        </a:rPr>
                        <a:t>更新日</a:t>
                      </a:r>
                    </a:p>
                  </a:txBody>
                  <a:tcPr marL="68580" marR="68580" marT="34290" marB="34290" anchor="ctr"/>
                </a:tc>
                <a:extLst>
                  <a:ext uri="{0D108BD9-81ED-4DB2-BD59-A6C34878D82A}">
                    <a16:rowId xmlns:a16="http://schemas.microsoft.com/office/drawing/2014/main" val="10000"/>
                  </a:ext>
                </a:extLst>
              </a:tr>
              <a:tr h="216000">
                <a:tc>
                  <a:txBody>
                    <a:bodyPr/>
                    <a:lstStyle/>
                    <a:p>
                      <a:pPr algn="ctr"/>
                      <a:r>
                        <a:rPr kumimoji="1" lang="en-US" altLang="ja-JP" sz="900" dirty="0">
                          <a:latin typeface="+mn-ea"/>
                          <a:ea typeface="+mn-ea"/>
                          <a:cs typeface="Calibri" panose="020F0502020204030204" pitchFamily="34" charset="0"/>
                        </a:rPr>
                        <a:t>-</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ja-JP" altLang="en-US" sz="900" dirty="0">
                          <a:latin typeface="+mn-ea"/>
                          <a:ea typeface="+mn-ea"/>
                          <a:cs typeface="Calibri" panose="020F0502020204030204" pitchFamily="34" charset="0"/>
                        </a:rPr>
                        <a:t>初版リリース</a:t>
                      </a: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1.00</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baseline="0" dirty="0">
                          <a:latin typeface="+mn-ea"/>
                          <a:ea typeface="+mn-ea"/>
                          <a:cs typeface="Calibri" panose="020F0502020204030204" pitchFamily="34" charset="0"/>
                        </a:rPr>
                        <a:t>2022/11/28</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216000">
                <a:tc>
                  <a:txBody>
                    <a:bodyPr/>
                    <a:lstStyle/>
                    <a:p>
                      <a:pPr algn="ctr"/>
                      <a:r>
                        <a:rPr kumimoji="1" lang="en-US" altLang="ja-JP" sz="900" dirty="0">
                          <a:latin typeface="+mn-ea"/>
                          <a:ea typeface="+mn-ea"/>
                          <a:cs typeface="Calibri" panose="020F0502020204030204" pitchFamily="34" charset="0"/>
                        </a:rPr>
                        <a:t>1</a:t>
                      </a: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900" dirty="0">
                          <a:latin typeface="+mn-ea"/>
                          <a:ea typeface="+mn-ea"/>
                          <a:cs typeface="Calibri" panose="020F0502020204030204" pitchFamily="34" charset="0"/>
                        </a:rPr>
                        <a:t>誤記修正、説明改善</a:t>
                      </a:r>
                      <a:endParaRPr lang="en-US" altLang="ja-JP"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20,22-25</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1.01</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baseline="0" dirty="0">
                          <a:latin typeface="+mn-ea"/>
                          <a:ea typeface="+mn-ea"/>
                          <a:cs typeface="Calibri" panose="020F0502020204030204" pitchFamily="34" charset="0"/>
                        </a:rPr>
                        <a:t>2023/2/7</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216000">
                <a:tc>
                  <a:txBody>
                    <a:bodyPr/>
                    <a:lstStyle/>
                    <a:p>
                      <a:pPr algn="ctr"/>
                      <a:r>
                        <a:rPr kumimoji="1" lang="en-US" altLang="ja-JP" sz="900" dirty="0">
                          <a:latin typeface="+mn-ea"/>
                          <a:ea typeface="+mn-ea"/>
                          <a:cs typeface="Calibri" panose="020F0502020204030204" pitchFamily="34" charset="0"/>
                        </a:rPr>
                        <a:t>2</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3"/>
                  </a:ext>
                </a:extLst>
              </a:tr>
              <a:tr h="216000">
                <a:tc>
                  <a:txBody>
                    <a:bodyPr/>
                    <a:lstStyle/>
                    <a:p>
                      <a:pPr algn="ctr"/>
                      <a:r>
                        <a:rPr kumimoji="1" lang="en-US" altLang="ja-JP" sz="900" dirty="0">
                          <a:latin typeface="+mn-ea"/>
                          <a:ea typeface="+mn-ea"/>
                          <a:cs typeface="Calibri" panose="020F0502020204030204" pitchFamily="34" charset="0"/>
                        </a:rPr>
                        <a:t>3</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ja-JP" sz="900" dirty="0">
                          <a:latin typeface="+mn-ea"/>
                          <a:ea typeface="+mn-ea"/>
                          <a:cs typeface="Calibri" panose="020F0502020204030204" pitchFamily="34" charset="0"/>
                        </a:rPr>
                        <a:t> </a:t>
                      </a: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4"/>
                  </a:ext>
                </a:extLst>
              </a:tr>
              <a:tr h="216000">
                <a:tc>
                  <a:txBody>
                    <a:bodyPr/>
                    <a:lstStyle/>
                    <a:p>
                      <a:pPr algn="ctr"/>
                      <a:r>
                        <a:rPr kumimoji="1" lang="en-US" altLang="ja-JP" sz="900" dirty="0">
                          <a:latin typeface="+mn-ea"/>
                          <a:ea typeface="+mn-ea"/>
                          <a:cs typeface="Calibri" panose="020F0502020204030204" pitchFamily="34" charset="0"/>
                        </a:rPr>
                        <a:t>4</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r h="216000">
                <a:tc>
                  <a:txBody>
                    <a:bodyPr/>
                    <a:lstStyle/>
                    <a:p>
                      <a:pPr algn="ctr"/>
                      <a:r>
                        <a:rPr kumimoji="1" lang="en-US" altLang="ja-JP" sz="900" dirty="0">
                          <a:latin typeface="+mn-ea"/>
                          <a:ea typeface="+mn-ea"/>
                          <a:cs typeface="Calibri" panose="020F0502020204030204" pitchFamily="34" charset="0"/>
                        </a:rPr>
                        <a:t>5</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900" dirty="0">
                          <a:latin typeface="+mn-ea"/>
                          <a:ea typeface="+mn-ea"/>
                          <a:cs typeface="Calibri" panose="020F0502020204030204" pitchFamily="34" charset="0"/>
                        </a:rPr>
                        <a:t> </a:t>
                      </a: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6"/>
                  </a:ext>
                </a:extLst>
              </a:tr>
              <a:tr h="216000">
                <a:tc>
                  <a:txBody>
                    <a:bodyPr/>
                    <a:lstStyle/>
                    <a:p>
                      <a:pPr algn="ctr"/>
                      <a:r>
                        <a:rPr kumimoji="1" lang="en-US" altLang="ja-JP" sz="900" dirty="0">
                          <a:latin typeface="+mn-ea"/>
                          <a:ea typeface="+mn-ea"/>
                          <a:cs typeface="Calibri" panose="020F0502020204030204" pitchFamily="34" charset="0"/>
                        </a:rPr>
                        <a:t>6</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7"/>
                  </a:ext>
                </a:extLst>
              </a:tr>
              <a:tr h="216000">
                <a:tc>
                  <a:txBody>
                    <a:bodyPr/>
                    <a:lstStyle/>
                    <a:p>
                      <a:pPr algn="ctr"/>
                      <a:r>
                        <a:rPr kumimoji="1" lang="en-US" altLang="ja-JP" sz="900" dirty="0">
                          <a:latin typeface="+mn-ea"/>
                          <a:ea typeface="+mn-ea"/>
                          <a:cs typeface="Calibri" panose="020F0502020204030204" pitchFamily="34" charset="0"/>
                        </a:rPr>
                        <a:t>7</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8"/>
                  </a:ext>
                </a:extLst>
              </a:tr>
              <a:tr h="216000">
                <a:tc>
                  <a:txBody>
                    <a:bodyPr/>
                    <a:lstStyle/>
                    <a:p>
                      <a:pPr algn="ctr"/>
                      <a:r>
                        <a:rPr kumimoji="1" lang="en-US" altLang="ja-JP" sz="900" dirty="0">
                          <a:latin typeface="+mn-ea"/>
                          <a:ea typeface="+mn-ea"/>
                          <a:cs typeface="Calibri" panose="020F0502020204030204" pitchFamily="34" charset="0"/>
                        </a:rPr>
                        <a:t> 8</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09"/>
                  </a:ext>
                </a:extLst>
              </a:tr>
              <a:tr h="216000">
                <a:tc>
                  <a:txBody>
                    <a:bodyPr/>
                    <a:lstStyle/>
                    <a:p>
                      <a:pPr algn="ctr"/>
                      <a:r>
                        <a:rPr kumimoji="1" lang="en-US" altLang="ja-JP" sz="900" dirty="0">
                          <a:latin typeface="+mn-ea"/>
                          <a:ea typeface="+mn-ea"/>
                          <a:cs typeface="Calibri" panose="020F0502020204030204" pitchFamily="34" charset="0"/>
                        </a:rPr>
                        <a:t> 9</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10"/>
                  </a:ext>
                </a:extLst>
              </a:tr>
              <a:tr h="216000">
                <a:tc>
                  <a:txBody>
                    <a:bodyPr/>
                    <a:lstStyle/>
                    <a:p>
                      <a:pPr algn="ctr"/>
                      <a:r>
                        <a:rPr kumimoji="1" lang="en-US" altLang="ja-JP" sz="900" dirty="0">
                          <a:latin typeface="+mn-ea"/>
                          <a:ea typeface="+mn-ea"/>
                          <a:cs typeface="Calibri" panose="020F0502020204030204" pitchFamily="34" charset="0"/>
                        </a:rPr>
                        <a:t>10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11"/>
                  </a:ext>
                </a:extLst>
              </a:tr>
              <a:tr h="216000">
                <a:tc>
                  <a:txBody>
                    <a:bodyPr/>
                    <a:lstStyle/>
                    <a:p>
                      <a:pPr algn="ctr"/>
                      <a:r>
                        <a:rPr kumimoji="1" lang="en-US" altLang="ja-JP" sz="900" dirty="0">
                          <a:latin typeface="+mn-ea"/>
                          <a:ea typeface="+mn-ea"/>
                          <a:cs typeface="Calibri" panose="020F0502020204030204" pitchFamily="34" charset="0"/>
                        </a:rPr>
                        <a:t>11</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12"/>
                  </a:ext>
                </a:extLst>
              </a:tr>
              <a:tr h="216000">
                <a:tc>
                  <a:txBody>
                    <a:bodyPr/>
                    <a:lstStyle/>
                    <a:p>
                      <a:pPr algn="ctr"/>
                      <a:r>
                        <a:rPr kumimoji="1" lang="en-US" altLang="ja-JP" sz="900" dirty="0">
                          <a:latin typeface="+mn-ea"/>
                          <a:ea typeface="+mn-ea"/>
                          <a:cs typeface="Calibri" panose="020F0502020204030204" pitchFamily="34" charset="0"/>
                        </a:rPr>
                        <a:t>12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lang="en-US" altLang="ja-JP" sz="900" dirty="0">
                          <a:latin typeface="+mn-ea"/>
                          <a:ea typeface="+mn-ea"/>
                        </a:rPr>
                        <a:t> </a:t>
                      </a: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algn="ct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kumimoji="1" lang="en-US" altLang="ja-JP" sz="900" dirty="0">
                          <a:latin typeface="+mn-ea"/>
                          <a:ea typeface="+mn-ea"/>
                          <a:cs typeface="Calibri" panose="020F0502020204030204" pitchFamily="34" charset="0"/>
                        </a:rPr>
                        <a:t> </a:t>
                      </a:r>
                      <a:endParaRPr kumimoji="1" lang="ja-JP" altLang="en-US" sz="900" dirty="0">
                        <a:latin typeface="+mn-ea"/>
                        <a:ea typeface="+mn-ea"/>
                        <a:cs typeface="Calibri" panose="020F0502020204030204" pitchFamily="34" charset="0"/>
                      </a:endParaRPr>
                    </a:p>
                  </a:txBody>
                  <a:tcPr marL="68580" marR="68580" marT="34290" marB="3429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38492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756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C9ACBA0E-4332-F747-1DF8-48E942A262F6}"/>
              </a:ext>
            </a:extLst>
          </p:cNvPr>
          <p:cNvPicPr>
            <a:picLocks noChangeAspect="1"/>
          </p:cNvPicPr>
          <p:nvPr/>
        </p:nvPicPr>
        <p:blipFill rotWithShape="1">
          <a:blip r:embed="rId2"/>
          <a:srcRect l="3620" t="1610" r="6271" b="4027"/>
          <a:stretch/>
        </p:blipFill>
        <p:spPr>
          <a:xfrm>
            <a:off x="8436909" y="1253857"/>
            <a:ext cx="523298" cy="509444"/>
          </a:xfrm>
          <a:prstGeom prst="rect">
            <a:avLst/>
          </a:prstGeom>
        </p:spPr>
      </p:pic>
      <p:sp>
        <p:nvSpPr>
          <p:cNvPr id="2" name="タイトル 1"/>
          <p:cNvSpPr>
            <a:spLocks noGrp="1"/>
          </p:cNvSpPr>
          <p:nvPr>
            <p:ph type="title"/>
          </p:nvPr>
        </p:nvSpPr>
        <p:spPr/>
        <p:txBody>
          <a:bodyPr/>
          <a:lstStyle/>
          <a:p>
            <a:r>
              <a:rPr kumimoji="1" lang="ja-JP" altLang="en-US" dirty="0"/>
              <a:t>１．商品コンセプト</a:t>
            </a:r>
          </a:p>
        </p:txBody>
      </p:sp>
      <p:sp>
        <p:nvSpPr>
          <p:cNvPr id="3" name="正方形/長方形 114">
            <a:extLst>
              <a:ext uri="{FF2B5EF4-FFF2-40B4-BE49-F238E27FC236}">
                <a16:creationId xmlns:a16="http://schemas.microsoft.com/office/drawing/2014/main" id="{61AD8D8B-E7B8-D32D-31DF-F48D81C429FC}"/>
              </a:ext>
            </a:extLst>
          </p:cNvPr>
          <p:cNvSpPr>
            <a:spLocks noChangeArrowheads="1"/>
          </p:cNvSpPr>
          <p:nvPr/>
        </p:nvSpPr>
        <p:spPr bwMode="auto">
          <a:xfrm>
            <a:off x="0" y="556276"/>
            <a:ext cx="9000000" cy="707886"/>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混雑検知</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914400" eaLnBrk="1" hangingPunct="1">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lang="en-US" altLang="ja-JP" sz="20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20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混雑状態</a:t>
            </a:r>
            <a:r>
              <a:rPr lang="en-US" altLang="ja-JP" sz="20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20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を自動検知し、アラームにてお知らせ可能</a:t>
            </a:r>
          </a:p>
        </p:txBody>
      </p:sp>
      <p:sp>
        <p:nvSpPr>
          <p:cNvPr id="4" name="正方形/長方形 3">
            <a:extLst>
              <a:ext uri="{FF2B5EF4-FFF2-40B4-BE49-F238E27FC236}">
                <a16:creationId xmlns:a16="http://schemas.microsoft.com/office/drawing/2014/main" id="{CD3A78DC-8244-C4FD-DCE4-4A53F3A81A12}"/>
              </a:ext>
            </a:extLst>
          </p:cNvPr>
          <p:cNvSpPr/>
          <p:nvPr/>
        </p:nvSpPr>
        <p:spPr>
          <a:xfrm>
            <a:off x="1935647" y="1679447"/>
            <a:ext cx="3717432" cy="1468983"/>
          </a:xfrm>
          <a:prstGeom prst="rect">
            <a:avLst/>
          </a:prstGeom>
          <a:solidFill>
            <a:srgbClr val="5B9BD5">
              <a:lumMod val="20000"/>
              <a:lumOff val="80000"/>
            </a:srgbClr>
          </a:solidFill>
          <a:ln w="9525" cap="flat" cmpd="sng" algn="ctr">
            <a:solidFill>
              <a:srgbClr val="118FBA">
                <a:shade val="95000"/>
                <a:satMod val="105000"/>
              </a:srgbClr>
            </a:solidFill>
            <a:prstDash val="solid"/>
          </a:ln>
          <a:effectLst>
            <a:outerShdw blurRad="40000" dist="20000" dir="5400000" rotWithShape="0">
              <a:srgbClr val="000000">
                <a:alpha val="38000"/>
              </a:srgbClr>
            </a:outerShdw>
          </a:effectLst>
        </p:spPr>
        <p:txBody>
          <a:bodyPr rIns="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ja-JP" sz="2400" b="1" i="0" u="none" strike="noStrike" kern="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6" name="正方形/長方形 5">
            <a:extLst>
              <a:ext uri="{FF2B5EF4-FFF2-40B4-BE49-F238E27FC236}">
                <a16:creationId xmlns:a16="http://schemas.microsoft.com/office/drawing/2014/main" id="{A5A900C1-B61A-E3B8-3525-485FF83813A9}"/>
              </a:ext>
            </a:extLst>
          </p:cNvPr>
          <p:cNvSpPr/>
          <p:nvPr/>
        </p:nvSpPr>
        <p:spPr>
          <a:xfrm>
            <a:off x="62749" y="1308277"/>
            <a:ext cx="5590329" cy="305944"/>
          </a:xfrm>
          <a:prstGeom prst="rect">
            <a:avLst/>
          </a:prstGeom>
          <a:solidFill>
            <a:srgbClr val="4472C4"/>
          </a:solidFill>
          <a:ln w="9525" cap="flat" cmpd="sng" algn="ctr">
            <a:solidFill>
              <a:srgbClr val="006AB0"/>
            </a:solidFill>
            <a:prstDash val="solid"/>
            <a:headEnd/>
            <a:tailEnd/>
          </a:ln>
          <a:effectLst>
            <a:outerShdw blurRad="40000" dist="23000" dir="5400000" rotWithShape="0">
              <a:srgbClr val="000000">
                <a:alpha val="35000"/>
              </a:srgbClr>
            </a:outerShdw>
          </a:effectLst>
        </p:spPr>
        <p:txBody>
          <a:bodyPr lIns="95883" tIns="0" rIns="47942" bIns="0" anchor="ctr"/>
          <a:lstStyle/>
          <a:p>
            <a:pPr marL="0" marR="0" lvl="0" indent="0" algn="ctr" defTabSz="1739900" eaLnBrk="1" fontAlgn="auto" latinLnBrk="0" hangingPunct="1">
              <a:lnSpc>
                <a:spcPct val="100000"/>
              </a:lnSpc>
              <a:spcBef>
                <a:spcPts val="0"/>
              </a:spcBef>
              <a:spcAft>
                <a:spcPts val="0"/>
              </a:spcAft>
              <a:buClr>
                <a:srgbClr val="1F497D"/>
              </a:buClr>
              <a:buSzTx/>
              <a:buFontTx/>
              <a:buNone/>
              <a:tabLst/>
              <a:defRPr/>
            </a:pPr>
            <a:r>
              <a:rPr kumimoji="0" lang="ja-JP" altLang="en-US" sz="16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rPr>
              <a:t>主な特徴</a:t>
            </a:r>
            <a:endParaRPr kumimoji="0" lang="en-US" altLang="ja-JP" sz="1600" b="1"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7" name="正方形/長方形 6">
            <a:extLst>
              <a:ext uri="{FF2B5EF4-FFF2-40B4-BE49-F238E27FC236}">
                <a16:creationId xmlns:a16="http://schemas.microsoft.com/office/drawing/2014/main" id="{1468F18F-DD8A-75F7-A725-0E72C858AD88}"/>
              </a:ext>
            </a:extLst>
          </p:cNvPr>
          <p:cNvSpPr/>
          <p:nvPr/>
        </p:nvSpPr>
        <p:spPr>
          <a:xfrm>
            <a:off x="62750" y="1679448"/>
            <a:ext cx="1825769" cy="1468983"/>
          </a:xfrm>
          <a:prstGeom prst="rect">
            <a:avLst/>
          </a:prstGeom>
          <a:solidFill>
            <a:srgbClr val="5B9BD5">
              <a:lumMod val="20000"/>
              <a:lumOff val="80000"/>
            </a:srgbClr>
          </a:solidFill>
          <a:ln w="9525" cap="flat" cmpd="sng" algn="ctr">
            <a:solidFill>
              <a:srgbClr val="118FBA">
                <a:shade val="95000"/>
                <a:satMod val="105000"/>
              </a:srgbClr>
            </a:solidFill>
            <a:prstDash val="solid"/>
            <a:headEnd/>
            <a:tailEnd/>
          </a:ln>
          <a:effectLst>
            <a:outerShdw blurRad="40000" dist="20000" dir="5400000" rotWithShape="0">
              <a:srgbClr val="000000">
                <a:alpha val="38000"/>
              </a:srgbClr>
            </a:outerShdw>
          </a:effectLst>
        </p:spPr>
        <p:txBody>
          <a:bodyPr lIns="95883" tIns="0" rIns="47942"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prstDash val="solid"/>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システム連携</a:t>
            </a:r>
          </a:p>
        </p:txBody>
      </p:sp>
      <p:sp>
        <p:nvSpPr>
          <p:cNvPr id="9" name="テキスト ボックス 8">
            <a:extLst>
              <a:ext uri="{FF2B5EF4-FFF2-40B4-BE49-F238E27FC236}">
                <a16:creationId xmlns:a16="http://schemas.microsoft.com/office/drawing/2014/main" id="{4A4D1323-7302-1F03-1F93-C73D87A7DDC5}"/>
              </a:ext>
            </a:extLst>
          </p:cNvPr>
          <p:cNvSpPr txBox="1"/>
          <p:nvPr/>
        </p:nvSpPr>
        <p:spPr>
          <a:xfrm>
            <a:off x="1935646" y="1724798"/>
            <a:ext cx="3717432" cy="523220"/>
          </a:xfrm>
          <a:prstGeom prst="rect">
            <a:avLst/>
          </a:prstGeom>
          <a:noFill/>
        </p:spPr>
        <p:txBody>
          <a:bodyPr wrap="square" rtlCol="0">
            <a:spAutoFit/>
          </a:bodyPr>
          <a:lstStyle/>
          <a:p>
            <a:pPr defTabSz="914400">
              <a:defRPr/>
            </a:pPr>
            <a:r>
              <a:rPr kumimoji="0" lang="ja-JP" altLang="en-US" sz="14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各種アラーム出力インターフェースを用いて</a:t>
            </a:r>
            <a:endParaRPr kumimoji="0" lang="en-US" altLang="ja-JP" sz="14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a:p>
            <a:pPr defTabSz="914400">
              <a:defRPr/>
            </a:pPr>
            <a:r>
              <a:rPr kumimoji="0" lang="ja-JP" altLang="en-US" sz="14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様々なシステムとの連携が可能</a:t>
            </a:r>
          </a:p>
        </p:txBody>
      </p:sp>
      <p:sp>
        <p:nvSpPr>
          <p:cNvPr id="11" name="正方形/長方形 10">
            <a:extLst>
              <a:ext uri="{FF2B5EF4-FFF2-40B4-BE49-F238E27FC236}">
                <a16:creationId xmlns:a16="http://schemas.microsoft.com/office/drawing/2014/main" id="{9DF710EA-C853-C48C-040A-EDA5338D66AC}"/>
              </a:ext>
            </a:extLst>
          </p:cNvPr>
          <p:cNvSpPr/>
          <p:nvPr/>
        </p:nvSpPr>
        <p:spPr>
          <a:xfrm>
            <a:off x="1935642" y="3213657"/>
            <a:ext cx="3717437" cy="1468983"/>
          </a:xfrm>
          <a:prstGeom prst="rect">
            <a:avLst/>
          </a:prstGeom>
          <a:solidFill>
            <a:srgbClr val="5B9BD5">
              <a:lumMod val="20000"/>
              <a:lumOff val="80000"/>
            </a:srgbClr>
          </a:solidFill>
          <a:ln w="9525" cap="flat" cmpd="sng" algn="ctr">
            <a:solidFill>
              <a:srgbClr val="118FBA">
                <a:shade val="95000"/>
                <a:satMod val="105000"/>
              </a:srgbClr>
            </a:solidFill>
            <a:prstDash val="solid"/>
          </a:ln>
          <a:effectLst>
            <a:outerShdw blurRad="40000" dist="20000" dir="5400000" rotWithShape="0">
              <a:srgbClr val="000000">
                <a:alpha val="38000"/>
              </a:srgbClr>
            </a:outerShdw>
          </a:effectLst>
        </p:spPr>
        <p:txBody>
          <a:bodyPr rIns="0" anchor="ctr"/>
          <a:lstStyle/>
          <a:p>
            <a:pPr marL="342900" marR="0" lvl="0" indent="-34290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altLang="ja-JP" sz="2400" b="1" i="0" u="none" strike="noStrike" kern="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Yu Gothic UI" panose="020B0500000000000000" pitchFamily="34" charset="-128"/>
              <a:ea typeface="Yu Gothic UI" panose="020B0500000000000000" pitchFamily="34" charset="-128"/>
              <a:cs typeface="Calibri" panose="020F0502020204030204" pitchFamily="34" charset="0"/>
            </a:endParaRPr>
          </a:p>
        </p:txBody>
      </p:sp>
      <p:sp>
        <p:nvSpPr>
          <p:cNvPr id="12" name="テキスト ボックス 11">
            <a:extLst>
              <a:ext uri="{FF2B5EF4-FFF2-40B4-BE49-F238E27FC236}">
                <a16:creationId xmlns:a16="http://schemas.microsoft.com/office/drawing/2014/main" id="{04FB7DC4-D532-2115-9525-5D39E3FEE17F}"/>
              </a:ext>
            </a:extLst>
          </p:cNvPr>
          <p:cNvSpPr txBox="1"/>
          <p:nvPr/>
        </p:nvSpPr>
        <p:spPr>
          <a:xfrm>
            <a:off x="1935641" y="3289841"/>
            <a:ext cx="3673868" cy="307777"/>
          </a:xfrm>
          <a:prstGeom prst="rect">
            <a:avLst/>
          </a:prstGeom>
          <a:noFill/>
        </p:spPr>
        <p:txBody>
          <a:bodyPr wrap="square" rtlCol="0">
            <a:spAutoFit/>
          </a:bodyPr>
          <a:lstStyle/>
          <a:p>
            <a:pPr defTabSz="914400">
              <a:defRPr/>
            </a:pPr>
            <a:r>
              <a:rPr kumimoji="0" lang="en-US" altLang="ja-JP" sz="14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HTTP</a:t>
            </a:r>
            <a:r>
              <a:rPr kumimoji="0" lang="ja-JP" altLang="en-US" sz="14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サーバーに人数データを定期的に送信可能</a:t>
            </a:r>
          </a:p>
        </p:txBody>
      </p:sp>
      <p:sp>
        <p:nvSpPr>
          <p:cNvPr id="14" name="正方形/長方形 13">
            <a:extLst>
              <a:ext uri="{FF2B5EF4-FFF2-40B4-BE49-F238E27FC236}">
                <a16:creationId xmlns:a16="http://schemas.microsoft.com/office/drawing/2014/main" id="{189FA8A5-63CE-B166-B06A-6055D7D28A44}"/>
              </a:ext>
            </a:extLst>
          </p:cNvPr>
          <p:cNvSpPr/>
          <p:nvPr/>
        </p:nvSpPr>
        <p:spPr>
          <a:xfrm>
            <a:off x="62749" y="3213658"/>
            <a:ext cx="1824297" cy="1468983"/>
          </a:xfrm>
          <a:prstGeom prst="rect">
            <a:avLst/>
          </a:prstGeom>
          <a:solidFill>
            <a:srgbClr val="5B9BD5">
              <a:lumMod val="20000"/>
              <a:lumOff val="80000"/>
            </a:srgbClr>
          </a:solidFill>
          <a:ln w="9525" cap="flat" cmpd="sng" algn="ctr">
            <a:solidFill>
              <a:srgbClr val="118FBA">
                <a:shade val="95000"/>
                <a:satMod val="105000"/>
              </a:srgbClr>
            </a:solidFill>
            <a:prstDash val="solid"/>
            <a:headEnd/>
            <a:tailEnd/>
          </a:ln>
          <a:effectLst>
            <a:outerShdw blurRad="40000" dist="20000" dir="5400000" rotWithShape="0">
              <a:srgbClr val="000000">
                <a:alpha val="38000"/>
              </a:srgbClr>
            </a:outerShdw>
          </a:effectLst>
        </p:spPr>
        <p:txBody>
          <a:bodyPr lIns="95883" tIns="0" rIns="47942"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prstDash val="solid"/>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HTTP</a:t>
            </a:r>
            <a:r>
              <a:rPr kumimoji="0" lang="ja-JP" altLang="en-US" sz="1600" b="1" i="0" u="none" strike="noStrike" kern="0" cap="none" spc="0" normalizeH="0" baseline="0" noProof="0" dirty="0">
                <a:ln>
                  <a:prstDash val="solid"/>
                </a:ln>
                <a:solidFill>
                  <a:prstClr val="black"/>
                </a:solidFill>
                <a:effectLst/>
                <a:uLnTx/>
                <a:uFillTx/>
                <a:latin typeface="Yu Gothic UI" panose="020B0500000000000000" pitchFamily="34" charset="-128"/>
                <a:ea typeface="Yu Gothic UI" panose="020B0500000000000000" pitchFamily="34" charset="-128"/>
                <a:cs typeface="Calibri" panose="020F0502020204030204" pitchFamily="34" charset="0"/>
              </a:rPr>
              <a:t>送信</a:t>
            </a:r>
          </a:p>
        </p:txBody>
      </p:sp>
      <p:sp>
        <p:nvSpPr>
          <p:cNvPr id="18" name="楕円 17">
            <a:extLst>
              <a:ext uri="{FF2B5EF4-FFF2-40B4-BE49-F238E27FC236}">
                <a16:creationId xmlns:a16="http://schemas.microsoft.com/office/drawing/2014/main" id="{21C67506-2950-E151-20FD-E582576EFD75}"/>
              </a:ext>
            </a:extLst>
          </p:cNvPr>
          <p:cNvSpPr/>
          <p:nvPr/>
        </p:nvSpPr>
        <p:spPr>
          <a:xfrm>
            <a:off x="2519188" y="2546392"/>
            <a:ext cx="2394990" cy="393176"/>
          </a:xfrm>
          <a:prstGeom prst="ellipse">
            <a:avLst/>
          </a:prstGeom>
          <a:noFill/>
          <a:ln w="12700" cap="flat" cmpd="sng" algn="ctr">
            <a:solidFill>
              <a:sysClr val="window" lastClr="FFFFFF">
                <a:lumMod val="50000"/>
              </a:sysClr>
            </a:solidFill>
            <a:prstDash val="solid"/>
            <a:miter lim="800000"/>
          </a:ln>
          <a:effectLst/>
        </p:spPr>
        <p:txBody>
          <a:bodyPr lIns="72000" tIns="36000" rIns="36000" bIns="36000" rtlCol="0" anchor="t" anchorCtr="0"/>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200" b="1" i="0" u="none" strike="noStrike" kern="0" cap="none" spc="0" normalizeH="0" baseline="0" noProof="0" dirty="0">
              <a:ln>
                <a:noFill/>
              </a:ln>
              <a:solidFill>
                <a:srgbClr val="C00000"/>
              </a:solidFill>
              <a:effectLst/>
              <a:uLnTx/>
              <a:uFillTx/>
              <a:latin typeface="Yu Gothic UI" panose="020B0500000000000000" pitchFamily="34" charset="-128"/>
              <a:ea typeface="Yu Gothic UI" panose="020B0500000000000000" pitchFamily="34" charset="-128"/>
              <a:cs typeface="Meiryo UI" panose="020B0604030504040204" pitchFamily="50" charset="-128"/>
            </a:endParaRPr>
          </a:p>
        </p:txBody>
      </p:sp>
      <p:pic>
        <p:nvPicPr>
          <p:cNvPr id="19" name="Picture 32">
            <a:extLst>
              <a:ext uri="{FF2B5EF4-FFF2-40B4-BE49-F238E27FC236}">
                <a16:creationId xmlns:a16="http://schemas.microsoft.com/office/drawing/2014/main" id="{E6EB8324-989E-7624-8782-F281DEAED14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28020" y="2843563"/>
            <a:ext cx="627796" cy="19201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図 19">
            <a:extLst>
              <a:ext uri="{FF2B5EF4-FFF2-40B4-BE49-F238E27FC236}">
                <a16:creationId xmlns:a16="http://schemas.microsoft.com/office/drawing/2014/main" id="{CDB30CDE-1C00-02B5-2033-50DEFF70F2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160" y="2523958"/>
            <a:ext cx="824232" cy="413758"/>
          </a:xfrm>
          <a:prstGeom prst="rect">
            <a:avLst/>
          </a:prstGeom>
        </p:spPr>
      </p:pic>
      <p:pic>
        <p:nvPicPr>
          <p:cNvPr id="10" name="図 9">
            <a:extLst>
              <a:ext uri="{FF2B5EF4-FFF2-40B4-BE49-F238E27FC236}">
                <a16:creationId xmlns:a16="http://schemas.microsoft.com/office/drawing/2014/main" id="{D8F1C199-9950-80E6-D9D5-F865AE522F3E}"/>
              </a:ext>
            </a:extLst>
          </p:cNvPr>
          <p:cNvPicPr>
            <a:picLocks noChangeAspect="1"/>
          </p:cNvPicPr>
          <p:nvPr/>
        </p:nvPicPr>
        <p:blipFill rotWithShape="1">
          <a:blip r:embed="rId2"/>
          <a:srcRect l="3620" t="1610" r="6271" b="4027"/>
          <a:stretch/>
        </p:blipFill>
        <p:spPr>
          <a:xfrm>
            <a:off x="2229965" y="2459820"/>
            <a:ext cx="483045" cy="470256"/>
          </a:xfrm>
          <a:prstGeom prst="rect">
            <a:avLst/>
          </a:prstGeom>
        </p:spPr>
      </p:pic>
      <p:sp>
        <p:nvSpPr>
          <p:cNvPr id="22" name="テキスト ボックス 85">
            <a:extLst>
              <a:ext uri="{FF2B5EF4-FFF2-40B4-BE49-F238E27FC236}">
                <a16:creationId xmlns:a16="http://schemas.microsoft.com/office/drawing/2014/main" id="{25835CAD-BB46-E94E-069F-808644DEC025}"/>
              </a:ext>
            </a:extLst>
          </p:cNvPr>
          <p:cNvSpPr txBox="1"/>
          <p:nvPr/>
        </p:nvSpPr>
        <p:spPr>
          <a:xfrm>
            <a:off x="5653569" y="2520618"/>
            <a:ext cx="1404805" cy="195814"/>
          </a:xfrm>
          <a:prstGeom prst="rect">
            <a:avLst/>
          </a:prstGeom>
          <a:noFill/>
        </p:spPr>
        <p:txBody>
          <a:bodyPr wrap="square" lIns="36000" tIns="36000" rIns="36000" bIns="36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defRPr/>
            </a:pPr>
            <a:r>
              <a:rPr lang="en-US" altLang="ja-JP" sz="8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a:t>
            </a:r>
            <a:r>
              <a:rPr lang="ja-JP" altLang="en-US" sz="8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検知処理のイメージ画像です</a:t>
            </a:r>
            <a:endParaRPr lang="en-US" altLang="ja-JP" sz="8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p:txBody>
      </p:sp>
      <p:graphicFrame>
        <p:nvGraphicFramePr>
          <p:cNvPr id="23" name="表 22">
            <a:extLst>
              <a:ext uri="{FF2B5EF4-FFF2-40B4-BE49-F238E27FC236}">
                <a16:creationId xmlns:a16="http://schemas.microsoft.com/office/drawing/2014/main" id="{3E9AAE2D-1975-93C3-1615-A6C7625B143C}"/>
              </a:ext>
            </a:extLst>
          </p:cNvPr>
          <p:cNvGraphicFramePr>
            <a:graphicFrameLocks noGrp="1"/>
          </p:cNvGraphicFramePr>
          <p:nvPr>
            <p:extLst>
              <p:ext uri="{D42A27DB-BD31-4B8C-83A1-F6EECF244321}">
                <p14:modId xmlns:p14="http://schemas.microsoft.com/office/powerpoint/2010/main" val="2880566041"/>
              </p:ext>
            </p:extLst>
          </p:nvPr>
        </p:nvGraphicFramePr>
        <p:xfrm>
          <a:off x="5718049" y="2745872"/>
          <a:ext cx="3361444" cy="1950979"/>
        </p:xfrm>
        <a:graphic>
          <a:graphicData uri="http://schemas.openxmlformats.org/drawingml/2006/table">
            <a:tbl>
              <a:tblPr firstRow="1" bandRow="1"/>
              <a:tblGrid>
                <a:gridCol w="600660">
                  <a:extLst>
                    <a:ext uri="{9D8B030D-6E8A-4147-A177-3AD203B41FA5}">
                      <a16:colId xmlns:a16="http://schemas.microsoft.com/office/drawing/2014/main" val="1672341929"/>
                    </a:ext>
                  </a:extLst>
                </a:gridCol>
                <a:gridCol w="2760784">
                  <a:extLst>
                    <a:ext uri="{9D8B030D-6E8A-4147-A177-3AD203B41FA5}">
                      <a16:colId xmlns:a16="http://schemas.microsoft.com/office/drawing/2014/main" val="3740946116"/>
                    </a:ext>
                  </a:extLst>
                </a:gridCol>
              </a:tblGrid>
              <a:tr h="370840">
                <a:tc>
                  <a:txBody>
                    <a:bodyPr/>
                    <a:lstStyle>
                      <a:lvl1pPr marL="0" algn="l" defTabSz="685800" rtl="0" eaLnBrk="1" latinLnBrk="0" hangingPunct="1">
                        <a:defRPr kumimoji="1" sz="1350" b="1" kern="1200">
                          <a:solidFill>
                            <a:schemeClr val="dk1"/>
                          </a:solidFill>
                          <a:latin typeface="游ゴシック" panose="020F0502020204030204"/>
                        </a:defRPr>
                      </a:lvl1pPr>
                      <a:lvl2pPr marL="342900" algn="l" defTabSz="685800" rtl="0" eaLnBrk="1" latinLnBrk="0" hangingPunct="1">
                        <a:defRPr kumimoji="1" sz="1350" b="1" kern="1200">
                          <a:solidFill>
                            <a:schemeClr val="dk1"/>
                          </a:solidFill>
                          <a:latin typeface="游ゴシック" panose="020F0502020204030204"/>
                        </a:defRPr>
                      </a:lvl2pPr>
                      <a:lvl3pPr marL="685800" algn="l" defTabSz="685800" rtl="0" eaLnBrk="1" latinLnBrk="0" hangingPunct="1">
                        <a:defRPr kumimoji="1" sz="1350" b="1" kern="1200">
                          <a:solidFill>
                            <a:schemeClr val="dk1"/>
                          </a:solidFill>
                          <a:latin typeface="游ゴシック" panose="020F0502020204030204"/>
                        </a:defRPr>
                      </a:lvl3pPr>
                      <a:lvl4pPr marL="1028700" algn="l" defTabSz="685800" rtl="0" eaLnBrk="1" latinLnBrk="0" hangingPunct="1">
                        <a:defRPr kumimoji="1" sz="1350" b="1" kern="1200">
                          <a:solidFill>
                            <a:schemeClr val="dk1"/>
                          </a:solidFill>
                          <a:latin typeface="游ゴシック" panose="020F0502020204030204"/>
                        </a:defRPr>
                      </a:lvl4pPr>
                      <a:lvl5pPr marL="1371600" algn="l" defTabSz="685800" rtl="0" eaLnBrk="1" latinLnBrk="0" hangingPunct="1">
                        <a:defRPr kumimoji="1" sz="1350" b="1" kern="1200">
                          <a:solidFill>
                            <a:schemeClr val="dk1"/>
                          </a:solidFill>
                          <a:latin typeface="游ゴシック" panose="020F0502020204030204"/>
                        </a:defRPr>
                      </a:lvl5pPr>
                      <a:lvl6pPr marL="1714500" algn="l" defTabSz="685800" rtl="0" eaLnBrk="1" latinLnBrk="0" hangingPunct="1">
                        <a:defRPr kumimoji="1" sz="1350" b="1" kern="1200">
                          <a:solidFill>
                            <a:schemeClr val="dk1"/>
                          </a:solidFill>
                          <a:latin typeface="游ゴシック" panose="020F0502020204030204"/>
                        </a:defRPr>
                      </a:lvl6pPr>
                      <a:lvl7pPr marL="2057400" algn="l" defTabSz="685800" rtl="0" eaLnBrk="1" latinLnBrk="0" hangingPunct="1">
                        <a:defRPr kumimoji="1" sz="1350" b="1" kern="1200">
                          <a:solidFill>
                            <a:schemeClr val="dk1"/>
                          </a:solidFill>
                          <a:latin typeface="游ゴシック" panose="020F0502020204030204"/>
                        </a:defRPr>
                      </a:lvl7pPr>
                      <a:lvl8pPr marL="2400300" algn="l" defTabSz="685800" rtl="0" eaLnBrk="1" latinLnBrk="0" hangingPunct="1">
                        <a:defRPr kumimoji="1" sz="1350" b="1" kern="1200">
                          <a:solidFill>
                            <a:schemeClr val="dk1"/>
                          </a:solidFill>
                          <a:latin typeface="游ゴシック" panose="020F0502020204030204"/>
                        </a:defRPr>
                      </a:lvl8pPr>
                      <a:lvl9pPr marL="2743200" algn="l" defTabSz="685800" rtl="0" eaLnBrk="1" latinLnBrk="0" hangingPunct="1">
                        <a:defRPr kumimoji="1" sz="1350" b="1" kern="1200">
                          <a:solidFill>
                            <a:schemeClr val="dk1"/>
                          </a:solidFill>
                          <a:latin typeface="游ゴシック" panose="020F0502020204030204"/>
                        </a:defRPr>
                      </a:lvl9pPr>
                    </a:lstStyle>
                    <a:p>
                      <a:r>
                        <a:rPr kumimoji="1" lang="ja-JP" altLang="en-US" sz="1400" b="1" dirty="0">
                          <a:solidFill>
                            <a:schemeClr val="bg1"/>
                          </a:solidFill>
                          <a:latin typeface="Yu Gothic UI" panose="020B0500000000000000" pitchFamily="50" charset="-128"/>
                          <a:ea typeface="Yu Gothic UI" panose="020B0500000000000000" pitchFamily="50" charset="-128"/>
                        </a:rPr>
                        <a:t>品番</a:t>
                      </a: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lumMod val="75000"/>
                      </a:srgbClr>
                    </a:solidFill>
                  </a:tcPr>
                </a:tc>
                <a:tc>
                  <a:txBody>
                    <a:bodyPr/>
                    <a:lstStyle>
                      <a:lvl1pPr marL="0" algn="l" defTabSz="685800" rtl="0" eaLnBrk="1" latinLnBrk="0" hangingPunct="1">
                        <a:defRPr kumimoji="1" sz="1350" b="1" kern="1200">
                          <a:solidFill>
                            <a:schemeClr val="dk1"/>
                          </a:solidFill>
                          <a:latin typeface="游ゴシック" panose="020F0502020204030204"/>
                        </a:defRPr>
                      </a:lvl1pPr>
                      <a:lvl2pPr marL="342900" algn="l" defTabSz="685800" rtl="0" eaLnBrk="1" latinLnBrk="0" hangingPunct="1">
                        <a:defRPr kumimoji="1" sz="1350" b="1" kern="1200">
                          <a:solidFill>
                            <a:schemeClr val="dk1"/>
                          </a:solidFill>
                          <a:latin typeface="游ゴシック" panose="020F0502020204030204"/>
                        </a:defRPr>
                      </a:lvl2pPr>
                      <a:lvl3pPr marL="685800" algn="l" defTabSz="685800" rtl="0" eaLnBrk="1" latinLnBrk="0" hangingPunct="1">
                        <a:defRPr kumimoji="1" sz="1350" b="1" kern="1200">
                          <a:solidFill>
                            <a:schemeClr val="dk1"/>
                          </a:solidFill>
                          <a:latin typeface="游ゴシック" panose="020F0502020204030204"/>
                        </a:defRPr>
                      </a:lvl3pPr>
                      <a:lvl4pPr marL="1028700" algn="l" defTabSz="685800" rtl="0" eaLnBrk="1" latinLnBrk="0" hangingPunct="1">
                        <a:defRPr kumimoji="1" sz="1350" b="1" kern="1200">
                          <a:solidFill>
                            <a:schemeClr val="dk1"/>
                          </a:solidFill>
                          <a:latin typeface="游ゴシック" panose="020F0502020204030204"/>
                        </a:defRPr>
                      </a:lvl4pPr>
                      <a:lvl5pPr marL="1371600" algn="l" defTabSz="685800" rtl="0" eaLnBrk="1" latinLnBrk="0" hangingPunct="1">
                        <a:defRPr kumimoji="1" sz="1350" b="1" kern="1200">
                          <a:solidFill>
                            <a:schemeClr val="dk1"/>
                          </a:solidFill>
                          <a:latin typeface="游ゴシック" panose="020F0502020204030204"/>
                        </a:defRPr>
                      </a:lvl5pPr>
                      <a:lvl6pPr marL="1714500" algn="l" defTabSz="685800" rtl="0" eaLnBrk="1" latinLnBrk="0" hangingPunct="1">
                        <a:defRPr kumimoji="1" sz="1350" b="1" kern="1200">
                          <a:solidFill>
                            <a:schemeClr val="dk1"/>
                          </a:solidFill>
                          <a:latin typeface="游ゴシック" panose="020F0502020204030204"/>
                        </a:defRPr>
                      </a:lvl6pPr>
                      <a:lvl7pPr marL="2057400" algn="l" defTabSz="685800" rtl="0" eaLnBrk="1" latinLnBrk="0" hangingPunct="1">
                        <a:defRPr kumimoji="1" sz="1350" b="1" kern="1200">
                          <a:solidFill>
                            <a:schemeClr val="dk1"/>
                          </a:solidFill>
                          <a:latin typeface="游ゴシック" panose="020F0502020204030204"/>
                        </a:defRPr>
                      </a:lvl7pPr>
                      <a:lvl8pPr marL="2400300" algn="l" defTabSz="685800" rtl="0" eaLnBrk="1" latinLnBrk="0" hangingPunct="1">
                        <a:defRPr kumimoji="1" sz="1350" b="1" kern="1200">
                          <a:solidFill>
                            <a:schemeClr val="dk1"/>
                          </a:solidFill>
                          <a:latin typeface="游ゴシック" panose="020F0502020204030204"/>
                        </a:defRPr>
                      </a:lvl8pPr>
                      <a:lvl9pPr marL="2743200" algn="l" defTabSz="685800" rtl="0" eaLnBrk="1" latinLnBrk="0" hangingPunct="1">
                        <a:defRPr kumimoji="1" sz="1350" b="1" kern="1200">
                          <a:solidFill>
                            <a:schemeClr val="dk1"/>
                          </a:solidFill>
                          <a:latin typeface="游ゴシック" panose="020F0502020204030204"/>
                        </a:defRPr>
                      </a:lvl9pPr>
                    </a:lstStyle>
                    <a:p>
                      <a:r>
                        <a:rPr kumimoji="1" lang="en-US" altLang="ja-JP" sz="1400" b="0" dirty="0">
                          <a:solidFill>
                            <a:schemeClr val="tx1"/>
                          </a:solidFill>
                          <a:latin typeface="Yu Gothic UI" panose="020B0500000000000000" pitchFamily="50" charset="-128"/>
                          <a:ea typeface="Yu Gothic UI" panose="020B0500000000000000" pitchFamily="50" charset="-128"/>
                        </a:rPr>
                        <a:t>WV-XAE207WUX</a:t>
                      </a:r>
                      <a:endParaRPr kumimoji="1" lang="ja-JP" altLang="en-US" sz="1400" b="0" dirty="0">
                        <a:solidFill>
                          <a:schemeClr val="tx1"/>
                        </a:solidFill>
                        <a:latin typeface="Yu Gothic UI" panose="020B0500000000000000" pitchFamily="50" charset="-128"/>
                        <a:ea typeface="Yu Gothic UI" panose="020B0500000000000000" pitchFamily="50" charset="-128"/>
                      </a:endParaRP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57032619"/>
                  </a:ext>
                </a:extLst>
              </a:tr>
              <a:tr h="370840">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1400" b="1" dirty="0">
                          <a:solidFill>
                            <a:schemeClr val="bg1"/>
                          </a:solidFill>
                          <a:latin typeface="Yu Gothic UI" panose="020B0500000000000000" pitchFamily="50" charset="-128"/>
                          <a:ea typeface="Yu Gothic UI" panose="020B0500000000000000" pitchFamily="50" charset="-128"/>
                        </a:rPr>
                        <a:t>品名</a:t>
                      </a: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lumMod val="75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1400" b="0" dirty="0">
                          <a:solidFill>
                            <a:schemeClr val="tx1"/>
                          </a:solidFill>
                          <a:latin typeface="Yu Gothic UI" panose="020B0500000000000000" pitchFamily="50" charset="-128"/>
                          <a:ea typeface="Yu Gothic UI" panose="020B0500000000000000" pitchFamily="50" charset="-128"/>
                        </a:rPr>
                        <a:t>AI</a:t>
                      </a:r>
                      <a:r>
                        <a:rPr kumimoji="1" lang="ja-JP" altLang="en-US" sz="1400" b="0" dirty="0">
                          <a:solidFill>
                            <a:schemeClr val="tx1"/>
                          </a:solidFill>
                          <a:latin typeface="Yu Gothic UI" panose="020B0500000000000000" pitchFamily="50" charset="-128"/>
                          <a:ea typeface="Yu Gothic UI" panose="020B0500000000000000" pitchFamily="50" charset="-128"/>
                        </a:rPr>
                        <a:t>混雑検知アプリケーション</a:t>
                      </a: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353105108"/>
                  </a:ext>
                </a:extLst>
              </a:tr>
              <a:tr h="1209299">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ja-JP" altLang="en-US" sz="1400" b="1" dirty="0">
                          <a:solidFill>
                            <a:schemeClr val="bg1"/>
                          </a:solidFill>
                          <a:latin typeface="Yu Gothic UI" panose="020B0500000000000000" pitchFamily="50" charset="-128"/>
                          <a:ea typeface="Yu Gothic UI" panose="020B0500000000000000" pitchFamily="50" charset="-128"/>
                        </a:rPr>
                        <a:t>対応</a:t>
                      </a:r>
                      <a:endParaRPr kumimoji="1" lang="en-US" altLang="ja-JP" sz="1400" b="1" dirty="0">
                        <a:solidFill>
                          <a:schemeClr val="bg1"/>
                        </a:solidFill>
                        <a:latin typeface="Yu Gothic UI" panose="020B0500000000000000" pitchFamily="50" charset="-128"/>
                        <a:ea typeface="Yu Gothic UI" panose="020B0500000000000000" pitchFamily="50" charset="-128"/>
                      </a:endParaRPr>
                    </a:p>
                    <a:p>
                      <a:r>
                        <a:rPr kumimoji="1" lang="ja-JP" altLang="en-US" sz="1400" b="1" dirty="0">
                          <a:solidFill>
                            <a:schemeClr val="bg1"/>
                          </a:solidFill>
                          <a:latin typeface="Yu Gothic UI" panose="020B0500000000000000" pitchFamily="50" charset="-128"/>
                          <a:ea typeface="Yu Gothic UI" panose="020B0500000000000000" pitchFamily="50" charset="-128"/>
                        </a:rPr>
                        <a:t>カメラ</a:t>
                      </a: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lumMod val="75000"/>
                      </a:srgbClr>
                    </a:solidFill>
                  </a:tcPr>
                </a:tc>
                <a:tc>
                  <a:txBody>
                    <a:bodyPr/>
                    <a:lstStyle>
                      <a:lvl1pPr marL="0" algn="l" defTabSz="685800" rtl="0" eaLnBrk="1" latinLnBrk="0" hangingPunct="1">
                        <a:defRPr kumimoji="1" sz="1350" kern="1200">
                          <a:solidFill>
                            <a:schemeClr val="dk1"/>
                          </a:solidFill>
                          <a:latin typeface="游ゴシック" panose="020F0502020204030204"/>
                        </a:defRPr>
                      </a:lvl1pPr>
                      <a:lvl2pPr marL="342900" algn="l" defTabSz="685800" rtl="0" eaLnBrk="1" latinLnBrk="0" hangingPunct="1">
                        <a:defRPr kumimoji="1" sz="1350" kern="1200">
                          <a:solidFill>
                            <a:schemeClr val="dk1"/>
                          </a:solidFill>
                          <a:latin typeface="游ゴシック" panose="020F0502020204030204"/>
                        </a:defRPr>
                      </a:lvl2pPr>
                      <a:lvl3pPr marL="685800" algn="l" defTabSz="685800" rtl="0" eaLnBrk="1" latinLnBrk="0" hangingPunct="1">
                        <a:defRPr kumimoji="1" sz="1350" kern="1200">
                          <a:solidFill>
                            <a:schemeClr val="dk1"/>
                          </a:solidFill>
                          <a:latin typeface="游ゴシック" panose="020F0502020204030204"/>
                        </a:defRPr>
                      </a:lvl3pPr>
                      <a:lvl4pPr marL="1028700" algn="l" defTabSz="685800" rtl="0" eaLnBrk="1" latinLnBrk="0" hangingPunct="1">
                        <a:defRPr kumimoji="1" sz="1350" kern="1200">
                          <a:solidFill>
                            <a:schemeClr val="dk1"/>
                          </a:solidFill>
                          <a:latin typeface="游ゴシック" panose="020F0502020204030204"/>
                        </a:defRPr>
                      </a:lvl4pPr>
                      <a:lvl5pPr marL="1371600" algn="l" defTabSz="685800" rtl="0" eaLnBrk="1" latinLnBrk="0" hangingPunct="1">
                        <a:defRPr kumimoji="1" sz="1350" kern="1200">
                          <a:solidFill>
                            <a:schemeClr val="dk1"/>
                          </a:solidFill>
                          <a:latin typeface="游ゴシック" panose="020F0502020204030204"/>
                        </a:defRPr>
                      </a:lvl5pPr>
                      <a:lvl6pPr marL="1714500" algn="l" defTabSz="685800" rtl="0" eaLnBrk="1" latinLnBrk="0" hangingPunct="1">
                        <a:defRPr kumimoji="1" sz="1350" kern="1200">
                          <a:solidFill>
                            <a:schemeClr val="dk1"/>
                          </a:solidFill>
                          <a:latin typeface="游ゴシック" panose="020F0502020204030204"/>
                        </a:defRPr>
                      </a:lvl6pPr>
                      <a:lvl7pPr marL="2057400" algn="l" defTabSz="685800" rtl="0" eaLnBrk="1" latinLnBrk="0" hangingPunct="1">
                        <a:defRPr kumimoji="1" sz="1350" kern="1200">
                          <a:solidFill>
                            <a:schemeClr val="dk1"/>
                          </a:solidFill>
                          <a:latin typeface="游ゴシック" panose="020F0502020204030204"/>
                        </a:defRPr>
                      </a:lvl7pPr>
                      <a:lvl8pPr marL="2400300" algn="l" defTabSz="685800" rtl="0" eaLnBrk="1" latinLnBrk="0" hangingPunct="1">
                        <a:defRPr kumimoji="1" sz="1350" kern="1200">
                          <a:solidFill>
                            <a:schemeClr val="dk1"/>
                          </a:solidFill>
                          <a:latin typeface="游ゴシック" panose="020F0502020204030204"/>
                        </a:defRPr>
                      </a:lvl8pPr>
                      <a:lvl9pPr marL="2743200" algn="l" defTabSz="685800" rtl="0" eaLnBrk="1" latinLnBrk="0" hangingPunct="1">
                        <a:defRPr kumimoji="1" sz="1350" kern="1200">
                          <a:solidFill>
                            <a:schemeClr val="dk1"/>
                          </a:solidFill>
                          <a:latin typeface="游ゴシック" panose="020F0502020204030204"/>
                        </a:defRPr>
                      </a:lvl9pPr>
                    </a:lstStyle>
                    <a:p>
                      <a:r>
                        <a:rPr kumimoji="1" lang="en-US" altLang="ja-JP" sz="1400" b="0" dirty="0">
                          <a:solidFill>
                            <a:schemeClr val="tx1"/>
                          </a:solidFill>
                          <a:latin typeface="Yu Gothic UI" panose="020B0500000000000000" pitchFamily="50" charset="-128"/>
                          <a:ea typeface="Yu Gothic UI" panose="020B0500000000000000" pitchFamily="50" charset="-128"/>
                        </a:rPr>
                        <a:t>AI</a:t>
                      </a:r>
                      <a:r>
                        <a:rPr kumimoji="1" lang="ja-JP" altLang="en-US" sz="1400" b="0" dirty="0">
                          <a:solidFill>
                            <a:schemeClr val="tx1"/>
                          </a:solidFill>
                          <a:latin typeface="Yu Gothic UI" panose="020B0500000000000000" pitchFamily="50" charset="-128"/>
                          <a:ea typeface="Yu Gothic UI" panose="020B0500000000000000" pitchFamily="50" charset="-128"/>
                        </a:rPr>
                        <a:t>ネットワークカメラ</a:t>
                      </a:r>
                      <a:endParaRPr kumimoji="1" lang="en-US" altLang="ja-JP" sz="1400" b="0" dirty="0">
                        <a:solidFill>
                          <a:schemeClr val="tx1"/>
                        </a:solidFill>
                        <a:latin typeface="Yu Gothic UI" panose="020B0500000000000000" pitchFamily="50" charset="-128"/>
                        <a:ea typeface="Yu Gothic UI" panose="020B0500000000000000" pitchFamily="50" charset="-128"/>
                      </a:endParaRPr>
                    </a:p>
                    <a:p>
                      <a:endParaRPr kumimoji="1" lang="en-US" altLang="ja-JP" sz="1400" b="0" dirty="0">
                        <a:solidFill>
                          <a:schemeClr val="tx1"/>
                        </a:solidFill>
                        <a:latin typeface="Yu Gothic UI" panose="020B0500000000000000" pitchFamily="50" charset="-128"/>
                        <a:ea typeface="Yu Gothic UI" panose="020B05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350" b="0" i="0" kern="1200" dirty="0">
                          <a:solidFill>
                            <a:schemeClr val="dk1"/>
                          </a:solidFill>
                          <a:effectLst/>
                          <a:latin typeface="游ゴシック" panose="020F0502020204030204"/>
                          <a:ea typeface="+mn-ea"/>
                          <a:cs typeface="+mn-cs"/>
                          <a:hlinkClick r:id="rId5"/>
                        </a:rPr>
                        <a:t>ソフトウェアの種類と機能の詳細および対応機種一覧</a:t>
                      </a:r>
                      <a:r>
                        <a:rPr kumimoji="1" lang="ja-JP" altLang="en-US" sz="1350" b="0" i="0" kern="1200" dirty="0">
                          <a:solidFill>
                            <a:schemeClr val="dk1"/>
                          </a:solidFill>
                          <a:effectLst/>
                          <a:latin typeface="游ゴシック" panose="020F0502020204030204"/>
                          <a:ea typeface="+mn-ea"/>
                          <a:cs typeface="+mn-cs"/>
                        </a:rPr>
                        <a:t>　</a:t>
                      </a:r>
                      <a:r>
                        <a:rPr kumimoji="1" lang="en-US" altLang="ja-JP" sz="1350" b="0" i="0" kern="1200" dirty="0">
                          <a:solidFill>
                            <a:schemeClr val="dk1"/>
                          </a:solidFill>
                          <a:effectLst/>
                          <a:latin typeface="游ゴシック" panose="020F0502020204030204"/>
                          <a:ea typeface="+mn-ea"/>
                          <a:cs typeface="+mn-cs"/>
                        </a:rPr>
                        <a:t>【C0103】</a:t>
                      </a:r>
                      <a:r>
                        <a:rPr kumimoji="1" lang="ja-JP" altLang="en-US" sz="1350" b="0" i="0" kern="1200" dirty="0">
                          <a:solidFill>
                            <a:schemeClr val="dk1"/>
                          </a:solidFill>
                          <a:effectLst/>
                          <a:latin typeface="游ゴシック" panose="020F0502020204030204"/>
                          <a:ea typeface="+mn-ea"/>
                          <a:cs typeface="+mn-cs"/>
                        </a:rPr>
                        <a:t>に記載</a:t>
                      </a:r>
                      <a:endParaRPr kumimoji="1" lang="en-US" altLang="ja-JP" sz="1350" b="0" i="0" kern="1200" dirty="0">
                        <a:solidFill>
                          <a:schemeClr val="dk1"/>
                        </a:solidFill>
                        <a:effectLst/>
                        <a:latin typeface="游ゴシック" panose="020F0502020204030204"/>
                        <a:ea typeface="+mn-ea"/>
                        <a:cs typeface="+mn-cs"/>
                      </a:endParaRPr>
                    </a:p>
                    <a:p>
                      <a:endParaRPr kumimoji="1" lang="ja-JP" altLang="en-US" sz="1400" b="0" dirty="0">
                        <a:solidFill>
                          <a:schemeClr val="tx1"/>
                        </a:solidFill>
                        <a:latin typeface="Yu Gothic UI" panose="020B0500000000000000" pitchFamily="50" charset="-128"/>
                        <a:ea typeface="Yu Gothic UI" panose="020B0500000000000000" pitchFamily="50" charset="-128"/>
                      </a:endParaRPr>
                    </a:p>
                  </a:txBody>
                  <a:tcPr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94356624"/>
                  </a:ext>
                </a:extLst>
              </a:tr>
            </a:tbl>
          </a:graphicData>
        </a:graphic>
      </p:graphicFrame>
      <p:sp>
        <p:nvSpPr>
          <p:cNvPr id="24" name="二等辺三角形 23">
            <a:extLst>
              <a:ext uri="{FF2B5EF4-FFF2-40B4-BE49-F238E27FC236}">
                <a16:creationId xmlns:a16="http://schemas.microsoft.com/office/drawing/2014/main" id="{83C7EFA6-35C5-AF41-C6D0-5F53B1332600}"/>
              </a:ext>
            </a:extLst>
          </p:cNvPr>
          <p:cNvSpPr/>
          <p:nvPr/>
        </p:nvSpPr>
        <p:spPr>
          <a:xfrm rot="1041780">
            <a:off x="8155833" y="1716966"/>
            <a:ext cx="907365" cy="538881"/>
          </a:xfrm>
          <a:prstGeom prst="triangle">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pic>
        <p:nvPicPr>
          <p:cNvPr id="25" name="図 24">
            <a:extLst>
              <a:ext uri="{FF2B5EF4-FFF2-40B4-BE49-F238E27FC236}">
                <a16:creationId xmlns:a16="http://schemas.microsoft.com/office/drawing/2014/main" id="{F6E8B61F-2323-AFDB-034D-7C58F05860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993" y="2257722"/>
            <a:ext cx="742100" cy="435024"/>
          </a:xfrm>
          <a:prstGeom prst="rect">
            <a:avLst/>
          </a:prstGeom>
        </p:spPr>
      </p:pic>
      <p:pic>
        <p:nvPicPr>
          <p:cNvPr id="26" name="図 25">
            <a:extLst>
              <a:ext uri="{FF2B5EF4-FFF2-40B4-BE49-F238E27FC236}">
                <a16:creationId xmlns:a16="http://schemas.microsoft.com/office/drawing/2014/main" id="{93026110-B903-C9AC-61A6-9DFB3BCC40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9851" y="1307830"/>
            <a:ext cx="2000212" cy="1183348"/>
          </a:xfrm>
          <a:prstGeom prst="rect">
            <a:avLst/>
          </a:prstGeom>
        </p:spPr>
      </p:pic>
      <p:pic>
        <p:nvPicPr>
          <p:cNvPr id="27" name="図 26">
            <a:extLst>
              <a:ext uri="{FF2B5EF4-FFF2-40B4-BE49-F238E27FC236}">
                <a16:creationId xmlns:a16="http://schemas.microsoft.com/office/drawing/2014/main" id="{7C20842F-7527-CAB0-4C6E-EC5A16E53B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89274" y="2053666"/>
            <a:ext cx="975555" cy="564859"/>
          </a:xfrm>
          <a:prstGeom prst="rect">
            <a:avLst/>
          </a:prstGeom>
          <a:ln>
            <a:noFill/>
            <a:prstDash val="sysDash"/>
          </a:ln>
        </p:spPr>
      </p:pic>
      <p:pic>
        <p:nvPicPr>
          <p:cNvPr id="29" name="図 28">
            <a:extLst>
              <a:ext uri="{FF2B5EF4-FFF2-40B4-BE49-F238E27FC236}">
                <a16:creationId xmlns:a16="http://schemas.microsoft.com/office/drawing/2014/main" id="{2825EC99-DE91-0B9D-89E4-CAB6B58D5E5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72398" y="3809711"/>
            <a:ext cx="1117879" cy="795712"/>
          </a:xfrm>
          <a:prstGeom prst="rect">
            <a:avLst/>
          </a:prstGeom>
        </p:spPr>
      </p:pic>
      <p:pic>
        <p:nvPicPr>
          <p:cNvPr id="30" name="Picture 44" descr="MC900428969[1]">
            <a:extLst>
              <a:ext uri="{FF2B5EF4-FFF2-40B4-BE49-F238E27FC236}">
                <a16:creationId xmlns:a16="http://schemas.microsoft.com/office/drawing/2014/main" id="{C929EC3F-360A-1FA0-CA7E-4D181955F1E6}"/>
              </a:ext>
            </a:extLst>
          </p:cNvPr>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53645" y="3948148"/>
            <a:ext cx="449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線コネクタ 30">
            <a:extLst>
              <a:ext uri="{FF2B5EF4-FFF2-40B4-BE49-F238E27FC236}">
                <a16:creationId xmlns:a16="http://schemas.microsoft.com/office/drawing/2014/main" id="{194B2083-9B81-0A86-A01F-1C93A1EBC4B2}"/>
              </a:ext>
            </a:extLst>
          </p:cNvPr>
          <p:cNvCxnSpPr/>
          <p:nvPr/>
        </p:nvCxnSpPr>
        <p:spPr>
          <a:xfrm flipH="1">
            <a:off x="3378737" y="4236278"/>
            <a:ext cx="1309938" cy="1"/>
          </a:xfrm>
          <a:prstGeom prst="line">
            <a:avLst/>
          </a:prstGeom>
          <a:noFill/>
          <a:ln w="57150" cap="flat" cmpd="sng" algn="ctr">
            <a:solidFill>
              <a:srgbClr val="4472C4"/>
            </a:solidFill>
            <a:prstDash val="solid"/>
            <a:miter lim="800000"/>
            <a:headEnd type="triangle" w="med" len="med"/>
            <a:tailEnd type="none" w="med" len="med"/>
          </a:ln>
          <a:effectLst/>
        </p:spPr>
      </p:cxnSp>
      <p:sp>
        <p:nvSpPr>
          <p:cNvPr id="32" name="テキスト ボックス 85">
            <a:extLst>
              <a:ext uri="{FF2B5EF4-FFF2-40B4-BE49-F238E27FC236}">
                <a16:creationId xmlns:a16="http://schemas.microsoft.com/office/drawing/2014/main" id="{5B52DF0A-4650-E331-F2E3-D6DFFF51FEB5}"/>
              </a:ext>
            </a:extLst>
          </p:cNvPr>
          <p:cNvSpPr txBox="1"/>
          <p:nvPr/>
        </p:nvSpPr>
        <p:spPr>
          <a:xfrm>
            <a:off x="3704280" y="3969379"/>
            <a:ext cx="735362" cy="234286"/>
          </a:xfrm>
          <a:prstGeom prst="rect">
            <a:avLst/>
          </a:prstGeom>
          <a:noFill/>
        </p:spPr>
        <p:txBody>
          <a:bodyPr wrap="square" lIns="36000" tIns="36000" rIns="36000" bIns="36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05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人数データ</a:t>
            </a:r>
            <a:endParaRPr lang="en-US" altLang="ja-JP" sz="105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p:txBody>
      </p:sp>
    </p:spTree>
    <p:extLst>
      <p:ext uri="{BB962C8B-B14F-4D97-AF65-F5344CB8AC3E}">
        <p14:creationId xmlns:p14="http://schemas.microsoft.com/office/powerpoint/2010/main" val="404775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２．主な特徴　～システム連携～</a:t>
            </a:r>
          </a:p>
        </p:txBody>
      </p:sp>
      <p:sp>
        <p:nvSpPr>
          <p:cNvPr id="3" name="正方形/長方形 114">
            <a:extLst>
              <a:ext uri="{FF2B5EF4-FFF2-40B4-BE49-F238E27FC236}">
                <a16:creationId xmlns:a16="http://schemas.microsoft.com/office/drawing/2014/main" id="{496F1D09-2010-84D3-F089-0A3A28C2AEDB}"/>
              </a:ext>
            </a:extLst>
          </p:cNvPr>
          <p:cNvSpPr>
            <a:spLocks noChangeArrowheads="1"/>
          </p:cNvSpPr>
          <p:nvPr/>
        </p:nvSpPr>
        <p:spPr bwMode="auto">
          <a:xfrm>
            <a:off x="0" y="556276"/>
            <a:ext cx="9000000" cy="707886"/>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監視システム／業務放送／サイネージ連携</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914400" eaLnBrk="1" hangingPunct="1">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lang="ja-JP" altLang="en-US" sz="2000"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各種アラーム出力インターフェースを用いて様々なシステムとの連携が可能</a:t>
            </a:r>
          </a:p>
        </p:txBody>
      </p:sp>
      <p:sp>
        <p:nvSpPr>
          <p:cNvPr id="4" name="正方形/長方形 3">
            <a:extLst>
              <a:ext uri="{FF2B5EF4-FFF2-40B4-BE49-F238E27FC236}">
                <a16:creationId xmlns:a16="http://schemas.microsoft.com/office/drawing/2014/main" id="{FD9834B0-D435-688B-A3C7-1EFD3586652F}"/>
              </a:ext>
            </a:extLst>
          </p:cNvPr>
          <p:cNvSpPr/>
          <p:nvPr/>
        </p:nvSpPr>
        <p:spPr>
          <a:xfrm>
            <a:off x="169984" y="1330025"/>
            <a:ext cx="8830016" cy="3372687"/>
          </a:xfrm>
          <a:prstGeom prst="rect">
            <a:avLst/>
          </a:prstGeom>
          <a:solidFill>
            <a:srgbClr val="DDE5EF"/>
          </a:solidFill>
          <a:ln w="12700" cap="flat" cmpd="sng" algn="ctr">
            <a:noFill/>
            <a:prstDash val="solid"/>
            <a:miter lim="800000"/>
          </a:ln>
          <a:effectLst>
            <a:outerShdw blurRad="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pic>
        <p:nvPicPr>
          <p:cNvPr id="5" name="図 4">
            <a:extLst>
              <a:ext uri="{FF2B5EF4-FFF2-40B4-BE49-F238E27FC236}">
                <a16:creationId xmlns:a16="http://schemas.microsoft.com/office/drawing/2014/main" id="{F65023A2-DA4D-2CD2-15E5-4B4C6AFDB81B}"/>
              </a:ext>
            </a:extLst>
          </p:cNvPr>
          <p:cNvPicPr>
            <a:picLocks noChangeAspect="1"/>
          </p:cNvPicPr>
          <p:nvPr/>
        </p:nvPicPr>
        <p:blipFill>
          <a:blip r:embed="rId2"/>
          <a:stretch>
            <a:fillRect/>
          </a:stretch>
        </p:blipFill>
        <p:spPr>
          <a:xfrm>
            <a:off x="6852642" y="3614700"/>
            <a:ext cx="1330452" cy="433769"/>
          </a:xfrm>
          <a:prstGeom prst="rect">
            <a:avLst/>
          </a:prstGeom>
        </p:spPr>
      </p:pic>
      <p:pic>
        <p:nvPicPr>
          <p:cNvPr id="6" name="Picture 2" descr="「ACアダプタ　図」の画像検索結果">
            <a:extLst>
              <a:ext uri="{FF2B5EF4-FFF2-40B4-BE49-F238E27FC236}">
                <a16:creationId xmlns:a16="http://schemas.microsoft.com/office/drawing/2014/main" id="{1ACCEDE7-2154-59D2-B1DC-2EF6467AC659}"/>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713848">
            <a:off x="8100785" y="3725811"/>
            <a:ext cx="470747" cy="3437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6">
            <a:extLst>
              <a:ext uri="{FF2B5EF4-FFF2-40B4-BE49-F238E27FC236}">
                <a16:creationId xmlns:a16="http://schemas.microsoft.com/office/drawing/2014/main" id="{9C5D2472-753F-4E4B-4EC0-DB26B23540E7}"/>
              </a:ext>
            </a:extLst>
          </p:cNvPr>
          <p:cNvPicPr>
            <a:picLocks noChangeAspect="1" noChangeArrowheads="1"/>
          </p:cNvPicPr>
          <p:nvPr/>
        </p:nvPicPr>
        <p:blipFill>
          <a:blip r:embed="rId4"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7912553" y="3899431"/>
            <a:ext cx="269942" cy="37174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グループ化 10">
            <a:extLst>
              <a:ext uri="{FF2B5EF4-FFF2-40B4-BE49-F238E27FC236}">
                <a16:creationId xmlns:a16="http://schemas.microsoft.com/office/drawing/2014/main" id="{5E87B7AE-8B4A-1FC7-B6EC-B7C01AAA992B}"/>
              </a:ext>
            </a:extLst>
          </p:cNvPr>
          <p:cNvGrpSpPr/>
          <p:nvPr/>
        </p:nvGrpSpPr>
        <p:grpSpPr>
          <a:xfrm>
            <a:off x="7025961" y="2848696"/>
            <a:ext cx="1128056" cy="786872"/>
            <a:chOff x="5558984" y="1499682"/>
            <a:chExt cx="1690135" cy="1149200"/>
          </a:xfrm>
        </p:grpSpPr>
        <p:grpSp>
          <p:nvGrpSpPr>
            <p:cNvPr id="12" name="Group 5">
              <a:extLst>
                <a:ext uri="{FF2B5EF4-FFF2-40B4-BE49-F238E27FC236}">
                  <a16:creationId xmlns:a16="http://schemas.microsoft.com/office/drawing/2014/main" id="{05B3CBBF-EE89-5A77-5F8D-2226CEC34FCE}"/>
                </a:ext>
              </a:extLst>
            </p:cNvPr>
            <p:cNvGrpSpPr>
              <a:grpSpLocks noChangeAspect="1"/>
            </p:cNvGrpSpPr>
            <p:nvPr/>
          </p:nvGrpSpPr>
          <p:grpSpPr bwMode="auto">
            <a:xfrm>
              <a:off x="5558984" y="1499682"/>
              <a:ext cx="1690135" cy="1149200"/>
              <a:chOff x="2399" y="3115"/>
              <a:chExt cx="2558" cy="2018"/>
            </a:xfrm>
          </p:grpSpPr>
          <p:pic>
            <p:nvPicPr>
              <p:cNvPr id="18" name="Picture 6">
                <a:extLst>
                  <a:ext uri="{FF2B5EF4-FFF2-40B4-BE49-F238E27FC236}">
                    <a16:creationId xmlns:a16="http://schemas.microsoft.com/office/drawing/2014/main" id="{BBE49246-62FE-FBBB-9B85-BB8B881C9BFE}"/>
                  </a:ext>
                </a:extLst>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99" y="3115"/>
                <a:ext cx="2558" cy="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7">
                <a:extLst>
                  <a:ext uri="{FF2B5EF4-FFF2-40B4-BE49-F238E27FC236}">
                    <a16:creationId xmlns:a16="http://schemas.microsoft.com/office/drawing/2014/main" id="{BE89B9E6-1122-87DC-A1F2-5086FF3D9E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r="-32"/>
              <a:stretch>
                <a:fillRect/>
              </a:stretch>
            </p:blipFill>
            <p:spPr bwMode="auto">
              <a:xfrm>
                <a:off x="2608" y="3308"/>
                <a:ext cx="2133" cy="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8">
                <a:extLst>
                  <a:ext uri="{FF2B5EF4-FFF2-40B4-BE49-F238E27FC236}">
                    <a16:creationId xmlns:a16="http://schemas.microsoft.com/office/drawing/2014/main" id="{DD3F80AB-A69A-ED18-E7CE-C32B967A1108}"/>
                  </a:ext>
                </a:extLst>
              </p:cNvPr>
              <p:cNvGrpSpPr>
                <a:grpSpLocks noChangeAspect="1"/>
              </p:cNvGrpSpPr>
              <p:nvPr/>
            </p:nvGrpSpPr>
            <p:grpSpPr bwMode="auto">
              <a:xfrm>
                <a:off x="2609" y="3320"/>
                <a:ext cx="1466" cy="1084"/>
                <a:chOff x="2171" y="640"/>
                <a:chExt cx="2422" cy="1789"/>
              </a:xfrm>
            </p:grpSpPr>
            <p:pic>
              <p:nvPicPr>
                <p:cNvPr id="21" name="Picture 9" descr="mega_003_02">
                  <a:hlinkClick r:id="" action="ppaction://noaction"/>
                  <a:extLst>
                    <a:ext uri="{FF2B5EF4-FFF2-40B4-BE49-F238E27FC236}">
                      <a16:creationId xmlns:a16="http://schemas.microsoft.com/office/drawing/2014/main" id="{C9539C7E-87C8-1FA9-EBFB-5CABAAC77149}"/>
                    </a:ext>
                  </a:extLst>
                </p:cNvPr>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73" y="640"/>
                  <a:ext cx="1202" cy="896"/>
                </a:xfrm>
                <a:prstGeom prst="rect">
                  <a:avLst/>
                </a:prstGeom>
                <a:solidFill>
                  <a:sysClr val="windowText" lastClr="000000"/>
                </a:solidFill>
                <a:ln w="12700">
                  <a:solidFill>
                    <a:srgbClr val="E7E6E6"/>
                  </a:solidFill>
                  <a:miter lim="800000"/>
                  <a:headEnd/>
                  <a:tailEnd/>
                </a:ln>
              </p:spPr>
            </p:pic>
            <p:pic>
              <p:nvPicPr>
                <p:cNvPr id="22" name="Picture 10" descr="mega_006_02">
                  <a:hlinkClick r:id="" action="ppaction://noaction"/>
                  <a:extLst>
                    <a:ext uri="{FF2B5EF4-FFF2-40B4-BE49-F238E27FC236}">
                      <a16:creationId xmlns:a16="http://schemas.microsoft.com/office/drawing/2014/main" id="{CA31C458-6633-32B1-96D4-855C34268CB8}"/>
                    </a:ext>
                  </a:extLst>
                </p:cNvPr>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79" y="640"/>
                  <a:ext cx="1214" cy="896"/>
                </a:xfrm>
                <a:prstGeom prst="rect">
                  <a:avLst/>
                </a:prstGeom>
                <a:solidFill>
                  <a:sysClr val="windowText" lastClr="000000"/>
                </a:solidFill>
                <a:ln w="12700">
                  <a:solidFill>
                    <a:srgbClr val="E7E6E6"/>
                  </a:solidFill>
                  <a:miter lim="800000"/>
                  <a:headEnd/>
                  <a:tailEnd/>
                </a:ln>
              </p:spPr>
            </p:pic>
            <p:pic>
              <p:nvPicPr>
                <p:cNvPr id="23" name="Picture 11" descr="sample5">
                  <a:hlinkClick r:id="" action="ppaction://noaction"/>
                  <a:extLst>
                    <a:ext uri="{FF2B5EF4-FFF2-40B4-BE49-F238E27FC236}">
                      <a16:creationId xmlns:a16="http://schemas.microsoft.com/office/drawing/2014/main" id="{E68EAEF4-B0DD-FBC9-6A34-46F5B05BA96B}"/>
                    </a:ext>
                  </a:extLst>
                </p:cNvPr>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1" y="1540"/>
                  <a:ext cx="1202" cy="887"/>
                </a:xfrm>
                <a:prstGeom prst="rect">
                  <a:avLst/>
                </a:prstGeom>
                <a:solidFill>
                  <a:sysClr val="windowText" lastClr="000000"/>
                </a:solidFill>
                <a:ln w="12700">
                  <a:solidFill>
                    <a:srgbClr val="E7E6E6"/>
                  </a:solidFill>
                  <a:miter lim="800000"/>
                  <a:headEnd/>
                  <a:tailEnd/>
                </a:ln>
              </p:spPr>
            </p:pic>
            <p:pic>
              <p:nvPicPr>
                <p:cNvPr id="24" name="Picture 12" descr="sample3">
                  <a:hlinkClick r:id="" action="ppaction://noaction"/>
                  <a:extLst>
                    <a:ext uri="{FF2B5EF4-FFF2-40B4-BE49-F238E27FC236}">
                      <a16:creationId xmlns:a16="http://schemas.microsoft.com/office/drawing/2014/main" id="{4DCCBE71-66A9-EA91-2C70-5980F6472E10}"/>
                    </a:ext>
                  </a:extLst>
                </p:cNvPr>
                <p:cNvPicPr preferRelativeResize="0">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79" y="1542"/>
                  <a:ext cx="1203" cy="887"/>
                </a:xfrm>
                <a:prstGeom prst="rect">
                  <a:avLst/>
                </a:prstGeom>
                <a:solidFill>
                  <a:sysClr val="windowText" lastClr="000000"/>
                </a:solidFill>
                <a:ln w="12700">
                  <a:solidFill>
                    <a:srgbClr val="E7E6E6"/>
                  </a:solidFill>
                  <a:miter lim="800000"/>
                  <a:headEnd/>
                  <a:tailEnd/>
                </a:ln>
              </p:spPr>
            </p:pic>
          </p:grpSp>
        </p:grpSp>
        <p:sp>
          <p:nvSpPr>
            <p:cNvPr id="14" name="Rectangle 13">
              <a:extLst>
                <a:ext uri="{FF2B5EF4-FFF2-40B4-BE49-F238E27FC236}">
                  <a16:creationId xmlns:a16="http://schemas.microsoft.com/office/drawing/2014/main" id="{E4573B0A-D915-A61C-736A-EDB68D741300}"/>
                </a:ext>
              </a:extLst>
            </p:cNvPr>
            <p:cNvSpPr>
              <a:spLocks noChangeArrowheads="1"/>
            </p:cNvSpPr>
            <p:nvPr/>
          </p:nvSpPr>
          <p:spPr bwMode="auto">
            <a:xfrm>
              <a:off x="5679014" y="1593722"/>
              <a:ext cx="1436699" cy="721780"/>
            </a:xfrm>
            <a:prstGeom prst="rect">
              <a:avLst/>
            </a:prstGeom>
            <a:solidFill>
              <a:srgbClr val="000000"/>
            </a:solidFill>
            <a:ln w="9525" algn="ctr">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defTabSz="914400" eaLnBrk="1" fontAlgn="base" hangingPunct="1">
                <a:spcBef>
                  <a:spcPct val="0"/>
                </a:spcBef>
                <a:spcAft>
                  <a:spcPct val="0"/>
                </a:spcAft>
                <a:defRPr/>
              </a:pPr>
              <a:endParaRPr lang="ja-JP" altLang="en-US" kern="0">
                <a:solidFill>
                  <a:prstClr val="black"/>
                </a:solidFill>
                <a:latin typeface="Yu Gothic UI" panose="020B0500000000000000" pitchFamily="34" charset="-128"/>
                <a:ea typeface="Yu Gothic UI" panose="020B0500000000000000" pitchFamily="34" charset="-128"/>
              </a:endParaRPr>
            </a:p>
          </p:txBody>
        </p:sp>
      </p:grpSp>
      <p:pic>
        <p:nvPicPr>
          <p:cNvPr id="25" name="Picture 2">
            <a:extLst>
              <a:ext uri="{FF2B5EF4-FFF2-40B4-BE49-F238E27FC236}">
                <a16:creationId xmlns:a16="http://schemas.microsoft.com/office/drawing/2014/main" id="{431662A2-E8CD-1FF9-FE90-FA4A7DB9E8D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V="1">
            <a:off x="7107993" y="3408075"/>
            <a:ext cx="963991" cy="4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カギ線コネクタ 47">
            <a:extLst>
              <a:ext uri="{FF2B5EF4-FFF2-40B4-BE49-F238E27FC236}">
                <a16:creationId xmlns:a16="http://schemas.microsoft.com/office/drawing/2014/main" id="{914F8E1D-0B29-EFB8-6FFC-6DB52D3B6E93}"/>
              </a:ext>
            </a:extLst>
          </p:cNvPr>
          <p:cNvCxnSpPr>
            <a:cxnSpLocks/>
          </p:cNvCxnSpPr>
          <p:nvPr/>
        </p:nvCxnSpPr>
        <p:spPr>
          <a:xfrm rot="5400000">
            <a:off x="7651508" y="2824545"/>
            <a:ext cx="1357515" cy="199287"/>
          </a:xfrm>
          <a:prstGeom prst="bentConnector3">
            <a:avLst>
              <a:gd name="adj1" fmla="val 50000"/>
            </a:avLst>
          </a:prstGeom>
          <a:noFill/>
          <a:ln w="57150" cap="flat" cmpd="sng" algn="ctr">
            <a:solidFill>
              <a:srgbClr val="6464E6"/>
            </a:solidFill>
            <a:prstDash val="solid"/>
            <a:miter lim="800000"/>
            <a:headEnd type="triangle" w="med" len="sm"/>
            <a:tailEnd type="none" w="med" len="sm"/>
          </a:ln>
          <a:effectLst/>
        </p:spPr>
      </p:cxnSp>
      <p:pic>
        <p:nvPicPr>
          <p:cNvPr id="27" name="図 26" descr="電子機器, 屋内, コンピュータ, 机 が含まれている画像&#10;&#10;自動的に生成された説明">
            <a:extLst>
              <a:ext uri="{FF2B5EF4-FFF2-40B4-BE49-F238E27FC236}">
                <a16:creationId xmlns:a16="http://schemas.microsoft.com/office/drawing/2014/main" id="{DDAAF487-1723-DE3F-0FED-839E361FAF1A}"/>
              </a:ext>
            </a:extLst>
          </p:cNvPr>
          <p:cNvPicPr>
            <a:picLocks noChangeAspect="1"/>
          </p:cNvPicPr>
          <p:nvPr/>
        </p:nvPicPr>
        <p:blipFill>
          <a:blip r:embed="rId12"/>
          <a:stretch>
            <a:fillRect/>
          </a:stretch>
        </p:blipFill>
        <p:spPr>
          <a:xfrm>
            <a:off x="7370468" y="1566684"/>
            <a:ext cx="1457015" cy="680379"/>
          </a:xfrm>
          <a:prstGeom prst="rect">
            <a:avLst/>
          </a:prstGeom>
          <a:effectLst/>
        </p:spPr>
      </p:pic>
      <p:sp>
        <p:nvSpPr>
          <p:cNvPr id="28" name="Text Box 129">
            <a:extLst>
              <a:ext uri="{FF2B5EF4-FFF2-40B4-BE49-F238E27FC236}">
                <a16:creationId xmlns:a16="http://schemas.microsoft.com/office/drawing/2014/main" id="{EA119871-3819-8512-950B-0F43EDB92974}"/>
              </a:ext>
            </a:extLst>
          </p:cNvPr>
          <p:cNvSpPr txBox="1">
            <a:spLocks noChangeArrowheads="1"/>
          </p:cNvSpPr>
          <p:nvPr/>
        </p:nvSpPr>
        <p:spPr bwMode="auto">
          <a:xfrm>
            <a:off x="7293093" y="2062642"/>
            <a:ext cx="10999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Blip>
                <a:blip r:embed="rId13"/>
              </a:buBlip>
              <a:defRPr kumimoji="1" sz="24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Blip>
                <a:blip r:embed="rId13"/>
              </a:buBlip>
              <a:defRPr kumimoji="1" sz="20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Blip>
                <a:blip r:embed="rId13"/>
              </a:buBlip>
              <a:defRPr kumimoji="1" sz="2000">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Blip>
                <a:blip r:embed="rId13"/>
              </a:buBlip>
              <a:defRPr kumimoji="1">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Blip>
                <a:blip r:embed="rId13"/>
              </a:buBlip>
              <a:defRPr kumimoji="1">
                <a:solidFill>
                  <a:schemeClr val="tx1"/>
                </a:solidFill>
                <a:latin typeface="HGP創英角ｺﾞｼｯｸUB" pitchFamily="50" charset="-128"/>
                <a:ea typeface="HGP創英角ｺﾞｼｯｸUB" pitchFamily="50" charset="-128"/>
              </a:defRPr>
            </a:lvl5pPr>
            <a:lvl6pPr marL="2514600" indent="-228600" eaLnBrk="0" fontAlgn="base" hangingPunct="0">
              <a:spcBef>
                <a:spcPct val="20000"/>
              </a:spcBef>
              <a:spcAft>
                <a:spcPct val="0"/>
              </a:spcAft>
              <a:buBlip>
                <a:blip r:embed="rId13"/>
              </a:buBlip>
              <a:defRPr kumimoji="1">
                <a:solidFill>
                  <a:schemeClr val="tx1"/>
                </a:solidFill>
                <a:latin typeface="HGP創英角ｺﾞｼｯｸUB" pitchFamily="50" charset="-128"/>
                <a:ea typeface="HGP創英角ｺﾞｼｯｸUB" pitchFamily="50" charset="-128"/>
              </a:defRPr>
            </a:lvl6pPr>
            <a:lvl7pPr marL="2971800" indent="-228600" eaLnBrk="0" fontAlgn="base" hangingPunct="0">
              <a:spcBef>
                <a:spcPct val="20000"/>
              </a:spcBef>
              <a:spcAft>
                <a:spcPct val="0"/>
              </a:spcAft>
              <a:buBlip>
                <a:blip r:embed="rId13"/>
              </a:buBlip>
              <a:defRPr kumimoji="1">
                <a:solidFill>
                  <a:schemeClr val="tx1"/>
                </a:solidFill>
                <a:latin typeface="HGP創英角ｺﾞｼｯｸUB" pitchFamily="50" charset="-128"/>
                <a:ea typeface="HGP創英角ｺﾞｼｯｸUB" pitchFamily="50" charset="-128"/>
              </a:defRPr>
            </a:lvl7pPr>
            <a:lvl8pPr marL="3429000" indent="-228600" eaLnBrk="0" fontAlgn="base" hangingPunct="0">
              <a:spcBef>
                <a:spcPct val="20000"/>
              </a:spcBef>
              <a:spcAft>
                <a:spcPct val="0"/>
              </a:spcAft>
              <a:buBlip>
                <a:blip r:embed="rId13"/>
              </a:buBlip>
              <a:defRPr kumimoji="1">
                <a:solidFill>
                  <a:schemeClr val="tx1"/>
                </a:solidFill>
                <a:latin typeface="HGP創英角ｺﾞｼｯｸUB" pitchFamily="50" charset="-128"/>
                <a:ea typeface="HGP創英角ｺﾞｼｯｸUB" pitchFamily="50" charset="-128"/>
              </a:defRPr>
            </a:lvl8pPr>
            <a:lvl9pPr marL="3886200" indent="-228600" eaLnBrk="0" fontAlgn="base" hangingPunct="0">
              <a:spcBef>
                <a:spcPct val="20000"/>
              </a:spcBef>
              <a:spcAft>
                <a:spcPct val="0"/>
              </a:spcAft>
              <a:buBlip>
                <a:blip r:embed="rId13"/>
              </a:buBlip>
              <a:defRPr kumimoji="1">
                <a:solidFill>
                  <a:schemeClr val="tx1"/>
                </a:solidFill>
                <a:latin typeface="HGP創英角ｺﾞｼｯｸUB" pitchFamily="50" charset="-128"/>
                <a:ea typeface="HGP創英角ｺﾞｼｯｸUB" pitchFamily="50" charset="-128"/>
              </a:defRPr>
            </a:lvl9pPr>
          </a:lstStyle>
          <a:p>
            <a:pPr defTabSz="914400" eaLnBrk="1" fontAlgn="base" hangingPunct="1">
              <a:spcBef>
                <a:spcPct val="0"/>
              </a:spcBef>
              <a:spcAft>
                <a:spcPct val="0"/>
              </a:spcAft>
              <a:buFontTx/>
              <a:buNone/>
              <a:defRPr/>
            </a:pPr>
            <a:r>
              <a:rPr lang="ja-JP" altLang="en-US"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cs typeface="Meiryo UI" panose="020B0604030504040204" pitchFamily="50" charset="-128"/>
              </a:rPr>
              <a:t>映像監視</a:t>
            </a:r>
            <a:endParaRPr lang="en-US" altLang="ja-JP"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cs typeface="Meiryo UI" panose="020B0604030504040204" pitchFamily="50" charset="-128"/>
            </a:endParaRPr>
          </a:p>
          <a:p>
            <a:pPr defTabSz="914400" eaLnBrk="1" fontAlgn="base" hangingPunct="1">
              <a:spcBef>
                <a:spcPct val="0"/>
              </a:spcBef>
              <a:spcAft>
                <a:spcPct val="0"/>
              </a:spcAft>
              <a:buFontTx/>
              <a:buNone/>
              <a:defRPr/>
            </a:pPr>
            <a:r>
              <a:rPr lang="ja-JP" altLang="en-US"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cs typeface="Meiryo UI" panose="020B0604030504040204" pitchFamily="50" charset="-128"/>
              </a:rPr>
              <a:t>アプリケーション</a:t>
            </a:r>
            <a:endParaRPr lang="ja-JP" altLang="en-US" sz="1600" b="1" kern="0" dirty="0">
              <a:solidFill>
                <a:prstClr val="black"/>
              </a:solidFill>
              <a:effectLst>
                <a:glow rad="127000">
                  <a:prstClr val="white"/>
                </a:glow>
              </a:effectLst>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BC717CBF-1D62-6313-D75E-AE8FE05F1D90}"/>
              </a:ext>
            </a:extLst>
          </p:cNvPr>
          <p:cNvSpPr txBox="1"/>
          <p:nvPr/>
        </p:nvSpPr>
        <p:spPr>
          <a:xfrm>
            <a:off x="6819758" y="3998134"/>
            <a:ext cx="1192955" cy="646331"/>
          </a:xfrm>
          <a:prstGeom prst="rect">
            <a:avLst/>
          </a:prstGeom>
          <a:noFill/>
        </p:spPr>
        <p:txBody>
          <a:bodyPr wrap="none" rtlCol="0">
            <a:spAutoFit/>
          </a:bodyPr>
          <a:lstStyle/>
          <a:p>
            <a:pPr defTabSz="914400">
              <a:defRPr/>
            </a:pPr>
            <a:r>
              <a:rPr kumimoji="0" lang="ja-JP" altLang="en-US"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rPr>
              <a:t>ネットワーク</a:t>
            </a:r>
            <a:endParaRPr kumimoji="0" lang="en-US" altLang="ja-JP"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endParaRPr>
          </a:p>
          <a:p>
            <a:pPr defTabSz="914400">
              <a:defRPr/>
            </a:pPr>
            <a:r>
              <a:rPr kumimoji="0" lang="ja-JP" altLang="en-US"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rPr>
              <a:t>ディスクレコーダー</a:t>
            </a:r>
            <a:endParaRPr kumimoji="0" lang="en-US" altLang="ja-JP"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endParaRPr>
          </a:p>
          <a:p>
            <a:pPr defTabSz="914400">
              <a:defRPr/>
            </a:pPr>
            <a:r>
              <a:rPr kumimoji="0" lang="en-US" altLang="ja-JP"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rPr>
              <a:t>WJ-NX</a:t>
            </a:r>
            <a:r>
              <a:rPr kumimoji="0" lang="ja-JP" altLang="en-US" sz="1200" b="1" kern="0" dirty="0">
                <a:solidFill>
                  <a:prstClr val="black"/>
                </a:solidFill>
                <a:effectLst>
                  <a:glow rad="127000">
                    <a:prstClr val="white"/>
                  </a:glow>
                </a:effectLst>
                <a:latin typeface="Yu Gothic UI" panose="020B0500000000000000" pitchFamily="34" charset="-128"/>
                <a:ea typeface="Yu Gothic UI" panose="020B0500000000000000" pitchFamily="34" charset="-128"/>
              </a:rPr>
              <a:t>シリーズ</a:t>
            </a:r>
          </a:p>
        </p:txBody>
      </p:sp>
      <p:pic>
        <p:nvPicPr>
          <p:cNvPr id="31" name="図 30">
            <a:extLst>
              <a:ext uri="{FF2B5EF4-FFF2-40B4-BE49-F238E27FC236}">
                <a16:creationId xmlns:a16="http://schemas.microsoft.com/office/drawing/2014/main" id="{1B91F6B2-8A55-975E-BB98-9AE41511C0BF}"/>
              </a:ext>
            </a:extLst>
          </p:cNvPr>
          <p:cNvPicPr>
            <a:picLocks noChangeAspect="1"/>
          </p:cNvPicPr>
          <p:nvPr/>
        </p:nvPicPr>
        <p:blipFill>
          <a:blip r:embed="rId14">
            <a:lum bright="-20000" contrast="40000"/>
          </a:blip>
          <a:stretch>
            <a:fillRect/>
          </a:stretch>
        </p:blipFill>
        <p:spPr>
          <a:xfrm>
            <a:off x="8125536" y="1528024"/>
            <a:ext cx="257908" cy="232581"/>
          </a:xfrm>
          <a:prstGeom prst="rect">
            <a:avLst/>
          </a:prstGeom>
          <a:effectLst>
            <a:glow rad="127000">
              <a:sysClr val="window" lastClr="FFFFFF"/>
            </a:glow>
          </a:effectLst>
        </p:spPr>
      </p:pic>
      <p:pic>
        <p:nvPicPr>
          <p:cNvPr id="32" name="図 31">
            <a:extLst>
              <a:ext uri="{FF2B5EF4-FFF2-40B4-BE49-F238E27FC236}">
                <a16:creationId xmlns:a16="http://schemas.microsoft.com/office/drawing/2014/main" id="{559F568A-22C2-B44E-D165-69A170FAD5E4}"/>
              </a:ext>
            </a:extLst>
          </p:cNvPr>
          <p:cNvPicPr>
            <a:picLocks noChangeAspect="1"/>
          </p:cNvPicPr>
          <p:nvPr/>
        </p:nvPicPr>
        <p:blipFill>
          <a:blip r:embed="rId14">
            <a:lum bright="-20000" contrast="40000"/>
          </a:blip>
          <a:stretch>
            <a:fillRect/>
          </a:stretch>
        </p:blipFill>
        <p:spPr>
          <a:xfrm>
            <a:off x="7499379" y="3040272"/>
            <a:ext cx="257908" cy="232581"/>
          </a:xfrm>
          <a:prstGeom prst="rect">
            <a:avLst/>
          </a:prstGeom>
          <a:effectLst>
            <a:glow rad="127000">
              <a:sysClr val="window" lastClr="FFFFFF"/>
            </a:glow>
          </a:effectLst>
        </p:spPr>
      </p:pic>
      <p:pic>
        <p:nvPicPr>
          <p:cNvPr id="33" name="図 32" descr="黒い背景と白い文字のロゴ&#10;&#10;自動的に生成された説明">
            <a:extLst>
              <a:ext uri="{FF2B5EF4-FFF2-40B4-BE49-F238E27FC236}">
                <a16:creationId xmlns:a16="http://schemas.microsoft.com/office/drawing/2014/main" id="{F0712071-0440-A97D-D165-CF165F0E022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rot="20346890">
            <a:off x="2831567" y="1960679"/>
            <a:ext cx="1236304" cy="475206"/>
          </a:xfrm>
          <a:prstGeom prst="rect">
            <a:avLst/>
          </a:prstGeom>
          <a:effectLst/>
        </p:spPr>
      </p:pic>
      <p:grpSp>
        <p:nvGrpSpPr>
          <p:cNvPr id="34" name="グループ化 33">
            <a:extLst>
              <a:ext uri="{FF2B5EF4-FFF2-40B4-BE49-F238E27FC236}">
                <a16:creationId xmlns:a16="http://schemas.microsoft.com/office/drawing/2014/main" id="{35895DE3-F580-5CB1-CABF-31958FA7439F}"/>
              </a:ext>
            </a:extLst>
          </p:cNvPr>
          <p:cNvGrpSpPr>
            <a:grpSpLocks noChangeAspect="1"/>
          </p:cNvGrpSpPr>
          <p:nvPr/>
        </p:nvGrpSpPr>
        <p:grpSpPr>
          <a:xfrm>
            <a:off x="2848865" y="1733766"/>
            <a:ext cx="506279" cy="320232"/>
            <a:chOff x="2734485" y="625808"/>
            <a:chExt cx="1898613" cy="1200914"/>
          </a:xfrm>
        </p:grpSpPr>
        <p:pic>
          <p:nvPicPr>
            <p:cNvPr id="35" name="図 34" descr="挿絵 が含まれている画像&#10;&#10;自動的に生成された説明">
              <a:extLst>
                <a:ext uri="{FF2B5EF4-FFF2-40B4-BE49-F238E27FC236}">
                  <a16:creationId xmlns:a16="http://schemas.microsoft.com/office/drawing/2014/main" id="{ED0166D5-8A78-05D0-FC5A-D12C9C6147B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34485" y="625808"/>
              <a:ext cx="1124712" cy="1200914"/>
            </a:xfrm>
            <a:prstGeom prst="rect">
              <a:avLst/>
            </a:prstGeom>
            <a:effectLst/>
          </p:spPr>
        </p:pic>
        <p:pic>
          <p:nvPicPr>
            <p:cNvPr id="36" name="図 35" descr="黒い背景と白い文字&#10;&#10;自動的に生成された説明">
              <a:extLst>
                <a:ext uri="{FF2B5EF4-FFF2-40B4-BE49-F238E27FC236}">
                  <a16:creationId xmlns:a16="http://schemas.microsoft.com/office/drawing/2014/main" id="{84617ABF-3869-280D-3F1E-B7A89146F7C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090552" y="787350"/>
              <a:ext cx="542546" cy="877826"/>
            </a:xfrm>
            <a:prstGeom prst="rect">
              <a:avLst/>
            </a:prstGeom>
            <a:effectLst/>
          </p:spPr>
        </p:pic>
      </p:grpSp>
      <p:grpSp>
        <p:nvGrpSpPr>
          <p:cNvPr id="37" name="グループ化 36">
            <a:extLst>
              <a:ext uri="{FF2B5EF4-FFF2-40B4-BE49-F238E27FC236}">
                <a16:creationId xmlns:a16="http://schemas.microsoft.com/office/drawing/2014/main" id="{897BE337-F1D8-68E8-873F-4013FDA0FC73}"/>
              </a:ext>
            </a:extLst>
          </p:cNvPr>
          <p:cNvGrpSpPr/>
          <p:nvPr/>
        </p:nvGrpSpPr>
        <p:grpSpPr>
          <a:xfrm>
            <a:off x="3394497" y="1729671"/>
            <a:ext cx="341452" cy="342081"/>
            <a:chOff x="5268514" y="1366756"/>
            <a:chExt cx="360000" cy="360000"/>
          </a:xfrm>
        </p:grpSpPr>
        <p:sp>
          <p:nvSpPr>
            <p:cNvPr id="38" name="楕円 37">
              <a:extLst>
                <a:ext uri="{FF2B5EF4-FFF2-40B4-BE49-F238E27FC236}">
                  <a16:creationId xmlns:a16="http://schemas.microsoft.com/office/drawing/2014/main" id="{917FD139-BF6F-A97E-DD97-DCBCE5668D2B}"/>
                </a:ext>
              </a:extLst>
            </p:cNvPr>
            <p:cNvSpPr/>
            <p:nvPr/>
          </p:nvSpPr>
          <p:spPr>
            <a:xfrm>
              <a:off x="5268514" y="1366756"/>
              <a:ext cx="360000" cy="360000"/>
            </a:xfrm>
            <a:prstGeom prst="ellipse">
              <a:avLst/>
            </a:prstGeom>
            <a:solidFill>
              <a:srgbClr val="70AD47"/>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nvGrpSpPr>
            <p:cNvPr id="39" name="グループ化 38">
              <a:extLst>
                <a:ext uri="{FF2B5EF4-FFF2-40B4-BE49-F238E27FC236}">
                  <a16:creationId xmlns:a16="http://schemas.microsoft.com/office/drawing/2014/main" id="{1DA2753D-E6F1-39C7-4F0C-8383A68B582A}"/>
                </a:ext>
              </a:extLst>
            </p:cNvPr>
            <p:cNvGrpSpPr/>
            <p:nvPr/>
          </p:nvGrpSpPr>
          <p:grpSpPr>
            <a:xfrm>
              <a:off x="5393876" y="1435053"/>
              <a:ext cx="109277" cy="223406"/>
              <a:chOff x="5913075" y="2766222"/>
              <a:chExt cx="568240" cy="1161710"/>
            </a:xfrm>
          </p:grpSpPr>
          <p:sp>
            <p:nvSpPr>
              <p:cNvPr id="40" name="四角形: 角を丸くする 112">
                <a:extLst>
                  <a:ext uri="{FF2B5EF4-FFF2-40B4-BE49-F238E27FC236}">
                    <a16:creationId xmlns:a16="http://schemas.microsoft.com/office/drawing/2014/main" id="{1249EAFD-C2F1-3746-FD2B-158E8D915DE4}"/>
                  </a:ext>
                </a:extLst>
              </p:cNvPr>
              <p:cNvSpPr/>
              <p:nvPr/>
            </p:nvSpPr>
            <p:spPr>
              <a:xfrm>
                <a:off x="6022182" y="2766222"/>
                <a:ext cx="350043" cy="726911"/>
              </a:xfrm>
              <a:prstGeom prst="roundRect">
                <a:avLst>
                  <a:gd name="adj" fmla="val 5000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41" name="フリーフォーム: 図形 113">
                <a:extLst>
                  <a:ext uri="{FF2B5EF4-FFF2-40B4-BE49-F238E27FC236}">
                    <a16:creationId xmlns:a16="http://schemas.microsoft.com/office/drawing/2014/main" id="{78FC1C6C-C07B-8408-9CC5-0C6DEC1FC194}"/>
                  </a:ext>
                </a:extLst>
              </p:cNvPr>
              <p:cNvSpPr/>
              <p:nvPr/>
            </p:nvSpPr>
            <p:spPr>
              <a:xfrm>
                <a:off x="5915472" y="3028952"/>
                <a:ext cx="565843" cy="579753"/>
              </a:xfrm>
              <a:custGeom>
                <a:avLst/>
                <a:gdLst>
                  <a:gd name="connsiteX0" fmla="*/ 0 w 565842"/>
                  <a:gd name="connsiteY0" fmla="*/ 0 h 579753"/>
                  <a:gd name="connsiteX1" fmla="*/ 565842 w 565842"/>
                  <a:gd name="connsiteY1" fmla="*/ 0 h 579753"/>
                  <a:gd name="connsiteX2" fmla="*/ 565841 w 565842"/>
                  <a:gd name="connsiteY2" fmla="*/ 296832 h 579753"/>
                  <a:gd name="connsiteX3" fmla="*/ 282920 w 565842"/>
                  <a:gd name="connsiteY3" fmla="*/ 579753 h 579753"/>
                  <a:gd name="connsiteX4" fmla="*/ 282921 w 565842"/>
                  <a:gd name="connsiteY4" fmla="*/ 579752 h 579753"/>
                  <a:gd name="connsiteX5" fmla="*/ 0 w 565842"/>
                  <a:gd name="connsiteY5" fmla="*/ 296831 h 579753"/>
                  <a:gd name="connsiteX6" fmla="*/ 0 w 565842"/>
                  <a:gd name="connsiteY6" fmla="*/ 0 h 579753"/>
                  <a:gd name="connsiteX0" fmla="*/ 0 w 565842"/>
                  <a:gd name="connsiteY0" fmla="*/ 0 h 579753"/>
                  <a:gd name="connsiteX1" fmla="*/ 273396 w 565842"/>
                  <a:gd name="connsiteY1" fmla="*/ 0 h 579753"/>
                  <a:gd name="connsiteX2" fmla="*/ 565842 w 565842"/>
                  <a:gd name="connsiteY2" fmla="*/ 0 h 579753"/>
                  <a:gd name="connsiteX3" fmla="*/ 565841 w 565842"/>
                  <a:gd name="connsiteY3" fmla="*/ 296832 h 579753"/>
                  <a:gd name="connsiteX4" fmla="*/ 282920 w 565842"/>
                  <a:gd name="connsiteY4" fmla="*/ 579753 h 579753"/>
                  <a:gd name="connsiteX5" fmla="*/ 282921 w 565842"/>
                  <a:gd name="connsiteY5" fmla="*/ 579752 h 579753"/>
                  <a:gd name="connsiteX6" fmla="*/ 0 w 565842"/>
                  <a:gd name="connsiteY6" fmla="*/ 296831 h 579753"/>
                  <a:gd name="connsiteX7" fmla="*/ 0 w 565842"/>
                  <a:gd name="connsiteY7" fmla="*/ 0 h 579753"/>
                  <a:gd name="connsiteX0" fmla="*/ 273396 w 565842"/>
                  <a:gd name="connsiteY0" fmla="*/ 0 h 579753"/>
                  <a:gd name="connsiteX1" fmla="*/ 565842 w 565842"/>
                  <a:gd name="connsiteY1" fmla="*/ 0 h 579753"/>
                  <a:gd name="connsiteX2" fmla="*/ 565841 w 565842"/>
                  <a:gd name="connsiteY2" fmla="*/ 296832 h 579753"/>
                  <a:gd name="connsiteX3" fmla="*/ 282920 w 565842"/>
                  <a:gd name="connsiteY3" fmla="*/ 579753 h 579753"/>
                  <a:gd name="connsiteX4" fmla="*/ 282921 w 565842"/>
                  <a:gd name="connsiteY4" fmla="*/ 579752 h 579753"/>
                  <a:gd name="connsiteX5" fmla="*/ 0 w 565842"/>
                  <a:gd name="connsiteY5" fmla="*/ 296831 h 579753"/>
                  <a:gd name="connsiteX6" fmla="*/ 0 w 565842"/>
                  <a:gd name="connsiteY6" fmla="*/ 0 h 579753"/>
                  <a:gd name="connsiteX7" fmla="*/ 364836 w 565842"/>
                  <a:gd name="connsiteY7" fmla="*/ 91440 h 579753"/>
                  <a:gd name="connsiteX0" fmla="*/ 565842 w 565842"/>
                  <a:gd name="connsiteY0" fmla="*/ 0 h 579753"/>
                  <a:gd name="connsiteX1" fmla="*/ 565841 w 565842"/>
                  <a:gd name="connsiteY1" fmla="*/ 296832 h 579753"/>
                  <a:gd name="connsiteX2" fmla="*/ 282920 w 565842"/>
                  <a:gd name="connsiteY2" fmla="*/ 579753 h 579753"/>
                  <a:gd name="connsiteX3" fmla="*/ 282921 w 565842"/>
                  <a:gd name="connsiteY3" fmla="*/ 579752 h 579753"/>
                  <a:gd name="connsiteX4" fmla="*/ 0 w 565842"/>
                  <a:gd name="connsiteY4" fmla="*/ 296831 h 579753"/>
                  <a:gd name="connsiteX5" fmla="*/ 0 w 565842"/>
                  <a:gd name="connsiteY5" fmla="*/ 0 h 579753"/>
                  <a:gd name="connsiteX6" fmla="*/ 364836 w 565842"/>
                  <a:gd name="connsiteY6" fmla="*/ 91440 h 579753"/>
                  <a:gd name="connsiteX0" fmla="*/ 565842 w 565842"/>
                  <a:gd name="connsiteY0" fmla="*/ 0 h 579753"/>
                  <a:gd name="connsiteX1" fmla="*/ 565841 w 565842"/>
                  <a:gd name="connsiteY1" fmla="*/ 296832 h 579753"/>
                  <a:gd name="connsiteX2" fmla="*/ 282920 w 565842"/>
                  <a:gd name="connsiteY2" fmla="*/ 579753 h 579753"/>
                  <a:gd name="connsiteX3" fmla="*/ 282921 w 565842"/>
                  <a:gd name="connsiteY3" fmla="*/ 579752 h 579753"/>
                  <a:gd name="connsiteX4" fmla="*/ 0 w 565842"/>
                  <a:gd name="connsiteY4" fmla="*/ 296831 h 579753"/>
                  <a:gd name="connsiteX5" fmla="*/ 0 w 565842"/>
                  <a:gd name="connsiteY5" fmla="*/ 0 h 57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5842" h="579753">
                    <a:moveTo>
                      <a:pt x="565842" y="0"/>
                    </a:moveTo>
                    <a:cubicBezTo>
                      <a:pt x="565842" y="98944"/>
                      <a:pt x="565841" y="197888"/>
                      <a:pt x="565841" y="296832"/>
                    </a:cubicBezTo>
                    <a:cubicBezTo>
                      <a:pt x="565841" y="453085"/>
                      <a:pt x="439173" y="579753"/>
                      <a:pt x="282920" y="579753"/>
                    </a:cubicBezTo>
                    <a:lnTo>
                      <a:pt x="282921" y="579752"/>
                    </a:lnTo>
                    <a:cubicBezTo>
                      <a:pt x="126668" y="579752"/>
                      <a:pt x="0" y="453084"/>
                      <a:pt x="0" y="296831"/>
                    </a:cubicBezTo>
                    <a:lnTo>
                      <a:pt x="0" y="0"/>
                    </a:lnTo>
                  </a:path>
                </a:pathLst>
              </a:cu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cxnSp>
            <p:nvCxnSpPr>
              <p:cNvPr id="42" name="直線コネクタ 41">
                <a:extLst>
                  <a:ext uri="{FF2B5EF4-FFF2-40B4-BE49-F238E27FC236}">
                    <a16:creationId xmlns:a16="http://schemas.microsoft.com/office/drawing/2014/main" id="{3D136601-BC5C-21A7-4F8C-B547573FFBA3}"/>
                  </a:ext>
                </a:extLst>
              </p:cNvPr>
              <p:cNvCxnSpPr>
                <a:cxnSpLocks/>
              </p:cNvCxnSpPr>
              <p:nvPr/>
            </p:nvCxnSpPr>
            <p:spPr>
              <a:xfrm>
                <a:off x="5913075" y="3128012"/>
                <a:ext cx="107183" cy="0"/>
              </a:xfrm>
              <a:prstGeom prst="line">
                <a:avLst/>
              </a:prstGeom>
              <a:noFill/>
              <a:ln w="12700" cap="flat" cmpd="sng" algn="ctr">
                <a:solidFill>
                  <a:sysClr val="window" lastClr="FFFFFF"/>
                </a:solidFill>
                <a:prstDash val="solid"/>
                <a:miter lim="800000"/>
              </a:ln>
              <a:effectLst/>
            </p:spPr>
          </p:cxnSp>
          <p:cxnSp>
            <p:nvCxnSpPr>
              <p:cNvPr id="43" name="直線コネクタ 42">
                <a:extLst>
                  <a:ext uri="{FF2B5EF4-FFF2-40B4-BE49-F238E27FC236}">
                    <a16:creationId xmlns:a16="http://schemas.microsoft.com/office/drawing/2014/main" id="{59D03618-5385-419E-4301-36FFEEB210D1}"/>
                  </a:ext>
                </a:extLst>
              </p:cNvPr>
              <p:cNvCxnSpPr>
                <a:cxnSpLocks/>
              </p:cNvCxnSpPr>
              <p:nvPr/>
            </p:nvCxnSpPr>
            <p:spPr>
              <a:xfrm>
                <a:off x="6372225" y="3128012"/>
                <a:ext cx="107183" cy="0"/>
              </a:xfrm>
              <a:prstGeom prst="line">
                <a:avLst/>
              </a:prstGeom>
              <a:noFill/>
              <a:ln w="12700" cap="flat" cmpd="sng" algn="ctr">
                <a:solidFill>
                  <a:sysClr val="window" lastClr="FFFFFF"/>
                </a:solidFill>
                <a:prstDash val="solid"/>
                <a:miter lim="800000"/>
              </a:ln>
              <a:effectLst/>
            </p:spPr>
          </p:cxnSp>
          <p:cxnSp>
            <p:nvCxnSpPr>
              <p:cNvPr id="44" name="直線コネクタ 43">
                <a:extLst>
                  <a:ext uri="{FF2B5EF4-FFF2-40B4-BE49-F238E27FC236}">
                    <a16:creationId xmlns:a16="http://schemas.microsoft.com/office/drawing/2014/main" id="{BB42C201-4946-90CC-E222-56126F0336D0}"/>
                  </a:ext>
                </a:extLst>
              </p:cNvPr>
              <p:cNvCxnSpPr>
                <a:stCxn id="41" idx="2"/>
              </p:cNvCxnSpPr>
              <p:nvPr/>
            </p:nvCxnSpPr>
            <p:spPr>
              <a:xfrm flipH="1">
                <a:off x="6196012" y="3608704"/>
                <a:ext cx="2382" cy="184626"/>
              </a:xfrm>
              <a:prstGeom prst="line">
                <a:avLst/>
              </a:prstGeom>
              <a:noFill/>
              <a:ln w="12700" cap="flat" cmpd="sng" algn="ctr">
                <a:solidFill>
                  <a:sysClr val="window" lastClr="FFFFFF"/>
                </a:solidFill>
                <a:prstDash val="solid"/>
                <a:miter lim="800000"/>
              </a:ln>
              <a:effectLst/>
            </p:spPr>
          </p:cxnSp>
          <p:sp>
            <p:nvSpPr>
              <p:cNvPr id="45" name="四角形: 上の 2 つの角を丸める 117">
                <a:extLst>
                  <a:ext uri="{FF2B5EF4-FFF2-40B4-BE49-F238E27FC236}">
                    <a16:creationId xmlns:a16="http://schemas.microsoft.com/office/drawing/2014/main" id="{BBC631E7-7893-7207-1336-BE47D9E6E09E}"/>
                  </a:ext>
                </a:extLst>
              </p:cNvPr>
              <p:cNvSpPr/>
              <p:nvPr/>
            </p:nvSpPr>
            <p:spPr>
              <a:xfrm>
                <a:off x="5913075" y="3793331"/>
                <a:ext cx="566334" cy="134601"/>
              </a:xfrm>
              <a:prstGeom prst="round2SameRect">
                <a:avLst>
                  <a:gd name="adj1" fmla="val 50000"/>
                  <a:gd name="adj2" fmla="val 0"/>
                </a:avLst>
              </a:prstGeom>
              <a:no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cxnSp>
        <p:nvCxnSpPr>
          <p:cNvPr id="46" name="直線コネクタ 45">
            <a:extLst>
              <a:ext uri="{FF2B5EF4-FFF2-40B4-BE49-F238E27FC236}">
                <a16:creationId xmlns:a16="http://schemas.microsoft.com/office/drawing/2014/main" id="{993BD453-43ED-85E9-BA85-413580B5D6C0}"/>
              </a:ext>
            </a:extLst>
          </p:cNvPr>
          <p:cNvCxnSpPr/>
          <p:nvPr/>
        </p:nvCxnSpPr>
        <p:spPr>
          <a:xfrm flipH="1">
            <a:off x="2516617" y="4024619"/>
            <a:ext cx="4381132" cy="4929"/>
          </a:xfrm>
          <a:prstGeom prst="line">
            <a:avLst/>
          </a:prstGeom>
          <a:noFill/>
          <a:ln w="57150" cap="flat" cmpd="sng" algn="ctr">
            <a:solidFill>
              <a:srgbClr val="6464E6"/>
            </a:solidFill>
            <a:prstDash val="solid"/>
            <a:miter lim="800000"/>
            <a:headEnd type="triangle" w="med" len="sm"/>
            <a:tailEnd type="none" w="med" len="sm"/>
          </a:ln>
          <a:effectLst/>
        </p:spPr>
      </p:cxnSp>
      <p:grpSp>
        <p:nvGrpSpPr>
          <p:cNvPr id="47" name="グループ化 46">
            <a:extLst>
              <a:ext uri="{FF2B5EF4-FFF2-40B4-BE49-F238E27FC236}">
                <a16:creationId xmlns:a16="http://schemas.microsoft.com/office/drawing/2014/main" id="{F12E74D0-605F-7F68-4809-50555F65D4EB}"/>
              </a:ext>
            </a:extLst>
          </p:cNvPr>
          <p:cNvGrpSpPr/>
          <p:nvPr/>
        </p:nvGrpSpPr>
        <p:grpSpPr>
          <a:xfrm>
            <a:off x="4907661" y="1357578"/>
            <a:ext cx="1465190" cy="1049146"/>
            <a:chOff x="6474191" y="309815"/>
            <a:chExt cx="1848402" cy="1260069"/>
          </a:xfrm>
        </p:grpSpPr>
        <p:sp>
          <p:nvSpPr>
            <p:cNvPr id="48" name="正方形/長方形 47">
              <a:extLst>
                <a:ext uri="{FF2B5EF4-FFF2-40B4-BE49-F238E27FC236}">
                  <a16:creationId xmlns:a16="http://schemas.microsoft.com/office/drawing/2014/main" id="{F0C99705-E8F4-C96B-C436-0A80BCAF2C7D}"/>
                </a:ext>
              </a:extLst>
            </p:cNvPr>
            <p:cNvSpPr/>
            <p:nvPr/>
          </p:nvSpPr>
          <p:spPr>
            <a:xfrm>
              <a:off x="6505076" y="520738"/>
              <a:ext cx="1786632" cy="1012950"/>
            </a:xfrm>
            <a:prstGeom prst="rec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49" name="正方形/長方形 48">
              <a:extLst>
                <a:ext uri="{FF2B5EF4-FFF2-40B4-BE49-F238E27FC236}">
                  <a16:creationId xmlns:a16="http://schemas.microsoft.com/office/drawing/2014/main" id="{704F0588-5DBC-AC6E-3CCF-CE4E4E0FE713}"/>
                </a:ext>
              </a:extLst>
            </p:cNvPr>
            <p:cNvSpPr/>
            <p:nvPr/>
          </p:nvSpPr>
          <p:spPr>
            <a:xfrm>
              <a:off x="7334669" y="309815"/>
              <a:ext cx="127446" cy="187011"/>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0" name="フレーム 49">
              <a:extLst>
                <a:ext uri="{FF2B5EF4-FFF2-40B4-BE49-F238E27FC236}">
                  <a16:creationId xmlns:a16="http://schemas.microsoft.com/office/drawing/2014/main" id="{EA5302FE-F846-428C-D320-6B363FAB1A09}"/>
                </a:ext>
              </a:extLst>
            </p:cNvPr>
            <p:cNvSpPr>
              <a:spLocks noChangeAspect="1"/>
            </p:cNvSpPr>
            <p:nvPr/>
          </p:nvSpPr>
          <p:spPr>
            <a:xfrm>
              <a:off x="6474191" y="500684"/>
              <a:ext cx="1848402" cy="1069200"/>
            </a:xfrm>
            <a:prstGeom prst="frame">
              <a:avLst>
                <a:gd name="adj1" fmla="val 3975"/>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Yu Gothic UI" panose="020B0500000000000000" pitchFamily="34" charset="-128"/>
                <a:ea typeface="Yu Gothic UI" panose="020B0500000000000000" pitchFamily="34" charset="-128"/>
              </a:endParaRPr>
            </a:p>
          </p:txBody>
        </p:sp>
        <p:grpSp>
          <p:nvGrpSpPr>
            <p:cNvPr id="51" name="グループ化 50">
              <a:extLst>
                <a:ext uri="{FF2B5EF4-FFF2-40B4-BE49-F238E27FC236}">
                  <a16:creationId xmlns:a16="http://schemas.microsoft.com/office/drawing/2014/main" id="{4619CCB4-9EA5-D88A-67D3-A00808B2EFF8}"/>
                </a:ext>
              </a:extLst>
            </p:cNvPr>
            <p:cNvGrpSpPr>
              <a:grpSpLocks noChangeAspect="1"/>
            </p:cNvGrpSpPr>
            <p:nvPr/>
          </p:nvGrpSpPr>
          <p:grpSpPr>
            <a:xfrm>
              <a:off x="7160965" y="585604"/>
              <a:ext cx="944836" cy="916135"/>
              <a:chOff x="4397751" y="2587059"/>
              <a:chExt cx="3396498" cy="3293333"/>
            </a:xfrm>
          </p:grpSpPr>
          <p:pic>
            <p:nvPicPr>
              <p:cNvPr id="53" name="図 52" descr="座る, フロント, 水, 探す が含まれている画像&#10;&#10;自動的に生成された説明">
                <a:extLst>
                  <a:ext uri="{FF2B5EF4-FFF2-40B4-BE49-F238E27FC236}">
                    <a16:creationId xmlns:a16="http://schemas.microsoft.com/office/drawing/2014/main" id="{142F2C48-BCA6-E689-71CC-1829E63DC5EF}"/>
                  </a:ext>
                </a:extLst>
              </p:cNvPr>
              <p:cNvPicPr>
                <a:picLocks noChangeAspect="1"/>
              </p:cNvPicPr>
              <p:nvPr/>
            </p:nvPicPr>
            <p:blipFill>
              <a:blip r:embed="rId18" cstate="screen">
                <a:lum bright="70000" contrast="-70000"/>
                <a:extLst>
                  <a:ext uri="{28A0092B-C50C-407E-A947-70E740481C1C}">
                    <a14:useLocalDpi xmlns:a14="http://schemas.microsoft.com/office/drawing/2010/main"/>
                  </a:ext>
                </a:extLst>
              </a:blip>
              <a:stretch>
                <a:fillRect/>
              </a:stretch>
            </p:blipFill>
            <p:spPr>
              <a:xfrm>
                <a:off x="4397751" y="3333446"/>
                <a:ext cx="680884" cy="1866387"/>
              </a:xfrm>
              <a:prstGeom prst="rect">
                <a:avLst/>
              </a:prstGeom>
              <a:effectLst>
                <a:outerShdw blurRad="76200" dir="13500000" sy="23000" kx="1200000" algn="br" rotWithShape="0">
                  <a:prstClr val="black">
                    <a:alpha val="20000"/>
                  </a:prstClr>
                </a:outerShdw>
              </a:effectLst>
            </p:spPr>
          </p:pic>
          <p:pic>
            <p:nvPicPr>
              <p:cNvPr id="54" name="図 53" descr="座る, フロント, 水, 探す が含まれている画像&#10;&#10;自動的に生成された説明">
                <a:extLst>
                  <a:ext uri="{FF2B5EF4-FFF2-40B4-BE49-F238E27FC236}">
                    <a16:creationId xmlns:a16="http://schemas.microsoft.com/office/drawing/2014/main" id="{E6F0CCB3-B1D5-47F6-2B2E-77E9D45CEEDF}"/>
                  </a:ext>
                </a:extLst>
              </p:cNvPr>
              <p:cNvPicPr>
                <a:picLocks noChangeAspect="1"/>
              </p:cNvPicPr>
              <p:nvPr/>
            </p:nvPicPr>
            <p:blipFill>
              <a:blip r:embed="rId19" cstate="screen">
                <a:lum bright="70000" contrast="-70000"/>
                <a:extLst>
                  <a:ext uri="{28A0092B-C50C-407E-A947-70E740481C1C}">
                    <a14:useLocalDpi xmlns:a14="http://schemas.microsoft.com/office/drawing/2010/main"/>
                  </a:ext>
                </a:extLst>
              </a:blip>
              <a:stretch>
                <a:fillRect/>
              </a:stretch>
            </p:blipFill>
            <p:spPr>
              <a:xfrm>
                <a:off x="7045277" y="3280299"/>
                <a:ext cx="748972" cy="2053026"/>
              </a:xfrm>
              <a:prstGeom prst="rect">
                <a:avLst/>
              </a:prstGeom>
              <a:effectLst>
                <a:outerShdw blurRad="76200" dir="13500000" sy="23000" kx="1200000" algn="br" rotWithShape="0">
                  <a:prstClr val="black">
                    <a:alpha val="20000"/>
                  </a:prstClr>
                </a:outerShdw>
              </a:effectLst>
            </p:spPr>
          </p:pic>
          <p:pic>
            <p:nvPicPr>
              <p:cNvPr id="55" name="図 54" descr="座る, フロント, 水, 探す が含まれている画像&#10;&#10;自動的に生成された説明">
                <a:extLst>
                  <a:ext uri="{FF2B5EF4-FFF2-40B4-BE49-F238E27FC236}">
                    <a16:creationId xmlns:a16="http://schemas.microsoft.com/office/drawing/2014/main" id="{82D56468-4127-D56C-B3C3-2AD1A2506878}"/>
                  </a:ext>
                </a:extLst>
              </p:cNvPr>
              <p:cNvPicPr>
                <a:picLocks noChangeAspect="1"/>
              </p:cNvPicPr>
              <p:nvPr/>
            </p:nvPicPr>
            <p:blipFill>
              <a:blip r:embed="rId19" cstate="screen">
                <a:lum bright="70000" contrast="-70000"/>
                <a:extLst>
                  <a:ext uri="{28A0092B-C50C-407E-A947-70E740481C1C}">
                    <a14:useLocalDpi xmlns:a14="http://schemas.microsoft.com/office/drawing/2010/main"/>
                  </a:ext>
                </a:extLst>
              </a:blip>
              <a:stretch>
                <a:fillRect/>
              </a:stretch>
            </p:blipFill>
            <p:spPr>
              <a:xfrm>
                <a:off x="6354564" y="3623442"/>
                <a:ext cx="748972" cy="2053026"/>
              </a:xfrm>
              <a:prstGeom prst="rect">
                <a:avLst/>
              </a:prstGeom>
              <a:effectLst>
                <a:outerShdw blurRad="76200" dir="13500000" sy="23000" kx="1200000" algn="br" rotWithShape="0">
                  <a:prstClr val="black">
                    <a:alpha val="20000"/>
                  </a:prstClr>
                </a:outerShdw>
              </a:effectLst>
            </p:spPr>
          </p:pic>
          <p:pic>
            <p:nvPicPr>
              <p:cNvPr id="56" name="図 55" descr="座る, フロント, 水, 探す が含まれている画像&#10;&#10;自動的に生成された説明">
                <a:extLst>
                  <a:ext uri="{FF2B5EF4-FFF2-40B4-BE49-F238E27FC236}">
                    <a16:creationId xmlns:a16="http://schemas.microsoft.com/office/drawing/2014/main" id="{AD6BCF19-6771-883D-C972-2C01AE9F01AD}"/>
                  </a:ext>
                </a:extLst>
              </p:cNvPr>
              <p:cNvPicPr>
                <a:picLocks noChangeAspect="1"/>
              </p:cNvPicPr>
              <p:nvPr/>
            </p:nvPicPr>
            <p:blipFill>
              <a:blip r:embed="rId19" cstate="screen">
                <a:lum bright="70000" contrast="-70000"/>
                <a:extLst>
                  <a:ext uri="{28A0092B-C50C-407E-A947-70E740481C1C}">
                    <a14:useLocalDpi xmlns:a14="http://schemas.microsoft.com/office/drawing/2010/main"/>
                  </a:ext>
                </a:extLst>
              </a:blip>
              <a:stretch>
                <a:fillRect/>
              </a:stretch>
            </p:blipFill>
            <p:spPr>
              <a:xfrm>
                <a:off x="5663850" y="3827366"/>
                <a:ext cx="748972" cy="2053026"/>
              </a:xfrm>
              <a:prstGeom prst="rect">
                <a:avLst/>
              </a:prstGeom>
              <a:effectLst>
                <a:outerShdw blurRad="76200" dir="13500000" sy="23000" kx="1200000" algn="br" rotWithShape="0">
                  <a:prstClr val="black">
                    <a:alpha val="20000"/>
                  </a:prstClr>
                </a:outerShdw>
              </a:effectLst>
            </p:spPr>
          </p:pic>
          <p:pic>
            <p:nvPicPr>
              <p:cNvPr id="57" name="図 56" descr="座る, フロント, 水, 探す が含まれている画像&#10;&#10;自動的に生成された説明">
                <a:extLst>
                  <a:ext uri="{FF2B5EF4-FFF2-40B4-BE49-F238E27FC236}">
                    <a16:creationId xmlns:a16="http://schemas.microsoft.com/office/drawing/2014/main" id="{44DA631A-653A-4005-9256-30FD03B266F4}"/>
                  </a:ext>
                </a:extLst>
              </p:cNvPr>
              <p:cNvPicPr>
                <a:picLocks noChangeAspect="1"/>
              </p:cNvPicPr>
              <p:nvPr/>
            </p:nvPicPr>
            <p:blipFill>
              <a:blip r:embed="rId19" cstate="screen">
                <a:lum bright="70000" contrast="-70000"/>
                <a:extLst>
                  <a:ext uri="{28A0092B-C50C-407E-A947-70E740481C1C}">
                    <a14:useLocalDpi xmlns:a14="http://schemas.microsoft.com/office/drawing/2010/main"/>
                  </a:ext>
                </a:extLst>
              </a:blip>
              <a:stretch>
                <a:fillRect/>
              </a:stretch>
            </p:blipFill>
            <p:spPr>
              <a:xfrm>
                <a:off x="4887897" y="3642754"/>
                <a:ext cx="748972" cy="2053026"/>
              </a:xfrm>
              <a:prstGeom prst="rect">
                <a:avLst/>
              </a:prstGeom>
              <a:effectLst>
                <a:outerShdw blurRad="76200" dir="13500000" sy="23000" kx="1200000" algn="br" rotWithShape="0">
                  <a:prstClr val="black">
                    <a:alpha val="20000"/>
                  </a:prstClr>
                </a:outerShdw>
              </a:effectLst>
            </p:spPr>
          </p:pic>
          <p:grpSp>
            <p:nvGrpSpPr>
              <p:cNvPr id="58" name="グループ化 57">
                <a:extLst>
                  <a:ext uri="{FF2B5EF4-FFF2-40B4-BE49-F238E27FC236}">
                    <a16:creationId xmlns:a16="http://schemas.microsoft.com/office/drawing/2014/main" id="{A6ACFA6A-6274-F974-5293-4378A1892CC6}"/>
                  </a:ext>
                </a:extLst>
              </p:cNvPr>
              <p:cNvGrpSpPr/>
              <p:nvPr/>
            </p:nvGrpSpPr>
            <p:grpSpPr>
              <a:xfrm>
                <a:off x="5022012" y="3121806"/>
                <a:ext cx="2011958" cy="541854"/>
                <a:chOff x="6701174" y="3655070"/>
                <a:chExt cx="1662775" cy="447813"/>
              </a:xfrm>
            </p:grpSpPr>
            <p:sp>
              <p:nvSpPr>
                <p:cNvPr id="66" name="楕円 65">
                  <a:extLst>
                    <a:ext uri="{FF2B5EF4-FFF2-40B4-BE49-F238E27FC236}">
                      <a16:creationId xmlns:a16="http://schemas.microsoft.com/office/drawing/2014/main" id="{FB2D9E65-05A5-CBC9-A3C7-345BD1675626}"/>
                    </a:ext>
                  </a:extLst>
                </p:cNvPr>
                <p:cNvSpPr/>
                <p:nvPr/>
              </p:nvSpPr>
              <p:spPr>
                <a:xfrm>
                  <a:off x="6701174" y="3655070"/>
                  <a:ext cx="252000" cy="252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7" name="楕円 66">
                  <a:extLst>
                    <a:ext uri="{FF2B5EF4-FFF2-40B4-BE49-F238E27FC236}">
                      <a16:creationId xmlns:a16="http://schemas.microsoft.com/office/drawing/2014/main" id="{BD153DA1-B934-97D0-C0C1-DE4025BAA203}"/>
                    </a:ext>
                  </a:extLst>
                </p:cNvPr>
                <p:cNvSpPr/>
                <p:nvPr/>
              </p:nvSpPr>
              <p:spPr>
                <a:xfrm>
                  <a:off x="7148165" y="3846092"/>
                  <a:ext cx="252000" cy="252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8" name="楕円 67">
                  <a:extLst>
                    <a:ext uri="{FF2B5EF4-FFF2-40B4-BE49-F238E27FC236}">
                      <a16:creationId xmlns:a16="http://schemas.microsoft.com/office/drawing/2014/main" id="{9FBCCEBB-94D9-F42C-1B34-802770E75318}"/>
                    </a:ext>
                  </a:extLst>
                </p:cNvPr>
                <p:cNvSpPr/>
                <p:nvPr/>
              </p:nvSpPr>
              <p:spPr>
                <a:xfrm>
                  <a:off x="7609051" y="3850883"/>
                  <a:ext cx="252000" cy="252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9" name="楕円 68">
                  <a:extLst>
                    <a:ext uri="{FF2B5EF4-FFF2-40B4-BE49-F238E27FC236}">
                      <a16:creationId xmlns:a16="http://schemas.microsoft.com/office/drawing/2014/main" id="{E80DAFEC-6D14-9970-2937-ADD50A918832}"/>
                    </a:ext>
                  </a:extLst>
                </p:cNvPr>
                <p:cNvSpPr/>
                <p:nvPr/>
              </p:nvSpPr>
              <p:spPr>
                <a:xfrm>
                  <a:off x="8111949" y="3691259"/>
                  <a:ext cx="252000" cy="252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nvGrpSpPr>
              <p:cNvPr id="59" name="グループ化 58">
                <a:extLst>
                  <a:ext uri="{FF2B5EF4-FFF2-40B4-BE49-F238E27FC236}">
                    <a16:creationId xmlns:a16="http://schemas.microsoft.com/office/drawing/2014/main" id="{E52FA176-836A-01CF-782C-60ADE5526866}"/>
                  </a:ext>
                </a:extLst>
              </p:cNvPr>
              <p:cNvGrpSpPr/>
              <p:nvPr/>
            </p:nvGrpSpPr>
            <p:grpSpPr>
              <a:xfrm>
                <a:off x="5410411" y="2866521"/>
                <a:ext cx="1291490" cy="316422"/>
                <a:chOff x="7022165" y="3443422"/>
                <a:chExt cx="1067347" cy="261506"/>
              </a:xfrm>
            </p:grpSpPr>
            <p:sp>
              <p:nvSpPr>
                <p:cNvPr id="63" name="楕円 62">
                  <a:extLst>
                    <a:ext uri="{FF2B5EF4-FFF2-40B4-BE49-F238E27FC236}">
                      <a16:creationId xmlns:a16="http://schemas.microsoft.com/office/drawing/2014/main" id="{42EBFB9D-6F02-155B-B493-1B9461E2E011}"/>
                    </a:ext>
                  </a:extLst>
                </p:cNvPr>
                <p:cNvSpPr>
                  <a:spLocks noChangeAspect="1"/>
                </p:cNvSpPr>
                <p:nvPr/>
              </p:nvSpPr>
              <p:spPr>
                <a:xfrm>
                  <a:off x="7022165" y="3443422"/>
                  <a:ext cx="216000" cy="216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4" name="楕円 63">
                  <a:extLst>
                    <a:ext uri="{FF2B5EF4-FFF2-40B4-BE49-F238E27FC236}">
                      <a16:creationId xmlns:a16="http://schemas.microsoft.com/office/drawing/2014/main" id="{1AE4CC22-FE64-B651-66E8-4B73408106E2}"/>
                    </a:ext>
                  </a:extLst>
                </p:cNvPr>
                <p:cNvSpPr>
                  <a:spLocks noChangeAspect="1"/>
                </p:cNvSpPr>
                <p:nvPr/>
              </p:nvSpPr>
              <p:spPr>
                <a:xfrm>
                  <a:off x="7483051" y="3488928"/>
                  <a:ext cx="216000" cy="216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5" name="楕円 64">
                  <a:extLst>
                    <a:ext uri="{FF2B5EF4-FFF2-40B4-BE49-F238E27FC236}">
                      <a16:creationId xmlns:a16="http://schemas.microsoft.com/office/drawing/2014/main" id="{ECEBD295-7623-3DFE-5D90-3290BA88EFBC}"/>
                    </a:ext>
                  </a:extLst>
                </p:cNvPr>
                <p:cNvSpPr>
                  <a:spLocks noChangeAspect="1"/>
                </p:cNvSpPr>
                <p:nvPr/>
              </p:nvSpPr>
              <p:spPr>
                <a:xfrm>
                  <a:off x="7873512" y="3448213"/>
                  <a:ext cx="216000" cy="216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nvGrpSpPr>
              <p:cNvPr id="60" name="グループ化 59">
                <a:extLst>
                  <a:ext uri="{FF2B5EF4-FFF2-40B4-BE49-F238E27FC236}">
                    <a16:creationId xmlns:a16="http://schemas.microsoft.com/office/drawing/2014/main" id="{2BDBE5CF-ABCE-D7AB-6BEB-318C6174CBD2}"/>
                  </a:ext>
                </a:extLst>
              </p:cNvPr>
              <p:cNvGrpSpPr/>
              <p:nvPr/>
            </p:nvGrpSpPr>
            <p:grpSpPr>
              <a:xfrm>
                <a:off x="5750283" y="2587059"/>
                <a:ext cx="688849" cy="222390"/>
                <a:chOff x="7303051" y="3237688"/>
                <a:chExt cx="569297" cy="183793"/>
              </a:xfrm>
            </p:grpSpPr>
            <p:sp>
              <p:nvSpPr>
                <p:cNvPr id="61" name="楕円 60">
                  <a:extLst>
                    <a:ext uri="{FF2B5EF4-FFF2-40B4-BE49-F238E27FC236}">
                      <a16:creationId xmlns:a16="http://schemas.microsoft.com/office/drawing/2014/main" id="{579DFD3A-84CA-6FB4-0246-ED823FE39524}"/>
                    </a:ext>
                  </a:extLst>
                </p:cNvPr>
                <p:cNvSpPr>
                  <a:spLocks noChangeAspect="1"/>
                </p:cNvSpPr>
                <p:nvPr/>
              </p:nvSpPr>
              <p:spPr>
                <a:xfrm>
                  <a:off x="7303051" y="3237688"/>
                  <a:ext cx="180000" cy="180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62" name="楕円 61">
                  <a:extLst>
                    <a:ext uri="{FF2B5EF4-FFF2-40B4-BE49-F238E27FC236}">
                      <a16:creationId xmlns:a16="http://schemas.microsoft.com/office/drawing/2014/main" id="{4C9D6F15-AD02-C4E1-4528-5CDB1A0409F6}"/>
                    </a:ext>
                  </a:extLst>
                </p:cNvPr>
                <p:cNvSpPr>
                  <a:spLocks noChangeAspect="1"/>
                </p:cNvSpPr>
                <p:nvPr/>
              </p:nvSpPr>
              <p:spPr>
                <a:xfrm>
                  <a:off x="7692348" y="3241481"/>
                  <a:ext cx="180000" cy="180000"/>
                </a:xfrm>
                <a:prstGeom prst="ellipse">
                  <a:avLst/>
                </a:prstGeom>
                <a:solidFill>
                  <a:srgbClr val="E2DC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grpSp>
        </p:grpSp>
        <p:sp>
          <p:nvSpPr>
            <p:cNvPr id="52" name="テキスト ボックス 51">
              <a:extLst>
                <a:ext uri="{FF2B5EF4-FFF2-40B4-BE49-F238E27FC236}">
                  <a16:creationId xmlns:a16="http://schemas.microsoft.com/office/drawing/2014/main" id="{28D9DFB0-B040-7C6B-13AF-0959612F12B0}"/>
                </a:ext>
              </a:extLst>
            </p:cNvPr>
            <p:cNvSpPr txBox="1"/>
            <p:nvPr/>
          </p:nvSpPr>
          <p:spPr>
            <a:xfrm>
              <a:off x="6497808" y="574869"/>
              <a:ext cx="815376" cy="352771"/>
            </a:xfrm>
            <a:prstGeom prst="rect">
              <a:avLst/>
            </a:prstGeom>
            <a:noFill/>
          </p:spPr>
          <p:txBody>
            <a:bodyPr wrap="none" tIns="72000" bIns="36000"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200" b="1" i="0" u="none" strike="noStrike" kern="0" cap="none" spc="0" normalizeH="0" baseline="0" noProof="0" dirty="0">
                  <a:ln>
                    <a:noFill/>
                  </a:ln>
                  <a:solidFill>
                    <a:srgbClr val="FF0066"/>
                  </a:solidFill>
                  <a:effectLst>
                    <a:glow rad="139700">
                      <a:prstClr val="white"/>
                    </a:glow>
                  </a:effectLst>
                  <a:uLnTx/>
                  <a:uFillTx/>
                  <a:latin typeface="Yu Gothic UI" panose="020B0500000000000000" pitchFamily="34" charset="-128"/>
                  <a:ea typeface="Yu Gothic UI" panose="020B0500000000000000" pitchFamily="34" charset="-128"/>
                </a:rPr>
                <a:t>混雑中</a:t>
              </a:r>
            </a:p>
          </p:txBody>
        </p:sp>
      </p:grpSp>
      <p:sp>
        <p:nvSpPr>
          <p:cNvPr id="70" name="角丸四角形 252">
            <a:extLst>
              <a:ext uri="{FF2B5EF4-FFF2-40B4-BE49-F238E27FC236}">
                <a16:creationId xmlns:a16="http://schemas.microsoft.com/office/drawing/2014/main" id="{B2FD0C0D-FDF7-3E33-A5B4-A2733152474E}"/>
              </a:ext>
            </a:extLst>
          </p:cNvPr>
          <p:cNvSpPr/>
          <p:nvPr/>
        </p:nvSpPr>
        <p:spPr>
          <a:xfrm>
            <a:off x="1776415" y="2947420"/>
            <a:ext cx="740201" cy="205202"/>
          </a:xfrm>
          <a:prstGeom prst="roundRect">
            <a:avLst/>
          </a:prstGeom>
          <a:solidFill>
            <a:srgbClr val="FF6565"/>
          </a:solidFill>
          <a:ln w="12700" cap="flat" cmpd="sng" algn="ctr">
            <a:solidFill>
              <a:srgbClr val="FF6565"/>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71" name="テキスト ボックス 70">
            <a:extLst>
              <a:ext uri="{FF2B5EF4-FFF2-40B4-BE49-F238E27FC236}">
                <a16:creationId xmlns:a16="http://schemas.microsoft.com/office/drawing/2014/main" id="{EB67C8CA-68DA-C634-AC9F-0190F22D9ECF}"/>
              </a:ext>
            </a:extLst>
          </p:cNvPr>
          <p:cNvSpPr txBox="1"/>
          <p:nvPr/>
        </p:nvSpPr>
        <p:spPr>
          <a:xfrm>
            <a:off x="1730339" y="2923063"/>
            <a:ext cx="845103" cy="253916"/>
          </a:xfrm>
          <a:prstGeom prst="rect">
            <a:avLst/>
          </a:prstGeom>
          <a:noFill/>
        </p:spPr>
        <p:txBody>
          <a:bodyPr wrap="none" rtlCol="0">
            <a:spAutoFit/>
          </a:bodyPr>
          <a:lstStyle/>
          <a:p>
            <a:pPr defTabSz="457200" fontAlgn="base">
              <a:spcBef>
                <a:spcPct val="0"/>
              </a:spcBef>
              <a:spcAft>
                <a:spcPct val="0"/>
              </a:spcAft>
            </a:pPr>
            <a:r>
              <a:rPr lang="en-US" altLang="ja-JP" sz="1050" dirty="0">
                <a:solidFill>
                  <a:prstClr val="white"/>
                </a:solidFill>
                <a:latin typeface="Yu Gothic UI" panose="020B0500000000000000" pitchFamily="34" charset="-128"/>
                <a:ea typeface="Yu Gothic UI" panose="020B0500000000000000" pitchFamily="34" charset="-128"/>
              </a:rPr>
              <a:t>AI</a:t>
            </a:r>
            <a:r>
              <a:rPr lang="ja-JP" altLang="en-US" sz="1050" dirty="0">
                <a:solidFill>
                  <a:prstClr val="white"/>
                </a:solidFill>
                <a:latin typeface="Yu Gothic UI" panose="020B0500000000000000" pitchFamily="34" charset="-128"/>
                <a:ea typeface="Yu Gothic UI" panose="020B0500000000000000" pitchFamily="34" charset="-128"/>
              </a:rPr>
              <a:t>混雑検知</a:t>
            </a:r>
          </a:p>
        </p:txBody>
      </p:sp>
      <p:cxnSp>
        <p:nvCxnSpPr>
          <p:cNvPr id="72" name="直線コネクタ 71">
            <a:extLst>
              <a:ext uri="{FF2B5EF4-FFF2-40B4-BE49-F238E27FC236}">
                <a16:creationId xmlns:a16="http://schemas.microsoft.com/office/drawing/2014/main" id="{50E43B23-C093-7AFE-9D8E-3457C51133B1}"/>
              </a:ext>
            </a:extLst>
          </p:cNvPr>
          <p:cNvCxnSpPr/>
          <p:nvPr/>
        </p:nvCxnSpPr>
        <p:spPr>
          <a:xfrm flipV="1">
            <a:off x="4554325" y="3331854"/>
            <a:ext cx="0" cy="303715"/>
          </a:xfrm>
          <a:prstGeom prst="line">
            <a:avLst/>
          </a:prstGeom>
          <a:noFill/>
          <a:ln w="57150" cap="flat" cmpd="sng" algn="ctr">
            <a:solidFill>
              <a:srgbClr val="6464E6"/>
            </a:solidFill>
            <a:prstDash val="solid"/>
            <a:miter lim="800000"/>
            <a:headEnd type="none" w="med" len="med"/>
            <a:tailEnd type="triangle" w="med" len="sm"/>
          </a:ln>
          <a:effectLst/>
        </p:spPr>
      </p:cxnSp>
      <p:cxnSp>
        <p:nvCxnSpPr>
          <p:cNvPr id="73" name="直線コネクタ 72">
            <a:extLst>
              <a:ext uri="{FF2B5EF4-FFF2-40B4-BE49-F238E27FC236}">
                <a16:creationId xmlns:a16="http://schemas.microsoft.com/office/drawing/2014/main" id="{BA7140B5-73B3-836B-FED1-2437789C91E6}"/>
              </a:ext>
            </a:extLst>
          </p:cNvPr>
          <p:cNvCxnSpPr/>
          <p:nvPr/>
        </p:nvCxnSpPr>
        <p:spPr>
          <a:xfrm flipH="1" flipV="1">
            <a:off x="2530905" y="3622929"/>
            <a:ext cx="2055378" cy="6391"/>
          </a:xfrm>
          <a:prstGeom prst="line">
            <a:avLst/>
          </a:prstGeom>
          <a:noFill/>
          <a:ln w="57150" cap="flat" cmpd="sng" algn="ctr">
            <a:solidFill>
              <a:srgbClr val="6464E6"/>
            </a:solidFill>
            <a:prstDash val="solid"/>
            <a:miter lim="800000"/>
            <a:headEnd type="none" w="med" len="med"/>
            <a:tailEnd type="none" w="med" len="med"/>
          </a:ln>
          <a:effectLst/>
        </p:spPr>
      </p:cxnSp>
      <p:pic>
        <p:nvPicPr>
          <p:cNvPr id="74" name="図 73">
            <a:extLst>
              <a:ext uri="{FF2B5EF4-FFF2-40B4-BE49-F238E27FC236}">
                <a16:creationId xmlns:a16="http://schemas.microsoft.com/office/drawing/2014/main" id="{C0F60200-904C-E31A-9B76-DE42EFA0B0F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7201" y="3166719"/>
            <a:ext cx="2248717" cy="1249287"/>
          </a:xfrm>
          <a:prstGeom prst="rect">
            <a:avLst/>
          </a:prstGeom>
        </p:spPr>
      </p:pic>
      <p:sp>
        <p:nvSpPr>
          <p:cNvPr id="75" name="テキスト ボックス 74">
            <a:extLst>
              <a:ext uri="{FF2B5EF4-FFF2-40B4-BE49-F238E27FC236}">
                <a16:creationId xmlns:a16="http://schemas.microsoft.com/office/drawing/2014/main" id="{B38D30F0-6910-6882-37AF-452F637282D7}"/>
              </a:ext>
            </a:extLst>
          </p:cNvPr>
          <p:cNvSpPr txBox="1"/>
          <p:nvPr/>
        </p:nvSpPr>
        <p:spPr>
          <a:xfrm>
            <a:off x="2492368" y="1395449"/>
            <a:ext cx="1875834" cy="293721"/>
          </a:xfrm>
          <a:prstGeom prst="rect">
            <a:avLst/>
          </a:prstGeom>
          <a:noFill/>
        </p:spPr>
        <p:txBody>
          <a:bodyPr wrap="none" tIns="72000" bIns="36000" rtlCol="0">
            <a:spAutoFit/>
          </a:bodyPr>
          <a:lstStyle/>
          <a:p>
            <a:pPr algn="ctr" defTabSz="914400" fontAlgn="base">
              <a:spcBef>
                <a:spcPct val="0"/>
              </a:spcBef>
              <a:spcAft>
                <a:spcPct val="0"/>
              </a:spcAft>
              <a:defRPr/>
            </a:pPr>
            <a:r>
              <a:rPr kumimoji="0" lang="ja-JP" altLang="en-US" sz="1200" b="1" kern="0" dirty="0">
                <a:solidFill>
                  <a:srgbClr val="FF0066"/>
                </a:solidFill>
                <a:effectLst>
                  <a:glow rad="139700">
                    <a:prstClr val="white"/>
                  </a:glow>
                </a:effectLst>
                <a:latin typeface="Yu Gothic UI" panose="020B0500000000000000" pitchFamily="34" charset="-128"/>
                <a:ea typeface="Yu Gothic UI" panose="020B0500000000000000" pitchFamily="34" charset="-128"/>
              </a:rPr>
              <a:t>間隔を空けてお並びください</a:t>
            </a:r>
          </a:p>
        </p:txBody>
      </p:sp>
      <p:cxnSp>
        <p:nvCxnSpPr>
          <p:cNvPr id="76" name="カギ線コネクタ 246">
            <a:extLst>
              <a:ext uri="{FF2B5EF4-FFF2-40B4-BE49-F238E27FC236}">
                <a16:creationId xmlns:a16="http://schemas.microsoft.com/office/drawing/2014/main" id="{3211C3DC-16B8-F1BB-822C-00E825435185}"/>
              </a:ext>
            </a:extLst>
          </p:cNvPr>
          <p:cNvCxnSpPr/>
          <p:nvPr/>
        </p:nvCxnSpPr>
        <p:spPr>
          <a:xfrm rot="16200000" flipV="1">
            <a:off x="3437526" y="2406283"/>
            <a:ext cx="961277" cy="927834"/>
          </a:xfrm>
          <a:prstGeom prst="bentConnector3">
            <a:avLst>
              <a:gd name="adj1" fmla="val 69868"/>
            </a:avLst>
          </a:prstGeom>
          <a:noFill/>
          <a:ln w="57150" cap="flat" cmpd="sng" algn="ctr">
            <a:solidFill>
              <a:srgbClr val="6464E6"/>
            </a:solidFill>
            <a:prstDash val="solid"/>
            <a:miter lim="800000"/>
            <a:tailEnd type="triangle" w="med" len="sm"/>
          </a:ln>
          <a:effectLst/>
        </p:spPr>
      </p:cxnSp>
      <p:cxnSp>
        <p:nvCxnSpPr>
          <p:cNvPr id="77" name="カギ線コネクタ 15">
            <a:extLst>
              <a:ext uri="{FF2B5EF4-FFF2-40B4-BE49-F238E27FC236}">
                <a16:creationId xmlns:a16="http://schemas.microsoft.com/office/drawing/2014/main" id="{67F7E028-B041-52C2-87E7-08872A6BF982}"/>
              </a:ext>
            </a:extLst>
          </p:cNvPr>
          <p:cNvCxnSpPr/>
          <p:nvPr/>
        </p:nvCxnSpPr>
        <p:spPr>
          <a:xfrm rot="5400000" flipH="1" flipV="1">
            <a:off x="4701426" y="2397533"/>
            <a:ext cx="939657" cy="921085"/>
          </a:xfrm>
          <a:prstGeom prst="bentConnector3">
            <a:avLst>
              <a:gd name="adj1" fmla="val 69093"/>
            </a:avLst>
          </a:prstGeom>
          <a:noFill/>
          <a:ln w="57150" cap="flat" cmpd="sng" algn="ctr">
            <a:solidFill>
              <a:srgbClr val="6464E6"/>
            </a:solidFill>
            <a:prstDash val="solid"/>
            <a:miter lim="800000"/>
            <a:tailEnd type="triangle" w="med" len="sm"/>
          </a:ln>
          <a:effectLst/>
        </p:spPr>
      </p:cxnSp>
      <p:sp>
        <p:nvSpPr>
          <p:cNvPr id="78" name="四角形: 角を丸くする 276">
            <a:extLst>
              <a:ext uri="{FF2B5EF4-FFF2-40B4-BE49-F238E27FC236}">
                <a16:creationId xmlns:a16="http://schemas.microsoft.com/office/drawing/2014/main" id="{CE782F43-5335-10BB-BBA4-5CC6112EECA3}"/>
              </a:ext>
            </a:extLst>
          </p:cNvPr>
          <p:cNvSpPr/>
          <p:nvPr/>
        </p:nvSpPr>
        <p:spPr>
          <a:xfrm>
            <a:off x="3598766" y="2827016"/>
            <a:ext cx="1911118" cy="504838"/>
          </a:xfrm>
          <a:prstGeom prst="roundRect">
            <a:avLst>
              <a:gd name="adj" fmla="val 50000"/>
            </a:avLst>
          </a:prstGeom>
          <a:solidFill>
            <a:sysClr val="window" lastClr="FFFFFF"/>
          </a:solidFill>
          <a:ln w="34925" cap="flat" cmpd="dbl" algn="ctr">
            <a:solidFill>
              <a:srgbClr val="7153A1"/>
            </a:solidFill>
            <a:prstDash val="solid"/>
          </a:ln>
          <a:effectLst/>
        </p:spPr>
        <p:txBody>
          <a:bodyPr wrap="square" tIns="36000" bIns="36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0" normalizeH="0" baseline="0" noProof="0" dirty="0">
                <a:ln>
                  <a:noFill/>
                </a:ln>
                <a:solidFill>
                  <a:srgbClr val="7153A1"/>
                </a:solidFill>
                <a:effectLst/>
                <a:uLnTx/>
                <a:uFillTx/>
                <a:latin typeface="Yu Gothic UI" panose="020B0500000000000000" pitchFamily="34" charset="-128"/>
                <a:ea typeface="Yu Gothic UI" panose="020B0500000000000000" pitchFamily="34" charset="-128"/>
              </a:rPr>
              <a:t>業務放送連携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7153A1"/>
                </a:solidFill>
                <a:effectLst/>
                <a:uLnTx/>
                <a:uFillTx/>
                <a:latin typeface="Yu Gothic UI" panose="020B0500000000000000" pitchFamily="34" charset="-128"/>
                <a:ea typeface="Yu Gothic UI" panose="020B0500000000000000" pitchFamily="34" charset="-128"/>
              </a:rPr>
              <a:t>サイネージ連携</a:t>
            </a:r>
          </a:p>
        </p:txBody>
      </p:sp>
      <p:sp>
        <p:nvSpPr>
          <p:cNvPr id="79" name="テキスト ボックス 78">
            <a:extLst>
              <a:ext uri="{FF2B5EF4-FFF2-40B4-BE49-F238E27FC236}">
                <a16:creationId xmlns:a16="http://schemas.microsoft.com/office/drawing/2014/main" id="{0331B73D-A3B8-2F3F-962D-D2ED93560540}"/>
              </a:ext>
            </a:extLst>
          </p:cNvPr>
          <p:cNvSpPr txBox="1"/>
          <p:nvPr/>
        </p:nvSpPr>
        <p:spPr>
          <a:xfrm>
            <a:off x="2697184" y="3354792"/>
            <a:ext cx="1242648" cy="276999"/>
          </a:xfrm>
          <a:prstGeom prst="rect">
            <a:avLst/>
          </a:prstGeom>
          <a:noFill/>
        </p:spPr>
        <p:txBody>
          <a:bodyPr wrap="none" rtlCol="0">
            <a:spAutoFit/>
          </a:bodyPr>
          <a:lstStyle/>
          <a:p>
            <a:pPr defTabSz="914400" fontAlgn="base">
              <a:spcBef>
                <a:spcPct val="0"/>
              </a:spcBef>
              <a:spcAft>
                <a:spcPct val="0"/>
              </a:spcAft>
              <a:defRPr/>
            </a:pPr>
            <a:r>
              <a:rPr kumimoji="0" lang="ja-JP" altLang="en-US" sz="1200" kern="0" dirty="0">
                <a:solidFill>
                  <a:srgbClr val="FF0000"/>
                </a:solidFill>
                <a:latin typeface="Yu Gothic UI" panose="020B0500000000000000" pitchFamily="34" charset="-128"/>
                <a:ea typeface="Yu Gothic UI" panose="020B0500000000000000" pitchFamily="34" charset="-128"/>
              </a:rPr>
              <a:t>アラーム接点出力</a:t>
            </a:r>
            <a:endParaRPr kumimoji="0" lang="en-US" altLang="ja-JP" sz="1200" kern="0" dirty="0">
              <a:solidFill>
                <a:srgbClr val="FF0000"/>
              </a:solidFill>
              <a:latin typeface="Yu Gothic UI" panose="020B0500000000000000" pitchFamily="34" charset="-128"/>
              <a:ea typeface="Yu Gothic UI" panose="020B0500000000000000" pitchFamily="34" charset="-128"/>
            </a:endParaRPr>
          </a:p>
        </p:txBody>
      </p:sp>
      <p:sp>
        <p:nvSpPr>
          <p:cNvPr id="80" name="テキスト ボックス 79">
            <a:extLst>
              <a:ext uri="{FF2B5EF4-FFF2-40B4-BE49-F238E27FC236}">
                <a16:creationId xmlns:a16="http://schemas.microsoft.com/office/drawing/2014/main" id="{07239BEA-D650-AF9F-F876-1137AD37F758}"/>
              </a:ext>
            </a:extLst>
          </p:cNvPr>
          <p:cNvSpPr txBox="1"/>
          <p:nvPr/>
        </p:nvSpPr>
        <p:spPr>
          <a:xfrm>
            <a:off x="2698124" y="3747620"/>
            <a:ext cx="1814241" cy="276999"/>
          </a:xfrm>
          <a:prstGeom prst="rect">
            <a:avLst/>
          </a:prstGeom>
          <a:noFill/>
        </p:spPr>
        <p:txBody>
          <a:bodyPr wrap="square" rtlCol="0">
            <a:spAutoFit/>
          </a:bodyPr>
          <a:lstStyle/>
          <a:p>
            <a:pPr defTabSz="914400" fontAlgn="base">
              <a:spcBef>
                <a:spcPct val="0"/>
              </a:spcBef>
              <a:spcAft>
                <a:spcPct val="0"/>
              </a:spcAft>
              <a:defRPr/>
            </a:pPr>
            <a:r>
              <a:rPr kumimoji="0" lang="ja-JP" altLang="en-US" sz="1200" kern="0" dirty="0">
                <a:solidFill>
                  <a:srgbClr val="7153A1"/>
                </a:solidFill>
                <a:latin typeface="Yu Gothic UI" panose="020B0500000000000000" pitchFamily="34" charset="-128"/>
                <a:ea typeface="Yu Gothic UI" panose="020B0500000000000000" pitchFamily="34" charset="-128"/>
              </a:rPr>
              <a:t>映像 </a:t>
            </a:r>
            <a:r>
              <a:rPr kumimoji="0" lang="en-US" altLang="ja-JP" sz="1200" kern="0" dirty="0">
                <a:solidFill>
                  <a:srgbClr val="7153A1"/>
                </a:solidFill>
                <a:latin typeface="Yu Gothic UI" panose="020B0500000000000000" pitchFamily="34" charset="-128"/>
                <a:ea typeface="Yu Gothic UI" panose="020B0500000000000000" pitchFamily="34" charset="-128"/>
              </a:rPr>
              <a:t>/ </a:t>
            </a:r>
            <a:r>
              <a:rPr kumimoji="0" lang="ja-JP" altLang="en-US" sz="1200" kern="0" dirty="0">
                <a:solidFill>
                  <a:srgbClr val="FF0000"/>
                </a:solidFill>
                <a:latin typeface="Yu Gothic UI" panose="020B0500000000000000" pitchFamily="34" charset="-128"/>
                <a:ea typeface="Yu Gothic UI" panose="020B0500000000000000" pitchFamily="34" charset="-128"/>
              </a:rPr>
              <a:t>独自アラーム通知</a:t>
            </a:r>
          </a:p>
        </p:txBody>
      </p:sp>
      <p:sp>
        <p:nvSpPr>
          <p:cNvPr id="81" name="四角形吹き出し 278">
            <a:extLst>
              <a:ext uri="{FF2B5EF4-FFF2-40B4-BE49-F238E27FC236}">
                <a16:creationId xmlns:a16="http://schemas.microsoft.com/office/drawing/2014/main" id="{C75651EA-516F-C0C4-E042-1115B54B71D9}"/>
              </a:ext>
            </a:extLst>
          </p:cNvPr>
          <p:cNvSpPr/>
          <p:nvPr/>
        </p:nvSpPr>
        <p:spPr>
          <a:xfrm>
            <a:off x="4030980" y="4126117"/>
            <a:ext cx="2586703" cy="512117"/>
          </a:xfrm>
          <a:prstGeom prst="wedgeRectCallout">
            <a:avLst>
              <a:gd name="adj1" fmla="val 57447"/>
              <a:gd name="adj2" fmla="val -46047"/>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base" latinLnBrk="0" hangingPunct="1">
              <a:lnSpc>
                <a:spcPct val="15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監視システム連携</a:t>
            </a:r>
            <a:endParaRPr kumimoji="0" lang="en-US" altLang="ja-JP"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a:p>
            <a:pPr marL="0" marR="0" lvl="0" indent="0" defTabSz="457200" eaLnBrk="1" fontAlgn="base" latinLnBrk="0" hangingPunct="1">
              <a:lnSpc>
                <a:spcPct val="15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目的：検索／再生による状況の事後確認</a:t>
            </a:r>
          </a:p>
        </p:txBody>
      </p:sp>
      <p:sp>
        <p:nvSpPr>
          <p:cNvPr id="82" name="四角形吹き出し 280">
            <a:extLst>
              <a:ext uri="{FF2B5EF4-FFF2-40B4-BE49-F238E27FC236}">
                <a16:creationId xmlns:a16="http://schemas.microsoft.com/office/drawing/2014/main" id="{907C20EB-AA74-DEEC-AE47-F65073A0B6DA}"/>
              </a:ext>
            </a:extLst>
          </p:cNvPr>
          <p:cNvSpPr/>
          <p:nvPr/>
        </p:nvSpPr>
        <p:spPr>
          <a:xfrm>
            <a:off x="583321" y="2010920"/>
            <a:ext cx="1853411" cy="552934"/>
          </a:xfrm>
          <a:prstGeom prst="wedgeRectCallout">
            <a:avLst>
              <a:gd name="adj1" fmla="val 113508"/>
              <a:gd name="adj2" fmla="val 113186"/>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base" latinLnBrk="0" hangingPunct="1">
              <a:lnSpc>
                <a:spcPct val="15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業務放送／サイネージ連携</a:t>
            </a:r>
          </a:p>
          <a:p>
            <a:pPr marL="0" marR="0" lvl="0" indent="0" defTabSz="457200" eaLnBrk="1" fontAlgn="base" latinLnBrk="0" hangingPunct="1">
              <a:lnSpc>
                <a:spcPct val="15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目的：来店者への注意喚起</a:t>
            </a:r>
          </a:p>
        </p:txBody>
      </p:sp>
    </p:spTree>
    <p:extLst>
      <p:ext uri="{BB962C8B-B14F-4D97-AF65-F5344CB8AC3E}">
        <p14:creationId xmlns:p14="http://schemas.microsoft.com/office/powerpoint/2010/main" val="1509293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２．主な特徴　～</a:t>
            </a:r>
            <a:r>
              <a:rPr kumimoji="1" lang="en-US" altLang="ja-JP" dirty="0"/>
              <a:t>HTTP</a:t>
            </a:r>
            <a:r>
              <a:rPr kumimoji="1" lang="ja-JP" altLang="en-US" dirty="0"/>
              <a:t>送信～</a:t>
            </a:r>
          </a:p>
        </p:txBody>
      </p:sp>
      <p:sp>
        <p:nvSpPr>
          <p:cNvPr id="3" name="正方形/長方形 2">
            <a:extLst>
              <a:ext uri="{FF2B5EF4-FFF2-40B4-BE49-F238E27FC236}">
                <a16:creationId xmlns:a16="http://schemas.microsoft.com/office/drawing/2014/main" id="{C426E559-C672-C513-692C-4EEA9552BB7F}"/>
              </a:ext>
            </a:extLst>
          </p:cNvPr>
          <p:cNvSpPr/>
          <p:nvPr/>
        </p:nvSpPr>
        <p:spPr>
          <a:xfrm>
            <a:off x="169984" y="1330025"/>
            <a:ext cx="8830016" cy="3372687"/>
          </a:xfrm>
          <a:prstGeom prst="rect">
            <a:avLst/>
          </a:prstGeom>
          <a:solidFill>
            <a:srgbClr val="DDE5EF"/>
          </a:solidFill>
          <a:ln w="12700" cap="flat" cmpd="sng" algn="ctr">
            <a:noFill/>
            <a:prstDash val="solid"/>
            <a:miter lim="800000"/>
          </a:ln>
          <a:effectLst>
            <a:outerShdw blurRad="508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4" name="正方形/長方形 3">
            <a:extLst>
              <a:ext uri="{FF2B5EF4-FFF2-40B4-BE49-F238E27FC236}">
                <a16:creationId xmlns:a16="http://schemas.microsoft.com/office/drawing/2014/main" id="{5F04481B-899E-D7E9-3E12-FC86EC1D5DC7}"/>
              </a:ext>
            </a:extLst>
          </p:cNvPr>
          <p:cNvSpPr/>
          <p:nvPr/>
        </p:nvSpPr>
        <p:spPr>
          <a:xfrm>
            <a:off x="5978321" y="1572955"/>
            <a:ext cx="2818435" cy="1923718"/>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5" name="正方形/長方形 114">
            <a:extLst>
              <a:ext uri="{FF2B5EF4-FFF2-40B4-BE49-F238E27FC236}">
                <a16:creationId xmlns:a16="http://schemas.microsoft.com/office/drawing/2014/main" id="{18844409-03E6-5C22-6813-6BD36F52629D}"/>
              </a:ext>
            </a:extLst>
          </p:cNvPr>
          <p:cNvSpPr>
            <a:spLocks noChangeArrowheads="1"/>
          </p:cNvSpPr>
          <p:nvPr/>
        </p:nvSpPr>
        <p:spPr bwMode="auto">
          <a:xfrm>
            <a:off x="0" y="556276"/>
            <a:ext cx="9000000" cy="707886"/>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人数データの活用</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a:p>
            <a:pPr defTabSz="914400">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kumimoji="0" lang="en-US" altLang="ja-JP" sz="20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HTTP</a:t>
            </a:r>
            <a:r>
              <a:rPr kumimoji="0" lang="ja-JP" altLang="en-US" sz="2000" kern="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サーバーに人数データを定期的に送信可能</a:t>
            </a:r>
          </a:p>
        </p:txBody>
      </p:sp>
      <p:pic>
        <p:nvPicPr>
          <p:cNvPr id="6" name="図 5">
            <a:extLst>
              <a:ext uri="{FF2B5EF4-FFF2-40B4-BE49-F238E27FC236}">
                <a16:creationId xmlns:a16="http://schemas.microsoft.com/office/drawing/2014/main" id="{1337B780-5EBA-C672-5684-3B78C5F849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86" y="1908863"/>
            <a:ext cx="2279726" cy="1672064"/>
          </a:xfrm>
          <a:prstGeom prst="rect">
            <a:avLst/>
          </a:prstGeom>
        </p:spPr>
      </p:pic>
      <p:pic>
        <p:nvPicPr>
          <p:cNvPr id="7" name="Picture 44" descr="MC900428969[1]">
            <a:extLst>
              <a:ext uri="{FF2B5EF4-FFF2-40B4-BE49-F238E27FC236}">
                <a16:creationId xmlns:a16="http://schemas.microsoft.com/office/drawing/2014/main" id="{B5FD1663-AD55-12CE-FCEF-D5CECDBCB292}"/>
              </a:ext>
            </a:extLst>
          </p:cNvP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8737" y="2394899"/>
            <a:ext cx="553307" cy="70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C227F375-3C2A-5704-489A-90135F36F2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7769" y="1631072"/>
            <a:ext cx="2684380" cy="1604071"/>
          </a:xfrm>
          <a:prstGeom prst="rect">
            <a:avLst/>
          </a:prstGeom>
        </p:spPr>
      </p:pic>
      <p:sp>
        <p:nvSpPr>
          <p:cNvPr id="9" name="テキスト ボックス 8">
            <a:extLst>
              <a:ext uri="{FF2B5EF4-FFF2-40B4-BE49-F238E27FC236}">
                <a16:creationId xmlns:a16="http://schemas.microsoft.com/office/drawing/2014/main" id="{4AFB610E-15D0-46B8-E3BE-3A7D66D4E486}"/>
              </a:ext>
            </a:extLst>
          </p:cNvPr>
          <p:cNvSpPr txBox="1"/>
          <p:nvPr/>
        </p:nvSpPr>
        <p:spPr>
          <a:xfrm>
            <a:off x="6047769" y="3166483"/>
            <a:ext cx="2684380" cy="276999"/>
          </a:xfrm>
          <a:prstGeom prst="rect">
            <a:avLst/>
          </a:prstGeom>
          <a:solidFill>
            <a:srgbClr val="70AD47">
              <a:lumMod val="20000"/>
              <a:lumOff val="80000"/>
            </a:srgbClr>
          </a:solidFill>
        </p:spPr>
        <p:txBody>
          <a:bodyPr wrap="square" rtlCol="0">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1200" b="0" i="0" u="none" strike="noStrike" kern="0" cap="none" spc="0" normalizeH="0" baseline="0" noProof="0" dirty="0">
                <a:ln>
                  <a:noFill/>
                </a:ln>
                <a:solidFill>
                  <a:srgbClr val="FF0000"/>
                </a:solidFill>
                <a:effectLst/>
                <a:uLnTx/>
                <a:uFillTx/>
                <a:latin typeface="Yu Gothic UI" panose="020B0500000000000000" pitchFamily="34" charset="-128"/>
                <a:ea typeface="Yu Gothic UI" panose="020B0500000000000000" pitchFamily="34" charset="-128"/>
              </a:rPr>
              <a:t>現在</a:t>
            </a:r>
            <a:r>
              <a:rPr kumimoji="0" lang="en-US" altLang="ja-JP" sz="1200" b="0" i="0" u="none" strike="noStrike" kern="0" cap="none" spc="0" normalizeH="0" baseline="0" noProof="0" dirty="0">
                <a:ln>
                  <a:noFill/>
                </a:ln>
                <a:solidFill>
                  <a:srgbClr val="FF0000"/>
                </a:solidFill>
                <a:effectLst/>
                <a:uLnTx/>
                <a:uFillTx/>
                <a:latin typeface="Yu Gothic UI" panose="020B0500000000000000" pitchFamily="34" charset="-128"/>
                <a:ea typeface="Yu Gothic UI" panose="020B0500000000000000" pitchFamily="34" charset="-128"/>
              </a:rPr>
              <a:t>5</a:t>
            </a:r>
            <a:r>
              <a:rPr kumimoji="0" lang="ja-JP" altLang="en-US" sz="1200" b="0" i="0" u="none" strike="noStrike" kern="0" cap="none" spc="0" normalizeH="0" baseline="0" noProof="0" dirty="0">
                <a:ln>
                  <a:noFill/>
                </a:ln>
                <a:solidFill>
                  <a:srgbClr val="FF0000"/>
                </a:solidFill>
                <a:effectLst/>
                <a:uLnTx/>
                <a:uFillTx/>
                <a:latin typeface="Yu Gothic UI" panose="020B0500000000000000" pitchFamily="34" charset="-128"/>
                <a:ea typeface="Yu Gothic UI" panose="020B0500000000000000" pitchFamily="34" charset="-128"/>
              </a:rPr>
              <a:t>名です。あと</a:t>
            </a:r>
            <a:r>
              <a:rPr kumimoji="0" lang="en-US" altLang="ja-JP" sz="1200" b="0" i="0" u="none" strike="noStrike" kern="0" cap="none" spc="0" normalizeH="0" baseline="0" noProof="0" dirty="0">
                <a:ln>
                  <a:noFill/>
                </a:ln>
                <a:solidFill>
                  <a:srgbClr val="FF0000"/>
                </a:solidFill>
                <a:effectLst/>
                <a:uLnTx/>
                <a:uFillTx/>
                <a:latin typeface="Yu Gothic UI" panose="020B0500000000000000" pitchFamily="34" charset="-128"/>
                <a:ea typeface="Yu Gothic UI" panose="020B0500000000000000" pitchFamily="34" charset="-128"/>
              </a:rPr>
              <a:t>3</a:t>
            </a:r>
            <a:r>
              <a:rPr kumimoji="0" lang="ja-JP" altLang="en-US" sz="1200" b="0" i="0" u="none" strike="noStrike" kern="0" cap="none" spc="0" normalizeH="0" baseline="0" noProof="0" dirty="0">
                <a:ln>
                  <a:noFill/>
                </a:ln>
                <a:solidFill>
                  <a:srgbClr val="FF0000"/>
                </a:solidFill>
                <a:effectLst/>
                <a:uLnTx/>
                <a:uFillTx/>
                <a:latin typeface="Yu Gothic UI" panose="020B0500000000000000" pitchFamily="34" charset="-128"/>
                <a:ea typeface="Yu Gothic UI" panose="020B0500000000000000" pitchFamily="34" charset="-128"/>
              </a:rPr>
              <a:t>名入場できます。</a:t>
            </a:r>
            <a:endParaRPr kumimoji="0" lang="ja-JP" altLang="en-US" sz="1200" b="0" i="0" u="none" strike="noStrike" kern="0" cap="none" spc="0" normalizeH="0" baseline="0" noProof="0" dirty="0">
              <a:ln>
                <a:noFill/>
              </a:ln>
              <a:solidFill>
                <a:prstClr val="black"/>
              </a:solidFill>
              <a:effectLst/>
              <a:uLnTx/>
              <a:uFillTx/>
              <a:latin typeface="Yu Gothic UI" panose="020B0500000000000000" pitchFamily="34" charset="-128"/>
              <a:ea typeface="Yu Gothic UI" panose="020B0500000000000000" pitchFamily="34" charset="-128"/>
            </a:endParaRPr>
          </a:p>
        </p:txBody>
      </p:sp>
      <p:cxnSp>
        <p:nvCxnSpPr>
          <p:cNvPr id="10" name="直線コネクタ 9">
            <a:extLst>
              <a:ext uri="{FF2B5EF4-FFF2-40B4-BE49-F238E27FC236}">
                <a16:creationId xmlns:a16="http://schemas.microsoft.com/office/drawing/2014/main" id="{69FAC8BA-EA7C-63B5-95A0-DEA5BE75B4E8}"/>
              </a:ext>
            </a:extLst>
          </p:cNvPr>
          <p:cNvCxnSpPr/>
          <p:nvPr/>
        </p:nvCxnSpPr>
        <p:spPr>
          <a:xfrm flipH="1">
            <a:off x="2558002" y="2749759"/>
            <a:ext cx="1309938" cy="1"/>
          </a:xfrm>
          <a:prstGeom prst="line">
            <a:avLst/>
          </a:prstGeom>
          <a:noFill/>
          <a:ln w="57150" cap="flat" cmpd="sng" algn="ctr">
            <a:solidFill>
              <a:srgbClr val="4472C4"/>
            </a:solidFill>
            <a:prstDash val="solid"/>
            <a:miter lim="800000"/>
            <a:headEnd type="triangle" w="med" len="med"/>
            <a:tailEnd type="none" w="med" len="med"/>
          </a:ln>
          <a:effectLst/>
        </p:spPr>
      </p:cxnSp>
      <p:sp>
        <p:nvSpPr>
          <p:cNvPr id="11" name="テキスト ボックス 85">
            <a:extLst>
              <a:ext uri="{FF2B5EF4-FFF2-40B4-BE49-F238E27FC236}">
                <a16:creationId xmlns:a16="http://schemas.microsoft.com/office/drawing/2014/main" id="{0CF47A33-E84E-7199-E272-DF2481267C48}"/>
              </a:ext>
            </a:extLst>
          </p:cNvPr>
          <p:cNvSpPr txBox="1"/>
          <p:nvPr/>
        </p:nvSpPr>
        <p:spPr>
          <a:xfrm>
            <a:off x="2823712" y="2464844"/>
            <a:ext cx="735362" cy="257369"/>
          </a:xfrm>
          <a:prstGeom prst="rect">
            <a:avLst/>
          </a:prstGeom>
          <a:noFill/>
        </p:spPr>
        <p:txBody>
          <a:bodyPr wrap="square" lIns="36000" tIns="36000" rIns="36000" bIns="36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人数データ</a:t>
            </a:r>
            <a:endParaRPr lang="en-US" altLang="ja-JP"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2" name="角丸四角形 11">
            <a:extLst>
              <a:ext uri="{FF2B5EF4-FFF2-40B4-BE49-F238E27FC236}">
                <a16:creationId xmlns:a16="http://schemas.microsoft.com/office/drawing/2014/main" id="{A6CC83AD-7CA1-FF22-90F0-5062ABA7203F}"/>
              </a:ext>
            </a:extLst>
          </p:cNvPr>
          <p:cNvSpPr/>
          <p:nvPr/>
        </p:nvSpPr>
        <p:spPr>
          <a:xfrm>
            <a:off x="1909521" y="1709187"/>
            <a:ext cx="740201" cy="205202"/>
          </a:xfrm>
          <a:prstGeom prst="roundRect">
            <a:avLst/>
          </a:prstGeom>
          <a:solidFill>
            <a:srgbClr val="FF6565"/>
          </a:solidFill>
          <a:ln w="12700" cap="flat" cmpd="sng" algn="ctr">
            <a:solidFill>
              <a:srgbClr val="FF6565"/>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3" name="テキスト ボックス 12">
            <a:extLst>
              <a:ext uri="{FF2B5EF4-FFF2-40B4-BE49-F238E27FC236}">
                <a16:creationId xmlns:a16="http://schemas.microsoft.com/office/drawing/2014/main" id="{C417BBD8-EED0-42AE-2DD2-FD2F8C842FF6}"/>
              </a:ext>
            </a:extLst>
          </p:cNvPr>
          <p:cNvSpPr txBox="1"/>
          <p:nvPr/>
        </p:nvSpPr>
        <p:spPr>
          <a:xfrm>
            <a:off x="1863445" y="1684830"/>
            <a:ext cx="845103" cy="253916"/>
          </a:xfrm>
          <a:prstGeom prst="rect">
            <a:avLst/>
          </a:prstGeom>
          <a:noFill/>
        </p:spPr>
        <p:txBody>
          <a:bodyPr wrap="none" rtlCol="0">
            <a:spAutoFit/>
          </a:bodyPr>
          <a:lstStyle/>
          <a:p>
            <a:pPr defTabSz="457200" fontAlgn="base">
              <a:spcBef>
                <a:spcPct val="0"/>
              </a:spcBef>
              <a:spcAft>
                <a:spcPct val="0"/>
              </a:spcAft>
            </a:pPr>
            <a:r>
              <a:rPr lang="en-US" altLang="ja-JP" sz="1050" dirty="0">
                <a:solidFill>
                  <a:prstClr val="white"/>
                </a:solidFill>
                <a:latin typeface="Yu Gothic UI" panose="020B0500000000000000" pitchFamily="34" charset="-128"/>
                <a:ea typeface="Yu Gothic UI" panose="020B0500000000000000" pitchFamily="34" charset="-128"/>
              </a:rPr>
              <a:t>AI</a:t>
            </a:r>
            <a:r>
              <a:rPr lang="ja-JP" altLang="en-US" sz="1050" dirty="0">
                <a:solidFill>
                  <a:prstClr val="white"/>
                </a:solidFill>
                <a:latin typeface="Yu Gothic UI" panose="020B0500000000000000" pitchFamily="34" charset="-128"/>
                <a:ea typeface="Yu Gothic UI" panose="020B0500000000000000" pitchFamily="34" charset="-128"/>
              </a:rPr>
              <a:t>混雑検知</a:t>
            </a:r>
          </a:p>
        </p:txBody>
      </p:sp>
      <p:cxnSp>
        <p:nvCxnSpPr>
          <p:cNvPr id="14" name="直線コネクタ 13">
            <a:extLst>
              <a:ext uri="{FF2B5EF4-FFF2-40B4-BE49-F238E27FC236}">
                <a16:creationId xmlns:a16="http://schemas.microsoft.com/office/drawing/2014/main" id="{CAE1FCD7-7FC3-5A54-9D5B-D9A10B0FD916}"/>
              </a:ext>
            </a:extLst>
          </p:cNvPr>
          <p:cNvCxnSpPr/>
          <p:nvPr/>
        </p:nvCxnSpPr>
        <p:spPr>
          <a:xfrm flipH="1">
            <a:off x="4656001" y="2744894"/>
            <a:ext cx="1309938" cy="1"/>
          </a:xfrm>
          <a:prstGeom prst="line">
            <a:avLst/>
          </a:prstGeom>
          <a:noFill/>
          <a:ln w="57150" cap="flat" cmpd="sng" algn="ctr">
            <a:solidFill>
              <a:srgbClr val="4472C4"/>
            </a:solidFill>
            <a:prstDash val="solid"/>
            <a:miter lim="800000"/>
            <a:headEnd type="triangle" w="med" len="med"/>
            <a:tailEnd type="none" w="med" len="med"/>
          </a:ln>
          <a:effectLst/>
        </p:spPr>
      </p:cxnSp>
      <p:sp>
        <p:nvSpPr>
          <p:cNvPr id="15" name="テキスト ボックス 85">
            <a:extLst>
              <a:ext uri="{FF2B5EF4-FFF2-40B4-BE49-F238E27FC236}">
                <a16:creationId xmlns:a16="http://schemas.microsoft.com/office/drawing/2014/main" id="{55EA16C3-6965-30A4-6095-A2C08798FB87}"/>
              </a:ext>
            </a:extLst>
          </p:cNvPr>
          <p:cNvSpPr txBox="1"/>
          <p:nvPr/>
        </p:nvSpPr>
        <p:spPr>
          <a:xfrm>
            <a:off x="3756600" y="3106458"/>
            <a:ext cx="917579" cy="257369"/>
          </a:xfrm>
          <a:prstGeom prst="rect">
            <a:avLst/>
          </a:prstGeom>
          <a:noFill/>
        </p:spPr>
        <p:txBody>
          <a:bodyPr wrap="square" lIns="36000" tIns="36000" rIns="36000" bIns="36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HTTP</a:t>
            </a:r>
            <a:r>
              <a:rPr lang="ja-JP" altLang="en-US"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サーバー</a:t>
            </a:r>
            <a:endParaRPr lang="en-US" altLang="ja-JP"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6" name="メモ 15">
            <a:extLst>
              <a:ext uri="{FF2B5EF4-FFF2-40B4-BE49-F238E27FC236}">
                <a16:creationId xmlns:a16="http://schemas.microsoft.com/office/drawing/2014/main" id="{BCF96824-BF97-0002-9BE6-C7B2F2E78675}"/>
              </a:ext>
            </a:extLst>
          </p:cNvPr>
          <p:cNvSpPr/>
          <p:nvPr/>
        </p:nvSpPr>
        <p:spPr>
          <a:xfrm>
            <a:off x="4357407" y="2365466"/>
            <a:ext cx="594066" cy="626634"/>
          </a:xfrm>
          <a:prstGeom prst="foldedCorner">
            <a:avLst>
              <a:gd name="adj" fmla="val 34533"/>
            </a:avLst>
          </a:prstGeom>
          <a:gradFill rotWithShape="1">
            <a:gsLst>
              <a:gs pos="0">
                <a:srgbClr val="FCE700">
                  <a:tint val="50000"/>
                  <a:satMod val="300000"/>
                </a:srgbClr>
              </a:gs>
              <a:gs pos="35000">
                <a:srgbClr val="FCE700">
                  <a:tint val="37000"/>
                  <a:satMod val="300000"/>
                </a:srgbClr>
              </a:gs>
              <a:gs pos="100000">
                <a:srgbClr val="FCE700">
                  <a:tint val="15000"/>
                  <a:satMod val="350000"/>
                </a:srgbClr>
              </a:gs>
            </a:gsLst>
            <a:lin ang="16200000" scaled="1"/>
          </a:gradFill>
          <a:ln w="9525" cap="flat" cmpd="sng" algn="ctr">
            <a:solidFill>
              <a:srgbClr val="FCE700">
                <a:shade val="95000"/>
                <a:satMod val="105000"/>
              </a:srgbClr>
            </a:solidFill>
            <a:prstDash val="solid"/>
          </a:ln>
          <a:effectLst>
            <a:outerShdw blurRad="40000" dist="20000" dir="5400000" rotWithShape="0">
              <a:srgbClr val="000000">
                <a:alpha val="38000"/>
              </a:srgbClr>
            </a:outerShdw>
          </a:effectLst>
        </p:spPr>
        <p:txBody>
          <a:bodyPr rtlCol="0" anchor="ctr"/>
          <a:lstStyle/>
          <a:p>
            <a:pPr>
              <a:defRPr/>
            </a:pPr>
            <a:r>
              <a:rPr kumimoji="0" lang="ja-JP" altLang="en-US" sz="1200" kern="0" dirty="0">
                <a:solidFill>
                  <a:srgbClr val="000000"/>
                </a:solidFill>
                <a:latin typeface="Yu Gothic UI" panose="020B0500000000000000" pitchFamily="34" charset="-128"/>
                <a:ea typeface="Yu Gothic UI" panose="020B0500000000000000" pitchFamily="34" charset="-128"/>
              </a:rPr>
              <a:t>専用アプリ</a:t>
            </a:r>
          </a:p>
        </p:txBody>
      </p:sp>
      <p:sp>
        <p:nvSpPr>
          <p:cNvPr id="17" name="四角形吹き出し 16">
            <a:extLst>
              <a:ext uri="{FF2B5EF4-FFF2-40B4-BE49-F238E27FC236}">
                <a16:creationId xmlns:a16="http://schemas.microsoft.com/office/drawing/2014/main" id="{D1017420-93E5-CC6B-B432-6ED8A2A47363}"/>
              </a:ext>
            </a:extLst>
          </p:cNvPr>
          <p:cNvSpPr/>
          <p:nvPr/>
        </p:nvSpPr>
        <p:spPr>
          <a:xfrm>
            <a:off x="2965877" y="3463243"/>
            <a:ext cx="2862902" cy="514617"/>
          </a:xfrm>
          <a:prstGeom prst="wedgeRectCallout">
            <a:avLst>
              <a:gd name="adj1" fmla="val 17531"/>
              <a:gd name="adj2" fmla="val -159228"/>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defTabSz="457200" eaLnBrk="1" fontAlgn="base" latinLnBrk="0" hangingPunct="1">
              <a:lnSpc>
                <a:spcPct val="150000"/>
              </a:lnSpc>
              <a:spcBef>
                <a:spcPct val="0"/>
              </a:spcBef>
              <a:spcAft>
                <a:spcPct val="0"/>
              </a:spcAft>
              <a:buClrTx/>
              <a:buSzTx/>
              <a:buFontTx/>
              <a:buNone/>
              <a:tabLst/>
              <a:defRPr/>
            </a:pPr>
            <a:r>
              <a:rPr kumimoji="0" lang="ja-JP" altLang="en-US"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rPr>
              <a:t>人数データを活用した専用アプリを開発することで様々なソリューションを提案可能</a:t>
            </a:r>
            <a:endParaRPr kumimoji="0" lang="en-US" altLang="ja-JP" sz="105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8" name="テキスト ボックス 85">
            <a:extLst>
              <a:ext uri="{FF2B5EF4-FFF2-40B4-BE49-F238E27FC236}">
                <a16:creationId xmlns:a16="http://schemas.microsoft.com/office/drawing/2014/main" id="{64E21873-C399-7D43-19E1-0C73F298D48B}"/>
              </a:ext>
            </a:extLst>
          </p:cNvPr>
          <p:cNvSpPr txBox="1"/>
          <p:nvPr/>
        </p:nvSpPr>
        <p:spPr>
          <a:xfrm>
            <a:off x="6217022" y="3554790"/>
            <a:ext cx="2660760" cy="257369"/>
          </a:xfrm>
          <a:prstGeom prst="rect">
            <a:avLst/>
          </a:prstGeom>
          <a:noFill/>
        </p:spPr>
        <p:txBody>
          <a:bodyPr wrap="square" lIns="36000" tIns="36000" rIns="36000" bIns="36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rPr>
              <a:t>例：休憩室の人数管理ソリューション</a:t>
            </a:r>
            <a:endParaRPr lang="en-US" altLang="ja-JP" sz="1200" dirty="0">
              <a:solidFill>
                <a:srgbClr val="000000"/>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69B9D2A3-A5DA-A804-9287-978C191BBFE6}"/>
              </a:ext>
            </a:extLst>
          </p:cNvPr>
          <p:cNvSpPr txBox="1"/>
          <p:nvPr/>
        </p:nvSpPr>
        <p:spPr>
          <a:xfrm>
            <a:off x="187444" y="4037097"/>
            <a:ext cx="8812556" cy="514949"/>
          </a:xfrm>
          <a:prstGeom prst="rect">
            <a:avLst/>
          </a:prstGeom>
          <a:noFill/>
        </p:spPr>
        <p:txBody>
          <a:bodyPr wrap="square" rtlCol="0">
            <a:spAutoFit/>
          </a:bodyPr>
          <a:lstStyle/>
          <a:p>
            <a:pPr defTabSz="457200" fontAlgn="base">
              <a:lnSpc>
                <a:spcPct val="120000"/>
              </a:lnSpc>
              <a:spcBef>
                <a:spcPct val="0"/>
              </a:spcBef>
              <a:spcAft>
                <a:spcPct val="0"/>
              </a:spcAft>
            </a:pPr>
            <a:r>
              <a:rPr lang="en-US" altLang="ja-JP" sz="1200" dirty="0">
                <a:solidFill>
                  <a:prstClr val="black"/>
                </a:solidFill>
                <a:latin typeface="Yu Gothic UI" panose="020B0500000000000000" pitchFamily="34" charset="-128"/>
                <a:ea typeface="Yu Gothic UI" panose="020B0500000000000000" pitchFamily="34" charset="-128"/>
              </a:rPr>
              <a:t>HTTP</a:t>
            </a:r>
            <a:r>
              <a:rPr lang="ja-JP" altLang="en-US" sz="1200" dirty="0">
                <a:solidFill>
                  <a:prstClr val="black"/>
                </a:solidFill>
                <a:latin typeface="Yu Gothic UI" panose="020B0500000000000000" pitchFamily="34" charset="-128"/>
                <a:ea typeface="Yu Gothic UI" panose="020B0500000000000000" pitchFamily="34" charset="-128"/>
              </a:rPr>
              <a:t>送信データの詳細は、</a:t>
            </a:r>
            <a:r>
              <a:rPr lang="en-US" altLang="ja-JP" sz="1200" dirty="0" err="1">
                <a:solidFill>
                  <a:prstClr val="black"/>
                </a:solidFill>
                <a:latin typeface="Yu Gothic UI" panose="020B0500000000000000" pitchFamily="34" charset="-128"/>
                <a:ea typeface="Yu Gothic UI" panose="020B0500000000000000" pitchFamily="34" charset="-128"/>
              </a:rPr>
              <a:t>i</a:t>
            </a:r>
            <a:r>
              <a:rPr lang="en-US" altLang="ja-JP" sz="1200" dirty="0">
                <a:solidFill>
                  <a:prstClr val="black"/>
                </a:solidFill>
                <a:latin typeface="Yu Gothic UI" panose="020B0500000000000000" pitchFamily="34" charset="-128"/>
                <a:ea typeface="Yu Gothic UI" panose="020B0500000000000000" pitchFamily="34" charset="-128"/>
              </a:rPr>
              <a:t>-PRO</a:t>
            </a:r>
            <a:r>
              <a:rPr lang="ja-JP" altLang="en-US" sz="1200" dirty="0">
                <a:solidFill>
                  <a:prstClr val="black"/>
                </a:solidFill>
                <a:latin typeface="Yu Gothic UI" panose="020B0500000000000000" pitchFamily="34" charset="-128"/>
                <a:ea typeface="Yu Gothic UI" panose="020B0500000000000000" pitchFamily="34" charset="-128"/>
              </a:rPr>
              <a:t>ホーム ＞ セキュリティ ＞ サポート ＞ 開発資料 ＞ 外部インターフェース仕様書 にある</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lnSpc>
                <a:spcPct val="120000"/>
              </a:lnSpc>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5">
                  <a:extLst>
                    <a:ext uri="{A12FA001-AC4F-418D-AE19-62706E023703}">
                      <ahyp:hlinkClr xmlns:ahyp="http://schemas.microsoft.com/office/drawing/2018/hyperlinkcolor" val="tx"/>
                    </a:ext>
                  </a:extLst>
                </a:hlinkClick>
              </a:rPr>
              <a:t>WV-XAE207WUX</a:t>
            </a:r>
            <a:r>
              <a:rPr lang="ja-JP" altLang="en-US" sz="1200" b="1" dirty="0">
                <a:solidFill>
                  <a:schemeClr val="accent1">
                    <a:lumMod val="75000"/>
                  </a:schemeClr>
                </a:solidFill>
                <a:latin typeface="Yu Gothic UI" panose="020B0500000000000000" pitchFamily="34" charset="-128"/>
                <a:ea typeface="Yu Gothic UI" panose="020B0500000000000000" pitchFamily="34" charset="-128"/>
                <a:hlinkClick r:id="rId5">
                  <a:extLst>
                    <a:ext uri="{A12FA001-AC4F-418D-AE19-62706E023703}">
                      <ahyp:hlinkClr xmlns:ahyp="http://schemas.microsoft.com/office/drawing/2018/hyperlinkcolor" val="tx"/>
                    </a:ext>
                  </a:extLst>
                </a:hlinkClick>
              </a:rPr>
              <a:t>（</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5">
                  <a:extLst>
                    <a:ext uri="{A12FA001-AC4F-418D-AE19-62706E023703}">
                      <ahyp:hlinkClr xmlns:ahyp="http://schemas.microsoft.com/office/drawing/2018/hyperlinkcolor" val="tx"/>
                    </a:ext>
                  </a:extLst>
                </a:hlinkClick>
              </a:rPr>
              <a:t>AI</a:t>
            </a:r>
            <a:r>
              <a:rPr lang="ja-JP" altLang="en-US" sz="1200" b="1" dirty="0">
                <a:solidFill>
                  <a:schemeClr val="accent1">
                    <a:lumMod val="75000"/>
                  </a:schemeClr>
                </a:solidFill>
                <a:latin typeface="Yu Gothic UI" panose="020B0500000000000000" pitchFamily="34" charset="-128"/>
                <a:ea typeface="Yu Gothic UI" panose="020B0500000000000000" pitchFamily="34" charset="-128"/>
                <a:hlinkClick r:id="rId5">
                  <a:extLst>
                    <a:ext uri="{A12FA001-AC4F-418D-AE19-62706E023703}">
                      <ahyp:hlinkClr xmlns:ahyp="http://schemas.microsoft.com/office/drawing/2018/hyperlinkcolor" val="tx"/>
                    </a:ext>
                  </a:extLst>
                </a:hlinkClick>
              </a:rPr>
              <a:t>混雑検知アプリケーション）</a:t>
            </a:r>
            <a:r>
              <a:rPr lang="en-US" altLang="ja-JP" sz="1200" b="1" dirty="0">
                <a:solidFill>
                  <a:schemeClr val="accent1">
                    <a:lumMod val="75000"/>
                  </a:schemeClr>
                </a:solidFill>
                <a:latin typeface="Yu Gothic UI" panose="020B0500000000000000" pitchFamily="34" charset="-128"/>
                <a:ea typeface="Yu Gothic UI" panose="020B0500000000000000" pitchFamily="34" charset="-128"/>
                <a:hlinkClick r:id="rId5">
                  <a:extLst>
                    <a:ext uri="{A12FA001-AC4F-418D-AE19-62706E023703}">
                      <ahyp:hlinkClr xmlns:ahyp="http://schemas.microsoft.com/office/drawing/2018/hyperlinkcolor" val="tx"/>
                    </a:ext>
                  </a:extLst>
                </a:hlinkClick>
              </a:rPr>
              <a:t>【C0319】</a:t>
            </a:r>
            <a:r>
              <a:rPr lang="ja-JP" altLang="en-US" sz="1200" dirty="0">
                <a:solidFill>
                  <a:prstClr val="black"/>
                </a:solidFill>
                <a:latin typeface="Yu Gothic UI" panose="020B0500000000000000" pitchFamily="34" charset="-128"/>
                <a:ea typeface="Yu Gothic UI" panose="020B0500000000000000" pitchFamily="34" charset="-128"/>
              </a:rPr>
              <a:t>」を参照してください。</a:t>
            </a:r>
            <a:endParaRPr lang="en-US" altLang="ja-JP" sz="12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545751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３．仕様</a:t>
            </a:r>
          </a:p>
        </p:txBody>
      </p:sp>
      <p:sp>
        <p:nvSpPr>
          <p:cNvPr id="3" name="テキスト ボックス 2">
            <a:extLst>
              <a:ext uri="{FF2B5EF4-FFF2-40B4-BE49-F238E27FC236}">
                <a16:creationId xmlns:a16="http://schemas.microsoft.com/office/drawing/2014/main" id="{DD9E288C-1785-5E27-7ABB-3DCBC1808B4A}"/>
              </a:ext>
            </a:extLst>
          </p:cNvPr>
          <p:cNvSpPr txBox="1"/>
          <p:nvPr/>
        </p:nvSpPr>
        <p:spPr>
          <a:xfrm>
            <a:off x="5861538" y="2448453"/>
            <a:ext cx="3164191" cy="261610"/>
          </a:xfrm>
          <a:prstGeom prst="rect">
            <a:avLst/>
          </a:prstGeom>
          <a:noFill/>
        </p:spPr>
        <p:txBody>
          <a:bodyPr wrap="square" rtlCol="0">
            <a:spAutoFit/>
          </a:bodyPr>
          <a:lstStyle/>
          <a:p>
            <a:pPr defTabSz="914400" fontAlgn="base">
              <a:spcBef>
                <a:spcPct val="0"/>
              </a:spcBef>
              <a:spcAft>
                <a:spcPct val="0"/>
              </a:spcAft>
              <a:defRPr/>
            </a:pPr>
            <a:r>
              <a:rPr lang="en-US" altLang="ja-JP" sz="11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※1 </a:t>
            </a:r>
            <a:r>
              <a:rPr lang="ja-JP" altLang="en-US" sz="11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理論値のため検知を保証するものではありません</a:t>
            </a:r>
            <a:endParaRPr lang="en-US" altLang="ja-JP" sz="11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4" name="正方形/長方形 114">
            <a:extLst>
              <a:ext uri="{FF2B5EF4-FFF2-40B4-BE49-F238E27FC236}">
                <a16:creationId xmlns:a16="http://schemas.microsoft.com/office/drawing/2014/main" id="{1F46BFAA-5E62-4DB9-AAC0-33562F0CBCBB}"/>
              </a:ext>
            </a:extLst>
          </p:cNvPr>
          <p:cNvSpPr>
            <a:spLocks noChangeArrowheads="1"/>
          </p:cNvSpPr>
          <p:nvPr/>
        </p:nvSpPr>
        <p:spPr bwMode="auto">
          <a:xfrm>
            <a:off x="0" y="555703"/>
            <a:ext cx="8710863"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検知基準</a:t>
            </a:r>
            <a:r>
              <a:rPr lang="ja-JP" altLang="en-US" sz="12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　</a:t>
            </a:r>
            <a:r>
              <a:rPr lang="en-US" altLang="ja-JP" sz="11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※1</a:t>
            </a:r>
          </a:p>
        </p:txBody>
      </p:sp>
      <p:graphicFrame>
        <p:nvGraphicFramePr>
          <p:cNvPr id="5" name="Group 9">
            <a:extLst>
              <a:ext uri="{FF2B5EF4-FFF2-40B4-BE49-F238E27FC236}">
                <a16:creationId xmlns:a16="http://schemas.microsoft.com/office/drawing/2014/main" id="{5E077EB7-FC60-67A8-20DE-9956B6097212}"/>
              </a:ext>
            </a:extLst>
          </p:cNvPr>
          <p:cNvGraphicFramePr>
            <a:graphicFrameLocks noGrp="1"/>
          </p:cNvGraphicFramePr>
          <p:nvPr>
            <p:extLst>
              <p:ext uri="{D42A27DB-BD31-4B8C-83A1-F6EECF244321}">
                <p14:modId xmlns:p14="http://schemas.microsoft.com/office/powerpoint/2010/main" val="3116401697"/>
              </p:ext>
            </p:extLst>
          </p:nvPr>
        </p:nvGraphicFramePr>
        <p:xfrm>
          <a:off x="172360" y="932347"/>
          <a:ext cx="5624702" cy="1777716"/>
        </p:xfrm>
        <a:graphic>
          <a:graphicData uri="http://schemas.openxmlformats.org/drawingml/2006/table">
            <a:tbl>
              <a:tblPr/>
              <a:tblGrid>
                <a:gridCol w="1656440">
                  <a:extLst>
                    <a:ext uri="{9D8B030D-6E8A-4147-A177-3AD203B41FA5}">
                      <a16:colId xmlns:a16="http://schemas.microsoft.com/office/drawing/2014/main" val="20000"/>
                    </a:ext>
                  </a:extLst>
                </a:gridCol>
                <a:gridCol w="1841597">
                  <a:extLst>
                    <a:ext uri="{9D8B030D-6E8A-4147-A177-3AD203B41FA5}">
                      <a16:colId xmlns:a16="http://schemas.microsoft.com/office/drawing/2014/main" val="2530052273"/>
                    </a:ext>
                  </a:extLst>
                </a:gridCol>
                <a:gridCol w="2126665">
                  <a:extLst>
                    <a:ext uri="{9D8B030D-6E8A-4147-A177-3AD203B41FA5}">
                      <a16:colId xmlns:a16="http://schemas.microsoft.com/office/drawing/2014/main" val="20001"/>
                    </a:ext>
                  </a:extLst>
                </a:gridCol>
              </a:tblGrid>
              <a:tr h="220205">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混雑検知方法</a:t>
                      </a:r>
                      <a:endParaRPr kumimoji="1" lang="ja-JP" altLang="en-US" sz="8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grid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対象エリア内に一定時間</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(b)</a:t>
                      </a:r>
                      <a:r>
                        <a:rPr kumimoji="1" lang="ja-JP" altLang="en-US" sz="1100" b="0" dirty="0" err="1">
                          <a:solidFill>
                            <a:schemeClr val="tx1"/>
                          </a:solidFill>
                          <a:latin typeface="Yu Gothic UI" panose="020B0500000000000000" pitchFamily="50" charset="-128"/>
                          <a:ea typeface="Yu Gothic UI" panose="020B0500000000000000" pitchFamily="50" charset="-128"/>
                          <a:cs typeface="Tahoma" panose="020B0604030504040204" pitchFamily="34" charset="0"/>
                        </a:rPr>
                        <a:t>、</a:t>
                      </a: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設定人数</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(a)</a:t>
                      </a: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以上留まると混雑検知</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905045400"/>
                  </a:ext>
                </a:extLst>
              </a:tr>
              <a:tr h="231066">
                <a:tc row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人物サイズ</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フル</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HD</a:t>
                      </a: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カメラ</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肩幅 </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32</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1400 </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pix</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95229532"/>
                  </a:ext>
                </a:extLst>
              </a:tr>
              <a:tr h="247714">
                <a:tc v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1" lang="en-US" altLang="ja-JP" sz="1400" b="0" i="0" u="none" strike="noStrike" cap="none" normalizeH="0" baseline="0">
                        <a:ln>
                          <a:noFill/>
                        </a:ln>
                        <a:solidFill>
                          <a:schemeClr val="tx1"/>
                        </a:solidFill>
                        <a:effectLst/>
                        <a:latin typeface="Meiryo UI" panose="020B0604030504040204" pitchFamily="50" charset="-128"/>
                        <a:ea typeface="Meiryo UI" panose="020B0604030504040204"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DDDDDD"/>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4K</a:t>
                      </a: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カメラ</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肩幅 </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64</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2800 </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pix</a:t>
                      </a:r>
                      <a:endPar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3997732126"/>
                  </a:ext>
                </a:extLst>
              </a:tr>
              <a:tr h="16393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最大検知人数</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5B9BD5"/>
                    </a:solidFill>
                  </a:tcPr>
                </a:tc>
                <a:tc grid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40 </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人</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1830519900"/>
                  </a:ext>
                </a:extLst>
              </a:tr>
              <a:tr h="163932">
                <a:tc>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検出可能画角</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5B9BD5"/>
                    </a:solidFill>
                  </a:tcPr>
                </a:tc>
                <a:tc grid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俯角</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45°</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以内</a:t>
                      </a:r>
                      <a:endPar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tc hMerge="1">
                  <a:txBody>
                    <a:bodyPr/>
                    <a:lstStyle>
                      <a:lvl1pPr marL="0" algn="l" defTabSz="457178" rtl="0" eaLnBrk="1" latinLnBrk="0" hangingPunct="1">
                        <a:defRPr sz="1800" kern="1200">
                          <a:solidFill>
                            <a:schemeClr val="tx1"/>
                          </a:solidFill>
                          <a:latin typeface="Times New Roman"/>
                          <a:ea typeface="ＭＳ Ｐゴシック"/>
                        </a:defRPr>
                      </a:lvl1pPr>
                      <a:lvl2pPr marL="457178" algn="l" defTabSz="457178" rtl="0" eaLnBrk="1" latinLnBrk="0" hangingPunct="1">
                        <a:defRPr sz="1800" kern="1200">
                          <a:solidFill>
                            <a:schemeClr val="tx1"/>
                          </a:solidFill>
                          <a:latin typeface="Times New Roman"/>
                          <a:ea typeface="ＭＳ Ｐゴシック"/>
                        </a:defRPr>
                      </a:lvl2pPr>
                      <a:lvl3pPr marL="914355" algn="l" defTabSz="457178" rtl="0" eaLnBrk="1" latinLnBrk="0" hangingPunct="1">
                        <a:defRPr sz="1800" kern="1200">
                          <a:solidFill>
                            <a:schemeClr val="tx1"/>
                          </a:solidFill>
                          <a:latin typeface="Times New Roman"/>
                          <a:ea typeface="ＭＳ Ｐゴシック"/>
                        </a:defRPr>
                      </a:lvl3pPr>
                      <a:lvl4pPr marL="1371532" algn="l" defTabSz="457178" rtl="0" eaLnBrk="1" latinLnBrk="0" hangingPunct="1">
                        <a:defRPr sz="1800" kern="1200">
                          <a:solidFill>
                            <a:schemeClr val="tx1"/>
                          </a:solidFill>
                          <a:latin typeface="Times New Roman"/>
                          <a:ea typeface="ＭＳ Ｐゴシック"/>
                        </a:defRPr>
                      </a:lvl4pPr>
                      <a:lvl5pPr marL="1828709" algn="l" defTabSz="457178" rtl="0" eaLnBrk="1" latinLnBrk="0" hangingPunct="1">
                        <a:defRPr sz="1800" kern="1200">
                          <a:solidFill>
                            <a:schemeClr val="tx1"/>
                          </a:solidFill>
                          <a:latin typeface="Times New Roman"/>
                          <a:ea typeface="ＭＳ Ｐゴシック"/>
                        </a:defRPr>
                      </a:lvl5pPr>
                      <a:lvl6pPr marL="2285886" algn="l" defTabSz="457178" rtl="0" eaLnBrk="1" latinLnBrk="0" hangingPunct="1">
                        <a:defRPr sz="1800" kern="1200">
                          <a:solidFill>
                            <a:schemeClr val="tx1"/>
                          </a:solidFill>
                          <a:latin typeface="Times New Roman"/>
                          <a:ea typeface="ＭＳ Ｐゴシック"/>
                        </a:defRPr>
                      </a:lvl6pPr>
                      <a:lvl7pPr marL="2743064" algn="l" defTabSz="457178" rtl="0" eaLnBrk="1" latinLnBrk="0" hangingPunct="1">
                        <a:defRPr sz="1800" kern="1200">
                          <a:solidFill>
                            <a:schemeClr val="tx1"/>
                          </a:solidFill>
                          <a:latin typeface="Times New Roman"/>
                          <a:ea typeface="ＭＳ Ｐゴシック"/>
                        </a:defRPr>
                      </a:lvl7pPr>
                      <a:lvl8pPr marL="3200240" algn="l" defTabSz="457178" rtl="0" eaLnBrk="1" latinLnBrk="0" hangingPunct="1">
                        <a:defRPr sz="1800" kern="1200">
                          <a:solidFill>
                            <a:schemeClr val="tx1"/>
                          </a:solidFill>
                          <a:latin typeface="Times New Roman"/>
                          <a:ea typeface="ＭＳ Ｐゴシック"/>
                        </a:defRPr>
                      </a:lvl8pPr>
                      <a:lvl9pPr marL="3657418" algn="l" defTabSz="457178" rtl="0" eaLnBrk="1" latinLnBrk="0" hangingPunct="1">
                        <a:defRPr sz="1800" kern="1200">
                          <a:solidFill>
                            <a:schemeClr val="tx1"/>
                          </a:solidFill>
                          <a:latin typeface="Times New Roman"/>
                          <a:ea typeface="ＭＳ Ｐゴシック"/>
                        </a:defRPr>
                      </a:lvl9pPr>
                    </a:lstStyle>
                    <a:p>
                      <a:endParaRPr kumimoji="1" lang="ja-JP" altLang="en-US" sz="1100" b="0">
                        <a:solidFill>
                          <a:schemeClr val="tx1"/>
                        </a:solidFill>
                        <a:latin typeface="Meiryo UI" panose="020B0604030504040204" pitchFamily="50" charset="-128"/>
                        <a:ea typeface="Meiryo UI" panose="020B0604030504040204" pitchFamily="50" charset="-128"/>
                        <a:cs typeface="Tahoma" panose="020B0604030504040204" pitchFamily="34" charset="0"/>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9525"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6393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設置場所</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grid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屋内（軒下を含む）</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3568419552"/>
                  </a:ext>
                </a:extLst>
              </a:tr>
              <a:tr h="16393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照度</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gridSpan="2">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50lux</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以上（被写体周囲）</a:t>
                      </a:r>
                      <a:endPar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tc hMerge="1">
                  <a:txBody>
                    <a:bodyPr/>
                    <a:lstStyle/>
                    <a:p>
                      <a:endParaRPr kumimoji="1" lang="ja-JP" altLang="en-US"/>
                    </a:p>
                  </a:txBody>
                  <a:tcPr/>
                </a:tc>
                <a:extLst>
                  <a:ext uri="{0D108BD9-81ED-4DB2-BD59-A6C34878D82A}">
                    <a16:rowId xmlns:a16="http://schemas.microsoft.com/office/drawing/2014/main" val="805150751"/>
                  </a:ext>
                </a:extLst>
              </a:tr>
            </a:tbl>
          </a:graphicData>
        </a:graphic>
      </p:graphicFrame>
      <p:sp>
        <p:nvSpPr>
          <p:cNvPr id="6" name="正方形/長方形 114">
            <a:extLst>
              <a:ext uri="{FF2B5EF4-FFF2-40B4-BE49-F238E27FC236}">
                <a16:creationId xmlns:a16="http://schemas.microsoft.com/office/drawing/2014/main" id="{C2322895-BF98-5356-CE66-969E2216D567}"/>
              </a:ext>
            </a:extLst>
          </p:cNvPr>
          <p:cNvSpPr>
            <a:spLocks noChangeArrowheads="1"/>
          </p:cNvSpPr>
          <p:nvPr/>
        </p:nvSpPr>
        <p:spPr bwMode="auto">
          <a:xfrm>
            <a:off x="-3858" y="2785749"/>
            <a:ext cx="5553919"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アプリ仕様</a:t>
            </a:r>
            <a:endParaRPr lang="en-US" altLang="ja-JP" sz="11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graphicFrame>
        <p:nvGraphicFramePr>
          <p:cNvPr id="7" name="Group 9">
            <a:extLst>
              <a:ext uri="{FF2B5EF4-FFF2-40B4-BE49-F238E27FC236}">
                <a16:creationId xmlns:a16="http://schemas.microsoft.com/office/drawing/2014/main" id="{18EB1F70-B88B-3727-C195-BADA6D97EBE3}"/>
              </a:ext>
            </a:extLst>
          </p:cNvPr>
          <p:cNvGraphicFramePr>
            <a:graphicFrameLocks noGrp="1"/>
          </p:cNvGraphicFramePr>
          <p:nvPr>
            <p:extLst>
              <p:ext uri="{D42A27DB-BD31-4B8C-83A1-F6EECF244321}">
                <p14:modId xmlns:p14="http://schemas.microsoft.com/office/powerpoint/2010/main" val="236700724"/>
              </p:ext>
            </p:extLst>
          </p:nvPr>
        </p:nvGraphicFramePr>
        <p:xfrm>
          <a:off x="172360" y="3158255"/>
          <a:ext cx="5630563" cy="1524574"/>
        </p:xfrm>
        <a:graphic>
          <a:graphicData uri="http://schemas.openxmlformats.org/drawingml/2006/table">
            <a:tbl>
              <a:tblPr/>
              <a:tblGrid>
                <a:gridCol w="1650578">
                  <a:extLst>
                    <a:ext uri="{9D8B030D-6E8A-4147-A177-3AD203B41FA5}">
                      <a16:colId xmlns:a16="http://schemas.microsoft.com/office/drawing/2014/main" val="20000"/>
                    </a:ext>
                  </a:extLst>
                </a:gridCol>
                <a:gridCol w="3979985">
                  <a:extLst>
                    <a:ext uri="{9D8B030D-6E8A-4147-A177-3AD203B41FA5}">
                      <a16:colId xmlns:a16="http://schemas.microsoft.com/office/drawing/2014/main" val="2530052273"/>
                    </a:ext>
                  </a:extLst>
                </a:gridCol>
              </a:tblGrid>
              <a:tr h="220205">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設定エリア数</a:t>
                      </a: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最大 </a:t>
                      </a:r>
                      <a:r>
                        <a:rPr kumimoji="1" lang="en-US" altLang="ja-JP"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4 </a:t>
                      </a:r>
                      <a:r>
                        <a:rPr kumimoji="1" lang="ja-JP" altLang="en-US" sz="1100" b="0" dirty="0">
                          <a:solidFill>
                            <a:schemeClr val="tx1"/>
                          </a:solidFill>
                          <a:latin typeface="Yu Gothic UI" panose="020B0500000000000000" pitchFamily="50" charset="-128"/>
                          <a:ea typeface="Yu Gothic UI" panose="020B0500000000000000" pitchFamily="50" charset="-128"/>
                          <a:cs typeface="Tahoma" panose="020B0604030504040204" pitchFamily="34" charset="0"/>
                        </a:rPr>
                        <a:t>つ</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905045400"/>
                  </a:ext>
                </a:extLst>
              </a:tr>
              <a:tr h="16393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設定検知人数 </a:t>
                      </a:r>
                      <a:r>
                        <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a:t>
                      </a:r>
                      <a:endParaRPr kumimoji="1" lang="en-US" altLang="ja-JP" sz="8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各エリア </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40 </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人</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830519900"/>
                  </a:ext>
                </a:extLst>
              </a:tr>
              <a:tr h="163932">
                <a:tc>
                  <a:txBody>
                    <a:bodyPr/>
                    <a:lstStyle>
                      <a:lvl1pPr marL="0" algn="l" defTabSz="914400" rtl="0" eaLnBrk="1" latinLnBrk="0" hangingPunct="1">
                        <a:spcBef>
                          <a:spcPct val="20000"/>
                        </a:spcBef>
                        <a:defRPr kumimoji="1" sz="2800" kern="1200">
                          <a:solidFill>
                            <a:schemeClr val="tx1"/>
                          </a:solidFill>
                          <a:latin typeface="Arial" charset="0"/>
                          <a:ea typeface="ＭＳ Ｐゴシック" pitchFamily="50" charset="-128"/>
                        </a:defRPr>
                      </a:lvl1pPr>
                      <a:lvl2pPr marL="457200" algn="l" defTabSz="914400" rtl="0" eaLnBrk="1" latinLnBrk="0" hangingPunct="1">
                        <a:spcBef>
                          <a:spcPct val="20000"/>
                        </a:spcBef>
                        <a:defRPr kumimoji="1" sz="2400" kern="1200">
                          <a:solidFill>
                            <a:schemeClr val="tx1"/>
                          </a:solidFill>
                          <a:latin typeface="Arial" charset="0"/>
                          <a:ea typeface="ＭＳ Ｐゴシック" pitchFamily="50" charset="-128"/>
                        </a:defRPr>
                      </a:lvl2pPr>
                      <a:lvl3pPr marL="914400" algn="l" defTabSz="914400" rtl="0" eaLnBrk="1" latinLnBrk="0" hangingPunct="1">
                        <a:spcBef>
                          <a:spcPct val="20000"/>
                        </a:spcBef>
                        <a:defRPr kumimoji="1" sz="2000" kern="1200">
                          <a:solidFill>
                            <a:schemeClr val="tx1"/>
                          </a:solidFill>
                          <a:latin typeface="Arial" charset="0"/>
                          <a:ea typeface="ＭＳ Ｐゴシック" pitchFamily="50" charset="-128"/>
                        </a:defRPr>
                      </a:lvl3pPr>
                      <a:lvl4pPr marL="1371600" algn="l" defTabSz="914400" rtl="0" eaLnBrk="1" latinLnBrk="0" hangingPunct="1">
                        <a:spcBef>
                          <a:spcPct val="20000"/>
                        </a:spcBef>
                        <a:defRPr kumimoji="1" sz="1800" kern="1200">
                          <a:solidFill>
                            <a:schemeClr val="tx1"/>
                          </a:solidFill>
                          <a:latin typeface="Arial" charset="0"/>
                          <a:ea typeface="ＭＳ Ｐゴシック" pitchFamily="50" charset="-128"/>
                        </a:defRPr>
                      </a:lvl4pPr>
                      <a:lvl5pPr marL="1828800" algn="l" defTabSz="914400" rtl="0" eaLnBrk="1" latinLnBrk="0" hangingPunct="1">
                        <a:spcBef>
                          <a:spcPct val="20000"/>
                        </a:spcBef>
                        <a:defRPr kumimoji="1" sz="1800" kern="1200">
                          <a:solidFill>
                            <a:schemeClr val="tx1"/>
                          </a:solidFill>
                          <a:latin typeface="Arial" charset="0"/>
                          <a:ea typeface="ＭＳ Ｐゴシック" pitchFamily="50" charset="-128"/>
                        </a:defRPr>
                      </a:lvl5pPr>
                      <a:lvl6pPr marL="22860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6pPr>
                      <a:lvl7pPr marL="27432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7pPr>
                      <a:lvl8pPr marL="32004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8pPr>
                      <a:lvl9pPr marL="3657600" algn="l" defTabSz="914400" rtl="0" eaLnBrk="1" fontAlgn="base" latinLnBrk="0" hangingPunct="1">
                        <a:spcBef>
                          <a:spcPct val="20000"/>
                        </a:spcBef>
                        <a:spcAft>
                          <a:spcPct val="0"/>
                        </a:spcAft>
                        <a:defRPr kumimoji="1" sz="1800" kern="1200">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設定検知時間 </a:t>
                      </a:r>
                      <a:r>
                        <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(b)</a:t>
                      </a:r>
                      <a:endParaRPr kumimoji="1" lang="en-US" altLang="ja-JP" sz="8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各エリア </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600 </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秒</a:t>
                      </a:r>
                      <a:endPar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10002"/>
                  </a:ext>
                </a:extLst>
              </a:tr>
              <a:tr h="163932">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HTTP</a:t>
                      </a: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定期送信先</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最大 </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4 </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つ</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3568419552"/>
                  </a:ext>
                </a:extLst>
              </a:tr>
              <a:tr h="269146">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HTTP</a:t>
                      </a: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定期送信間隔</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,5</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,10</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,15</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,30</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,60</a:t>
                      </a:r>
                      <a:r>
                        <a:rPr kumimoji="1" lang="ja-JP" altLang="en-US"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分から選択</a:t>
                      </a:r>
                      <a:endPar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805150751"/>
                  </a:ext>
                </a:extLst>
              </a:tr>
              <a:tr h="133109">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ja-JP" altLang="en-US"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対応ブラウザ</a:t>
                      </a:r>
                      <a:endParaRPr kumimoji="1" lang="en-US" altLang="ja-JP" sz="1100" b="1" i="0" u="none" strike="noStrike" cap="none" normalizeH="0" baseline="0" dirty="0">
                        <a:ln>
                          <a:noFill/>
                        </a:ln>
                        <a:solidFill>
                          <a:schemeClr val="bg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endParaRPr>
                    </a:p>
                  </a:txBody>
                  <a:tcPr marL="90000" marR="90000" marT="46752" marB="46752" anchor="ctr" horzOverflow="overflow">
                    <a:lnL w="28575" cap="flat" cmpd="sng" algn="ctr">
                      <a:solidFill>
                        <a:srgbClr val="808080"/>
                      </a:solidFill>
                      <a:prstDash val="solid"/>
                      <a:round/>
                      <a:headEnd type="none" w="med" len="med"/>
                      <a:tailEnd type="none" w="med" len="med"/>
                    </a:lnL>
                    <a:lnR w="28575"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rgbClr val="5B9BD5"/>
                    </a:solidFill>
                  </a:tcPr>
                </a:tc>
                <a:tc>
                  <a:txBody>
                    <a:bodyPr/>
                    <a:lstStyle>
                      <a:lvl1pPr marL="0" algn="l" defTabSz="685800" rtl="0" eaLnBrk="1" latinLnBrk="0" hangingPunct="1">
                        <a:defRPr kumimoji="1" sz="1350" kern="1200">
                          <a:solidFill>
                            <a:schemeClr val="tx1"/>
                          </a:solidFill>
                          <a:latin typeface="游ゴシック" panose="020F0502020204030204"/>
                        </a:defRPr>
                      </a:lvl1pPr>
                      <a:lvl2pPr marL="342900" algn="l" defTabSz="685800" rtl="0" eaLnBrk="1" latinLnBrk="0" hangingPunct="1">
                        <a:defRPr kumimoji="1" sz="1350" kern="1200">
                          <a:solidFill>
                            <a:schemeClr val="tx1"/>
                          </a:solidFill>
                          <a:latin typeface="游ゴシック" panose="020F0502020204030204"/>
                        </a:defRPr>
                      </a:lvl2pPr>
                      <a:lvl3pPr marL="685800" algn="l" defTabSz="685800" rtl="0" eaLnBrk="1" latinLnBrk="0" hangingPunct="1">
                        <a:defRPr kumimoji="1" sz="1350" kern="1200">
                          <a:solidFill>
                            <a:schemeClr val="tx1"/>
                          </a:solidFill>
                          <a:latin typeface="游ゴシック" panose="020F0502020204030204"/>
                        </a:defRPr>
                      </a:lvl3pPr>
                      <a:lvl4pPr marL="1028700" algn="l" defTabSz="685800" rtl="0" eaLnBrk="1" latinLnBrk="0" hangingPunct="1">
                        <a:defRPr kumimoji="1" sz="1350" kern="1200">
                          <a:solidFill>
                            <a:schemeClr val="tx1"/>
                          </a:solidFill>
                          <a:latin typeface="游ゴシック" panose="020F0502020204030204"/>
                        </a:defRPr>
                      </a:lvl4pPr>
                      <a:lvl5pPr marL="1371600" algn="l" defTabSz="685800" rtl="0" eaLnBrk="1" latinLnBrk="0" hangingPunct="1">
                        <a:defRPr kumimoji="1" sz="1350" kern="1200">
                          <a:solidFill>
                            <a:schemeClr val="tx1"/>
                          </a:solidFill>
                          <a:latin typeface="游ゴシック" panose="020F0502020204030204"/>
                        </a:defRPr>
                      </a:lvl5pPr>
                      <a:lvl6pPr marL="1714500" algn="l" defTabSz="685800" rtl="0" eaLnBrk="1" latinLnBrk="0" hangingPunct="1">
                        <a:defRPr kumimoji="1" sz="1350" kern="1200">
                          <a:solidFill>
                            <a:schemeClr val="tx1"/>
                          </a:solidFill>
                          <a:latin typeface="游ゴシック" panose="020F0502020204030204"/>
                        </a:defRPr>
                      </a:lvl6pPr>
                      <a:lvl7pPr marL="2057400" algn="l" defTabSz="685800" rtl="0" eaLnBrk="1" latinLnBrk="0" hangingPunct="1">
                        <a:defRPr kumimoji="1" sz="1350" kern="1200">
                          <a:solidFill>
                            <a:schemeClr val="tx1"/>
                          </a:solidFill>
                          <a:latin typeface="游ゴシック" panose="020F0502020204030204"/>
                        </a:defRPr>
                      </a:lvl7pPr>
                      <a:lvl8pPr marL="2400300" algn="l" defTabSz="685800" rtl="0" eaLnBrk="1" latinLnBrk="0" hangingPunct="1">
                        <a:defRPr kumimoji="1" sz="1350" kern="1200">
                          <a:solidFill>
                            <a:schemeClr val="tx1"/>
                          </a:solidFill>
                          <a:latin typeface="游ゴシック" panose="020F0502020204030204"/>
                        </a:defRPr>
                      </a:lvl8pPr>
                      <a:lvl9pPr marL="2743200" algn="l" defTabSz="685800" rtl="0" eaLnBrk="1" latinLnBrk="0" hangingPunct="1">
                        <a:defRPr kumimoji="1" sz="1350" kern="1200">
                          <a:solidFill>
                            <a:schemeClr val="tx1"/>
                          </a:solidFill>
                          <a:latin typeface="游ゴシック" panose="020F0502020204030204"/>
                        </a:defRPr>
                      </a:lvl9pPr>
                    </a:lstStyle>
                    <a:p>
                      <a:pPr marL="0" marR="0" lvl="0" indent="0" algn="l" defTabSz="914400" rtl="0" eaLnBrk="1" fontAlgn="base" latinLnBrk="0" hangingPunct="1">
                        <a:lnSpc>
                          <a:spcPct val="9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Mozilla Firefox</a:t>
                      </a:r>
                      <a:r>
                        <a:rPr kumimoji="1" lang="ja-JP" altLang="en-US" sz="1100" b="0" i="0" u="none" strike="noStrike" cap="none" normalizeH="0" baseline="0" dirty="0" err="1">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Google™ Chrome™</a:t>
                      </a:r>
                      <a:r>
                        <a:rPr kumimoji="1" lang="ja-JP" altLang="en-US" sz="1100" b="0" i="0" u="none" strike="noStrike" cap="none" normalizeH="0" baseline="0" dirty="0" err="1">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a:t>
                      </a:r>
                      <a:r>
                        <a:rPr kumimoji="1" lang="en-US" altLang="ja-JP" sz="1100" b="0" i="0" u="none" strike="noStrike" cap="none" normalizeH="0" baseline="0" dirty="0">
                          <a:ln>
                            <a:noFill/>
                          </a:ln>
                          <a:solidFill>
                            <a:schemeClr val="tx1"/>
                          </a:solidFill>
                          <a:effectLst/>
                          <a:latin typeface="Yu Gothic UI" panose="020B0500000000000000" pitchFamily="50" charset="-128"/>
                          <a:ea typeface="Yu Gothic UI" panose="020B0500000000000000" pitchFamily="50" charset="-128"/>
                          <a:cs typeface="Tahoma" panose="020B0604030504040204" pitchFamily="34" charset="0"/>
                          <a:sym typeface="Wingdings" pitchFamily="2" charset="2"/>
                        </a:rPr>
                        <a:t>Microsoft Edge</a:t>
                      </a:r>
                    </a:p>
                  </a:txBody>
                  <a:tcPr marL="90000" marR="90000" marT="46752" marB="46752" anchor="ctr" horzOverflow="overflow">
                    <a:lnL w="28575" cap="flat" cmpd="sng" algn="ctr">
                      <a:solidFill>
                        <a:sysClr val="window" lastClr="FFFFFF">
                          <a:lumMod val="50000"/>
                        </a:sysClr>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28575" cap="flat" cmpd="sng" algn="ctr">
                      <a:solidFill>
                        <a:sysClr val="window" lastClr="FFFFFF">
                          <a:lumMod val="50000"/>
                        </a:sysClr>
                      </a:solidFill>
                      <a:prstDash val="solid"/>
                      <a:round/>
                      <a:headEnd type="none" w="med" len="med"/>
                      <a:tailEnd type="none" w="med" len="med"/>
                    </a:lnB>
                    <a:lnTlToBr>
                      <a:noFill/>
                    </a:lnTlToBr>
                    <a:lnBlToTr>
                      <a:noFill/>
                    </a:lnBlToTr>
                    <a:solidFill>
                      <a:sysClr val="window" lastClr="FFFFFF"/>
                    </a:solidFill>
                  </a:tcPr>
                </a:tc>
                <a:extLst>
                  <a:ext uri="{0D108BD9-81ED-4DB2-BD59-A6C34878D82A}">
                    <a16:rowId xmlns:a16="http://schemas.microsoft.com/office/drawing/2014/main" val="2090504862"/>
                  </a:ext>
                </a:extLst>
              </a:tr>
            </a:tbl>
          </a:graphicData>
        </a:graphic>
      </p:graphicFrame>
    </p:spTree>
    <p:extLst>
      <p:ext uri="{BB962C8B-B14F-4D97-AF65-F5344CB8AC3E}">
        <p14:creationId xmlns:p14="http://schemas.microsoft.com/office/powerpoint/2010/main" val="162097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zh-TW" altLang="en-US" dirty="0"/>
              <a:t>４．制限事項</a:t>
            </a:r>
          </a:p>
        </p:txBody>
      </p:sp>
      <p:sp>
        <p:nvSpPr>
          <p:cNvPr id="3" name="四角形吹き出し 3">
            <a:extLst>
              <a:ext uri="{FF2B5EF4-FFF2-40B4-BE49-F238E27FC236}">
                <a16:creationId xmlns:a16="http://schemas.microsoft.com/office/drawing/2014/main" id="{F7335BCC-40C8-3035-6970-0062B34211F2}"/>
              </a:ext>
            </a:extLst>
          </p:cNvPr>
          <p:cNvSpPr/>
          <p:nvPr/>
        </p:nvSpPr>
        <p:spPr>
          <a:xfrm>
            <a:off x="6157732" y="2153752"/>
            <a:ext cx="2777924" cy="1284789"/>
          </a:xfrm>
          <a:prstGeom prst="wedgeRectCallout">
            <a:avLst>
              <a:gd name="adj1" fmla="val -114470"/>
              <a:gd name="adj2" fmla="val -25674"/>
            </a:avLst>
          </a:prstGeom>
          <a:solidFill>
            <a:srgbClr val="70AD47">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4" name="テキスト ボックス 3">
            <a:extLst>
              <a:ext uri="{FF2B5EF4-FFF2-40B4-BE49-F238E27FC236}">
                <a16:creationId xmlns:a16="http://schemas.microsoft.com/office/drawing/2014/main" id="{8ABBAC42-8E28-CE2F-C683-FD4B932EA765}"/>
              </a:ext>
            </a:extLst>
          </p:cNvPr>
          <p:cNvSpPr txBox="1"/>
          <p:nvPr/>
        </p:nvSpPr>
        <p:spPr>
          <a:xfrm>
            <a:off x="202999" y="965720"/>
            <a:ext cx="8003451" cy="584775"/>
          </a:xfrm>
          <a:prstGeom prst="rect">
            <a:avLst/>
          </a:prstGeom>
          <a:noFill/>
        </p:spPr>
        <p:txBody>
          <a:bodyPr wrap="square" rtlCol="0">
            <a:spAutoFit/>
          </a:bodyPr>
          <a:lstStyle/>
          <a:p>
            <a:pPr defTabSz="4572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90°</a:t>
            </a:r>
            <a:r>
              <a:rPr lang="ja-JP" altLang="en-US" sz="1600" dirty="0" err="1">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270°</a:t>
            </a: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回転設定時は、混雑検知アプリは動作しません。</a:t>
            </a:r>
            <a:endPar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a:p>
            <a:pPr defTabSz="4572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・プライバシーゾーンを設定している場合、プライバシーゾーン内では人物を検知できません。</a:t>
            </a:r>
          </a:p>
        </p:txBody>
      </p:sp>
      <p:sp>
        <p:nvSpPr>
          <p:cNvPr id="5" name="テキスト ボックス 4">
            <a:extLst>
              <a:ext uri="{FF2B5EF4-FFF2-40B4-BE49-F238E27FC236}">
                <a16:creationId xmlns:a16="http://schemas.microsoft.com/office/drawing/2014/main" id="{30A46C9C-3848-269F-5C9D-D0946D49774E}"/>
              </a:ext>
            </a:extLst>
          </p:cNvPr>
          <p:cNvSpPr txBox="1"/>
          <p:nvPr/>
        </p:nvSpPr>
        <p:spPr>
          <a:xfrm>
            <a:off x="202999" y="2027715"/>
            <a:ext cx="6966177" cy="1446550"/>
          </a:xfrm>
          <a:prstGeom prst="rect">
            <a:avLst/>
          </a:prstGeom>
          <a:noFill/>
        </p:spPr>
        <p:txBody>
          <a:bodyPr wrap="square" rtlCol="0">
            <a:spAutoFit/>
          </a:bodyPr>
          <a:lstStyle/>
          <a:p>
            <a:pPr defTabSz="9144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・以下のような場合は、正しく混雑を検知できないことがあります。</a:t>
            </a:r>
          </a:p>
          <a:p>
            <a:pPr defTabSz="9144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人物の肩上が</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2/3 </a:t>
            </a: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以下しか映っていない場合</a:t>
            </a:r>
            <a:endPar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a:p>
            <a:pPr defTabSz="9144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a:t>
            </a: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人物が横たわっていたり、倒れている場合</a:t>
            </a:r>
            <a:endPar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a:p>
            <a:pPr defTabSz="914400" fontAlgn="base">
              <a:spcBef>
                <a:spcPct val="0"/>
              </a:spcBef>
              <a:spcAft>
                <a:spcPct val="0"/>
              </a:spcAft>
              <a:defRPr/>
            </a:pPr>
            <a:endParaRPr lang="en-US" altLang="ja-JP" sz="8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a:p>
            <a:pPr defTabSz="9144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・以下のようなものを、人として検知し、結果混雑検知することがあります。</a:t>
            </a:r>
          </a:p>
          <a:p>
            <a:pPr defTabSz="914400" fontAlgn="base">
              <a:spcBef>
                <a:spcPct val="0"/>
              </a:spcBef>
              <a:spcAft>
                <a:spcPct val="0"/>
              </a:spcAft>
              <a:defRPr/>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 </a:t>
            </a: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人形や人物ポスター等</a:t>
            </a:r>
            <a:endPar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p:txBody>
      </p:sp>
      <p:sp>
        <p:nvSpPr>
          <p:cNvPr id="6" name="正方形/長方形 114">
            <a:extLst>
              <a:ext uri="{FF2B5EF4-FFF2-40B4-BE49-F238E27FC236}">
                <a16:creationId xmlns:a16="http://schemas.microsoft.com/office/drawing/2014/main" id="{50815A68-12B8-EB10-D081-7A6ED16F1FA2}"/>
              </a:ext>
            </a:extLst>
          </p:cNvPr>
          <p:cNvSpPr>
            <a:spLocks noChangeArrowheads="1"/>
          </p:cNvSpPr>
          <p:nvPr/>
        </p:nvSpPr>
        <p:spPr bwMode="auto">
          <a:xfrm>
            <a:off x="0" y="555703"/>
            <a:ext cx="6585995"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ソフト仕様関連</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7" name="正方形/長方形 114">
            <a:extLst>
              <a:ext uri="{FF2B5EF4-FFF2-40B4-BE49-F238E27FC236}">
                <a16:creationId xmlns:a16="http://schemas.microsoft.com/office/drawing/2014/main" id="{5CCF39FE-04DC-94F5-BF0C-C9D4B48DE209}"/>
              </a:ext>
            </a:extLst>
          </p:cNvPr>
          <p:cNvSpPr>
            <a:spLocks noChangeArrowheads="1"/>
          </p:cNvSpPr>
          <p:nvPr/>
        </p:nvSpPr>
        <p:spPr bwMode="auto">
          <a:xfrm>
            <a:off x="-5864" y="1622183"/>
            <a:ext cx="6852141"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性能関連</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8" name="正方形/長方形 114">
            <a:extLst>
              <a:ext uri="{FF2B5EF4-FFF2-40B4-BE49-F238E27FC236}">
                <a16:creationId xmlns:a16="http://schemas.microsoft.com/office/drawing/2014/main" id="{891CAF0B-E9D7-8601-5959-8207AB1A15DF}"/>
              </a:ext>
            </a:extLst>
          </p:cNvPr>
          <p:cNvSpPr>
            <a:spLocks noChangeArrowheads="1"/>
          </p:cNvSpPr>
          <p:nvPr/>
        </p:nvSpPr>
        <p:spPr bwMode="auto">
          <a:xfrm>
            <a:off x="-5864" y="3498592"/>
            <a:ext cx="6852141" cy="400110"/>
          </a:xfrm>
          <a:prstGeom prst="rect">
            <a:avLst/>
          </a:prstGeom>
          <a:noFill/>
          <a:ln>
            <a:noFill/>
          </a:ln>
        </p:spPr>
        <p:txBody>
          <a:bodyPr wrap="square" anchor="ct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85736" indent="-285736" defTabSz="914400" eaLnBrk="1" hangingPunct="1">
              <a:buFont typeface="Wingdings" panose="05000000000000000000" pitchFamily="2" charset="2"/>
              <a:buChar char="u"/>
              <a:defRPr/>
            </a:pPr>
            <a:r>
              <a:rPr lang="ja-JP" altLang="en-US"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rPr>
              <a:t>その他</a:t>
            </a:r>
            <a:endParaRPr lang="en-US" altLang="ja-JP" sz="2000" b="1" dirty="0">
              <a:solidFill>
                <a:prstClr val="black"/>
              </a:solidFill>
              <a:latin typeface="Yu Gothic UI" panose="020B0500000000000000" pitchFamily="34" charset="-128"/>
              <a:ea typeface="Yu Gothic UI" panose="020B0500000000000000" pitchFamily="34"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E59AF8FF-CBFC-EFF4-A25D-88584633E887}"/>
              </a:ext>
            </a:extLst>
          </p:cNvPr>
          <p:cNvSpPr txBox="1"/>
          <p:nvPr/>
        </p:nvSpPr>
        <p:spPr>
          <a:xfrm>
            <a:off x="202995" y="3902785"/>
            <a:ext cx="8815170" cy="830997"/>
          </a:xfrm>
          <a:prstGeom prst="rect">
            <a:avLst/>
          </a:prstGeom>
          <a:noFill/>
        </p:spPr>
        <p:txBody>
          <a:bodyPr wrap="square" rtlCol="0">
            <a:spAutoFit/>
          </a:bodyPr>
          <a:lstStyle/>
          <a:p>
            <a:pPr defTabSz="457200" fontAlgn="base">
              <a:spcBef>
                <a:spcPct val="0"/>
              </a:spcBef>
              <a:spcAft>
                <a:spcPct val="0"/>
              </a:spcAft>
            </a:pPr>
            <a:r>
              <a:rPr lang="ja-JP" altLang="en-US"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rPr>
              <a:t>・他の機能拡張ソフトウェアを複数インストールした場合の制限事項などについては、</a:t>
            </a:r>
            <a:endParaRPr lang="en-US" altLang="ja-JP" sz="1600" dirty="0">
              <a:solidFill>
                <a:prstClr val="black"/>
              </a:solidFill>
              <a:latin typeface="Yu Gothic UI" panose="020B0500000000000000" pitchFamily="34" charset="-128"/>
              <a:ea typeface="Yu Gothic UI" panose="020B0500000000000000" pitchFamily="34" charset="-128"/>
              <a:cs typeface="Calibri" panose="020F0502020204030204" pitchFamily="34" charset="0"/>
            </a:endParaRPr>
          </a:p>
          <a:p>
            <a:pPr defTabSz="457200" fontAlgn="base">
              <a:spcBef>
                <a:spcPct val="0"/>
              </a:spcBef>
              <a:spcAft>
                <a:spcPct val="0"/>
              </a:spcAft>
            </a:pPr>
            <a:r>
              <a:rPr lang="en-US" altLang="ja-JP" sz="1600" dirty="0" err="1">
                <a:solidFill>
                  <a:prstClr val="black"/>
                </a:solidFill>
                <a:latin typeface="Yu Gothic UI" panose="020B0500000000000000" pitchFamily="34" charset="-128"/>
                <a:ea typeface="Yu Gothic UI" panose="020B0500000000000000" pitchFamily="34" charset="-128"/>
              </a:rPr>
              <a:t>i</a:t>
            </a:r>
            <a:r>
              <a:rPr lang="en-US" altLang="ja-JP" sz="1600" dirty="0">
                <a:solidFill>
                  <a:prstClr val="black"/>
                </a:solidFill>
                <a:latin typeface="Yu Gothic UI" panose="020B0500000000000000" pitchFamily="34" charset="-128"/>
                <a:ea typeface="Yu Gothic UI" panose="020B0500000000000000" pitchFamily="34" charset="-128"/>
              </a:rPr>
              <a:t>-PRO</a:t>
            </a:r>
            <a:r>
              <a:rPr lang="ja-JP" altLang="en-US" sz="1600" dirty="0">
                <a:solidFill>
                  <a:prstClr val="black"/>
                </a:solidFill>
                <a:latin typeface="Yu Gothic UI" panose="020B0500000000000000" pitchFamily="34" charset="-128"/>
                <a:ea typeface="Yu Gothic UI" panose="020B0500000000000000" pitchFamily="34" charset="-128"/>
              </a:rPr>
              <a:t>ホーム ＞ セキュリティ ＞ サポート ＞ カタログ ＞ 技術情報他 ＞ 機器互換 にある</a:t>
            </a:r>
            <a:endParaRPr lang="en-US" altLang="ja-JP" sz="16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600" dirty="0">
                <a:solidFill>
                  <a:prstClr val="black"/>
                </a:solidFill>
                <a:latin typeface="Yu Gothic UI" panose="020B0500000000000000" pitchFamily="34" charset="-128"/>
                <a:ea typeface="Yu Gothic UI" panose="020B0500000000000000" pitchFamily="34" charset="-128"/>
              </a:rPr>
              <a:t>「</a:t>
            </a:r>
            <a:r>
              <a:rPr lang="ja-JP" altLang="en-US" sz="16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ソフトウェアの種類と機能の詳細および対応機種一覧</a:t>
            </a:r>
            <a:r>
              <a:rPr lang="en-US" altLang="ja-JP" sz="1600" b="1" dirty="0">
                <a:solidFill>
                  <a:schemeClr val="accent1">
                    <a:lumMod val="75000"/>
                  </a:schemeClr>
                </a:solidFill>
                <a:latin typeface="Yu Gothic UI" panose="020B0500000000000000" pitchFamily="34" charset="-128"/>
                <a:ea typeface="Yu Gothic UI" panose="020B0500000000000000" pitchFamily="34" charset="-128"/>
                <a:hlinkClick r:id="rId2">
                  <a:extLst>
                    <a:ext uri="{A12FA001-AC4F-418D-AE19-62706E023703}">
                      <ahyp:hlinkClr xmlns:ahyp="http://schemas.microsoft.com/office/drawing/2018/hyperlinkcolor" val="tx"/>
                    </a:ext>
                  </a:extLst>
                </a:hlinkClick>
              </a:rPr>
              <a:t>【C0103】</a:t>
            </a:r>
            <a:r>
              <a:rPr lang="ja-JP" altLang="en-US" sz="1600" dirty="0">
                <a:solidFill>
                  <a:prstClr val="black"/>
                </a:solidFill>
                <a:latin typeface="Yu Gothic UI" panose="020B0500000000000000" pitchFamily="34" charset="-128"/>
                <a:ea typeface="Yu Gothic UI" panose="020B0500000000000000" pitchFamily="34" charset="-128"/>
              </a:rPr>
              <a:t>」を参照してください。</a:t>
            </a:r>
            <a:endParaRPr lang="en-US" altLang="ja-JP" sz="1600" dirty="0">
              <a:solidFill>
                <a:prstClr val="black"/>
              </a:solidFill>
              <a:latin typeface="Yu Gothic UI" panose="020B0500000000000000" pitchFamily="34" charset="-128"/>
              <a:ea typeface="Yu Gothic UI" panose="020B0500000000000000" pitchFamily="34" charset="-128"/>
            </a:endParaRPr>
          </a:p>
        </p:txBody>
      </p:sp>
      <p:pic>
        <p:nvPicPr>
          <p:cNvPr id="10" name="図 9">
            <a:extLst>
              <a:ext uri="{FF2B5EF4-FFF2-40B4-BE49-F238E27FC236}">
                <a16:creationId xmlns:a16="http://schemas.microsoft.com/office/drawing/2014/main" id="{FDAD3E56-C98A-ABDD-218C-FD500F35E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2264" y="2259744"/>
            <a:ext cx="961766" cy="1099819"/>
          </a:xfrm>
          <a:prstGeom prst="rect">
            <a:avLst/>
          </a:prstGeom>
        </p:spPr>
      </p:pic>
      <p:sp>
        <p:nvSpPr>
          <p:cNvPr id="11" name="下矢印 18">
            <a:extLst>
              <a:ext uri="{FF2B5EF4-FFF2-40B4-BE49-F238E27FC236}">
                <a16:creationId xmlns:a16="http://schemas.microsoft.com/office/drawing/2014/main" id="{BA96E091-5347-0FB0-91D8-084C10EAF394}"/>
              </a:ext>
            </a:extLst>
          </p:cNvPr>
          <p:cNvSpPr/>
          <p:nvPr/>
        </p:nvSpPr>
        <p:spPr>
          <a:xfrm flipV="1">
            <a:off x="7503569" y="2361783"/>
            <a:ext cx="662369" cy="827905"/>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Yu Gothic UI" panose="020B0500000000000000" pitchFamily="34" charset="-128"/>
              <a:ea typeface="Yu Gothic UI" panose="020B0500000000000000" pitchFamily="34" charset="-128"/>
            </a:endParaRPr>
          </a:p>
        </p:txBody>
      </p:sp>
      <p:sp>
        <p:nvSpPr>
          <p:cNvPr id="12" name="テキスト ボックス 11">
            <a:extLst>
              <a:ext uri="{FF2B5EF4-FFF2-40B4-BE49-F238E27FC236}">
                <a16:creationId xmlns:a16="http://schemas.microsoft.com/office/drawing/2014/main" id="{9A3F60BC-7A21-D43B-3400-4D0328C84C35}"/>
              </a:ext>
            </a:extLst>
          </p:cNvPr>
          <p:cNvSpPr txBox="1"/>
          <p:nvPr/>
        </p:nvSpPr>
        <p:spPr>
          <a:xfrm>
            <a:off x="8015611" y="2732562"/>
            <a:ext cx="800219" cy="461665"/>
          </a:xfrm>
          <a:prstGeom prst="rect">
            <a:avLst/>
          </a:prstGeom>
          <a:noFill/>
        </p:spPr>
        <p:txBody>
          <a:bodyPr wrap="none" rtlCol="0">
            <a:spAutoFit/>
          </a:bodyPr>
          <a:lstStyle/>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肩上部分</a:t>
            </a:r>
            <a:endParaRPr lang="en-US" altLang="ja-JP" sz="1200" dirty="0">
              <a:solidFill>
                <a:prstClr val="black"/>
              </a:solidFill>
              <a:latin typeface="Yu Gothic UI" panose="020B0500000000000000" pitchFamily="34" charset="-128"/>
              <a:ea typeface="Yu Gothic UI" panose="020B0500000000000000" pitchFamily="34" charset="-128"/>
            </a:endParaRPr>
          </a:p>
          <a:p>
            <a:pPr defTabSz="457200" fontAlgn="base">
              <a:spcBef>
                <a:spcPct val="0"/>
              </a:spcBef>
              <a:spcAft>
                <a:spcPct val="0"/>
              </a:spcAft>
            </a:pPr>
            <a:r>
              <a:rPr lang="ja-JP" altLang="en-US" sz="1200" dirty="0">
                <a:solidFill>
                  <a:prstClr val="black"/>
                </a:solidFill>
                <a:latin typeface="Yu Gothic UI" panose="020B0500000000000000" pitchFamily="34" charset="-128"/>
                <a:ea typeface="Yu Gothic UI" panose="020B0500000000000000" pitchFamily="34" charset="-128"/>
              </a:rPr>
              <a:t>の</a:t>
            </a:r>
            <a:r>
              <a:rPr lang="en-US" altLang="ja-JP" sz="1200" dirty="0">
                <a:solidFill>
                  <a:prstClr val="black"/>
                </a:solidFill>
                <a:latin typeface="Yu Gothic UI" panose="020B0500000000000000" pitchFamily="34" charset="-128"/>
                <a:ea typeface="Yu Gothic UI" panose="020B0500000000000000" pitchFamily="34" charset="-128"/>
              </a:rPr>
              <a:t>2/3</a:t>
            </a:r>
            <a:endParaRPr lang="ja-JP" altLang="en-US" sz="1200" dirty="0">
              <a:solidFill>
                <a:prstClr val="black"/>
              </a:solidFill>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27213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設定ガイド</a:t>
            </a:r>
          </a:p>
        </p:txBody>
      </p:sp>
    </p:spTree>
    <p:extLst>
      <p:ext uri="{BB962C8B-B14F-4D97-AF65-F5344CB8AC3E}">
        <p14:creationId xmlns:p14="http://schemas.microsoft.com/office/powerpoint/2010/main" val="1540152900"/>
      </p:ext>
    </p:extLst>
  </p:cSld>
  <p:clrMapOvr>
    <a:masterClrMapping/>
  </p:clrMapOvr>
</p:sld>
</file>

<file path=ppt/theme/theme1.xml><?xml version="1.0" encoding="utf-8"?>
<a:theme xmlns:a="http://schemas.openxmlformats.org/drawingml/2006/main" name="タイトル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202_PPT_Template.potx" id="{E77889BF-4620-42A0-BD39-B8DD9F2F0A81}" vid="{ADF4026F-1C2D-49CA-B073-4AB828968C84}"/>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2_PPT_Template.potx" id="{E77889BF-4620-42A0-BD39-B8DD9F2F0A81}" vid="{98172B3B-778A-47CF-9B0A-22F6986565B4}"/>
    </a:ext>
  </a:extLst>
</a:theme>
</file>

<file path=ppt/theme/theme4.xml><?xml version="1.0" encoding="utf-8"?>
<a:theme xmlns:a="http://schemas.openxmlformats.org/drawingml/2006/main" name="1_メイン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2_PPT_Template.potx" id="{E77889BF-4620-42A0-BD39-B8DD9F2F0A81}" vid="{98172B3B-778A-47CF-9B0A-22F6986565B4}"/>
    </a:ext>
  </a:extLst>
</a:theme>
</file>

<file path=ppt/theme/theme5.xml><?xml version="1.0" encoding="utf-8"?>
<a:theme xmlns:a="http://schemas.openxmlformats.org/drawingml/2006/main" name="デバイダー">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2_PPT_Template.potx" id="{E77889BF-4620-42A0-BD39-B8DD9F2F0A81}" vid="{667CEE87-25D8-4952-A7E8-F185353FF56F}"/>
    </a:ext>
  </a:extLst>
</a:theme>
</file>

<file path=ppt/theme/theme6.xml><?xml version="1.0" encoding="utf-8"?>
<a:theme xmlns:a="http://schemas.openxmlformats.org/drawingml/2006/main" name="エンドスライド">
  <a:themeElements>
    <a:clrScheme name="i-PRO">
      <a:dk1>
        <a:srgbClr val="000000"/>
      </a:dk1>
      <a:lt1>
        <a:srgbClr val="FFFFFF"/>
      </a:lt1>
      <a:dk2>
        <a:srgbClr val="808080"/>
      </a:dk2>
      <a:lt2>
        <a:srgbClr val="E2E3E3"/>
      </a:lt2>
      <a:accent1>
        <a:srgbClr val="6464E6"/>
      </a:accent1>
      <a:accent2>
        <a:srgbClr val="1C1F2A"/>
      </a:accent2>
      <a:accent3>
        <a:srgbClr val="BDC0BF"/>
      </a:accent3>
      <a:accent4>
        <a:srgbClr val="10A99A"/>
      </a:accent4>
      <a:accent5>
        <a:srgbClr val="0A807C"/>
      </a:accent5>
      <a:accent6>
        <a:srgbClr val="D36163"/>
      </a:accent6>
      <a:hlink>
        <a:srgbClr val="B54F53"/>
      </a:hlink>
      <a:folHlink>
        <a:srgbClr val="D36163"/>
      </a:folHlink>
    </a:clrScheme>
    <a:fontScheme name="i-PRO">
      <a:majorFont>
        <a:latin typeface="Calibri"/>
        <a:ea typeface="Yu Gothic UI"/>
        <a:cs typeface=""/>
      </a:majorFont>
      <a:minorFont>
        <a:latin typeface="Calibri"/>
        <a:ea typeface="Yu Gothic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2_PPT_Template.potx" id="{E77889BF-4620-42A0-BD39-B8DD9F2F0A81}" vid="{AEDA9D6E-A72B-4DEC-8A6B-66BE8DEC9A27}"/>
    </a:ext>
  </a:extLst>
</a:theme>
</file>

<file path=ppt/theme/theme7.xml><?xml version="1.0" encoding="utf-8"?>
<a:theme xmlns:a="http://schemas.openxmlformats.org/drawingml/2006/main" name="7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2202_PPT_Template</Template>
  <TotalTime>0</TotalTime>
  <Words>3396</Words>
  <Application>Microsoft Office PowerPoint</Application>
  <PresentationFormat>画面に合わせる (16:9)</PresentationFormat>
  <Paragraphs>518</Paragraphs>
  <Slides>35</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7</vt:i4>
      </vt:variant>
      <vt:variant>
        <vt:lpstr>スライド タイトル</vt:lpstr>
      </vt:variant>
      <vt:variant>
        <vt:i4>35</vt:i4>
      </vt:variant>
    </vt:vector>
  </HeadingPairs>
  <TitlesOfParts>
    <vt:vector size="48" baseType="lpstr">
      <vt:lpstr>Meiryo UI</vt:lpstr>
      <vt:lpstr>Yu Gothic UI</vt:lpstr>
      <vt:lpstr>游ゴシック</vt:lpstr>
      <vt:lpstr>Arial</vt:lpstr>
      <vt:lpstr>Calibri</vt:lpstr>
      <vt:lpstr>Wingdings</vt:lpstr>
      <vt:lpstr>タイトルスライド</vt:lpstr>
      <vt:lpstr>デザインの設定</vt:lpstr>
      <vt:lpstr>メインスライド</vt:lpstr>
      <vt:lpstr>1_メインスライド</vt:lpstr>
      <vt:lpstr>デバイダー</vt:lpstr>
      <vt:lpstr>エンドスライド</vt:lpstr>
      <vt:lpstr>7_デザインの設定</vt:lpstr>
      <vt:lpstr>PowerPoint プレゼンテーション</vt:lpstr>
      <vt:lpstr>目次</vt:lpstr>
      <vt:lpstr>商品説明</vt:lpstr>
      <vt:lpstr>１．商品コンセプト</vt:lpstr>
      <vt:lpstr>２．主な特徴　～システム連携～</vt:lpstr>
      <vt:lpstr>２．主な特徴　～HTTP送信～</vt:lpstr>
      <vt:lpstr>３．仕様</vt:lpstr>
      <vt:lpstr>４．制限事項</vt:lpstr>
      <vt:lpstr>設定ガイド</vt:lpstr>
      <vt:lpstr>１．設定の流れ</vt:lpstr>
      <vt:lpstr>２．カメラ設定</vt:lpstr>
      <vt:lpstr>補足：検知エリア設定における注意事項</vt:lpstr>
      <vt:lpstr>２．カメラ設定</vt:lpstr>
      <vt:lpstr>３．レコーダー設定</vt:lpstr>
      <vt:lpstr>４．ASM300設定</vt:lpstr>
      <vt:lpstr>参考資料： 混雑検知機能設定（HTTP送信）</vt:lpstr>
      <vt:lpstr>HTTP送信設定画面</vt:lpstr>
      <vt:lpstr>HTTP送信データ概要</vt:lpstr>
      <vt:lpstr>参考資料： 混雑検知機能設定（MQTT送信）</vt:lpstr>
      <vt:lpstr>MQTT送信設定画面</vt:lpstr>
      <vt:lpstr>参考資料： 混雑検知機能設定（詳細）</vt:lpstr>
      <vt:lpstr>詳細設定画面</vt:lpstr>
      <vt:lpstr>詳細設定画面</vt:lpstr>
      <vt:lpstr>アラーム検知タイマー動作事例</vt:lpstr>
      <vt:lpstr>アラーム検知タイマー動作事例</vt:lpstr>
      <vt:lpstr>参考資料： アラーム連携設定手順</vt:lpstr>
      <vt:lpstr>設定の流れ</vt:lpstr>
      <vt:lpstr>カメラ設定　～独自アラーム通知設定～</vt:lpstr>
      <vt:lpstr>レコーダー設定　～カメラサイトアラーム設定～</vt:lpstr>
      <vt:lpstr>レコーダー設定　～スケジュール設定～</vt:lpstr>
      <vt:lpstr>レコーダー設定　～独自アラーム通知設定～</vt:lpstr>
      <vt:lpstr>ASM300設定　～独自アラーム受信設定～</vt:lpstr>
      <vt:lpstr>変更履歴</vt:lpstr>
      <vt:lpstr>変更履歴</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2023-09-11T09:33:47Z</dcterms:created>
  <dcterms:modified xsi:type="dcterms:W3CDTF">2023-09-12T07:14:42Z</dcterms:modified>
</cp:coreProperties>
</file>