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2" r:id="rId1"/>
    <p:sldMasterId id="2147483779" r:id="rId2"/>
    <p:sldMasterId id="2147483749" r:id="rId3"/>
    <p:sldMasterId id="2147483782" r:id="rId4"/>
    <p:sldMasterId id="2147483741" r:id="rId5"/>
    <p:sldMasterId id="2147483654" r:id="rId6"/>
    <p:sldMasterId id="2147483789" r:id="rId7"/>
    <p:sldMasterId id="2147483792" r:id="rId8"/>
  </p:sldMasterIdLst>
  <p:notesMasterIdLst>
    <p:notesMasterId r:id="rId115"/>
  </p:notesMasterIdLst>
  <p:sldIdLst>
    <p:sldId id="725" r:id="rId9"/>
    <p:sldId id="791" r:id="rId10"/>
    <p:sldId id="834" r:id="rId11"/>
    <p:sldId id="793" r:id="rId12"/>
    <p:sldId id="794" r:id="rId13"/>
    <p:sldId id="835" r:id="rId14"/>
    <p:sldId id="796" r:id="rId15"/>
    <p:sldId id="797" r:id="rId16"/>
    <p:sldId id="836" r:id="rId17"/>
    <p:sldId id="799" r:id="rId18"/>
    <p:sldId id="801" r:id="rId19"/>
    <p:sldId id="800" r:id="rId20"/>
    <p:sldId id="903" r:id="rId21"/>
    <p:sldId id="802" r:id="rId22"/>
    <p:sldId id="837" r:id="rId23"/>
    <p:sldId id="804" r:id="rId24"/>
    <p:sldId id="904" r:id="rId25"/>
    <p:sldId id="805" r:id="rId26"/>
    <p:sldId id="806" r:id="rId27"/>
    <p:sldId id="807" r:id="rId28"/>
    <p:sldId id="808" r:id="rId29"/>
    <p:sldId id="809" r:id="rId30"/>
    <p:sldId id="810" r:id="rId31"/>
    <p:sldId id="811" r:id="rId32"/>
    <p:sldId id="812" r:id="rId33"/>
    <p:sldId id="813" r:id="rId34"/>
    <p:sldId id="814" r:id="rId35"/>
    <p:sldId id="815" r:id="rId36"/>
    <p:sldId id="816" r:id="rId37"/>
    <p:sldId id="817" r:id="rId38"/>
    <p:sldId id="818" r:id="rId39"/>
    <p:sldId id="819" r:id="rId40"/>
    <p:sldId id="820" r:id="rId41"/>
    <p:sldId id="821" r:id="rId42"/>
    <p:sldId id="822" r:id="rId43"/>
    <p:sldId id="823" r:id="rId44"/>
    <p:sldId id="824" r:id="rId45"/>
    <p:sldId id="825" r:id="rId46"/>
    <p:sldId id="826" r:id="rId47"/>
    <p:sldId id="827" r:id="rId48"/>
    <p:sldId id="828" r:id="rId49"/>
    <p:sldId id="829" r:id="rId50"/>
    <p:sldId id="830" r:id="rId51"/>
    <p:sldId id="831" r:id="rId52"/>
    <p:sldId id="832" r:id="rId53"/>
    <p:sldId id="897" r:id="rId54"/>
    <p:sldId id="898" r:id="rId55"/>
    <p:sldId id="839" r:id="rId56"/>
    <p:sldId id="840" r:id="rId57"/>
    <p:sldId id="841" r:id="rId58"/>
    <p:sldId id="842" r:id="rId59"/>
    <p:sldId id="843" r:id="rId60"/>
    <p:sldId id="845" r:id="rId61"/>
    <p:sldId id="846" r:id="rId62"/>
    <p:sldId id="847" r:id="rId63"/>
    <p:sldId id="848" r:id="rId64"/>
    <p:sldId id="849" r:id="rId65"/>
    <p:sldId id="900" r:id="rId66"/>
    <p:sldId id="851" r:id="rId67"/>
    <p:sldId id="852" r:id="rId68"/>
    <p:sldId id="853" r:id="rId69"/>
    <p:sldId id="854" r:id="rId70"/>
    <p:sldId id="855" r:id="rId71"/>
    <p:sldId id="856" r:id="rId72"/>
    <p:sldId id="857" r:id="rId73"/>
    <p:sldId id="858" r:id="rId74"/>
    <p:sldId id="859" r:id="rId75"/>
    <p:sldId id="860" r:id="rId76"/>
    <p:sldId id="861" r:id="rId77"/>
    <p:sldId id="862" r:id="rId78"/>
    <p:sldId id="863" r:id="rId79"/>
    <p:sldId id="864" r:id="rId80"/>
    <p:sldId id="902" r:id="rId81"/>
    <p:sldId id="865" r:id="rId82"/>
    <p:sldId id="866" r:id="rId83"/>
    <p:sldId id="867" r:id="rId84"/>
    <p:sldId id="868" r:id="rId85"/>
    <p:sldId id="869" r:id="rId86"/>
    <p:sldId id="870" r:id="rId87"/>
    <p:sldId id="871" r:id="rId88"/>
    <p:sldId id="872" r:id="rId89"/>
    <p:sldId id="873" r:id="rId90"/>
    <p:sldId id="899" r:id="rId91"/>
    <p:sldId id="875" r:id="rId92"/>
    <p:sldId id="876" r:id="rId93"/>
    <p:sldId id="877" r:id="rId94"/>
    <p:sldId id="878" r:id="rId95"/>
    <p:sldId id="879" r:id="rId96"/>
    <p:sldId id="880" r:id="rId97"/>
    <p:sldId id="881" r:id="rId98"/>
    <p:sldId id="882" r:id="rId99"/>
    <p:sldId id="883" r:id="rId100"/>
    <p:sldId id="884" r:id="rId101"/>
    <p:sldId id="885" r:id="rId102"/>
    <p:sldId id="886" r:id="rId103"/>
    <p:sldId id="887" r:id="rId104"/>
    <p:sldId id="888" r:id="rId105"/>
    <p:sldId id="901" r:id="rId106"/>
    <p:sldId id="889" r:id="rId107"/>
    <p:sldId id="890" r:id="rId108"/>
    <p:sldId id="891" r:id="rId109"/>
    <p:sldId id="892" r:id="rId110"/>
    <p:sldId id="893" r:id="rId111"/>
    <p:sldId id="495" r:id="rId112"/>
    <p:sldId id="496" r:id="rId113"/>
    <p:sldId id="259" r:id="rId114"/>
  </p:sldIdLst>
  <p:sldSz cx="9144000" cy="5143500" type="screen16x9"/>
  <p:notesSz cx="6858000" cy="9144000"/>
  <p:defaultText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70C0"/>
    <a:srgbClr val="ED7D31"/>
    <a:srgbClr val="3D7FAD"/>
    <a:srgbClr val="E96153"/>
    <a:srgbClr val="DBEEF4"/>
    <a:srgbClr val="CCFFCC"/>
    <a:srgbClr val="FAFAFA"/>
    <a:srgbClr val="BFBFB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36" autoAdjust="0"/>
    <p:restoredTop sz="93369" autoAdjust="0"/>
  </p:normalViewPr>
  <p:slideViewPr>
    <p:cSldViewPr snapToGrid="0">
      <p:cViewPr varScale="1">
        <p:scale>
          <a:sx n="141" d="100"/>
          <a:sy n="141" d="100"/>
        </p:scale>
        <p:origin x="870" y="120"/>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viewProps" Target="viewProps.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theme" Target="theme/theme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notesMaster" Target="notesMasters/notesMaster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007D67-6971-4886-89F1-96D67763A782}" type="datetimeFigureOut">
              <a:rPr kumimoji="1" lang="ja-JP" altLang="en-US" smtClean="0"/>
              <a:t>2023/9/12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3CC11-6E21-4044-95B8-92AE9556A3AE}" type="slidenum">
              <a:rPr kumimoji="1" lang="ja-JP" altLang="en-US" smtClean="0"/>
              <a:t>‹#›</a:t>
            </a:fld>
            <a:endParaRPr kumimoji="1" lang="ja-JP" altLang="en-US"/>
          </a:p>
        </p:txBody>
      </p:sp>
    </p:spTree>
    <p:extLst>
      <p:ext uri="{BB962C8B-B14F-4D97-AF65-F5344CB8AC3E}">
        <p14:creationId xmlns:p14="http://schemas.microsoft.com/office/powerpoint/2010/main" val="129321739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A4C184-49D7-457F-8C52-A704908F5F0A}"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562883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6" name="タイトル 5"/>
          <p:cNvSpPr>
            <a:spLocks noGrp="1"/>
          </p:cNvSpPr>
          <p:nvPr>
            <p:ph type="title"/>
          </p:nvPr>
        </p:nvSpPr>
        <p:spPr>
          <a:xfrm>
            <a:off x="431800" y="1735742"/>
            <a:ext cx="7886700" cy="993775"/>
          </a:xfrm>
          <a:prstGeom prst="rect">
            <a:avLst/>
          </a:prstGeom>
        </p:spPr>
        <p:txBody>
          <a:bodyPr/>
          <a:lstStyle>
            <a:lvl1pPr algn="l">
              <a:defRPr/>
            </a:lvl1pPr>
          </a:lstStyle>
          <a:p>
            <a:r>
              <a:rPr kumimoji="1" lang="ja-JP" altLang="en-US"/>
              <a:t>マスター タイトルの書式設定</a:t>
            </a:r>
          </a:p>
        </p:txBody>
      </p:sp>
    </p:spTree>
    <p:extLst>
      <p:ext uri="{BB962C8B-B14F-4D97-AF65-F5344CB8AC3E}">
        <p14:creationId xmlns:p14="http://schemas.microsoft.com/office/powerpoint/2010/main" val="1070589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2"/>
            <a:ext cx="8542732" cy="383052"/>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245063" y="1126582"/>
            <a:ext cx="8542732" cy="343531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97762681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サブ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0"/>
            <a:ext cx="8542732" cy="383053"/>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229905" y="1725138"/>
            <a:ext cx="8557890" cy="283675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2"/>
          <p:cNvSpPr>
            <a:spLocks noGrp="1"/>
          </p:cNvSpPr>
          <p:nvPr>
            <p:ph type="body" idx="10"/>
          </p:nvPr>
        </p:nvSpPr>
        <p:spPr>
          <a:xfrm>
            <a:off x="229905" y="1107203"/>
            <a:ext cx="855789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Tree>
    <p:extLst>
      <p:ext uri="{BB962C8B-B14F-4D97-AF65-F5344CB8AC3E}">
        <p14:creationId xmlns:p14="http://schemas.microsoft.com/office/powerpoint/2010/main" val="423011979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7527" y="1106518"/>
            <a:ext cx="4289631" cy="326350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11875" y="1106518"/>
            <a:ext cx="4289631" cy="326350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0" name="Title 1"/>
          <p:cNvSpPr>
            <a:spLocks noGrp="1"/>
          </p:cNvSpPr>
          <p:nvPr>
            <p:ph type="title"/>
          </p:nvPr>
        </p:nvSpPr>
        <p:spPr>
          <a:xfrm>
            <a:off x="245064" y="101041"/>
            <a:ext cx="8542732" cy="383053"/>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Tree>
    <p:extLst>
      <p:ext uri="{BB962C8B-B14F-4D97-AF65-F5344CB8AC3E}">
        <p14:creationId xmlns:p14="http://schemas.microsoft.com/office/powerpoint/2010/main" val="2920202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9905" y="1107203"/>
            <a:ext cx="4276419"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229905" y="1725137"/>
            <a:ext cx="4276419" cy="2763441"/>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564774" y="1107203"/>
            <a:ext cx="4336732"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564774" y="1725137"/>
            <a:ext cx="4336732" cy="2763441"/>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Title 1"/>
          <p:cNvSpPr>
            <a:spLocks noGrp="1"/>
          </p:cNvSpPr>
          <p:nvPr>
            <p:ph type="title"/>
          </p:nvPr>
        </p:nvSpPr>
        <p:spPr>
          <a:xfrm>
            <a:off x="245064" y="94317"/>
            <a:ext cx="8542732" cy="389777"/>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Tree>
    <p:extLst>
      <p:ext uri="{BB962C8B-B14F-4D97-AF65-F5344CB8AC3E}">
        <p14:creationId xmlns:p14="http://schemas.microsoft.com/office/powerpoint/2010/main" val="1184818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7" name="Title 1"/>
          <p:cNvSpPr>
            <a:spLocks noGrp="1"/>
          </p:cNvSpPr>
          <p:nvPr>
            <p:ph type="title"/>
          </p:nvPr>
        </p:nvSpPr>
        <p:spPr>
          <a:xfrm>
            <a:off x="245064" y="94317"/>
            <a:ext cx="8542732" cy="389777"/>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Tree>
    <p:extLst>
      <p:ext uri="{BB962C8B-B14F-4D97-AF65-F5344CB8AC3E}">
        <p14:creationId xmlns:p14="http://schemas.microsoft.com/office/powerpoint/2010/main" val="1785686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9" name="タイトル 1"/>
          <p:cNvSpPr>
            <a:spLocks noGrp="1"/>
          </p:cNvSpPr>
          <p:nvPr>
            <p:ph type="ctrTitle"/>
          </p:nvPr>
        </p:nvSpPr>
        <p:spPr>
          <a:xfrm>
            <a:off x="0" y="0"/>
            <a:ext cx="9144000" cy="5143500"/>
          </a:xfrm>
          <a:prstGeom prst="rect">
            <a:avLst/>
          </a:prstGeom>
        </p:spPr>
        <p:txBody>
          <a:bodyPr anchor="ctr" anchorCtr="0"/>
          <a:lstStyle>
            <a:lvl1pPr algn="ctr">
              <a:defRPr sz="4400" baseline="0">
                <a:solidFill>
                  <a:schemeClr val="bg1"/>
                </a:solidFill>
                <a:latin typeface="Calibri" panose="020F0502020204030204" pitchFamily="34" charset="0"/>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496402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末尾ページ・ロゴ入り">
    <p:spTree>
      <p:nvGrpSpPr>
        <p:cNvPr id="1" name=""/>
        <p:cNvGrpSpPr/>
        <p:nvPr/>
      </p:nvGrpSpPr>
      <p:grpSpPr>
        <a:xfrm>
          <a:off x="0" y="0"/>
          <a:ext cx="0" cy="0"/>
          <a:chOff x="0" y="0"/>
          <a:chExt cx="0" cy="0"/>
        </a:xfrm>
      </p:grpSpPr>
      <p:grpSp>
        <p:nvGrpSpPr>
          <p:cNvPr id="2" name="グループ化 1"/>
          <p:cNvGrpSpPr/>
          <p:nvPr userDrawn="1"/>
        </p:nvGrpSpPr>
        <p:grpSpPr>
          <a:xfrm>
            <a:off x="771501" y="390780"/>
            <a:ext cx="7605760" cy="4344710"/>
            <a:chOff x="771501" y="390780"/>
            <a:chExt cx="7605760" cy="4344710"/>
          </a:xfrm>
        </p:grpSpPr>
        <p:pic>
          <p:nvPicPr>
            <p:cNvPr id="8" name="図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2445" y="2264512"/>
              <a:ext cx="2639111" cy="614477"/>
            </a:xfrm>
            <a:prstGeom prst="rect">
              <a:avLst/>
            </a:prstGeom>
          </p:spPr>
        </p:pic>
        <p:grpSp>
          <p:nvGrpSpPr>
            <p:cNvPr id="9" name="グループ化 8"/>
            <p:cNvGrpSpPr/>
            <p:nvPr userDrawn="1"/>
          </p:nvGrpSpPr>
          <p:grpSpPr>
            <a:xfrm>
              <a:off x="771501" y="390780"/>
              <a:ext cx="7605760" cy="34769"/>
              <a:chOff x="1028668" y="521040"/>
              <a:chExt cx="10141013" cy="46358"/>
            </a:xfrm>
            <a:solidFill>
              <a:srgbClr val="6464E6"/>
            </a:solidFill>
          </p:grpSpPr>
          <p:sp>
            <p:nvSpPr>
              <p:cNvPr id="43" name="正方形/長方形 42"/>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4" name="正方形/長方形 43"/>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5" name="正方形/長方形 44"/>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6" name="正方形/長方形 45"/>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7" name="正方形/長方形 46"/>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8" name="正方形/長方形 47"/>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9" name="正方形/長方形 48"/>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50" name="正方形/長方形 49"/>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grpSp>
          <p:nvGrpSpPr>
            <p:cNvPr id="10" name="グループ化 9"/>
            <p:cNvGrpSpPr/>
            <p:nvPr userDrawn="1"/>
          </p:nvGrpSpPr>
          <p:grpSpPr>
            <a:xfrm>
              <a:off x="771501" y="1469660"/>
              <a:ext cx="7605760" cy="34769"/>
              <a:chOff x="1028668" y="521040"/>
              <a:chExt cx="10141013" cy="46358"/>
            </a:xfrm>
            <a:solidFill>
              <a:srgbClr val="6464E6"/>
            </a:solidFill>
          </p:grpSpPr>
          <p:sp>
            <p:nvSpPr>
              <p:cNvPr id="35" name="正方形/長方形 34"/>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6" name="正方形/長方形 35"/>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7" name="正方形/長方形 36"/>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8" name="正方形/長方形 37"/>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9" name="正方形/長方形 38"/>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0" name="正方形/長方形 39"/>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1" name="正方形/長方形 40"/>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2" name="正方形/長方形 41"/>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sp>
          <p:nvSpPr>
            <p:cNvPr id="11" name="正方形/長方形 10"/>
            <p:cNvSpPr>
              <a:spLocks noChangeAspect="1"/>
            </p:cNvSpPr>
            <p:nvPr userDrawn="1"/>
          </p:nvSpPr>
          <p:spPr>
            <a:xfrm flipH="1" flipV="1">
              <a:off x="771501"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2" name="正方形/長方形 11"/>
            <p:cNvSpPr>
              <a:spLocks noChangeAspect="1"/>
            </p:cNvSpPr>
            <p:nvPr userDrawn="1"/>
          </p:nvSpPr>
          <p:spPr>
            <a:xfrm>
              <a:off x="1853140"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4" name="正方形/長方形 13"/>
            <p:cNvSpPr>
              <a:spLocks noChangeAspect="1"/>
            </p:cNvSpPr>
            <p:nvPr userDrawn="1"/>
          </p:nvSpPr>
          <p:spPr>
            <a:xfrm>
              <a:off x="7261334"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5" name="正方形/長方形 14"/>
            <p:cNvSpPr>
              <a:spLocks noChangeAspect="1"/>
            </p:cNvSpPr>
            <p:nvPr userDrawn="1"/>
          </p:nvSpPr>
          <p:spPr>
            <a:xfrm>
              <a:off x="8342972"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nvGrpSpPr>
            <p:cNvPr id="17" name="グループ化 16"/>
            <p:cNvGrpSpPr/>
            <p:nvPr userDrawn="1"/>
          </p:nvGrpSpPr>
          <p:grpSpPr>
            <a:xfrm>
              <a:off x="771501" y="3627418"/>
              <a:ext cx="7605760" cy="34769"/>
              <a:chOff x="1028668" y="521040"/>
              <a:chExt cx="10141013" cy="46358"/>
            </a:xfrm>
            <a:solidFill>
              <a:srgbClr val="6464E6"/>
            </a:solidFill>
          </p:grpSpPr>
          <p:sp>
            <p:nvSpPr>
              <p:cNvPr id="27" name="正方形/長方形 26"/>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8" name="正方形/長方形 27"/>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9" name="正方形/長方形 28"/>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0" name="正方形/長方形 29"/>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1" name="正方形/長方形 30"/>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2" name="正方形/長方形 31"/>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3" name="正方形/長方形 32"/>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4" name="正方形/長方形 33"/>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grpSp>
          <p:nvGrpSpPr>
            <p:cNvPr id="18" name="グループ化 17"/>
            <p:cNvGrpSpPr/>
            <p:nvPr userDrawn="1"/>
          </p:nvGrpSpPr>
          <p:grpSpPr>
            <a:xfrm>
              <a:off x="771501" y="4700721"/>
              <a:ext cx="7605760" cy="34769"/>
              <a:chOff x="1028668" y="521040"/>
              <a:chExt cx="10141013" cy="46358"/>
            </a:xfrm>
            <a:solidFill>
              <a:srgbClr val="6464E6"/>
            </a:solidFill>
          </p:grpSpPr>
          <p:sp>
            <p:nvSpPr>
              <p:cNvPr id="19" name="正方形/長方形 18"/>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0" name="正方形/長方形 19"/>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1" name="正方形/長方形 20"/>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2" name="正方形/長方形 21"/>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3" name="正方形/長方形 22"/>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4" name="正方形/長方形 23"/>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5" name="正方形/長方形 24"/>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6" name="正方形/長方形 25"/>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grpSp>
    </p:spTree>
    <p:extLst>
      <p:ext uri="{BB962C8B-B14F-4D97-AF65-F5344CB8AC3E}">
        <p14:creationId xmlns:p14="http://schemas.microsoft.com/office/powerpoint/2010/main" val="2054176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722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19932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GPI入り">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DDAD2BA-09F7-5B4B-B1EA-E1AD06B66F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763"/>
            <a:ext cx="9144000" cy="3848100"/>
          </a:xfrm>
          <a:prstGeom prst="rect">
            <a:avLst/>
          </a:prstGeom>
        </p:spPr>
      </p:pic>
      <p:sp>
        <p:nvSpPr>
          <p:cNvPr id="10" name="テキスト プレースホルダー 3"/>
          <p:cNvSpPr>
            <a:spLocks noGrp="1"/>
          </p:cNvSpPr>
          <p:nvPr>
            <p:ph type="body" sz="quarter" idx="13" hasCustomPrompt="1"/>
          </p:nvPr>
        </p:nvSpPr>
        <p:spPr>
          <a:xfrm>
            <a:off x="656565" y="2841780"/>
            <a:ext cx="6129681" cy="577081"/>
          </a:xfrm>
          <a:prstGeom prst="rect">
            <a:avLst/>
          </a:prstGeom>
        </p:spPr>
        <p:txBody>
          <a:bodyPr wrap="square" anchor="t">
            <a:noAutofit/>
          </a:bodyPr>
          <a:lstStyle>
            <a:lvl1pPr marL="0" indent="0" algn="l">
              <a:lnSpc>
                <a:spcPct val="100000"/>
              </a:lnSpc>
              <a:buNone/>
              <a:defRPr lang="ja-JP" altLang="en-US" sz="1500" b="0" baseline="0" dirty="0" smtClean="0">
                <a:solidFill>
                  <a:schemeClr val="bg1"/>
                </a:solidFill>
                <a:latin typeface="+mn-ea"/>
                <a:ea typeface="+mn-ea"/>
              </a:defRPr>
            </a:lvl1pPr>
          </a:lstStyle>
          <a:p>
            <a:pPr lvl="0"/>
            <a:r>
              <a:rPr kumimoji="1" lang="ja-JP" altLang="en-US" dirty="0"/>
              <a:t>社名・肩書・名前</a:t>
            </a:r>
            <a:endParaRPr kumimoji="1" lang="en-US" altLang="ja-JP" dirty="0"/>
          </a:p>
        </p:txBody>
      </p:sp>
      <p:sp>
        <p:nvSpPr>
          <p:cNvPr id="2" name="タイトル 1"/>
          <p:cNvSpPr>
            <a:spLocks noGrp="1"/>
          </p:cNvSpPr>
          <p:nvPr>
            <p:ph type="title"/>
          </p:nvPr>
        </p:nvSpPr>
        <p:spPr>
          <a:xfrm>
            <a:off x="656565" y="1018602"/>
            <a:ext cx="6129681" cy="994172"/>
          </a:xfrm>
          <a:prstGeom prst="rect">
            <a:avLst/>
          </a:prstGeom>
        </p:spPr>
        <p:txBody>
          <a:bodyPr>
            <a:noAutofit/>
          </a:bodyPr>
          <a:lstStyle>
            <a:lvl1pPr algn="l">
              <a:lnSpc>
                <a:spcPct val="120000"/>
              </a:lnSpc>
              <a:defRPr sz="2100">
                <a:solidFill>
                  <a:schemeClr val="bg1"/>
                </a:solidFill>
              </a:defRPr>
            </a:lvl1pPr>
          </a:lstStyle>
          <a:p>
            <a:r>
              <a:rPr kumimoji="1" lang="ja-JP" altLang="en-US" dirty="0"/>
              <a:t>マスター タイトルの書式設定</a:t>
            </a:r>
          </a:p>
        </p:txBody>
      </p:sp>
      <p:sp>
        <p:nvSpPr>
          <p:cNvPr id="5" name="テキスト プレースホルダー 3"/>
          <p:cNvSpPr>
            <a:spLocks noGrp="1"/>
          </p:cNvSpPr>
          <p:nvPr>
            <p:ph type="body" sz="quarter" idx="14" hasCustomPrompt="1"/>
          </p:nvPr>
        </p:nvSpPr>
        <p:spPr>
          <a:xfrm>
            <a:off x="656565" y="2571751"/>
            <a:ext cx="6129681" cy="238577"/>
          </a:xfrm>
          <a:prstGeom prst="rect">
            <a:avLst/>
          </a:prstGeom>
        </p:spPr>
        <p:txBody>
          <a:bodyPr wrap="square" anchor="b">
            <a:noAutofit/>
          </a:bodyPr>
          <a:lstStyle>
            <a:lvl1pPr marL="0" indent="0" algn="l">
              <a:lnSpc>
                <a:spcPct val="100000"/>
              </a:lnSpc>
              <a:buNone/>
              <a:defRPr lang="ja-JP" altLang="en-US" sz="1050" b="0" baseline="0" dirty="0" smtClean="0">
                <a:solidFill>
                  <a:schemeClr val="bg1"/>
                </a:solidFill>
                <a:latin typeface="+mn-ea"/>
                <a:ea typeface="+mn-ea"/>
              </a:defRPr>
            </a:lvl1pPr>
          </a:lstStyle>
          <a:p>
            <a:pPr lvl="0"/>
            <a:r>
              <a:rPr kumimoji="1" lang="en-US" altLang="ja-JP" dirty="0"/>
              <a:t>20xx.xx.xx</a:t>
            </a:r>
          </a:p>
        </p:txBody>
      </p:sp>
      <p:sp>
        <p:nvSpPr>
          <p:cNvPr id="6" name="テキスト プレースホルダー 5"/>
          <p:cNvSpPr>
            <a:spLocks noGrp="1"/>
          </p:cNvSpPr>
          <p:nvPr>
            <p:ph type="body" sz="quarter" idx="17" hasCustomPrompt="1"/>
          </p:nvPr>
        </p:nvSpPr>
        <p:spPr>
          <a:xfrm>
            <a:off x="656565" y="332802"/>
            <a:ext cx="6129681" cy="402745"/>
          </a:xfrm>
        </p:spPr>
        <p:txBody>
          <a:bodyPr>
            <a:noAutofit/>
          </a:bodyPr>
          <a:lstStyle>
            <a:lvl1pPr marL="0" indent="0">
              <a:buNone/>
              <a:defRPr sz="1500" b="1">
                <a:solidFill>
                  <a:schemeClr val="bg1"/>
                </a:solidFill>
                <a:latin typeface="+mj-ea"/>
                <a:ea typeface="+mj-ea"/>
              </a:defRPr>
            </a:lvl1pPr>
            <a:lvl2pPr marL="342909" indent="0">
              <a:buNone/>
              <a:defRPr sz="1500">
                <a:solidFill>
                  <a:schemeClr val="bg1"/>
                </a:solidFill>
              </a:defRPr>
            </a:lvl2pPr>
            <a:lvl3pPr marL="685817" indent="0">
              <a:buNone/>
              <a:defRPr sz="1350">
                <a:solidFill>
                  <a:schemeClr val="bg1"/>
                </a:solidFill>
              </a:defRPr>
            </a:lvl3pPr>
            <a:lvl4pPr marL="1028726" indent="0">
              <a:buNone/>
              <a:defRPr sz="1200">
                <a:solidFill>
                  <a:schemeClr val="bg1"/>
                </a:solidFill>
              </a:defRPr>
            </a:lvl4pPr>
            <a:lvl5pPr marL="1371635" indent="0">
              <a:buNone/>
              <a:defRPr sz="1200">
                <a:solidFill>
                  <a:schemeClr val="bg1"/>
                </a:solidFill>
              </a:defRPr>
            </a:lvl5pPr>
          </a:lstStyle>
          <a:p>
            <a:pPr lvl="0"/>
            <a:r>
              <a:rPr kumimoji="1" lang="ja-JP" altLang="en-US" dirty="0"/>
              <a:t>○○様御中</a:t>
            </a:r>
          </a:p>
        </p:txBody>
      </p:sp>
      <p:pic>
        <p:nvPicPr>
          <p:cNvPr id="8" name="図 7">
            <a:extLst>
              <a:ext uri="{FF2B5EF4-FFF2-40B4-BE49-F238E27FC236}">
                <a16:creationId xmlns:a16="http://schemas.microsoft.com/office/drawing/2014/main" id="{979AD344-084F-F244-B880-A82E36EAF3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845529"/>
            <a:ext cx="9144000" cy="1287017"/>
          </a:xfrm>
          <a:prstGeom prst="rect">
            <a:avLst/>
          </a:prstGeom>
        </p:spPr>
      </p:pic>
      <p:sp>
        <p:nvSpPr>
          <p:cNvPr id="3" name="正方形/長方形 2">
            <a:extLst>
              <a:ext uri="{FF2B5EF4-FFF2-40B4-BE49-F238E27FC236}">
                <a16:creationId xmlns:a16="http://schemas.microsoft.com/office/drawing/2014/main" id="{AEA367C0-0D97-40C2-B6F8-CCFA6C23B98E}"/>
              </a:ext>
            </a:extLst>
          </p:cNvPr>
          <p:cNvSpPr/>
          <p:nvPr userDrawn="1"/>
        </p:nvSpPr>
        <p:spPr>
          <a:xfrm>
            <a:off x="6786246" y="4124899"/>
            <a:ext cx="2052228" cy="580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67500" bIns="67500" rtlCol="0" anchor="t"/>
          <a:lstStyle/>
          <a:p>
            <a:pPr algn="l">
              <a:spcAft>
                <a:spcPts val="450"/>
              </a:spcAft>
            </a:pPr>
            <a:endParaRPr kumimoji="1" lang="ja-JP" altLang="en-US" sz="1500" dirty="0">
              <a:solidFill>
                <a:schemeClr val="tx1"/>
              </a:solidFill>
              <a:latin typeface="+mn-ea"/>
            </a:endParaRPr>
          </a:p>
        </p:txBody>
      </p:sp>
    </p:spTree>
    <p:extLst>
      <p:ext uri="{BB962C8B-B14F-4D97-AF65-F5344CB8AC3E}">
        <p14:creationId xmlns:p14="http://schemas.microsoft.com/office/powerpoint/2010/main" val="2114972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151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GPIなし">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DDAD2BA-09F7-5B4B-B1EA-E1AD06B66F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763"/>
            <a:ext cx="9144000" cy="3848100"/>
          </a:xfrm>
          <a:prstGeom prst="rect">
            <a:avLst/>
          </a:prstGeom>
        </p:spPr>
      </p:pic>
      <p:sp>
        <p:nvSpPr>
          <p:cNvPr id="10" name="テキスト プレースホルダー 3"/>
          <p:cNvSpPr>
            <a:spLocks noGrp="1"/>
          </p:cNvSpPr>
          <p:nvPr>
            <p:ph type="body" sz="quarter" idx="13" hasCustomPrompt="1"/>
          </p:nvPr>
        </p:nvSpPr>
        <p:spPr>
          <a:xfrm>
            <a:off x="656565" y="2841780"/>
            <a:ext cx="6129681" cy="577081"/>
          </a:xfrm>
          <a:prstGeom prst="rect">
            <a:avLst/>
          </a:prstGeom>
        </p:spPr>
        <p:txBody>
          <a:bodyPr wrap="square" anchor="t">
            <a:noAutofit/>
          </a:bodyPr>
          <a:lstStyle>
            <a:lvl1pPr marL="0" indent="0" algn="l">
              <a:lnSpc>
                <a:spcPct val="100000"/>
              </a:lnSpc>
              <a:buNone/>
              <a:defRPr lang="ja-JP" altLang="en-US" sz="1500" b="0" baseline="0" dirty="0" smtClean="0">
                <a:solidFill>
                  <a:schemeClr val="bg1"/>
                </a:solidFill>
                <a:latin typeface="+mn-ea"/>
                <a:ea typeface="+mn-ea"/>
              </a:defRPr>
            </a:lvl1pPr>
          </a:lstStyle>
          <a:p>
            <a:pPr lvl="0"/>
            <a:r>
              <a:rPr kumimoji="1" lang="ja-JP" altLang="en-US" dirty="0"/>
              <a:t>社名・肩書・名前</a:t>
            </a:r>
            <a:endParaRPr kumimoji="1" lang="en-US" altLang="ja-JP" dirty="0"/>
          </a:p>
        </p:txBody>
      </p:sp>
      <p:sp>
        <p:nvSpPr>
          <p:cNvPr id="2" name="タイトル 1"/>
          <p:cNvSpPr>
            <a:spLocks noGrp="1"/>
          </p:cNvSpPr>
          <p:nvPr>
            <p:ph type="title"/>
          </p:nvPr>
        </p:nvSpPr>
        <p:spPr>
          <a:xfrm>
            <a:off x="656565" y="1018602"/>
            <a:ext cx="6129681" cy="994172"/>
          </a:xfrm>
          <a:prstGeom prst="rect">
            <a:avLst/>
          </a:prstGeom>
        </p:spPr>
        <p:txBody>
          <a:bodyPr>
            <a:noAutofit/>
          </a:bodyPr>
          <a:lstStyle>
            <a:lvl1pPr algn="l">
              <a:lnSpc>
                <a:spcPct val="120000"/>
              </a:lnSpc>
              <a:defRPr sz="2100">
                <a:solidFill>
                  <a:schemeClr val="bg1"/>
                </a:solidFill>
              </a:defRPr>
            </a:lvl1pPr>
          </a:lstStyle>
          <a:p>
            <a:r>
              <a:rPr kumimoji="1" lang="ja-JP" altLang="en-US" dirty="0"/>
              <a:t>マスター タイトルの書式設定</a:t>
            </a:r>
          </a:p>
        </p:txBody>
      </p:sp>
      <p:sp>
        <p:nvSpPr>
          <p:cNvPr id="5" name="テキスト プレースホルダー 3"/>
          <p:cNvSpPr>
            <a:spLocks noGrp="1"/>
          </p:cNvSpPr>
          <p:nvPr>
            <p:ph type="body" sz="quarter" idx="14" hasCustomPrompt="1"/>
          </p:nvPr>
        </p:nvSpPr>
        <p:spPr>
          <a:xfrm>
            <a:off x="656565" y="2571751"/>
            <a:ext cx="6129681" cy="238577"/>
          </a:xfrm>
          <a:prstGeom prst="rect">
            <a:avLst/>
          </a:prstGeom>
        </p:spPr>
        <p:txBody>
          <a:bodyPr wrap="square" anchor="b">
            <a:noAutofit/>
          </a:bodyPr>
          <a:lstStyle>
            <a:lvl1pPr marL="0" indent="0" algn="l">
              <a:lnSpc>
                <a:spcPct val="100000"/>
              </a:lnSpc>
              <a:buNone/>
              <a:defRPr lang="ja-JP" altLang="en-US" sz="1050" b="0" baseline="0" dirty="0" smtClean="0">
                <a:solidFill>
                  <a:schemeClr val="bg1"/>
                </a:solidFill>
                <a:latin typeface="+mn-ea"/>
                <a:ea typeface="+mn-ea"/>
              </a:defRPr>
            </a:lvl1pPr>
          </a:lstStyle>
          <a:p>
            <a:pPr lvl="0"/>
            <a:r>
              <a:rPr kumimoji="1" lang="en-US" altLang="ja-JP" dirty="0"/>
              <a:t>20xx.xx.xx</a:t>
            </a:r>
          </a:p>
        </p:txBody>
      </p:sp>
      <p:sp>
        <p:nvSpPr>
          <p:cNvPr id="6" name="テキスト プレースホルダー 5"/>
          <p:cNvSpPr>
            <a:spLocks noGrp="1"/>
          </p:cNvSpPr>
          <p:nvPr>
            <p:ph type="body" sz="quarter" idx="17" hasCustomPrompt="1"/>
          </p:nvPr>
        </p:nvSpPr>
        <p:spPr>
          <a:xfrm>
            <a:off x="656565" y="332802"/>
            <a:ext cx="6129681" cy="402745"/>
          </a:xfrm>
        </p:spPr>
        <p:txBody>
          <a:bodyPr>
            <a:noAutofit/>
          </a:bodyPr>
          <a:lstStyle>
            <a:lvl1pPr marL="0" indent="0">
              <a:buNone/>
              <a:defRPr sz="1500" b="1">
                <a:solidFill>
                  <a:schemeClr val="bg1"/>
                </a:solidFill>
                <a:latin typeface="+mj-ea"/>
                <a:ea typeface="+mj-ea"/>
              </a:defRPr>
            </a:lvl1pPr>
            <a:lvl2pPr marL="342909" indent="0">
              <a:buNone/>
              <a:defRPr sz="1500">
                <a:solidFill>
                  <a:schemeClr val="bg1"/>
                </a:solidFill>
              </a:defRPr>
            </a:lvl2pPr>
            <a:lvl3pPr marL="685817" indent="0">
              <a:buNone/>
              <a:defRPr sz="1350">
                <a:solidFill>
                  <a:schemeClr val="bg1"/>
                </a:solidFill>
              </a:defRPr>
            </a:lvl3pPr>
            <a:lvl4pPr marL="1028726" indent="0">
              <a:buNone/>
              <a:defRPr sz="1200">
                <a:solidFill>
                  <a:schemeClr val="bg1"/>
                </a:solidFill>
              </a:defRPr>
            </a:lvl4pPr>
            <a:lvl5pPr marL="1371635" indent="0">
              <a:buNone/>
              <a:defRPr sz="1200">
                <a:solidFill>
                  <a:schemeClr val="bg1"/>
                </a:solidFill>
              </a:defRPr>
            </a:lvl5pPr>
          </a:lstStyle>
          <a:p>
            <a:pPr lvl="0"/>
            <a:r>
              <a:rPr kumimoji="1" lang="ja-JP" altLang="en-US" dirty="0"/>
              <a:t>○○様御中</a:t>
            </a:r>
          </a:p>
        </p:txBody>
      </p:sp>
      <p:pic>
        <p:nvPicPr>
          <p:cNvPr id="8" name="図 7">
            <a:extLst>
              <a:ext uri="{FF2B5EF4-FFF2-40B4-BE49-F238E27FC236}">
                <a16:creationId xmlns:a16="http://schemas.microsoft.com/office/drawing/2014/main" id="{979AD344-084F-F244-B880-A82E36EAF3A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3841337"/>
            <a:ext cx="2735796" cy="1295400"/>
          </a:xfrm>
          <a:prstGeom prst="rect">
            <a:avLst/>
          </a:prstGeom>
        </p:spPr>
      </p:pic>
      <p:sp>
        <p:nvSpPr>
          <p:cNvPr id="11" name="テキスト プレースホルダー 10">
            <a:extLst>
              <a:ext uri="{FF2B5EF4-FFF2-40B4-BE49-F238E27FC236}">
                <a16:creationId xmlns:a16="http://schemas.microsoft.com/office/drawing/2014/main" id="{F7F3CD00-01B9-B241-94A3-97089553A4AD}"/>
              </a:ext>
            </a:extLst>
          </p:cNvPr>
          <p:cNvSpPr>
            <a:spLocks noGrp="1"/>
          </p:cNvSpPr>
          <p:nvPr>
            <p:ph type="body" sz="quarter" idx="18"/>
          </p:nvPr>
        </p:nvSpPr>
        <p:spPr>
          <a:xfrm>
            <a:off x="6948264" y="4272744"/>
            <a:ext cx="2025225" cy="351234"/>
          </a:xfrm>
        </p:spPr>
        <p:txBody>
          <a:bodyPr anchor="ctr">
            <a:noAutofit/>
          </a:bodyPr>
          <a:lstStyle>
            <a:lvl1pPr marL="0" indent="0">
              <a:buNone/>
              <a:defRPr sz="1200">
                <a:latin typeface="+mn-ea"/>
                <a:ea typeface="+mn-ea"/>
              </a:defRPr>
            </a:lvl1pPr>
            <a:lvl2pPr marL="342909" indent="0">
              <a:buNone/>
              <a:defRPr/>
            </a:lvl2pPr>
            <a:lvl3pPr marL="685817" indent="0">
              <a:buNone/>
              <a:defRPr/>
            </a:lvl3pPr>
            <a:lvl4pPr marL="1028726" indent="0">
              <a:buNone/>
              <a:defRPr/>
            </a:lvl4pPr>
            <a:lvl5pPr marL="1371635" indent="0">
              <a:buNone/>
              <a:defRPr/>
            </a:lvl5pPr>
          </a:lstStyle>
          <a:p>
            <a:pPr lvl="0"/>
            <a:r>
              <a:rPr kumimoji="1" lang="ja-JP" altLang="en-US" dirty="0"/>
              <a:t>マスター テキストの書式設定</a:t>
            </a:r>
          </a:p>
        </p:txBody>
      </p:sp>
    </p:spTree>
    <p:extLst>
      <p:ext uri="{BB962C8B-B14F-4D97-AF65-F5344CB8AC3E}">
        <p14:creationId xmlns:p14="http://schemas.microsoft.com/office/powerpoint/2010/main" val="2418666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71A2C43-EEC8-AA49-B735-30D8657F76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テキスト プレースホルダー 6">
            <a:extLst>
              <a:ext uri="{FF2B5EF4-FFF2-40B4-BE49-F238E27FC236}">
                <a16:creationId xmlns:a16="http://schemas.microsoft.com/office/drawing/2014/main" id="{2911D1DC-5B80-D046-883A-6FC4AC0994E7}"/>
              </a:ext>
            </a:extLst>
          </p:cNvPr>
          <p:cNvSpPr>
            <a:spLocks noGrp="1"/>
          </p:cNvSpPr>
          <p:nvPr>
            <p:ph type="body" sz="quarter" idx="22"/>
          </p:nvPr>
        </p:nvSpPr>
        <p:spPr>
          <a:xfrm>
            <a:off x="656565" y="1431930"/>
            <a:ext cx="6183687" cy="2922018"/>
          </a:xfrm>
        </p:spPr>
        <p:txBody>
          <a:bodyPr/>
          <a:lstStyle>
            <a:lvl1pPr marL="342900" indent="-342900">
              <a:buFont typeface="+mj-lt"/>
              <a:buAutoNum type="arabicPeriod"/>
              <a:defRPr>
                <a:solidFill>
                  <a:schemeClr val="bg1"/>
                </a:solidFill>
                <a:latin typeface="+mn-ea"/>
                <a:ea typeface="+mn-ea"/>
              </a:defRPr>
            </a:lvl1pPr>
            <a:lvl2pPr marL="685809" indent="-342900">
              <a:buFont typeface="+mj-lt"/>
              <a:buAutoNum type="arabicPeriod"/>
              <a:defRPr>
                <a:solidFill>
                  <a:schemeClr val="bg1"/>
                </a:solidFill>
                <a:latin typeface="+mn-ea"/>
                <a:ea typeface="+mn-ea"/>
              </a:defRPr>
            </a:lvl2pPr>
            <a:lvl3pPr marL="942992" indent="-257175">
              <a:buFont typeface="+mj-lt"/>
              <a:buAutoNum type="arabicPeriod"/>
              <a:defRPr>
                <a:solidFill>
                  <a:schemeClr val="bg1"/>
                </a:solidFill>
                <a:latin typeface="+mn-ea"/>
                <a:ea typeface="+mn-ea"/>
              </a:defRPr>
            </a:lvl3pPr>
            <a:lvl4pPr marL="1285901" indent="-257175">
              <a:buFont typeface="+mj-lt"/>
              <a:buAutoNum type="arabicPeriod"/>
              <a:defRPr>
                <a:solidFill>
                  <a:schemeClr val="bg1"/>
                </a:solidFill>
                <a:latin typeface="+mn-ea"/>
                <a:ea typeface="+mn-ea"/>
              </a:defRPr>
            </a:lvl4pPr>
            <a:lvl5pPr marL="1628810" indent="-257175">
              <a:buFont typeface="+mj-lt"/>
              <a:buAutoNum type="arabicPeriod"/>
              <a:defRPr>
                <a:solidFill>
                  <a:schemeClr val="bg1"/>
                </a:solidFill>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3" name="タイトル 2"/>
          <p:cNvSpPr>
            <a:spLocks noGrp="1"/>
          </p:cNvSpPr>
          <p:nvPr>
            <p:ph type="title" hasCustomPrompt="1"/>
          </p:nvPr>
        </p:nvSpPr>
        <p:spPr>
          <a:xfrm>
            <a:off x="656565" y="622726"/>
            <a:ext cx="4320480" cy="429300"/>
          </a:xfrm>
        </p:spPr>
        <p:txBody>
          <a:bodyPr/>
          <a:lstStyle>
            <a:lvl1pPr algn="l">
              <a:defRPr>
                <a:solidFill>
                  <a:schemeClr val="bg1"/>
                </a:solidFill>
                <a:latin typeface="+mj-lt"/>
              </a:defRPr>
            </a:lvl1pPr>
          </a:lstStyle>
          <a:p>
            <a:r>
              <a:rPr kumimoji="1" lang="en-US" altLang="ja-JP" dirty="0"/>
              <a:t>Agenda</a:t>
            </a:r>
            <a:endParaRPr kumimoji="1" lang="ja-JP" altLang="en-US" dirty="0"/>
          </a:p>
        </p:txBody>
      </p:sp>
    </p:spTree>
    <p:extLst>
      <p:ext uri="{BB962C8B-B14F-4D97-AF65-F5344CB8AC3E}">
        <p14:creationId xmlns:p14="http://schemas.microsoft.com/office/powerpoint/2010/main" val="3051745472"/>
      </p:ext>
    </p:extLst>
  </p:cSld>
  <p:clrMapOvr>
    <a:masterClrMapping/>
  </p:clrMapOvr>
  <p:transition spd="slow"/>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99">
          <p15:clr>
            <a:srgbClr val="FBAE40"/>
          </p15:clr>
        </p15:guide>
        <p15:guide id="4" orient="horz" pos="4156">
          <p15:clr>
            <a:srgbClr val="FBAE40"/>
          </p15:clr>
        </p15:guide>
        <p15:guide id="5" pos="197">
          <p15:clr>
            <a:srgbClr val="FBAE40"/>
          </p15:clr>
        </p15:guide>
        <p15:guide id="6" pos="746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381D13E-C3C9-1846-A93C-6912DEA13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タイトル 4"/>
          <p:cNvSpPr>
            <a:spLocks noGrp="1"/>
          </p:cNvSpPr>
          <p:nvPr>
            <p:ph type="title"/>
          </p:nvPr>
        </p:nvSpPr>
        <p:spPr>
          <a:xfrm>
            <a:off x="656100" y="1788663"/>
            <a:ext cx="6184152" cy="429300"/>
          </a:xfrm>
        </p:spPr>
        <p:txBody>
          <a:bodyPr/>
          <a:lstStyle>
            <a:lvl1pPr algn="l">
              <a:defRPr>
                <a:solidFill>
                  <a:schemeClr val="bg1"/>
                </a:solidFill>
              </a:defRPr>
            </a:lvl1pPr>
          </a:lstStyle>
          <a:p>
            <a:r>
              <a:rPr kumimoji="1" lang="ja-JP" altLang="en-US" dirty="0"/>
              <a:t>マスター タイトルの書式設定</a:t>
            </a:r>
          </a:p>
        </p:txBody>
      </p:sp>
    </p:spTree>
    <p:extLst>
      <p:ext uri="{BB962C8B-B14F-4D97-AF65-F5344CB8AC3E}">
        <p14:creationId xmlns:p14="http://schemas.microsoft.com/office/powerpoint/2010/main" val="2614152738"/>
      </p:ext>
    </p:extLst>
  </p:cSld>
  <p:clrMapOvr>
    <a:masterClrMapping/>
  </p:clrMapOvr>
  <p:transition spd="slow"/>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99">
          <p15:clr>
            <a:srgbClr val="FBAE40"/>
          </p15:clr>
        </p15:guide>
        <p15:guide id="4" orient="horz" pos="4156">
          <p15:clr>
            <a:srgbClr val="FBAE40"/>
          </p15:clr>
        </p15:guide>
        <p15:guide id="5" pos="197">
          <p15:clr>
            <a:srgbClr val="FBAE40"/>
          </p15:clr>
        </p15:guide>
        <p15:guide id="6" pos="746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1">
    <p:spTree>
      <p:nvGrpSpPr>
        <p:cNvPr id="1" name=""/>
        <p:cNvGrpSpPr/>
        <p:nvPr/>
      </p:nvGrpSpPr>
      <p:grpSpPr>
        <a:xfrm>
          <a:off x="0" y="0"/>
          <a:ext cx="0" cy="0"/>
          <a:chOff x="0" y="0"/>
          <a:chExt cx="0" cy="0"/>
        </a:xfrm>
      </p:grpSpPr>
      <p:sp>
        <p:nvSpPr>
          <p:cNvPr id="7" name="タイトル 6"/>
          <p:cNvSpPr>
            <a:spLocks noGrp="1"/>
          </p:cNvSpPr>
          <p:nvPr>
            <p:ph type="title"/>
          </p:nvPr>
        </p:nvSpPr>
        <p:spPr>
          <a:xfrm>
            <a:off x="0" y="0"/>
            <a:ext cx="8644500" cy="429300"/>
          </a:xfrm>
          <a:solidFill>
            <a:schemeClr val="tx2"/>
          </a:solidFill>
        </p:spPr>
        <p:txBody>
          <a:bodyPr lIns="288000"/>
          <a:lstStyle>
            <a:lvl1pPr algn="l">
              <a:defRPr sz="1350" spc="0">
                <a:solidFill>
                  <a:schemeClr val="bg1"/>
                </a:solidFill>
              </a:defRPr>
            </a:lvl1pPr>
          </a:lstStyle>
          <a:p>
            <a:r>
              <a:rPr kumimoji="1" lang="ja-JP" altLang="en-US" dirty="0"/>
              <a:t>マスター タイトルの書式設定</a:t>
            </a:r>
          </a:p>
        </p:txBody>
      </p:sp>
      <p:sp>
        <p:nvSpPr>
          <p:cNvPr id="17" name="スライド番号プレースホルダー 5">
            <a:extLst>
              <a:ext uri="{FF2B5EF4-FFF2-40B4-BE49-F238E27FC236}">
                <a16:creationId xmlns:a16="http://schemas.microsoft.com/office/drawing/2014/main" id="{E8B4BFC5-7664-FD41-9D37-DD0FE0808516}"/>
              </a:ext>
            </a:extLst>
          </p:cNvPr>
          <p:cNvSpPr txBox="1">
            <a:spLocks/>
          </p:cNvSpPr>
          <p:nvPr userDrawn="1"/>
        </p:nvSpPr>
        <p:spPr>
          <a:xfrm>
            <a:off x="8644500" y="406"/>
            <a:ext cx="499500" cy="428894"/>
          </a:xfrm>
          <a:prstGeom prst="rect">
            <a:avLst/>
          </a:prstGeom>
          <a:solidFill>
            <a:schemeClr val="accent1"/>
          </a:solidFill>
        </p:spPr>
        <p:txBody>
          <a:bodyPr vert="horz" lIns="68580" tIns="34290" rIns="188999" bIns="34290" rtlCol="0" anchor="ctr"/>
          <a:lstStyle>
            <a:defPPr>
              <a:defRPr lang="ja-JP"/>
            </a:defPPr>
            <a:lvl1pPr algn="r" rtl="0" fontAlgn="base">
              <a:spcBef>
                <a:spcPct val="0"/>
              </a:spcBef>
              <a:spcAft>
                <a:spcPct val="0"/>
              </a:spcAft>
              <a:defRPr kumimoji="1" sz="1100" b="0" kern="1200">
                <a:solidFill>
                  <a:schemeClr val="bg1"/>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fld id="{B00743E2-DB8E-42EE-B8E6-E10BB426BCEB}" type="slidenum">
              <a:rPr lang="ja-JP" altLang="en-US" sz="900" smtClean="0"/>
              <a:pPr/>
              <a:t>‹#›</a:t>
            </a:fld>
            <a:endParaRPr lang="ja-JP" altLang="en-US" sz="900"/>
          </a:p>
        </p:txBody>
      </p:sp>
      <p:sp>
        <p:nvSpPr>
          <p:cNvPr id="20" name="スライド番号プレースホルダー 5">
            <a:extLst>
              <a:ext uri="{FF2B5EF4-FFF2-40B4-BE49-F238E27FC236}">
                <a16:creationId xmlns:a16="http://schemas.microsoft.com/office/drawing/2014/main" id="{6A123FA6-513F-6546-9CCC-BD4D4364CB8A}"/>
              </a:ext>
            </a:extLst>
          </p:cNvPr>
          <p:cNvSpPr txBox="1">
            <a:spLocks/>
          </p:cNvSpPr>
          <p:nvPr userDrawn="1"/>
        </p:nvSpPr>
        <p:spPr>
          <a:xfrm>
            <a:off x="8028385" y="4948014"/>
            <a:ext cx="1009796" cy="141226"/>
          </a:xfrm>
          <a:prstGeom prst="rect">
            <a:avLst/>
          </a:prstGeom>
        </p:spPr>
        <p:txBody>
          <a:bodyPr wrap="none" lIns="0" tIns="0" rIns="0" bIns="0" anchor="ctr"/>
          <a:lstStyle>
            <a:defPPr>
              <a:defRPr lang="ja-JP"/>
            </a:defPPr>
            <a:lvl1pPr algn="r" rtl="0" fontAlgn="base">
              <a:spcBef>
                <a:spcPct val="0"/>
              </a:spcBef>
              <a:spcAft>
                <a:spcPct val="0"/>
              </a:spcAft>
              <a:defRPr kumimoji="1" sz="1200" b="1" kern="1200">
                <a:solidFill>
                  <a:schemeClr val="bg1">
                    <a:lumMod val="50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kumimoji="1" lang="en" altLang="ja-JP" sz="525" b="0" i="0" kern="1200" dirty="0">
                <a:solidFill>
                  <a:schemeClr val="tx1"/>
                </a:solidFill>
                <a:effectLst/>
                <a:latin typeface="+mn-lt"/>
                <a:ea typeface="+mn-ea"/>
                <a:cs typeface="+mn-cs"/>
              </a:rPr>
              <a:t>©️ Panasonic Connect Co., Ltd.</a:t>
            </a:r>
            <a:r>
              <a:rPr kumimoji="1" lang="ja-JP" altLang="en-US" sz="525" b="0" i="0" kern="1200" baseline="0" dirty="0">
                <a:solidFill>
                  <a:schemeClr val="tx1"/>
                </a:solidFill>
                <a:effectLst/>
                <a:latin typeface="+mn-lt"/>
                <a:ea typeface="+mn-ea"/>
                <a:cs typeface="+mn-cs"/>
              </a:rPr>
              <a:t> </a:t>
            </a:r>
            <a:r>
              <a:rPr kumimoji="1" lang="en" altLang="ja-JP" sz="525" b="0" i="0" kern="1200" dirty="0">
                <a:solidFill>
                  <a:schemeClr val="tx1"/>
                </a:solidFill>
                <a:effectLst/>
                <a:latin typeface="+mn-lt"/>
                <a:ea typeface="+mn-ea"/>
                <a:cs typeface="+mn-cs"/>
              </a:rPr>
              <a:t>2022</a:t>
            </a:r>
          </a:p>
        </p:txBody>
      </p:sp>
      <p:pic>
        <p:nvPicPr>
          <p:cNvPr id="22" name="図 21">
            <a:extLst>
              <a:ext uri="{FF2B5EF4-FFF2-40B4-BE49-F238E27FC236}">
                <a16:creationId xmlns:a16="http://schemas.microsoft.com/office/drawing/2014/main" id="{C7A95561-4C71-5A4B-95DE-FA07FBA8F1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441" y="4876389"/>
            <a:ext cx="1337205" cy="260646"/>
          </a:xfrm>
          <a:prstGeom prst="rect">
            <a:avLst/>
          </a:prstGeom>
        </p:spPr>
      </p:pic>
    </p:spTree>
    <p:extLst>
      <p:ext uri="{BB962C8B-B14F-4D97-AF65-F5344CB8AC3E}">
        <p14:creationId xmlns:p14="http://schemas.microsoft.com/office/powerpoint/2010/main" val="4221773639"/>
      </p:ext>
    </p:extLst>
  </p:cSld>
  <p:clrMapOvr>
    <a:masterClrMapping/>
  </p:clrMapOvr>
  <p:transition spd="slow"/>
  <p:extLst>
    <p:ext uri="{DCECCB84-F9BA-43D5-87BE-67443E8EF086}">
      <p15:sldGuideLst xmlns:p15="http://schemas.microsoft.com/office/powerpoint/2012/main">
        <p15:guide id="3" orient="horz" pos="890">
          <p15:clr>
            <a:srgbClr val="FBAE40"/>
          </p15:clr>
        </p15:guide>
        <p15:guide id="4" orient="horz" pos="4156">
          <p15:clr>
            <a:srgbClr val="FBAE40"/>
          </p15:clr>
        </p15:guide>
        <p15:guide id="5" pos="197">
          <p15:clr>
            <a:srgbClr val="FBAE40"/>
          </p15:clr>
        </p15:guide>
        <p15:guide id="6" pos="746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1">
    <p:spTree>
      <p:nvGrpSpPr>
        <p:cNvPr id="1" name=""/>
        <p:cNvGrpSpPr/>
        <p:nvPr/>
      </p:nvGrpSpPr>
      <p:grpSpPr>
        <a:xfrm>
          <a:off x="0" y="0"/>
          <a:ext cx="0" cy="0"/>
          <a:chOff x="0" y="0"/>
          <a:chExt cx="0" cy="0"/>
        </a:xfrm>
      </p:grpSpPr>
      <p:sp>
        <p:nvSpPr>
          <p:cNvPr id="7" name="タイトル 6"/>
          <p:cNvSpPr>
            <a:spLocks noGrp="1"/>
          </p:cNvSpPr>
          <p:nvPr>
            <p:ph type="title"/>
          </p:nvPr>
        </p:nvSpPr>
        <p:spPr>
          <a:xfrm>
            <a:off x="0" y="0"/>
            <a:ext cx="7434318" cy="429300"/>
          </a:xfrm>
          <a:solidFill>
            <a:schemeClr val="tx2"/>
          </a:solidFill>
        </p:spPr>
        <p:txBody>
          <a:bodyPr lIns="288000"/>
          <a:lstStyle>
            <a:lvl1pPr algn="l">
              <a:defRPr sz="1350" spc="0">
                <a:solidFill>
                  <a:schemeClr val="bg1"/>
                </a:solidFill>
              </a:defRPr>
            </a:lvl1pPr>
          </a:lstStyle>
          <a:p>
            <a:r>
              <a:rPr kumimoji="1" lang="ja-JP" altLang="en-US" dirty="0"/>
              <a:t>マスター タイトルの書式設定</a:t>
            </a:r>
          </a:p>
        </p:txBody>
      </p:sp>
      <p:sp>
        <p:nvSpPr>
          <p:cNvPr id="17" name="スライド番号プレースホルダー 5">
            <a:extLst>
              <a:ext uri="{FF2B5EF4-FFF2-40B4-BE49-F238E27FC236}">
                <a16:creationId xmlns:a16="http://schemas.microsoft.com/office/drawing/2014/main" id="{E8B4BFC5-7664-FD41-9D37-DD0FE0808516}"/>
              </a:ext>
            </a:extLst>
          </p:cNvPr>
          <p:cNvSpPr txBox="1">
            <a:spLocks/>
          </p:cNvSpPr>
          <p:nvPr userDrawn="1"/>
        </p:nvSpPr>
        <p:spPr>
          <a:xfrm>
            <a:off x="8644500" y="406"/>
            <a:ext cx="499500" cy="428894"/>
          </a:xfrm>
          <a:prstGeom prst="rect">
            <a:avLst/>
          </a:prstGeom>
          <a:solidFill>
            <a:schemeClr val="accent1"/>
          </a:solidFill>
        </p:spPr>
        <p:txBody>
          <a:bodyPr vert="horz" lIns="68580" tIns="34290" rIns="188999" bIns="34290" rtlCol="0" anchor="ctr"/>
          <a:lstStyle>
            <a:defPPr>
              <a:defRPr lang="ja-JP"/>
            </a:defPPr>
            <a:lvl1pPr algn="r" rtl="0" fontAlgn="base">
              <a:spcBef>
                <a:spcPct val="0"/>
              </a:spcBef>
              <a:spcAft>
                <a:spcPct val="0"/>
              </a:spcAft>
              <a:defRPr kumimoji="1" sz="1100" b="0" kern="1200">
                <a:solidFill>
                  <a:schemeClr val="bg1"/>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fld id="{B00743E2-DB8E-42EE-B8E6-E10BB426BCEB}" type="slidenum">
              <a:rPr lang="ja-JP" altLang="en-US" sz="900" smtClean="0"/>
              <a:pPr/>
              <a:t>‹#›</a:t>
            </a:fld>
            <a:endParaRPr lang="ja-JP" altLang="en-US" sz="900"/>
          </a:p>
        </p:txBody>
      </p:sp>
      <p:sp>
        <p:nvSpPr>
          <p:cNvPr id="20" name="スライド番号プレースホルダー 5">
            <a:extLst>
              <a:ext uri="{FF2B5EF4-FFF2-40B4-BE49-F238E27FC236}">
                <a16:creationId xmlns:a16="http://schemas.microsoft.com/office/drawing/2014/main" id="{6A123FA6-513F-6546-9CCC-BD4D4364CB8A}"/>
              </a:ext>
            </a:extLst>
          </p:cNvPr>
          <p:cNvSpPr txBox="1">
            <a:spLocks/>
          </p:cNvSpPr>
          <p:nvPr userDrawn="1"/>
        </p:nvSpPr>
        <p:spPr>
          <a:xfrm>
            <a:off x="8028385" y="4948014"/>
            <a:ext cx="1009796" cy="141226"/>
          </a:xfrm>
          <a:prstGeom prst="rect">
            <a:avLst/>
          </a:prstGeom>
        </p:spPr>
        <p:txBody>
          <a:bodyPr wrap="none" lIns="0" tIns="0" rIns="0" bIns="0" anchor="ctr"/>
          <a:lstStyle>
            <a:defPPr>
              <a:defRPr lang="ja-JP"/>
            </a:defPPr>
            <a:lvl1pPr algn="r" rtl="0" fontAlgn="base">
              <a:spcBef>
                <a:spcPct val="0"/>
              </a:spcBef>
              <a:spcAft>
                <a:spcPct val="0"/>
              </a:spcAft>
              <a:defRPr kumimoji="1" sz="1200" b="1" kern="1200">
                <a:solidFill>
                  <a:schemeClr val="bg1">
                    <a:lumMod val="50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kumimoji="1" lang="en" altLang="ja-JP" sz="525" b="0" i="0" kern="1200" dirty="0">
                <a:solidFill>
                  <a:schemeClr val="tx1"/>
                </a:solidFill>
                <a:effectLst/>
                <a:latin typeface="+mn-lt"/>
                <a:ea typeface="+mn-ea"/>
                <a:cs typeface="+mn-cs"/>
              </a:rPr>
              <a:t>©️ Panasonic Connect Co., Ltd.</a:t>
            </a:r>
            <a:r>
              <a:rPr kumimoji="1" lang="ja-JP" altLang="en-US" sz="525" b="0" i="0" kern="1200" baseline="0" dirty="0">
                <a:solidFill>
                  <a:schemeClr val="tx1"/>
                </a:solidFill>
                <a:effectLst/>
                <a:latin typeface="+mn-lt"/>
                <a:ea typeface="+mn-ea"/>
                <a:cs typeface="+mn-cs"/>
              </a:rPr>
              <a:t> </a:t>
            </a:r>
            <a:r>
              <a:rPr kumimoji="1" lang="en" altLang="ja-JP" sz="525" b="0" i="0" kern="1200" dirty="0">
                <a:solidFill>
                  <a:schemeClr val="tx1"/>
                </a:solidFill>
                <a:effectLst/>
                <a:latin typeface="+mn-lt"/>
                <a:ea typeface="+mn-ea"/>
                <a:cs typeface="+mn-cs"/>
              </a:rPr>
              <a:t>2022</a:t>
            </a:r>
          </a:p>
        </p:txBody>
      </p:sp>
      <p:pic>
        <p:nvPicPr>
          <p:cNvPr id="21" name="図 20">
            <a:extLst>
              <a:ext uri="{FF2B5EF4-FFF2-40B4-BE49-F238E27FC236}">
                <a16:creationId xmlns:a16="http://schemas.microsoft.com/office/drawing/2014/main" id="{F27AFF5F-9897-5B4E-B66B-B6C0D8DF02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80312" y="4985962"/>
            <a:ext cx="513000" cy="81000"/>
          </a:xfrm>
          <a:prstGeom prst="rect">
            <a:avLst/>
          </a:prstGeom>
        </p:spPr>
      </p:pic>
      <p:pic>
        <p:nvPicPr>
          <p:cNvPr id="22" name="図 21">
            <a:extLst>
              <a:ext uri="{FF2B5EF4-FFF2-40B4-BE49-F238E27FC236}">
                <a16:creationId xmlns:a16="http://schemas.microsoft.com/office/drawing/2014/main" id="{C7A95561-4C71-5A4B-95DE-FA07FBA8F1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441" y="4876389"/>
            <a:ext cx="1337205" cy="260646"/>
          </a:xfrm>
          <a:prstGeom prst="rect">
            <a:avLst/>
          </a:prstGeom>
        </p:spPr>
      </p:pic>
      <p:sp>
        <p:nvSpPr>
          <p:cNvPr id="8" name="スライド番号プレースホルダー 5">
            <a:extLst>
              <a:ext uri="{FF2B5EF4-FFF2-40B4-BE49-F238E27FC236}">
                <a16:creationId xmlns:a16="http://schemas.microsoft.com/office/drawing/2014/main" id="{E8B4BFC5-7664-FD41-9D37-DD0FE0808516}"/>
              </a:ext>
            </a:extLst>
          </p:cNvPr>
          <p:cNvSpPr txBox="1">
            <a:spLocks/>
          </p:cNvSpPr>
          <p:nvPr userDrawn="1"/>
        </p:nvSpPr>
        <p:spPr>
          <a:xfrm>
            <a:off x="7434318" y="0"/>
            <a:ext cx="1242138" cy="429300"/>
          </a:xfrm>
          <a:prstGeom prst="rect">
            <a:avLst/>
          </a:prstGeom>
          <a:solidFill>
            <a:schemeClr val="accent5"/>
          </a:solidFill>
        </p:spPr>
        <p:txBody>
          <a:bodyPr vert="horz" lIns="68580" tIns="34290" rIns="135000" bIns="34290" rtlCol="0" anchor="ctr"/>
          <a:lstStyle>
            <a:defPPr>
              <a:defRPr lang="ja-JP"/>
            </a:defPPr>
            <a:lvl1pPr algn="r" rtl="0" fontAlgn="base">
              <a:spcBef>
                <a:spcPct val="0"/>
              </a:spcBef>
              <a:spcAft>
                <a:spcPct val="0"/>
              </a:spcAft>
              <a:defRPr kumimoji="1" sz="1100" b="0" kern="1200">
                <a:solidFill>
                  <a:schemeClr val="bg1"/>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r>
              <a:rPr lang="ja-JP" altLang="en-US" sz="900" b="1" dirty="0"/>
              <a:t>ガイドページ：削除してお使いください</a:t>
            </a:r>
          </a:p>
        </p:txBody>
      </p:sp>
    </p:spTree>
    <p:extLst>
      <p:ext uri="{BB962C8B-B14F-4D97-AF65-F5344CB8AC3E}">
        <p14:creationId xmlns:p14="http://schemas.microsoft.com/office/powerpoint/2010/main" val="1540713976"/>
      </p:ext>
    </p:extLst>
  </p:cSld>
  <p:clrMapOvr>
    <a:masterClrMapping/>
  </p:clrMapOvr>
  <p:transition spd="slow"/>
  <p:extLst>
    <p:ext uri="{DCECCB84-F9BA-43D5-87BE-67443E8EF086}">
      <p15:sldGuideLst xmlns:p15="http://schemas.microsoft.com/office/powerpoint/2012/main">
        <p15:guide id="3" orient="horz" pos="890">
          <p15:clr>
            <a:srgbClr val="FBAE40"/>
          </p15:clr>
        </p15:guide>
        <p15:guide id="4" orient="horz" pos="4156">
          <p15:clr>
            <a:srgbClr val="FBAE40"/>
          </p15:clr>
        </p15:guide>
        <p15:guide id="5" pos="197">
          <p15:clr>
            <a:srgbClr val="FBAE40"/>
          </p15:clr>
        </p15:guide>
        <p15:guide id="6" pos="746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2">
    <p:spTree>
      <p:nvGrpSpPr>
        <p:cNvPr id="1" name=""/>
        <p:cNvGrpSpPr/>
        <p:nvPr/>
      </p:nvGrpSpPr>
      <p:grpSpPr>
        <a:xfrm>
          <a:off x="0" y="0"/>
          <a:ext cx="0" cy="0"/>
          <a:chOff x="0" y="0"/>
          <a:chExt cx="0" cy="0"/>
        </a:xfrm>
      </p:grpSpPr>
      <p:sp>
        <p:nvSpPr>
          <p:cNvPr id="21" name="スライド番号プレースホルダー 5">
            <a:extLst>
              <a:ext uri="{FF2B5EF4-FFF2-40B4-BE49-F238E27FC236}">
                <a16:creationId xmlns:a16="http://schemas.microsoft.com/office/drawing/2014/main" id="{40D97A21-E52A-3245-B07D-1FBE5D132D11}"/>
              </a:ext>
            </a:extLst>
          </p:cNvPr>
          <p:cNvSpPr txBox="1">
            <a:spLocks/>
          </p:cNvSpPr>
          <p:nvPr userDrawn="1"/>
        </p:nvSpPr>
        <p:spPr>
          <a:xfrm>
            <a:off x="8644500" y="406"/>
            <a:ext cx="499500" cy="428894"/>
          </a:xfrm>
          <a:prstGeom prst="rect">
            <a:avLst/>
          </a:prstGeom>
          <a:solidFill>
            <a:schemeClr val="accent1"/>
          </a:solidFill>
        </p:spPr>
        <p:txBody>
          <a:bodyPr vert="horz" lIns="68580" tIns="34290" rIns="188999" bIns="34290" rtlCol="0" anchor="ctr"/>
          <a:lstStyle>
            <a:defPPr>
              <a:defRPr lang="ja-JP"/>
            </a:defPPr>
            <a:lvl1pPr algn="r" rtl="0" fontAlgn="base">
              <a:spcBef>
                <a:spcPct val="0"/>
              </a:spcBef>
              <a:spcAft>
                <a:spcPct val="0"/>
              </a:spcAft>
              <a:defRPr kumimoji="1" sz="1100" b="0" kern="1200">
                <a:solidFill>
                  <a:schemeClr val="bg1"/>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fld id="{B00743E2-DB8E-42EE-B8E6-E10BB426BCEB}" type="slidenum">
              <a:rPr lang="ja-JP" altLang="en-US" sz="900" smtClean="0"/>
              <a:pPr/>
              <a:t>‹#›</a:t>
            </a:fld>
            <a:endParaRPr lang="ja-JP" altLang="en-US" sz="900"/>
          </a:p>
        </p:txBody>
      </p:sp>
      <p:sp>
        <p:nvSpPr>
          <p:cNvPr id="8" name="コンテンツ プレースホルダー 7">
            <a:extLst>
              <a:ext uri="{FF2B5EF4-FFF2-40B4-BE49-F238E27FC236}">
                <a16:creationId xmlns:a16="http://schemas.microsoft.com/office/drawing/2014/main" id="{6C5F0757-4BE3-6541-A61D-9AF384730AA3}"/>
              </a:ext>
            </a:extLst>
          </p:cNvPr>
          <p:cNvSpPr>
            <a:spLocks noGrp="1"/>
          </p:cNvSpPr>
          <p:nvPr userDrawn="1">
            <p:ph sz="quarter" idx="20"/>
          </p:nvPr>
        </p:nvSpPr>
        <p:spPr>
          <a:xfrm>
            <a:off x="494547" y="791086"/>
            <a:ext cx="8154906" cy="3561329"/>
          </a:xfrm>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スライド番号プレースホルダー 5">
            <a:extLst>
              <a:ext uri="{FF2B5EF4-FFF2-40B4-BE49-F238E27FC236}">
                <a16:creationId xmlns:a16="http://schemas.microsoft.com/office/drawing/2014/main" id="{6A123FA6-513F-6546-9CCC-BD4D4364CB8A}"/>
              </a:ext>
            </a:extLst>
          </p:cNvPr>
          <p:cNvSpPr txBox="1">
            <a:spLocks/>
          </p:cNvSpPr>
          <p:nvPr userDrawn="1"/>
        </p:nvSpPr>
        <p:spPr>
          <a:xfrm>
            <a:off x="8028385" y="4948014"/>
            <a:ext cx="1009796" cy="141226"/>
          </a:xfrm>
          <a:prstGeom prst="rect">
            <a:avLst/>
          </a:prstGeom>
        </p:spPr>
        <p:txBody>
          <a:bodyPr wrap="none" lIns="0" tIns="0" rIns="0" bIns="0" anchor="ctr"/>
          <a:lstStyle>
            <a:defPPr>
              <a:defRPr lang="ja-JP"/>
            </a:defPPr>
            <a:lvl1pPr algn="r" rtl="0" fontAlgn="base">
              <a:spcBef>
                <a:spcPct val="0"/>
              </a:spcBef>
              <a:spcAft>
                <a:spcPct val="0"/>
              </a:spcAft>
              <a:defRPr kumimoji="1" sz="1200" b="1" kern="1200">
                <a:solidFill>
                  <a:schemeClr val="bg1">
                    <a:lumMod val="50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kumimoji="1" lang="en" altLang="ja-JP" sz="525" b="0" i="0" kern="1200" dirty="0">
                <a:solidFill>
                  <a:schemeClr val="tx1"/>
                </a:solidFill>
                <a:effectLst/>
                <a:latin typeface="+mn-lt"/>
                <a:ea typeface="+mn-ea"/>
                <a:cs typeface="+mn-cs"/>
              </a:rPr>
              <a:t>©️ Panasonic Connect Co., Ltd.</a:t>
            </a:r>
            <a:r>
              <a:rPr kumimoji="1" lang="ja-JP" altLang="en-US" sz="525" b="0" i="0" kern="1200" baseline="0" dirty="0">
                <a:solidFill>
                  <a:schemeClr val="tx1"/>
                </a:solidFill>
                <a:effectLst/>
                <a:latin typeface="+mn-lt"/>
                <a:ea typeface="+mn-ea"/>
                <a:cs typeface="+mn-cs"/>
              </a:rPr>
              <a:t> </a:t>
            </a:r>
            <a:r>
              <a:rPr kumimoji="1" lang="en" altLang="ja-JP" sz="525" b="0" i="0" kern="1200" dirty="0">
                <a:solidFill>
                  <a:schemeClr val="tx1"/>
                </a:solidFill>
                <a:effectLst/>
                <a:latin typeface="+mn-lt"/>
                <a:ea typeface="+mn-ea"/>
                <a:cs typeface="+mn-cs"/>
              </a:rPr>
              <a:t>2022</a:t>
            </a:r>
          </a:p>
        </p:txBody>
      </p:sp>
      <p:pic>
        <p:nvPicPr>
          <p:cNvPr id="11" name="図 10">
            <a:extLst>
              <a:ext uri="{FF2B5EF4-FFF2-40B4-BE49-F238E27FC236}">
                <a16:creationId xmlns:a16="http://schemas.microsoft.com/office/drawing/2014/main" id="{F27AFF5F-9897-5B4E-B66B-B6C0D8DF02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80312" y="4985962"/>
            <a:ext cx="513000" cy="81000"/>
          </a:xfrm>
          <a:prstGeom prst="rect">
            <a:avLst/>
          </a:prstGeom>
        </p:spPr>
      </p:pic>
      <p:pic>
        <p:nvPicPr>
          <p:cNvPr id="12" name="図 11">
            <a:extLst>
              <a:ext uri="{FF2B5EF4-FFF2-40B4-BE49-F238E27FC236}">
                <a16:creationId xmlns:a16="http://schemas.microsoft.com/office/drawing/2014/main" id="{C7A95561-4C71-5A4B-95DE-FA07FBA8F1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441" y="4876389"/>
            <a:ext cx="1337205" cy="260646"/>
          </a:xfrm>
          <a:prstGeom prst="rect">
            <a:avLst/>
          </a:prstGeom>
        </p:spPr>
      </p:pic>
      <p:sp>
        <p:nvSpPr>
          <p:cNvPr id="14" name="タイトル 6"/>
          <p:cNvSpPr>
            <a:spLocks noGrp="1"/>
          </p:cNvSpPr>
          <p:nvPr>
            <p:ph type="title"/>
          </p:nvPr>
        </p:nvSpPr>
        <p:spPr>
          <a:xfrm>
            <a:off x="0" y="0"/>
            <a:ext cx="8644500" cy="429300"/>
          </a:xfrm>
          <a:solidFill>
            <a:schemeClr val="tx2"/>
          </a:solidFill>
        </p:spPr>
        <p:txBody>
          <a:bodyPr lIns="288000"/>
          <a:lstStyle>
            <a:lvl1pPr algn="l">
              <a:defRPr sz="1350" spc="0">
                <a:solidFill>
                  <a:schemeClr val="bg1"/>
                </a:solidFill>
              </a:defRPr>
            </a:lvl1pPr>
          </a:lstStyle>
          <a:p>
            <a:r>
              <a:rPr kumimoji="1" lang="ja-JP" altLang="en-US" dirty="0"/>
              <a:t>マスター タイトルの書式設定</a:t>
            </a:r>
          </a:p>
        </p:txBody>
      </p:sp>
    </p:spTree>
    <p:extLst>
      <p:ext uri="{BB962C8B-B14F-4D97-AF65-F5344CB8AC3E}">
        <p14:creationId xmlns:p14="http://schemas.microsoft.com/office/powerpoint/2010/main" val="2765043909"/>
      </p:ext>
    </p:extLst>
  </p:cSld>
  <p:clrMapOvr>
    <a:masterClrMapping/>
  </p:clrMapOvr>
  <p:transition spd="slow"/>
  <p:extLst>
    <p:ext uri="{DCECCB84-F9BA-43D5-87BE-67443E8EF086}">
      <p15:sldGuideLst xmlns:p15="http://schemas.microsoft.com/office/powerpoint/2012/main">
        <p15:guide id="3" orient="horz" pos="890">
          <p15:clr>
            <a:srgbClr val="FBAE40"/>
          </p15:clr>
        </p15:guide>
        <p15:guide id="4" orient="horz" pos="4156">
          <p15:clr>
            <a:srgbClr val="FBAE40"/>
          </p15:clr>
        </p15:guide>
        <p15:guide id="5" pos="197">
          <p15:clr>
            <a:srgbClr val="FBAE40"/>
          </p15:clr>
        </p15:guide>
        <p15:guide id="6" pos="746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3">
    <p:spTree>
      <p:nvGrpSpPr>
        <p:cNvPr id="1" name=""/>
        <p:cNvGrpSpPr/>
        <p:nvPr/>
      </p:nvGrpSpPr>
      <p:grpSpPr>
        <a:xfrm>
          <a:off x="0" y="0"/>
          <a:ext cx="0" cy="0"/>
          <a:chOff x="0" y="0"/>
          <a:chExt cx="0" cy="0"/>
        </a:xfrm>
      </p:grpSpPr>
      <p:sp>
        <p:nvSpPr>
          <p:cNvPr id="30" name="スライド番号プレースホルダー 5">
            <a:extLst>
              <a:ext uri="{FF2B5EF4-FFF2-40B4-BE49-F238E27FC236}">
                <a16:creationId xmlns:a16="http://schemas.microsoft.com/office/drawing/2014/main" id="{E99BF538-16DE-E545-AE16-42A033D7B125}"/>
              </a:ext>
            </a:extLst>
          </p:cNvPr>
          <p:cNvSpPr txBox="1">
            <a:spLocks/>
          </p:cNvSpPr>
          <p:nvPr userDrawn="1"/>
        </p:nvSpPr>
        <p:spPr>
          <a:xfrm>
            <a:off x="8644500" y="406"/>
            <a:ext cx="499500" cy="428894"/>
          </a:xfrm>
          <a:prstGeom prst="rect">
            <a:avLst/>
          </a:prstGeom>
          <a:solidFill>
            <a:schemeClr val="accent1"/>
          </a:solidFill>
        </p:spPr>
        <p:txBody>
          <a:bodyPr vert="horz" lIns="68580" tIns="34290" rIns="188999" bIns="34290" rtlCol="0" anchor="ctr"/>
          <a:lstStyle>
            <a:defPPr>
              <a:defRPr lang="ja-JP"/>
            </a:defPPr>
            <a:lvl1pPr algn="r" rtl="0" fontAlgn="base">
              <a:spcBef>
                <a:spcPct val="0"/>
              </a:spcBef>
              <a:spcAft>
                <a:spcPct val="0"/>
              </a:spcAft>
              <a:defRPr kumimoji="1" sz="1100" b="0" kern="1200">
                <a:solidFill>
                  <a:schemeClr val="bg1"/>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fld id="{B00743E2-DB8E-42EE-B8E6-E10BB426BCEB}" type="slidenum">
              <a:rPr lang="ja-JP" altLang="en-US" sz="900" smtClean="0"/>
              <a:pPr/>
              <a:t>‹#›</a:t>
            </a:fld>
            <a:endParaRPr lang="ja-JP" altLang="en-US" sz="900"/>
          </a:p>
        </p:txBody>
      </p:sp>
      <p:sp>
        <p:nvSpPr>
          <p:cNvPr id="15" name="テキスト プレースホルダー 3">
            <a:extLst>
              <a:ext uri="{FF2B5EF4-FFF2-40B4-BE49-F238E27FC236}">
                <a16:creationId xmlns:a16="http://schemas.microsoft.com/office/drawing/2014/main" id="{D5D1BD25-4F14-924C-A5C0-065490456CE4}"/>
              </a:ext>
            </a:extLst>
          </p:cNvPr>
          <p:cNvSpPr>
            <a:spLocks noGrp="1"/>
          </p:cNvSpPr>
          <p:nvPr userDrawn="1">
            <p:ph type="body" sz="quarter" idx="11" hasCustomPrompt="1"/>
          </p:nvPr>
        </p:nvSpPr>
        <p:spPr>
          <a:xfrm>
            <a:off x="521494" y="1221087"/>
            <a:ext cx="8101013" cy="3591420"/>
          </a:xfrm>
          <a:prstGeom prst="rect">
            <a:avLst/>
          </a:prstGeom>
        </p:spPr>
        <p:txBody>
          <a:bodyPr lIns="0" tIns="0" rIns="0" bIns="0"/>
          <a:lstStyle>
            <a:lvl1pPr marL="298414" indent="-298414">
              <a:spcBef>
                <a:spcPts val="0"/>
              </a:spcBef>
              <a:spcAft>
                <a:spcPts val="900"/>
              </a:spcAft>
              <a:buFont typeface="Wingdings" pitchFamily="2" charset="2"/>
              <a:buChar char="n"/>
              <a:defRPr sz="1800" b="1">
                <a:solidFill>
                  <a:schemeClr val="accent1"/>
                </a:solidFill>
              </a:defRPr>
            </a:lvl1pPr>
            <a:lvl2pPr marL="646565" indent="-248678">
              <a:spcBef>
                <a:spcPts val="0"/>
              </a:spcBef>
              <a:spcAft>
                <a:spcPts val="900"/>
              </a:spcAft>
              <a:buFont typeface="Arial" panose="020B0604020202020204" pitchFamily="34" charset="0"/>
              <a:buChar char="•"/>
              <a:defRPr sz="1800" b="0">
                <a:solidFill>
                  <a:schemeClr val="tx1"/>
                </a:solidFill>
              </a:defRPr>
            </a:lvl2pPr>
            <a:lvl3pPr marL="994715" indent="-198943">
              <a:spcBef>
                <a:spcPts val="0"/>
              </a:spcBef>
              <a:spcAft>
                <a:spcPts val="900"/>
              </a:spcAft>
              <a:buFont typeface="Arial" panose="020B0604020202020204" pitchFamily="34" charset="0"/>
              <a:buChar char="•"/>
              <a:defRPr sz="1350">
                <a:solidFill>
                  <a:schemeClr val="tx1"/>
                </a:solidFill>
              </a:defRPr>
            </a:lvl3pPr>
            <a:lvl4pPr marL="1392600" indent="-198943">
              <a:spcBef>
                <a:spcPts val="0"/>
              </a:spcBef>
              <a:spcAft>
                <a:spcPts val="900"/>
              </a:spcAft>
              <a:buFont typeface="Arial" panose="020B0604020202020204" pitchFamily="34" charset="0"/>
              <a:buChar char="•"/>
              <a:defRPr sz="1350">
                <a:solidFill>
                  <a:schemeClr val="tx1"/>
                </a:solidFill>
              </a:defRPr>
            </a:lvl4pPr>
            <a:lvl5pPr marL="1790486" indent="-198943">
              <a:spcBef>
                <a:spcPts val="0"/>
              </a:spcBef>
              <a:spcAft>
                <a:spcPts val="900"/>
              </a:spcAft>
              <a:buFont typeface="Arial" panose="020B0604020202020204" pitchFamily="34" charset="0"/>
              <a:buChar char="•"/>
              <a:defRPr sz="1350">
                <a:solidFill>
                  <a:schemeClr val="tx1"/>
                </a:solidFill>
              </a:defRPr>
            </a:lvl5pPr>
          </a:lstStyle>
          <a:p>
            <a:pPr lvl="0"/>
            <a:r>
              <a:rPr kumimoji="1" lang="en-US" altLang="ja-JP" dirty="0"/>
              <a:t>1st level</a:t>
            </a:r>
            <a:endParaRPr kumimoji="1" lang="ja-JP" altLang="en-US" dirty="0"/>
          </a:p>
          <a:p>
            <a:pPr lvl="1"/>
            <a:r>
              <a:rPr kumimoji="1" lang="en-US" altLang="ja-JP" dirty="0"/>
              <a:t>2nd level</a:t>
            </a:r>
            <a:endParaRPr kumimoji="1" lang="ja-JP" altLang="en-US" dirty="0"/>
          </a:p>
          <a:p>
            <a:pPr lvl="2"/>
            <a:r>
              <a:rPr kumimoji="1" lang="en-US" altLang="ja-JP" dirty="0"/>
              <a:t>3rd level</a:t>
            </a:r>
            <a:endParaRPr kumimoji="1" lang="ja-JP" altLang="en-US" dirty="0"/>
          </a:p>
          <a:p>
            <a:pPr lvl="3"/>
            <a:r>
              <a:rPr kumimoji="1" lang="en-US" altLang="ja-JP" dirty="0"/>
              <a:t>4th level</a:t>
            </a:r>
            <a:endParaRPr kumimoji="1" lang="ja-JP" altLang="en-US" dirty="0"/>
          </a:p>
          <a:p>
            <a:pPr lvl="4"/>
            <a:r>
              <a:rPr kumimoji="1" lang="en-US" altLang="ja-JP" dirty="0"/>
              <a:t>5th level</a:t>
            </a:r>
            <a:endParaRPr kumimoji="1" lang="ja-JP" altLang="en-US" dirty="0"/>
          </a:p>
        </p:txBody>
      </p:sp>
      <p:sp>
        <p:nvSpPr>
          <p:cNvPr id="16" name="テキスト プレースホルダー 11">
            <a:extLst>
              <a:ext uri="{FF2B5EF4-FFF2-40B4-BE49-F238E27FC236}">
                <a16:creationId xmlns:a16="http://schemas.microsoft.com/office/drawing/2014/main" id="{6AFD3EFD-C072-024D-A343-90272754992B}"/>
              </a:ext>
            </a:extLst>
          </p:cNvPr>
          <p:cNvSpPr>
            <a:spLocks noGrp="1"/>
          </p:cNvSpPr>
          <p:nvPr userDrawn="1">
            <p:ph type="body" sz="quarter" idx="10" hasCustomPrompt="1"/>
          </p:nvPr>
        </p:nvSpPr>
        <p:spPr>
          <a:xfrm>
            <a:off x="521494" y="570304"/>
            <a:ext cx="8101013" cy="513160"/>
          </a:xfrm>
          <a:prstGeom prst="rect">
            <a:avLst/>
          </a:prstGeom>
        </p:spPr>
        <p:txBody>
          <a:bodyPr bIns="0">
            <a:noAutofit/>
          </a:bodyPr>
          <a:lstStyle>
            <a:lvl1pPr marL="0" indent="0" algn="ctr">
              <a:buNone/>
              <a:defRPr sz="1800" b="1">
                <a:solidFill>
                  <a:schemeClr val="tx1"/>
                </a:solidFill>
                <a:latin typeface="+mj-ea"/>
                <a:ea typeface="+mj-ea"/>
              </a:defRPr>
            </a:lvl1pPr>
            <a:lvl2pPr marL="342900" marR="0" indent="0" algn="ctr" defTabSz="685800" rtl="0" eaLnBrk="1" fontAlgn="auto" latinLnBrk="0" hangingPunct="1">
              <a:lnSpc>
                <a:spcPct val="90000"/>
              </a:lnSpc>
              <a:spcBef>
                <a:spcPts val="375"/>
              </a:spcBef>
              <a:spcAft>
                <a:spcPts val="0"/>
              </a:spcAft>
              <a:buClrTx/>
              <a:buSzTx/>
              <a:buFont typeface="Arial" panose="020B0604020202020204" pitchFamily="34" charset="0"/>
              <a:buNone/>
              <a:tabLst/>
              <a:defRPr sz="2400" b="1" baseline="0">
                <a:solidFill>
                  <a:schemeClr val="tx1"/>
                </a:solidFill>
              </a:defRPr>
            </a:lvl2pPr>
            <a:lvl5pPr marL="1371600" indent="0">
              <a:buNone/>
              <a:defRPr/>
            </a:lvl5pPr>
          </a:lstStyle>
          <a:p>
            <a:pPr lvl="0"/>
            <a:r>
              <a:rPr kumimoji="1" lang="en-US" altLang="ja-JP" dirty="0"/>
              <a:t>Key Message</a:t>
            </a:r>
            <a:endParaRPr kumimoji="1" lang="ja-JP" altLang="en-US" dirty="0"/>
          </a:p>
        </p:txBody>
      </p:sp>
      <p:sp>
        <p:nvSpPr>
          <p:cNvPr id="11" name="スライド番号プレースホルダー 5">
            <a:extLst>
              <a:ext uri="{FF2B5EF4-FFF2-40B4-BE49-F238E27FC236}">
                <a16:creationId xmlns:a16="http://schemas.microsoft.com/office/drawing/2014/main" id="{6A123FA6-513F-6546-9CCC-BD4D4364CB8A}"/>
              </a:ext>
            </a:extLst>
          </p:cNvPr>
          <p:cNvSpPr txBox="1">
            <a:spLocks/>
          </p:cNvSpPr>
          <p:nvPr userDrawn="1"/>
        </p:nvSpPr>
        <p:spPr>
          <a:xfrm>
            <a:off x="8028385" y="4948014"/>
            <a:ext cx="1009796" cy="141226"/>
          </a:xfrm>
          <a:prstGeom prst="rect">
            <a:avLst/>
          </a:prstGeom>
        </p:spPr>
        <p:txBody>
          <a:bodyPr wrap="none" lIns="0" tIns="0" rIns="0" bIns="0" anchor="ctr"/>
          <a:lstStyle>
            <a:defPPr>
              <a:defRPr lang="ja-JP"/>
            </a:defPPr>
            <a:lvl1pPr algn="r" rtl="0" fontAlgn="base">
              <a:spcBef>
                <a:spcPct val="0"/>
              </a:spcBef>
              <a:spcAft>
                <a:spcPct val="0"/>
              </a:spcAft>
              <a:defRPr kumimoji="1" sz="1200" b="1" kern="1200">
                <a:solidFill>
                  <a:schemeClr val="bg1">
                    <a:lumMod val="50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kumimoji="1" lang="en" altLang="ja-JP" sz="525" b="0" i="0" kern="1200" dirty="0">
                <a:solidFill>
                  <a:schemeClr val="tx1"/>
                </a:solidFill>
                <a:effectLst/>
                <a:latin typeface="+mn-lt"/>
                <a:ea typeface="+mn-ea"/>
                <a:cs typeface="+mn-cs"/>
              </a:rPr>
              <a:t>©️ Panasonic Connect Co., Ltd.</a:t>
            </a:r>
            <a:r>
              <a:rPr kumimoji="1" lang="ja-JP" altLang="en-US" sz="525" b="0" i="0" kern="1200" baseline="0" dirty="0">
                <a:solidFill>
                  <a:schemeClr val="tx1"/>
                </a:solidFill>
                <a:effectLst/>
                <a:latin typeface="+mn-lt"/>
                <a:ea typeface="+mn-ea"/>
                <a:cs typeface="+mn-cs"/>
              </a:rPr>
              <a:t> </a:t>
            </a:r>
            <a:r>
              <a:rPr kumimoji="1" lang="en" altLang="ja-JP" sz="525" b="0" i="0" kern="1200" dirty="0">
                <a:solidFill>
                  <a:schemeClr val="tx1"/>
                </a:solidFill>
                <a:effectLst/>
                <a:latin typeface="+mn-lt"/>
                <a:ea typeface="+mn-ea"/>
                <a:cs typeface="+mn-cs"/>
              </a:rPr>
              <a:t>2022</a:t>
            </a:r>
          </a:p>
        </p:txBody>
      </p:sp>
      <p:pic>
        <p:nvPicPr>
          <p:cNvPr id="12" name="図 11">
            <a:extLst>
              <a:ext uri="{FF2B5EF4-FFF2-40B4-BE49-F238E27FC236}">
                <a16:creationId xmlns:a16="http://schemas.microsoft.com/office/drawing/2014/main" id="{F27AFF5F-9897-5B4E-B66B-B6C0D8DF02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80312" y="4985962"/>
            <a:ext cx="513000" cy="81000"/>
          </a:xfrm>
          <a:prstGeom prst="rect">
            <a:avLst/>
          </a:prstGeom>
        </p:spPr>
      </p:pic>
      <p:pic>
        <p:nvPicPr>
          <p:cNvPr id="13" name="図 12">
            <a:extLst>
              <a:ext uri="{FF2B5EF4-FFF2-40B4-BE49-F238E27FC236}">
                <a16:creationId xmlns:a16="http://schemas.microsoft.com/office/drawing/2014/main" id="{C7A95561-4C71-5A4B-95DE-FA07FBA8F1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441" y="4876389"/>
            <a:ext cx="1337205" cy="260646"/>
          </a:xfrm>
          <a:prstGeom prst="rect">
            <a:avLst/>
          </a:prstGeom>
        </p:spPr>
      </p:pic>
      <p:sp>
        <p:nvSpPr>
          <p:cNvPr id="17" name="タイトル 6"/>
          <p:cNvSpPr>
            <a:spLocks noGrp="1"/>
          </p:cNvSpPr>
          <p:nvPr>
            <p:ph type="title"/>
          </p:nvPr>
        </p:nvSpPr>
        <p:spPr>
          <a:xfrm>
            <a:off x="0" y="0"/>
            <a:ext cx="8644500" cy="429300"/>
          </a:xfrm>
          <a:solidFill>
            <a:schemeClr val="tx2"/>
          </a:solidFill>
        </p:spPr>
        <p:txBody>
          <a:bodyPr lIns="288000"/>
          <a:lstStyle>
            <a:lvl1pPr algn="l">
              <a:defRPr sz="1350" spc="0">
                <a:solidFill>
                  <a:schemeClr val="bg1"/>
                </a:solidFill>
              </a:defRPr>
            </a:lvl1pPr>
          </a:lstStyle>
          <a:p>
            <a:r>
              <a:rPr kumimoji="1" lang="ja-JP" altLang="en-US" dirty="0"/>
              <a:t>マスター タイトルの書式設定</a:t>
            </a:r>
          </a:p>
        </p:txBody>
      </p:sp>
    </p:spTree>
    <p:extLst>
      <p:ext uri="{BB962C8B-B14F-4D97-AF65-F5344CB8AC3E}">
        <p14:creationId xmlns:p14="http://schemas.microsoft.com/office/powerpoint/2010/main" val="3593864096"/>
      </p:ext>
    </p:extLst>
  </p:cSld>
  <p:clrMapOvr>
    <a:masterClrMapping/>
  </p:clrMapOvr>
  <p:transition spd="slow"/>
  <p:extLst>
    <p:ext uri="{DCECCB84-F9BA-43D5-87BE-67443E8EF086}">
      <p15:sldGuideLst xmlns:p15="http://schemas.microsoft.com/office/powerpoint/2012/main">
        <p15:guide id="3" orient="horz" pos="890">
          <p15:clr>
            <a:srgbClr val="FBAE40"/>
          </p15:clr>
        </p15:guide>
        <p15:guide id="4" orient="horz" pos="4156">
          <p15:clr>
            <a:srgbClr val="FBAE40"/>
          </p15:clr>
        </p15:guide>
        <p15:guide id="5" pos="197">
          <p15:clr>
            <a:srgbClr val="FBAE40"/>
          </p15:clr>
        </p15:guide>
        <p15:guide id="6" pos="746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4">
    <p:spTree>
      <p:nvGrpSpPr>
        <p:cNvPr id="1" name=""/>
        <p:cNvGrpSpPr/>
        <p:nvPr/>
      </p:nvGrpSpPr>
      <p:grpSpPr>
        <a:xfrm>
          <a:off x="0" y="0"/>
          <a:ext cx="0" cy="0"/>
          <a:chOff x="0" y="0"/>
          <a:chExt cx="0" cy="0"/>
        </a:xfrm>
      </p:grpSpPr>
      <p:sp>
        <p:nvSpPr>
          <p:cNvPr id="30" name="スライド番号プレースホルダー 5">
            <a:extLst>
              <a:ext uri="{FF2B5EF4-FFF2-40B4-BE49-F238E27FC236}">
                <a16:creationId xmlns:a16="http://schemas.microsoft.com/office/drawing/2014/main" id="{E99BF538-16DE-E545-AE16-42A033D7B125}"/>
              </a:ext>
            </a:extLst>
          </p:cNvPr>
          <p:cNvSpPr txBox="1">
            <a:spLocks/>
          </p:cNvSpPr>
          <p:nvPr userDrawn="1"/>
        </p:nvSpPr>
        <p:spPr>
          <a:xfrm>
            <a:off x="8644500" y="406"/>
            <a:ext cx="499500" cy="428894"/>
          </a:xfrm>
          <a:prstGeom prst="rect">
            <a:avLst/>
          </a:prstGeom>
          <a:solidFill>
            <a:schemeClr val="accent1"/>
          </a:solidFill>
        </p:spPr>
        <p:txBody>
          <a:bodyPr vert="horz" lIns="68580" tIns="34290" rIns="188999" bIns="34290" rtlCol="0" anchor="ctr"/>
          <a:lstStyle>
            <a:defPPr>
              <a:defRPr lang="ja-JP"/>
            </a:defPPr>
            <a:lvl1pPr algn="r" rtl="0" fontAlgn="base">
              <a:spcBef>
                <a:spcPct val="0"/>
              </a:spcBef>
              <a:spcAft>
                <a:spcPct val="0"/>
              </a:spcAft>
              <a:defRPr kumimoji="1" sz="1100" b="0" kern="1200">
                <a:solidFill>
                  <a:schemeClr val="bg1"/>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fld id="{B00743E2-DB8E-42EE-B8E6-E10BB426BCEB}" type="slidenum">
              <a:rPr lang="ja-JP" altLang="en-US" sz="900" smtClean="0"/>
              <a:pPr/>
              <a:t>‹#›</a:t>
            </a:fld>
            <a:endParaRPr lang="ja-JP" altLang="en-US" sz="900"/>
          </a:p>
        </p:txBody>
      </p:sp>
      <p:sp>
        <p:nvSpPr>
          <p:cNvPr id="16" name="テキスト プレースホルダー 11">
            <a:extLst>
              <a:ext uri="{FF2B5EF4-FFF2-40B4-BE49-F238E27FC236}">
                <a16:creationId xmlns:a16="http://schemas.microsoft.com/office/drawing/2014/main" id="{6AFD3EFD-C072-024D-A343-90272754992B}"/>
              </a:ext>
            </a:extLst>
          </p:cNvPr>
          <p:cNvSpPr>
            <a:spLocks noGrp="1"/>
          </p:cNvSpPr>
          <p:nvPr userDrawn="1">
            <p:ph type="body" sz="quarter" idx="10" hasCustomPrompt="1"/>
          </p:nvPr>
        </p:nvSpPr>
        <p:spPr>
          <a:xfrm>
            <a:off x="521494" y="570304"/>
            <a:ext cx="8101013" cy="513160"/>
          </a:xfrm>
          <a:prstGeom prst="rect">
            <a:avLst/>
          </a:prstGeom>
        </p:spPr>
        <p:txBody>
          <a:bodyPr bIns="0">
            <a:noAutofit/>
          </a:bodyPr>
          <a:lstStyle>
            <a:lvl1pPr marL="0" indent="0" algn="ctr">
              <a:buNone/>
              <a:defRPr sz="1800" b="1">
                <a:solidFill>
                  <a:schemeClr val="tx1"/>
                </a:solidFill>
                <a:latin typeface="+mj-ea"/>
                <a:ea typeface="+mj-ea"/>
              </a:defRPr>
            </a:lvl1pPr>
            <a:lvl2pPr marL="342900" marR="0" indent="0" algn="ctr" defTabSz="685800" rtl="0" eaLnBrk="1" fontAlgn="auto" latinLnBrk="0" hangingPunct="1">
              <a:lnSpc>
                <a:spcPct val="90000"/>
              </a:lnSpc>
              <a:spcBef>
                <a:spcPts val="375"/>
              </a:spcBef>
              <a:spcAft>
                <a:spcPts val="0"/>
              </a:spcAft>
              <a:buClrTx/>
              <a:buSzTx/>
              <a:buFont typeface="Arial" panose="020B0604020202020204" pitchFamily="34" charset="0"/>
              <a:buNone/>
              <a:tabLst/>
              <a:defRPr sz="2400" b="1" baseline="0">
                <a:solidFill>
                  <a:schemeClr val="tx1"/>
                </a:solidFill>
              </a:defRPr>
            </a:lvl2pPr>
            <a:lvl5pPr marL="1371600" indent="0">
              <a:buNone/>
              <a:defRPr/>
            </a:lvl5pPr>
          </a:lstStyle>
          <a:p>
            <a:pPr lvl="0"/>
            <a:r>
              <a:rPr kumimoji="1" lang="en-US" altLang="ja-JP" dirty="0"/>
              <a:t>Key Message</a:t>
            </a:r>
            <a:endParaRPr kumimoji="1" lang="ja-JP" altLang="en-US" dirty="0"/>
          </a:p>
        </p:txBody>
      </p:sp>
      <p:sp>
        <p:nvSpPr>
          <p:cNvPr id="11" name="スライド番号プレースホルダー 5">
            <a:extLst>
              <a:ext uri="{FF2B5EF4-FFF2-40B4-BE49-F238E27FC236}">
                <a16:creationId xmlns:a16="http://schemas.microsoft.com/office/drawing/2014/main" id="{6A123FA6-513F-6546-9CCC-BD4D4364CB8A}"/>
              </a:ext>
            </a:extLst>
          </p:cNvPr>
          <p:cNvSpPr txBox="1">
            <a:spLocks/>
          </p:cNvSpPr>
          <p:nvPr userDrawn="1"/>
        </p:nvSpPr>
        <p:spPr>
          <a:xfrm>
            <a:off x="8028385" y="4948014"/>
            <a:ext cx="1009796" cy="141226"/>
          </a:xfrm>
          <a:prstGeom prst="rect">
            <a:avLst/>
          </a:prstGeom>
        </p:spPr>
        <p:txBody>
          <a:bodyPr wrap="none" lIns="0" tIns="0" rIns="0" bIns="0" anchor="ctr"/>
          <a:lstStyle>
            <a:defPPr>
              <a:defRPr lang="ja-JP"/>
            </a:defPPr>
            <a:lvl1pPr algn="r" rtl="0" fontAlgn="base">
              <a:spcBef>
                <a:spcPct val="0"/>
              </a:spcBef>
              <a:spcAft>
                <a:spcPct val="0"/>
              </a:spcAft>
              <a:defRPr kumimoji="1" sz="1200" b="1" kern="1200">
                <a:solidFill>
                  <a:schemeClr val="bg1">
                    <a:lumMod val="50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kumimoji="1" lang="en" altLang="ja-JP" sz="525" b="0" i="0" kern="1200" dirty="0">
                <a:solidFill>
                  <a:schemeClr val="tx1"/>
                </a:solidFill>
                <a:effectLst/>
                <a:latin typeface="+mn-lt"/>
                <a:ea typeface="+mn-ea"/>
                <a:cs typeface="+mn-cs"/>
              </a:rPr>
              <a:t>©️ Panasonic Connect Co., Ltd.</a:t>
            </a:r>
            <a:r>
              <a:rPr kumimoji="1" lang="ja-JP" altLang="en-US" sz="525" b="0" i="0" kern="1200" baseline="0" dirty="0">
                <a:solidFill>
                  <a:schemeClr val="tx1"/>
                </a:solidFill>
                <a:effectLst/>
                <a:latin typeface="+mn-lt"/>
                <a:ea typeface="+mn-ea"/>
                <a:cs typeface="+mn-cs"/>
              </a:rPr>
              <a:t> </a:t>
            </a:r>
            <a:r>
              <a:rPr kumimoji="1" lang="en" altLang="ja-JP" sz="525" b="0" i="0" kern="1200" dirty="0">
                <a:solidFill>
                  <a:schemeClr val="tx1"/>
                </a:solidFill>
                <a:effectLst/>
                <a:latin typeface="+mn-lt"/>
                <a:ea typeface="+mn-ea"/>
                <a:cs typeface="+mn-cs"/>
              </a:rPr>
              <a:t>2022</a:t>
            </a:r>
          </a:p>
        </p:txBody>
      </p:sp>
      <p:pic>
        <p:nvPicPr>
          <p:cNvPr id="12" name="図 11">
            <a:extLst>
              <a:ext uri="{FF2B5EF4-FFF2-40B4-BE49-F238E27FC236}">
                <a16:creationId xmlns:a16="http://schemas.microsoft.com/office/drawing/2014/main" id="{F27AFF5F-9897-5B4E-B66B-B6C0D8DF02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80312" y="4985962"/>
            <a:ext cx="513000" cy="81000"/>
          </a:xfrm>
          <a:prstGeom prst="rect">
            <a:avLst/>
          </a:prstGeom>
        </p:spPr>
      </p:pic>
      <p:pic>
        <p:nvPicPr>
          <p:cNvPr id="13" name="図 12">
            <a:extLst>
              <a:ext uri="{FF2B5EF4-FFF2-40B4-BE49-F238E27FC236}">
                <a16:creationId xmlns:a16="http://schemas.microsoft.com/office/drawing/2014/main" id="{C7A95561-4C71-5A4B-95DE-FA07FBA8F1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441" y="4876389"/>
            <a:ext cx="1337205" cy="260646"/>
          </a:xfrm>
          <a:prstGeom prst="rect">
            <a:avLst/>
          </a:prstGeom>
        </p:spPr>
      </p:pic>
      <p:sp>
        <p:nvSpPr>
          <p:cNvPr id="9" name="タイトル 6"/>
          <p:cNvSpPr>
            <a:spLocks noGrp="1"/>
          </p:cNvSpPr>
          <p:nvPr>
            <p:ph type="title"/>
          </p:nvPr>
        </p:nvSpPr>
        <p:spPr>
          <a:xfrm>
            <a:off x="0" y="0"/>
            <a:ext cx="8644500" cy="429300"/>
          </a:xfrm>
          <a:solidFill>
            <a:schemeClr val="tx2"/>
          </a:solidFill>
        </p:spPr>
        <p:txBody>
          <a:bodyPr lIns="288000"/>
          <a:lstStyle>
            <a:lvl1pPr algn="l">
              <a:defRPr sz="1350" spc="0">
                <a:solidFill>
                  <a:schemeClr val="bg1"/>
                </a:solidFill>
              </a:defRPr>
            </a:lvl1pPr>
          </a:lstStyle>
          <a:p>
            <a:r>
              <a:rPr kumimoji="1" lang="ja-JP" altLang="en-US" dirty="0"/>
              <a:t>マスター タイトルの書式設定</a:t>
            </a:r>
          </a:p>
        </p:txBody>
      </p:sp>
    </p:spTree>
    <p:extLst>
      <p:ext uri="{BB962C8B-B14F-4D97-AF65-F5344CB8AC3E}">
        <p14:creationId xmlns:p14="http://schemas.microsoft.com/office/powerpoint/2010/main" val="4011632086"/>
      </p:ext>
    </p:extLst>
  </p:cSld>
  <p:clrMapOvr>
    <a:masterClrMapping/>
  </p:clrMapOvr>
  <p:transition spd="slow"/>
  <p:extLst>
    <p:ext uri="{DCECCB84-F9BA-43D5-87BE-67443E8EF086}">
      <p15:sldGuideLst xmlns:p15="http://schemas.microsoft.com/office/powerpoint/2012/main">
        <p15:guide id="3" orient="horz" pos="890">
          <p15:clr>
            <a:srgbClr val="FBAE40"/>
          </p15:clr>
        </p15:guide>
        <p15:guide id="4" orient="horz" pos="4156">
          <p15:clr>
            <a:srgbClr val="FBAE40"/>
          </p15:clr>
        </p15:guide>
        <p15:guide id="5" pos="197">
          <p15:clr>
            <a:srgbClr val="FBAE40"/>
          </p15:clr>
        </p15:guide>
        <p15:guide id="6" pos="746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1_NoBAR">
    <p:spTree>
      <p:nvGrpSpPr>
        <p:cNvPr id="1" name=""/>
        <p:cNvGrpSpPr/>
        <p:nvPr/>
      </p:nvGrpSpPr>
      <p:grpSpPr>
        <a:xfrm>
          <a:off x="0" y="0"/>
          <a:ext cx="0" cy="0"/>
          <a:chOff x="0" y="0"/>
          <a:chExt cx="0" cy="0"/>
        </a:xfrm>
      </p:grpSpPr>
      <p:sp>
        <p:nvSpPr>
          <p:cNvPr id="3" name="タイトル 2"/>
          <p:cNvSpPr>
            <a:spLocks noGrp="1"/>
          </p:cNvSpPr>
          <p:nvPr>
            <p:ph type="title"/>
          </p:nvPr>
        </p:nvSpPr>
        <p:spPr>
          <a:xfrm>
            <a:off x="0" y="0"/>
            <a:ext cx="8730462" cy="429300"/>
          </a:xfrm>
        </p:spPr>
        <p:txBody>
          <a:bodyPr lIns="288000"/>
          <a:lstStyle>
            <a:lvl1pPr algn="l">
              <a:defRPr sz="1350" b="1">
                <a:latin typeface="+mj-ea"/>
                <a:ea typeface="+mj-ea"/>
              </a:defRPr>
            </a:lvl1pPr>
          </a:lstStyle>
          <a:p>
            <a:r>
              <a:rPr kumimoji="1" lang="ja-JP" altLang="en-US" dirty="0"/>
              <a:t>マスター タイトルの書式設定</a:t>
            </a:r>
          </a:p>
        </p:txBody>
      </p:sp>
      <p:sp>
        <p:nvSpPr>
          <p:cNvPr id="22" name="スライド番号プレースホルダー 5">
            <a:extLst>
              <a:ext uri="{FF2B5EF4-FFF2-40B4-BE49-F238E27FC236}">
                <a16:creationId xmlns:a16="http://schemas.microsoft.com/office/drawing/2014/main" id="{91FB1C8B-A04B-9E40-916B-E68DF688C5C2}"/>
              </a:ext>
            </a:extLst>
          </p:cNvPr>
          <p:cNvSpPr txBox="1">
            <a:spLocks/>
          </p:cNvSpPr>
          <p:nvPr userDrawn="1"/>
        </p:nvSpPr>
        <p:spPr>
          <a:xfrm>
            <a:off x="8644500" y="406"/>
            <a:ext cx="499500" cy="428894"/>
          </a:xfrm>
          <a:prstGeom prst="rect">
            <a:avLst/>
          </a:prstGeom>
          <a:noFill/>
        </p:spPr>
        <p:txBody>
          <a:bodyPr vert="horz" lIns="68580" tIns="34290" rIns="188999" bIns="34290" rtlCol="0" anchor="ctr"/>
          <a:lstStyle>
            <a:defPPr>
              <a:defRPr lang="ja-JP"/>
            </a:defPPr>
            <a:lvl1pPr algn="r" rtl="0" fontAlgn="base">
              <a:spcBef>
                <a:spcPct val="0"/>
              </a:spcBef>
              <a:spcAft>
                <a:spcPct val="0"/>
              </a:spcAft>
              <a:defRPr kumimoji="1" sz="1100" b="0" kern="1200">
                <a:solidFill>
                  <a:schemeClr val="bg1"/>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fld id="{B00743E2-DB8E-42EE-B8E6-E10BB426BCEB}" type="slidenum">
              <a:rPr lang="ja-JP" altLang="en-US" sz="900" smtClean="0">
                <a:solidFill>
                  <a:schemeClr val="tx2"/>
                </a:solidFill>
              </a:rPr>
              <a:pPr/>
              <a:t>‹#›</a:t>
            </a:fld>
            <a:endParaRPr lang="ja-JP" altLang="en-US" sz="900">
              <a:solidFill>
                <a:schemeClr val="tx2"/>
              </a:solidFill>
            </a:endParaRPr>
          </a:p>
        </p:txBody>
      </p:sp>
      <p:sp>
        <p:nvSpPr>
          <p:cNvPr id="7" name="スライド番号プレースホルダー 5">
            <a:extLst>
              <a:ext uri="{FF2B5EF4-FFF2-40B4-BE49-F238E27FC236}">
                <a16:creationId xmlns:a16="http://schemas.microsoft.com/office/drawing/2014/main" id="{6A123FA6-513F-6546-9CCC-BD4D4364CB8A}"/>
              </a:ext>
            </a:extLst>
          </p:cNvPr>
          <p:cNvSpPr txBox="1">
            <a:spLocks/>
          </p:cNvSpPr>
          <p:nvPr userDrawn="1"/>
        </p:nvSpPr>
        <p:spPr>
          <a:xfrm>
            <a:off x="8028385" y="4948014"/>
            <a:ext cx="1009796" cy="141226"/>
          </a:xfrm>
          <a:prstGeom prst="rect">
            <a:avLst/>
          </a:prstGeom>
        </p:spPr>
        <p:txBody>
          <a:bodyPr wrap="none" lIns="0" tIns="0" rIns="0" bIns="0" anchor="ctr"/>
          <a:lstStyle>
            <a:defPPr>
              <a:defRPr lang="ja-JP"/>
            </a:defPPr>
            <a:lvl1pPr algn="r" rtl="0" fontAlgn="base">
              <a:spcBef>
                <a:spcPct val="0"/>
              </a:spcBef>
              <a:spcAft>
                <a:spcPct val="0"/>
              </a:spcAft>
              <a:defRPr kumimoji="1" sz="1200" b="1" kern="1200">
                <a:solidFill>
                  <a:schemeClr val="bg1">
                    <a:lumMod val="50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kumimoji="1" lang="en" altLang="ja-JP" sz="525" b="0" i="0" kern="1200" dirty="0">
                <a:solidFill>
                  <a:schemeClr val="tx1"/>
                </a:solidFill>
                <a:effectLst/>
                <a:latin typeface="+mn-lt"/>
                <a:ea typeface="+mn-ea"/>
                <a:cs typeface="+mn-cs"/>
              </a:rPr>
              <a:t>©️ Panasonic Connect Co., Ltd.</a:t>
            </a:r>
            <a:r>
              <a:rPr kumimoji="1" lang="ja-JP" altLang="en-US" sz="525" b="0" i="0" kern="1200" baseline="0" dirty="0">
                <a:solidFill>
                  <a:schemeClr val="tx1"/>
                </a:solidFill>
                <a:effectLst/>
                <a:latin typeface="+mn-lt"/>
                <a:ea typeface="+mn-ea"/>
                <a:cs typeface="+mn-cs"/>
              </a:rPr>
              <a:t> </a:t>
            </a:r>
            <a:r>
              <a:rPr kumimoji="1" lang="en" altLang="ja-JP" sz="525" b="0" i="0" kern="1200" dirty="0">
                <a:solidFill>
                  <a:schemeClr val="tx1"/>
                </a:solidFill>
                <a:effectLst/>
                <a:latin typeface="+mn-lt"/>
                <a:ea typeface="+mn-ea"/>
                <a:cs typeface="+mn-cs"/>
              </a:rPr>
              <a:t>2022</a:t>
            </a:r>
          </a:p>
        </p:txBody>
      </p:sp>
      <p:pic>
        <p:nvPicPr>
          <p:cNvPr id="8" name="図 7">
            <a:extLst>
              <a:ext uri="{FF2B5EF4-FFF2-40B4-BE49-F238E27FC236}">
                <a16:creationId xmlns:a16="http://schemas.microsoft.com/office/drawing/2014/main" id="{F27AFF5F-9897-5B4E-B66B-B6C0D8DF02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80312" y="4985962"/>
            <a:ext cx="513000" cy="81000"/>
          </a:xfrm>
          <a:prstGeom prst="rect">
            <a:avLst/>
          </a:prstGeom>
        </p:spPr>
      </p:pic>
      <p:pic>
        <p:nvPicPr>
          <p:cNvPr id="9" name="図 8">
            <a:extLst>
              <a:ext uri="{FF2B5EF4-FFF2-40B4-BE49-F238E27FC236}">
                <a16:creationId xmlns:a16="http://schemas.microsoft.com/office/drawing/2014/main" id="{C7A95561-4C71-5A4B-95DE-FA07FBA8F1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441" y="4876389"/>
            <a:ext cx="1337205" cy="260646"/>
          </a:xfrm>
          <a:prstGeom prst="rect">
            <a:avLst/>
          </a:prstGeom>
        </p:spPr>
      </p:pic>
    </p:spTree>
    <p:extLst>
      <p:ext uri="{BB962C8B-B14F-4D97-AF65-F5344CB8AC3E}">
        <p14:creationId xmlns:p14="http://schemas.microsoft.com/office/powerpoint/2010/main" val="1850173086"/>
      </p:ext>
    </p:extLst>
  </p:cSld>
  <p:clrMapOvr>
    <a:masterClrMapping/>
  </p:clrMapOvr>
  <p:transition spd="slow"/>
  <p:extLst>
    <p:ext uri="{DCECCB84-F9BA-43D5-87BE-67443E8EF086}">
      <p15:sldGuideLst xmlns:p15="http://schemas.microsoft.com/office/powerpoint/2012/main">
        <p15:guide id="3" orient="horz" pos="890">
          <p15:clr>
            <a:srgbClr val="FBAE40"/>
          </p15:clr>
        </p15:guide>
        <p15:guide id="4" orient="horz" pos="4156">
          <p15:clr>
            <a:srgbClr val="FBAE40"/>
          </p15:clr>
        </p15:guide>
        <p15:guide id="5" pos="197">
          <p15:clr>
            <a:srgbClr val="FBAE40"/>
          </p15:clr>
        </p15:guide>
        <p15:guide id="6" pos="746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5" name="スライド番号プレースホルダー 5">
            <a:extLst>
              <a:ext uri="{FF2B5EF4-FFF2-40B4-BE49-F238E27FC236}">
                <a16:creationId xmlns:a16="http://schemas.microsoft.com/office/drawing/2014/main" id="{6A123FA6-513F-6546-9CCC-BD4D4364CB8A}"/>
              </a:ext>
            </a:extLst>
          </p:cNvPr>
          <p:cNvSpPr txBox="1">
            <a:spLocks/>
          </p:cNvSpPr>
          <p:nvPr userDrawn="1"/>
        </p:nvSpPr>
        <p:spPr>
          <a:xfrm>
            <a:off x="8028385" y="4948014"/>
            <a:ext cx="1009796" cy="141226"/>
          </a:xfrm>
          <a:prstGeom prst="rect">
            <a:avLst/>
          </a:prstGeom>
        </p:spPr>
        <p:txBody>
          <a:bodyPr wrap="none" lIns="0" tIns="0" rIns="0" bIns="0" anchor="ctr"/>
          <a:lstStyle>
            <a:defPPr>
              <a:defRPr lang="ja-JP"/>
            </a:defPPr>
            <a:lvl1pPr algn="r" rtl="0" fontAlgn="base">
              <a:spcBef>
                <a:spcPct val="0"/>
              </a:spcBef>
              <a:spcAft>
                <a:spcPct val="0"/>
              </a:spcAft>
              <a:defRPr kumimoji="1" sz="1200" b="1" kern="1200">
                <a:solidFill>
                  <a:schemeClr val="bg1">
                    <a:lumMod val="50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kumimoji="1" lang="en" altLang="ja-JP" sz="525" b="0" i="0" kern="1200" dirty="0">
                <a:solidFill>
                  <a:schemeClr val="tx1"/>
                </a:solidFill>
                <a:effectLst/>
                <a:latin typeface="+mn-lt"/>
                <a:ea typeface="+mn-ea"/>
                <a:cs typeface="+mn-cs"/>
              </a:rPr>
              <a:t>©️ Panasonic Connect Co., Ltd.</a:t>
            </a:r>
            <a:r>
              <a:rPr kumimoji="1" lang="ja-JP" altLang="en-US" sz="525" b="0" i="0" kern="1200" baseline="0" dirty="0">
                <a:solidFill>
                  <a:schemeClr val="tx1"/>
                </a:solidFill>
                <a:effectLst/>
                <a:latin typeface="+mn-lt"/>
                <a:ea typeface="+mn-ea"/>
                <a:cs typeface="+mn-cs"/>
              </a:rPr>
              <a:t> </a:t>
            </a:r>
            <a:r>
              <a:rPr kumimoji="1" lang="en" altLang="ja-JP" sz="525" b="0" i="0" kern="1200" dirty="0">
                <a:solidFill>
                  <a:schemeClr val="tx1"/>
                </a:solidFill>
                <a:effectLst/>
                <a:latin typeface="+mn-lt"/>
                <a:ea typeface="+mn-ea"/>
                <a:cs typeface="+mn-cs"/>
              </a:rPr>
              <a:t>2022</a:t>
            </a:r>
          </a:p>
        </p:txBody>
      </p:sp>
      <p:pic>
        <p:nvPicPr>
          <p:cNvPr id="6" name="図 5">
            <a:extLst>
              <a:ext uri="{FF2B5EF4-FFF2-40B4-BE49-F238E27FC236}">
                <a16:creationId xmlns:a16="http://schemas.microsoft.com/office/drawing/2014/main" id="{F27AFF5F-9897-5B4E-B66B-B6C0D8DF02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80312" y="4985962"/>
            <a:ext cx="513000" cy="81000"/>
          </a:xfrm>
          <a:prstGeom prst="rect">
            <a:avLst/>
          </a:prstGeom>
        </p:spPr>
      </p:pic>
      <p:pic>
        <p:nvPicPr>
          <p:cNvPr id="7" name="図 6">
            <a:extLst>
              <a:ext uri="{FF2B5EF4-FFF2-40B4-BE49-F238E27FC236}">
                <a16:creationId xmlns:a16="http://schemas.microsoft.com/office/drawing/2014/main" id="{C7A95561-4C71-5A4B-95DE-FA07FBA8F1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441" y="4876389"/>
            <a:ext cx="1337205" cy="260646"/>
          </a:xfrm>
          <a:prstGeom prst="rect">
            <a:avLst/>
          </a:prstGeom>
        </p:spPr>
      </p:pic>
    </p:spTree>
    <p:extLst>
      <p:ext uri="{BB962C8B-B14F-4D97-AF65-F5344CB8AC3E}">
        <p14:creationId xmlns:p14="http://schemas.microsoft.com/office/powerpoint/2010/main" val="2102751368"/>
      </p:ext>
    </p:extLst>
  </p:cSld>
  <p:clrMapOvr>
    <a:masterClrMapping/>
  </p:clrMapOvr>
  <p:transition spd="slow"/>
  <p:extLst>
    <p:ext uri="{DCECCB84-F9BA-43D5-87BE-67443E8EF086}">
      <p15:sldGuideLst xmlns:p15="http://schemas.microsoft.com/office/powerpoint/2012/main">
        <p15:guide id="3" orient="horz" pos="890">
          <p15:clr>
            <a:srgbClr val="FBAE40"/>
          </p15:clr>
        </p15:guide>
        <p15:guide id="4" orient="horz" pos="4156">
          <p15:clr>
            <a:srgbClr val="FBAE40"/>
          </p15:clr>
        </p15:guide>
        <p15:guide id="5" pos="197">
          <p15:clr>
            <a:srgbClr val="FBAE40"/>
          </p15:clr>
        </p15:guide>
        <p15:guide id="6" pos="74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
        <p:nvSpPr>
          <p:cNvPr id="9" name="Title 1"/>
          <p:cNvSpPr>
            <a:spLocks noGrp="1"/>
          </p:cNvSpPr>
          <p:nvPr>
            <p:ph type="ctrTitle"/>
          </p:nvPr>
        </p:nvSpPr>
        <p:spPr>
          <a:xfrm>
            <a:off x="1033975" y="1712601"/>
            <a:ext cx="6900203" cy="1384644"/>
          </a:xfrm>
          <a:prstGeom prst="rect">
            <a:avLst/>
          </a:prstGeom>
          <a:effectLst/>
        </p:spPr>
        <p:txBody>
          <a:bodyPr anchor="t">
            <a:normAutofit/>
          </a:bodyPr>
          <a:lstStyle>
            <a:lvl1pPr algn="ctr">
              <a:defRPr sz="2800">
                <a:solidFill>
                  <a:schemeClr val="bg1"/>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defRPr>
            </a:lvl1pPr>
          </a:lstStyle>
          <a:p>
            <a:r>
              <a:rPr lang="ja-JP" altLang="en-US" dirty="0"/>
              <a:t>マスター タイトルの書式設定</a:t>
            </a:r>
            <a:endParaRPr lang="en-US" dirty="0"/>
          </a:p>
        </p:txBody>
      </p:sp>
      <p:sp>
        <p:nvSpPr>
          <p:cNvPr id="10" name="Subtitle 2"/>
          <p:cNvSpPr>
            <a:spLocks noGrp="1"/>
          </p:cNvSpPr>
          <p:nvPr>
            <p:ph type="subTitle" idx="1"/>
          </p:nvPr>
        </p:nvSpPr>
        <p:spPr>
          <a:xfrm>
            <a:off x="1237724" y="3821239"/>
            <a:ext cx="6668552" cy="459726"/>
          </a:xfrm>
          <a:prstGeom prst="rect">
            <a:avLst/>
          </a:prstGeom>
        </p:spPr>
        <p:txBody>
          <a:bodyPr/>
          <a:lstStyle>
            <a:lvl1pPr marL="0" indent="0" algn="l">
              <a:buNone/>
              <a:defRPr sz="2400">
                <a:solidFill>
                  <a:schemeClr val="tx1"/>
                </a:solidFill>
                <a:latin typeface="Yu Gothic UI" panose="020B0500000000000000" pitchFamily="34" charset="-128"/>
                <a:ea typeface="Yu Gothic UI" panose="020B0500000000000000" pitchFamily="34" charset="-128"/>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Tree>
    <p:extLst>
      <p:ext uri="{BB962C8B-B14F-4D97-AF65-F5344CB8AC3E}">
        <p14:creationId xmlns:p14="http://schemas.microsoft.com/office/powerpoint/2010/main" val="1388975266"/>
      </p:ext>
    </p:extLst>
  </p:cSld>
  <p:clrMapOvr>
    <a:masterClrMapping/>
  </p:clrMapOvr>
  <p:extLst>
    <p:ext uri="{DCECCB84-F9BA-43D5-87BE-67443E8EF086}">
      <p15:sldGuideLst xmlns:p15="http://schemas.microsoft.com/office/powerpoint/2012/main">
        <p15:guide id="1" orient="horz" pos="1076">
          <p15:clr>
            <a:srgbClr val="FBAE40"/>
          </p15:clr>
        </p15:guide>
        <p15:guide id="2" orient="horz" pos="239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381551"/>
      </p:ext>
    </p:extLst>
  </p:cSld>
  <p:clrMapOvr>
    <a:masterClrMapping/>
  </p:clrMapOvr>
  <p:transition spd="slow"/>
  <p:extLst>
    <p:ext uri="{DCECCB84-F9BA-43D5-87BE-67443E8EF086}">
      <p15:sldGuideLst xmlns:p15="http://schemas.microsoft.com/office/powerpoint/2012/main">
        <p15:guide id="3" orient="horz" pos="890">
          <p15:clr>
            <a:srgbClr val="FBAE40"/>
          </p15:clr>
        </p15:guide>
        <p15:guide id="4" orient="horz" pos="4156">
          <p15:clr>
            <a:srgbClr val="FBAE40"/>
          </p15:clr>
        </p15:guide>
        <p15:guide id="5" pos="197">
          <p15:clr>
            <a:srgbClr val="FBAE40"/>
          </p15:clr>
        </p15:guide>
        <p15:guide id="6" pos="746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NAL">
    <p:bg>
      <p:bgPr>
        <a:solidFill>
          <a:schemeClr val="bg1"/>
        </a:solidFill>
        <a:effectLst/>
      </p:bgPr>
    </p:bg>
    <p:spTree>
      <p:nvGrpSpPr>
        <p:cNvPr id="1" name=""/>
        <p:cNvGrpSpPr/>
        <p:nvPr/>
      </p:nvGrpSpPr>
      <p:grpSpPr>
        <a:xfrm>
          <a:off x="0" y="0"/>
          <a:ext cx="0" cy="0"/>
          <a:chOff x="0" y="0"/>
          <a:chExt cx="0" cy="0"/>
        </a:xfrm>
      </p:grpSpPr>
      <p:pic>
        <p:nvPicPr>
          <p:cNvPr id="4" name="図 3"/>
          <p:cNvPicPr>
            <a:picLocks noChangeAspect="1"/>
          </p:cNvPicPr>
          <p:nvPr userDrawn="1"/>
        </p:nvPicPr>
        <p:blipFill>
          <a:blip r:embed="rId2"/>
          <a:srcRect/>
          <a:stretch/>
        </p:blipFill>
        <p:spPr>
          <a:xfrm>
            <a:off x="1143" y="643"/>
            <a:ext cx="9141714" cy="5142215"/>
          </a:xfrm>
          <a:prstGeom prst="rect">
            <a:avLst/>
          </a:prstGeom>
        </p:spPr>
      </p:pic>
    </p:spTree>
    <p:extLst>
      <p:ext uri="{BB962C8B-B14F-4D97-AF65-F5344CB8AC3E}">
        <p14:creationId xmlns:p14="http://schemas.microsoft.com/office/powerpoint/2010/main" val="3169431986"/>
      </p:ext>
    </p:extLst>
  </p:cSld>
  <p:clrMapOvr>
    <a:masterClrMapping/>
  </p:clrMapOvr>
  <p:transition spd="slow"/>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99">
          <p15:clr>
            <a:srgbClr val="FBAE40"/>
          </p15:clr>
        </p15:guide>
        <p15:guide id="4" orient="horz" pos="4156">
          <p15:clr>
            <a:srgbClr val="FBAE40"/>
          </p15:clr>
        </p15:guide>
        <p15:guide id="5" pos="197">
          <p15:clr>
            <a:srgbClr val="FBAE40"/>
          </p15:clr>
        </p15:guide>
        <p15:guide id="6" pos="746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355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
        <p:nvSpPr>
          <p:cNvPr id="8" name="Content Placeholder 2"/>
          <p:cNvSpPr>
            <a:spLocks noGrp="1"/>
          </p:cNvSpPr>
          <p:nvPr>
            <p:ph idx="1"/>
          </p:nvPr>
        </p:nvSpPr>
        <p:spPr>
          <a:xfrm>
            <a:off x="245063" y="1126582"/>
            <a:ext cx="8542732" cy="343531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5332796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サブ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
        <p:nvSpPr>
          <p:cNvPr id="8" name="Content Placeholder 2"/>
          <p:cNvSpPr>
            <a:spLocks noGrp="1"/>
          </p:cNvSpPr>
          <p:nvPr>
            <p:ph idx="1"/>
          </p:nvPr>
        </p:nvSpPr>
        <p:spPr>
          <a:xfrm>
            <a:off x="229905" y="1725138"/>
            <a:ext cx="8557890" cy="283675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2"/>
          <p:cNvSpPr>
            <a:spLocks noGrp="1"/>
          </p:cNvSpPr>
          <p:nvPr>
            <p:ph type="body" idx="10"/>
          </p:nvPr>
        </p:nvSpPr>
        <p:spPr>
          <a:xfrm>
            <a:off x="229905" y="1107203"/>
            <a:ext cx="855789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Tree>
    <p:extLst>
      <p:ext uri="{BB962C8B-B14F-4D97-AF65-F5344CB8AC3E}">
        <p14:creationId xmlns:p14="http://schemas.microsoft.com/office/powerpoint/2010/main" val="391745748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7527" y="1106518"/>
            <a:ext cx="4289631" cy="326350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11875" y="1106518"/>
            <a:ext cx="4289631" cy="326350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0"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Tree>
    <p:extLst>
      <p:ext uri="{BB962C8B-B14F-4D97-AF65-F5344CB8AC3E}">
        <p14:creationId xmlns:p14="http://schemas.microsoft.com/office/powerpoint/2010/main" val="3416067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9905" y="1107203"/>
            <a:ext cx="4276419"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229905" y="1725137"/>
            <a:ext cx="4276419" cy="2763441"/>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564774" y="1107203"/>
            <a:ext cx="4336732"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564774" y="1725137"/>
            <a:ext cx="4336732" cy="2763441"/>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Tree>
    <p:extLst>
      <p:ext uri="{BB962C8B-B14F-4D97-AF65-F5344CB8AC3E}">
        <p14:creationId xmlns:p14="http://schemas.microsoft.com/office/powerpoint/2010/main" val="3965218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Tree>
    <p:extLst>
      <p:ext uri="{BB962C8B-B14F-4D97-AF65-F5344CB8AC3E}">
        <p14:creationId xmlns:p14="http://schemas.microsoft.com/office/powerpoint/2010/main" val="13117413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3.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4.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図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8644" y="425093"/>
            <a:ext cx="1965764" cy="457698"/>
          </a:xfrm>
          <a:prstGeom prst="rect">
            <a:avLst/>
          </a:prstGeom>
        </p:spPr>
      </p:pic>
      <p:sp>
        <p:nvSpPr>
          <p:cNvPr id="6" name="テキスト ボックス 5"/>
          <p:cNvSpPr txBox="1"/>
          <p:nvPr userDrawn="1"/>
        </p:nvSpPr>
        <p:spPr>
          <a:xfrm>
            <a:off x="337406" y="4876459"/>
            <a:ext cx="1596912" cy="230832"/>
          </a:xfrm>
          <a:prstGeom prst="rect">
            <a:avLst/>
          </a:prstGeom>
          <a:noFill/>
        </p:spPr>
        <p:txBody>
          <a:bodyPr wrap="none" rtlCol="0">
            <a:spAutoFit/>
          </a:bodyPr>
          <a:lstStyle/>
          <a:p>
            <a:pPr algn="l"/>
            <a:r>
              <a:rPr kumimoji="1" lang="en-US" altLang="ja-JP" sz="900" dirty="0">
                <a:solidFill>
                  <a:schemeClr val="tx1"/>
                </a:solidFill>
                <a:latin typeface="Calibri" panose="020F0502020204030204" pitchFamily="34" charset="0"/>
                <a:cs typeface="Calibri" panose="020F0502020204030204" pitchFamily="34" charset="0"/>
              </a:rPr>
              <a:t>© i-PRO | All Rights</a:t>
            </a:r>
            <a:r>
              <a:rPr kumimoji="1" lang="en-US" altLang="ja-JP" sz="900" baseline="0" dirty="0">
                <a:solidFill>
                  <a:schemeClr val="tx1"/>
                </a:solidFill>
                <a:latin typeface="Calibri" panose="020F0502020204030204" pitchFamily="34" charset="0"/>
                <a:cs typeface="Calibri" panose="020F0502020204030204" pitchFamily="34" charset="0"/>
              </a:rPr>
              <a:t> Reserved.</a:t>
            </a:r>
            <a:endParaRPr kumimoji="1" lang="ja-JP" altLang="en-US" sz="900" dirty="0">
              <a:solidFill>
                <a:schemeClr val="tx1"/>
              </a:solidFill>
              <a:latin typeface="Calibri" panose="020F0502020204030204" pitchFamily="34" charset="0"/>
              <a:cs typeface="Calibri" panose="020F0502020204030204" pitchFamily="34" charset="0"/>
            </a:endParaRPr>
          </a:p>
        </p:txBody>
      </p:sp>
      <p:sp>
        <p:nvSpPr>
          <p:cNvPr id="5" name="正方形/長方形 4"/>
          <p:cNvSpPr/>
          <p:nvPr userDrawn="1"/>
        </p:nvSpPr>
        <p:spPr>
          <a:xfrm>
            <a:off x="8738647" y="4713"/>
            <a:ext cx="405353" cy="405353"/>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7513164" y="410066"/>
            <a:ext cx="1225484" cy="1225484"/>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95666971"/>
      </p:ext>
    </p:extLst>
  </p:cSld>
  <p:clrMap bg1="lt1" tx1="dk1" bg2="lt2" tx2="dk2" accent1="accent1" accent2="accent2" accent3="accent3" accent4="accent4" accent5="accent5" accent6="accent6" hlink="hlink" folHlink="folHlink"/>
  <p:sldLayoutIdLst>
    <p:sldLayoutId id="2147483748" r:id="rId1"/>
    <p:sldLayoutId id="2147483788" r:id="rId2"/>
  </p:sldLayoutIdLst>
  <p:txStyles>
    <p:titleStyle>
      <a:lvl1pPr algn="ctr" defTabSz="457200" rtl="0" eaLnBrk="1" fontAlgn="base" hangingPunct="1">
        <a:spcBef>
          <a:spcPct val="0"/>
        </a:spcBef>
        <a:spcAft>
          <a:spcPct val="0"/>
        </a:spcAft>
        <a:defRPr kumimoji="1" sz="4400" kern="1200">
          <a:solidFill>
            <a:schemeClr val="tx1"/>
          </a:solidFill>
          <a:latin typeface="+mj-lt"/>
          <a:ea typeface="+mj-ea"/>
          <a:cs typeface="ＭＳ Ｐゴシック" charset="0"/>
        </a:defRPr>
      </a:lvl1pPr>
      <a:lvl2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1" fontAlgn="base" hangingPunct="1">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userDrawn="1"/>
        </p:nvSpPr>
        <p:spPr>
          <a:xfrm>
            <a:off x="956312" y="1622174"/>
            <a:ext cx="7050996" cy="1578225"/>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b="1" dirty="0"/>
          </a:p>
        </p:txBody>
      </p:sp>
      <p:pic>
        <p:nvPicPr>
          <p:cNvPr id="4" name="図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7308" y="1067391"/>
            <a:ext cx="560881" cy="554784"/>
          </a:xfrm>
          <a:prstGeom prst="rect">
            <a:avLst/>
          </a:prstGeom>
        </p:spPr>
      </p:pic>
      <p:sp>
        <p:nvSpPr>
          <p:cNvPr id="5" name="テキスト ボックス 4"/>
          <p:cNvSpPr txBox="1"/>
          <p:nvPr userDrawn="1"/>
        </p:nvSpPr>
        <p:spPr>
          <a:xfrm>
            <a:off x="337406" y="4876459"/>
            <a:ext cx="1596912" cy="230832"/>
          </a:xfrm>
          <a:prstGeom prst="rect">
            <a:avLst/>
          </a:prstGeom>
          <a:noFill/>
        </p:spPr>
        <p:txBody>
          <a:bodyPr wrap="none" rtlCol="0">
            <a:spAutoFit/>
          </a:bodyPr>
          <a:lstStyle/>
          <a:p>
            <a:pPr algn="l"/>
            <a:r>
              <a:rPr kumimoji="1" lang="en-US" altLang="ja-JP" sz="900" dirty="0">
                <a:solidFill>
                  <a:schemeClr val="tx1"/>
                </a:solidFill>
                <a:latin typeface="Calibri" panose="020F0502020204030204" pitchFamily="34" charset="0"/>
                <a:cs typeface="Calibri" panose="020F0502020204030204" pitchFamily="34" charset="0"/>
              </a:rPr>
              <a:t>© i-PRO | All Rights</a:t>
            </a:r>
            <a:r>
              <a:rPr kumimoji="1" lang="en-US" altLang="ja-JP" sz="900" baseline="0" dirty="0">
                <a:solidFill>
                  <a:schemeClr val="tx1"/>
                </a:solidFill>
                <a:latin typeface="Calibri" panose="020F0502020204030204" pitchFamily="34" charset="0"/>
                <a:cs typeface="Calibri" panose="020F0502020204030204" pitchFamily="34" charset="0"/>
              </a:rPr>
              <a:t> Reserved.</a:t>
            </a:r>
            <a:endParaRPr kumimoji="1" lang="ja-JP" altLang="en-US" sz="900" dirty="0">
              <a:solidFill>
                <a:schemeClr val="tx1"/>
              </a:solidFill>
              <a:latin typeface="Calibri" panose="020F0502020204030204" pitchFamily="34" charset="0"/>
              <a:cs typeface="Calibri" panose="020F0502020204030204" pitchFamily="34" charset="0"/>
            </a:endParaRPr>
          </a:p>
        </p:txBody>
      </p:sp>
      <p:pic>
        <p:nvPicPr>
          <p:cNvPr id="2" name="図 1">
            <a:extLst>
              <a:ext uri="{FF2B5EF4-FFF2-40B4-BE49-F238E27FC236}">
                <a16:creationId xmlns:a16="http://schemas.microsoft.com/office/drawing/2014/main" id="{A946BDF2-0884-B84F-CABB-9922006A6B4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28644" y="425093"/>
            <a:ext cx="1965764" cy="457698"/>
          </a:xfrm>
          <a:prstGeom prst="rect">
            <a:avLst/>
          </a:prstGeom>
        </p:spPr>
      </p:pic>
    </p:spTree>
    <p:extLst>
      <p:ext uri="{BB962C8B-B14F-4D97-AF65-F5344CB8AC3E}">
        <p14:creationId xmlns:p14="http://schemas.microsoft.com/office/powerpoint/2010/main" val="694274851"/>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9144000" cy="914400"/>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noFill/>
              </a:ln>
            </a:endParaRPr>
          </a:p>
        </p:txBody>
      </p:sp>
      <p:sp>
        <p:nvSpPr>
          <p:cNvPr id="17" name="テキスト ボックス 16"/>
          <p:cNvSpPr txBox="1"/>
          <p:nvPr userDrawn="1"/>
        </p:nvSpPr>
        <p:spPr>
          <a:xfrm>
            <a:off x="7540392" y="4883453"/>
            <a:ext cx="1596912" cy="230832"/>
          </a:xfrm>
          <a:prstGeom prst="rect">
            <a:avLst/>
          </a:prstGeom>
          <a:noFill/>
        </p:spPr>
        <p:txBody>
          <a:bodyPr wrap="none" rtlCol="0">
            <a:spAutoFit/>
          </a:bodyPr>
          <a:lstStyle/>
          <a:p>
            <a:pPr algn="r"/>
            <a:r>
              <a:rPr kumimoji="1" lang="en-US" altLang="ja-JP" sz="900" dirty="0">
                <a:solidFill>
                  <a:schemeClr val="tx1"/>
                </a:solidFill>
                <a:latin typeface="Calibri" panose="020F0502020204030204" pitchFamily="34" charset="0"/>
                <a:cs typeface="Calibri" panose="020F0502020204030204" pitchFamily="34" charset="0"/>
              </a:rPr>
              <a:t>© i-PRO | All Rights</a:t>
            </a:r>
            <a:r>
              <a:rPr kumimoji="1" lang="en-US" altLang="ja-JP" sz="900" baseline="0" dirty="0">
                <a:solidFill>
                  <a:schemeClr val="tx1"/>
                </a:solidFill>
                <a:latin typeface="Calibri" panose="020F0502020204030204" pitchFamily="34" charset="0"/>
                <a:cs typeface="Calibri" panose="020F0502020204030204" pitchFamily="34" charset="0"/>
              </a:rPr>
              <a:t> Reserved.</a:t>
            </a:r>
            <a:endParaRPr kumimoji="1" lang="ja-JP" altLang="en-US" sz="900" dirty="0">
              <a:solidFill>
                <a:schemeClr val="tx1"/>
              </a:solidFill>
              <a:latin typeface="Calibri" panose="020F0502020204030204" pitchFamily="34" charset="0"/>
              <a:cs typeface="Calibri" panose="020F0502020204030204" pitchFamily="34" charset="0"/>
            </a:endParaRPr>
          </a:p>
        </p:txBody>
      </p:sp>
      <p:pic>
        <p:nvPicPr>
          <p:cNvPr id="24" name="図 23"/>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23850" y="4847754"/>
            <a:ext cx="845445" cy="196849"/>
          </a:xfrm>
          <a:prstGeom prst="rect">
            <a:avLst/>
          </a:prstGeom>
        </p:spPr>
      </p:pic>
      <p:cxnSp>
        <p:nvCxnSpPr>
          <p:cNvPr id="26" name="直線コネクタ 25"/>
          <p:cNvCxnSpPr/>
          <p:nvPr userDrawn="1"/>
        </p:nvCxnSpPr>
        <p:spPr>
          <a:xfrm>
            <a:off x="0" y="4731909"/>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53485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9144000" cy="504000"/>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Calibri"/>
              <a:ea typeface="Yu Gothic UI"/>
              <a:cs typeface="+mn-cs"/>
            </a:endParaRPr>
          </a:p>
        </p:txBody>
      </p:sp>
      <p:sp>
        <p:nvSpPr>
          <p:cNvPr id="17" name="テキスト ボックス 16"/>
          <p:cNvSpPr txBox="1"/>
          <p:nvPr userDrawn="1"/>
        </p:nvSpPr>
        <p:spPr>
          <a:xfrm>
            <a:off x="7540392" y="4883453"/>
            <a:ext cx="1596912" cy="230832"/>
          </a:xfrm>
          <a:prstGeom prst="rect">
            <a:avLst/>
          </a:prstGeom>
          <a:noFill/>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9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p:txBody>
      </p:sp>
      <p:pic>
        <p:nvPicPr>
          <p:cNvPr id="24" name="図 23"/>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23850" y="4847754"/>
            <a:ext cx="845445" cy="196849"/>
          </a:xfrm>
          <a:prstGeom prst="rect">
            <a:avLst/>
          </a:prstGeom>
        </p:spPr>
      </p:pic>
      <p:cxnSp>
        <p:nvCxnSpPr>
          <p:cNvPr id="26" name="直線コネクタ 25"/>
          <p:cNvCxnSpPr/>
          <p:nvPr userDrawn="1"/>
        </p:nvCxnSpPr>
        <p:spPr>
          <a:xfrm>
            <a:off x="0" y="4788000"/>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3">
            <a:extLst>
              <a:ext uri="{FF2B5EF4-FFF2-40B4-BE49-F238E27FC236}">
                <a16:creationId xmlns:a16="http://schemas.microsoft.com/office/drawing/2014/main" id="{3927B527-FD97-C061-AFC6-82FEB21A989E}"/>
              </a:ext>
            </a:extLst>
          </p:cNvPr>
          <p:cNvSpPr txBox="1">
            <a:spLocks/>
          </p:cNvSpPr>
          <p:nvPr userDrawn="1"/>
        </p:nvSpPr>
        <p:spPr>
          <a:xfrm>
            <a:off x="4304623"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endParaRPr lang="ja-JP" altLang="en-US" sz="900" b="1" dirty="0">
              <a:solidFill>
                <a:schemeClr val="tx1"/>
              </a:solidFill>
            </a:endParaRPr>
          </a:p>
        </p:txBody>
      </p:sp>
    </p:spTree>
    <p:extLst>
      <p:ext uri="{BB962C8B-B14F-4D97-AF65-F5344CB8AC3E}">
        <p14:creationId xmlns:p14="http://schemas.microsoft.com/office/powerpoint/2010/main" val="61930883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0"/>
            <a:ext cx="9144000" cy="51435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4290" y="4506743"/>
            <a:ext cx="1507770" cy="351061"/>
          </a:xfrm>
          <a:prstGeom prst="rect">
            <a:avLst/>
          </a:prstGeom>
        </p:spPr>
      </p:pic>
      <p:sp>
        <p:nvSpPr>
          <p:cNvPr id="4" name="テキスト ボックス 3"/>
          <p:cNvSpPr txBox="1"/>
          <p:nvPr userDrawn="1"/>
        </p:nvSpPr>
        <p:spPr>
          <a:xfrm>
            <a:off x="158496" y="4693212"/>
            <a:ext cx="1596912" cy="230832"/>
          </a:xfrm>
          <a:prstGeom prst="rect">
            <a:avLst/>
          </a:prstGeom>
          <a:noFill/>
        </p:spPr>
        <p:txBody>
          <a:bodyPr wrap="none" rtlCol="0">
            <a:spAutoFit/>
          </a:bodyPr>
          <a:lstStyle/>
          <a:p>
            <a:pPr algn="l">
              <a:tabLst/>
            </a:pPr>
            <a:r>
              <a:rPr kumimoji="1" lang="en-US" altLang="ja-JP" sz="900" dirty="0">
                <a:solidFill>
                  <a:schemeClr val="bg1"/>
                </a:solidFill>
                <a:latin typeface="Calibri" panose="020F0502020204030204" pitchFamily="34" charset="0"/>
                <a:cs typeface="Calibri" panose="020F0502020204030204" pitchFamily="34" charset="0"/>
              </a:rPr>
              <a:t>© i-PRO | All Rights</a:t>
            </a:r>
            <a:r>
              <a:rPr kumimoji="1" lang="en-US" altLang="ja-JP" sz="900" baseline="0" dirty="0">
                <a:solidFill>
                  <a:schemeClr val="bg1"/>
                </a:solidFill>
                <a:latin typeface="Calibri" panose="020F0502020204030204" pitchFamily="34" charset="0"/>
                <a:cs typeface="Calibri" panose="020F0502020204030204" pitchFamily="34" charset="0"/>
              </a:rPr>
              <a:t> Reserved.</a:t>
            </a:r>
            <a:endParaRPr kumimoji="1" lang="ja-JP" altLang="en-US" sz="9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0496942"/>
      </p:ext>
    </p:extLst>
  </p:cSld>
  <p:clrMap bg1="lt1" tx1="dk1" bg2="lt2" tx2="dk2" accent1="accent1" accent2="accent2" accent3="accent3" accent4="accent4" accent5="accent5" accent6="accent6" hlink="hlink" folHlink="folHlink"/>
  <p:sldLayoutIdLst>
    <p:sldLayoutId id="2147483742"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55" userDrawn="1">
          <p15:clr>
            <a:srgbClr val="F26B43"/>
          </p15:clr>
        </p15:guide>
        <p15:guide id="2" pos="4627"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9144000" cy="51435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13"/>
          </a:p>
        </p:txBody>
      </p:sp>
      <p:sp>
        <p:nvSpPr>
          <p:cNvPr id="3" name="テキスト ボックス 2"/>
          <p:cNvSpPr txBox="1"/>
          <p:nvPr userDrawn="1"/>
        </p:nvSpPr>
        <p:spPr>
          <a:xfrm>
            <a:off x="7547088" y="4869996"/>
            <a:ext cx="1596912" cy="230832"/>
          </a:xfrm>
          <a:prstGeom prst="rect">
            <a:avLst/>
          </a:prstGeom>
          <a:noFill/>
        </p:spPr>
        <p:txBody>
          <a:bodyPr wrap="none" rtlCol="0">
            <a:spAutoFit/>
          </a:bodyPr>
          <a:lstStyle/>
          <a:p>
            <a:pPr algn="l"/>
            <a:r>
              <a:rPr kumimoji="1" lang="en-US" altLang="ja-JP" sz="900" dirty="0">
                <a:solidFill>
                  <a:schemeClr val="bg1"/>
                </a:solidFill>
                <a:latin typeface="Calibri" panose="020F0502020204030204" pitchFamily="34" charset="0"/>
                <a:cs typeface="Calibri" panose="020F0502020204030204" pitchFamily="34" charset="0"/>
              </a:rPr>
              <a:t>© i-PRO | All Rights</a:t>
            </a:r>
            <a:r>
              <a:rPr kumimoji="1" lang="en-US" altLang="ja-JP" sz="900" baseline="0" dirty="0">
                <a:solidFill>
                  <a:schemeClr val="bg1"/>
                </a:solidFill>
                <a:latin typeface="Calibri" panose="020F0502020204030204" pitchFamily="34" charset="0"/>
                <a:cs typeface="Calibri" panose="020F0502020204030204" pitchFamily="34" charset="0"/>
              </a:rPr>
              <a:t> Reserved.</a:t>
            </a:r>
            <a:endParaRPr kumimoji="1" lang="ja-JP" altLang="en-US" sz="9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286053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6"/>
          <p:cNvSpPr/>
          <p:nvPr userDrawn="1"/>
        </p:nvSpPr>
        <p:spPr>
          <a:xfrm>
            <a:off x="0" y="-2796"/>
            <a:ext cx="9144000" cy="61151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a:solidFill>
                <a:prstClr val="white"/>
              </a:solidFill>
            </a:endParaRPr>
          </a:p>
        </p:txBody>
      </p:sp>
      <p:sp>
        <p:nvSpPr>
          <p:cNvPr id="11" name="スライド番号プレースホルダー 3"/>
          <p:cNvSpPr txBox="1">
            <a:spLocks/>
          </p:cNvSpPr>
          <p:nvPr userDrawn="1"/>
        </p:nvSpPr>
        <p:spPr>
          <a:xfrm>
            <a:off x="4304623"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endParaRPr lang="ja-JP" altLang="en-US" sz="900" b="1" dirty="0">
              <a:solidFill>
                <a:schemeClr val="tx1"/>
              </a:solidFill>
            </a:endParaRPr>
          </a:p>
        </p:txBody>
      </p:sp>
      <p:pic>
        <p:nvPicPr>
          <p:cNvPr id="2" name="図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82265" y="198228"/>
            <a:ext cx="1220649" cy="284209"/>
          </a:xfrm>
          <a:prstGeom prst="rect">
            <a:avLst/>
          </a:prstGeom>
        </p:spPr>
      </p:pic>
      <p:cxnSp>
        <p:nvCxnSpPr>
          <p:cNvPr id="5" name="直線コネクタ 4"/>
          <p:cNvCxnSpPr/>
          <p:nvPr userDrawn="1"/>
        </p:nvCxnSpPr>
        <p:spPr>
          <a:xfrm>
            <a:off x="0" y="4858328"/>
            <a:ext cx="9144000" cy="0"/>
          </a:xfrm>
          <a:prstGeom prst="line">
            <a:avLst/>
          </a:prstGeom>
          <a:ln w="57150">
            <a:solidFill>
              <a:srgbClr val="6464E6"/>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270" y="4915096"/>
            <a:ext cx="1917474" cy="186720"/>
          </a:xfrm>
          <a:prstGeom prst="rect">
            <a:avLst/>
          </a:prstGeom>
        </p:spPr>
      </p:pic>
      <p:sp>
        <p:nvSpPr>
          <p:cNvPr id="14" name="AutoShape 13"/>
          <p:cNvSpPr>
            <a:spLocks noChangeArrowheads="1"/>
          </p:cNvSpPr>
          <p:nvPr userDrawn="1"/>
        </p:nvSpPr>
        <p:spPr bwMode="auto">
          <a:xfrm>
            <a:off x="7566049" y="4938311"/>
            <a:ext cx="1440000" cy="144000"/>
          </a:xfrm>
          <a:prstGeom prst="roundRect">
            <a:avLst>
              <a:gd name="adj" fmla="val 16667"/>
            </a:avLst>
          </a:prstGeom>
          <a:noFill/>
          <a:ln w="28575">
            <a:solidFill>
              <a:schemeClr val="accent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dirty="0">
                <a:ln>
                  <a:noFill/>
                </a:ln>
                <a:solidFill>
                  <a:schemeClr val="accent5"/>
                </a:solidFill>
                <a:effectLst/>
                <a:uLnTx/>
                <a:uFillTx/>
                <a:latin typeface="Calibri" panose="020F0502020204030204" pitchFamily="34" charset="0"/>
                <a:ea typeface="HGPｺﾞｼｯｸE" pitchFamily="50" charset="-128"/>
                <a:cs typeface="+mn-cs"/>
              </a:rPr>
              <a:t>Authorized Partner</a:t>
            </a:r>
          </a:p>
        </p:txBody>
      </p:sp>
    </p:spTree>
    <p:extLst>
      <p:ext uri="{BB962C8B-B14F-4D97-AF65-F5344CB8AC3E}">
        <p14:creationId xmlns:p14="http://schemas.microsoft.com/office/powerpoint/2010/main" val="1468313666"/>
      </p:ext>
    </p:extLst>
  </p:cSld>
  <p:clrMap bg1="lt1" tx1="dk1" bg2="lt2" tx2="dk2" accent1="accent1" accent2="accent2" accent3="accent3" accent4="accent4" accent5="accent5" accent6="accent6" hlink="hlink" folHlink="folHlink"/>
  <p:sldLayoutIdLst>
    <p:sldLayoutId id="2147483790" r:id="rId1"/>
    <p:sldLayoutId id="2147483791"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タイトル プレースホルダー 4"/>
          <p:cNvSpPr>
            <a:spLocks noGrp="1"/>
          </p:cNvSpPr>
          <p:nvPr>
            <p:ph type="title"/>
          </p:nvPr>
        </p:nvSpPr>
        <p:spPr>
          <a:xfrm>
            <a:off x="0" y="0"/>
            <a:ext cx="9144000" cy="429300"/>
          </a:xfrm>
          <a:prstGeom prst="rect">
            <a:avLst/>
          </a:prstGeom>
        </p:spPr>
        <p:txBody>
          <a:bodyPr vert="horz" wrap="square" lIns="91440" tIns="45720" rIns="91440" bIns="45720" rtlCol="0" anchor="ctr">
            <a:noAutofit/>
          </a:bodyPr>
          <a:lstStyle/>
          <a:p>
            <a:r>
              <a:rPr kumimoji="1" lang="ja-JP" altLang="en-US" dirty="0"/>
              <a:t>マスター タイトルの書式設定</a:t>
            </a:r>
          </a:p>
        </p:txBody>
      </p:sp>
      <p:sp>
        <p:nvSpPr>
          <p:cNvPr id="6" name="テキスト プレースホルダー 5"/>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スライド番号プレースホルダー 6"/>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00743E2-DB8E-42EE-B8E6-E10BB426BCEB}" type="slidenum">
              <a:rPr kumimoji="1" lang="ja-JP" altLang="en-US" smtClean="0"/>
              <a:t>‹#›</a:t>
            </a:fld>
            <a:endParaRPr kumimoji="1" lang="ja-JP" altLang="en-US"/>
          </a:p>
        </p:txBody>
      </p:sp>
    </p:spTree>
    <p:extLst>
      <p:ext uri="{BB962C8B-B14F-4D97-AF65-F5344CB8AC3E}">
        <p14:creationId xmlns:p14="http://schemas.microsoft.com/office/powerpoint/2010/main" val="272007406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Lst>
  <p:hf hdr="0" ftr="0" dt="0"/>
  <p:txStyles>
    <p:titleStyle>
      <a:lvl1pPr algn="ctr" defTabSz="685817" rtl="0" eaLnBrk="1" latinLnBrk="0" hangingPunct="1">
        <a:spcBef>
          <a:spcPct val="0"/>
        </a:spcBef>
        <a:buNone/>
        <a:defRPr kumimoji="1" sz="2100" b="1" kern="1200" spc="0" baseline="0">
          <a:solidFill>
            <a:schemeClr val="tx2"/>
          </a:solidFill>
          <a:latin typeface="+mj-ea"/>
          <a:ea typeface="+mj-ea"/>
          <a:cs typeface="+mj-cs"/>
        </a:defRPr>
      </a:lvl1pPr>
    </p:titleStyle>
    <p:bodyStyle>
      <a:lvl1pPr marL="257181" indent="-257181" algn="l" defTabSz="685817" rtl="0" eaLnBrk="1" latinLnBrk="0" hangingPunct="1">
        <a:spcBef>
          <a:spcPct val="20000"/>
        </a:spcBef>
        <a:buFont typeface="Arial" panose="020B0604020202020204" pitchFamily="34" charset="0"/>
        <a:buChar char="•"/>
        <a:defRPr kumimoji="1" sz="1800" kern="1200" spc="0" baseline="0">
          <a:solidFill>
            <a:schemeClr val="tx1"/>
          </a:solidFill>
          <a:latin typeface="+mn-ea"/>
          <a:ea typeface="+mn-ea"/>
          <a:cs typeface="+mn-cs"/>
        </a:defRPr>
      </a:lvl1pPr>
      <a:lvl2pPr marL="557227" indent="-214318" algn="l" defTabSz="685817" rtl="0" eaLnBrk="1" latinLnBrk="0" hangingPunct="1">
        <a:spcBef>
          <a:spcPct val="20000"/>
        </a:spcBef>
        <a:buFont typeface="Arial" panose="020B0604020202020204" pitchFamily="34" charset="0"/>
        <a:buChar char="–"/>
        <a:defRPr kumimoji="1" sz="1800" kern="1200" spc="0" baseline="0">
          <a:solidFill>
            <a:schemeClr val="tx1"/>
          </a:solidFill>
          <a:latin typeface="+mn-ea"/>
          <a:ea typeface="+mn-ea"/>
          <a:cs typeface="+mn-cs"/>
        </a:defRPr>
      </a:lvl2pPr>
      <a:lvl3pPr marL="857271" indent="-171455" algn="l" defTabSz="685817" rtl="0" eaLnBrk="1" latinLnBrk="0" hangingPunct="1">
        <a:spcBef>
          <a:spcPct val="20000"/>
        </a:spcBef>
        <a:buFont typeface="Arial" panose="020B0604020202020204" pitchFamily="34" charset="0"/>
        <a:buChar char="•"/>
        <a:defRPr kumimoji="1" sz="1350" kern="1200" spc="0" baseline="0">
          <a:solidFill>
            <a:schemeClr val="tx1"/>
          </a:solidFill>
          <a:latin typeface="+mn-ea"/>
          <a:ea typeface="+mn-ea"/>
          <a:cs typeface="+mn-cs"/>
        </a:defRPr>
      </a:lvl3pPr>
      <a:lvl4pPr marL="1200180" indent="-171455" algn="l" defTabSz="685817" rtl="0" eaLnBrk="1" latinLnBrk="0" hangingPunct="1">
        <a:spcBef>
          <a:spcPct val="20000"/>
        </a:spcBef>
        <a:buFont typeface="Arial" panose="020B0604020202020204" pitchFamily="34" charset="0"/>
        <a:buChar char="–"/>
        <a:defRPr kumimoji="1" sz="1350" kern="1200" spc="0" baseline="0">
          <a:solidFill>
            <a:schemeClr val="tx1"/>
          </a:solidFill>
          <a:latin typeface="+mn-ea"/>
          <a:ea typeface="+mn-ea"/>
          <a:cs typeface="+mn-cs"/>
        </a:defRPr>
      </a:lvl4pPr>
      <a:lvl5pPr marL="1543089" indent="-171455" algn="l" defTabSz="685817" rtl="0" eaLnBrk="1" latinLnBrk="0" hangingPunct="1">
        <a:spcBef>
          <a:spcPct val="20000"/>
        </a:spcBef>
        <a:buFont typeface="Arial" panose="020B0604020202020204" pitchFamily="34" charset="0"/>
        <a:buChar char="»"/>
        <a:defRPr kumimoji="1" sz="1350" kern="1200" spc="0" baseline="0">
          <a:solidFill>
            <a:schemeClr val="tx1"/>
          </a:solidFill>
          <a:latin typeface="+mn-ea"/>
          <a:ea typeface="+mn-ea"/>
          <a:cs typeface="+mn-cs"/>
        </a:defRPr>
      </a:lvl5pPr>
      <a:lvl6pPr marL="1885997" indent="-171455" algn="l" defTabSz="685817"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906" indent="-171455" algn="l" defTabSz="685817"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815" indent="-171455" algn="l" defTabSz="685817"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723" indent="-171455" algn="l" defTabSz="685817"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p:bodyStyle>
    <p:otherStyle>
      <a:defPPr>
        <a:defRPr lang="ja-JP"/>
      </a:defPPr>
      <a:lvl1pPr marL="0" algn="l" defTabSz="685817" rtl="0" eaLnBrk="1" latinLnBrk="0" hangingPunct="1">
        <a:defRPr kumimoji="1" sz="1350" kern="1200">
          <a:solidFill>
            <a:schemeClr val="tx1"/>
          </a:solidFill>
          <a:latin typeface="+mn-lt"/>
          <a:ea typeface="+mn-ea"/>
          <a:cs typeface="+mn-cs"/>
        </a:defRPr>
      </a:lvl1pPr>
      <a:lvl2pPr marL="342909" algn="l" defTabSz="685817" rtl="0" eaLnBrk="1" latinLnBrk="0" hangingPunct="1">
        <a:defRPr kumimoji="1" sz="1350" kern="1200">
          <a:solidFill>
            <a:schemeClr val="tx1"/>
          </a:solidFill>
          <a:latin typeface="+mn-lt"/>
          <a:ea typeface="+mn-ea"/>
          <a:cs typeface="+mn-cs"/>
        </a:defRPr>
      </a:lvl2pPr>
      <a:lvl3pPr marL="685817" algn="l" defTabSz="685817" rtl="0" eaLnBrk="1" latinLnBrk="0" hangingPunct="1">
        <a:defRPr kumimoji="1" sz="1350" kern="1200">
          <a:solidFill>
            <a:schemeClr val="tx1"/>
          </a:solidFill>
          <a:latin typeface="+mn-lt"/>
          <a:ea typeface="+mn-ea"/>
          <a:cs typeface="+mn-cs"/>
        </a:defRPr>
      </a:lvl3pPr>
      <a:lvl4pPr marL="1028726" algn="l" defTabSz="685817" rtl="0" eaLnBrk="1" latinLnBrk="0" hangingPunct="1">
        <a:defRPr kumimoji="1" sz="1350" kern="1200">
          <a:solidFill>
            <a:schemeClr val="tx1"/>
          </a:solidFill>
          <a:latin typeface="+mn-lt"/>
          <a:ea typeface="+mn-ea"/>
          <a:cs typeface="+mn-cs"/>
        </a:defRPr>
      </a:lvl4pPr>
      <a:lvl5pPr marL="1371635" algn="l" defTabSz="685817" rtl="0" eaLnBrk="1" latinLnBrk="0" hangingPunct="1">
        <a:defRPr kumimoji="1" sz="1350" kern="1200">
          <a:solidFill>
            <a:schemeClr val="tx1"/>
          </a:solidFill>
          <a:latin typeface="+mn-lt"/>
          <a:ea typeface="+mn-ea"/>
          <a:cs typeface="+mn-cs"/>
        </a:defRPr>
      </a:lvl5pPr>
      <a:lvl6pPr marL="1714543" algn="l" defTabSz="685817" rtl="0" eaLnBrk="1" latinLnBrk="0" hangingPunct="1">
        <a:defRPr kumimoji="1" sz="1350" kern="1200">
          <a:solidFill>
            <a:schemeClr val="tx1"/>
          </a:solidFill>
          <a:latin typeface="+mn-lt"/>
          <a:ea typeface="+mn-ea"/>
          <a:cs typeface="+mn-cs"/>
        </a:defRPr>
      </a:lvl6pPr>
      <a:lvl7pPr marL="2057452" algn="l" defTabSz="685817" rtl="0" eaLnBrk="1" latinLnBrk="0" hangingPunct="1">
        <a:defRPr kumimoji="1" sz="1350" kern="1200">
          <a:solidFill>
            <a:schemeClr val="tx1"/>
          </a:solidFill>
          <a:latin typeface="+mn-lt"/>
          <a:ea typeface="+mn-ea"/>
          <a:cs typeface="+mn-cs"/>
        </a:defRPr>
      </a:lvl7pPr>
      <a:lvl8pPr marL="2400360" algn="l" defTabSz="685817" rtl="0" eaLnBrk="1" latinLnBrk="0" hangingPunct="1">
        <a:defRPr kumimoji="1" sz="1350" kern="1200">
          <a:solidFill>
            <a:schemeClr val="tx1"/>
          </a:solidFill>
          <a:latin typeface="+mn-lt"/>
          <a:ea typeface="+mn-ea"/>
          <a:cs typeface="+mn-cs"/>
        </a:defRPr>
      </a:lvl8pPr>
      <a:lvl9pPr marL="2743268" algn="l" defTabSz="685817"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0.png"/><Relationship Id="rId7" Type="http://schemas.openxmlformats.org/officeDocument/2006/relationships/image" Target="../media/image203.png"/><Relationship Id="rId2" Type="http://schemas.openxmlformats.org/officeDocument/2006/relationships/image" Target="../media/image199.jpeg"/><Relationship Id="rId1" Type="http://schemas.openxmlformats.org/officeDocument/2006/relationships/slideLayout" Target="../slideLayouts/slideLayout10.xml"/><Relationship Id="rId6" Type="http://schemas.openxmlformats.org/officeDocument/2006/relationships/image" Target="../media/image202.jpeg"/><Relationship Id="rId5" Type="http://schemas.openxmlformats.org/officeDocument/2006/relationships/image" Target="../media/image201.png"/><Relationship Id="rId4" Type="http://schemas.microsoft.com/office/2007/relationships/hdphoto" Target="../media/hdphoto3.wdp"/></Relationships>
</file>

<file path=ppt/slides/_rels/slide10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205.gif"/><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hyperlink" Target="https://i-pro.com/products_and_solutions/ja/surveillance/learning-and-support/learning-and-support/tools/sdt" TargetMode="External"/><Relationship Id="rId2" Type="http://schemas.openxmlformats.org/officeDocument/2006/relationships/hyperlink" Target="https://i-pro.com/products_and_solutions/ja/surveillance/documentation-database/quxishuomingshu-caozuoshedingbian-wv-asa100ux-wv-asa100wuxta" TargetMode="External"/><Relationship Id="rId1" Type="http://schemas.openxmlformats.org/officeDocument/2006/relationships/slideLayout" Target="../slideLayouts/slideLayout10.xml"/><Relationship Id="rId4" Type="http://schemas.openxmlformats.org/officeDocument/2006/relationships/hyperlink" Target="https://i-pro.com/products_and_solutions/ja/surveillance/learning-and-support/tools/learning-and-support/tools/ic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hyperlink" Target="https://kms.business.panasonic.net/ipkms/m-jp/" TargetMode="External"/><Relationship Id="rId2" Type="http://schemas.openxmlformats.org/officeDocument/2006/relationships/image" Target="../media/image48.png"/><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10.xml"/><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wmf"/><Relationship Id="rId1" Type="http://schemas.openxmlformats.org/officeDocument/2006/relationships/slideLayout" Target="../slideLayouts/slideLayout10.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hyperlink" Target="https://docs.microsoft.com/en-us/sysinternals/downloads/contig"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0.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sol.panasonic.biz/security/support/download/index.html" TargetMode="External"/><Relationship Id="rId2" Type="http://schemas.openxmlformats.org/officeDocument/2006/relationships/image" Target="../media/image84.png"/><Relationship Id="rId1" Type="http://schemas.openxmlformats.org/officeDocument/2006/relationships/slideLayout" Target="../slideLayouts/slideLayout10.xm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hyperlink" Target="https://i-pro.com/products_and_solutions/en/media/documentation_file/119136" TargetMode="Externa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0.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3.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1.png"/><Relationship Id="rId7" Type="http://schemas.openxmlformats.org/officeDocument/2006/relationships/image" Target="../media/image98.png"/><Relationship Id="rId2" Type="http://schemas.openxmlformats.org/officeDocument/2006/relationships/image" Target="../media/image90.png"/><Relationship Id="rId1" Type="http://schemas.openxmlformats.org/officeDocument/2006/relationships/slideLayout" Target="../slideLayouts/slideLayout1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2" Type="http://schemas.openxmlformats.org/officeDocument/2006/relationships/hyperlink" Target="https://i-pro.com/products_and_solutions/en/media/documentation_file/119136" TargetMode="Externa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0.png"/><Relationship Id="rId1" Type="http://schemas.openxmlformats.org/officeDocument/2006/relationships/slideLayout" Target="../slideLayouts/slideLayout10.xml"/><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0.xml"/><Relationship Id="rId5" Type="http://schemas.openxmlformats.org/officeDocument/2006/relationships/image" Target="../media/image105.png"/><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0.xml"/><Relationship Id="rId5" Type="http://schemas.openxmlformats.org/officeDocument/2006/relationships/image" Target="../media/image105.png"/><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0.xml"/><Relationship Id="rId5" Type="http://schemas.openxmlformats.org/officeDocument/2006/relationships/image" Target="../media/image102.png"/><Relationship Id="rId4" Type="http://schemas.openxmlformats.org/officeDocument/2006/relationships/image" Target="../media/image110.png"/></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1.png"/><Relationship Id="rId1" Type="http://schemas.openxmlformats.org/officeDocument/2006/relationships/slideLayout" Target="../slideLayouts/slideLayout10.xml"/><Relationship Id="rId5" Type="http://schemas.openxmlformats.org/officeDocument/2006/relationships/image" Target="../media/image113.png"/><Relationship Id="rId4" Type="http://schemas.openxmlformats.org/officeDocument/2006/relationships/image" Target="../media/image112.png"/></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10.xml"/><Relationship Id="rId4" Type="http://schemas.openxmlformats.org/officeDocument/2006/relationships/image" Target="../media/image115.png"/></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4.png"/><Relationship Id="rId1" Type="http://schemas.openxmlformats.org/officeDocument/2006/relationships/slideLayout" Target="../slideLayouts/slideLayout10.xml"/><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1.png"/><Relationship Id="rId1" Type="http://schemas.openxmlformats.org/officeDocument/2006/relationships/slideLayout" Target="../slideLayouts/slideLayout10.xml"/><Relationship Id="rId5" Type="http://schemas.openxmlformats.org/officeDocument/2006/relationships/image" Target="../media/image117.png"/><Relationship Id="rId4" Type="http://schemas.openxmlformats.org/officeDocument/2006/relationships/image" Target="../media/image116.png"/></Relationships>
</file>

<file path=ppt/slides/_rels/slide6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0.xml"/><Relationship Id="rId5" Type="http://schemas.openxmlformats.org/officeDocument/2006/relationships/image" Target="../media/image123.png"/><Relationship Id="rId4" Type="http://schemas.openxmlformats.org/officeDocument/2006/relationships/image" Target="../media/image122.png"/></Relationships>
</file>

<file path=ppt/slides/_rels/slide7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5.png"/><Relationship Id="rId18" Type="http://schemas.openxmlformats.org/officeDocument/2006/relationships/image" Target="../media/image140.png"/><Relationship Id="rId3" Type="http://schemas.openxmlformats.org/officeDocument/2006/relationships/image" Target="../media/image127.png"/><Relationship Id="rId7" Type="http://schemas.openxmlformats.org/officeDocument/2006/relationships/image" Target="../media/image77.png"/><Relationship Id="rId12" Type="http://schemas.openxmlformats.org/officeDocument/2006/relationships/image" Target="../media/image134.jpeg"/><Relationship Id="rId17" Type="http://schemas.openxmlformats.org/officeDocument/2006/relationships/image" Target="../media/image139.png"/><Relationship Id="rId2" Type="http://schemas.openxmlformats.org/officeDocument/2006/relationships/image" Target="../media/image126.png"/><Relationship Id="rId16" Type="http://schemas.openxmlformats.org/officeDocument/2006/relationships/image" Target="../media/image138.jpeg"/><Relationship Id="rId20" Type="http://schemas.openxmlformats.org/officeDocument/2006/relationships/image" Target="../media/image142.png"/><Relationship Id="rId1" Type="http://schemas.openxmlformats.org/officeDocument/2006/relationships/slideLayout" Target="../slideLayouts/slideLayout10.xml"/><Relationship Id="rId6" Type="http://schemas.openxmlformats.org/officeDocument/2006/relationships/image" Target="../media/image130.png"/><Relationship Id="rId11" Type="http://schemas.openxmlformats.org/officeDocument/2006/relationships/image" Target="../media/image133.png"/><Relationship Id="rId5" Type="http://schemas.openxmlformats.org/officeDocument/2006/relationships/image" Target="../media/image129.png"/><Relationship Id="rId15" Type="http://schemas.openxmlformats.org/officeDocument/2006/relationships/image" Target="../media/image137.png"/><Relationship Id="rId10" Type="http://schemas.openxmlformats.org/officeDocument/2006/relationships/image" Target="../media/image132.jpeg"/><Relationship Id="rId19" Type="http://schemas.openxmlformats.org/officeDocument/2006/relationships/image" Target="../media/image141.png"/><Relationship Id="rId4" Type="http://schemas.openxmlformats.org/officeDocument/2006/relationships/image" Target="../media/image128.png"/><Relationship Id="rId9" Type="http://schemas.openxmlformats.org/officeDocument/2006/relationships/image" Target="../media/image53.png"/><Relationship Id="rId14" Type="http://schemas.openxmlformats.org/officeDocument/2006/relationships/image" Target="../media/image136.jpeg"/></Relationships>
</file>

<file path=ppt/slides/_rels/slide7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47.png"/><Relationship Id="rId3" Type="http://schemas.openxmlformats.org/officeDocument/2006/relationships/image" Target="../media/image141.png"/><Relationship Id="rId7" Type="http://schemas.openxmlformats.org/officeDocument/2006/relationships/image" Target="../media/image130.png"/><Relationship Id="rId12" Type="http://schemas.openxmlformats.org/officeDocument/2006/relationships/image" Target="../media/image146.png"/><Relationship Id="rId2" Type="http://schemas.openxmlformats.org/officeDocument/2006/relationships/image" Target="../media/image143.png"/><Relationship Id="rId1" Type="http://schemas.openxmlformats.org/officeDocument/2006/relationships/slideLayout" Target="../slideLayouts/slideLayout10.xml"/><Relationship Id="rId6" Type="http://schemas.openxmlformats.org/officeDocument/2006/relationships/image" Target="../media/image129.png"/><Relationship Id="rId11" Type="http://schemas.openxmlformats.org/officeDocument/2006/relationships/image" Target="../media/image145.png"/><Relationship Id="rId5" Type="http://schemas.openxmlformats.org/officeDocument/2006/relationships/image" Target="../media/image128.png"/><Relationship Id="rId10" Type="http://schemas.openxmlformats.org/officeDocument/2006/relationships/image" Target="../media/image144.png"/><Relationship Id="rId4" Type="http://schemas.openxmlformats.org/officeDocument/2006/relationships/image" Target="../media/image127.png"/><Relationship Id="rId9" Type="http://schemas.openxmlformats.org/officeDocument/2006/relationships/image" Target="../media/image131.png"/></Relationships>
</file>

<file path=ppt/slides/_rels/slide7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jpeg"/><Relationship Id="rId1" Type="http://schemas.openxmlformats.org/officeDocument/2006/relationships/slideLayout" Target="../slideLayouts/slideLayout10.xml"/><Relationship Id="rId6" Type="http://schemas.openxmlformats.org/officeDocument/2006/relationships/image" Target="../media/image153.jpeg"/><Relationship Id="rId5" Type="http://schemas.openxmlformats.org/officeDocument/2006/relationships/image" Target="../media/image152.png"/><Relationship Id="rId4" Type="http://schemas.openxmlformats.org/officeDocument/2006/relationships/image" Target="../media/image151.jpeg"/><Relationship Id="rId9" Type="http://schemas.openxmlformats.org/officeDocument/2006/relationships/image" Target="../media/image156.jpeg"/></Relationships>
</file>

<file path=ppt/slides/_rels/slide7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7.png"/><Relationship Id="rId7" Type="http://schemas.openxmlformats.org/officeDocument/2006/relationships/image" Target="../media/image77.png"/><Relationship Id="rId2" Type="http://schemas.openxmlformats.org/officeDocument/2006/relationships/image" Target="../media/image141.png"/><Relationship Id="rId1" Type="http://schemas.openxmlformats.org/officeDocument/2006/relationships/slideLayout" Target="../slideLayouts/slideLayout10.xml"/><Relationship Id="rId6" Type="http://schemas.openxmlformats.org/officeDocument/2006/relationships/image" Target="../media/image158.png"/><Relationship Id="rId5" Type="http://schemas.openxmlformats.org/officeDocument/2006/relationships/image" Target="../media/image129.png"/><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7.png"/><Relationship Id="rId7" Type="http://schemas.openxmlformats.org/officeDocument/2006/relationships/image" Target="../media/image77.png"/><Relationship Id="rId2" Type="http://schemas.openxmlformats.org/officeDocument/2006/relationships/image" Target="../media/image141.png"/><Relationship Id="rId1" Type="http://schemas.openxmlformats.org/officeDocument/2006/relationships/slideLayout" Target="../slideLayouts/slideLayout10.xml"/><Relationship Id="rId6" Type="http://schemas.openxmlformats.org/officeDocument/2006/relationships/image" Target="../media/image158.png"/><Relationship Id="rId5" Type="http://schemas.openxmlformats.org/officeDocument/2006/relationships/image" Target="../media/image129.png"/><Relationship Id="rId4" Type="http://schemas.openxmlformats.org/officeDocument/2006/relationships/image" Target="../media/image128.png"/></Relationships>
</file>

<file path=ppt/slides/_rels/slide8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7.png"/><Relationship Id="rId7" Type="http://schemas.openxmlformats.org/officeDocument/2006/relationships/image" Target="../media/image77.png"/><Relationship Id="rId2" Type="http://schemas.openxmlformats.org/officeDocument/2006/relationships/image" Target="../media/image141.png"/><Relationship Id="rId1" Type="http://schemas.openxmlformats.org/officeDocument/2006/relationships/slideLayout" Target="../slideLayouts/slideLayout10.xml"/><Relationship Id="rId6" Type="http://schemas.openxmlformats.org/officeDocument/2006/relationships/image" Target="../media/image158.png"/><Relationship Id="rId5" Type="http://schemas.openxmlformats.org/officeDocument/2006/relationships/image" Target="../media/image129.png"/><Relationship Id="rId4" Type="http://schemas.openxmlformats.org/officeDocument/2006/relationships/image" Target="../media/image12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10.xml"/><Relationship Id="rId5" Type="http://schemas.openxmlformats.org/officeDocument/2006/relationships/image" Target="../media/image163.png"/><Relationship Id="rId4" Type="http://schemas.openxmlformats.org/officeDocument/2006/relationships/image" Target="../media/image162.jpeg"/></Relationships>
</file>

<file path=ppt/slides/_rels/slide85.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54.png"/><Relationship Id="rId7" Type="http://schemas.openxmlformats.org/officeDocument/2006/relationships/image" Target="../media/image152.png"/><Relationship Id="rId2" Type="http://schemas.openxmlformats.org/officeDocument/2006/relationships/image" Target="../media/image153.jpeg"/><Relationship Id="rId1" Type="http://schemas.openxmlformats.org/officeDocument/2006/relationships/slideLayout" Target="../slideLayouts/slideLayout10.xml"/><Relationship Id="rId6" Type="http://schemas.openxmlformats.org/officeDocument/2006/relationships/image" Target="../media/image151.jpeg"/><Relationship Id="rId5" Type="http://schemas.openxmlformats.org/officeDocument/2006/relationships/image" Target="../media/image165.jpeg"/><Relationship Id="rId4" Type="http://schemas.openxmlformats.org/officeDocument/2006/relationships/image" Target="../media/image164.png"/><Relationship Id="rId9" Type="http://schemas.openxmlformats.org/officeDocument/2006/relationships/image" Target="../media/image150.png"/></Relationships>
</file>

<file path=ppt/slides/_rels/slide8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10.xml"/><Relationship Id="rId5" Type="http://schemas.openxmlformats.org/officeDocument/2006/relationships/image" Target="../media/image163.png"/><Relationship Id="rId4" Type="http://schemas.openxmlformats.org/officeDocument/2006/relationships/image" Target="../media/image162.jpeg"/></Relationships>
</file>

<file path=ppt/slides/_rels/slide8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s://www.optex.co.jp/products/cctv-lighting/" TargetMode="External"/><Relationship Id="rId1" Type="http://schemas.openxmlformats.org/officeDocument/2006/relationships/slideLayout" Target="../slideLayouts/slideLayout10.xml"/><Relationship Id="rId5" Type="http://schemas.openxmlformats.org/officeDocument/2006/relationships/image" Target="../media/image168.png"/><Relationship Id="rId4" Type="http://schemas.openxmlformats.org/officeDocument/2006/relationships/image" Target="../media/image167.png"/></Relationships>
</file>

<file path=ppt/slides/_rels/slide8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png"/><Relationship Id="rId1" Type="http://schemas.openxmlformats.org/officeDocument/2006/relationships/slideLayout" Target="../slideLayouts/slideLayout10.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5.jpeg"/><Relationship Id="rId7" Type="http://schemas.openxmlformats.org/officeDocument/2006/relationships/image" Target="../media/image179.png"/><Relationship Id="rId2" Type="http://schemas.openxmlformats.org/officeDocument/2006/relationships/image" Target="../media/image174.jpeg"/><Relationship Id="rId1" Type="http://schemas.openxmlformats.org/officeDocument/2006/relationships/slideLayout" Target="../slideLayouts/slideLayout10.xml"/><Relationship Id="rId6" Type="http://schemas.openxmlformats.org/officeDocument/2006/relationships/image" Target="../media/image178.jpeg"/><Relationship Id="rId5" Type="http://schemas.openxmlformats.org/officeDocument/2006/relationships/image" Target="../media/image177.png"/><Relationship Id="rId4" Type="http://schemas.openxmlformats.org/officeDocument/2006/relationships/image" Target="../media/image176.jpeg"/><Relationship Id="rId9" Type="http://schemas.openxmlformats.org/officeDocument/2006/relationships/image" Target="../media/image181.png"/></Relationships>
</file>

<file path=ppt/slides/_rels/slide91.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40.png"/><Relationship Id="rId7" Type="http://schemas.openxmlformats.org/officeDocument/2006/relationships/image" Target="../media/image129.png"/><Relationship Id="rId12" Type="http://schemas.openxmlformats.org/officeDocument/2006/relationships/image" Target="../media/image188.png"/><Relationship Id="rId2" Type="http://schemas.openxmlformats.org/officeDocument/2006/relationships/image" Target="../media/image182.png"/><Relationship Id="rId1" Type="http://schemas.openxmlformats.org/officeDocument/2006/relationships/slideLayout" Target="../slideLayouts/slideLayout10.xml"/><Relationship Id="rId6" Type="http://schemas.openxmlformats.org/officeDocument/2006/relationships/image" Target="../media/image183.png"/><Relationship Id="rId11" Type="http://schemas.openxmlformats.org/officeDocument/2006/relationships/image" Target="../media/image187.png"/><Relationship Id="rId5" Type="http://schemas.openxmlformats.org/officeDocument/2006/relationships/image" Target="../media/image127.png"/><Relationship Id="rId10" Type="http://schemas.openxmlformats.org/officeDocument/2006/relationships/image" Target="../media/image186.png"/><Relationship Id="rId4" Type="http://schemas.openxmlformats.org/officeDocument/2006/relationships/image" Target="../media/image141.png"/><Relationship Id="rId9" Type="http://schemas.openxmlformats.org/officeDocument/2006/relationships/image" Target="../media/image185.png"/></Relationships>
</file>

<file path=ppt/slides/_rels/slide92.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6"/>
          <p:cNvSpPr txBox="1">
            <a:spLocks/>
          </p:cNvSpPr>
          <p:nvPr/>
        </p:nvSpPr>
        <p:spPr>
          <a:xfrm>
            <a:off x="1283442" y="3364461"/>
            <a:ext cx="6585497" cy="1363265"/>
          </a:xfrm>
          <a:prstGeom prst="rect">
            <a:avLst/>
          </a:prstGeom>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base" latinLnBrk="0" hangingPunct="1">
              <a:lnSpc>
                <a:spcPct val="90000"/>
              </a:lnSpc>
              <a:spcBef>
                <a:spcPts val="750"/>
              </a:spcBef>
              <a:spcAft>
                <a:spcPct val="0"/>
              </a:spcAft>
              <a:buClrTx/>
              <a:buSzTx/>
              <a:buFont typeface="Arial" panose="020B0604020202020204" pitchFamily="34" charset="0"/>
              <a:buNone/>
              <a:tabLst/>
              <a:defRPr/>
            </a:pPr>
            <a:r>
              <a:rPr kumimoji="1" lang="en-US" altLang="ja-JP" sz="24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2022/11</a:t>
            </a:r>
          </a:p>
          <a:p>
            <a:pPr marL="0" marR="0" lvl="0" indent="0" algn="ctr" defTabSz="685800" rtl="0" eaLnBrk="1" fontAlgn="base" latinLnBrk="0" hangingPunct="1">
              <a:lnSpc>
                <a:spcPct val="90000"/>
              </a:lnSpc>
              <a:spcBef>
                <a:spcPts val="750"/>
              </a:spcBef>
              <a:spcAft>
                <a:spcPct val="0"/>
              </a:spcAft>
              <a:buClrTx/>
              <a:buSzTx/>
              <a:buFont typeface="Arial" panose="020B0604020202020204" pitchFamily="34" charset="0"/>
              <a:buNone/>
              <a:tabLst/>
              <a:defRPr/>
            </a:pPr>
            <a:r>
              <a:rPr kumimoji="1" lang="en-US" altLang="ja-JP" sz="24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i-PRO</a:t>
            </a:r>
            <a:r>
              <a:rPr kumimoji="1" lang="ja-JP" altLang="en-US" sz="24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株式会社</a:t>
            </a:r>
            <a:endParaRPr kumimoji="1" lang="en-US" altLang="ja-JP" sz="24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3" name="正方形/長方形 2"/>
          <p:cNvSpPr/>
          <p:nvPr/>
        </p:nvSpPr>
        <p:spPr>
          <a:xfrm>
            <a:off x="2039351" y="1711506"/>
            <a:ext cx="5095374" cy="138499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a:ln>
                  <a:noFill/>
                </a:ln>
                <a:solidFill>
                  <a:prstClr val="white"/>
                </a:solidFill>
                <a:effectLst/>
                <a:uLnTx/>
                <a:uFillTx/>
                <a:latin typeface="Calibri" charset="0"/>
                <a:ea typeface="ＭＳ Ｐゴシック" charset="0"/>
              </a:rPr>
              <a:t>WV-XAE202WUX</a:t>
            </a:r>
            <a:endParaRPr kumimoji="1" lang="en-US" altLang="ja-JP" sz="2800" b="0" i="0" u="none" strike="noStrike" kern="1200" cap="none" spc="0" normalizeH="0" baseline="0" noProof="0" dirty="0">
              <a:ln>
                <a:noFill/>
              </a:ln>
              <a:solidFill>
                <a:prstClr val="white"/>
              </a:solidFill>
              <a:effectLst/>
              <a:uLnTx/>
              <a:uFillTx/>
              <a:latin typeface="Calibri" charset="0"/>
              <a:ea typeface="ＭＳ Ｐゴシック"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err="1">
                <a:ln>
                  <a:noFill/>
                </a:ln>
                <a:solidFill>
                  <a:prstClr val="white"/>
                </a:solidFill>
                <a:effectLst/>
                <a:uLnTx/>
                <a:uFillTx/>
                <a:latin typeface="Calibri" charset="0"/>
                <a:ea typeface="ＭＳ Ｐゴシック" charset="0"/>
              </a:rPr>
              <a:t>NumberCATCH</a:t>
            </a:r>
            <a:r>
              <a:rPr kumimoji="1" lang="en-US" altLang="ja-JP" sz="2800" b="0" i="0" u="none" strike="noStrike" kern="1200" cap="none" spc="0" normalizeH="0" baseline="0" noProof="0" dirty="0">
                <a:ln>
                  <a:noFill/>
                </a:ln>
                <a:solidFill>
                  <a:prstClr val="white"/>
                </a:solidFill>
                <a:effectLst/>
                <a:uLnTx/>
                <a:uFillTx/>
                <a:latin typeface="Calibri" charset="0"/>
                <a:ea typeface="ＭＳ Ｐゴシック" charset="0"/>
              </a:rPr>
              <a:t> II</a:t>
            </a:r>
            <a:endParaRPr lang="en-US" altLang="ja-JP" sz="2800" dirty="0">
              <a:solidFill>
                <a:prstClr val="white"/>
              </a:solidFill>
              <a:latin typeface="Calibri" charset="0"/>
              <a:ea typeface="ＭＳ Ｐゴシック"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ja-JP" altLang="en-US" sz="2800" dirty="0">
                <a:solidFill>
                  <a:prstClr val="white"/>
                </a:solidFill>
                <a:latin typeface="Calibri" charset="0"/>
                <a:ea typeface="ＭＳ Ｐゴシック" charset="0"/>
              </a:rPr>
              <a:t>システム設計</a:t>
            </a:r>
            <a:r>
              <a:rPr kumimoji="1" lang="ja-JP" altLang="en-US" sz="2800" b="0" i="0" u="none" strike="noStrike" kern="1200" cap="none" spc="0" normalizeH="0" baseline="0" noProof="0" dirty="0">
                <a:ln>
                  <a:noFill/>
                </a:ln>
                <a:solidFill>
                  <a:prstClr val="white"/>
                </a:solidFill>
                <a:effectLst/>
                <a:uLnTx/>
                <a:uFillTx/>
                <a:latin typeface="Calibri" charset="0"/>
                <a:ea typeface="ＭＳ Ｐゴシック" charset="0"/>
              </a:rPr>
              <a:t>資料</a:t>
            </a:r>
          </a:p>
        </p:txBody>
      </p:sp>
    </p:spTree>
    <p:extLst>
      <p:ext uri="{BB962C8B-B14F-4D97-AF65-F5344CB8AC3E}">
        <p14:creationId xmlns:p14="http://schemas.microsoft.com/office/powerpoint/2010/main" val="4158434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対応機種とアプリのバージョン</a:t>
            </a:r>
          </a:p>
        </p:txBody>
      </p:sp>
      <p:graphicFrame>
        <p:nvGraphicFramePr>
          <p:cNvPr id="3" name="表 2">
            <a:extLst>
              <a:ext uri="{FF2B5EF4-FFF2-40B4-BE49-F238E27FC236}">
                <a16:creationId xmlns:a16="http://schemas.microsoft.com/office/drawing/2014/main" id="{269190A8-C1D7-7DE2-0A85-6A4B9FF1B77F}"/>
              </a:ext>
            </a:extLst>
          </p:cNvPr>
          <p:cNvGraphicFramePr>
            <a:graphicFrameLocks noGrp="1"/>
          </p:cNvGraphicFramePr>
          <p:nvPr>
            <p:extLst>
              <p:ext uri="{D42A27DB-BD31-4B8C-83A1-F6EECF244321}">
                <p14:modId xmlns:p14="http://schemas.microsoft.com/office/powerpoint/2010/main" val="991359887"/>
              </p:ext>
            </p:extLst>
          </p:nvPr>
        </p:nvGraphicFramePr>
        <p:xfrm>
          <a:off x="245064" y="786735"/>
          <a:ext cx="8712000" cy="2314088"/>
        </p:xfrm>
        <a:graphic>
          <a:graphicData uri="http://schemas.openxmlformats.org/drawingml/2006/table">
            <a:tbl>
              <a:tblPr firstRow="1" bandRow="1"/>
              <a:tblGrid>
                <a:gridCol w="1080000">
                  <a:extLst>
                    <a:ext uri="{9D8B030D-6E8A-4147-A177-3AD203B41FA5}">
                      <a16:colId xmlns:a16="http://schemas.microsoft.com/office/drawing/2014/main" val="2724703992"/>
                    </a:ext>
                  </a:extLst>
                </a:gridCol>
                <a:gridCol w="1080000">
                  <a:extLst>
                    <a:ext uri="{9D8B030D-6E8A-4147-A177-3AD203B41FA5}">
                      <a16:colId xmlns:a16="http://schemas.microsoft.com/office/drawing/2014/main" val="2502441664"/>
                    </a:ext>
                  </a:extLst>
                </a:gridCol>
                <a:gridCol w="1152000">
                  <a:extLst>
                    <a:ext uri="{9D8B030D-6E8A-4147-A177-3AD203B41FA5}">
                      <a16:colId xmlns:a16="http://schemas.microsoft.com/office/drawing/2014/main" val="3624510521"/>
                    </a:ext>
                  </a:extLst>
                </a:gridCol>
                <a:gridCol w="1080000">
                  <a:extLst>
                    <a:ext uri="{9D8B030D-6E8A-4147-A177-3AD203B41FA5}">
                      <a16:colId xmlns:a16="http://schemas.microsoft.com/office/drawing/2014/main" val="4146757554"/>
                    </a:ext>
                  </a:extLst>
                </a:gridCol>
                <a:gridCol w="1080000">
                  <a:extLst>
                    <a:ext uri="{9D8B030D-6E8A-4147-A177-3AD203B41FA5}">
                      <a16:colId xmlns:a16="http://schemas.microsoft.com/office/drawing/2014/main" val="2402395114"/>
                    </a:ext>
                  </a:extLst>
                </a:gridCol>
                <a:gridCol w="1080000">
                  <a:extLst>
                    <a:ext uri="{9D8B030D-6E8A-4147-A177-3AD203B41FA5}">
                      <a16:colId xmlns:a16="http://schemas.microsoft.com/office/drawing/2014/main" val="3607832352"/>
                    </a:ext>
                  </a:extLst>
                </a:gridCol>
                <a:gridCol w="1080000">
                  <a:extLst>
                    <a:ext uri="{9D8B030D-6E8A-4147-A177-3AD203B41FA5}">
                      <a16:colId xmlns:a16="http://schemas.microsoft.com/office/drawing/2014/main" val="1162945825"/>
                    </a:ext>
                  </a:extLst>
                </a:gridCol>
                <a:gridCol w="1080000">
                  <a:extLst>
                    <a:ext uri="{9D8B030D-6E8A-4147-A177-3AD203B41FA5}">
                      <a16:colId xmlns:a16="http://schemas.microsoft.com/office/drawing/2014/main" val="3051078647"/>
                    </a:ext>
                  </a:extLst>
                </a:gridCol>
              </a:tblGrid>
              <a:tr h="293044">
                <a:tc rowSpan="2">
                  <a:txBody>
                    <a:bodyPr/>
                    <a:lstStyle/>
                    <a:p>
                      <a:pPr algn="ctr"/>
                      <a:r>
                        <a:rPr kumimoji="1" lang="ja-JP" altLang="en-US" sz="1100" b="1" dirty="0">
                          <a:solidFill>
                            <a:schemeClr val="bg1"/>
                          </a:solidFill>
                          <a:latin typeface="游ゴシック" panose="020B0400000000000000" pitchFamily="50" charset="-128"/>
                          <a:ea typeface="游ゴシック" panose="020B0400000000000000" pitchFamily="50" charset="-128"/>
                        </a:rPr>
                        <a:t>ブランド</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rowSpan="2" gridSpan="3">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カメラ</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rowSpan="2" hMerge="1">
                  <a:txBody>
                    <a:bodyPr/>
                    <a:lstStyle/>
                    <a:p>
                      <a:endParaRPr kumimoji="1" lang="ja-JP" altLang="en-US"/>
                    </a:p>
                  </a:txBody>
                  <a:tcPr/>
                </a:tc>
                <a:tc rowSpan="2" hMerge="1">
                  <a:txBody>
                    <a:bodyPr/>
                    <a:lstStyle/>
                    <a:p>
                      <a:endParaRPr kumimoji="1" lang="ja-JP" altLang="en-US"/>
                    </a:p>
                  </a:txBody>
                  <a:tcPr/>
                </a:tc>
                <a:tc gridSpan="4">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ナンバーキャッチ</a:t>
                      </a:r>
                      <a:endParaRPr kumimoji="1" lang="en-US" altLang="ja-JP" sz="1100" b="1" dirty="0">
                        <a:latin typeface="游ゴシック" panose="020B0400000000000000" pitchFamily="50" charset="-128"/>
                        <a:ea typeface="游ゴシック" panose="020B0400000000000000" pitchFamily="50" charset="-128"/>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hMerge="1">
                  <a:txBody>
                    <a:bodyPr/>
                    <a:lstStyle/>
                    <a:p>
                      <a:pPr algn="ctr"/>
                      <a:endParaRPr kumimoji="1" lang="en-US" altLang="ja-JP" sz="1600" dirty="0">
                        <a:latin typeface="Meiryo UI" panose="020B0604030504040204" pitchFamily="50" charset="-128"/>
                        <a:ea typeface="Meiryo UI" panose="020B0604030504040204" pitchFamily="50" charset="-128"/>
                      </a:endParaRP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718663743"/>
                  </a:ext>
                </a:extLst>
              </a:tr>
              <a:tr h="293044">
                <a:tc v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en-US" altLang="ja-JP" sz="1100" b="1" dirty="0">
                          <a:latin typeface="游ゴシック" panose="020B0400000000000000" pitchFamily="50" charset="-128"/>
                          <a:ea typeface="游ゴシック" panose="020B0400000000000000" pitchFamily="50" charset="-128"/>
                        </a:rPr>
                        <a:t>V1.10</a:t>
                      </a:r>
                      <a:endParaRPr kumimoji="1" lang="ja-JP" altLang="en-US" sz="1100" b="1" dirty="0">
                        <a:solidFill>
                          <a:schemeClr val="bg1"/>
                        </a:solidFill>
                        <a:latin typeface="游ゴシック" panose="020B0400000000000000" pitchFamily="50" charset="-128"/>
                        <a:ea typeface="游ゴシック" panose="020B0400000000000000" pitchFamily="50" charset="-128"/>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en-US" altLang="ja-JP" sz="1100" b="1" dirty="0">
                          <a:latin typeface="游ゴシック" panose="020B0400000000000000" pitchFamily="50" charset="-128"/>
                          <a:ea typeface="游ゴシック" panose="020B0400000000000000" pitchFamily="50" charset="-128"/>
                        </a:rPr>
                        <a:t>V1.20</a:t>
                      </a:r>
                      <a:endParaRPr kumimoji="1" lang="ja-JP" altLang="en-US" sz="1100" b="1" dirty="0">
                        <a:solidFill>
                          <a:schemeClr val="bg1"/>
                        </a:solidFill>
                        <a:latin typeface="游ゴシック" panose="020B0400000000000000" pitchFamily="50" charset="-128"/>
                        <a:ea typeface="游ゴシック" panose="020B0400000000000000" pitchFamily="50" charset="-128"/>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p>
                      <a:pPr algn="ctr"/>
                      <a:r>
                        <a:rPr kumimoji="1" lang="en-US" altLang="ja-JP" sz="1100" b="1" dirty="0">
                          <a:solidFill>
                            <a:schemeClr val="tx1"/>
                          </a:solidFill>
                          <a:latin typeface="游ゴシック" panose="020B0400000000000000" pitchFamily="50" charset="-128"/>
                          <a:ea typeface="游ゴシック" panose="020B0400000000000000" pitchFamily="50" charset="-128"/>
                        </a:rPr>
                        <a:t>V1.21</a:t>
                      </a:r>
                      <a:endParaRPr kumimoji="1" lang="ja-JP" altLang="en-US" sz="1100" b="1" dirty="0">
                        <a:solidFill>
                          <a:schemeClr val="tx1"/>
                        </a:solidFill>
                        <a:latin typeface="游ゴシック" panose="020B0400000000000000" pitchFamily="50" charset="-128"/>
                        <a:ea typeface="游ゴシック" panose="020B0400000000000000" pitchFamily="50" charset="-128"/>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p>
                      <a:pPr algn="ctr"/>
                      <a:r>
                        <a:rPr kumimoji="1" lang="en-US" altLang="ja-JP" sz="1100" b="1" dirty="0">
                          <a:solidFill>
                            <a:schemeClr val="tx1"/>
                          </a:solidFill>
                          <a:latin typeface="游ゴシック" panose="020B0400000000000000" pitchFamily="50" charset="-128"/>
                          <a:ea typeface="游ゴシック" panose="020B0400000000000000" pitchFamily="50" charset="-128"/>
                        </a:rPr>
                        <a:t>V1.30</a:t>
                      </a:r>
                      <a:endParaRPr kumimoji="1" lang="ja-JP" altLang="en-US" sz="1100" b="1" dirty="0">
                        <a:solidFill>
                          <a:schemeClr val="tx1"/>
                        </a:solidFill>
                        <a:latin typeface="游ゴシック" panose="020B0400000000000000" pitchFamily="50" charset="-128"/>
                        <a:ea typeface="游ゴシック" panose="020B0400000000000000" pitchFamily="50" charset="-128"/>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794601963"/>
                  </a:ext>
                </a:extLst>
              </a:tr>
              <a:tr h="288000">
                <a:tc rowSpan="2">
                  <a:txBody>
                    <a:bodyPr/>
                    <a:lstStyle/>
                    <a:p>
                      <a:pPr algn="ctr"/>
                      <a:r>
                        <a:rPr kumimoji="1" lang="en-US" altLang="ja-JP" sz="1100" b="1" dirty="0">
                          <a:latin typeface="游ゴシック" panose="020B0400000000000000" pitchFamily="50" charset="-128"/>
                          <a:ea typeface="游ゴシック" panose="020B0400000000000000" pitchFamily="50" charset="-128"/>
                        </a:rPr>
                        <a:t>i-PRO</a:t>
                      </a:r>
                      <a:endParaRPr kumimoji="1" lang="ja-JP" altLang="en-US" sz="1100" b="1" dirty="0">
                        <a:latin typeface="游ゴシック" panose="020B0400000000000000" pitchFamily="50" charset="-128"/>
                        <a:ea typeface="游ゴシック" panose="020B0400000000000000" pitchFamily="50" charset="-128"/>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rowSpan="2">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新</a:t>
                      </a:r>
                      <a:r>
                        <a:rPr kumimoji="1" lang="en-US" altLang="ja-JP" sz="1100" b="1" dirty="0">
                          <a:latin typeface="游ゴシック" panose="020B0400000000000000" pitchFamily="50" charset="-128"/>
                          <a:ea typeface="游ゴシック" panose="020B0400000000000000" pitchFamily="50" charset="-128"/>
                        </a:rPr>
                        <a:t>S</a:t>
                      </a:r>
                      <a:r>
                        <a:rPr kumimoji="1" lang="ja-JP" altLang="en-US" sz="1100" b="1" dirty="0">
                          <a:latin typeface="游ゴシック" panose="020B0400000000000000" pitchFamily="50" charset="-128"/>
                          <a:ea typeface="游ゴシック" panose="020B0400000000000000" pitchFamily="50" charset="-128"/>
                        </a:rPr>
                        <a:t>シリーズ</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rowSpan="2">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en-US" altLang="ja-JP" sz="1100" b="1" dirty="0">
                          <a:solidFill>
                            <a:srgbClr val="FF0000"/>
                          </a:solidFill>
                          <a:latin typeface="游ゴシック" panose="020B0400000000000000" pitchFamily="50" charset="-128"/>
                          <a:ea typeface="游ゴシック" panose="020B0400000000000000" pitchFamily="50" charset="-128"/>
                        </a:rPr>
                        <a:t>FHD</a:t>
                      </a:r>
                      <a:r>
                        <a:rPr kumimoji="1" lang="ja-JP" altLang="en-US" sz="1100" b="1" dirty="0">
                          <a:solidFill>
                            <a:srgbClr val="FF0000"/>
                          </a:solidFill>
                          <a:latin typeface="游ゴシック" panose="020B0400000000000000" pitchFamily="50" charset="-128"/>
                          <a:ea typeface="游ゴシック" panose="020B0400000000000000" pitchFamily="50" charset="-128"/>
                        </a:rPr>
                        <a:t>カメラ</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solidFill>
                            <a:srgbClr val="FF0000"/>
                          </a:solidFill>
                          <a:latin typeface="游ゴシック" panose="020B0400000000000000" pitchFamily="50" charset="-128"/>
                          <a:ea typeface="游ゴシック" panose="020B0400000000000000" pitchFamily="50" charset="-128"/>
                        </a:rPr>
                        <a:t>～</a:t>
                      </a:r>
                      <a:r>
                        <a:rPr kumimoji="1" lang="en-US" altLang="ja-JP" sz="1100" b="1" dirty="0">
                          <a:solidFill>
                            <a:srgbClr val="FF0000"/>
                          </a:solidFill>
                          <a:latin typeface="游ゴシック" panose="020B0400000000000000" pitchFamily="50" charset="-128"/>
                          <a:ea typeface="游ゴシック" panose="020B0400000000000000" pitchFamily="50" charset="-128"/>
                        </a:rPr>
                        <a:t>V2.00</a:t>
                      </a:r>
                      <a:endParaRPr kumimoji="1" lang="ja-JP" altLang="en-US" sz="1100" b="1" dirty="0">
                        <a:solidFill>
                          <a:srgbClr val="FF0000"/>
                        </a:solidFill>
                        <a:latin typeface="游ゴシック" panose="020B0400000000000000" pitchFamily="50" charset="-128"/>
                        <a:ea typeface="游ゴシック" panose="020B0400000000000000" pitchFamily="50" charset="-128"/>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884731413"/>
                  </a:ext>
                </a:extLst>
              </a:tr>
              <a:tr h="288000">
                <a:tc vMerge="1">
                  <a:txBody>
                    <a:bodyPr/>
                    <a:lstStyle/>
                    <a:p>
                      <a:endParaRPr kumimoji="1" lang="ja-JP" altLang="en-US"/>
                    </a:p>
                  </a:txBody>
                  <a:tcPr/>
                </a:tc>
                <a:tc vMerge="1">
                  <a:txBody>
                    <a:bodyPr/>
                    <a:lstStyle/>
                    <a:p>
                      <a:pPr algn="ctr"/>
                      <a:endParaRPr kumimoji="1" lang="ja-JP" altLang="en-US" sz="1600" dirty="0">
                        <a:latin typeface="Meiryo UI" panose="020B0604030504040204" pitchFamily="50" charset="-128"/>
                        <a:ea typeface="Meiryo UI" panose="020B0604030504040204" pitchFamily="50" charset="-128"/>
                      </a:endParaRPr>
                    </a:p>
                  </a:txBody>
                  <a:tcPr anchor="ctr"/>
                </a:tc>
                <a:tc vMerge="1">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endParaRPr kumimoji="1" lang="ja-JP" altLang="en-US" sz="1100" b="1" dirty="0">
                        <a:solidFill>
                          <a:schemeClr val="tx1"/>
                        </a:solidFill>
                        <a:latin typeface="游ゴシック" panose="020B0400000000000000" pitchFamily="50" charset="-128"/>
                        <a:ea typeface="游ゴシック" panose="020B0400000000000000" pitchFamily="50" charset="-128"/>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dirty="0">
                          <a:solidFill>
                            <a:srgbClr val="FF0000"/>
                          </a:solidFill>
                          <a:latin typeface="游ゴシック" panose="020B0400000000000000" pitchFamily="50" charset="-128"/>
                          <a:ea typeface="游ゴシック" panose="020B0400000000000000" pitchFamily="50" charset="-128"/>
                        </a:rPr>
                        <a:t>V2.10</a:t>
                      </a:r>
                      <a:r>
                        <a:rPr kumimoji="1" lang="ja-JP" altLang="en-US" sz="1100" b="1" dirty="0">
                          <a:solidFill>
                            <a:srgbClr val="FF0000"/>
                          </a:solidFill>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en-US" altLang="ja-JP" sz="1100" b="1" dirty="0">
                          <a:latin typeface="游ゴシック" panose="020B0400000000000000" pitchFamily="50" charset="-128"/>
                          <a:ea typeface="游ゴシック" panose="020B0400000000000000" pitchFamily="50" charset="-128"/>
                        </a:rPr>
                        <a:t>×</a:t>
                      </a:r>
                      <a:endParaRPr kumimoji="1" lang="ja-JP" altLang="en-US" sz="1100" b="1" dirty="0">
                        <a:latin typeface="游ゴシック" panose="020B0400000000000000" pitchFamily="50" charset="-128"/>
                        <a:ea typeface="游ゴシック" panose="020B0400000000000000" pitchFamily="50" charset="-128"/>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025743976"/>
                  </a:ext>
                </a:extLst>
              </a:tr>
              <a:tr h="288000">
                <a:tc rowSpan="4">
                  <a:txBody>
                    <a:bodyPr/>
                    <a:lstStyle/>
                    <a:p>
                      <a:pPr algn="ctr"/>
                      <a:r>
                        <a:rPr kumimoji="1" lang="en-US" altLang="ja-JP" sz="1100" b="1" dirty="0">
                          <a:latin typeface="游ゴシック" panose="020B0400000000000000" pitchFamily="50" charset="-128"/>
                          <a:ea typeface="游ゴシック" panose="020B0400000000000000" pitchFamily="50" charset="-128"/>
                        </a:rPr>
                        <a:t>Panasonic</a:t>
                      </a:r>
                      <a:endParaRPr kumimoji="1" lang="ja-JP" altLang="en-US" sz="1100" b="1" dirty="0">
                        <a:latin typeface="游ゴシック" panose="020B0400000000000000" pitchFamily="50" charset="-128"/>
                        <a:ea typeface="游ゴシック" panose="020B0400000000000000" pitchFamily="50" charset="-128"/>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solidFill>
                      <a:srgbClr val="4472C4">
                        <a:tint val="20000"/>
                      </a:srgb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100" b="1" dirty="0">
                          <a:latin typeface="游ゴシック" panose="020B0400000000000000" pitchFamily="50" charset="-128"/>
                          <a:ea typeface="游ゴシック" panose="020B0400000000000000" pitchFamily="50" charset="-128"/>
                        </a:rPr>
                        <a:t>X</a:t>
                      </a:r>
                      <a:r>
                        <a:rPr kumimoji="1" lang="ja-JP" altLang="en-US" sz="1100" b="1" dirty="0">
                          <a:latin typeface="游ゴシック" panose="020B0400000000000000" pitchFamily="50" charset="-128"/>
                          <a:ea typeface="游ゴシック" panose="020B0400000000000000" pitchFamily="50" charset="-128"/>
                        </a:rPr>
                        <a:t>シリーズ</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100" b="1" dirty="0">
                          <a:solidFill>
                            <a:srgbClr val="FF0000"/>
                          </a:solidFill>
                          <a:latin typeface="游ゴシック" panose="020B0400000000000000" pitchFamily="50" charset="-128"/>
                          <a:ea typeface="游ゴシック" panose="020B0400000000000000" pitchFamily="50" charset="-128"/>
                        </a:rPr>
                        <a:t>FHD</a:t>
                      </a:r>
                      <a:r>
                        <a:rPr kumimoji="1" lang="ja-JP" altLang="en-US" sz="1100" b="1" dirty="0">
                          <a:solidFill>
                            <a:srgbClr val="FF0000"/>
                          </a:solidFill>
                          <a:latin typeface="游ゴシック" panose="020B0400000000000000" pitchFamily="50" charset="-128"/>
                          <a:ea typeface="游ゴシック" panose="020B0400000000000000" pitchFamily="50" charset="-128"/>
                        </a:rPr>
                        <a:t>カメラ</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hMerge="1">
                  <a:txBody>
                    <a:bodyPr/>
                    <a:lstStyle/>
                    <a:p>
                      <a:pPr algn="ctr"/>
                      <a:endParaRPr kumimoji="1" lang="ja-JP" altLang="en-US" sz="1100" b="1" dirty="0">
                        <a:solidFill>
                          <a:srgbClr val="FF0000"/>
                        </a:solidFill>
                        <a:latin typeface="游ゴシック" panose="020B0400000000000000" pitchFamily="50" charset="-128"/>
                        <a:ea typeface="游ゴシック" panose="020B0400000000000000" pitchFamily="50" charset="-128"/>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903040339"/>
                  </a:ext>
                </a:extLst>
              </a:tr>
              <a:tr h="288000">
                <a:tc vMerge="1">
                  <a:txBody>
                    <a:bodyPr/>
                    <a:lstStyle/>
                    <a:p>
                      <a:endParaRPr kumimoji="1" lang="ja-JP" altLang="en-US"/>
                    </a:p>
                  </a:txBody>
                  <a:tcPr/>
                </a:tc>
                <a:tc vMerge="1">
                  <a:txBody>
                    <a:bodyPr/>
                    <a:lstStyle/>
                    <a:p>
                      <a:pPr algn="ctr"/>
                      <a:endParaRPr kumimoji="1" lang="ja-JP" altLang="en-US" sz="1100" b="1" dirty="0">
                        <a:latin typeface="游ゴシック" panose="020B0400000000000000" pitchFamily="50" charset="-128"/>
                        <a:ea typeface="游ゴシック" panose="020B0400000000000000" pitchFamily="50" charset="-128"/>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tx1"/>
                          </a:solidFill>
                          <a:latin typeface="游ゴシック" panose="020B0400000000000000" pitchFamily="50" charset="-128"/>
                          <a:ea typeface="游ゴシック" panose="020B0400000000000000" pitchFamily="50" charset="-128"/>
                        </a:rPr>
                        <a:t>4K</a:t>
                      </a:r>
                      <a:r>
                        <a:rPr kumimoji="1" lang="ja-JP" altLang="en-US" sz="1100" b="1" dirty="0">
                          <a:solidFill>
                            <a:schemeClr val="tx1"/>
                          </a:solidFill>
                          <a:latin typeface="游ゴシック" panose="020B0400000000000000" pitchFamily="50" charset="-128"/>
                          <a:ea typeface="游ゴシック" panose="020B0400000000000000" pitchFamily="50" charset="-128"/>
                        </a:rPr>
                        <a:t>カメラ</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hMerge="1">
                  <a:txBody>
                    <a:bodyPr/>
                    <a:lstStyle/>
                    <a:p>
                      <a:pPr algn="ctr"/>
                      <a:endParaRPr kumimoji="1" lang="ja-JP" altLang="en-US" sz="1100" b="1" dirty="0">
                        <a:solidFill>
                          <a:srgbClr val="FF0000"/>
                        </a:solidFill>
                        <a:latin typeface="游ゴシック" panose="020B0400000000000000" pitchFamily="50" charset="-128"/>
                        <a:ea typeface="游ゴシック" panose="020B0400000000000000" pitchFamily="50" charset="-128"/>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264153757"/>
                  </a:ext>
                </a:extLst>
              </a:tr>
              <a:tr h="288000">
                <a:tc vMerge="1">
                  <a:txBody>
                    <a:bodyPr/>
                    <a:lstStyle/>
                    <a:p>
                      <a:pPr algn="ctr"/>
                      <a:endParaRPr kumimoji="1" lang="ja-JP" altLang="en-US" sz="1100" b="1" dirty="0">
                        <a:latin typeface="游ゴシック" panose="020B0400000000000000" pitchFamily="50" charset="-128"/>
                        <a:ea typeface="游ゴシック" panose="020B0400000000000000" pitchFamily="50" charset="-128"/>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rowSpan="2">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新</a:t>
                      </a:r>
                      <a:r>
                        <a:rPr kumimoji="1" lang="en-US" altLang="ja-JP" sz="1100" b="1" dirty="0">
                          <a:latin typeface="游ゴシック" panose="020B0400000000000000" pitchFamily="50" charset="-128"/>
                          <a:ea typeface="游ゴシック" panose="020B0400000000000000" pitchFamily="50" charset="-128"/>
                        </a:rPr>
                        <a:t>S</a:t>
                      </a:r>
                      <a:r>
                        <a:rPr kumimoji="1" lang="ja-JP" altLang="en-US" sz="1100" b="1" dirty="0">
                          <a:latin typeface="游ゴシック" panose="020B0400000000000000" pitchFamily="50" charset="-128"/>
                          <a:ea typeface="游ゴシック" panose="020B0400000000000000" pitchFamily="50" charset="-128"/>
                        </a:rPr>
                        <a:t>シリーズ</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rowSpan="2">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en-US" altLang="ja-JP" sz="1100" b="1" dirty="0">
                          <a:solidFill>
                            <a:srgbClr val="FF0000"/>
                          </a:solidFill>
                          <a:latin typeface="游ゴシック" panose="020B0400000000000000" pitchFamily="50" charset="-128"/>
                          <a:ea typeface="游ゴシック" panose="020B0400000000000000" pitchFamily="50" charset="-128"/>
                        </a:rPr>
                        <a:t>FHD</a:t>
                      </a:r>
                      <a:r>
                        <a:rPr kumimoji="1" lang="ja-JP" altLang="en-US" sz="1100" b="1" dirty="0">
                          <a:solidFill>
                            <a:srgbClr val="FF0000"/>
                          </a:solidFill>
                          <a:latin typeface="游ゴシック" panose="020B0400000000000000" pitchFamily="50" charset="-128"/>
                          <a:ea typeface="游ゴシック" panose="020B0400000000000000" pitchFamily="50" charset="-128"/>
                        </a:rPr>
                        <a:t>カメラ</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solidFill>
                            <a:srgbClr val="FF0000"/>
                          </a:solidFill>
                          <a:latin typeface="游ゴシック" panose="020B0400000000000000" pitchFamily="50" charset="-128"/>
                          <a:ea typeface="游ゴシック" panose="020B0400000000000000" pitchFamily="50" charset="-128"/>
                        </a:rPr>
                        <a:t>～</a:t>
                      </a:r>
                      <a:r>
                        <a:rPr kumimoji="1" lang="en-US" altLang="ja-JP" sz="1100" b="1" dirty="0">
                          <a:solidFill>
                            <a:srgbClr val="FF0000"/>
                          </a:solidFill>
                          <a:latin typeface="游ゴシック" panose="020B0400000000000000" pitchFamily="50" charset="-128"/>
                          <a:ea typeface="游ゴシック" panose="020B0400000000000000" pitchFamily="50" charset="-128"/>
                        </a:rPr>
                        <a:t>V2.00</a:t>
                      </a:r>
                      <a:endParaRPr kumimoji="1" lang="ja-JP" altLang="en-US" sz="1100" b="1" dirty="0">
                        <a:solidFill>
                          <a:srgbClr val="FF0000"/>
                        </a:solidFill>
                        <a:latin typeface="游ゴシック" panose="020B0400000000000000" pitchFamily="50" charset="-128"/>
                        <a:ea typeface="游ゴシック" panose="020B0400000000000000" pitchFamily="50" charset="-128"/>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101937035"/>
                  </a:ext>
                </a:extLst>
              </a:tr>
              <a:tr h="288000">
                <a:tc vMerge="1">
                  <a:txBody>
                    <a:bodyPr/>
                    <a:lstStyle/>
                    <a:p>
                      <a:endParaRPr kumimoji="1" lang="ja-JP" altLang="en-US"/>
                    </a:p>
                  </a:txBody>
                  <a:tcPr/>
                </a:tc>
                <a:tc vMerge="1">
                  <a:txBody>
                    <a:bodyPr/>
                    <a:lstStyle/>
                    <a:p>
                      <a:endParaRPr kumimoji="1" lang="ja-JP" altLang="en-US" dirty="0"/>
                    </a:p>
                  </a:txBody>
                  <a:tcPr/>
                </a:tc>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dirty="0">
                        <a:latin typeface="Meiryo UI" panose="020B0604030504040204" pitchFamily="50" charset="-128"/>
                        <a:ea typeface="Meiryo UI" panose="020B0604030504040204" pitchFamily="50" charset="-128"/>
                      </a:endParaRPr>
                    </a:p>
                  </a:txBody>
                  <a:tcPr anchor="ct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dirty="0">
                          <a:solidFill>
                            <a:srgbClr val="FF0000"/>
                          </a:solidFill>
                          <a:latin typeface="游ゴシック" panose="020B0400000000000000" pitchFamily="50" charset="-128"/>
                          <a:ea typeface="游ゴシック" panose="020B0400000000000000" pitchFamily="50" charset="-128"/>
                        </a:rPr>
                        <a:t>V2.10</a:t>
                      </a:r>
                      <a:r>
                        <a:rPr kumimoji="1" lang="ja-JP" altLang="en-US" sz="1100" b="1" dirty="0">
                          <a:solidFill>
                            <a:srgbClr val="FF0000"/>
                          </a:solidFill>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en-US" altLang="ja-JP" sz="1100" b="1" dirty="0">
                          <a:latin typeface="游ゴシック" panose="020B0400000000000000" pitchFamily="50" charset="-128"/>
                          <a:ea typeface="游ゴシック" panose="020B0400000000000000" pitchFamily="50" charset="-128"/>
                        </a:rPr>
                        <a:t>×</a:t>
                      </a:r>
                      <a:endParaRPr kumimoji="1" lang="ja-JP" altLang="en-US" sz="1100" b="1" dirty="0">
                        <a:latin typeface="游ゴシック" panose="020B0400000000000000" pitchFamily="50" charset="-128"/>
                        <a:ea typeface="游ゴシック" panose="020B0400000000000000" pitchFamily="50" charset="-128"/>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latin typeface="游ゴシック" panose="020B0400000000000000" pitchFamily="50" charset="-128"/>
                          <a:ea typeface="游ゴシック" panose="020B0400000000000000" pitchFamily="50"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519509528"/>
                  </a:ext>
                </a:extLst>
              </a:tr>
            </a:tbl>
          </a:graphicData>
        </a:graphic>
      </p:graphicFrame>
      <p:sp>
        <p:nvSpPr>
          <p:cNvPr id="4" name="正方形/長方形 3">
            <a:extLst>
              <a:ext uri="{FF2B5EF4-FFF2-40B4-BE49-F238E27FC236}">
                <a16:creationId xmlns:a16="http://schemas.microsoft.com/office/drawing/2014/main" id="{7D82E392-3E67-19A0-967A-9C94F50143CF}"/>
              </a:ext>
            </a:extLst>
          </p:cNvPr>
          <p:cNvSpPr/>
          <p:nvPr/>
        </p:nvSpPr>
        <p:spPr>
          <a:xfrm>
            <a:off x="899820" y="3184589"/>
            <a:ext cx="7344361" cy="1470539"/>
          </a:xfrm>
          <a:prstGeom prst="rect">
            <a:avLst/>
          </a:prstGeom>
          <a:solidFill>
            <a:srgbClr val="FFFF00"/>
          </a:solidFill>
          <a:ln w="25400" cap="flat" cmpd="sng" algn="ctr">
            <a:solidFill>
              <a:srgbClr val="4F81BD">
                <a:shade val="50000"/>
              </a:srgbClr>
            </a:solidFill>
            <a:prstDash val="solid"/>
          </a:ln>
          <a:effectLst/>
        </p:spPr>
        <p:txBody>
          <a:bodyPr rtlCol="0" anchor="ctr"/>
          <a:lstStyle/>
          <a:p>
            <a:pPr marL="65485" indent="-65485"/>
            <a:r>
              <a:rPr lang="ja-JP" altLang="en-US"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・新</a:t>
            </a:r>
            <a:r>
              <a:rPr lang="en-US" altLang="ja-JP"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S</a:t>
            </a:r>
            <a:r>
              <a:rPr lang="ja-JP" altLang="en-US"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シリーズ</a:t>
            </a:r>
            <a:r>
              <a:rPr lang="en-US" altLang="ja-JP"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FHD</a:t>
            </a:r>
            <a:r>
              <a:rPr lang="ja-JP" altLang="en-US"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カメラ</a:t>
            </a:r>
            <a:r>
              <a:rPr lang="en-US" altLang="ja-JP"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V2.10</a:t>
            </a:r>
            <a:r>
              <a:rPr lang="ja-JP" altLang="en-US"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2022</a:t>
            </a:r>
            <a:r>
              <a:rPr lang="ja-JP" altLang="en-US"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年</a:t>
            </a:r>
            <a:r>
              <a:rPr lang="en-US" altLang="ja-JP"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5</a:t>
            </a:r>
            <a:r>
              <a:rPr lang="ja-JP" altLang="en-US"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月リリース予定）以降を使用する場合は、ナンバーキャッチ</a:t>
            </a:r>
            <a:r>
              <a:rPr lang="en-US" altLang="ja-JP"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V1.20</a:t>
            </a:r>
            <a:r>
              <a:rPr lang="ja-JP" altLang="en-US"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以降をご使用ください。</a:t>
            </a:r>
            <a:endParaRPr lang="en-US" altLang="ja-JP"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a:r>
              <a:rPr lang="ja-JP" altLang="en-US"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4K</a:t>
            </a:r>
            <a:r>
              <a:rPr lang="ja-JP" altLang="en-US"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カメラは、縦長の検出枠を設定し上下方向に移動する車両を検知する場合に認識枚数が増え効果を発揮する場合がありますが、活用シーンは少ないと思われます。</a:t>
            </a:r>
            <a:endParaRPr lang="en-US" altLang="ja-JP"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a:r>
              <a:rPr lang="ja-JP" altLang="en-US"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・撮影枚数（</a:t>
            </a:r>
            <a:r>
              <a:rPr lang="en-US" altLang="ja-JP"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FHD</a:t>
            </a:r>
            <a:r>
              <a:rPr lang="ja-JP" altLang="en-US"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は</a:t>
            </a:r>
            <a:r>
              <a:rPr lang="en-US" altLang="ja-JP"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4K</a:t>
            </a:r>
            <a:r>
              <a:rPr lang="ja-JP" altLang="en-US"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に比べて</a:t>
            </a:r>
            <a:r>
              <a:rPr lang="en-US" altLang="ja-JP"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2</a:t>
            </a:r>
            <a:r>
              <a:rPr lang="ja-JP" altLang="en-US"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倍）や認識範囲の設定のし易さ（検出枠の多角形設定可能）などにより</a:t>
            </a:r>
            <a:r>
              <a:rPr lang="en-US" altLang="ja-JP"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FHD</a:t>
            </a:r>
            <a:r>
              <a:rPr lang="ja-JP" altLang="en-US"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カメラを推奨いたします。</a:t>
            </a:r>
            <a:endParaRPr lang="en-US" altLang="ja-JP"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spTree>
    <p:extLst>
      <p:ext uri="{BB962C8B-B14F-4D97-AF65-F5344CB8AC3E}">
        <p14:creationId xmlns:p14="http://schemas.microsoft.com/office/powerpoint/2010/main" val="9136024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トラブルシューティング</a:t>
            </a:r>
            <a:r>
              <a:rPr kumimoji="1" lang="ja-JP" altLang="en-US" sz="2400" dirty="0"/>
              <a:t>（トラブル事例）</a:t>
            </a:r>
            <a:endParaRPr kumimoji="1" lang="ja-JP" altLang="en-US" dirty="0"/>
          </a:p>
        </p:txBody>
      </p:sp>
      <p:pic>
        <p:nvPicPr>
          <p:cNvPr id="4" name="図 3">
            <a:extLst>
              <a:ext uri="{FF2B5EF4-FFF2-40B4-BE49-F238E27FC236}">
                <a16:creationId xmlns:a16="http://schemas.microsoft.com/office/drawing/2014/main" id="{6CD39418-1082-8ADA-F707-5006EC671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46" y="813021"/>
            <a:ext cx="8549707" cy="3831535"/>
          </a:xfrm>
          <a:prstGeom prst="rect">
            <a:avLst/>
          </a:prstGeom>
        </p:spPr>
      </p:pic>
    </p:spTree>
    <p:extLst>
      <p:ext uri="{BB962C8B-B14F-4D97-AF65-F5344CB8AC3E}">
        <p14:creationId xmlns:p14="http://schemas.microsoft.com/office/powerpoint/2010/main" val="39754164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事例①：</a:t>
            </a:r>
            <a:r>
              <a:rPr kumimoji="1" lang="ja-JP" altLang="en-US" sz="2400" dirty="0"/>
              <a:t>ナンバープレートにフォーカスが合っていない</a:t>
            </a:r>
            <a:endParaRPr kumimoji="1" lang="ja-JP" altLang="en-US" dirty="0"/>
          </a:p>
        </p:txBody>
      </p:sp>
      <p:pic>
        <p:nvPicPr>
          <p:cNvPr id="4" name="図 3">
            <a:extLst>
              <a:ext uri="{FF2B5EF4-FFF2-40B4-BE49-F238E27FC236}">
                <a16:creationId xmlns:a16="http://schemas.microsoft.com/office/drawing/2014/main" id="{059125E1-673E-66AB-11BC-81EE9959C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564" y="580183"/>
            <a:ext cx="8338873" cy="4149097"/>
          </a:xfrm>
          <a:prstGeom prst="rect">
            <a:avLst/>
          </a:prstGeom>
        </p:spPr>
      </p:pic>
    </p:spTree>
    <p:extLst>
      <p:ext uri="{BB962C8B-B14F-4D97-AF65-F5344CB8AC3E}">
        <p14:creationId xmlns:p14="http://schemas.microsoft.com/office/powerpoint/2010/main" val="21698312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03591E24-4AF9-F0C3-6AC1-56901109A59E}"/>
              </a:ext>
            </a:extLst>
          </p:cNvPr>
          <p:cNvGrpSpPr>
            <a:grpSpLocks noChangeAspect="1"/>
          </p:cNvGrpSpPr>
          <p:nvPr/>
        </p:nvGrpSpPr>
        <p:grpSpPr>
          <a:xfrm>
            <a:off x="715015" y="2878933"/>
            <a:ext cx="2944577" cy="1656325"/>
            <a:chOff x="987155" y="2875393"/>
            <a:chExt cx="3200000" cy="1800000"/>
          </a:xfrm>
        </p:grpSpPr>
        <p:pic>
          <p:nvPicPr>
            <p:cNvPr id="7" name="図 6">
              <a:extLst>
                <a:ext uri="{FF2B5EF4-FFF2-40B4-BE49-F238E27FC236}">
                  <a16:creationId xmlns:a16="http://schemas.microsoft.com/office/drawing/2014/main" id="{CBFADAE4-6AF2-8252-668B-C38DF9B3A6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155" y="2875393"/>
              <a:ext cx="3200000" cy="1800000"/>
            </a:xfrm>
            <a:prstGeom prst="rect">
              <a:avLst/>
            </a:prstGeom>
          </p:spPr>
        </p:pic>
        <p:pic>
          <p:nvPicPr>
            <p:cNvPr id="8" name="図 7">
              <a:extLst>
                <a:ext uri="{FF2B5EF4-FFF2-40B4-BE49-F238E27FC236}">
                  <a16:creationId xmlns:a16="http://schemas.microsoft.com/office/drawing/2014/main" id="{CD3066F5-99A8-3DC4-AD78-4FC5264F69F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
                      </a14:imgEffect>
                    </a14:imgLayer>
                  </a14:imgProps>
                </a:ext>
                <a:ext uri="{28A0092B-C50C-407E-A947-70E740481C1C}">
                  <a14:useLocalDpi xmlns:a14="http://schemas.microsoft.com/office/drawing/2010/main" val="0"/>
                </a:ext>
              </a:extLst>
            </a:blip>
            <a:srcRect/>
            <a:stretch/>
          </p:blipFill>
          <p:spPr>
            <a:xfrm>
              <a:off x="2813825" y="3760717"/>
              <a:ext cx="1361443" cy="914676"/>
            </a:xfrm>
            <a:prstGeom prst="rect">
              <a:avLst/>
            </a:prstGeom>
            <a:ln w="38100">
              <a:solidFill>
                <a:srgbClr val="FF0000"/>
              </a:solidFill>
            </a:ln>
          </p:spPr>
        </p:pic>
      </p:grpSp>
      <p:sp>
        <p:nvSpPr>
          <p:cNvPr id="2" name="タイトル 1"/>
          <p:cNvSpPr>
            <a:spLocks noGrp="1"/>
          </p:cNvSpPr>
          <p:nvPr>
            <p:ph type="title"/>
          </p:nvPr>
        </p:nvSpPr>
        <p:spPr/>
        <p:txBody>
          <a:bodyPr/>
          <a:lstStyle/>
          <a:p>
            <a:r>
              <a:rPr kumimoji="1" lang="ja-JP" altLang="en-US" dirty="0"/>
              <a:t>事例②：</a:t>
            </a:r>
            <a:r>
              <a:rPr kumimoji="1" lang="ja-JP" altLang="en-US" sz="2400" dirty="0"/>
              <a:t>夜間に白飛びしてナンバープレートが読めない場合</a:t>
            </a:r>
            <a:endParaRPr kumimoji="1" lang="ja-JP" altLang="en-US" dirty="0"/>
          </a:p>
        </p:txBody>
      </p:sp>
      <p:pic>
        <p:nvPicPr>
          <p:cNvPr id="4" name="図 3">
            <a:extLst>
              <a:ext uri="{FF2B5EF4-FFF2-40B4-BE49-F238E27FC236}">
                <a16:creationId xmlns:a16="http://schemas.microsoft.com/office/drawing/2014/main" id="{F95CA7E5-BC4F-9774-2A07-2C7C60F013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89612" y="521207"/>
            <a:ext cx="4467834" cy="4101085"/>
          </a:xfrm>
          <a:prstGeom prst="rect">
            <a:avLst/>
          </a:prstGeom>
        </p:spPr>
      </p:pic>
      <p:sp>
        <p:nvSpPr>
          <p:cNvPr id="10" name="テキスト ボックス 9">
            <a:extLst>
              <a:ext uri="{FF2B5EF4-FFF2-40B4-BE49-F238E27FC236}">
                <a16:creationId xmlns:a16="http://schemas.microsoft.com/office/drawing/2014/main" id="{C08F2331-8448-06ED-C47F-DB4E191CE86B}"/>
              </a:ext>
            </a:extLst>
          </p:cNvPr>
          <p:cNvSpPr txBox="1"/>
          <p:nvPr/>
        </p:nvSpPr>
        <p:spPr>
          <a:xfrm>
            <a:off x="438869" y="543550"/>
            <a:ext cx="1005403" cy="338554"/>
          </a:xfrm>
          <a:prstGeom prst="rect">
            <a:avLst/>
          </a:prstGeom>
          <a:noFill/>
        </p:spPr>
        <p:txBody>
          <a:bodyPr wrap="none" rtlCol="0">
            <a:spAutoFit/>
          </a:bodyPr>
          <a:lstStyle/>
          <a:p>
            <a:r>
              <a:rPr kumimoji="1" lang="en-US" altLang="ja-JP" sz="1600" b="1" dirty="0">
                <a:latin typeface="Yu Gothic UI" panose="020B0500000000000000" pitchFamily="34" charset="-128"/>
                <a:ea typeface="Yu Gothic UI" panose="020B0500000000000000" pitchFamily="34" charset="-128"/>
              </a:rPr>
              <a:t>【</a:t>
            </a:r>
            <a:r>
              <a:rPr kumimoji="1" lang="ja-JP" altLang="en-US" sz="1600" b="1" dirty="0">
                <a:latin typeface="Yu Gothic UI" panose="020B0500000000000000" pitchFamily="34" charset="-128"/>
                <a:ea typeface="Yu Gothic UI" panose="020B0500000000000000" pitchFamily="34" charset="-128"/>
              </a:rPr>
              <a:t>調整前</a:t>
            </a:r>
            <a:r>
              <a:rPr kumimoji="1" lang="en-US" altLang="ja-JP" sz="1600" b="1" dirty="0">
                <a:latin typeface="Yu Gothic UI" panose="020B0500000000000000" pitchFamily="34" charset="-128"/>
                <a:ea typeface="Yu Gothic UI" panose="020B0500000000000000" pitchFamily="34" charset="-128"/>
              </a:rPr>
              <a:t>】</a:t>
            </a:r>
            <a:endParaRPr kumimoji="1" lang="ja-JP" altLang="en-US" sz="1600" b="1" dirty="0">
              <a:latin typeface="Yu Gothic UI" panose="020B0500000000000000" pitchFamily="34" charset="-128"/>
              <a:ea typeface="Yu Gothic UI" panose="020B0500000000000000" pitchFamily="34" charset="-128"/>
            </a:endParaRPr>
          </a:p>
        </p:txBody>
      </p:sp>
      <p:sp>
        <p:nvSpPr>
          <p:cNvPr id="11" name="テキスト ボックス 10">
            <a:extLst>
              <a:ext uri="{FF2B5EF4-FFF2-40B4-BE49-F238E27FC236}">
                <a16:creationId xmlns:a16="http://schemas.microsoft.com/office/drawing/2014/main" id="{FEC251C9-A655-4C16-0037-9E5BD1A35BA7}"/>
              </a:ext>
            </a:extLst>
          </p:cNvPr>
          <p:cNvSpPr txBox="1"/>
          <p:nvPr/>
        </p:nvSpPr>
        <p:spPr>
          <a:xfrm>
            <a:off x="438869" y="2571749"/>
            <a:ext cx="1005403" cy="338554"/>
          </a:xfrm>
          <a:prstGeom prst="rect">
            <a:avLst/>
          </a:prstGeom>
          <a:noFill/>
        </p:spPr>
        <p:txBody>
          <a:bodyPr wrap="none" rtlCol="0">
            <a:spAutoFit/>
          </a:bodyPr>
          <a:lstStyle/>
          <a:p>
            <a:r>
              <a:rPr kumimoji="1" lang="en-US" altLang="ja-JP" sz="1600" b="1" dirty="0">
                <a:latin typeface="Yu Gothic UI" panose="020B0500000000000000" pitchFamily="34" charset="-128"/>
                <a:ea typeface="Yu Gothic UI" panose="020B0500000000000000" pitchFamily="34" charset="-128"/>
              </a:rPr>
              <a:t>【</a:t>
            </a:r>
            <a:r>
              <a:rPr kumimoji="1" lang="ja-JP" altLang="en-US" sz="1600" b="1" dirty="0">
                <a:latin typeface="Yu Gothic UI" panose="020B0500000000000000" pitchFamily="34" charset="-128"/>
                <a:ea typeface="Yu Gothic UI" panose="020B0500000000000000" pitchFamily="34" charset="-128"/>
              </a:rPr>
              <a:t>調整後</a:t>
            </a:r>
            <a:r>
              <a:rPr kumimoji="1" lang="en-US" altLang="ja-JP" sz="1600" b="1" dirty="0">
                <a:latin typeface="Yu Gothic UI" panose="020B0500000000000000" pitchFamily="34" charset="-128"/>
                <a:ea typeface="Yu Gothic UI" panose="020B0500000000000000" pitchFamily="34" charset="-128"/>
              </a:rPr>
              <a:t>】</a:t>
            </a:r>
            <a:endParaRPr kumimoji="1" lang="ja-JP" altLang="en-US" sz="1600" b="1" dirty="0">
              <a:latin typeface="Yu Gothic UI" panose="020B0500000000000000" pitchFamily="34" charset="-128"/>
              <a:ea typeface="Yu Gothic UI" panose="020B0500000000000000" pitchFamily="34" charset="-128"/>
            </a:endParaRPr>
          </a:p>
        </p:txBody>
      </p:sp>
      <p:grpSp>
        <p:nvGrpSpPr>
          <p:cNvPr id="14" name="グループ化 13">
            <a:extLst>
              <a:ext uri="{FF2B5EF4-FFF2-40B4-BE49-F238E27FC236}">
                <a16:creationId xmlns:a16="http://schemas.microsoft.com/office/drawing/2014/main" id="{7B529903-83A4-5BA9-800E-5E0720F8D66D}"/>
              </a:ext>
            </a:extLst>
          </p:cNvPr>
          <p:cNvGrpSpPr>
            <a:grpSpLocks noChangeAspect="1"/>
          </p:cNvGrpSpPr>
          <p:nvPr/>
        </p:nvGrpSpPr>
        <p:grpSpPr>
          <a:xfrm>
            <a:off x="715015" y="836504"/>
            <a:ext cx="2919172" cy="1642035"/>
            <a:chOff x="1269078" y="2082340"/>
            <a:chExt cx="3199999" cy="1800000"/>
          </a:xfrm>
        </p:grpSpPr>
        <p:pic>
          <p:nvPicPr>
            <p:cNvPr id="12" name="図 11">
              <a:extLst>
                <a:ext uri="{FF2B5EF4-FFF2-40B4-BE49-F238E27FC236}">
                  <a16:creationId xmlns:a16="http://schemas.microsoft.com/office/drawing/2014/main" id="{CBD2C208-AD54-064C-1162-72C8C6381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9078" y="2082340"/>
              <a:ext cx="3199999" cy="1800000"/>
            </a:xfrm>
            <a:prstGeom prst="rect">
              <a:avLst/>
            </a:prstGeom>
          </p:spPr>
        </p:pic>
        <p:pic>
          <p:nvPicPr>
            <p:cNvPr id="13" name="図 12">
              <a:extLst>
                <a:ext uri="{FF2B5EF4-FFF2-40B4-BE49-F238E27FC236}">
                  <a16:creationId xmlns:a16="http://schemas.microsoft.com/office/drawing/2014/main" id="{23F7FB10-68B4-0201-8B8B-9EEDD584B10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5000"/>
                      </a14:imgEffect>
                    </a14:imgLayer>
                  </a14:imgProps>
                </a:ext>
                <a:ext uri="{28A0092B-C50C-407E-A947-70E740481C1C}">
                  <a14:useLocalDpi xmlns:a14="http://schemas.microsoft.com/office/drawing/2010/main" val="0"/>
                </a:ext>
              </a:extLst>
            </a:blip>
            <a:srcRect/>
            <a:stretch/>
          </p:blipFill>
          <p:spPr>
            <a:xfrm>
              <a:off x="3126299" y="2964318"/>
              <a:ext cx="1342778" cy="918022"/>
            </a:xfrm>
            <a:prstGeom prst="rect">
              <a:avLst/>
            </a:prstGeom>
            <a:ln w="38100">
              <a:solidFill>
                <a:srgbClr val="FF0000"/>
              </a:solidFill>
            </a:ln>
          </p:spPr>
        </p:pic>
      </p:grpSp>
    </p:spTree>
    <p:extLst>
      <p:ext uri="{BB962C8B-B14F-4D97-AF65-F5344CB8AC3E}">
        <p14:creationId xmlns:p14="http://schemas.microsoft.com/office/powerpoint/2010/main" val="19115479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事例③：</a:t>
            </a:r>
            <a:r>
              <a:rPr kumimoji="1" lang="ja-JP" altLang="en-US" sz="2400" dirty="0"/>
              <a:t>昼間に白黒や夜間にカラーになる場合</a:t>
            </a:r>
            <a:endParaRPr kumimoji="1" lang="ja-JP" altLang="en-US" dirty="0"/>
          </a:p>
        </p:txBody>
      </p:sp>
      <p:grpSp>
        <p:nvGrpSpPr>
          <p:cNvPr id="7" name="グループ化 6">
            <a:extLst>
              <a:ext uri="{FF2B5EF4-FFF2-40B4-BE49-F238E27FC236}">
                <a16:creationId xmlns:a16="http://schemas.microsoft.com/office/drawing/2014/main" id="{136C353C-9BAB-6D5F-CACA-C11ED52F6251}"/>
              </a:ext>
            </a:extLst>
          </p:cNvPr>
          <p:cNvGrpSpPr/>
          <p:nvPr/>
        </p:nvGrpSpPr>
        <p:grpSpPr>
          <a:xfrm>
            <a:off x="569620" y="579120"/>
            <a:ext cx="7959039" cy="4120305"/>
            <a:chOff x="592480" y="586740"/>
            <a:chExt cx="7959039" cy="4120305"/>
          </a:xfrm>
        </p:grpSpPr>
        <p:pic>
          <p:nvPicPr>
            <p:cNvPr id="5" name="図 4">
              <a:extLst>
                <a:ext uri="{FF2B5EF4-FFF2-40B4-BE49-F238E27FC236}">
                  <a16:creationId xmlns:a16="http://schemas.microsoft.com/office/drawing/2014/main" id="{AEDD5C11-A861-C129-7B46-86578108EB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11544" y="586740"/>
              <a:ext cx="7839975" cy="4071284"/>
            </a:xfrm>
            <a:prstGeom prst="rect">
              <a:avLst/>
            </a:prstGeom>
          </p:spPr>
        </p:pic>
        <p:sp>
          <p:nvSpPr>
            <p:cNvPr id="6" name="正方形/長方形 5">
              <a:extLst>
                <a:ext uri="{FF2B5EF4-FFF2-40B4-BE49-F238E27FC236}">
                  <a16:creationId xmlns:a16="http://schemas.microsoft.com/office/drawing/2014/main" id="{FF187062-E5C9-3BE3-5982-05CFECA7E8FF}"/>
                </a:ext>
              </a:extLst>
            </p:cNvPr>
            <p:cNvSpPr/>
            <p:nvPr/>
          </p:nvSpPr>
          <p:spPr>
            <a:xfrm>
              <a:off x="592480" y="4433897"/>
              <a:ext cx="2605403" cy="273148"/>
            </a:xfrm>
            <a:prstGeom prst="rect">
              <a:avLst/>
            </a:prstGeom>
            <a:solidFill>
              <a:sysClr val="window" lastClr="FFFFFF"/>
            </a:solidFill>
            <a:ln w="12700" cap="flat" cmpd="sng" algn="ctr">
              <a:noFill/>
              <a:prstDash val="solid"/>
              <a:miter lim="800000"/>
            </a:ln>
            <a:effectLst/>
          </p:spPr>
          <p:txBody>
            <a:bodyPr rtlCol="0" anchor="ctr"/>
            <a:lstStyle/>
            <a:p>
              <a:pPr algn="ctr">
                <a:defRPr/>
              </a:pPr>
              <a:endParaRPr kumimoji="0" lang="ja-JP" altLang="en-US" kern="0">
                <a:solidFill>
                  <a:prstClr val="white"/>
                </a:solidFill>
                <a:latin typeface="Meiryo UI"/>
                <a:ea typeface="Meiryo UI"/>
              </a:endParaRPr>
            </a:p>
          </p:txBody>
        </p:sp>
      </p:grpSp>
    </p:spTree>
    <p:extLst>
      <p:ext uri="{BB962C8B-B14F-4D97-AF65-F5344CB8AC3E}">
        <p14:creationId xmlns:p14="http://schemas.microsoft.com/office/powerpoint/2010/main" val="33781870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変更履歴</a:t>
            </a:r>
            <a:endParaRPr kumimoji="1" lang="ja-JP" altLang="en-US" dirty="0"/>
          </a:p>
        </p:txBody>
      </p:sp>
    </p:spTree>
    <p:extLst>
      <p:ext uri="{BB962C8B-B14F-4D97-AF65-F5344CB8AC3E}">
        <p14:creationId xmlns:p14="http://schemas.microsoft.com/office/powerpoint/2010/main" val="10102893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変更履歴</a:t>
            </a:r>
            <a:endParaRPr kumimoji="1" lang="ja-JP" altLang="en-US" dirty="0"/>
          </a:p>
        </p:txBody>
      </p:sp>
      <p:sp>
        <p:nvSpPr>
          <p:cNvPr id="7" name="Rectangle 3"/>
          <p:cNvSpPr>
            <a:spLocks noChangeArrowheads="1"/>
          </p:cNvSpPr>
          <p:nvPr/>
        </p:nvSpPr>
        <p:spPr bwMode="auto">
          <a:xfrm>
            <a:off x="481497" y="1208931"/>
            <a:ext cx="4157209"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257175" indent="-257175" fontAlgn="base">
              <a:spcAft>
                <a:spcPct val="0"/>
              </a:spcAft>
              <a:buBlip>
                <a:blip r:embed="rId2"/>
              </a:buBlip>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59601138"/>
              </p:ext>
            </p:extLst>
          </p:nvPr>
        </p:nvGraphicFramePr>
        <p:xfrm>
          <a:off x="61657" y="455561"/>
          <a:ext cx="9013764" cy="3029235"/>
        </p:xfrm>
        <a:graphic>
          <a:graphicData uri="http://schemas.openxmlformats.org/drawingml/2006/table">
            <a:tbl>
              <a:tblPr firstRow="1" bandRow="1">
                <a:tableStyleId>{5C22544A-7EE6-4342-B048-85BDC9FD1C3A}</a:tableStyleId>
              </a:tblPr>
              <a:tblGrid>
                <a:gridCol w="275528">
                  <a:extLst>
                    <a:ext uri="{9D8B030D-6E8A-4147-A177-3AD203B41FA5}">
                      <a16:colId xmlns:a16="http://schemas.microsoft.com/office/drawing/2014/main" val="20000"/>
                    </a:ext>
                  </a:extLst>
                </a:gridCol>
                <a:gridCol w="5817870">
                  <a:extLst>
                    <a:ext uri="{9D8B030D-6E8A-4147-A177-3AD203B41FA5}">
                      <a16:colId xmlns:a16="http://schemas.microsoft.com/office/drawing/2014/main" val="20001"/>
                    </a:ext>
                  </a:extLst>
                </a:gridCol>
                <a:gridCol w="1156271">
                  <a:extLst>
                    <a:ext uri="{9D8B030D-6E8A-4147-A177-3AD203B41FA5}">
                      <a16:colId xmlns:a16="http://schemas.microsoft.com/office/drawing/2014/main" val="20002"/>
                    </a:ext>
                  </a:extLst>
                </a:gridCol>
                <a:gridCol w="783096">
                  <a:extLst>
                    <a:ext uri="{9D8B030D-6E8A-4147-A177-3AD203B41FA5}">
                      <a16:colId xmlns:a16="http://schemas.microsoft.com/office/drawing/2014/main" val="20003"/>
                    </a:ext>
                  </a:extLst>
                </a:gridCol>
                <a:gridCol w="980999">
                  <a:extLst>
                    <a:ext uri="{9D8B030D-6E8A-4147-A177-3AD203B41FA5}">
                      <a16:colId xmlns:a16="http://schemas.microsoft.com/office/drawing/2014/main" val="20005"/>
                    </a:ext>
                  </a:extLst>
                </a:gridCol>
              </a:tblGrid>
              <a:tr h="305963">
                <a:tc>
                  <a:txBody>
                    <a:bodyPr/>
                    <a:lstStyle/>
                    <a:p>
                      <a:pPr algn="ctr"/>
                      <a:r>
                        <a:rPr kumimoji="1" lang="en-US" altLang="ja-JP" sz="900" dirty="0">
                          <a:latin typeface="Calibri" panose="020F0502020204030204" pitchFamily="34" charset="0"/>
                          <a:cs typeface="Calibri" panose="020F0502020204030204" pitchFamily="34" charset="0"/>
                        </a:rPr>
                        <a:t>No</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r>
                        <a:rPr kumimoji="1" lang="ja-JP" altLang="en-US" sz="900" dirty="0">
                          <a:latin typeface="Calibri" panose="020F0502020204030204" pitchFamily="34" charset="0"/>
                          <a:cs typeface="Calibri" panose="020F0502020204030204" pitchFamily="34" charset="0"/>
                        </a:rPr>
                        <a:t>変更内容</a:t>
                      </a:r>
                    </a:p>
                  </a:txBody>
                  <a:tcPr marL="68580" marR="68580" marT="34290" marB="34290" anchor="ctr"/>
                </a:tc>
                <a:tc>
                  <a:txBody>
                    <a:bodyPr/>
                    <a:lstStyle/>
                    <a:p>
                      <a:pPr algn="ctr"/>
                      <a:r>
                        <a:rPr kumimoji="1" lang="ja-JP" altLang="en-US" sz="900" dirty="0">
                          <a:latin typeface="Calibri" panose="020F0502020204030204" pitchFamily="34" charset="0"/>
                          <a:cs typeface="Calibri" panose="020F0502020204030204" pitchFamily="34" charset="0"/>
                        </a:rPr>
                        <a:t>ページ</a:t>
                      </a:r>
                    </a:p>
                  </a:txBody>
                  <a:tcPr marL="68580" marR="68580" marT="34290" marB="34290" anchor="ctr"/>
                </a:tc>
                <a:tc>
                  <a:txBody>
                    <a:bodyPr/>
                    <a:lstStyle/>
                    <a:p>
                      <a:pPr algn="ctr"/>
                      <a:r>
                        <a:rPr kumimoji="1" lang="ja-JP" altLang="en-US" sz="900" dirty="0">
                          <a:latin typeface="Calibri" panose="020F0502020204030204" pitchFamily="34" charset="0"/>
                          <a:cs typeface="Calibri" panose="020F0502020204030204" pitchFamily="34" charset="0"/>
                        </a:rPr>
                        <a:t>バージョン</a:t>
                      </a:r>
                    </a:p>
                  </a:txBody>
                  <a:tcPr marL="68580" marR="68580" marT="34290" marB="34290" anchor="ctr"/>
                </a:tc>
                <a:tc>
                  <a:txBody>
                    <a:bodyPr/>
                    <a:lstStyle/>
                    <a:p>
                      <a:pPr algn="ctr"/>
                      <a:r>
                        <a:rPr kumimoji="1" lang="ja-JP" altLang="en-US" sz="900" dirty="0">
                          <a:latin typeface="Calibri" panose="020F0502020204030204" pitchFamily="34" charset="0"/>
                          <a:cs typeface="Calibri" panose="020F0502020204030204" pitchFamily="34" charset="0"/>
                        </a:rPr>
                        <a:t>更新日</a:t>
                      </a:r>
                    </a:p>
                  </a:txBody>
                  <a:tcPr marL="68580" marR="68580" marT="34290" marB="34290" anchor="ctr"/>
                </a:tc>
                <a:extLst>
                  <a:ext uri="{0D108BD9-81ED-4DB2-BD59-A6C34878D82A}">
                    <a16:rowId xmlns:a16="http://schemas.microsoft.com/office/drawing/2014/main" val="10000"/>
                  </a:ext>
                </a:extLst>
              </a:tr>
              <a:tr h="214871">
                <a:tc>
                  <a:txBody>
                    <a:bodyPr/>
                    <a:lstStyle/>
                    <a:p>
                      <a:pPr algn="ctr"/>
                      <a:r>
                        <a:rPr kumimoji="1" lang="en-US" altLang="ja-JP" sz="900" dirty="0">
                          <a:latin typeface="Calibri" panose="020F0502020204030204" pitchFamily="34" charset="0"/>
                          <a:cs typeface="Calibri" panose="020F0502020204030204" pitchFamily="34" charset="0"/>
                        </a:rPr>
                        <a:t>-</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r>
                        <a:rPr kumimoji="1" lang="ja-JP" altLang="en-US" sz="900" dirty="0">
                          <a:latin typeface="Calibri" panose="020F0502020204030204" pitchFamily="34" charset="0"/>
                          <a:cs typeface="Calibri" panose="020F0502020204030204" pitchFamily="34" charset="0"/>
                        </a:rPr>
                        <a:t>初版リリース</a:t>
                      </a: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dirty="0">
                          <a:latin typeface="Calibri" panose="020F0502020204030204" pitchFamily="34" charset="0"/>
                          <a:cs typeface="Calibri" panose="020F0502020204030204" pitchFamily="34" charset="0"/>
                        </a:rPr>
                        <a:t> </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r>
                        <a:rPr kumimoji="1" lang="en-US" altLang="ja-JP" sz="900" dirty="0">
                          <a:latin typeface="Calibri" panose="020F0502020204030204" pitchFamily="34" charset="0"/>
                          <a:cs typeface="Calibri" panose="020F0502020204030204" pitchFamily="34" charset="0"/>
                        </a:rPr>
                        <a:t>1.00</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r>
                        <a:rPr kumimoji="1" lang="en-US" altLang="ja-JP" sz="900" baseline="0" dirty="0">
                          <a:latin typeface="Calibri" panose="020F0502020204030204" pitchFamily="34" charset="0"/>
                          <a:cs typeface="Calibri" panose="020F0502020204030204" pitchFamily="34" charset="0"/>
                        </a:rPr>
                        <a:t>2022/11/29</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1"/>
                  </a:ext>
                </a:extLst>
              </a:tr>
              <a:tr h="205740">
                <a:tc>
                  <a:txBody>
                    <a:bodyPr/>
                    <a:lstStyle/>
                    <a:p>
                      <a:pPr algn="ctr"/>
                      <a:r>
                        <a:rPr kumimoji="1" lang="en-US" altLang="ja-JP" sz="900" dirty="0">
                          <a:latin typeface="Calibri" panose="020F0502020204030204" pitchFamily="34" charset="0"/>
                          <a:cs typeface="Calibri" panose="020F0502020204030204" pitchFamily="34" charset="0"/>
                        </a:rPr>
                        <a:t>1</a:t>
                      </a: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2"/>
                  </a:ext>
                </a:extLst>
              </a:tr>
              <a:tr h="205740">
                <a:tc>
                  <a:txBody>
                    <a:bodyPr/>
                    <a:lstStyle/>
                    <a:p>
                      <a:pPr algn="ctr"/>
                      <a:r>
                        <a:rPr kumimoji="1" lang="en-US" altLang="ja-JP" sz="900" dirty="0">
                          <a:latin typeface="Calibri" panose="020F0502020204030204" pitchFamily="34" charset="0"/>
                          <a:cs typeface="Calibri" panose="020F0502020204030204" pitchFamily="34" charset="0"/>
                        </a:rPr>
                        <a:t>2</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en-US" altLang="ja-JP"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3"/>
                  </a:ext>
                </a:extLst>
              </a:tr>
              <a:tr h="205740">
                <a:tc>
                  <a:txBody>
                    <a:bodyPr/>
                    <a:lstStyle/>
                    <a:p>
                      <a:pPr algn="ctr"/>
                      <a:r>
                        <a:rPr kumimoji="1" lang="en-US" altLang="ja-JP" sz="900" dirty="0">
                          <a:latin typeface="Calibri" panose="020F0502020204030204" pitchFamily="34" charset="0"/>
                          <a:cs typeface="Calibri" panose="020F0502020204030204" pitchFamily="34" charset="0"/>
                        </a:rPr>
                        <a:t>3</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4"/>
                  </a:ext>
                </a:extLst>
              </a:tr>
              <a:tr h="205740">
                <a:tc>
                  <a:txBody>
                    <a:bodyPr/>
                    <a:lstStyle/>
                    <a:p>
                      <a:pPr algn="ctr"/>
                      <a:r>
                        <a:rPr kumimoji="1" lang="en-US" altLang="ja-JP" sz="900" dirty="0">
                          <a:latin typeface="Calibri" panose="020F0502020204030204" pitchFamily="34" charset="0"/>
                          <a:cs typeface="Calibri" panose="020F0502020204030204" pitchFamily="34" charset="0"/>
                        </a:rPr>
                        <a:t>4</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5"/>
                  </a:ext>
                </a:extLst>
              </a:tr>
              <a:tr h="205740">
                <a:tc>
                  <a:txBody>
                    <a:bodyPr/>
                    <a:lstStyle/>
                    <a:p>
                      <a:pPr algn="ctr"/>
                      <a:r>
                        <a:rPr kumimoji="1" lang="en-US" altLang="ja-JP" sz="900" dirty="0">
                          <a:latin typeface="Calibri" panose="020F0502020204030204" pitchFamily="34" charset="0"/>
                          <a:cs typeface="Calibri" panose="020F0502020204030204" pitchFamily="34" charset="0"/>
                        </a:rPr>
                        <a:t>5</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6"/>
                  </a:ext>
                </a:extLst>
              </a:tr>
              <a:tr h="205740">
                <a:tc>
                  <a:txBody>
                    <a:bodyPr/>
                    <a:lstStyle/>
                    <a:p>
                      <a:pPr algn="ctr"/>
                      <a:r>
                        <a:rPr kumimoji="1" lang="en-US" altLang="ja-JP" sz="900" dirty="0">
                          <a:latin typeface="Calibri" panose="020F0502020204030204" pitchFamily="34" charset="0"/>
                          <a:cs typeface="Calibri" panose="020F0502020204030204" pitchFamily="34" charset="0"/>
                        </a:rPr>
                        <a:t>6</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7"/>
                  </a:ext>
                </a:extLst>
              </a:tr>
              <a:tr h="205740">
                <a:tc>
                  <a:txBody>
                    <a:bodyPr/>
                    <a:lstStyle/>
                    <a:p>
                      <a:pPr algn="ctr"/>
                      <a:r>
                        <a:rPr kumimoji="1" lang="en-US" altLang="ja-JP" sz="900" dirty="0">
                          <a:latin typeface="Calibri" panose="020F0502020204030204" pitchFamily="34" charset="0"/>
                          <a:cs typeface="Calibri" panose="020F0502020204030204" pitchFamily="34" charset="0"/>
                        </a:rPr>
                        <a:t>7</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8"/>
                  </a:ext>
                </a:extLst>
              </a:tr>
              <a:tr h="205740">
                <a:tc>
                  <a:txBody>
                    <a:bodyPr/>
                    <a:lstStyle/>
                    <a:p>
                      <a:pPr algn="ctr"/>
                      <a:r>
                        <a:rPr kumimoji="1" lang="en-US" altLang="ja-JP" sz="900" dirty="0">
                          <a:latin typeface="Calibri" panose="020F0502020204030204" pitchFamily="34" charset="0"/>
                          <a:cs typeface="Calibri" panose="020F0502020204030204" pitchFamily="34" charset="0"/>
                        </a:rPr>
                        <a:t> 8</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9"/>
                  </a:ext>
                </a:extLst>
              </a:tr>
              <a:tr h="205740">
                <a:tc>
                  <a:txBody>
                    <a:bodyPr/>
                    <a:lstStyle/>
                    <a:p>
                      <a:pPr algn="ctr"/>
                      <a:r>
                        <a:rPr kumimoji="1" lang="en-US" altLang="ja-JP" sz="900" dirty="0">
                          <a:latin typeface="Calibri" panose="020F0502020204030204" pitchFamily="34" charset="0"/>
                          <a:cs typeface="Calibri" panose="020F0502020204030204" pitchFamily="34" charset="0"/>
                        </a:rPr>
                        <a:t> 9</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10"/>
                  </a:ext>
                </a:extLst>
              </a:tr>
              <a:tr h="205740">
                <a:tc>
                  <a:txBody>
                    <a:bodyPr/>
                    <a:lstStyle/>
                    <a:p>
                      <a:pPr algn="ctr"/>
                      <a:r>
                        <a:rPr kumimoji="1" lang="en-US" altLang="ja-JP" sz="900" dirty="0">
                          <a:latin typeface="Calibri" panose="020F0502020204030204" pitchFamily="34" charset="0"/>
                          <a:cs typeface="Calibri" panose="020F0502020204030204" pitchFamily="34" charset="0"/>
                        </a:rPr>
                        <a:t>10 </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11"/>
                  </a:ext>
                </a:extLst>
              </a:tr>
              <a:tr h="205740">
                <a:tc>
                  <a:txBody>
                    <a:bodyPr/>
                    <a:lstStyle/>
                    <a:p>
                      <a:pPr algn="ctr"/>
                      <a:r>
                        <a:rPr kumimoji="1" lang="en-US" altLang="ja-JP" sz="900" dirty="0">
                          <a:latin typeface="Calibri" panose="020F0502020204030204" pitchFamily="34" charset="0"/>
                          <a:cs typeface="Calibri" panose="020F0502020204030204" pitchFamily="34" charset="0"/>
                        </a:rPr>
                        <a:t>11</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12"/>
                  </a:ext>
                </a:extLst>
              </a:tr>
              <a:tr h="245261">
                <a:tc>
                  <a:txBody>
                    <a:bodyPr/>
                    <a:lstStyle/>
                    <a:p>
                      <a:pPr algn="ctr"/>
                      <a:r>
                        <a:rPr kumimoji="1" lang="en-US" altLang="ja-JP" sz="900" dirty="0">
                          <a:latin typeface="Calibri" panose="020F0502020204030204" pitchFamily="34" charset="0"/>
                          <a:cs typeface="Calibri" panose="020F0502020204030204" pitchFamily="34" charset="0"/>
                        </a:rPr>
                        <a:t>12 </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900" dirty="0"/>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41384921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756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カメララインアップ（新</a:t>
            </a:r>
            <a:r>
              <a:rPr kumimoji="1" lang="en-US" altLang="ja-JP" dirty="0"/>
              <a:t>S</a:t>
            </a:r>
            <a:r>
              <a:rPr kumimoji="1" lang="ja-JP" altLang="en-US" dirty="0"/>
              <a:t>シリーズ）</a:t>
            </a:r>
          </a:p>
        </p:txBody>
      </p:sp>
      <p:graphicFrame>
        <p:nvGraphicFramePr>
          <p:cNvPr id="3" name="表 2">
            <a:extLst>
              <a:ext uri="{FF2B5EF4-FFF2-40B4-BE49-F238E27FC236}">
                <a16:creationId xmlns:a16="http://schemas.microsoft.com/office/drawing/2014/main" id="{C0EFFF3B-23D3-BD78-A7D8-24D74B8295A6}"/>
              </a:ext>
            </a:extLst>
          </p:cNvPr>
          <p:cNvGraphicFramePr>
            <a:graphicFrameLocks noGrp="1"/>
          </p:cNvGraphicFramePr>
          <p:nvPr>
            <p:extLst>
              <p:ext uri="{D42A27DB-BD31-4B8C-83A1-F6EECF244321}">
                <p14:modId xmlns:p14="http://schemas.microsoft.com/office/powerpoint/2010/main" val="1779977565"/>
              </p:ext>
            </p:extLst>
          </p:nvPr>
        </p:nvGraphicFramePr>
        <p:xfrm>
          <a:off x="1132400" y="563332"/>
          <a:ext cx="7371775" cy="2850082"/>
        </p:xfrm>
        <a:graphic>
          <a:graphicData uri="http://schemas.openxmlformats.org/drawingml/2006/table">
            <a:tbl>
              <a:tblPr firstRow="1" bandRow="1"/>
              <a:tblGrid>
                <a:gridCol w="1035775">
                  <a:extLst>
                    <a:ext uri="{9D8B030D-6E8A-4147-A177-3AD203B41FA5}">
                      <a16:colId xmlns:a16="http://schemas.microsoft.com/office/drawing/2014/main" val="1488695343"/>
                    </a:ext>
                  </a:extLst>
                </a:gridCol>
                <a:gridCol w="1584000">
                  <a:extLst>
                    <a:ext uri="{9D8B030D-6E8A-4147-A177-3AD203B41FA5}">
                      <a16:colId xmlns:a16="http://schemas.microsoft.com/office/drawing/2014/main" val="3652499696"/>
                    </a:ext>
                  </a:extLst>
                </a:gridCol>
                <a:gridCol w="1584000">
                  <a:extLst>
                    <a:ext uri="{9D8B030D-6E8A-4147-A177-3AD203B41FA5}">
                      <a16:colId xmlns:a16="http://schemas.microsoft.com/office/drawing/2014/main" val="298302774"/>
                    </a:ext>
                  </a:extLst>
                </a:gridCol>
                <a:gridCol w="1584000">
                  <a:extLst>
                    <a:ext uri="{9D8B030D-6E8A-4147-A177-3AD203B41FA5}">
                      <a16:colId xmlns:a16="http://schemas.microsoft.com/office/drawing/2014/main" val="2561518614"/>
                    </a:ext>
                  </a:extLst>
                </a:gridCol>
                <a:gridCol w="1584000">
                  <a:extLst>
                    <a:ext uri="{9D8B030D-6E8A-4147-A177-3AD203B41FA5}">
                      <a16:colId xmlns:a16="http://schemas.microsoft.com/office/drawing/2014/main" val="4188445485"/>
                    </a:ext>
                  </a:extLst>
                </a:gridCol>
              </a:tblGrid>
              <a:tr h="374141">
                <a:tc>
                  <a:txBody>
                    <a:bodyPr/>
                    <a:lstStyle>
                      <a:lvl1pPr marL="0" algn="l" defTabSz="1219170" rtl="0" eaLnBrk="1" latinLnBrk="0" hangingPunct="1">
                        <a:defRPr kumimoji="1" sz="2400" b="1" kern="1200">
                          <a:solidFill>
                            <a:schemeClr val="tx1"/>
                          </a:solidFill>
                          <a:latin typeface="Calibri"/>
                          <a:ea typeface="Meiryo UI"/>
                        </a:defRPr>
                      </a:lvl1pPr>
                      <a:lvl2pPr marL="609585" algn="l" defTabSz="1219170" rtl="0" eaLnBrk="1" latinLnBrk="0" hangingPunct="1">
                        <a:defRPr kumimoji="1" sz="2400" b="1" kern="1200">
                          <a:solidFill>
                            <a:schemeClr val="tx1"/>
                          </a:solidFill>
                          <a:latin typeface="Calibri"/>
                          <a:ea typeface="Meiryo UI"/>
                        </a:defRPr>
                      </a:lvl2pPr>
                      <a:lvl3pPr marL="1219170" algn="l" defTabSz="1219170" rtl="0" eaLnBrk="1" latinLnBrk="0" hangingPunct="1">
                        <a:defRPr kumimoji="1" sz="2400" b="1" kern="1200">
                          <a:solidFill>
                            <a:schemeClr val="tx1"/>
                          </a:solidFill>
                          <a:latin typeface="Calibri"/>
                          <a:ea typeface="Meiryo UI"/>
                        </a:defRPr>
                      </a:lvl3pPr>
                      <a:lvl4pPr marL="1828754" algn="l" defTabSz="1219170" rtl="0" eaLnBrk="1" latinLnBrk="0" hangingPunct="1">
                        <a:defRPr kumimoji="1" sz="2400" b="1" kern="1200">
                          <a:solidFill>
                            <a:schemeClr val="tx1"/>
                          </a:solidFill>
                          <a:latin typeface="Calibri"/>
                          <a:ea typeface="Meiryo UI"/>
                        </a:defRPr>
                      </a:lvl4pPr>
                      <a:lvl5pPr marL="2438339" algn="l" defTabSz="1219170" rtl="0" eaLnBrk="1" latinLnBrk="0" hangingPunct="1">
                        <a:defRPr kumimoji="1" sz="2400" b="1" kern="1200">
                          <a:solidFill>
                            <a:schemeClr val="tx1"/>
                          </a:solidFill>
                          <a:latin typeface="Calibri"/>
                          <a:ea typeface="Meiryo UI"/>
                        </a:defRPr>
                      </a:lvl5pPr>
                      <a:lvl6pPr marL="3047924" algn="l" defTabSz="1219170" rtl="0" eaLnBrk="1" latinLnBrk="0" hangingPunct="1">
                        <a:defRPr kumimoji="1" sz="2400" b="1" kern="1200">
                          <a:solidFill>
                            <a:schemeClr val="tx1"/>
                          </a:solidFill>
                          <a:latin typeface="Calibri"/>
                          <a:ea typeface="Meiryo UI"/>
                        </a:defRPr>
                      </a:lvl6pPr>
                      <a:lvl7pPr marL="3657509" algn="l" defTabSz="1219170" rtl="0" eaLnBrk="1" latinLnBrk="0" hangingPunct="1">
                        <a:defRPr kumimoji="1" sz="2400" b="1" kern="1200">
                          <a:solidFill>
                            <a:schemeClr val="tx1"/>
                          </a:solidFill>
                          <a:latin typeface="Calibri"/>
                          <a:ea typeface="Meiryo UI"/>
                        </a:defRPr>
                      </a:lvl7pPr>
                      <a:lvl8pPr marL="4267093" algn="l" defTabSz="1219170" rtl="0" eaLnBrk="1" latinLnBrk="0" hangingPunct="1">
                        <a:defRPr kumimoji="1" sz="2400" b="1" kern="1200">
                          <a:solidFill>
                            <a:schemeClr val="tx1"/>
                          </a:solidFill>
                          <a:latin typeface="Calibri"/>
                          <a:ea typeface="Meiryo UI"/>
                        </a:defRPr>
                      </a:lvl8pPr>
                      <a:lvl9pPr marL="4876678" algn="l" defTabSz="1219170" rtl="0" eaLnBrk="1" latinLnBrk="0" hangingPunct="1">
                        <a:defRPr kumimoji="1" sz="2400" b="1" kern="1200">
                          <a:solidFill>
                            <a:schemeClr val="tx1"/>
                          </a:solidFill>
                          <a:latin typeface="Calibri"/>
                          <a:ea typeface="Meiryo UI"/>
                        </a:defRPr>
                      </a:lvl9pPr>
                    </a:lstStyle>
                    <a:p>
                      <a:pPr algn="ctr"/>
                      <a:endParaRPr kumimoji="1" lang="ja-JP" altLang="en-US" sz="1000" b="1" dirty="0">
                        <a:solidFill>
                          <a:schemeClr val="bg1"/>
                        </a:solidFill>
                        <a:latin typeface="游ゴシック" panose="020B0400000000000000" pitchFamily="50" charset="-128"/>
                        <a:ea typeface="游ゴシック" panose="020B0400000000000000" pitchFamily="50"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gridSpan="2">
                  <a:txBody>
                    <a:bodyPr/>
                    <a:lstStyle>
                      <a:lvl1pPr marL="0" algn="l" defTabSz="1219170" rtl="0" eaLnBrk="1" latinLnBrk="0" hangingPunct="1">
                        <a:defRPr kumimoji="1" sz="2400" b="1" kern="1200">
                          <a:solidFill>
                            <a:schemeClr val="tx1"/>
                          </a:solidFill>
                          <a:latin typeface="Calibri"/>
                          <a:ea typeface="Meiryo UI"/>
                        </a:defRPr>
                      </a:lvl1pPr>
                      <a:lvl2pPr marL="609585" algn="l" defTabSz="1219170" rtl="0" eaLnBrk="1" latinLnBrk="0" hangingPunct="1">
                        <a:defRPr kumimoji="1" sz="2400" b="1" kern="1200">
                          <a:solidFill>
                            <a:schemeClr val="tx1"/>
                          </a:solidFill>
                          <a:latin typeface="Calibri"/>
                          <a:ea typeface="Meiryo UI"/>
                        </a:defRPr>
                      </a:lvl2pPr>
                      <a:lvl3pPr marL="1219170" algn="l" defTabSz="1219170" rtl="0" eaLnBrk="1" latinLnBrk="0" hangingPunct="1">
                        <a:defRPr kumimoji="1" sz="2400" b="1" kern="1200">
                          <a:solidFill>
                            <a:schemeClr val="tx1"/>
                          </a:solidFill>
                          <a:latin typeface="Calibri"/>
                          <a:ea typeface="Meiryo UI"/>
                        </a:defRPr>
                      </a:lvl3pPr>
                      <a:lvl4pPr marL="1828754" algn="l" defTabSz="1219170" rtl="0" eaLnBrk="1" latinLnBrk="0" hangingPunct="1">
                        <a:defRPr kumimoji="1" sz="2400" b="1" kern="1200">
                          <a:solidFill>
                            <a:schemeClr val="tx1"/>
                          </a:solidFill>
                          <a:latin typeface="Calibri"/>
                          <a:ea typeface="Meiryo UI"/>
                        </a:defRPr>
                      </a:lvl4pPr>
                      <a:lvl5pPr marL="2438339" algn="l" defTabSz="1219170" rtl="0" eaLnBrk="1" latinLnBrk="0" hangingPunct="1">
                        <a:defRPr kumimoji="1" sz="2400" b="1" kern="1200">
                          <a:solidFill>
                            <a:schemeClr val="tx1"/>
                          </a:solidFill>
                          <a:latin typeface="Calibri"/>
                          <a:ea typeface="Meiryo UI"/>
                        </a:defRPr>
                      </a:lvl5pPr>
                      <a:lvl6pPr marL="3047924" algn="l" defTabSz="1219170" rtl="0" eaLnBrk="1" latinLnBrk="0" hangingPunct="1">
                        <a:defRPr kumimoji="1" sz="2400" b="1" kern="1200">
                          <a:solidFill>
                            <a:schemeClr val="tx1"/>
                          </a:solidFill>
                          <a:latin typeface="Calibri"/>
                          <a:ea typeface="Meiryo UI"/>
                        </a:defRPr>
                      </a:lvl6pPr>
                      <a:lvl7pPr marL="3657509" algn="l" defTabSz="1219170" rtl="0" eaLnBrk="1" latinLnBrk="0" hangingPunct="1">
                        <a:defRPr kumimoji="1" sz="2400" b="1" kern="1200">
                          <a:solidFill>
                            <a:schemeClr val="tx1"/>
                          </a:solidFill>
                          <a:latin typeface="Calibri"/>
                          <a:ea typeface="Meiryo UI"/>
                        </a:defRPr>
                      </a:lvl7pPr>
                      <a:lvl8pPr marL="4267093" algn="l" defTabSz="1219170" rtl="0" eaLnBrk="1" latinLnBrk="0" hangingPunct="1">
                        <a:defRPr kumimoji="1" sz="2400" b="1" kern="1200">
                          <a:solidFill>
                            <a:schemeClr val="tx1"/>
                          </a:solidFill>
                          <a:latin typeface="Calibri"/>
                          <a:ea typeface="Meiryo UI"/>
                        </a:defRPr>
                      </a:lvl8pPr>
                      <a:lvl9pPr marL="4876678" algn="l" defTabSz="1219170" rtl="0" eaLnBrk="1" latinLnBrk="0" hangingPunct="1">
                        <a:defRPr kumimoji="1" sz="2400" b="1" kern="1200">
                          <a:solidFill>
                            <a:schemeClr val="tx1"/>
                          </a:solidFill>
                          <a:latin typeface="Calibri"/>
                          <a:ea typeface="Meiryo UI"/>
                        </a:defRPr>
                      </a:lvl9pPr>
                    </a:lstStyle>
                    <a:p>
                      <a:pPr algn="ctr"/>
                      <a:r>
                        <a:rPr kumimoji="1" lang="ja-JP" altLang="en-US" sz="1200" dirty="0">
                          <a:solidFill>
                            <a:schemeClr val="bg1"/>
                          </a:solidFill>
                          <a:latin typeface="游ゴシック" panose="020B0400000000000000" pitchFamily="50" charset="-128"/>
                          <a:ea typeface="游ゴシック" panose="020B0400000000000000" pitchFamily="50" charset="-128"/>
                        </a:rPr>
                        <a:t>ボックス型</a:t>
                      </a:r>
                      <a:endParaRPr kumimoji="1" lang="ja-JP" altLang="en-US" sz="1200" b="1" dirty="0">
                        <a:solidFill>
                          <a:schemeClr val="bg1"/>
                        </a:solidFill>
                        <a:latin typeface="游ゴシック" panose="020B0400000000000000" pitchFamily="50" charset="-128"/>
                        <a:ea typeface="游ゴシック" panose="020B0400000000000000" pitchFamily="50"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kumimoji="1" lang="ja-JP" altLang="en-US"/>
                    </a:p>
                  </a:txBody>
                  <a:tcPr/>
                </a:tc>
                <a:tc gridSpan="2">
                  <a:txBody>
                    <a:bodyPr/>
                    <a:lstStyle>
                      <a:lvl1pPr marL="0" algn="l" defTabSz="1219170" rtl="0" eaLnBrk="1" latinLnBrk="0" hangingPunct="1">
                        <a:defRPr kumimoji="1" sz="2400" b="1" kern="1200">
                          <a:solidFill>
                            <a:schemeClr val="tx1"/>
                          </a:solidFill>
                          <a:latin typeface="Calibri"/>
                          <a:ea typeface="Meiryo UI"/>
                        </a:defRPr>
                      </a:lvl1pPr>
                      <a:lvl2pPr marL="609585" algn="l" defTabSz="1219170" rtl="0" eaLnBrk="1" latinLnBrk="0" hangingPunct="1">
                        <a:defRPr kumimoji="1" sz="2400" b="1" kern="1200">
                          <a:solidFill>
                            <a:schemeClr val="tx1"/>
                          </a:solidFill>
                          <a:latin typeface="Calibri"/>
                          <a:ea typeface="Meiryo UI"/>
                        </a:defRPr>
                      </a:lvl2pPr>
                      <a:lvl3pPr marL="1219170" algn="l" defTabSz="1219170" rtl="0" eaLnBrk="1" latinLnBrk="0" hangingPunct="1">
                        <a:defRPr kumimoji="1" sz="2400" b="1" kern="1200">
                          <a:solidFill>
                            <a:schemeClr val="tx1"/>
                          </a:solidFill>
                          <a:latin typeface="Calibri"/>
                          <a:ea typeface="Meiryo UI"/>
                        </a:defRPr>
                      </a:lvl3pPr>
                      <a:lvl4pPr marL="1828754" algn="l" defTabSz="1219170" rtl="0" eaLnBrk="1" latinLnBrk="0" hangingPunct="1">
                        <a:defRPr kumimoji="1" sz="2400" b="1" kern="1200">
                          <a:solidFill>
                            <a:schemeClr val="tx1"/>
                          </a:solidFill>
                          <a:latin typeface="Calibri"/>
                          <a:ea typeface="Meiryo UI"/>
                        </a:defRPr>
                      </a:lvl4pPr>
                      <a:lvl5pPr marL="2438339" algn="l" defTabSz="1219170" rtl="0" eaLnBrk="1" latinLnBrk="0" hangingPunct="1">
                        <a:defRPr kumimoji="1" sz="2400" b="1" kern="1200">
                          <a:solidFill>
                            <a:schemeClr val="tx1"/>
                          </a:solidFill>
                          <a:latin typeface="Calibri"/>
                          <a:ea typeface="Meiryo UI"/>
                        </a:defRPr>
                      </a:lvl5pPr>
                      <a:lvl6pPr marL="3047924" algn="l" defTabSz="1219170" rtl="0" eaLnBrk="1" latinLnBrk="0" hangingPunct="1">
                        <a:defRPr kumimoji="1" sz="2400" b="1" kern="1200">
                          <a:solidFill>
                            <a:schemeClr val="tx1"/>
                          </a:solidFill>
                          <a:latin typeface="Calibri"/>
                          <a:ea typeface="Meiryo UI"/>
                        </a:defRPr>
                      </a:lvl6pPr>
                      <a:lvl7pPr marL="3657509" algn="l" defTabSz="1219170" rtl="0" eaLnBrk="1" latinLnBrk="0" hangingPunct="1">
                        <a:defRPr kumimoji="1" sz="2400" b="1" kern="1200">
                          <a:solidFill>
                            <a:schemeClr val="tx1"/>
                          </a:solidFill>
                          <a:latin typeface="Calibri"/>
                          <a:ea typeface="Meiryo UI"/>
                        </a:defRPr>
                      </a:lvl7pPr>
                      <a:lvl8pPr marL="4267093" algn="l" defTabSz="1219170" rtl="0" eaLnBrk="1" latinLnBrk="0" hangingPunct="1">
                        <a:defRPr kumimoji="1" sz="2400" b="1" kern="1200">
                          <a:solidFill>
                            <a:schemeClr val="tx1"/>
                          </a:solidFill>
                          <a:latin typeface="Calibri"/>
                          <a:ea typeface="Meiryo UI"/>
                        </a:defRPr>
                      </a:lvl8pPr>
                      <a:lvl9pPr marL="4876678" algn="l" defTabSz="1219170" rtl="0" eaLnBrk="1" latinLnBrk="0" hangingPunct="1">
                        <a:defRPr kumimoji="1" sz="2400" b="1" kern="1200">
                          <a:solidFill>
                            <a:schemeClr val="tx1"/>
                          </a:solidFill>
                          <a:latin typeface="Calibri"/>
                          <a:ea typeface="Meiryo UI"/>
                        </a:defRPr>
                      </a:lvl9pPr>
                    </a:lstStyle>
                    <a:p>
                      <a:pPr algn="ctr"/>
                      <a:r>
                        <a:rPr kumimoji="1" lang="ja-JP" altLang="en-US" sz="1200" dirty="0">
                          <a:solidFill>
                            <a:schemeClr val="bg1"/>
                          </a:solidFill>
                          <a:latin typeface="游ゴシック" panose="020B0400000000000000" pitchFamily="50" charset="-128"/>
                          <a:ea typeface="游ゴシック" panose="020B0400000000000000" pitchFamily="50" charset="-128"/>
                        </a:rPr>
                        <a:t>ドーム型</a:t>
                      </a:r>
                      <a:endParaRPr kumimoji="1" lang="ja-JP" altLang="en-US" sz="1200" b="1" dirty="0">
                        <a:solidFill>
                          <a:schemeClr val="bg1"/>
                        </a:solidFill>
                        <a:latin typeface="游ゴシック" panose="020B0400000000000000" pitchFamily="50" charset="-128"/>
                        <a:ea typeface="游ゴシック" panose="020B0400000000000000" pitchFamily="50"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kumimoji="1" lang="ja-JP" altLang="en-US"/>
                    </a:p>
                  </a:txBody>
                  <a:tcPr/>
                </a:tc>
                <a:extLst>
                  <a:ext uri="{0D108BD9-81ED-4DB2-BD59-A6C34878D82A}">
                    <a16:rowId xmlns:a16="http://schemas.microsoft.com/office/drawing/2014/main" val="2475799697"/>
                  </a:ext>
                </a:extLst>
              </a:tr>
              <a:tr h="374141">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タイプ</a:t>
                      </a:r>
                      <a:endParaRPr kumimoji="1" lang="ja-JP" altLang="en-US" sz="1000" b="1" dirty="0">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屋内</a:t>
                      </a:r>
                      <a:endParaRPr kumimoji="1" lang="ja-JP" altLang="en-US" sz="1000" b="1" dirty="0">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屋外</a:t>
                      </a:r>
                      <a:endParaRPr kumimoji="1" lang="ja-JP" altLang="en-US" sz="1000" b="1" dirty="0">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a:latin typeface="Yu Gothic UI" panose="020B0500000000000000" pitchFamily="34" charset="-128"/>
                          <a:ea typeface="Yu Gothic UI" panose="020B0500000000000000" pitchFamily="34" charset="-128"/>
                        </a:rPr>
                        <a:t>屋内</a:t>
                      </a:r>
                      <a:endParaRPr kumimoji="1" lang="ja-JP" altLang="en-US" sz="1000" b="1">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a:latin typeface="Yu Gothic UI" panose="020B0500000000000000" pitchFamily="34" charset="-128"/>
                          <a:ea typeface="Yu Gothic UI" panose="020B0500000000000000" pitchFamily="34" charset="-128"/>
                        </a:rPr>
                        <a:t>屋外バンダル</a:t>
                      </a:r>
                      <a:endParaRPr kumimoji="1" lang="ja-JP" altLang="en-US" sz="1000" b="1">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916847806"/>
                  </a:ext>
                </a:extLst>
              </a:tr>
              <a:tr h="1021800">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外観</a:t>
                      </a:r>
                      <a:endParaRPr kumimoji="1" lang="ja-JP" altLang="en-US" sz="1000" b="1" dirty="0">
                        <a:solidFill>
                          <a:schemeClr val="tx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endParaRPr kumimoji="1" lang="ja-JP" altLang="en-US" sz="1000">
                        <a:solidFill>
                          <a:schemeClr val="tx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endParaRPr kumimoji="1" lang="ja-JP" altLang="en-US" sz="1000" dirty="0">
                        <a:solidFill>
                          <a:schemeClr val="tx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endParaRPr kumimoji="1" lang="ja-JP" altLang="en-US" sz="1000" dirty="0">
                        <a:solidFill>
                          <a:schemeClr val="tx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endParaRPr kumimoji="1" lang="ja-JP" altLang="en-US" sz="1000" dirty="0">
                        <a:solidFill>
                          <a:schemeClr val="tx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479567334"/>
                  </a:ext>
                </a:extLst>
              </a:tr>
              <a:tr h="540000">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品番</a:t>
                      </a:r>
                      <a:endParaRPr kumimoji="1" lang="ja-JP" altLang="en-US" sz="1000" b="1" dirty="0">
                        <a:solidFill>
                          <a:schemeClr val="tx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en-US" altLang="ja-JP" sz="1000" dirty="0">
                          <a:solidFill>
                            <a:schemeClr val="tx1"/>
                          </a:solidFill>
                          <a:latin typeface="Yu Gothic UI" panose="020B0500000000000000" pitchFamily="34" charset="-128"/>
                          <a:ea typeface="Yu Gothic UI" panose="020B0500000000000000" pitchFamily="34" charset="-128"/>
                        </a:rPr>
                        <a:t>WV-S1135VUX</a:t>
                      </a:r>
                    </a:p>
                    <a:p>
                      <a:pPr algn="ctr"/>
                      <a:r>
                        <a:rPr kumimoji="1" lang="en-US" altLang="ja-JP" sz="1000" dirty="0">
                          <a:solidFill>
                            <a:schemeClr val="accent1"/>
                          </a:solidFill>
                          <a:latin typeface="Yu Gothic UI" panose="020B0500000000000000" pitchFamily="34" charset="-128"/>
                          <a:ea typeface="Yu Gothic UI" panose="020B0500000000000000" pitchFamily="34" charset="-128"/>
                        </a:rPr>
                        <a:t>WV-S1136UX</a:t>
                      </a:r>
                    </a:p>
                    <a:p>
                      <a:pPr algn="ctr"/>
                      <a:r>
                        <a:rPr kumimoji="1" lang="ja-JP" altLang="en-US" sz="800" dirty="0">
                          <a:solidFill>
                            <a:schemeClr val="accent1"/>
                          </a:solidFill>
                          <a:latin typeface="Yu Gothic UI" panose="020B0500000000000000" pitchFamily="34" charset="-128"/>
                          <a:ea typeface="Yu Gothic UI" panose="020B0500000000000000" pitchFamily="34" charset="-128"/>
                        </a:rPr>
                        <a:t>（</a:t>
                      </a:r>
                      <a:r>
                        <a:rPr kumimoji="1" lang="en-US" altLang="ja-JP" sz="800" dirty="0">
                          <a:solidFill>
                            <a:schemeClr val="accent1"/>
                          </a:solidFill>
                          <a:latin typeface="Yu Gothic UI" panose="020B0500000000000000" pitchFamily="34" charset="-128"/>
                          <a:ea typeface="Yu Gothic UI" panose="020B0500000000000000" pitchFamily="34" charset="-128"/>
                        </a:rPr>
                        <a:t>2022/11</a:t>
                      </a:r>
                      <a:r>
                        <a:rPr kumimoji="1" lang="ja-JP" altLang="en-US" sz="800" dirty="0">
                          <a:solidFill>
                            <a:schemeClr val="accent1"/>
                          </a:solidFill>
                          <a:latin typeface="Yu Gothic UI" panose="020B0500000000000000" pitchFamily="34" charset="-128"/>
                          <a:ea typeface="Yu Gothic UI" panose="020B0500000000000000" pitchFamily="34" charset="-128"/>
                        </a:rPr>
                        <a:t>発売予定）</a:t>
                      </a:r>
                      <a:endParaRPr kumimoji="1" lang="en-US" altLang="ja-JP" sz="1000" dirty="0">
                        <a:solidFill>
                          <a:schemeClr val="accent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en-US" altLang="ja-JP" sz="1000" dirty="0">
                          <a:solidFill>
                            <a:schemeClr val="accent1"/>
                          </a:solidFill>
                          <a:latin typeface="Yu Gothic UI" panose="020B0500000000000000" pitchFamily="34" charset="-128"/>
                          <a:ea typeface="Yu Gothic UI" panose="020B0500000000000000" pitchFamily="34" charset="-128"/>
                        </a:rPr>
                        <a:t>WV-S1536LNUX</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1" lang="ja-JP" altLang="en-US" sz="800" dirty="0">
                          <a:solidFill>
                            <a:schemeClr val="accent1"/>
                          </a:solidFill>
                          <a:latin typeface="Yu Gothic UI" panose="020B0500000000000000" pitchFamily="34" charset="-128"/>
                          <a:ea typeface="Yu Gothic UI" panose="020B0500000000000000" pitchFamily="34" charset="-128"/>
                        </a:rPr>
                        <a:t>（</a:t>
                      </a:r>
                      <a:r>
                        <a:rPr kumimoji="1" lang="en-US" altLang="ja-JP" sz="800" dirty="0">
                          <a:solidFill>
                            <a:schemeClr val="accent1"/>
                          </a:solidFill>
                          <a:latin typeface="Yu Gothic UI" panose="020B0500000000000000" pitchFamily="34" charset="-128"/>
                          <a:ea typeface="Yu Gothic UI" panose="020B0500000000000000" pitchFamily="34" charset="-128"/>
                        </a:rPr>
                        <a:t>2022/11</a:t>
                      </a:r>
                      <a:r>
                        <a:rPr kumimoji="1" lang="ja-JP" altLang="en-US" sz="800" dirty="0">
                          <a:solidFill>
                            <a:schemeClr val="accent1"/>
                          </a:solidFill>
                          <a:latin typeface="Yu Gothic UI" panose="020B0500000000000000" pitchFamily="34" charset="-128"/>
                          <a:ea typeface="Yu Gothic UI" panose="020B0500000000000000" pitchFamily="34" charset="-128"/>
                        </a:rPr>
                        <a:t>発売予定）</a:t>
                      </a:r>
                      <a:endParaRPr kumimoji="1" lang="en-US" altLang="ja-JP" sz="1000" dirty="0">
                        <a:solidFill>
                          <a:schemeClr val="accent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en-US" altLang="ja-JP" sz="1000" dirty="0">
                          <a:solidFill>
                            <a:schemeClr val="tx1"/>
                          </a:solidFill>
                          <a:latin typeface="Yu Gothic UI" panose="020B0500000000000000" pitchFamily="34" charset="-128"/>
                          <a:ea typeface="Yu Gothic UI" panose="020B0500000000000000" pitchFamily="34" charset="-128"/>
                        </a:rPr>
                        <a:t>WV-S2135UX</a:t>
                      </a:r>
                    </a:p>
                    <a:p>
                      <a:pPr algn="ctr"/>
                      <a:r>
                        <a:rPr kumimoji="1" lang="en-US" altLang="ja-JP" sz="1000" dirty="0">
                          <a:solidFill>
                            <a:schemeClr val="accent1"/>
                          </a:solidFill>
                          <a:latin typeface="Yu Gothic UI" panose="020B0500000000000000" pitchFamily="34" charset="-128"/>
                          <a:ea typeface="Yu Gothic UI" panose="020B0500000000000000" pitchFamily="34" charset="-128"/>
                        </a:rPr>
                        <a:t>WV-S2136LUX</a:t>
                      </a:r>
                    </a:p>
                    <a:p>
                      <a:pPr algn="ctr"/>
                      <a:r>
                        <a:rPr kumimoji="1" lang="ja-JP" altLang="en-US" sz="800" dirty="0">
                          <a:solidFill>
                            <a:schemeClr val="accent1"/>
                          </a:solidFill>
                          <a:latin typeface="Yu Gothic UI" panose="020B0500000000000000" pitchFamily="34" charset="-128"/>
                          <a:ea typeface="Yu Gothic UI" panose="020B0500000000000000" pitchFamily="34" charset="-128"/>
                        </a:rPr>
                        <a:t>（</a:t>
                      </a:r>
                      <a:r>
                        <a:rPr kumimoji="1" lang="en-US" altLang="ja-JP" sz="800" dirty="0">
                          <a:solidFill>
                            <a:schemeClr val="accent1"/>
                          </a:solidFill>
                          <a:latin typeface="Yu Gothic UI" panose="020B0500000000000000" pitchFamily="34" charset="-128"/>
                          <a:ea typeface="Yu Gothic UI" panose="020B0500000000000000" pitchFamily="34" charset="-128"/>
                        </a:rPr>
                        <a:t>2022/11</a:t>
                      </a:r>
                      <a:r>
                        <a:rPr kumimoji="1" lang="ja-JP" altLang="en-US" sz="800" dirty="0">
                          <a:solidFill>
                            <a:schemeClr val="accent1"/>
                          </a:solidFill>
                          <a:latin typeface="Yu Gothic UI" panose="020B0500000000000000" pitchFamily="34" charset="-128"/>
                          <a:ea typeface="Yu Gothic UI" panose="020B0500000000000000" pitchFamily="34" charset="-128"/>
                        </a:rPr>
                        <a:t>発売予定）</a:t>
                      </a:r>
                      <a:endParaRPr kumimoji="1" lang="en-US" altLang="ja-JP" sz="800" dirty="0">
                        <a:solidFill>
                          <a:schemeClr val="accent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en-US" altLang="ja-JP" sz="1000" dirty="0">
                          <a:solidFill>
                            <a:schemeClr val="accent1"/>
                          </a:solidFill>
                          <a:latin typeface="Yu Gothic UI" panose="020B0500000000000000" pitchFamily="34" charset="-128"/>
                          <a:ea typeface="Yu Gothic UI" panose="020B0500000000000000" pitchFamily="34" charset="-128"/>
                        </a:rPr>
                        <a:t>WV-S2536LNUX</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1" lang="ja-JP" altLang="en-US" sz="800" dirty="0">
                          <a:solidFill>
                            <a:schemeClr val="accent1"/>
                          </a:solidFill>
                          <a:latin typeface="Yu Gothic UI" panose="020B0500000000000000" pitchFamily="34" charset="-128"/>
                          <a:ea typeface="Yu Gothic UI" panose="020B0500000000000000" pitchFamily="34" charset="-128"/>
                        </a:rPr>
                        <a:t>（</a:t>
                      </a:r>
                      <a:r>
                        <a:rPr kumimoji="1" lang="en-US" altLang="ja-JP" sz="800" dirty="0">
                          <a:solidFill>
                            <a:schemeClr val="accent1"/>
                          </a:solidFill>
                          <a:latin typeface="Yu Gothic UI" panose="020B0500000000000000" pitchFamily="34" charset="-128"/>
                          <a:ea typeface="Yu Gothic UI" panose="020B0500000000000000" pitchFamily="34" charset="-128"/>
                        </a:rPr>
                        <a:t>2022/11</a:t>
                      </a:r>
                      <a:r>
                        <a:rPr kumimoji="1" lang="ja-JP" altLang="en-US" sz="800" dirty="0">
                          <a:solidFill>
                            <a:schemeClr val="accent1"/>
                          </a:solidFill>
                          <a:latin typeface="Yu Gothic UI" panose="020B0500000000000000" pitchFamily="34" charset="-128"/>
                          <a:ea typeface="Yu Gothic UI" panose="020B0500000000000000" pitchFamily="34" charset="-128"/>
                        </a:rPr>
                        <a:t>発売予定）</a:t>
                      </a:r>
                      <a:endParaRPr kumimoji="1" lang="en-US" altLang="ja-JP" sz="800" dirty="0">
                        <a:solidFill>
                          <a:schemeClr val="accent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180780879"/>
                  </a:ext>
                </a:extLst>
              </a:tr>
              <a:tr h="540000">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a:latin typeface="Yu Gothic UI" panose="020B0500000000000000" pitchFamily="34" charset="-128"/>
                          <a:ea typeface="Yu Gothic UI" panose="020B0500000000000000" pitchFamily="34" charset="-128"/>
                        </a:rPr>
                        <a:t>長焦点モデル </a:t>
                      </a:r>
                      <a:endParaRPr kumimoji="1" lang="ja-JP" altLang="en-US" sz="1000" b="1">
                        <a:solidFill>
                          <a:schemeClr val="tx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a:t>
                      </a:r>
                      <a:endParaRPr kumimoji="1" lang="ja-JP" altLang="en-US" sz="1000" dirty="0">
                        <a:solidFill>
                          <a:schemeClr val="tx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en-US" altLang="ja-JP" sz="1000" dirty="0">
                          <a:solidFill>
                            <a:schemeClr val="accent1"/>
                          </a:solidFill>
                          <a:latin typeface="Yu Gothic UI" panose="020B0500000000000000" pitchFamily="34" charset="-128"/>
                          <a:ea typeface="Yu Gothic UI" panose="020B0500000000000000" pitchFamily="34" charset="-128"/>
                        </a:rPr>
                        <a:t>WV-S1536LTNUX</a:t>
                      </a:r>
                      <a:br>
                        <a:rPr kumimoji="1" lang="en-US" altLang="ja-JP" sz="1000" dirty="0">
                          <a:solidFill>
                            <a:schemeClr val="accent1"/>
                          </a:solidFill>
                          <a:latin typeface="Yu Gothic UI" panose="020B0500000000000000" pitchFamily="34" charset="-128"/>
                          <a:ea typeface="Yu Gothic UI" panose="020B0500000000000000" pitchFamily="34" charset="-128"/>
                        </a:rPr>
                      </a:br>
                      <a:r>
                        <a:rPr kumimoji="1" lang="ja-JP" altLang="en-US" sz="800" dirty="0">
                          <a:solidFill>
                            <a:schemeClr val="accent1"/>
                          </a:solidFill>
                          <a:latin typeface="Yu Gothic UI" panose="020B0500000000000000" pitchFamily="34" charset="-128"/>
                          <a:ea typeface="Yu Gothic UI" panose="020B0500000000000000" pitchFamily="34" charset="-128"/>
                        </a:rPr>
                        <a:t>（</a:t>
                      </a:r>
                      <a:r>
                        <a:rPr kumimoji="1" lang="en-US" altLang="ja-JP" sz="800" dirty="0">
                          <a:solidFill>
                            <a:schemeClr val="accent1"/>
                          </a:solidFill>
                          <a:latin typeface="Yu Gothic UI" panose="020B0500000000000000" pitchFamily="34" charset="-128"/>
                          <a:ea typeface="Yu Gothic UI" panose="020B0500000000000000" pitchFamily="34" charset="-128"/>
                        </a:rPr>
                        <a:t>2022/11</a:t>
                      </a:r>
                      <a:r>
                        <a:rPr kumimoji="1" lang="ja-JP" altLang="en-US" sz="800" dirty="0">
                          <a:solidFill>
                            <a:schemeClr val="accent1"/>
                          </a:solidFill>
                          <a:latin typeface="Yu Gothic UI" panose="020B0500000000000000" pitchFamily="34" charset="-128"/>
                          <a:ea typeface="Yu Gothic UI" panose="020B0500000000000000" pitchFamily="34" charset="-128"/>
                        </a:rPr>
                        <a:t>発売予定）</a:t>
                      </a:r>
                      <a:endParaRPr kumimoji="1" lang="en-US" altLang="ja-JP" sz="1000" dirty="0">
                        <a:solidFill>
                          <a:schemeClr val="accent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a:t>
                      </a:r>
                      <a:endParaRPr kumimoji="1" lang="ja-JP" altLang="en-US" sz="1000" dirty="0">
                        <a:solidFill>
                          <a:schemeClr val="tx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en-US" altLang="ja-JP" sz="1000" dirty="0">
                          <a:solidFill>
                            <a:schemeClr val="accent1"/>
                          </a:solidFill>
                          <a:latin typeface="Yu Gothic UI" panose="020B0500000000000000" pitchFamily="34" charset="-128"/>
                          <a:ea typeface="Yu Gothic UI" panose="020B0500000000000000" pitchFamily="34" charset="-128"/>
                        </a:rPr>
                        <a:t>WV-S2536LTNUX</a:t>
                      </a:r>
                    </a:p>
                    <a:p>
                      <a:pPr algn="ctr"/>
                      <a:r>
                        <a:rPr kumimoji="1" lang="ja-JP" altLang="en-US" sz="800" dirty="0">
                          <a:solidFill>
                            <a:schemeClr val="accent1"/>
                          </a:solidFill>
                          <a:latin typeface="Yu Gothic UI" panose="020B0500000000000000" pitchFamily="34" charset="-128"/>
                          <a:ea typeface="Yu Gothic UI" panose="020B0500000000000000" pitchFamily="34" charset="-128"/>
                        </a:rPr>
                        <a:t>（</a:t>
                      </a:r>
                      <a:r>
                        <a:rPr kumimoji="1" lang="en-US" altLang="ja-JP" sz="800" dirty="0">
                          <a:solidFill>
                            <a:schemeClr val="accent1"/>
                          </a:solidFill>
                          <a:latin typeface="Yu Gothic UI" panose="020B0500000000000000" pitchFamily="34" charset="-128"/>
                          <a:ea typeface="Yu Gothic UI" panose="020B0500000000000000" pitchFamily="34" charset="-128"/>
                        </a:rPr>
                        <a:t>2022/11</a:t>
                      </a:r>
                      <a:r>
                        <a:rPr kumimoji="1" lang="ja-JP" altLang="en-US" sz="800" dirty="0">
                          <a:solidFill>
                            <a:schemeClr val="accent1"/>
                          </a:solidFill>
                          <a:latin typeface="Yu Gothic UI" panose="020B0500000000000000" pitchFamily="34" charset="-128"/>
                          <a:ea typeface="Yu Gothic UI" panose="020B0500000000000000" pitchFamily="34" charset="-128"/>
                        </a:rPr>
                        <a:t>発売予定）</a:t>
                      </a: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827460556"/>
                  </a:ext>
                </a:extLst>
              </a:tr>
            </a:tbl>
          </a:graphicData>
        </a:graphic>
      </p:graphicFrame>
      <p:sp>
        <p:nvSpPr>
          <p:cNvPr id="9" name="正方形/長方形 8">
            <a:extLst>
              <a:ext uri="{FF2B5EF4-FFF2-40B4-BE49-F238E27FC236}">
                <a16:creationId xmlns:a16="http://schemas.microsoft.com/office/drawing/2014/main" id="{1F857995-0114-9067-F723-9DCC0329B32A}"/>
              </a:ext>
            </a:extLst>
          </p:cNvPr>
          <p:cNvSpPr/>
          <p:nvPr/>
        </p:nvSpPr>
        <p:spPr>
          <a:xfrm>
            <a:off x="576220" y="3486168"/>
            <a:ext cx="7991560" cy="1284626"/>
          </a:xfrm>
          <a:prstGeom prst="rect">
            <a:avLst/>
          </a:prstGeom>
          <a:solidFill>
            <a:srgbClr val="FFFF00"/>
          </a:solidFill>
          <a:ln w="25400" cap="flat" cmpd="sng" algn="ctr">
            <a:solidFill>
              <a:srgbClr val="4F81BD">
                <a:shade val="50000"/>
              </a:srgbClr>
            </a:solidFill>
            <a:prstDash val="solid"/>
          </a:ln>
          <a:effectLst/>
        </p:spPr>
        <p:txBody>
          <a:bodyPr rtlCol="0" anchor="ctr"/>
          <a:lstStyle/>
          <a:p>
            <a:pPr fontAlgn="base">
              <a:lnSpc>
                <a:spcPct val="120000"/>
              </a:lnSpc>
              <a:spcBef>
                <a:spcPct val="0"/>
              </a:spcBef>
              <a:spcAft>
                <a:spcPct val="0"/>
              </a:spcAft>
              <a:defRPr/>
            </a:pPr>
            <a:r>
              <a:rPr kumimoji="0" lang="ja-JP" altLang="en-US" sz="1050" b="1" kern="0" dirty="0">
                <a:solidFill>
                  <a:srgbClr val="0070C0"/>
                </a:solidFill>
                <a:latin typeface="Yu Gothic UI" panose="020B0500000000000000" pitchFamily="34" charset="-128"/>
                <a:ea typeface="Yu Gothic UI" panose="020B0500000000000000" pitchFamily="34" charset="-128"/>
              </a:rPr>
              <a:t>屋外バンダル型カメラ（</a:t>
            </a:r>
            <a:r>
              <a:rPr kumimoji="0" lang="en-US" altLang="ja-JP" sz="1050" b="1" kern="0" dirty="0">
                <a:solidFill>
                  <a:srgbClr val="0070C0"/>
                </a:solidFill>
                <a:latin typeface="Yu Gothic UI" panose="020B0500000000000000" pitchFamily="34" charset="-128"/>
                <a:ea typeface="Yu Gothic UI" panose="020B0500000000000000" pitchFamily="34" charset="-128"/>
              </a:rPr>
              <a:t>WV-S2536LNUX,WV-S2536LTNUX</a:t>
            </a:r>
            <a:r>
              <a:rPr kumimoji="0" lang="ja-JP" altLang="en-US" sz="1050" b="1" kern="0" dirty="0">
                <a:solidFill>
                  <a:srgbClr val="0070C0"/>
                </a:solidFill>
                <a:latin typeface="Yu Gothic UI" panose="020B0500000000000000" pitchFamily="34" charset="-128"/>
                <a:ea typeface="Yu Gothic UI" panose="020B0500000000000000" pitchFamily="34" charset="-128"/>
              </a:rPr>
              <a:t>）で、カメラ内臓の</a:t>
            </a:r>
            <a:r>
              <a:rPr kumimoji="0" lang="en-US" altLang="ja-JP" sz="1050" b="1" kern="0" dirty="0">
                <a:solidFill>
                  <a:srgbClr val="0070C0"/>
                </a:solidFill>
                <a:latin typeface="Yu Gothic UI" panose="020B0500000000000000" pitchFamily="34" charset="-128"/>
                <a:ea typeface="Yu Gothic UI" panose="020B0500000000000000" pitchFamily="34" charset="-128"/>
              </a:rPr>
              <a:t>LEC</a:t>
            </a:r>
            <a:r>
              <a:rPr kumimoji="0" lang="ja-JP" altLang="en-US" sz="1050" b="1" kern="0" dirty="0">
                <a:solidFill>
                  <a:srgbClr val="0070C0"/>
                </a:solidFill>
                <a:latin typeface="Yu Gothic UI" panose="020B0500000000000000" pitchFamily="34" charset="-128"/>
                <a:ea typeface="Yu Gothic UI" panose="020B0500000000000000" pitchFamily="34" charset="-128"/>
              </a:rPr>
              <a:t>照明にて運用する場合は撮影方向位により照明が反射し、霞がかった映像になります。回避策は以下の３つです。</a:t>
            </a:r>
            <a:br>
              <a:rPr kumimoji="0" lang="en-US" altLang="ja-JP" sz="1050" b="1" kern="0" dirty="0">
                <a:solidFill>
                  <a:srgbClr val="0070C0"/>
                </a:solidFill>
                <a:latin typeface="Yu Gothic UI" panose="020B0500000000000000" pitchFamily="34" charset="-128"/>
                <a:ea typeface="Yu Gothic UI" panose="020B0500000000000000" pitchFamily="34" charset="-128"/>
              </a:rPr>
            </a:br>
            <a:r>
              <a:rPr kumimoji="0" lang="ja-JP" altLang="en-US" sz="1050" b="1" kern="0" dirty="0">
                <a:solidFill>
                  <a:srgbClr val="0070C0"/>
                </a:solidFill>
                <a:latin typeface="Yu Gothic UI" panose="020B0500000000000000" pitchFamily="34" charset="-128"/>
                <a:ea typeface="Yu Gothic UI" panose="020B0500000000000000" pitchFamily="34" charset="-128"/>
              </a:rPr>
              <a:t>　回避策①：外部照明を使う。（カメラ内臓の</a:t>
            </a:r>
            <a:r>
              <a:rPr kumimoji="0" lang="en-US" altLang="ja-JP" sz="1050" b="1" kern="0" dirty="0">
                <a:solidFill>
                  <a:srgbClr val="0070C0"/>
                </a:solidFill>
                <a:latin typeface="Yu Gothic UI" panose="020B0500000000000000" pitchFamily="34" charset="-128"/>
                <a:ea typeface="Yu Gothic UI" panose="020B0500000000000000" pitchFamily="34" charset="-128"/>
              </a:rPr>
              <a:t>LEC</a:t>
            </a:r>
            <a:r>
              <a:rPr kumimoji="0" lang="ja-JP" altLang="en-US" sz="1050" b="1" kern="0" dirty="0">
                <a:solidFill>
                  <a:srgbClr val="0070C0"/>
                </a:solidFill>
                <a:latin typeface="Yu Gothic UI" panose="020B0500000000000000" pitchFamily="34" charset="-128"/>
                <a:ea typeface="Yu Gothic UI" panose="020B0500000000000000" pitchFamily="34" charset="-128"/>
              </a:rPr>
              <a:t>照明を使わない）</a:t>
            </a:r>
            <a:br>
              <a:rPr kumimoji="0" lang="en-US" altLang="ja-JP" sz="1050" b="1" kern="0" dirty="0">
                <a:solidFill>
                  <a:srgbClr val="0070C0"/>
                </a:solidFill>
                <a:latin typeface="Yu Gothic UI" panose="020B0500000000000000" pitchFamily="34" charset="-128"/>
                <a:ea typeface="Yu Gothic UI" panose="020B0500000000000000" pitchFamily="34" charset="-128"/>
              </a:rPr>
            </a:br>
            <a:r>
              <a:rPr kumimoji="0" lang="ja-JP" altLang="en-US" sz="1050" b="1" kern="0" dirty="0">
                <a:solidFill>
                  <a:srgbClr val="0070C0"/>
                </a:solidFill>
                <a:latin typeface="Yu Gothic UI" panose="020B0500000000000000" pitchFamily="34" charset="-128"/>
                <a:ea typeface="Yu Gothic UI" panose="020B0500000000000000" pitchFamily="34" charset="-128"/>
              </a:rPr>
              <a:t>　回避策②：赤外線ランプの位置と撮影方向を</a:t>
            </a:r>
            <a:r>
              <a:rPr kumimoji="0" lang="en-US" altLang="ja-JP" sz="1050" b="1" kern="0" dirty="0">
                <a:solidFill>
                  <a:srgbClr val="0070C0"/>
                </a:solidFill>
                <a:latin typeface="Yu Gothic UI" panose="020B0500000000000000" pitchFamily="34" charset="-128"/>
                <a:ea typeface="Yu Gothic UI" panose="020B0500000000000000" pitchFamily="34" charset="-128"/>
              </a:rPr>
              <a:t>P15</a:t>
            </a:r>
            <a:r>
              <a:rPr kumimoji="0" lang="ja-JP" altLang="en-US" sz="1050" b="1" kern="0" dirty="0">
                <a:solidFill>
                  <a:srgbClr val="0070C0"/>
                </a:solidFill>
                <a:latin typeface="Yu Gothic UI" panose="020B0500000000000000" pitchFamily="34" charset="-128"/>
                <a:ea typeface="Yu Gothic UI" panose="020B0500000000000000" pitchFamily="34" charset="-128"/>
              </a:rPr>
              <a:t>のように調整する。</a:t>
            </a:r>
            <a:br>
              <a:rPr kumimoji="0" lang="en-US" altLang="ja-JP" sz="1050" b="1" kern="0" dirty="0">
                <a:solidFill>
                  <a:srgbClr val="FF0000"/>
                </a:solidFill>
                <a:latin typeface="Yu Gothic UI" panose="020B0500000000000000" pitchFamily="34" charset="-128"/>
                <a:ea typeface="Yu Gothic UI" panose="020B0500000000000000" pitchFamily="34" charset="-128"/>
              </a:rPr>
            </a:br>
            <a:r>
              <a:rPr kumimoji="0" lang="ja-JP" altLang="en-US" sz="1050" b="1" kern="0" dirty="0">
                <a:solidFill>
                  <a:srgbClr val="FF0000"/>
                </a:solidFill>
                <a:latin typeface="Yu Gothic UI" panose="020B0500000000000000" pitchFamily="34" charset="-128"/>
                <a:ea typeface="Yu Gothic UI" panose="020B0500000000000000" pitchFamily="34" charset="-128"/>
              </a:rPr>
              <a:t>　　　　　　</a:t>
            </a:r>
            <a:r>
              <a:rPr kumimoji="0" lang="en-US" altLang="ja-JP" sz="1050" b="1" kern="0" dirty="0">
                <a:solidFill>
                  <a:srgbClr val="FF0000"/>
                </a:solidFill>
                <a:latin typeface="Yu Gothic UI" panose="020B0500000000000000" pitchFamily="34" charset="-128"/>
                <a:ea typeface="Yu Gothic UI" panose="020B0500000000000000" pitchFamily="34" charset="-128"/>
              </a:rPr>
              <a:t>※</a:t>
            </a:r>
            <a:r>
              <a:rPr kumimoji="0" lang="ja-JP" altLang="en-US" sz="1050" b="1" kern="0" dirty="0">
                <a:solidFill>
                  <a:srgbClr val="FF0000"/>
                </a:solidFill>
                <a:latin typeface="Yu Gothic UI" panose="020B0500000000000000" pitchFamily="34" charset="-128"/>
                <a:ea typeface="Yu Gothic UI" panose="020B0500000000000000" pitchFamily="34" charset="-128"/>
              </a:rPr>
              <a:t>納入後のレーン位置変更などの可能性がある場合は、回避策③を推奨します。</a:t>
            </a:r>
          </a:p>
          <a:p>
            <a:pPr fontAlgn="base">
              <a:lnSpc>
                <a:spcPct val="120000"/>
              </a:lnSpc>
              <a:spcBef>
                <a:spcPct val="0"/>
              </a:spcBef>
              <a:spcAft>
                <a:spcPct val="0"/>
              </a:spcAft>
              <a:defRPr/>
            </a:pPr>
            <a:r>
              <a:rPr kumimoji="0" lang="ja-JP" altLang="en-US" sz="1050" b="1" kern="0" dirty="0">
                <a:solidFill>
                  <a:srgbClr val="0070C0"/>
                </a:solidFill>
                <a:latin typeface="Yu Gothic UI" panose="020B0500000000000000" pitchFamily="34" charset="-128"/>
                <a:ea typeface="Yu Gothic UI" panose="020B0500000000000000" pitchFamily="34" charset="-128"/>
              </a:rPr>
              <a:t>　回避策③：他の機種を使用する。（カメラ内臓の</a:t>
            </a:r>
            <a:r>
              <a:rPr kumimoji="0" lang="en-US" altLang="ja-JP" sz="1050" b="1" kern="0" dirty="0">
                <a:solidFill>
                  <a:srgbClr val="0070C0"/>
                </a:solidFill>
                <a:latin typeface="Yu Gothic UI" panose="020B0500000000000000" pitchFamily="34" charset="-128"/>
                <a:ea typeface="Yu Gothic UI" panose="020B0500000000000000" pitchFamily="34" charset="-128"/>
              </a:rPr>
              <a:t>LEC</a:t>
            </a:r>
            <a:r>
              <a:rPr kumimoji="0" lang="ja-JP" altLang="en-US" sz="1050" b="1" kern="0" dirty="0">
                <a:solidFill>
                  <a:srgbClr val="0070C0"/>
                </a:solidFill>
                <a:latin typeface="Yu Gothic UI" panose="020B0500000000000000" pitchFamily="34" charset="-128"/>
                <a:ea typeface="Yu Gothic UI" panose="020B0500000000000000" pitchFamily="34" charset="-128"/>
              </a:rPr>
              <a:t>照明、外部照明どちらでも運用可能）</a:t>
            </a:r>
            <a:endParaRPr kumimoji="0" lang="ja-JP" altLang="en-US" sz="1050" b="1" kern="0" dirty="0">
              <a:solidFill>
                <a:srgbClr val="FF0000"/>
              </a:solidFill>
              <a:latin typeface="Yu Gothic UI" panose="020B0500000000000000" pitchFamily="34" charset="-128"/>
              <a:ea typeface="Yu Gothic UI" panose="020B0500000000000000" pitchFamily="34" charset="-128"/>
            </a:endParaRPr>
          </a:p>
        </p:txBody>
      </p:sp>
      <p:sp>
        <p:nvSpPr>
          <p:cNvPr id="10" name="星 7 9">
            <a:extLst>
              <a:ext uri="{FF2B5EF4-FFF2-40B4-BE49-F238E27FC236}">
                <a16:creationId xmlns:a16="http://schemas.microsoft.com/office/drawing/2014/main" id="{DFB73506-90BC-0575-2043-47E1C754945E}"/>
              </a:ext>
            </a:extLst>
          </p:cNvPr>
          <p:cNvSpPr/>
          <p:nvPr/>
        </p:nvSpPr>
        <p:spPr>
          <a:xfrm>
            <a:off x="74928" y="3278399"/>
            <a:ext cx="864096" cy="270030"/>
          </a:xfrm>
          <a:prstGeom prst="star7">
            <a:avLst/>
          </a:prstGeom>
          <a:solidFill>
            <a:srgbClr val="FF0000"/>
          </a:solidFill>
          <a:ln w="25400" cap="flat" cmpd="sng" algn="ctr">
            <a:solidFill>
              <a:srgbClr val="4F81BD">
                <a:shade val="50000"/>
              </a:srgbClr>
            </a:solidFill>
            <a:prstDash val="solid"/>
          </a:ln>
          <a:effectLst/>
        </p:spPr>
        <p:txBody>
          <a:bodyPr rtlCol="0" anchor="ctr"/>
          <a:lstStyle/>
          <a:p>
            <a:pPr algn="ctr" fontAlgn="base">
              <a:lnSpc>
                <a:spcPct val="120000"/>
              </a:lnSpc>
              <a:spcBef>
                <a:spcPct val="0"/>
              </a:spcBef>
              <a:spcAft>
                <a:spcPct val="0"/>
              </a:spcAft>
              <a:defRPr/>
            </a:pPr>
            <a:r>
              <a:rPr kumimoji="0" lang="ja-JP" altLang="en-US" sz="1050" b="1" kern="0" dirty="0">
                <a:solidFill>
                  <a:prstClr val="white"/>
                </a:solidFill>
                <a:latin typeface="Yu Gothic UI" panose="020B0500000000000000" pitchFamily="34" charset="-128"/>
                <a:ea typeface="Yu Gothic UI" panose="020B0500000000000000" pitchFamily="34" charset="-128"/>
              </a:rPr>
              <a:t>重要</a:t>
            </a:r>
          </a:p>
        </p:txBody>
      </p:sp>
      <p:sp>
        <p:nvSpPr>
          <p:cNvPr id="12" name="正方形/長方形 11">
            <a:extLst>
              <a:ext uri="{FF2B5EF4-FFF2-40B4-BE49-F238E27FC236}">
                <a16:creationId xmlns:a16="http://schemas.microsoft.com/office/drawing/2014/main" id="{E1990386-E39F-A883-62E8-3FDDA3EAE5DE}"/>
              </a:ext>
            </a:extLst>
          </p:cNvPr>
          <p:cNvSpPr/>
          <p:nvPr/>
        </p:nvSpPr>
        <p:spPr>
          <a:xfrm>
            <a:off x="1124470" y="564628"/>
            <a:ext cx="7379705" cy="2848786"/>
          </a:xfrm>
          <a:prstGeom prst="rect">
            <a:avLst/>
          </a:prstGeom>
          <a:noFill/>
          <a:ln w="28575" cap="flat" cmpd="sng" algn="ctr">
            <a:solidFill>
              <a:srgbClr val="00B050"/>
            </a:solidFill>
            <a:prstDash val="solid"/>
          </a:ln>
          <a:effectLst/>
        </p:spPr>
        <p:txBody>
          <a:bodyPr rtlCol="0" anchor="ctr"/>
          <a:lstStyle/>
          <a:p>
            <a:pPr algn="ctr" fontAlgn="base">
              <a:lnSpc>
                <a:spcPct val="120000"/>
              </a:lnSpc>
              <a:spcBef>
                <a:spcPct val="0"/>
              </a:spcBef>
              <a:spcAft>
                <a:spcPct val="0"/>
              </a:spcAft>
              <a:defRPr/>
            </a:pPr>
            <a:endParaRPr kumimoji="0" lang="ja-JP" altLang="en-US" sz="2400" b="1" kern="0">
              <a:solidFill>
                <a:prstClr val="white"/>
              </a:solidFill>
              <a:latin typeface="Yu Gothic UI" panose="020B0500000000000000" pitchFamily="34" charset="-128"/>
              <a:ea typeface="Yu Gothic UI" panose="020B0500000000000000" pitchFamily="34" charset="-128"/>
            </a:endParaRPr>
          </a:p>
        </p:txBody>
      </p:sp>
      <p:sp>
        <p:nvSpPr>
          <p:cNvPr id="13" name="星 7 17">
            <a:extLst>
              <a:ext uri="{FF2B5EF4-FFF2-40B4-BE49-F238E27FC236}">
                <a16:creationId xmlns:a16="http://schemas.microsoft.com/office/drawing/2014/main" id="{335CBABA-8684-302B-31BC-D443F5BFCD88}"/>
              </a:ext>
            </a:extLst>
          </p:cNvPr>
          <p:cNvSpPr/>
          <p:nvPr/>
        </p:nvSpPr>
        <p:spPr>
          <a:xfrm>
            <a:off x="413539" y="1050766"/>
            <a:ext cx="1050971" cy="596366"/>
          </a:xfrm>
          <a:prstGeom prst="star7">
            <a:avLst/>
          </a:prstGeom>
          <a:solidFill>
            <a:srgbClr val="FF0000"/>
          </a:solidFill>
          <a:ln w="25400" cap="flat" cmpd="sng" algn="ctr">
            <a:solidFill>
              <a:srgbClr val="4F81BD">
                <a:shade val="50000"/>
              </a:srgbClr>
            </a:solidFill>
            <a:prstDash val="solid"/>
          </a:ln>
          <a:effectLst/>
        </p:spPr>
        <p:txBody>
          <a:bodyPr rtlCol="0" anchor="ctr"/>
          <a:lstStyle/>
          <a:p>
            <a:pPr algn="ctr" fontAlgn="base">
              <a:lnSpc>
                <a:spcPct val="120000"/>
              </a:lnSpc>
              <a:spcBef>
                <a:spcPct val="0"/>
              </a:spcBef>
              <a:spcAft>
                <a:spcPct val="0"/>
              </a:spcAft>
              <a:defRPr/>
            </a:pPr>
            <a:r>
              <a:rPr kumimoji="0" lang="ja-JP" altLang="en-US" sz="1050" b="1" kern="0" dirty="0">
                <a:solidFill>
                  <a:prstClr val="white"/>
                </a:solidFill>
                <a:latin typeface="Yu Gothic UI" panose="020B0500000000000000" pitchFamily="34" charset="-128"/>
                <a:ea typeface="Yu Gothic UI" panose="020B0500000000000000" pitchFamily="34" charset="-128"/>
              </a:rPr>
              <a:t>推奨</a:t>
            </a:r>
            <a:br>
              <a:rPr kumimoji="0" lang="en-US" altLang="ja-JP" sz="1050" b="1" kern="0" dirty="0">
                <a:solidFill>
                  <a:prstClr val="white"/>
                </a:solidFill>
                <a:latin typeface="Yu Gothic UI" panose="020B0500000000000000" pitchFamily="34" charset="-128"/>
                <a:ea typeface="Yu Gothic UI" panose="020B0500000000000000" pitchFamily="34" charset="-128"/>
              </a:rPr>
            </a:br>
            <a:r>
              <a:rPr kumimoji="0" lang="ja-JP" altLang="en-US" sz="1050" b="1" kern="0" dirty="0">
                <a:solidFill>
                  <a:prstClr val="white"/>
                </a:solidFill>
                <a:latin typeface="Yu Gothic UI" panose="020B0500000000000000" pitchFamily="34" charset="-128"/>
                <a:ea typeface="Yu Gothic UI" panose="020B0500000000000000" pitchFamily="34" charset="-128"/>
              </a:rPr>
              <a:t>モデル</a:t>
            </a:r>
          </a:p>
        </p:txBody>
      </p:sp>
      <p:pic>
        <p:nvPicPr>
          <p:cNvPr id="17" name="図 16">
            <a:extLst>
              <a:ext uri="{FF2B5EF4-FFF2-40B4-BE49-F238E27FC236}">
                <a16:creationId xmlns:a16="http://schemas.microsoft.com/office/drawing/2014/main" id="{A1733671-C099-A90D-893E-E31D9686E75D}"/>
              </a:ext>
            </a:extLst>
          </p:cNvPr>
          <p:cNvPicPr>
            <a:picLocks noChangeAspect="1"/>
          </p:cNvPicPr>
          <p:nvPr/>
        </p:nvPicPr>
        <p:blipFill>
          <a:blip r:embed="rId2"/>
          <a:stretch>
            <a:fillRect/>
          </a:stretch>
        </p:blipFill>
        <p:spPr>
          <a:xfrm>
            <a:off x="3809675" y="1438293"/>
            <a:ext cx="1413510" cy="762000"/>
          </a:xfrm>
          <a:prstGeom prst="rect">
            <a:avLst/>
          </a:prstGeom>
        </p:spPr>
      </p:pic>
      <p:pic>
        <p:nvPicPr>
          <p:cNvPr id="6" name="図 5">
            <a:extLst>
              <a:ext uri="{FF2B5EF4-FFF2-40B4-BE49-F238E27FC236}">
                <a16:creationId xmlns:a16="http://schemas.microsoft.com/office/drawing/2014/main" id="{1D694EE2-22D4-F8E2-DFF4-A01934D2CBE8}"/>
              </a:ext>
            </a:extLst>
          </p:cNvPr>
          <p:cNvPicPr>
            <a:picLocks noChangeAspect="1"/>
          </p:cNvPicPr>
          <p:nvPr/>
        </p:nvPicPr>
        <p:blipFill>
          <a:blip r:embed="rId3"/>
          <a:stretch>
            <a:fillRect/>
          </a:stretch>
        </p:blipFill>
        <p:spPr>
          <a:xfrm>
            <a:off x="2260121" y="1489251"/>
            <a:ext cx="1373505" cy="660083"/>
          </a:xfrm>
          <a:prstGeom prst="rect">
            <a:avLst/>
          </a:prstGeom>
        </p:spPr>
      </p:pic>
      <p:pic>
        <p:nvPicPr>
          <p:cNvPr id="14" name="図 13">
            <a:extLst>
              <a:ext uri="{FF2B5EF4-FFF2-40B4-BE49-F238E27FC236}">
                <a16:creationId xmlns:a16="http://schemas.microsoft.com/office/drawing/2014/main" id="{BF0291C0-CF62-EB55-3308-8168DF2C96A1}"/>
              </a:ext>
            </a:extLst>
          </p:cNvPr>
          <p:cNvPicPr>
            <a:picLocks noChangeAspect="1"/>
          </p:cNvPicPr>
          <p:nvPr/>
        </p:nvPicPr>
        <p:blipFill>
          <a:blip r:embed="rId4"/>
          <a:stretch>
            <a:fillRect/>
          </a:stretch>
        </p:blipFill>
        <p:spPr>
          <a:xfrm>
            <a:off x="5671728" y="1428796"/>
            <a:ext cx="894112" cy="800100"/>
          </a:xfrm>
          <a:prstGeom prst="rect">
            <a:avLst/>
          </a:prstGeom>
        </p:spPr>
      </p:pic>
      <p:pic>
        <p:nvPicPr>
          <p:cNvPr id="16" name="図 15">
            <a:extLst>
              <a:ext uri="{FF2B5EF4-FFF2-40B4-BE49-F238E27FC236}">
                <a16:creationId xmlns:a16="http://schemas.microsoft.com/office/drawing/2014/main" id="{8534E523-1A8D-F13B-4AFF-10D5868FCDB7}"/>
              </a:ext>
            </a:extLst>
          </p:cNvPr>
          <p:cNvPicPr>
            <a:picLocks noChangeAspect="1"/>
          </p:cNvPicPr>
          <p:nvPr/>
        </p:nvPicPr>
        <p:blipFill>
          <a:blip r:embed="rId5"/>
          <a:stretch>
            <a:fillRect/>
          </a:stretch>
        </p:blipFill>
        <p:spPr>
          <a:xfrm>
            <a:off x="7140039" y="1383856"/>
            <a:ext cx="1148144" cy="870871"/>
          </a:xfrm>
          <a:prstGeom prst="rect">
            <a:avLst/>
          </a:prstGeom>
        </p:spPr>
      </p:pic>
      <p:sp>
        <p:nvSpPr>
          <p:cNvPr id="11" name="正方形/長方形 10">
            <a:extLst>
              <a:ext uri="{FF2B5EF4-FFF2-40B4-BE49-F238E27FC236}">
                <a16:creationId xmlns:a16="http://schemas.microsoft.com/office/drawing/2014/main" id="{60F8AF34-F386-E69E-0DD9-4891CDD583EE}"/>
              </a:ext>
            </a:extLst>
          </p:cNvPr>
          <p:cNvSpPr/>
          <p:nvPr/>
        </p:nvSpPr>
        <p:spPr>
          <a:xfrm>
            <a:off x="7281999" y="1233772"/>
            <a:ext cx="669600" cy="219524"/>
          </a:xfrm>
          <a:prstGeom prst="rect">
            <a:avLst/>
          </a:prstGeom>
          <a:solidFill>
            <a:srgbClr val="4F81BD"/>
          </a:solidFill>
          <a:ln w="25400" cap="flat" cmpd="sng" algn="ctr">
            <a:solidFill>
              <a:srgbClr val="4F81BD">
                <a:shade val="50000"/>
              </a:srgbClr>
            </a:solidFill>
            <a:prstDash val="solid"/>
          </a:ln>
          <a:effectLst/>
        </p:spPr>
        <p:txBody>
          <a:bodyPr rtlCol="0" anchor="ctr"/>
          <a:lstStyle/>
          <a:p>
            <a:pPr algn="ctr" fontAlgn="base">
              <a:lnSpc>
                <a:spcPct val="120000"/>
              </a:lnSpc>
              <a:spcBef>
                <a:spcPct val="0"/>
              </a:spcBef>
              <a:spcAft>
                <a:spcPct val="0"/>
              </a:spcAft>
              <a:defRPr/>
            </a:pPr>
            <a:r>
              <a:rPr kumimoji="0" lang="ja-JP" altLang="en-US" sz="675" b="1" kern="0" dirty="0">
                <a:solidFill>
                  <a:prstClr val="white"/>
                </a:solidFill>
                <a:latin typeface="Yu Gothic UI" panose="020B0500000000000000" pitchFamily="34" charset="-128"/>
                <a:ea typeface="Yu Gothic UI" panose="020B0500000000000000" pitchFamily="34" charset="-128"/>
              </a:rPr>
              <a:t>制約事項あり</a:t>
            </a:r>
          </a:p>
        </p:txBody>
      </p:sp>
    </p:spTree>
    <p:extLst>
      <p:ext uri="{BB962C8B-B14F-4D97-AF65-F5344CB8AC3E}">
        <p14:creationId xmlns:p14="http://schemas.microsoft.com/office/powerpoint/2010/main" val="2331072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カメララインアップ（</a:t>
            </a:r>
            <a:r>
              <a:rPr kumimoji="1" lang="en-US" altLang="ja-JP" dirty="0"/>
              <a:t>X</a:t>
            </a:r>
            <a:r>
              <a:rPr kumimoji="1" lang="ja-JP" altLang="en-US" dirty="0"/>
              <a:t>シリーズ）</a:t>
            </a:r>
          </a:p>
        </p:txBody>
      </p:sp>
      <p:graphicFrame>
        <p:nvGraphicFramePr>
          <p:cNvPr id="3" name="表 2">
            <a:extLst>
              <a:ext uri="{FF2B5EF4-FFF2-40B4-BE49-F238E27FC236}">
                <a16:creationId xmlns:a16="http://schemas.microsoft.com/office/drawing/2014/main" id="{B51401AB-4DFD-B79F-341E-6289AD3108BA}"/>
              </a:ext>
            </a:extLst>
          </p:cNvPr>
          <p:cNvGraphicFramePr>
            <a:graphicFrameLocks noGrp="1"/>
          </p:cNvGraphicFramePr>
          <p:nvPr>
            <p:extLst>
              <p:ext uri="{D42A27DB-BD31-4B8C-83A1-F6EECF244321}">
                <p14:modId xmlns:p14="http://schemas.microsoft.com/office/powerpoint/2010/main" val="2441263661"/>
              </p:ext>
            </p:extLst>
          </p:nvPr>
        </p:nvGraphicFramePr>
        <p:xfrm>
          <a:off x="1034607" y="534068"/>
          <a:ext cx="7074787" cy="4027449"/>
        </p:xfrm>
        <a:graphic>
          <a:graphicData uri="http://schemas.openxmlformats.org/drawingml/2006/table">
            <a:tbl>
              <a:tblPr firstRow="1" bandRow="1"/>
              <a:tblGrid>
                <a:gridCol w="1184326">
                  <a:extLst>
                    <a:ext uri="{9D8B030D-6E8A-4147-A177-3AD203B41FA5}">
                      <a16:colId xmlns:a16="http://schemas.microsoft.com/office/drawing/2014/main" val="4172629869"/>
                    </a:ext>
                  </a:extLst>
                </a:gridCol>
                <a:gridCol w="1246658">
                  <a:extLst>
                    <a:ext uri="{9D8B030D-6E8A-4147-A177-3AD203B41FA5}">
                      <a16:colId xmlns:a16="http://schemas.microsoft.com/office/drawing/2014/main" val="4259013396"/>
                    </a:ext>
                  </a:extLst>
                </a:gridCol>
                <a:gridCol w="2306318">
                  <a:extLst>
                    <a:ext uri="{9D8B030D-6E8A-4147-A177-3AD203B41FA5}">
                      <a16:colId xmlns:a16="http://schemas.microsoft.com/office/drawing/2014/main" val="3302848619"/>
                    </a:ext>
                  </a:extLst>
                </a:gridCol>
                <a:gridCol w="2337485">
                  <a:extLst>
                    <a:ext uri="{9D8B030D-6E8A-4147-A177-3AD203B41FA5}">
                      <a16:colId xmlns:a16="http://schemas.microsoft.com/office/drawing/2014/main" val="3754170202"/>
                    </a:ext>
                  </a:extLst>
                </a:gridCol>
              </a:tblGrid>
              <a:tr h="305649">
                <a:tc gridSpan="2">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pPr algn="ctr"/>
                      <a:endParaRPr kumimoji="1" lang="ja-JP" altLang="en-US" sz="1600">
                        <a:latin typeface="Meiryo UI" panose="020B0604030504040204" pitchFamily="50" charset="-128"/>
                        <a:ea typeface="Meiryo UI" panose="020B0604030504040204" pitchFamily="50" charset="-128"/>
                      </a:endParaRPr>
                    </a:p>
                  </a:txBody>
                  <a:tcPr/>
                </a:tc>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algn="ctr"/>
                      <a:r>
                        <a:rPr kumimoji="1" lang="ja-JP" altLang="en-US" sz="1200" dirty="0">
                          <a:latin typeface="Yu Gothic UI" panose="020B0500000000000000" pitchFamily="34" charset="-128"/>
                          <a:ea typeface="Yu Gothic UI" panose="020B0500000000000000" pitchFamily="34" charset="-128"/>
                        </a:rPr>
                        <a:t>ボックス型</a:t>
                      </a:r>
                      <a:endParaRPr kumimoji="1" lang="ja-JP" altLang="en-US" sz="1200" b="1" dirty="0">
                        <a:latin typeface="Yu Gothic UI" panose="020B0500000000000000" pitchFamily="34" charset="-128"/>
                        <a:ea typeface="Yu Gothic UI" panose="020B0500000000000000" pitchFamily="34" charset="-128"/>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Yu Gothic UI" panose="020B0500000000000000" pitchFamily="34" charset="-128"/>
                          <a:ea typeface="Yu Gothic UI" panose="020B0500000000000000" pitchFamily="34" charset="-128"/>
                        </a:rPr>
                        <a:t>ドーム型</a:t>
                      </a:r>
                      <a:endParaRPr kumimoji="1" lang="ja-JP" altLang="en-US" sz="1200" b="1" dirty="0">
                        <a:latin typeface="Yu Gothic UI" panose="020B0500000000000000" pitchFamily="34" charset="-128"/>
                        <a:ea typeface="Yu Gothic UI" panose="020B0500000000000000" pitchFamily="34" charset="-128"/>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4281242156"/>
                  </a:ext>
                </a:extLst>
              </a:tr>
              <a:tr h="216000">
                <a:tc rowSpan="6">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en-US" altLang="ja-JP" sz="1200" dirty="0">
                        <a:latin typeface="Yu Gothic UI" panose="020B0500000000000000" pitchFamily="34" charset="-128"/>
                        <a:ea typeface="Yu Gothic UI" panose="020B0500000000000000" pitchFamily="34" charset="-128"/>
                      </a:endParaRPr>
                    </a:p>
                    <a:p>
                      <a:endParaRPr kumimoji="1" lang="en-US" altLang="ja-JP" sz="1200" dirty="0">
                        <a:latin typeface="Yu Gothic UI" panose="020B0500000000000000" pitchFamily="34" charset="-128"/>
                        <a:ea typeface="Yu Gothic UI" panose="020B0500000000000000" pitchFamily="34" charset="-128"/>
                      </a:endParaRPr>
                    </a:p>
                    <a:p>
                      <a:r>
                        <a:rPr kumimoji="1" lang="en-US" altLang="ja-JP" sz="1200" dirty="0">
                          <a:latin typeface="Yu Gothic UI" panose="020B0500000000000000" pitchFamily="34" charset="-128"/>
                          <a:ea typeface="Yu Gothic UI" panose="020B0500000000000000" pitchFamily="34" charset="-128"/>
                        </a:rPr>
                        <a:t>FHD</a:t>
                      </a:r>
                      <a:r>
                        <a:rPr kumimoji="1" lang="ja-JP" altLang="en-US" sz="1200" dirty="0">
                          <a:latin typeface="Yu Gothic UI" panose="020B0500000000000000" pitchFamily="34" charset="-128"/>
                          <a:ea typeface="Yu Gothic UI" panose="020B0500000000000000" pitchFamily="34" charset="-128"/>
                        </a:rPr>
                        <a:t>カメラ</a:t>
                      </a:r>
                      <a:endParaRPr kumimoji="1" lang="ja-JP" altLang="en-US" sz="12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1000" dirty="0">
                          <a:latin typeface="Yu Gothic UI" panose="020B0500000000000000" pitchFamily="34" charset="-128"/>
                          <a:ea typeface="Yu Gothic UI" panose="020B0500000000000000" pitchFamily="34" charset="-128"/>
                        </a:rPr>
                        <a:t>品番</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WV-X1534LNJ</a:t>
                      </a:r>
                      <a:r>
                        <a:rPr kumimoji="1" lang="ja-JP" altLang="en-US" sz="1000" dirty="0">
                          <a:latin typeface="Yu Gothic UI" panose="020B0500000000000000" pitchFamily="34" charset="-128"/>
                          <a:ea typeface="Yu Gothic UI" panose="020B0500000000000000" pitchFamily="34" charset="-128"/>
                        </a:rPr>
                        <a:t>（</a:t>
                      </a:r>
                      <a:r>
                        <a:rPr kumimoji="1" lang="en-US" altLang="ja-JP" sz="1000" dirty="0">
                          <a:latin typeface="Yu Gothic UI" panose="020B0500000000000000" pitchFamily="34" charset="-128"/>
                          <a:ea typeface="Yu Gothic UI" panose="020B0500000000000000" pitchFamily="34" charset="-128"/>
                        </a:rPr>
                        <a:t>v1.30</a:t>
                      </a:r>
                      <a:r>
                        <a:rPr kumimoji="1" lang="ja-JP" altLang="en-US" sz="1000" dirty="0">
                          <a:latin typeface="Yu Gothic UI" panose="020B0500000000000000" pitchFamily="34" charset="-128"/>
                          <a:ea typeface="Yu Gothic UI" panose="020B0500000000000000" pitchFamily="34" charset="-128"/>
                        </a:rPr>
                        <a:t>以降）</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WV-X2533LNJ </a:t>
                      </a:r>
                      <a:r>
                        <a:rPr kumimoji="1" lang="ja-JP" altLang="en-US" sz="1000" dirty="0">
                          <a:latin typeface="Yu Gothic UI" panose="020B0500000000000000" pitchFamily="34" charset="-128"/>
                          <a:ea typeface="Yu Gothic UI" panose="020B0500000000000000" pitchFamily="34" charset="-128"/>
                        </a:rPr>
                        <a:t>（</a:t>
                      </a:r>
                      <a:r>
                        <a:rPr kumimoji="1" lang="en-US" altLang="ja-JP" sz="1000" dirty="0">
                          <a:latin typeface="Yu Gothic UI" panose="020B0500000000000000" pitchFamily="34" charset="-128"/>
                          <a:ea typeface="Yu Gothic UI" panose="020B0500000000000000" pitchFamily="34" charset="-128"/>
                        </a:rPr>
                        <a:t>v1.30</a:t>
                      </a:r>
                      <a:r>
                        <a:rPr kumimoji="1" lang="ja-JP" altLang="en-US" sz="1000" dirty="0">
                          <a:latin typeface="Yu Gothic UI" panose="020B0500000000000000" pitchFamily="34" charset="-128"/>
                          <a:ea typeface="Yu Gothic UI" panose="020B0500000000000000" pitchFamily="34" charset="-128"/>
                        </a:rPr>
                        <a:t>以降）</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389582138"/>
                  </a:ext>
                </a:extLst>
              </a:tr>
              <a:tr h="216000">
                <a:tc vMerge="1">
                  <a:txBody>
                    <a:bodyPr/>
                    <a:lstStyle/>
                    <a:p>
                      <a:endParaRPr kumimoji="1" lang="ja-JP" altLang="en-US" sz="160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1000" dirty="0">
                          <a:latin typeface="Yu Gothic UI" panose="020B0500000000000000" pitchFamily="34" charset="-128"/>
                          <a:ea typeface="Yu Gothic UI" panose="020B0500000000000000" pitchFamily="34" charset="-128"/>
                        </a:rPr>
                        <a:t>画素数</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510</a:t>
                      </a:r>
                      <a:r>
                        <a:rPr kumimoji="1" lang="ja-JP" altLang="en-US" sz="1000" dirty="0">
                          <a:latin typeface="Yu Gothic UI" panose="020B0500000000000000" pitchFamily="34" charset="-128"/>
                          <a:ea typeface="Yu Gothic UI" panose="020B0500000000000000" pitchFamily="34" charset="-128"/>
                        </a:rPr>
                        <a:t>万画素</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a:latin typeface="Yu Gothic UI" panose="020B0500000000000000" pitchFamily="34" charset="-128"/>
                          <a:ea typeface="Yu Gothic UI" panose="020B0500000000000000" pitchFamily="34" charset="-128"/>
                        </a:rPr>
                        <a:t>510</a:t>
                      </a:r>
                      <a:r>
                        <a:rPr kumimoji="1" lang="ja-JP" altLang="en-US" sz="1000">
                          <a:latin typeface="Yu Gothic UI" panose="020B0500000000000000" pitchFamily="34" charset="-128"/>
                          <a:ea typeface="Yu Gothic UI" panose="020B0500000000000000" pitchFamily="34" charset="-128"/>
                        </a:rPr>
                        <a:t>万画素</a:t>
                      </a:r>
                      <a:endParaRPr kumimoji="1" lang="ja-JP" altLang="en-US" sz="1000" b="1">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919681710"/>
                  </a:ext>
                </a:extLst>
              </a:tr>
              <a:tr h="21600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1000" dirty="0">
                          <a:latin typeface="Yu Gothic UI" panose="020B0500000000000000" pitchFamily="34" charset="-128"/>
                          <a:ea typeface="Yu Gothic UI" panose="020B0500000000000000" pitchFamily="34" charset="-128"/>
                        </a:rPr>
                        <a:t>焦点距離</a:t>
                      </a:r>
                      <a:endParaRPr kumimoji="1" lang="en-US" altLang="ja-JP"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2.9~9.0mm</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2.9~9.0mm</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3876741997"/>
                  </a:ext>
                </a:extLst>
              </a:tr>
              <a:tr h="21600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1000" dirty="0">
                          <a:latin typeface="Yu Gothic UI" panose="020B0500000000000000" pitchFamily="34" charset="-128"/>
                          <a:ea typeface="Yu Gothic UI" panose="020B0500000000000000" pitchFamily="34" charset="-128"/>
                        </a:rPr>
                        <a:t>画角（水平）</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34~106</a:t>
                      </a:r>
                      <a:r>
                        <a:rPr kumimoji="1" lang="ja-JP" altLang="en-US" sz="1000" dirty="0">
                          <a:latin typeface="Yu Gothic UI" panose="020B0500000000000000" pitchFamily="34" charset="-128"/>
                          <a:ea typeface="Yu Gothic UI" panose="020B0500000000000000" pitchFamily="34" charset="-128"/>
                        </a:rPr>
                        <a:t>度</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33~103</a:t>
                      </a:r>
                      <a:r>
                        <a:rPr kumimoji="1" lang="ja-JP" altLang="en-US" sz="1000" dirty="0">
                          <a:latin typeface="Yu Gothic UI" panose="020B0500000000000000" pitchFamily="34" charset="-128"/>
                          <a:ea typeface="Yu Gothic UI" panose="020B0500000000000000" pitchFamily="34" charset="-128"/>
                        </a:rPr>
                        <a:t>度</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9760554"/>
                  </a:ext>
                </a:extLst>
              </a:tr>
              <a:tr h="21600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1000" dirty="0">
                          <a:latin typeface="Yu Gothic UI" panose="020B0500000000000000" pitchFamily="34" charset="-128"/>
                          <a:ea typeface="Yu Gothic UI" panose="020B0500000000000000" pitchFamily="34" charset="-128"/>
                        </a:rPr>
                        <a:t>画角（垂直）</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19</a:t>
                      </a:r>
                      <a:r>
                        <a:rPr kumimoji="1" lang="ja-JP" altLang="en-US" sz="1000" dirty="0">
                          <a:latin typeface="Yu Gothic UI" panose="020B0500000000000000" pitchFamily="34" charset="-128"/>
                          <a:ea typeface="Yu Gothic UI" panose="020B0500000000000000" pitchFamily="34" charset="-128"/>
                        </a:rPr>
                        <a:t>～</a:t>
                      </a:r>
                      <a:r>
                        <a:rPr kumimoji="1" lang="en-US" altLang="ja-JP" sz="1000" dirty="0">
                          <a:latin typeface="Yu Gothic UI" panose="020B0500000000000000" pitchFamily="34" charset="-128"/>
                          <a:ea typeface="Yu Gothic UI" panose="020B0500000000000000" pitchFamily="34" charset="-128"/>
                        </a:rPr>
                        <a:t>57</a:t>
                      </a:r>
                      <a:r>
                        <a:rPr kumimoji="1" lang="ja-JP" altLang="en-US" sz="1000" dirty="0">
                          <a:latin typeface="Yu Gothic UI" panose="020B0500000000000000" pitchFamily="34" charset="-128"/>
                          <a:ea typeface="Yu Gothic UI" panose="020B0500000000000000" pitchFamily="34" charset="-128"/>
                        </a:rPr>
                        <a:t>度</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19</a:t>
                      </a:r>
                      <a:r>
                        <a:rPr kumimoji="1" lang="ja-JP" altLang="en-US" sz="1000" dirty="0">
                          <a:latin typeface="Yu Gothic UI" panose="020B0500000000000000" pitchFamily="34" charset="-128"/>
                          <a:ea typeface="Yu Gothic UI" panose="020B0500000000000000" pitchFamily="34" charset="-128"/>
                        </a:rPr>
                        <a:t>～</a:t>
                      </a:r>
                      <a:r>
                        <a:rPr kumimoji="1" lang="en-US" altLang="ja-JP" sz="1000" dirty="0">
                          <a:latin typeface="Yu Gothic UI" panose="020B0500000000000000" pitchFamily="34" charset="-128"/>
                          <a:ea typeface="Yu Gothic UI" panose="020B0500000000000000" pitchFamily="34" charset="-128"/>
                        </a:rPr>
                        <a:t>55</a:t>
                      </a:r>
                      <a:r>
                        <a:rPr kumimoji="1" lang="ja-JP" altLang="en-US" sz="1000" dirty="0">
                          <a:latin typeface="Yu Gothic UI" panose="020B0500000000000000" pitchFamily="34" charset="-128"/>
                          <a:ea typeface="Yu Gothic UI" panose="020B0500000000000000" pitchFamily="34" charset="-128"/>
                        </a:rPr>
                        <a:t>度</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784451605"/>
                  </a:ext>
                </a:extLst>
              </a:tr>
              <a:tr h="75600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448101343"/>
                  </a:ext>
                </a:extLst>
              </a:tr>
              <a:tr h="216000">
                <a:tc rowSpan="6">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200" dirty="0">
                          <a:latin typeface="Yu Gothic UI" panose="020B0500000000000000" pitchFamily="34" charset="-128"/>
                          <a:ea typeface="Yu Gothic UI" panose="020B0500000000000000" pitchFamily="34" charset="-128"/>
                        </a:rPr>
                        <a:t>4K</a:t>
                      </a:r>
                      <a:r>
                        <a:rPr kumimoji="1" lang="ja-JP" altLang="en-US" sz="1200" dirty="0">
                          <a:latin typeface="Yu Gothic UI" panose="020B0500000000000000" pitchFamily="34" charset="-128"/>
                          <a:ea typeface="Yu Gothic UI" panose="020B0500000000000000" pitchFamily="34" charset="-128"/>
                        </a:rPr>
                        <a:t>カメラ</a:t>
                      </a:r>
                      <a:endParaRPr kumimoji="1" lang="ja-JP" altLang="en-US" sz="12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1000" dirty="0">
                          <a:latin typeface="Yu Gothic UI" panose="020B0500000000000000" pitchFamily="34" charset="-128"/>
                          <a:ea typeface="Yu Gothic UI" panose="020B0500000000000000" pitchFamily="34" charset="-128"/>
                        </a:rPr>
                        <a:t>品番</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WV-X1571LNJ</a:t>
                      </a:r>
                      <a:r>
                        <a:rPr kumimoji="1" lang="ja-JP" altLang="en-US" sz="1000" dirty="0">
                          <a:latin typeface="Yu Gothic UI" panose="020B0500000000000000" pitchFamily="34" charset="-128"/>
                          <a:ea typeface="Yu Gothic UI" panose="020B0500000000000000" pitchFamily="34" charset="-128"/>
                        </a:rPr>
                        <a:t>（</a:t>
                      </a:r>
                      <a:r>
                        <a:rPr kumimoji="1" lang="en-US" altLang="ja-JP" sz="1000" dirty="0">
                          <a:latin typeface="Yu Gothic UI" panose="020B0500000000000000" pitchFamily="34" charset="-128"/>
                          <a:ea typeface="Yu Gothic UI" panose="020B0500000000000000" pitchFamily="34" charset="-128"/>
                        </a:rPr>
                        <a:t>v1.30</a:t>
                      </a:r>
                      <a:r>
                        <a:rPr kumimoji="1" lang="ja-JP" altLang="en-US" sz="1000" dirty="0">
                          <a:latin typeface="Yu Gothic UI" panose="020B0500000000000000" pitchFamily="34" charset="-128"/>
                          <a:ea typeface="Yu Gothic UI" panose="020B0500000000000000" pitchFamily="34" charset="-128"/>
                        </a:rPr>
                        <a:t>以降）</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WV-X2571LNJ </a:t>
                      </a:r>
                      <a:r>
                        <a:rPr kumimoji="1" lang="ja-JP" altLang="en-US" sz="1000" dirty="0">
                          <a:latin typeface="Yu Gothic UI" panose="020B0500000000000000" pitchFamily="34" charset="-128"/>
                          <a:ea typeface="Yu Gothic UI" panose="020B0500000000000000" pitchFamily="34" charset="-128"/>
                        </a:rPr>
                        <a:t>（</a:t>
                      </a:r>
                      <a:r>
                        <a:rPr kumimoji="1" lang="en-US" altLang="ja-JP" sz="1000" dirty="0">
                          <a:latin typeface="Yu Gothic UI" panose="020B0500000000000000" pitchFamily="34" charset="-128"/>
                          <a:ea typeface="Yu Gothic UI" panose="020B0500000000000000" pitchFamily="34" charset="-128"/>
                        </a:rPr>
                        <a:t>v1.30</a:t>
                      </a:r>
                      <a:r>
                        <a:rPr kumimoji="1" lang="ja-JP" altLang="en-US" sz="1000" dirty="0">
                          <a:latin typeface="Yu Gothic UI" panose="020B0500000000000000" pitchFamily="34" charset="-128"/>
                          <a:ea typeface="Yu Gothic UI" panose="020B0500000000000000" pitchFamily="34" charset="-128"/>
                        </a:rPr>
                        <a:t>以降）</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795738387"/>
                  </a:ext>
                </a:extLst>
              </a:tr>
              <a:tr h="21600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1000" dirty="0">
                          <a:latin typeface="Yu Gothic UI" panose="020B0500000000000000" pitchFamily="34" charset="-128"/>
                          <a:ea typeface="Yu Gothic UI" panose="020B0500000000000000" pitchFamily="34" charset="-128"/>
                        </a:rPr>
                        <a:t>画素数</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840</a:t>
                      </a:r>
                      <a:r>
                        <a:rPr kumimoji="1" lang="ja-JP" altLang="en-US" sz="1000" dirty="0">
                          <a:latin typeface="Yu Gothic UI" panose="020B0500000000000000" pitchFamily="34" charset="-128"/>
                          <a:ea typeface="Yu Gothic UI" panose="020B0500000000000000" pitchFamily="34" charset="-128"/>
                        </a:rPr>
                        <a:t>万画素</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a:latin typeface="Yu Gothic UI" panose="020B0500000000000000" pitchFamily="34" charset="-128"/>
                          <a:ea typeface="Yu Gothic UI" panose="020B0500000000000000" pitchFamily="34" charset="-128"/>
                        </a:rPr>
                        <a:t>840</a:t>
                      </a:r>
                      <a:r>
                        <a:rPr kumimoji="1" lang="ja-JP" altLang="en-US" sz="1000">
                          <a:latin typeface="Yu Gothic UI" panose="020B0500000000000000" pitchFamily="34" charset="-128"/>
                          <a:ea typeface="Yu Gothic UI" panose="020B0500000000000000" pitchFamily="34" charset="-128"/>
                        </a:rPr>
                        <a:t>万画素</a:t>
                      </a:r>
                      <a:endParaRPr kumimoji="1" lang="ja-JP" altLang="en-US" sz="1000" b="1">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118725846"/>
                  </a:ext>
                </a:extLst>
              </a:tr>
              <a:tr h="21600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1000" dirty="0">
                          <a:latin typeface="Yu Gothic UI" panose="020B0500000000000000" pitchFamily="34" charset="-128"/>
                          <a:ea typeface="Yu Gothic UI" panose="020B0500000000000000" pitchFamily="34" charset="-128"/>
                        </a:rPr>
                        <a:t>焦点距離</a:t>
                      </a:r>
                      <a:endParaRPr kumimoji="1" lang="en-US" altLang="ja-JP"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4.3~8.6mm</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4.3~8.6mm</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481668292"/>
                  </a:ext>
                </a:extLst>
              </a:tr>
              <a:tr h="21600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1000">
                          <a:latin typeface="Yu Gothic UI" panose="020B0500000000000000" pitchFamily="34" charset="-128"/>
                          <a:ea typeface="Yu Gothic UI" panose="020B0500000000000000" pitchFamily="34" charset="-128"/>
                        </a:rPr>
                        <a:t>画角（水平）</a:t>
                      </a:r>
                      <a:endParaRPr kumimoji="1" lang="ja-JP" altLang="en-US" sz="1000" b="1">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53~104</a:t>
                      </a:r>
                      <a:r>
                        <a:rPr kumimoji="1" lang="ja-JP" altLang="en-US" sz="1000" dirty="0">
                          <a:latin typeface="Yu Gothic UI" panose="020B0500000000000000" pitchFamily="34" charset="-128"/>
                          <a:ea typeface="Yu Gothic UI" panose="020B0500000000000000" pitchFamily="34" charset="-128"/>
                        </a:rPr>
                        <a:t>度</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52~101</a:t>
                      </a:r>
                      <a:r>
                        <a:rPr kumimoji="1" lang="ja-JP" altLang="en-US" sz="1000" dirty="0">
                          <a:latin typeface="Yu Gothic UI" panose="020B0500000000000000" pitchFamily="34" charset="-128"/>
                          <a:ea typeface="Yu Gothic UI" panose="020B0500000000000000" pitchFamily="34" charset="-128"/>
                        </a:rPr>
                        <a:t>度</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006598061"/>
                  </a:ext>
                </a:extLst>
              </a:tr>
              <a:tr h="21600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1000" dirty="0">
                          <a:latin typeface="Yu Gothic UI" panose="020B0500000000000000" pitchFamily="34" charset="-128"/>
                          <a:ea typeface="Yu Gothic UI" panose="020B0500000000000000" pitchFamily="34" charset="-128"/>
                        </a:rPr>
                        <a:t>画角（垂直）</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30</a:t>
                      </a:r>
                      <a:r>
                        <a:rPr kumimoji="1" lang="ja-JP" altLang="en-US" sz="1000" dirty="0">
                          <a:latin typeface="Yu Gothic UI" panose="020B0500000000000000" pitchFamily="34" charset="-128"/>
                          <a:ea typeface="Yu Gothic UI" panose="020B0500000000000000" pitchFamily="34" charset="-128"/>
                        </a:rPr>
                        <a:t>～</a:t>
                      </a:r>
                      <a:r>
                        <a:rPr kumimoji="1" lang="en-US" altLang="ja-JP" sz="1000" dirty="0">
                          <a:latin typeface="Yu Gothic UI" panose="020B0500000000000000" pitchFamily="34" charset="-128"/>
                          <a:ea typeface="Yu Gothic UI" panose="020B0500000000000000" pitchFamily="34" charset="-128"/>
                        </a:rPr>
                        <a:t>56</a:t>
                      </a:r>
                      <a:r>
                        <a:rPr kumimoji="1" lang="ja-JP" altLang="en-US" sz="1000" dirty="0">
                          <a:latin typeface="Yu Gothic UI" panose="020B0500000000000000" pitchFamily="34" charset="-128"/>
                          <a:ea typeface="Yu Gothic UI" panose="020B0500000000000000" pitchFamily="34" charset="-128"/>
                        </a:rPr>
                        <a:t>度</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29</a:t>
                      </a:r>
                      <a:r>
                        <a:rPr kumimoji="1" lang="ja-JP" altLang="en-US" sz="1000" dirty="0">
                          <a:latin typeface="Yu Gothic UI" panose="020B0500000000000000" pitchFamily="34" charset="-128"/>
                          <a:ea typeface="Yu Gothic UI" panose="020B0500000000000000" pitchFamily="34" charset="-128"/>
                        </a:rPr>
                        <a:t>～</a:t>
                      </a:r>
                      <a:r>
                        <a:rPr kumimoji="1" lang="en-US" altLang="ja-JP" sz="1000" dirty="0">
                          <a:latin typeface="Yu Gothic UI" panose="020B0500000000000000" pitchFamily="34" charset="-128"/>
                          <a:ea typeface="Yu Gothic UI" panose="020B0500000000000000" pitchFamily="34" charset="-128"/>
                        </a:rPr>
                        <a:t>55</a:t>
                      </a:r>
                      <a:r>
                        <a:rPr kumimoji="1" lang="ja-JP" altLang="en-US" sz="1000" dirty="0">
                          <a:latin typeface="Yu Gothic UI" panose="020B0500000000000000" pitchFamily="34" charset="-128"/>
                          <a:ea typeface="Yu Gothic UI" panose="020B0500000000000000" pitchFamily="34" charset="-128"/>
                        </a:rPr>
                        <a:t>度</a:t>
                      </a:r>
                      <a:endParaRPr kumimoji="1" lang="ja-JP" altLang="en-US" sz="10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808601427"/>
                  </a:ext>
                </a:extLst>
              </a:tr>
              <a:tr h="75600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357838106"/>
                  </a:ext>
                </a:extLst>
              </a:tr>
            </a:tbl>
          </a:graphicData>
        </a:graphic>
      </p:graphicFrame>
      <p:grpSp>
        <p:nvGrpSpPr>
          <p:cNvPr id="4" name="グループ化 3">
            <a:extLst>
              <a:ext uri="{FF2B5EF4-FFF2-40B4-BE49-F238E27FC236}">
                <a16:creationId xmlns:a16="http://schemas.microsoft.com/office/drawing/2014/main" id="{9085EE81-492C-BB12-BF49-A4FA3BDAAC3B}"/>
              </a:ext>
            </a:extLst>
          </p:cNvPr>
          <p:cNvGrpSpPr/>
          <p:nvPr/>
        </p:nvGrpSpPr>
        <p:grpSpPr>
          <a:xfrm>
            <a:off x="3867577" y="1959797"/>
            <a:ext cx="3270506" cy="2592288"/>
            <a:chOff x="4084714" y="2492896"/>
            <a:chExt cx="4360674" cy="3456384"/>
          </a:xfrm>
        </p:grpSpPr>
        <p:pic>
          <p:nvPicPr>
            <p:cNvPr id="5" name="図 4">
              <a:extLst>
                <a:ext uri="{FF2B5EF4-FFF2-40B4-BE49-F238E27FC236}">
                  <a16:creationId xmlns:a16="http://schemas.microsoft.com/office/drawing/2014/main" id="{FCF10893-8FA6-06F9-7A24-B58033448AE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084714" y="2508638"/>
              <a:ext cx="1624370" cy="920362"/>
            </a:xfrm>
            <a:prstGeom prst="rect">
              <a:avLst/>
            </a:prstGeom>
          </p:spPr>
        </p:pic>
        <p:pic>
          <p:nvPicPr>
            <p:cNvPr id="6" name="図 5">
              <a:extLst>
                <a:ext uri="{FF2B5EF4-FFF2-40B4-BE49-F238E27FC236}">
                  <a16:creationId xmlns:a16="http://schemas.microsoft.com/office/drawing/2014/main" id="{210FDA76-40B8-D08E-FFF7-94461E4D06F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17111" y="2492896"/>
              <a:ext cx="856269" cy="920362"/>
            </a:xfrm>
            <a:prstGeom prst="rect">
              <a:avLst/>
            </a:prstGeom>
          </p:spPr>
        </p:pic>
        <p:pic>
          <p:nvPicPr>
            <p:cNvPr id="7" name="図 6">
              <a:extLst>
                <a:ext uri="{FF2B5EF4-FFF2-40B4-BE49-F238E27FC236}">
                  <a16:creationId xmlns:a16="http://schemas.microsoft.com/office/drawing/2014/main" id="{0BF25A92-9EF0-A9EE-8C27-F7CF05CCF05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88048" y="5064379"/>
              <a:ext cx="1621036" cy="884901"/>
            </a:xfrm>
            <a:prstGeom prst="rect">
              <a:avLst/>
            </a:prstGeom>
          </p:spPr>
        </p:pic>
        <p:pic>
          <p:nvPicPr>
            <p:cNvPr id="8" name="図 7">
              <a:extLst>
                <a:ext uri="{FF2B5EF4-FFF2-40B4-BE49-F238E27FC236}">
                  <a16:creationId xmlns:a16="http://schemas.microsoft.com/office/drawing/2014/main" id="{204292D1-077F-7A4D-3CA7-58E5585CFF0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524208" y="5049180"/>
              <a:ext cx="921180" cy="900100"/>
            </a:xfrm>
            <a:prstGeom prst="rect">
              <a:avLst/>
            </a:prstGeom>
          </p:spPr>
        </p:pic>
      </p:grpSp>
      <p:sp>
        <p:nvSpPr>
          <p:cNvPr id="9" name="テキスト ボックス 8">
            <a:extLst>
              <a:ext uri="{FF2B5EF4-FFF2-40B4-BE49-F238E27FC236}">
                <a16:creationId xmlns:a16="http://schemas.microsoft.com/office/drawing/2014/main" id="{8FAD14D2-AB8B-2D64-1935-A6C8DD480F51}"/>
              </a:ext>
            </a:extLst>
          </p:cNvPr>
          <p:cNvSpPr txBox="1"/>
          <p:nvPr/>
        </p:nvSpPr>
        <p:spPr>
          <a:xfrm>
            <a:off x="1788987" y="4552085"/>
            <a:ext cx="7074786" cy="275268"/>
          </a:xfrm>
          <a:prstGeom prst="rect">
            <a:avLst/>
          </a:prstGeom>
          <a:noFill/>
        </p:spPr>
        <p:txBody>
          <a:bodyPr wrap="square">
            <a:spAutoFit/>
          </a:bodyPr>
          <a:lstStyle/>
          <a:p>
            <a:pPr fontAlgn="base">
              <a:lnSpc>
                <a:spcPct val="120000"/>
              </a:lnSpc>
              <a:spcBef>
                <a:spcPct val="0"/>
              </a:spcBef>
              <a:spcAft>
                <a:spcPct val="0"/>
              </a:spcAft>
              <a:defRPr/>
            </a:pPr>
            <a:r>
              <a:rPr lang="ja-JP" altLang="en-US" sz="1050" b="1"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屋内用</a:t>
            </a:r>
            <a:r>
              <a:rPr lang="en-US" altLang="ja-JP" sz="1050" b="1"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AI</a:t>
            </a:r>
            <a:r>
              <a:rPr lang="ja-JP" altLang="en-US" sz="1050" b="1"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カメラ</a:t>
            </a:r>
            <a:r>
              <a:rPr lang="en-US" altLang="ja-JP" sz="1050" b="1"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(WV-X2232LJ:v1.30</a:t>
            </a:r>
            <a:r>
              <a:rPr lang="ja-JP" altLang="en-US" sz="1050" b="1"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以降</a:t>
            </a:r>
            <a:r>
              <a:rPr lang="en-US" altLang="ja-JP" sz="1050" b="1"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50" b="1"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を用いて、屋内環境でシステムを構築いただくことも可能です。</a:t>
            </a:r>
            <a:endParaRPr lang="en-US" altLang="ja-JP" sz="1050" b="1"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07940AB7-3299-A113-D8E7-783F0DD1FA71}"/>
              </a:ext>
            </a:extLst>
          </p:cNvPr>
          <p:cNvSpPr/>
          <p:nvPr/>
        </p:nvSpPr>
        <p:spPr>
          <a:xfrm>
            <a:off x="1034607" y="844465"/>
            <a:ext cx="7074786" cy="1840272"/>
          </a:xfrm>
          <a:prstGeom prst="rect">
            <a:avLst/>
          </a:prstGeom>
          <a:noFill/>
          <a:ln w="28575" cap="flat" cmpd="sng" algn="ctr">
            <a:solidFill>
              <a:srgbClr val="00B050"/>
            </a:solidFill>
            <a:prstDash val="solid"/>
          </a:ln>
          <a:effectLst/>
        </p:spPr>
        <p:txBody>
          <a:bodyPr rtlCol="0" anchor="ctr"/>
          <a:lstStyle/>
          <a:p>
            <a:pPr algn="ctr" fontAlgn="base">
              <a:lnSpc>
                <a:spcPct val="120000"/>
              </a:lnSpc>
              <a:spcBef>
                <a:spcPct val="0"/>
              </a:spcBef>
              <a:spcAft>
                <a:spcPct val="0"/>
              </a:spcAft>
              <a:defRPr/>
            </a:pPr>
            <a:endParaRPr kumimoji="0" lang="ja-JP" altLang="en-US" sz="2400" b="1" kern="0">
              <a:solidFill>
                <a:prstClr val="white"/>
              </a:solidFill>
              <a:latin typeface="Yu Gothic UI" panose="020B0500000000000000" pitchFamily="34" charset="-128"/>
              <a:ea typeface="Yu Gothic UI" panose="020B0500000000000000" pitchFamily="34" charset="-128"/>
            </a:endParaRPr>
          </a:p>
        </p:txBody>
      </p:sp>
      <p:sp>
        <p:nvSpPr>
          <p:cNvPr id="11" name="星 7 12">
            <a:extLst>
              <a:ext uri="{FF2B5EF4-FFF2-40B4-BE49-F238E27FC236}">
                <a16:creationId xmlns:a16="http://schemas.microsoft.com/office/drawing/2014/main" id="{82EDE314-8DCE-34D2-DC11-0B049954FE0F}"/>
              </a:ext>
            </a:extLst>
          </p:cNvPr>
          <p:cNvSpPr/>
          <p:nvPr/>
        </p:nvSpPr>
        <p:spPr>
          <a:xfrm>
            <a:off x="953598" y="821604"/>
            <a:ext cx="1255224" cy="712268"/>
          </a:xfrm>
          <a:prstGeom prst="star7">
            <a:avLst/>
          </a:prstGeom>
          <a:solidFill>
            <a:srgbClr val="FF0000"/>
          </a:solidFill>
          <a:ln w="25400" cap="flat" cmpd="sng" algn="ctr">
            <a:solidFill>
              <a:srgbClr val="4F81BD">
                <a:shade val="50000"/>
              </a:srgbClr>
            </a:solidFill>
            <a:prstDash val="solid"/>
          </a:ln>
          <a:effectLst/>
        </p:spPr>
        <p:txBody>
          <a:bodyPr rtlCol="0" anchor="ctr"/>
          <a:lstStyle/>
          <a:p>
            <a:pPr algn="ctr" fontAlgn="base">
              <a:lnSpc>
                <a:spcPct val="120000"/>
              </a:lnSpc>
              <a:spcBef>
                <a:spcPct val="0"/>
              </a:spcBef>
              <a:spcAft>
                <a:spcPct val="0"/>
              </a:spcAft>
              <a:defRPr/>
            </a:pPr>
            <a:r>
              <a:rPr kumimoji="0" lang="ja-JP" altLang="en-US" sz="1050" b="1" kern="0" dirty="0">
                <a:solidFill>
                  <a:prstClr val="white"/>
                </a:solidFill>
                <a:latin typeface="Yu Gothic UI" panose="020B0500000000000000" pitchFamily="34" charset="-128"/>
                <a:ea typeface="Yu Gothic UI" panose="020B0500000000000000" pitchFamily="34" charset="-128"/>
              </a:rPr>
              <a:t>推奨</a:t>
            </a:r>
            <a:br>
              <a:rPr kumimoji="0" lang="en-US" altLang="ja-JP" sz="1050" b="1" kern="0" dirty="0">
                <a:solidFill>
                  <a:prstClr val="white"/>
                </a:solidFill>
                <a:latin typeface="Yu Gothic UI" panose="020B0500000000000000" pitchFamily="34" charset="-128"/>
                <a:ea typeface="Yu Gothic UI" panose="020B0500000000000000" pitchFamily="34" charset="-128"/>
              </a:rPr>
            </a:br>
            <a:r>
              <a:rPr kumimoji="0" lang="ja-JP" altLang="en-US" sz="1050" b="1" kern="0" dirty="0">
                <a:solidFill>
                  <a:prstClr val="white"/>
                </a:solidFill>
                <a:latin typeface="Yu Gothic UI" panose="020B0500000000000000" pitchFamily="34" charset="-128"/>
                <a:ea typeface="Yu Gothic UI" panose="020B0500000000000000" pitchFamily="34" charset="-128"/>
              </a:rPr>
              <a:t>モデル</a:t>
            </a:r>
          </a:p>
        </p:txBody>
      </p:sp>
    </p:spTree>
    <p:extLst>
      <p:ext uri="{BB962C8B-B14F-4D97-AF65-F5344CB8AC3E}">
        <p14:creationId xmlns:p14="http://schemas.microsoft.com/office/powerpoint/2010/main" val="3924609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カメララインアップ（新</a:t>
            </a:r>
            <a:r>
              <a:rPr kumimoji="1" lang="en-US" altLang="ja-JP" dirty="0"/>
              <a:t>S</a:t>
            </a:r>
            <a:r>
              <a:rPr kumimoji="1" lang="ja-JP" altLang="en-US" dirty="0"/>
              <a:t>シリーズ）</a:t>
            </a:r>
          </a:p>
        </p:txBody>
      </p:sp>
      <p:graphicFrame>
        <p:nvGraphicFramePr>
          <p:cNvPr id="3" name="表 2">
            <a:extLst>
              <a:ext uri="{FF2B5EF4-FFF2-40B4-BE49-F238E27FC236}">
                <a16:creationId xmlns:a16="http://schemas.microsoft.com/office/drawing/2014/main" id="{C0EFFF3B-23D3-BD78-A7D8-24D74B8295A6}"/>
              </a:ext>
            </a:extLst>
          </p:cNvPr>
          <p:cNvGraphicFramePr>
            <a:graphicFrameLocks noGrp="1"/>
          </p:cNvGraphicFramePr>
          <p:nvPr>
            <p:extLst>
              <p:ext uri="{D42A27DB-BD31-4B8C-83A1-F6EECF244321}">
                <p14:modId xmlns:p14="http://schemas.microsoft.com/office/powerpoint/2010/main" val="648952170"/>
              </p:ext>
            </p:extLst>
          </p:nvPr>
        </p:nvGraphicFramePr>
        <p:xfrm>
          <a:off x="1132400" y="563332"/>
          <a:ext cx="7371775" cy="2850082"/>
        </p:xfrm>
        <a:graphic>
          <a:graphicData uri="http://schemas.openxmlformats.org/drawingml/2006/table">
            <a:tbl>
              <a:tblPr firstRow="1" bandRow="1"/>
              <a:tblGrid>
                <a:gridCol w="1035775">
                  <a:extLst>
                    <a:ext uri="{9D8B030D-6E8A-4147-A177-3AD203B41FA5}">
                      <a16:colId xmlns:a16="http://schemas.microsoft.com/office/drawing/2014/main" val="1488695343"/>
                    </a:ext>
                  </a:extLst>
                </a:gridCol>
                <a:gridCol w="1584000">
                  <a:extLst>
                    <a:ext uri="{9D8B030D-6E8A-4147-A177-3AD203B41FA5}">
                      <a16:colId xmlns:a16="http://schemas.microsoft.com/office/drawing/2014/main" val="3652499696"/>
                    </a:ext>
                  </a:extLst>
                </a:gridCol>
                <a:gridCol w="1584000">
                  <a:extLst>
                    <a:ext uri="{9D8B030D-6E8A-4147-A177-3AD203B41FA5}">
                      <a16:colId xmlns:a16="http://schemas.microsoft.com/office/drawing/2014/main" val="298302774"/>
                    </a:ext>
                  </a:extLst>
                </a:gridCol>
                <a:gridCol w="1584000">
                  <a:extLst>
                    <a:ext uri="{9D8B030D-6E8A-4147-A177-3AD203B41FA5}">
                      <a16:colId xmlns:a16="http://schemas.microsoft.com/office/drawing/2014/main" val="2561518614"/>
                    </a:ext>
                  </a:extLst>
                </a:gridCol>
                <a:gridCol w="1584000">
                  <a:extLst>
                    <a:ext uri="{9D8B030D-6E8A-4147-A177-3AD203B41FA5}">
                      <a16:colId xmlns:a16="http://schemas.microsoft.com/office/drawing/2014/main" val="4188445485"/>
                    </a:ext>
                  </a:extLst>
                </a:gridCol>
              </a:tblGrid>
              <a:tr h="374141">
                <a:tc>
                  <a:txBody>
                    <a:bodyPr/>
                    <a:lstStyle>
                      <a:lvl1pPr marL="0" algn="l" defTabSz="1219170" rtl="0" eaLnBrk="1" latinLnBrk="0" hangingPunct="1">
                        <a:defRPr kumimoji="1" sz="2400" b="1" kern="1200">
                          <a:solidFill>
                            <a:schemeClr val="tx1"/>
                          </a:solidFill>
                          <a:latin typeface="Calibri"/>
                          <a:ea typeface="Meiryo UI"/>
                        </a:defRPr>
                      </a:lvl1pPr>
                      <a:lvl2pPr marL="609585" algn="l" defTabSz="1219170" rtl="0" eaLnBrk="1" latinLnBrk="0" hangingPunct="1">
                        <a:defRPr kumimoji="1" sz="2400" b="1" kern="1200">
                          <a:solidFill>
                            <a:schemeClr val="tx1"/>
                          </a:solidFill>
                          <a:latin typeface="Calibri"/>
                          <a:ea typeface="Meiryo UI"/>
                        </a:defRPr>
                      </a:lvl2pPr>
                      <a:lvl3pPr marL="1219170" algn="l" defTabSz="1219170" rtl="0" eaLnBrk="1" latinLnBrk="0" hangingPunct="1">
                        <a:defRPr kumimoji="1" sz="2400" b="1" kern="1200">
                          <a:solidFill>
                            <a:schemeClr val="tx1"/>
                          </a:solidFill>
                          <a:latin typeface="Calibri"/>
                          <a:ea typeface="Meiryo UI"/>
                        </a:defRPr>
                      </a:lvl3pPr>
                      <a:lvl4pPr marL="1828754" algn="l" defTabSz="1219170" rtl="0" eaLnBrk="1" latinLnBrk="0" hangingPunct="1">
                        <a:defRPr kumimoji="1" sz="2400" b="1" kern="1200">
                          <a:solidFill>
                            <a:schemeClr val="tx1"/>
                          </a:solidFill>
                          <a:latin typeface="Calibri"/>
                          <a:ea typeface="Meiryo UI"/>
                        </a:defRPr>
                      </a:lvl4pPr>
                      <a:lvl5pPr marL="2438339" algn="l" defTabSz="1219170" rtl="0" eaLnBrk="1" latinLnBrk="0" hangingPunct="1">
                        <a:defRPr kumimoji="1" sz="2400" b="1" kern="1200">
                          <a:solidFill>
                            <a:schemeClr val="tx1"/>
                          </a:solidFill>
                          <a:latin typeface="Calibri"/>
                          <a:ea typeface="Meiryo UI"/>
                        </a:defRPr>
                      </a:lvl5pPr>
                      <a:lvl6pPr marL="3047924" algn="l" defTabSz="1219170" rtl="0" eaLnBrk="1" latinLnBrk="0" hangingPunct="1">
                        <a:defRPr kumimoji="1" sz="2400" b="1" kern="1200">
                          <a:solidFill>
                            <a:schemeClr val="tx1"/>
                          </a:solidFill>
                          <a:latin typeface="Calibri"/>
                          <a:ea typeface="Meiryo UI"/>
                        </a:defRPr>
                      </a:lvl6pPr>
                      <a:lvl7pPr marL="3657509" algn="l" defTabSz="1219170" rtl="0" eaLnBrk="1" latinLnBrk="0" hangingPunct="1">
                        <a:defRPr kumimoji="1" sz="2400" b="1" kern="1200">
                          <a:solidFill>
                            <a:schemeClr val="tx1"/>
                          </a:solidFill>
                          <a:latin typeface="Calibri"/>
                          <a:ea typeface="Meiryo UI"/>
                        </a:defRPr>
                      </a:lvl7pPr>
                      <a:lvl8pPr marL="4267093" algn="l" defTabSz="1219170" rtl="0" eaLnBrk="1" latinLnBrk="0" hangingPunct="1">
                        <a:defRPr kumimoji="1" sz="2400" b="1" kern="1200">
                          <a:solidFill>
                            <a:schemeClr val="tx1"/>
                          </a:solidFill>
                          <a:latin typeface="Calibri"/>
                          <a:ea typeface="Meiryo UI"/>
                        </a:defRPr>
                      </a:lvl8pPr>
                      <a:lvl9pPr marL="4876678" algn="l" defTabSz="1219170" rtl="0" eaLnBrk="1" latinLnBrk="0" hangingPunct="1">
                        <a:defRPr kumimoji="1" sz="2400" b="1" kern="1200">
                          <a:solidFill>
                            <a:schemeClr val="tx1"/>
                          </a:solidFill>
                          <a:latin typeface="Calibri"/>
                          <a:ea typeface="Meiryo UI"/>
                        </a:defRPr>
                      </a:lvl9pPr>
                    </a:lstStyle>
                    <a:p>
                      <a:pPr algn="ctr"/>
                      <a:endParaRPr kumimoji="1" lang="ja-JP" altLang="en-US" sz="1000" b="1" dirty="0">
                        <a:solidFill>
                          <a:schemeClr val="bg1"/>
                        </a:solidFill>
                        <a:latin typeface="游ゴシック" panose="020B0400000000000000" pitchFamily="50" charset="-128"/>
                        <a:ea typeface="游ゴシック" panose="020B0400000000000000" pitchFamily="50"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gridSpan="2">
                  <a:txBody>
                    <a:bodyPr/>
                    <a:lstStyle>
                      <a:lvl1pPr marL="0" algn="l" defTabSz="1219170" rtl="0" eaLnBrk="1" latinLnBrk="0" hangingPunct="1">
                        <a:defRPr kumimoji="1" sz="2400" b="1" kern="1200">
                          <a:solidFill>
                            <a:schemeClr val="tx1"/>
                          </a:solidFill>
                          <a:latin typeface="Calibri"/>
                          <a:ea typeface="Meiryo UI"/>
                        </a:defRPr>
                      </a:lvl1pPr>
                      <a:lvl2pPr marL="609585" algn="l" defTabSz="1219170" rtl="0" eaLnBrk="1" latinLnBrk="0" hangingPunct="1">
                        <a:defRPr kumimoji="1" sz="2400" b="1" kern="1200">
                          <a:solidFill>
                            <a:schemeClr val="tx1"/>
                          </a:solidFill>
                          <a:latin typeface="Calibri"/>
                          <a:ea typeface="Meiryo UI"/>
                        </a:defRPr>
                      </a:lvl2pPr>
                      <a:lvl3pPr marL="1219170" algn="l" defTabSz="1219170" rtl="0" eaLnBrk="1" latinLnBrk="0" hangingPunct="1">
                        <a:defRPr kumimoji="1" sz="2400" b="1" kern="1200">
                          <a:solidFill>
                            <a:schemeClr val="tx1"/>
                          </a:solidFill>
                          <a:latin typeface="Calibri"/>
                          <a:ea typeface="Meiryo UI"/>
                        </a:defRPr>
                      </a:lvl3pPr>
                      <a:lvl4pPr marL="1828754" algn="l" defTabSz="1219170" rtl="0" eaLnBrk="1" latinLnBrk="0" hangingPunct="1">
                        <a:defRPr kumimoji="1" sz="2400" b="1" kern="1200">
                          <a:solidFill>
                            <a:schemeClr val="tx1"/>
                          </a:solidFill>
                          <a:latin typeface="Calibri"/>
                          <a:ea typeface="Meiryo UI"/>
                        </a:defRPr>
                      </a:lvl4pPr>
                      <a:lvl5pPr marL="2438339" algn="l" defTabSz="1219170" rtl="0" eaLnBrk="1" latinLnBrk="0" hangingPunct="1">
                        <a:defRPr kumimoji="1" sz="2400" b="1" kern="1200">
                          <a:solidFill>
                            <a:schemeClr val="tx1"/>
                          </a:solidFill>
                          <a:latin typeface="Calibri"/>
                          <a:ea typeface="Meiryo UI"/>
                        </a:defRPr>
                      </a:lvl5pPr>
                      <a:lvl6pPr marL="3047924" algn="l" defTabSz="1219170" rtl="0" eaLnBrk="1" latinLnBrk="0" hangingPunct="1">
                        <a:defRPr kumimoji="1" sz="2400" b="1" kern="1200">
                          <a:solidFill>
                            <a:schemeClr val="tx1"/>
                          </a:solidFill>
                          <a:latin typeface="Calibri"/>
                          <a:ea typeface="Meiryo UI"/>
                        </a:defRPr>
                      </a:lvl6pPr>
                      <a:lvl7pPr marL="3657509" algn="l" defTabSz="1219170" rtl="0" eaLnBrk="1" latinLnBrk="0" hangingPunct="1">
                        <a:defRPr kumimoji="1" sz="2400" b="1" kern="1200">
                          <a:solidFill>
                            <a:schemeClr val="tx1"/>
                          </a:solidFill>
                          <a:latin typeface="Calibri"/>
                          <a:ea typeface="Meiryo UI"/>
                        </a:defRPr>
                      </a:lvl7pPr>
                      <a:lvl8pPr marL="4267093" algn="l" defTabSz="1219170" rtl="0" eaLnBrk="1" latinLnBrk="0" hangingPunct="1">
                        <a:defRPr kumimoji="1" sz="2400" b="1" kern="1200">
                          <a:solidFill>
                            <a:schemeClr val="tx1"/>
                          </a:solidFill>
                          <a:latin typeface="Calibri"/>
                          <a:ea typeface="Meiryo UI"/>
                        </a:defRPr>
                      </a:lvl8pPr>
                      <a:lvl9pPr marL="4876678" algn="l" defTabSz="1219170" rtl="0" eaLnBrk="1" latinLnBrk="0" hangingPunct="1">
                        <a:defRPr kumimoji="1" sz="2400" b="1" kern="1200">
                          <a:solidFill>
                            <a:schemeClr val="tx1"/>
                          </a:solidFill>
                          <a:latin typeface="Calibri"/>
                          <a:ea typeface="Meiryo UI"/>
                        </a:defRPr>
                      </a:lvl9pPr>
                    </a:lstStyle>
                    <a:p>
                      <a:pPr algn="ctr"/>
                      <a:r>
                        <a:rPr kumimoji="1" lang="ja-JP" altLang="en-US" sz="1200" dirty="0">
                          <a:solidFill>
                            <a:schemeClr val="bg1"/>
                          </a:solidFill>
                          <a:latin typeface="游ゴシック" panose="020B0400000000000000" pitchFamily="50" charset="-128"/>
                          <a:ea typeface="游ゴシック" panose="020B0400000000000000" pitchFamily="50" charset="-128"/>
                        </a:rPr>
                        <a:t>ボックス型</a:t>
                      </a:r>
                      <a:endParaRPr kumimoji="1" lang="ja-JP" altLang="en-US" sz="1200" b="1" dirty="0">
                        <a:solidFill>
                          <a:schemeClr val="bg1"/>
                        </a:solidFill>
                        <a:latin typeface="游ゴシック" panose="020B0400000000000000" pitchFamily="50" charset="-128"/>
                        <a:ea typeface="游ゴシック" panose="020B0400000000000000" pitchFamily="50"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kumimoji="1" lang="ja-JP" altLang="en-US"/>
                    </a:p>
                  </a:txBody>
                  <a:tcPr/>
                </a:tc>
                <a:tc gridSpan="2">
                  <a:txBody>
                    <a:bodyPr/>
                    <a:lstStyle>
                      <a:lvl1pPr marL="0" algn="l" defTabSz="1219170" rtl="0" eaLnBrk="1" latinLnBrk="0" hangingPunct="1">
                        <a:defRPr kumimoji="1" sz="2400" b="1" kern="1200">
                          <a:solidFill>
                            <a:schemeClr val="tx1"/>
                          </a:solidFill>
                          <a:latin typeface="Calibri"/>
                          <a:ea typeface="Meiryo UI"/>
                        </a:defRPr>
                      </a:lvl1pPr>
                      <a:lvl2pPr marL="609585" algn="l" defTabSz="1219170" rtl="0" eaLnBrk="1" latinLnBrk="0" hangingPunct="1">
                        <a:defRPr kumimoji="1" sz="2400" b="1" kern="1200">
                          <a:solidFill>
                            <a:schemeClr val="tx1"/>
                          </a:solidFill>
                          <a:latin typeface="Calibri"/>
                          <a:ea typeface="Meiryo UI"/>
                        </a:defRPr>
                      </a:lvl2pPr>
                      <a:lvl3pPr marL="1219170" algn="l" defTabSz="1219170" rtl="0" eaLnBrk="1" latinLnBrk="0" hangingPunct="1">
                        <a:defRPr kumimoji="1" sz="2400" b="1" kern="1200">
                          <a:solidFill>
                            <a:schemeClr val="tx1"/>
                          </a:solidFill>
                          <a:latin typeface="Calibri"/>
                          <a:ea typeface="Meiryo UI"/>
                        </a:defRPr>
                      </a:lvl3pPr>
                      <a:lvl4pPr marL="1828754" algn="l" defTabSz="1219170" rtl="0" eaLnBrk="1" latinLnBrk="0" hangingPunct="1">
                        <a:defRPr kumimoji="1" sz="2400" b="1" kern="1200">
                          <a:solidFill>
                            <a:schemeClr val="tx1"/>
                          </a:solidFill>
                          <a:latin typeface="Calibri"/>
                          <a:ea typeface="Meiryo UI"/>
                        </a:defRPr>
                      </a:lvl4pPr>
                      <a:lvl5pPr marL="2438339" algn="l" defTabSz="1219170" rtl="0" eaLnBrk="1" latinLnBrk="0" hangingPunct="1">
                        <a:defRPr kumimoji="1" sz="2400" b="1" kern="1200">
                          <a:solidFill>
                            <a:schemeClr val="tx1"/>
                          </a:solidFill>
                          <a:latin typeface="Calibri"/>
                          <a:ea typeface="Meiryo UI"/>
                        </a:defRPr>
                      </a:lvl5pPr>
                      <a:lvl6pPr marL="3047924" algn="l" defTabSz="1219170" rtl="0" eaLnBrk="1" latinLnBrk="0" hangingPunct="1">
                        <a:defRPr kumimoji="1" sz="2400" b="1" kern="1200">
                          <a:solidFill>
                            <a:schemeClr val="tx1"/>
                          </a:solidFill>
                          <a:latin typeface="Calibri"/>
                          <a:ea typeface="Meiryo UI"/>
                        </a:defRPr>
                      </a:lvl6pPr>
                      <a:lvl7pPr marL="3657509" algn="l" defTabSz="1219170" rtl="0" eaLnBrk="1" latinLnBrk="0" hangingPunct="1">
                        <a:defRPr kumimoji="1" sz="2400" b="1" kern="1200">
                          <a:solidFill>
                            <a:schemeClr val="tx1"/>
                          </a:solidFill>
                          <a:latin typeface="Calibri"/>
                          <a:ea typeface="Meiryo UI"/>
                        </a:defRPr>
                      </a:lvl7pPr>
                      <a:lvl8pPr marL="4267093" algn="l" defTabSz="1219170" rtl="0" eaLnBrk="1" latinLnBrk="0" hangingPunct="1">
                        <a:defRPr kumimoji="1" sz="2400" b="1" kern="1200">
                          <a:solidFill>
                            <a:schemeClr val="tx1"/>
                          </a:solidFill>
                          <a:latin typeface="Calibri"/>
                          <a:ea typeface="Meiryo UI"/>
                        </a:defRPr>
                      </a:lvl8pPr>
                      <a:lvl9pPr marL="4876678" algn="l" defTabSz="1219170" rtl="0" eaLnBrk="1" latinLnBrk="0" hangingPunct="1">
                        <a:defRPr kumimoji="1" sz="2400" b="1" kern="1200">
                          <a:solidFill>
                            <a:schemeClr val="tx1"/>
                          </a:solidFill>
                          <a:latin typeface="Calibri"/>
                          <a:ea typeface="Meiryo UI"/>
                        </a:defRPr>
                      </a:lvl9pPr>
                    </a:lstStyle>
                    <a:p>
                      <a:pPr algn="ctr"/>
                      <a:r>
                        <a:rPr kumimoji="1" lang="ja-JP" altLang="en-US" sz="1200" dirty="0">
                          <a:solidFill>
                            <a:schemeClr val="bg1"/>
                          </a:solidFill>
                          <a:latin typeface="游ゴシック" panose="020B0400000000000000" pitchFamily="50" charset="-128"/>
                          <a:ea typeface="游ゴシック" panose="020B0400000000000000" pitchFamily="50" charset="-128"/>
                        </a:rPr>
                        <a:t>ドーム型</a:t>
                      </a:r>
                      <a:endParaRPr kumimoji="1" lang="ja-JP" altLang="en-US" sz="1200" b="1" dirty="0">
                        <a:solidFill>
                          <a:schemeClr val="bg1"/>
                        </a:solidFill>
                        <a:latin typeface="游ゴシック" panose="020B0400000000000000" pitchFamily="50" charset="-128"/>
                        <a:ea typeface="游ゴシック" panose="020B0400000000000000" pitchFamily="50"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kumimoji="1" lang="ja-JP" altLang="en-US"/>
                    </a:p>
                  </a:txBody>
                  <a:tcPr/>
                </a:tc>
                <a:extLst>
                  <a:ext uri="{0D108BD9-81ED-4DB2-BD59-A6C34878D82A}">
                    <a16:rowId xmlns:a16="http://schemas.microsoft.com/office/drawing/2014/main" val="2475799697"/>
                  </a:ext>
                </a:extLst>
              </a:tr>
              <a:tr h="374141">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タイプ</a:t>
                      </a:r>
                      <a:endParaRPr kumimoji="1" lang="ja-JP" altLang="en-US" sz="1000" b="1" dirty="0">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屋内</a:t>
                      </a:r>
                      <a:endParaRPr kumimoji="1" lang="ja-JP" altLang="en-US" sz="1000" b="1" dirty="0">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屋外</a:t>
                      </a:r>
                      <a:endParaRPr kumimoji="1" lang="ja-JP" altLang="en-US" sz="1000" b="1" dirty="0">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a:latin typeface="Yu Gothic UI" panose="020B0500000000000000" pitchFamily="34" charset="-128"/>
                          <a:ea typeface="Yu Gothic UI" panose="020B0500000000000000" pitchFamily="34" charset="-128"/>
                        </a:rPr>
                        <a:t>屋内</a:t>
                      </a:r>
                      <a:endParaRPr kumimoji="1" lang="ja-JP" altLang="en-US" sz="1000" b="1">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a:latin typeface="Yu Gothic UI" panose="020B0500000000000000" pitchFamily="34" charset="-128"/>
                          <a:ea typeface="Yu Gothic UI" panose="020B0500000000000000" pitchFamily="34" charset="-128"/>
                        </a:rPr>
                        <a:t>屋外バンダル</a:t>
                      </a:r>
                      <a:endParaRPr kumimoji="1" lang="ja-JP" altLang="en-US" sz="1000" b="1">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916847806"/>
                  </a:ext>
                </a:extLst>
              </a:tr>
              <a:tr h="1021800">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外観</a:t>
                      </a:r>
                      <a:endParaRPr kumimoji="1" lang="ja-JP" altLang="en-US" sz="1000" b="1" dirty="0">
                        <a:solidFill>
                          <a:schemeClr val="tx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endParaRPr kumimoji="1" lang="ja-JP" altLang="en-US" sz="1000">
                        <a:solidFill>
                          <a:schemeClr val="tx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endParaRPr kumimoji="1" lang="ja-JP" altLang="en-US" sz="1000" dirty="0">
                        <a:solidFill>
                          <a:schemeClr val="tx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endParaRPr kumimoji="1" lang="ja-JP" altLang="en-US" sz="1000" dirty="0">
                        <a:solidFill>
                          <a:schemeClr val="tx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endParaRPr kumimoji="1" lang="ja-JP" altLang="en-US" sz="1000" dirty="0">
                        <a:solidFill>
                          <a:schemeClr val="tx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479567334"/>
                  </a:ext>
                </a:extLst>
              </a:tr>
              <a:tr h="540000">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品番</a:t>
                      </a:r>
                      <a:endParaRPr kumimoji="1" lang="ja-JP" altLang="en-US" sz="1000" b="1" dirty="0">
                        <a:solidFill>
                          <a:schemeClr val="tx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l"/>
                      <a:r>
                        <a:rPr kumimoji="1" lang="ja-JP" altLang="en-US" sz="1000" dirty="0">
                          <a:latin typeface="Yu Gothic UI" panose="020B0500000000000000" pitchFamily="34" charset="-128"/>
                          <a:ea typeface="Yu Gothic UI" panose="020B0500000000000000" pitchFamily="34" charset="-128"/>
                        </a:rPr>
                        <a:t>　 </a:t>
                      </a:r>
                      <a:r>
                        <a:rPr kumimoji="1" lang="en-US" altLang="ja-JP" sz="1000" dirty="0">
                          <a:latin typeface="Yu Gothic UI" panose="020B0500000000000000" pitchFamily="34" charset="-128"/>
                          <a:ea typeface="Yu Gothic UI" panose="020B0500000000000000" pitchFamily="34" charset="-128"/>
                        </a:rPr>
                        <a:t>WV-S1135V</a:t>
                      </a:r>
                    </a:p>
                    <a:p>
                      <a:pPr algn="l"/>
                      <a:r>
                        <a:rPr kumimoji="1" lang="ja-JP" altLang="en-US" sz="1000" dirty="0">
                          <a:latin typeface="Yu Gothic UI" panose="020B0500000000000000" pitchFamily="34" charset="-128"/>
                          <a:ea typeface="Yu Gothic UI" panose="020B0500000000000000" pitchFamily="34" charset="-128"/>
                        </a:rPr>
                        <a:t>　 </a:t>
                      </a:r>
                      <a:r>
                        <a:rPr kumimoji="1" lang="en-US" altLang="ja-JP" sz="1000" dirty="0">
                          <a:latin typeface="Yu Gothic UI" panose="020B0500000000000000" pitchFamily="34" charset="-128"/>
                          <a:ea typeface="Yu Gothic UI" panose="020B0500000000000000" pitchFamily="34" charset="-128"/>
                        </a:rPr>
                        <a:t>WV-S1136J</a:t>
                      </a:r>
                      <a:endParaRPr kumimoji="1" lang="en-US" altLang="ja-JP" sz="1000" dirty="0">
                        <a:solidFill>
                          <a:schemeClr val="tx1"/>
                        </a:solidFill>
                        <a:latin typeface="Yu Gothic UI" panose="020B0500000000000000" pitchFamily="34" charset="-128"/>
                        <a:ea typeface="Yu Gothic UI" panose="020B0500000000000000" pitchFamily="34" charset="-128"/>
                      </a:endParaRPr>
                    </a:p>
                  </a:txBody>
                  <a:tcPr marL="123404" marR="123404" marT="61701" marB="6170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l"/>
                      <a:r>
                        <a:rPr kumimoji="1" lang="ja-JP" altLang="en-US" sz="1000" dirty="0">
                          <a:latin typeface="Yu Gothic UI" panose="020B0500000000000000" pitchFamily="34" charset="-128"/>
                          <a:ea typeface="Yu Gothic UI" panose="020B0500000000000000" pitchFamily="34" charset="-128"/>
                        </a:rPr>
                        <a:t>　 </a:t>
                      </a:r>
                      <a:r>
                        <a:rPr kumimoji="1" lang="en-US" altLang="ja-JP" sz="1000" dirty="0">
                          <a:latin typeface="Yu Gothic UI" panose="020B0500000000000000" pitchFamily="34" charset="-128"/>
                          <a:ea typeface="Yu Gothic UI" panose="020B0500000000000000" pitchFamily="34" charset="-128"/>
                        </a:rPr>
                        <a:t>WV-S1536LNJ</a:t>
                      </a:r>
                      <a:endParaRPr kumimoji="1" lang="en-US" altLang="ja-JP" sz="1000" dirty="0">
                        <a:solidFill>
                          <a:schemeClr val="tx1"/>
                        </a:solidFill>
                        <a:latin typeface="Yu Gothic UI" panose="020B0500000000000000" pitchFamily="34" charset="-128"/>
                        <a:ea typeface="Yu Gothic UI" panose="020B0500000000000000" pitchFamily="34" charset="-128"/>
                      </a:endParaRPr>
                    </a:p>
                  </a:txBody>
                  <a:tcPr marL="123404" marR="123404" marT="61701" marB="6170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l"/>
                      <a:r>
                        <a:rPr kumimoji="1" lang="ja-JP" altLang="en-US" sz="1000">
                          <a:latin typeface="Yu Gothic UI" panose="020B0500000000000000" pitchFamily="34" charset="-128"/>
                          <a:ea typeface="Yu Gothic UI" panose="020B0500000000000000" pitchFamily="34" charset="-128"/>
                        </a:rPr>
                        <a:t>　　</a:t>
                      </a:r>
                      <a:r>
                        <a:rPr kumimoji="1" lang="en-US" altLang="ja-JP" sz="1000">
                          <a:latin typeface="Yu Gothic UI" panose="020B0500000000000000" pitchFamily="34" charset="-128"/>
                          <a:ea typeface="Yu Gothic UI" panose="020B0500000000000000" pitchFamily="34" charset="-128"/>
                        </a:rPr>
                        <a:t>WV-S2135</a:t>
                      </a:r>
                      <a:br>
                        <a:rPr kumimoji="1" lang="en-US" altLang="ja-JP" sz="1000">
                          <a:latin typeface="Yu Gothic UI" panose="020B0500000000000000" pitchFamily="34" charset="-128"/>
                          <a:ea typeface="Yu Gothic UI" panose="020B0500000000000000" pitchFamily="34" charset="-128"/>
                        </a:rPr>
                      </a:br>
                      <a:r>
                        <a:rPr kumimoji="1" lang="ja-JP" altLang="en-US" sz="1000">
                          <a:latin typeface="Yu Gothic UI" panose="020B0500000000000000" pitchFamily="34" charset="-128"/>
                          <a:ea typeface="Yu Gothic UI" panose="020B0500000000000000" pitchFamily="34" charset="-128"/>
                        </a:rPr>
                        <a:t>　　</a:t>
                      </a:r>
                      <a:r>
                        <a:rPr kumimoji="1" lang="en-US" altLang="ja-JP" sz="1000">
                          <a:latin typeface="Yu Gothic UI" panose="020B0500000000000000" pitchFamily="34" charset="-128"/>
                          <a:ea typeface="Yu Gothic UI" panose="020B0500000000000000" pitchFamily="34" charset="-128"/>
                        </a:rPr>
                        <a:t>WV-S2136LJ</a:t>
                      </a:r>
                      <a:endParaRPr kumimoji="1" lang="en-US" altLang="ja-JP" sz="1000">
                        <a:solidFill>
                          <a:schemeClr val="tx1"/>
                        </a:solidFill>
                        <a:latin typeface="Yu Gothic UI" panose="020B0500000000000000" pitchFamily="34" charset="-128"/>
                        <a:ea typeface="Yu Gothic UI" panose="020B0500000000000000" pitchFamily="34" charset="-128"/>
                      </a:endParaRPr>
                    </a:p>
                  </a:txBody>
                  <a:tcPr marL="123404" marR="123404" marT="61701" marB="6170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en-US" altLang="ja-JP" sz="1000" dirty="0">
                          <a:latin typeface="Yu Gothic UI" panose="020B0500000000000000" pitchFamily="34" charset="-128"/>
                          <a:ea typeface="Yu Gothic UI" panose="020B0500000000000000" pitchFamily="34" charset="-128"/>
                        </a:rPr>
                        <a:t>WV-S2536LNJ</a:t>
                      </a:r>
                      <a:endParaRPr kumimoji="1" lang="en-US" altLang="ja-JP" sz="1000" dirty="0">
                        <a:solidFill>
                          <a:schemeClr val="tx1"/>
                        </a:solidFill>
                        <a:latin typeface="Yu Gothic UI" panose="020B0500000000000000" pitchFamily="34" charset="-128"/>
                        <a:ea typeface="Yu Gothic UI" panose="020B0500000000000000" pitchFamily="34" charset="-128"/>
                      </a:endParaRPr>
                    </a:p>
                  </a:txBody>
                  <a:tcPr marL="123404" marR="123404" marT="61701" marB="6170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180780879"/>
                  </a:ext>
                </a:extLst>
              </a:tr>
              <a:tr h="540000">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a:latin typeface="Yu Gothic UI" panose="020B0500000000000000" pitchFamily="34" charset="-128"/>
                          <a:ea typeface="Yu Gothic UI" panose="020B0500000000000000" pitchFamily="34" charset="-128"/>
                        </a:rPr>
                        <a:t>長焦点モデル </a:t>
                      </a:r>
                      <a:endParaRPr kumimoji="1" lang="ja-JP" altLang="en-US" sz="1000" b="1">
                        <a:solidFill>
                          <a:schemeClr val="tx1"/>
                        </a:solidFill>
                        <a:latin typeface="Yu Gothic UI" panose="020B0500000000000000" pitchFamily="34" charset="-128"/>
                        <a:ea typeface="Yu Gothic UI" panose="020B0500000000000000" pitchFamily="34" charset="-128"/>
                      </a:endParaRPr>
                    </a:p>
                  </a:txBody>
                  <a:tcPr marL="92553" marR="92553" marT="46276" marB="4627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a:t>
                      </a:r>
                      <a:endParaRPr kumimoji="1" lang="ja-JP" altLang="en-US" sz="1000" dirty="0">
                        <a:solidFill>
                          <a:schemeClr val="tx1"/>
                        </a:solidFill>
                        <a:latin typeface="Yu Gothic UI" panose="020B0500000000000000" pitchFamily="34" charset="-128"/>
                        <a:ea typeface="Yu Gothic UI" panose="020B0500000000000000" pitchFamily="34" charset="-128"/>
                      </a:endParaRPr>
                    </a:p>
                  </a:txBody>
                  <a:tcPr marL="123404" marR="123404" marT="61701" marB="6170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en-US" altLang="ja-JP" sz="1000" dirty="0">
                          <a:latin typeface="Yu Gothic UI" panose="020B0500000000000000" pitchFamily="34" charset="-128"/>
                          <a:ea typeface="Yu Gothic UI" panose="020B0500000000000000" pitchFamily="34" charset="-128"/>
                        </a:rPr>
                        <a:t>WV-S1536LTNJ</a:t>
                      </a:r>
                      <a:endParaRPr kumimoji="1" lang="en-US" altLang="ja-JP" sz="1000" dirty="0">
                        <a:solidFill>
                          <a:schemeClr val="tx1"/>
                        </a:solidFill>
                        <a:latin typeface="Yu Gothic UI" panose="020B0500000000000000" pitchFamily="34" charset="-128"/>
                        <a:ea typeface="Yu Gothic UI" panose="020B0500000000000000" pitchFamily="34" charset="-128"/>
                      </a:endParaRPr>
                    </a:p>
                  </a:txBody>
                  <a:tcPr marL="123404" marR="123404" marT="61701" marB="6170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a:t>
                      </a:r>
                      <a:endParaRPr kumimoji="1" lang="ja-JP" altLang="en-US" sz="1000" dirty="0">
                        <a:solidFill>
                          <a:schemeClr val="tx1"/>
                        </a:solidFill>
                        <a:latin typeface="Yu Gothic UI" panose="020B0500000000000000" pitchFamily="34" charset="-128"/>
                        <a:ea typeface="Yu Gothic UI" panose="020B0500000000000000" pitchFamily="34" charset="-128"/>
                      </a:endParaRPr>
                    </a:p>
                  </a:txBody>
                  <a:tcPr marL="123404" marR="123404" marT="61701" marB="6170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en-US" altLang="ja-JP" sz="1000" dirty="0">
                          <a:latin typeface="Yu Gothic UI" panose="020B0500000000000000" pitchFamily="34" charset="-128"/>
                          <a:ea typeface="Yu Gothic UI" panose="020B0500000000000000" pitchFamily="34" charset="-128"/>
                        </a:rPr>
                        <a:t>WV-S2536LTNJ</a:t>
                      </a:r>
                      <a:endParaRPr kumimoji="1" lang="ja-JP" altLang="en-US" sz="600" dirty="0">
                        <a:solidFill>
                          <a:schemeClr val="tx1"/>
                        </a:solidFill>
                        <a:latin typeface="Yu Gothic UI" panose="020B0500000000000000" pitchFamily="34" charset="-128"/>
                        <a:ea typeface="Yu Gothic UI" panose="020B0500000000000000" pitchFamily="34" charset="-128"/>
                      </a:endParaRPr>
                    </a:p>
                  </a:txBody>
                  <a:tcPr marL="123404" marR="123404" marT="61701" marB="6170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827460556"/>
                  </a:ext>
                </a:extLst>
              </a:tr>
            </a:tbl>
          </a:graphicData>
        </a:graphic>
      </p:graphicFrame>
      <p:sp>
        <p:nvSpPr>
          <p:cNvPr id="9" name="正方形/長方形 8">
            <a:extLst>
              <a:ext uri="{FF2B5EF4-FFF2-40B4-BE49-F238E27FC236}">
                <a16:creationId xmlns:a16="http://schemas.microsoft.com/office/drawing/2014/main" id="{1F857995-0114-9067-F723-9DCC0329B32A}"/>
              </a:ext>
            </a:extLst>
          </p:cNvPr>
          <p:cNvSpPr/>
          <p:nvPr/>
        </p:nvSpPr>
        <p:spPr>
          <a:xfrm>
            <a:off x="670165" y="3486168"/>
            <a:ext cx="7803670" cy="1284626"/>
          </a:xfrm>
          <a:prstGeom prst="rect">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l" defTabSz="685800" rtl="0" eaLnBrk="1" fontAlgn="base" latinLnBrk="0" hangingPunct="1">
              <a:lnSpc>
                <a:spcPct val="12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屋外バンダル型カメラ（</a:t>
            </a:r>
            <a:r>
              <a:rPr kumimoji="0" lang="en-US" altLang="ja-JP" sz="1050" b="1" kern="0" dirty="0">
                <a:solidFill>
                  <a:srgbClr val="0070C0"/>
                </a:solidFill>
                <a:latin typeface="游ゴシック" panose="020B0400000000000000" pitchFamily="50" charset="-128"/>
                <a:ea typeface="游ゴシック" panose="020B0400000000000000" pitchFamily="50" charset="-128"/>
              </a:rPr>
              <a:t>WV-S2536LNJ,WV-S2536LTNJ</a:t>
            </a:r>
            <a:r>
              <a:rPr kumimoji="0" lang="ja-JP" altLang="en-US" sz="1050" b="1"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）で、カメラ内臓の</a:t>
            </a:r>
            <a:r>
              <a:rPr kumimoji="0" lang="en-US" altLang="ja-JP" sz="1050" b="1"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LEC</a:t>
            </a:r>
            <a:r>
              <a:rPr kumimoji="0" lang="ja-JP" altLang="en-US" sz="1050" b="1"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照明にて運用する場合は撮影方向位により照明が反射し、霞がかった映像になります。回避策は以下</a:t>
            </a:r>
            <a:r>
              <a:rPr kumimoji="0" lang="ja-JP" altLang="en-US" sz="1050" b="1" kern="0" dirty="0">
                <a:solidFill>
                  <a:srgbClr val="0070C0"/>
                </a:solidFill>
                <a:latin typeface="Yu Gothic UI" panose="020B0500000000000000" pitchFamily="34" charset="-128"/>
                <a:ea typeface="Yu Gothic UI" panose="020B0500000000000000" pitchFamily="34" charset="-128"/>
              </a:rPr>
              <a:t>の３つ</a:t>
            </a:r>
            <a:r>
              <a:rPr kumimoji="0" lang="ja-JP" altLang="en-US" sz="1050" b="1"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です。</a:t>
            </a:r>
            <a:br>
              <a:rPr kumimoji="0" lang="en-US" altLang="ja-JP" sz="1050" b="1"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br>
            <a:r>
              <a:rPr kumimoji="0" lang="ja-JP" altLang="en-US" sz="1050" b="1"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　回避策①：外部照明を使う。（カメラ内臓の</a:t>
            </a:r>
            <a:r>
              <a:rPr kumimoji="0" lang="en-US" altLang="ja-JP" sz="1050" b="1"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LEC</a:t>
            </a:r>
            <a:r>
              <a:rPr kumimoji="0" lang="ja-JP" altLang="en-US" sz="1050" b="1"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照明を使わない）</a:t>
            </a:r>
            <a:br>
              <a:rPr kumimoji="0" lang="en-US" altLang="ja-JP" sz="1050" b="1"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br>
            <a:r>
              <a:rPr kumimoji="0" lang="ja-JP" altLang="en-US" sz="1050" b="1"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　回避策②：赤外線ランプの位置と撮影方向を</a:t>
            </a:r>
            <a:r>
              <a:rPr kumimoji="0" lang="en-US" altLang="ja-JP" sz="1050" b="1"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P15</a:t>
            </a:r>
            <a:r>
              <a:rPr kumimoji="0" lang="ja-JP" altLang="en-US" sz="1050" b="1"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のように調整する。</a:t>
            </a:r>
            <a:br>
              <a:rPr kumimoji="0" lang="en-US" altLang="ja-JP" sz="1050" b="1"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br>
            <a:r>
              <a:rPr kumimoji="0" lang="ja-JP" altLang="en-US" sz="1050" b="1"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　　　　　　</a:t>
            </a:r>
            <a:r>
              <a:rPr kumimoji="0" lang="en-US" altLang="ja-JP" sz="1050" b="1"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a:t>
            </a:r>
            <a:r>
              <a:rPr kumimoji="0" lang="ja-JP" altLang="en-US" sz="1050" b="1"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納入後のレーン位置変更などの可能性がある場合は、回避策③を推奨します。</a:t>
            </a:r>
          </a:p>
          <a:p>
            <a:pPr marL="0" marR="0" lvl="0" indent="0" algn="l" defTabSz="685800" rtl="0" eaLnBrk="1" fontAlgn="base" latinLnBrk="0" hangingPunct="1">
              <a:lnSpc>
                <a:spcPct val="12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　回避策③：他の機種を使用する。（カメラ内臓の</a:t>
            </a:r>
            <a:r>
              <a:rPr kumimoji="0" lang="en-US" altLang="ja-JP" sz="1050" b="1"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LEC</a:t>
            </a:r>
            <a:r>
              <a:rPr kumimoji="0" lang="ja-JP" altLang="en-US" sz="1050" b="1"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照明、外部照明どちらでも運用可能）</a:t>
            </a:r>
            <a:endParaRPr kumimoji="0" lang="ja-JP" altLang="en-US" sz="1050" b="1"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endParaRPr>
          </a:p>
        </p:txBody>
      </p:sp>
      <p:sp>
        <p:nvSpPr>
          <p:cNvPr id="10" name="星 7 9">
            <a:extLst>
              <a:ext uri="{FF2B5EF4-FFF2-40B4-BE49-F238E27FC236}">
                <a16:creationId xmlns:a16="http://schemas.microsoft.com/office/drawing/2014/main" id="{DFB73506-90BC-0575-2043-47E1C754945E}"/>
              </a:ext>
            </a:extLst>
          </p:cNvPr>
          <p:cNvSpPr/>
          <p:nvPr/>
        </p:nvSpPr>
        <p:spPr>
          <a:xfrm>
            <a:off x="74928" y="3278399"/>
            <a:ext cx="864096" cy="270030"/>
          </a:xfrm>
          <a:prstGeom prst="star7">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685800" rtl="0" eaLnBrk="1" fontAlgn="base" latinLnBrk="0" hangingPunct="1">
              <a:lnSpc>
                <a:spcPct val="12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Yu Gothic UI" panose="020B0500000000000000" pitchFamily="34" charset="-128"/>
                <a:ea typeface="Yu Gothic UI" panose="020B0500000000000000" pitchFamily="34" charset="-128"/>
                <a:cs typeface="+mn-cs"/>
              </a:rPr>
              <a:t>重要</a:t>
            </a:r>
          </a:p>
        </p:txBody>
      </p:sp>
      <p:sp>
        <p:nvSpPr>
          <p:cNvPr id="12" name="正方形/長方形 11">
            <a:extLst>
              <a:ext uri="{FF2B5EF4-FFF2-40B4-BE49-F238E27FC236}">
                <a16:creationId xmlns:a16="http://schemas.microsoft.com/office/drawing/2014/main" id="{E1990386-E39F-A883-62E8-3FDDA3EAE5DE}"/>
              </a:ext>
            </a:extLst>
          </p:cNvPr>
          <p:cNvSpPr/>
          <p:nvPr/>
        </p:nvSpPr>
        <p:spPr>
          <a:xfrm>
            <a:off x="1124470" y="564628"/>
            <a:ext cx="7379705" cy="2848786"/>
          </a:xfrm>
          <a:prstGeom prst="rect">
            <a:avLst/>
          </a:prstGeom>
          <a:noFill/>
          <a:ln w="28575" cap="flat" cmpd="sng" algn="ctr">
            <a:solidFill>
              <a:srgbClr val="00B050"/>
            </a:solidFill>
            <a:prstDash val="solid"/>
          </a:ln>
          <a:effectLst/>
        </p:spPr>
        <p:txBody>
          <a:bodyPr rtlCol="0" anchor="ctr"/>
          <a:lstStyle/>
          <a:p>
            <a:pPr marL="0" marR="0" lvl="0" indent="0" algn="ctr" defTabSz="685800" rtl="0" eaLnBrk="1" fontAlgn="base" latinLnBrk="0" hangingPunct="1">
              <a:lnSpc>
                <a:spcPct val="12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prstClr val="white"/>
              </a:solidFill>
              <a:effectLst/>
              <a:uLnTx/>
              <a:uFillTx/>
              <a:latin typeface="Yu Gothic UI" panose="020B0500000000000000" pitchFamily="34" charset="-128"/>
              <a:ea typeface="Yu Gothic UI" panose="020B0500000000000000" pitchFamily="34" charset="-128"/>
              <a:cs typeface="+mn-cs"/>
            </a:endParaRPr>
          </a:p>
        </p:txBody>
      </p:sp>
      <p:sp>
        <p:nvSpPr>
          <p:cNvPr id="13" name="星 7 17">
            <a:extLst>
              <a:ext uri="{FF2B5EF4-FFF2-40B4-BE49-F238E27FC236}">
                <a16:creationId xmlns:a16="http://schemas.microsoft.com/office/drawing/2014/main" id="{335CBABA-8684-302B-31BC-D443F5BFCD88}"/>
              </a:ext>
            </a:extLst>
          </p:cNvPr>
          <p:cNvSpPr/>
          <p:nvPr/>
        </p:nvSpPr>
        <p:spPr>
          <a:xfrm>
            <a:off x="413539" y="1050766"/>
            <a:ext cx="1050971" cy="596366"/>
          </a:xfrm>
          <a:prstGeom prst="star7">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685800" rtl="0" eaLnBrk="1" fontAlgn="base" latinLnBrk="0" hangingPunct="1">
              <a:lnSpc>
                <a:spcPct val="12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Yu Gothic UI" panose="020B0500000000000000" pitchFamily="34" charset="-128"/>
                <a:ea typeface="Yu Gothic UI" panose="020B0500000000000000" pitchFamily="34" charset="-128"/>
                <a:cs typeface="+mn-cs"/>
              </a:rPr>
              <a:t>推奨</a:t>
            </a:r>
            <a:br>
              <a:rPr kumimoji="0" lang="en-US" altLang="ja-JP" sz="1050" b="1" i="0" u="none" strike="noStrike" kern="0" cap="none" spc="0" normalizeH="0" baseline="0" noProof="0" dirty="0">
                <a:ln>
                  <a:noFill/>
                </a:ln>
                <a:solidFill>
                  <a:prstClr val="white"/>
                </a:solidFill>
                <a:effectLst/>
                <a:uLnTx/>
                <a:uFillTx/>
                <a:latin typeface="Yu Gothic UI" panose="020B0500000000000000" pitchFamily="34" charset="-128"/>
                <a:ea typeface="Yu Gothic UI" panose="020B0500000000000000" pitchFamily="34" charset="-128"/>
                <a:cs typeface="+mn-cs"/>
              </a:rPr>
            </a:br>
            <a:r>
              <a:rPr kumimoji="0" lang="ja-JP" altLang="en-US" sz="1050" b="1" i="0" u="none" strike="noStrike" kern="0" cap="none" spc="0" normalizeH="0" baseline="0" noProof="0" dirty="0">
                <a:ln>
                  <a:noFill/>
                </a:ln>
                <a:solidFill>
                  <a:prstClr val="white"/>
                </a:solidFill>
                <a:effectLst/>
                <a:uLnTx/>
                <a:uFillTx/>
                <a:latin typeface="Yu Gothic UI" panose="020B0500000000000000" pitchFamily="34" charset="-128"/>
                <a:ea typeface="Yu Gothic UI" panose="020B0500000000000000" pitchFamily="34" charset="-128"/>
                <a:cs typeface="+mn-cs"/>
              </a:rPr>
              <a:t>モデル</a:t>
            </a:r>
          </a:p>
        </p:txBody>
      </p:sp>
      <p:grpSp>
        <p:nvGrpSpPr>
          <p:cNvPr id="4" name="グループ化 3">
            <a:extLst>
              <a:ext uri="{FF2B5EF4-FFF2-40B4-BE49-F238E27FC236}">
                <a16:creationId xmlns:a16="http://schemas.microsoft.com/office/drawing/2014/main" id="{436C0924-9CD2-4513-A038-6DE14C13A4B6}"/>
              </a:ext>
            </a:extLst>
          </p:cNvPr>
          <p:cNvGrpSpPr>
            <a:grpSpLocks noChangeAspect="1"/>
          </p:cNvGrpSpPr>
          <p:nvPr/>
        </p:nvGrpSpPr>
        <p:grpSpPr>
          <a:xfrm>
            <a:off x="2348209" y="1417793"/>
            <a:ext cx="6104025" cy="848244"/>
            <a:chOff x="1836388" y="1809083"/>
            <a:chExt cx="7883489" cy="1095527"/>
          </a:xfrm>
        </p:grpSpPr>
        <p:pic>
          <p:nvPicPr>
            <p:cNvPr id="7" name="図 6">
              <a:extLst>
                <a:ext uri="{FF2B5EF4-FFF2-40B4-BE49-F238E27FC236}">
                  <a16:creationId xmlns:a16="http://schemas.microsoft.com/office/drawing/2014/main" id="{B30E6D6F-ED2F-4A10-AB01-B538F3ED707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36388" y="1902424"/>
              <a:ext cx="1634393" cy="958441"/>
            </a:xfrm>
            <a:prstGeom prst="rect">
              <a:avLst/>
            </a:prstGeom>
          </p:spPr>
        </p:pic>
        <p:pic>
          <p:nvPicPr>
            <p:cNvPr id="8" name="図 7">
              <a:extLst>
                <a:ext uri="{FF2B5EF4-FFF2-40B4-BE49-F238E27FC236}">
                  <a16:creationId xmlns:a16="http://schemas.microsoft.com/office/drawing/2014/main" id="{041B2F8F-A96A-4205-89A9-ADE296BB6E8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76509" y="1842274"/>
              <a:ext cx="1980219" cy="1029147"/>
            </a:xfrm>
            <a:prstGeom prst="rect">
              <a:avLst/>
            </a:prstGeom>
          </p:spPr>
        </p:pic>
        <p:pic>
          <p:nvPicPr>
            <p:cNvPr id="15" name="図 14">
              <a:extLst>
                <a:ext uri="{FF2B5EF4-FFF2-40B4-BE49-F238E27FC236}">
                  <a16:creationId xmlns:a16="http://schemas.microsoft.com/office/drawing/2014/main" id="{45FFFC52-7A7F-442C-BD04-2462F191837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48932" y="1858848"/>
              <a:ext cx="1395752" cy="995997"/>
            </a:xfrm>
            <a:prstGeom prst="rect">
              <a:avLst/>
            </a:prstGeom>
          </p:spPr>
        </p:pic>
        <p:pic>
          <p:nvPicPr>
            <p:cNvPr id="18" name="図 17">
              <a:extLst>
                <a:ext uri="{FF2B5EF4-FFF2-40B4-BE49-F238E27FC236}">
                  <a16:creationId xmlns:a16="http://schemas.microsoft.com/office/drawing/2014/main" id="{7537FB47-0879-4E80-8BEE-8345B49F532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805087" y="1809083"/>
              <a:ext cx="1914790" cy="1095527"/>
            </a:xfrm>
            <a:prstGeom prst="rect">
              <a:avLst/>
            </a:prstGeom>
          </p:spPr>
        </p:pic>
      </p:grpSp>
      <p:sp>
        <p:nvSpPr>
          <p:cNvPr id="11" name="正方形/長方形 10">
            <a:extLst>
              <a:ext uri="{FF2B5EF4-FFF2-40B4-BE49-F238E27FC236}">
                <a16:creationId xmlns:a16="http://schemas.microsoft.com/office/drawing/2014/main" id="{60F8AF34-F386-E69E-0DD9-4891CDD583EE}"/>
              </a:ext>
            </a:extLst>
          </p:cNvPr>
          <p:cNvSpPr/>
          <p:nvPr/>
        </p:nvSpPr>
        <p:spPr>
          <a:xfrm>
            <a:off x="7281999" y="1233772"/>
            <a:ext cx="669600" cy="219524"/>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685800" rtl="0" eaLnBrk="1" fontAlgn="base" latinLnBrk="0" hangingPunct="1">
              <a:lnSpc>
                <a:spcPct val="120000"/>
              </a:lnSpc>
              <a:spcBef>
                <a:spcPct val="0"/>
              </a:spcBef>
              <a:spcAft>
                <a:spcPct val="0"/>
              </a:spcAft>
              <a:buClrTx/>
              <a:buSzTx/>
              <a:buFontTx/>
              <a:buNone/>
              <a:tabLst/>
              <a:defRPr/>
            </a:pPr>
            <a:r>
              <a:rPr kumimoji="0" lang="ja-JP" altLang="en-US" sz="675" b="1" i="0" u="none" strike="noStrike" kern="0" cap="none" spc="0" normalizeH="0" baseline="0" noProof="0" dirty="0">
                <a:ln>
                  <a:noFill/>
                </a:ln>
                <a:solidFill>
                  <a:prstClr val="white"/>
                </a:solidFill>
                <a:effectLst/>
                <a:uLnTx/>
                <a:uFillTx/>
                <a:latin typeface="Yu Gothic UI" panose="020B0500000000000000" pitchFamily="34" charset="-128"/>
                <a:ea typeface="Yu Gothic UI" panose="020B0500000000000000" pitchFamily="34" charset="-128"/>
                <a:cs typeface="+mn-cs"/>
              </a:rPr>
              <a:t>制約事項あり</a:t>
            </a:r>
          </a:p>
        </p:txBody>
      </p:sp>
    </p:spTree>
    <p:extLst>
      <p:ext uri="{BB962C8B-B14F-4D97-AF65-F5344CB8AC3E}">
        <p14:creationId xmlns:p14="http://schemas.microsoft.com/office/powerpoint/2010/main" val="265650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1600" dirty="0">
                <a:latin typeface="+mj-ea"/>
              </a:rPr>
              <a:t>WV-S2536LNJ</a:t>
            </a:r>
            <a:r>
              <a:rPr kumimoji="1" lang="ja-JP" altLang="en-US" sz="1600" dirty="0">
                <a:latin typeface="+mj-ea"/>
              </a:rPr>
              <a:t>、</a:t>
            </a:r>
            <a:r>
              <a:rPr kumimoji="1" lang="en-US" altLang="ja-JP" sz="1600" dirty="0">
                <a:latin typeface="+mj-ea"/>
              </a:rPr>
              <a:t>WV-S2536LTNJ</a:t>
            </a:r>
            <a:r>
              <a:rPr kumimoji="1" lang="ja-JP" altLang="en-US" sz="1600" dirty="0">
                <a:latin typeface="+mj-ea"/>
              </a:rPr>
              <a:t>、</a:t>
            </a:r>
            <a:r>
              <a:rPr kumimoji="1" lang="en-US" altLang="ja-JP" sz="1600" dirty="0">
                <a:latin typeface="+mj-ea"/>
              </a:rPr>
              <a:t>WV-S2536LNUX</a:t>
            </a:r>
            <a:r>
              <a:rPr kumimoji="1" lang="ja-JP" altLang="en-US" sz="1600" dirty="0">
                <a:latin typeface="+mj-ea"/>
              </a:rPr>
              <a:t>、</a:t>
            </a:r>
            <a:r>
              <a:rPr kumimoji="1" lang="en-US" altLang="ja-JP" sz="1600" dirty="0">
                <a:latin typeface="+mj-ea"/>
              </a:rPr>
              <a:t>WV-S2536LTNUX</a:t>
            </a:r>
            <a:r>
              <a:rPr kumimoji="1" lang="ja-JP" altLang="en-US" sz="1600" dirty="0">
                <a:latin typeface="+mj-ea"/>
              </a:rPr>
              <a:t>の照明映り込みについて</a:t>
            </a:r>
            <a:endParaRPr kumimoji="1" lang="ja-JP" altLang="en-US" sz="1600" dirty="0"/>
          </a:p>
        </p:txBody>
      </p:sp>
      <p:sp>
        <p:nvSpPr>
          <p:cNvPr id="3" name="正方形/長方形 2">
            <a:extLst>
              <a:ext uri="{FF2B5EF4-FFF2-40B4-BE49-F238E27FC236}">
                <a16:creationId xmlns:a16="http://schemas.microsoft.com/office/drawing/2014/main" id="{DC7D54CA-FF16-4D49-39D2-B3A6B0E1357B}"/>
              </a:ext>
            </a:extLst>
          </p:cNvPr>
          <p:cNvSpPr/>
          <p:nvPr/>
        </p:nvSpPr>
        <p:spPr>
          <a:xfrm>
            <a:off x="0" y="520740"/>
            <a:ext cx="9144000" cy="333249"/>
          </a:xfrm>
          <a:prstGeom prst="rect">
            <a:avLst/>
          </a:prstGeom>
          <a:solidFill>
            <a:srgbClr val="0D7CF2">
              <a:lumMod val="20000"/>
              <a:lumOff val="80000"/>
            </a:srgbClr>
          </a:solidFill>
          <a:ln w="12700" cap="flat" cmpd="sng" algn="ctr">
            <a:noFill/>
            <a:prstDash val="solid"/>
            <a:miter lim="800000"/>
          </a:ln>
          <a:effectLst/>
        </p:spPr>
        <p:txBody>
          <a:bodyPr tIns="67500" bIns="67500" rtlCol="0" anchor="t"/>
          <a:lstStyle/>
          <a:p>
            <a:pPr marL="65485" marR="0" lvl="0" indent="-65485" algn="ctr" defTabSz="914400" eaLnBrk="0" fontAlgn="auto" latinLnBrk="0" hangingPunct="0">
              <a:lnSpc>
                <a:spcPct val="100000"/>
              </a:lnSpc>
              <a:spcBef>
                <a:spcPts val="0"/>
              </a:spcBef>
              <a:spcAft>
                <a:spcPts val="0"/>
              </a:spcAft>
              <a:buClrTx/>
              <a:buSzTx/>
              <a:buFontTx/>
              <a:buNone/>
              <a:tabLst/>
              <a:defRPr/>
            </a:pPr>
            <a:r>
              <a:rPr kumimoji="0" lang="ja-JP" altLang="en-US" sz="1500" b="1" i="0" u="none" strike="noStrike" kern="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eiryo UI" panose="020B0604030504040204" pitchFamily="50" charset="-128"/>
              </a:rPr>
              <a:t>事象：内蔵の</a:t>
            </a:r>
            <a:r>
              <a:rPr kumimoji="0" lang="en-US" altLang="ja-JP" sz="1500" b="1" i="0" u="none" strike="noStrike" kern="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eiryo UI" panose="020B0604030504040204" pitchFamily="50" charset="-128"/>
              </a:rPr>
              <a:t>LED</a:t>
            </a:r>
            <a:r>
              <a:rPr kumimoji="0" lang="ja-JP" altLang="en-US" sz="1500" b="1" i="0" u="none" strike="noStrike" kern="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eiryo UI" panose="020B0604030504040204" pitchFamily="50" charset="-128"/>
              </a:rPr>
              <a:t>照明が</a:t>
            </a:r>
            <a:r>
              <a:rPr kumimoji="0" lang="en-US" altLang="ja-JP" sz="1500" b="1" i="0" u="none" strike="noStrike" kern="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eiryo UI" panose="020B0604030504040204" pitchFamily="50" charset="-128"/>
              </a:rPr>
              <a:t>ON</a:t>
            </a:r>
            <a:r>
              <a:rPr kumimoji="0" lang="ja-JP" altLang="en-US" sz="1500" b="1" i="0" u="none" strike="noStrike" kern="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eiryo UI" panose="020B0604030504040204" pitchFamily="50" charset="-128"/>
              </a:rPr>
              <a:t>になると、霞がかかったような（白が強すぎの）映像になることがある</a:t>
            </a:r>
            <a:endParaRPr kumimoji="0" lang="en-US" altLang="ja-JP" sz="1500" b="1" i="0" u="none" strike="noStrike" kern="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4" name="正方形/長方形 3">
            <a:extLst>
              <a:ext uri="{FF2B5EF4-FFF2-40B4-BE49-F238E27FC236}">
                <a16:creationId xmlns:a16="http://schemas.microsoft.com/office/drawing/2014/main" id="{D4D5DAB4-6E3B-B106-1007-621A45862913}"/>
              </a:ext>
            </a:extLst>
          </p:cNvPr>
          <p:cNvSpPr/>
          <p:nvPr/>
        </p:nvSpPr>
        <p:spPr>
          <a:xfrm>
            <a:off x="4912081" y="1016616"/>
            <a:ext cx="1046283" cy="222739"/>
          </a:xfrm>
          <a:prstGeom prst="rect">
            <a:avLst/>
          </a:prstGeom>
          <a:solidFill>
            <a:sysClr val="window" lastClr="FFFFFF"/>
          </a:solidFill>
          <a:ln w="25400" cap="flat" cmpd="sng" algn="ctr">
            <a:solidFill>
              <a:srgbClr val="F79646"/>
            </a:solidFill>
            <a:prstDash val="solid"/>
          </a:ln>
          <a:effectLst/>
        </p:spPr>
        <p:txBody>
          <a:bodyPr lIns="54000" tIns="27000" rIns="27000" bIns="27000" rtlCol="0" anchor="ctr" anchorCtr="0"/>
          <a:lstStyle/>
          <a:p>
            <a:pPr algn="ctr" fontAlgn="base">
              <a:lnSpc>
                <a:spcPct val="120000"/>
              </a:lnSpc>
              <a:spcBef>
                <a:spcPct val="0"/>
              </a:spcBef>
              <a:spcAft>
                <a:spcPct val="0"/>
              </a:spcAft>
              <a:defRPr/>
            </a:pPr>
            <a:r>
              <a:rPr kumimoji="0" lang="en-US" altLang="ja-JP" sz="900" b="1" kern="0" dirty="0">
                <a:solidFill>
                  <a:srgbClr val="C00000"/>
                </a:solidFill>
                <a:latin typeface="Yu Gothic UI" panose="020B0500000000000000" pitchFamily="34" charset="-128"/>
                <a:ea typeface="Yu Gothic UI" panose="020B0500000000000000" pitchFamily="34" charset="-128"/>
                <a:cs typeface="Meiryo UI" panose="020B0604030504040204" pitchFamily="50" charset="-128"/>
              </a:rPr>
              <a:t>IR</a:t>
            </a:r>
            <a:r>
              <a:rPr kumimoji="0" lang="ja-JP" altLang="en-US" sz="900" b="1" kern="0" dirty="0">
                <a:solidFill>
                  <a:srgbClr val="C00000"/>
                </a:solidFill>
                <a:latin typeface="Yu Gothic UI" panose="020B0500000000000000" pitchFamily="34" charset="-128"/>
                <a:ea typeface="Yu Gothic UI" panose="020B0500000000000000" pitchFamily="34" charset="-128"/>
                <a:cs typeface="Meiryo UI" panose="020B0604030504040204" pitchFamily="50" charset="-128"/>
              </a:rPr>
              <a:t>なし</a:t>
            </a:r>
          </a:p>
        </p:txBody>
      </p:sp>
      <p:sp>
        <p:nvSpPr>
          <p:cNvPr id="5" name="正方形/長方形 4">
            <a:extLst>
              <a:ext uri="{FF2B5EF4-FFF2-40B4-BE49-F238E27FC236}">
                <a16:creationId xmlns:a16="http://schemas.microsoft.com/office/drawing/2014/main" id="{E3F3D5DB-6EF8-448B-B6C5-DC12B94E016A}"/>
              </a:ext>
            </a:extLst>
          </p:cNvPr>
          <p:cNvSpPr/>
          <p:nvPr/>
        </p:nvSpPr>
        <p:spPr>
          <a:xfrm>
            <a:off x="178342" y="1016616"/>
            <a:ext cx="1046283" cy="222739"/>
          </a:xfrm>
          <a:prstGeom prst="rect">
            <a:avLst/>
          </a:prstGeom>
          <a:solidFill>
            <a:sysClr val="window" lastClr="FFFFFF"/>
          </a:solidFill>
          <a:ln w="25400" cap="flat" cmpd="sng" algn="ctr">
            <a:solidFill>
              <a:srgbClr val="F79646"/>
            </a:solidFill>
            <a:prstDash val="solid"/>
          </a:ln>
          <a:effectLst/>
        </p:spPr>
        <p:txBody>
          <a:bodyPr lIns="54000" tIns="27000" rIns="27000" bIns="27000" rtlCol="0" anchor="ctr" anchorCtr="0"/>
          <a:lstStyle/>
          <a:p>
            <a:pPr algn="ctr" fontAlgn="base">
              <a:lnSpc>
                <a:spcPct val="120000"/>
              </a:lnSpc>
              <a:spcBef>
                <a:spcPct val="0"/>
              </a:spcBef>
              <a:spcAft>
                <a:spcPct val="0"/>
              </a:spcAft>
              <a:defRPr/>
            </a:pPr>
            <a:r>
              <a:rPr kumimoji="0" lang="ja-JP" altLang="en-US" sz="900" b="1" kern="0" dirty="0">
                <a:solidFill>
                  <a:srgbClr val="C00000"/>
                </a:solidFill>
                <a:latin typeface="Yu Gothic UI" panose="020B0500000000000000" pitchFamily="34" charset="-128"/>
                <a:ea typeface="Yu Gothic UI" panose="020B0500000000000000" pitchFamily="34" charset="-128"/>
                <a:cs typeface="Meiryo UI" panose="020B0604030504040204" pitchFamily="50" charset="-128"/>
              </a:rPr>
              <a:t>内蔵</a:t>
            </a:r>
            <a:r>
              <a:rPr kumimoji="0" lang="en-US" altLang="ja-JP" sz="900" b="1" kern="0" dirty="0">
                <a:solidFill>
                  <a:srgbClr val="C00000"/>
                </a:solidFill>
                <a:latin typeface="Yu Gothic UI" panose="020B0500000000000000" pitchFamily="34" charset="-128"/>
                <a:ea typeface="Yu Gothic UI" panose="020B0500000000000000" pitchFamily="34" charset="-128"/>
                <a:cs typeface="Meiryo UI" panose="020B0604030504040204" pitchFamily="50" charset="-128"/>
              </a:rPr>
              <a:t>IR</a:t>
            </a:r>
            <a:r>
              <a:rPr kumimoji="0" lang="ja-JP" altLang="en-US" sz="900" b="1" kern="0" dirty="0">
                <a:solidFill>
                  <a:srgbClr val="C00000"/>
                </a:solidFill>
                <a:latin typeface="Yu Gothic UI" panose="020B0500000000000000" pitchFamily="34" charset="-128"/>
                <a:ea typeface="Yu Gothic UI" panose="020B0500000000000000" pitchFamily="34" charset="-128"/>
                <a:cs typeface="Meiryo UI" panose="020B0604030504040204" pitchFamily="50" charset="-128"/>
              </a:rPr>
              <a:t> </a:t>
            </a:r>
            <a:r>
              <a:rPr kumimoji="0" lang="en-US" altLang="ja-JP" sz="900" b="1" kern="0" dirty="0">
                <a:solidFill>
                  <a:srgbClr val="C00000"/>
                </a:solidFill>
                <a:latin typeface="Yu Gothic UI" panose="020B0500000000000000" pitchFamily="34" charset="-128"/>
                <a:ea typeface="Yu Gothic UI" panose="020B0500000000000000" pitchFamily="34" charset="-128"/>
                <a:cs typeface="Meiryo UI" panose="020B0604030504040204" pitchFamily="50" charset="-128"/>
              </a:rPr>
              <a:t>ON</a:t>
            </a:r>
            <a:endParaRPr kumimoji="0" lang="ja-JP" altLang="en-US" sz="900" b="1" kern="0" dirty="0">
              <a:solidFill>
                <a:srgbClr val="C00000"/>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6" name="正方形/長方形 5">
            <a:extLst>
              <a:ext uri="{FF2B5EF4-FFF2-40B4-BE49-F238E27FC236}">
                <a16:creationId xmlns:a16="http://schemas.microsoft.com/office/drawing/2014/main" id="{8BE83F9A-7D67-3839-B2EB-30859F95CC71}"/>
              </a:ext>
            </a:extLst>
          </p:cNvPr>
          <p:cNvSpPr/>
          <p:nvPr/>
        </p:nvSpPr>
        <p:spPr>
          <a:xfrm>
            <a:off x="4912081" y="2639131"/>
            <a:ext cx="1046283" cy="222739"/>
          </a:xfrm>
          <a:prstGeom prst="rect">
            <a:avLst/>
          </a:prstGeom>
          <a:solidFill>
            <a:sysClr val="window" lastClr="FFFFFF"/>
          </a:solidFill>
          <a:ln w="25400" cap="flat" cmpd="sng" algn="ctr">
            <a:solidFill>
              <a:srgbClr val="F79646"/>
            </a:solidFill>
            <a:prstDash val="solid"/>
          </a:ln>
          <a:effectLst/>
        </p:spPr>
        <p:txBody>
          <a:bodyPr lIns="54000" tIns="27000" rIns="27000" bIns="27000" rtlCol="0" anchor="ctr" anchorCtr="0"/>
          <a:lstStyle/>
          <a:p>
            <a:pPr algn="ctr" fontAlgn="base">
              <a:lnSpc>
                <a:spcPct val="120000"/>
              </a:lnSpc>
              <a:spcBef>
                <a:spcPct val="0"/>
              </a:spcBef>
              <a:spcAft>
                <a:spcPct val="0"/>
              </a:spcAft>
              <a:defRPr/>
            </a:pPr>
            <a:r>
              <a:rPr kumimoji="0" lang="ja-JP" altLang="en-US" sz="900" b="1" kern="0" dirty="0">
                <a:solidFill>
                  <a:srgbClr val="C00000"/>
                </a:solidFill>
                <a:latin typeface="Yu Gothic UI" panose="020B0500000000000000" pitchFamily="34" charset="-128"/>
                <a:ea typeface="Yu Gothic UI" panose="020B0500000000000000" pitchFamily="34" charset="-128"/>
                <a:cs typeface="Meiryo UI" panose="020B0604030504040204" pitchFamily="50" charset="-128"/>
              </a:rPr>
              <a:t>外部</a:t>
            </a:r>
            <a:r>
              <a:rPr kumimoji="0" lang="en-US" altLang="ja-JP" sz="900" b="1" kern="0" dirty="0">
                <a:solidFill>
                  <a:srgbClr val="C00000"/>
                </a:solidFill>
                <a:latin typeface="Yu Gothic UI" panose="020B0500000000000000" pitchFamily="34" charset="-128"/>
                <a:ea typeface="Yu Gothic UI" panose="020B0500000000000000" pitchFamily="34" charset="-128"/>
                <a:cs typeface="Meiryo UI" panose="020B0604030504040204" pitchFamily="50" charset="-128"/>
              </a:rPr>
              <a:t>IR</a:t>
            </a:r>
            <a:r>
              <a:rPr kumimoji="0" lang="ja-JP" altLang="en-US" sz="900" b="1" kern="0" dirty="0">
                <a:solidFill>
                  <a:srgbClr val="C00000"/>
                </a:solidFill>
                <a:latin typeface="Yu Gothic UI" panose="020B0500000000000000" pitchFamily="34" charset="-128"/>
                <a:ea typeface="Yu Gothic UI" panose="020B0500000000000000" pitchFamily="34" charset="-128"/>
                <a:cs typeface="Meiryo UI" panose="020B0604030504040204" pitchFamily="50" charset="-128"/>
              </a:rPr>
              <a:t> 使用</a:t>
            </a:r>
          </a:p>
        </p:txBody>
      </p:sp>
      <p:grpSp>
        <p:nvGrpSpPr>
          <p:cNvPr id="7" name="グループ化 6">
            <a:extLst>
              <a:ext uri="{FF2B5EF4-FFF2-40B4-BE49-F238E27FC236}">
                <a16:creationId xmlns:a16="http://schemas.microsoft.com/office/drawing/2014/main" id="{C920F112-CC2F-1202-06E9-EFC39EFDD2DE}"/>
              </a:ext>
            </a:extLst>
          </p:cNvPr>
          <p:cNvGrpSpPr/>
          <p:nvPr/>
        </p:nvGrpSpPr>
        <p:grpSpPr>
          <a:xfrm>
            <a:off x="1269664" y="2618208"/>
            <a:ext cx="1913055" cy="1934916"/>
            <a:chOff x="8083660" y="1739382"/>
            <a:chExt cx="3337084" cy="3396506"/>
          </a:xfrm>
        </p:grpSpPr>
        <p:pic>
          <p:nvPicPr>
            <p:cNvPr id="8" name="図 7">
              <a:extLst>
                <a:ext uri="{FF2B5EF4-FFF2-40B4-BE49-F238E27FC236}">
                  <a16:creationId xmlns:a16="http://schemas.microsoft.com/office/drawing/2014/main" id="{5A577CED-A7F4-06F9-E4BB-E471DEA9E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8224" y="1746582"/>
              <a:ext cx="1112520" cy="3389306"/>
            </a:xfrm>
            <a:prstGeom prst="rect">
              <a:avLst/>
            </a:prstGeom>
          </p:spPr>
        </p:pic>
        <p:pic>
          <p:nvPicPr>
            <p:cNvPr id="9" name="図 8">
              <a:extLst>
                <a:ext uri="{FF2B5EF4-FFF2-40B4-BE49-F238E27FC236}">
                  <a16:creationId xmlns:a16="http://schemas.microsoft.com/office/drawing/2014/main" id="{0058FC84-E4D0-061E-BD3E-CCBC7B56D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3660" y="1739382"/>
              <a:ext cx="2224564" cy="3291840"/>
            </a:xfrm>
            <a:prstGeom prst="rect">
              <a:avLst/>
            </a:prstGeom>
          </p:spPr>
        </p:pic>
      </p:grpSp>
      <p:sp>
        <p:nvSpPr>
          <p:cNvPr id="10" name="正方形/長方形 9">
            <a:extLst>
              <a:ext uri="{FF2B5EF4-FFF2-40B4-BE49-F238E27FC236}">
                <a16:creationId xmlns:a16="http://schemas.microsoft.com/office/drawing/2014/main" id="{6A8D0669-3697-A167-7646-ADE95CB08096}"/>
              </a:ext>
            </a:extLst>
          </p:cNvPr>
          <p:cNvSpPr/>
          <p:nvPr/>
        </p:nvSpPr>
        <p:spPr>
          <a:xfrm>
            <a:off x="221126" y="2636747"/>
            <a:ext cx="1003499" cy="201961"/>
          </a:xfrm>
          <a:prstGeom prst="rect">
            <a:avLst/>
          </a:prstGeom>
          <a:solidFill>
            <a:sysClr val="window" lastClr="FFFFFF"/>
          </a:solidFill>
          <a:ln w="25400" cap="flat" cmpd="sng" algn="ctr">
            <a:solidFill>
              <a:srgbClr val="F79646"/>
            </a:solidFill>
            <a:prstDash val="solid"/>
          </a:ln>
          <a:effectLst/>
        </p:spPr>
        <p:txBody>
          <a:bodyPr lIns="54000" tIns="27000" rIns="27000" bIns="27000" rtlCol="0" anchor="ctr" anchorCtr="0"/>
          <a:lstStyle/>
          <a:p>
            <a:pPr algn="ctr" fontAlgn="base">
              <a:lnSpc>
                <a:spcPct val="120000"/>
              </a:lnSpc>
              <a:spcBef>
                <a:spcPct val="0"/>
              </a:spcBef>
              <a:spcAft>
                <a:spcPct val="0"/>
              </a:spcAft>
              <a:defRPr/>
            </a:pPr>
            <a:r>
              <a:rPr kumimoji="0" lang="ja-JP" altLang="en-US" sz="900" b="1" kern="0" dirty="0">
                <a:solidFill>
                  <a:srgbClr val="C00000"/>
                </a:solidFill>
                <a:latin typeface="Yu Gothic UI" panose="020B0500000000000000" pitchFamily="34" charset="-128"/>
                <a:ea typeface="Yu Gothic UI" panose="020B0500000000000000" pitchFamily="34" charset="-128"/>
                <a:cs typeface="Meiryo UI" panose="020B0604030504040204" pitchFamily="50" charset="-128"/>
              </a:rPr>
              <a:t>画質設定内容</a:t>
            </a:r>
          </a:p>
        </p:txBody>
      </p:sp>
      <p:grpSp>
        <p:nvGrpSpPr>
          <p:cNvPr id="18" name="グループ化 17">
            <a:extLst>
              <a:ext uri="{FF2B5EF4-FFF2-40B4-BE49-F238E27FC236}">
                <a16:creationId xmlns:a16="http://schemas.microsoft.com/office/drawing/2014/main" id="{AF6AA717-44D6-1476-704A-12A43424EFF8}"/>
              </a:ext>
            </a:extLst>
          </p:cNvPr>
          <p:cNvGrpSpPr/>
          <p:nvPr/>
        </p:nvGrpSpPr>
        <p:grpSpPr>
          <a:xfrm>
            <a:off x="1329926" y="984607"/>
            <a:ext cx="7458904" cy="3174286"/>
            <a:chOff x="5731806" y="1109868"/>
            <a:chExt cx="7458904" cy="3174286"/>
          </a:xfrm>
        </p:grpSpPr>
        <p:pic>
          <p:nvPicPr>
            <p:cNvPr id="12" name="図 11">
              <a:extLst>
                <a:ext uri="{FF2B5EF4-FFF2-40B4-BE49-F238E27FC236}">
                  <a16:creationId xmlns:a16="http://schemas.microsoft.com/office/drawing/2014/main" id="{FF0F48FD-D931-9190-F95A-6C4AF3AA3E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471991" y="1109868"/>
              <a:ext cx="2714714" cy="1521521"/>
            </a:xfrm>
            <a:prstGeom prst="rect">
              <a:avLst/>
            </a:prstGeom>
          </p:spPr>
        </p:pic>
        <p:pic>
          <p:nvPicPr>
            <p:cNvPr id="13" name="図 12">
              <a:extLst>
                <a:ext uri="{FF2B5EF4-FFF2-40B4-BE49-F238E27FC236}">
                  <a16:creationId xmlns:a16="http://schemas.microsoft.com/office/drawing/2014/main" id="{EFCD92FC-041B-7481-22DF-784F7F1558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1806" y="1152124"/>
              <a:ext cx="2710710" cy="1541542"/>
            </a:xfrm>
            <a:prstGeom prst="rect">
              <a:avLst/>
            </a:prstGeom>
          </p:spPr>
        </p:pic>
        <p:pic>
          <p:nvPicPr>
            <p:cNvPr id="14" name="図 13">
              <a:extLst>
                <a:ext uri="{FF2B5EF4-FFF2-40B4-BE49-F238E27FC236}">
                  <a16:creationId xmlns:a16="http://schemas.microsoft.com/office/drawing/2014/main" id="{A91F2F8F-F227-97C2-F917-9F3133C174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1991" y="2770640"/>
              <a:ext cx="2718719" cy="1513514"/>
            </a:xfrm>
            <a:prstGeom prst="rect">
              <a:avLst/>
            </a:prstGeom>
          </p:spPr>
        </p:pic>
        <p:pic>
          <p:nvPicPr>
            <p:cNvPr id="15" name="図 14">
              <a:extLst>
                <a:ext uri="{FF2B5EF4-FFF2-40B4-BE49-F238E27FC236}">
                  <a16:creationId xmlns:a16="http://schemas.microsoft.com/office/drawing/2014/main" id="{D2E3EEA9-AC58-7194-DA09-F29243B8D62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artisticPencilSketch/>
                      </a14:imgEffect>
                    </a14:imgLayer>
                  </a14:imgProps>
                </a:ext>
                <a:ext uri="{28A0092B-C50C-407E-A947-70E740481C1C}">
                  <a14:useLocalDpi xmlns:a14="http://schemas.microsoft.com/office/drawing/2010/main" val="0"/>
                </a:ext>
              </a:extLst>
            </a:blip>
            <a:srcRect/>
            <a:stretch/>
          </p:blipFill>
          <p:spPr>
            <a:xfrm>
              <a:off x="11595171" y="1833211"/>
              <a:ext cx="388800" cy="291600"/>
            </a:xfrm>
            <a:prstGeom prst="rect">
              <a:avLst/>
            </a:prstGeom>
          </p:spPr>
        </p:pic>
        <p:pic>
          <p:nvPicPr>
            <p:cNvPr id="16" name="図 15">
              <a:extLst>
                <a:ext uri="{FF2B5EF4-FFF2-40B4-BE49-F238E27FC236}">
                  <a16:creationId xmlns:a16="http://schemas.microsoft.com/office/drawing/2014/main" id="{A835A60C-7EEE-5EFF-291F-9C5B1ACE826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artisticPencilSketch/>
                      </a14:imgEffect>
                    </a14:imgLayer>
                  </a14:imgProps>
                </a:ext>
                <a:ext uri="{28A0092B-C50C-407E-A947-70E740481C1C}">
                  <a14:useLocalDpi xmlns:a14="http://schemas.microsoft.com/office/drawing/2010/main" val="0"/>
                </a:ext>
              </a:extLst>
            </a:blip>
            <a:srcRect/>
            <a:stretch/>
          </p:blipFill>
          <p:spPr>
            <a:xfrm>
              <a:off x="6892761" y="1922895"/>
              <a:ext cx="388800" cy="291600"/>
            </a:xfrm>
            <a:prstGeom prst="rect">
              <a:avLst/>
            </a:prstGeom>
          </p:spPr>
        </p:pic>
        <p:pic>
          <p:nvPicPr>
            <p:cNvPr id="17" name="図 16">
              <a:extLst>
                <a:ext uri="{FF2B5EF4-FFF2-40B4-BE49-F238E27FC236}">
                  <a16:creationId xmlns:a16="http://schemas.microsoft.com/office/drawing/2014/main" id="{EB6386B0-C4EB-163D-3A18-3AA5997E21C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artisticPencilSketch/>
                      </a14:imgEffect>
                    </a14:imgLayer>
                  </a14:imgProps>
                </a:ext>
                <a:ext uri="{28A0092B-C50C-407E-A947-70E740481C1C}">
                  <a14:useLocalDpi xmlns:a14="http://schemas.microsoft.com/office/drawing/2010/main" val="0"/>
                </a:ext>
              </a:extLst>
            </a:blip>
            <a:srcRect/>
            <a:stretch/>
          </p:blipFill>
          <p:spPr>
            <a:xfrm>
              <a:off x="11597623" y="3508241"/>
              <a:ext cx="388800" cy="291600"/>
            </a:xfrm>
            <a:prstGeom prst="rect">
              <a:avLst/>
            </a:prstGeom>
          </p:spPr>
        </p:pic>
      </p:grpSp>
      <p:sp>
        <p:nvSpPr>
          <p:cNvPr id="11" name="テキスト ボックス 10">
            <a:extLst>
              <a:ext uri="{FF2B5EF4-FFF2-40B4-BE49-F238E27FC236}">
                <a16:creationId xmlns:a16="http://schemas.microsoft.com/office/drawing/2014/main" id="{9DD8FF4E-F209-1EED-7383-FA72B6C12681}"/>
              </a:ext>
            </a:extLst>
          </p:cNvPr>
          <p:cNvSpPr txBox="1"/>
          <p:nvPr/>
        </p:nvSpPr>
        <p:spPr>
          <a:xfrm>
            <a:off x="1329926" y="4518822"/>
            <a:ext cx="6624268" cy="280743"/>
          </a:xfrm>
          <a:prstGeom prst="rect">
            <a:avLst/>
          </a:prstGeom>
          <a:noFill/>
        </p:spPr>
        <p:txBody>
          <a:bodyPr wrap="square" lIns="27000" tIns="27000" rIns="27000" bIns="27000" rtlCol="0">
            <a:spAutoFit/>
          </a:bodyPr>
          <a:lstStyle/>
          <a:p>
            <a:pPr marL="65485" indent="-65485" fontAlgn="base">
              <a:lnSpc>
                <a:spcPct val="120000"/>
              </a:lnSpc>
              <a:spcBef>
                <a:spcPct val="0"/>
              </a:spcBef>
              <a:spcAft>
                <a:spcPct val="0"/>
              </a:spcAft>
            </a:pPr>
            <a:r>
              <a:rPr lang="en-US" altLang="ja-JP"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LED</a:t>
            </a:r>
            <a:r>
              <a:rPr lang="ja-JP" altLang="en-US"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照明強度向上による構造変更に伴い、特定の撮影方向において映り込みが発生する</a:t>
            </a:r>
            <a:endParaRPr lang="en-US" altLang="ja-JP"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spTree>
    <p:extLst>
      <p:ext uri="{BB962C8B-B14F-4D97-AF65-F5344CB8AC3E}">
        <p14:creationId xmlns:p14="http://schemas.microsoft.com/office/powerpoint/2010/main" val="1619233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1600" dirty="0">
                <a:latin typeface="+mj-ea"/>
              </a:rPr>
              <a:t>WV-S2536LNJ</a:t>
            </a:r>
            <a:r>
              <a:rPr kumimoji="1" lang="ja-JP" altLang="en-US" sz="1600" dirty="0">
                <a:latin typeface="+mj-ea"/>
              </a:rPr>
              <a:t>、</a:t>
            </a:r>
            <a:r>
              <a:rPr kumimoji="1" lang="en-US" altLang="ja-JP" sz="1600" dirty="0">
                <a:latin typeface="+mj-ea"/>
              </a:rPr>
              <a:t>WV-S2536LTNJ</a:t>
            </a:r>
            <a:r>
              <a:rPr kumimoji="1" lang="ja-JP" altLang="en-US" sz="1600" dirty="0">
                <a:latin typeface="+mj-ea"/>
              </a:rPr>
              <a:t>、</a:t>
            </a:r>
            <a:r>
              <a:rPr kumimoji="1" lang="en-US" altLang="ja-JP" sz="1600" dirty="0">
                <a:latin typeface="+mj-ea"/>
              </a:rPr>
              <a:t>WV-S2536LNUX</a:t>
            </a:r>
            <a:r>
              <a:rPr kumimoji="1" lang="ja-JP" altLang="en-US" sz="1600" dirty="0">
                <a:latin typeface="+mj-ea"/>
              </a:rPr>
              <a:t>、</a:t>
            </a:r>
            <a:r>
              <a:rPr kumimoji="1" lang="en-US" altLang="ja-JP" sz="1600" dirty="0">
                <a:latin typeface="+mj-ea"/>
              </a:rPr>
              <a:t>WV-S2536LTNUX</a:t>
            </a:r>
            <a:r>
              <a:rPr kumimoji="1" lang="ja-JP" altLang="en-US" sz="1600" dirty="0">
                <a:latin typeface="+mj-ea"/>
              </a:rPr>
              <a:t>の照明映り込みについて</a:t>
            </a:r>
          </a:p>
        </p:txBody>
      </p:sp>
      <p:grpSp>
        <p:nvGrpSpPr>
          <p:cNvPr id="11" name="グループ化 10">
            <a:extLst>
              <a:ext uri="{FF2B5EF4-FFF2-40B4-BE49-F238E27FC236}">
                <a16:creationId xmlns:a16="http://schemas.microsoft.com/office/drawing/2014/main" id="{DF889F2D-7C1E-8B37-759C-006782B1744C}"/>
              </a:ext>
            </a:extLst>
          </p:cNvPr>
          <p:cNvGrpSpPr/>
          <p:nvPr/>
        </p:nvGrpSpPr>
        <p:grpSpPr>
          <a:xfrm>
            <a:off x="1111564" y="2060464"/>
            <a:ext cx="6920873" cy="2646014"/>
            <a:chOff x="321160" y="2282381"/>
            <a:chExt cx="9227831" cy="3528019"/>
          </a:xfrm>
        </p:grpSpPr>
        <p:grpSp>
          <p:nvGrpSpPr>
            <p:cNvPr id="19" name="グループ化 18">
              <a:extLst>
                <a:ext uri="{FF2B5EF4-FFF2-40B4-BE49-F238E27FC236}">
                  <a16:creationId xmlns:a16="http://schemas.microsoft.com/office/drawing/2014/main" id="{51608D26-1197-02E2-8C32-A042CE3C0485}"/>
                </a:ext>
              </a:extLst>
            </p:cNvPr>
            <p:cNvGrpSpPr/>
            <p:nvPr/>
          </p:nvGrpSpPr>
          <p:grpSpPr>
            <a:xfrm>
              <a:off x="321160" y="2282381"/>
              <a:ext cx="9227831" cy="3528019"/>
              <a:chOff x="321160" y="2282381"/>
              <a:chExt cx="9227831" cy="3528019"/>
            </a:xfrm>
          </p:grpSpPr>
          <p:pic>
            <p:nvPicPr>
              <p:cNvPr id="21" name="図 20">
                <a:extLst>
                  <a:ext uri="{FF2B5EF4-FFF2-40B4-BE49-F238E27FC236}">
                    <a16:creationId xmlns:a16="http://schemas.microsoft.com/office/drawing/2014/main" id="{95243E7B-7A0E-4E2A-F3DE-3CC587266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160" y="2282381"/>
                <a:ext cx="9227831" cy="3528019"/>
              </a:xfrm>
              <a:prstGeom prst="rect">
                <a:avLst/>
              </a:prstGeom>
              <a:ln w="31750">
                <a:solidFill>
                  <a:srgbClr val="4F81BD"/>
                </a:solidFill>
              </a:ln>
            </p:spPr>
          </p:pic>
          <p:sp>
            <p:nvSpPr>
              <p:cNvPr id="22" name="正方形/長方形 21">
                <a:extLst>
                  <a:ext uri="{FF2B5EF4-FFF2-40B4-BE49-F238E27FC236}">
                    <a16:creationId xmlns:a16="http://schemas.microsoft.com/office/drawing/2014/main" id="{A2152606-CA63-15D2-AF49-9D715AECB418}"/>
                  </a:ext>
                </a:extLst>
              </p:cNvPr>
              <p:cNvSpPr/>
              <p:nvPr/>
            </p:nvSpPr>
            <p:spPr>
              <a:xfrm>
                <a:off x="2829600" y="2404800"/>
                <a:ext cx="1936800" cy="712800"/>
              </a:xfrm>
              <a:prstGeom prst="rect">
                <a:avLst/>
              </a:prstGeom>
              <a:solidFill>
                <a:sysClr val="window" lastClr="FFFFFF"/>
              </a:solidFill>
              <a:ln w="25400" cap="flat" cmpd="sng" algn="ctr">
                <a:noFill/>
                <a:prstDash val="solid"/>
              </a:ln>
              <a:effectLst/>
            </p:spPr>
            <p:txBody>
              <a:bodyPr rtlCol="0" anchor="ctr"/>
              <a:lstStyle/>
              <a:p>
                <a:pPr algn="ctr" fontAlgn="base">
                  <a:lnSpc>
                    <a:spcPct val="120000"/>
                  </a:lnSpc>
                  <a:spcBef>
                    <a:spcPct val="0"/>
                  </a:spcBef>
                  <a:spcAft>
                    <a:spcPct val="0"/>
                  </a:spcAft>
                  <a:defRPr/>
                </a:pPr>
                <a:endParaRPr kumimoji="0" lang="ja-JP" altLang="en-US" sz="2400" b="1" kern="0">
                  <a:solidFill>
                    <a:prstClr val="white"/>
                  </a:solidFill>
                  <a:latin typeface="游ゴシック" panose="020B0400000000000000" pitchFamily="50" charset="-128"/>
                  <a:ea typeface="游ゴシック" panose="020B0400000000000000" pitchFamily="50" charset="-128"/>
                </a:endParaRPr>
              </a:p>
            </p:txBody>
          </p:sp>
        </p:grpSp>
        <p:sp>
          <p:nvSpPr>
            <p:cNvPr id="20" name="乗算 15">
              <a:extLst>
                <a:ext uri="{FF2B5EF4-FFF2-40B4-BE49-F238E27FC236}">
                  <a16:creationId xmlns:a16="http://schemas.microsoft.com/office/drawing/2014/main" id="{EFCABD17-033D-859C-D59D-DEB208C00BBE}"/>
                </a:ext>
              </a:extLst>
            </p:cNvPr>
            <p:cNvSpPr/>
            <p:nvPr/>
          </p:nvSpPr>
          <p:spPr>
            <a:xfrm>
              <a:off x="2980800" y="3441600"/>
              <a:ext cx="936000" cy="849600"/>
            </a:xfrm>
            <a:prstGeom prst="mathMultiply">
              <a:avLst/>
            </a:prstGeom>
            <a:solidFill>
              <a:srgbClr val="FF0000"/>
            </a:solidFill>
            <a:ln w="25400" cap="flat" cmpd="sng" algn="ctr">
              <a:solidFill>
                <a:srgbClr val="4F81BD">
                  <a:shade val="50000"/>
                </a:srgbClr>
              </a:solidFill>
              <a:prstDash val="solid"/>
            </a:ln>
            <a:effectLst/>
          </p:spPr>
          <p:txBody>
            <a:bodyPr rtlCol="0" anchor="ctr"/>
            <a:lstStyle/>
            <a:p>
              <a:pPr algn="ctr" fontAlgn="base">
                <a:lnSpc>
                  <a:spcPct val="120000"/>
                </a:lnSpc>
                <a:spcBef>
                  <a:spcPct val="0"/>
                </a:spcBef>
                <a:spcAft>
                  <a:spcPct val="0"/>
                </a:spcAft>
                <a:defRPr/>
              </a:pPr>
              <a:endParaRPr kumimoji="0" lang="ja-JP" altLang="en-US" sz="2400" b="1" kern="0">
                <a:solidFill>
                  <a:prstClr val="white"/>
                </a:solidFill>
                <a:latin typeface="游ゴシック" panose="020B0400000000000000" pitchFamily="50" charset="-128"/>
                <a:ea typeface="游ゴシック" panose="020B0400000000000000" pitchFamily="50" charset="-128"/>
              </a:endParaRPr>
            </a:p>
          </p:txBody>
        </p:sp>
      </p:grpSp>
      <p:sp>
        <p:nvSpPr>
          <p:cNvPr id="23" name="角丸四角形 19">
            <a:extLst>
              <a:ext uri="{FF2B5EF4-FFF2-40B4-BE49-F238E27FC236}">
                <a16:creationId xmlns:a16="http://schemas.microsoft.com/office/drawing/2014/main" id="{0F6867C2-A97F-4596-EF59-F04809144141}"/>
              </a:ext>
            </a:extLst>
          </p:cNvPr>
          <p:cNvSpPr/>
          <p:nvPr/>
        </p:nvSpPr>
        <p:spPr>
          <a:xfrm>
            <a:off x="175260" y="666959"/>
            <a:ext cx="808635" cy="308177"/>
          </a:xfrm>
          <a:prstGeom prst="roundRect">
            <a:avLst/>
          </a:prstGeom>
          <a:solidFill>
            <a:srgbClr val="00B0F0"/>
          </a:solidFill>
          <a:ln w="12700" cap="flat" cmpd="sng" algn="ctr">
            <a:noFill/>
            <a:prstDash val="solid"/>
            <a:miter lim="800000"/>
          </a:ln>
          <a:effectLst/>
        </p:spPr>
        <p:txBody>
          <a:bodyPr rtlCol="0" anchor="ctr"/>
          <a:lstStyle/>
          <a:p>
            <a:pPr algn="ctr">
              <a:defRPr/>
            </a:pPr>
            <a:r>
              <a:rPr kumimoji="0" lang="ja-JP" altLang="en-US" b="1" kern="0" dirty="0">
                <a:solidFill>
                  <a:prstClr val="white"/>
                </a:solidFill>
                <a:latin typeface="Yu Gothic UI" panose="020B0500000000000000" pitchFamily="34" charset="-128"/>
                <a:ea typeface="Yu Gothic UI" panose="020B0500000000000000" pitchFamily="34" charset="-128"/>
              </a:rPr>
              <a:t>原因</a:t>
            </a:r>
          </a:p>
        </p:txBody>
      </p:sp>
      <p:sp>
        <p:nvSpPr>
          <p:cNvPr id="24" name="角丸四角形 20">
            <a:extLst>
              <a:ext uri="{FF2B5EF4-FFF2-40B4-BE49-F238E27FC236}">
                <a16:creationId xmlns:a16="http://schemas.microsoft.com/office/drawing/2014/main" id="{B0A28B1D-84C0-D206-5291-1E1EBDA4A1CA}"/>
              </a:ext>
            </a:extLst>
          </p:cNvPr>
          <p:cNvSpPr/>
          <p:nvPr/>
        </p:nvSpPr>
        <p:spPr>
          <a:xfrm>
            <a:off x="175260" y="1144741"/>
            <a:ext cx="808635" cy="776573"/>
          </a:xfrm>
          <a:prstGeom prst="roundRect">
            <a:avLst/>
          </a:prstGeom>
          <a:solidFill>
            <a:srgbClr val="00B0F0"/>
          </a:solidFill>
          <a:ln w="12700" cap="flat" cmpd="sng" algn="ctr">
            <a:noFill/>
            <a:prstDash val="solid"/>
            <a:miter lim="800000"/>
          </a:ln>
          <a:effectLst/>
        </p:spPr>
        <p:txBody>
          <a:bodyPr rtlCol="0" anchor="ctr"/>
          <a:lstStyle/>
          <a:p>
            <a:pPr algn="ctr">
              <a:defRPr/>
            </a:pPr>
            <a:r>
              <a:rPr kumimoji="0" lang="ja-JP" altLang="en-US" b="1" kern="0" dirty="0">
                <a:solidFill>
                  <a:prstClr val="white"/>
                </a:solidFill>
                <a:latin typeface="Yu Gothic UI" panose="020B0500000000000000" pitchFamily="34" charset="-128"/>
                <a:ea typeface="Yu Gothic UI" panose="020B0500000000000000" pitchFamily="34" charset="-128"/>
              </a:rPr>
              <a:t>回避策</a:t>
            </a:r>
          </a:p>
        </p:txBody>
      </p:sp>
      <p:sp>
        <p:nvSpPr>
          <p:cNvPr id="25" name="テキスト ボックス 24">
            <a:extLst>
              <a:ext uri="{FF2B5EF4-FFF2-40B4-BE49-F238E27FC236}">
                <a16:creationId xmlns:a16="http://schemas.microsoft.com/office/drawing/2014/main" id="{A0FC98AE-EAD6-80B6-98F9-1DACC4A11D40}"/>
              </a:ext>
            </a:extLst>
          </p:cNvPr>
          <p:cNvSpPr txBox="1"/>
          <p:nvPr/>
        </p:nvSpPr>
        <p:spPr>
          <a:xfrm>
            <a:off x="1089411" y="671309"/>
            <a:ext cx="8016146" cy="289720"/>
          </a:xfrm>
          <a:prstGeom prst="rect">
            <a:avLst/>
          </a:prstGeom>
          <a:noFill/>
        </p:spPr>
        <p:txBody>
          <a:bodyPr wrap="square" lIns="27000" tIns="27000" rIns="27000" bIns="27000" rtlCol="0">
            <a:spAutoFit/>
          </a:bodyPr>
          <a:lstStyle/>
          <a:p>
            <a:pPr marL="65485" indent="-65485" fontAlgn="base">
              <a:lnSpc>
                <a:spcPct val="120000"/>
              </a:lnSpc>
              <a:spcBef>
                <a:spcPct val="0"/>
              </a:spcBef>
              <a:spcAft>
                <a:spcPct val="0"/>
              </a:spcAft>
            </a:pPr>
            <a:r>
              <a:rPr lang="en-US" altLang="ja-JP"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LED</a:t>
            </a:r>
            <a:r>
              <a:rPr lang="ja-JP" altLang="en-US"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照明強度向上による構造変更に伴い、特定の撮影方向において映り込みが発生する</a:t>
            </a:r>
            <a:endParaRPr lang="en-US" altLang="ja-JP"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26" name="テキスト ボックス 25">
            <a:extLst>
              <a:ext uri="{FF2B5EF4-FFF2-40B4-BE49-F238E27FC236}">
                <a16:creationId xmlns:a16="http://schemas.microsoft.com/office/drawing/2014/main" id="{1DCED776-394C-D1BA-2929-D38B5D8262BD}"/>
              </a:ext>
            </a:extLst>
          </p:cNvPr>
          <p:cNvSpPr txBox="1"/>
          <p:nvPr/>
        </p:nvSpPr>
        <p:spPr>
          <a:xfrm>
            <a:off x="1089411" y="1118890"/>
            <a:ext cx="8016146" cy="788318"/>
          </a:xfrm>
          <a:prstGeom prst="rect">
            <a:avLst/>
          </a:prstGeom>
          <a:noFill/>
        </p:spPr>
        <p:txBody>
          <a:bodyPr wrap="square" lIns="27000" tIns="27000" rIns="27000" bIns="27000" rtlCol="0">
            <a:spAutoFit/>
          </a:bodyPr>
          <a:lstStyle/>
          <a:p>
            <a:pPr marL="65485" indent="-65485" fontAlgn="base">
              <a:lnSpc>
                <a:spcPct val="120000"/>
              </a:lnSpc>
              <a:spcBef>
                <a:spcPct val="0"/>
              </a:spcBef>
              <a:spcAft>
                <a:spcPct val="0"/>
              </a:spcAft>
            </a:pPr>
            <a:r>
              <a:rPr lang="ja-JP" altLang="en-US"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水平軸から下を撮影する場合は、赤外線ランプの位置を上部に変更する（下図）</a:t>
            </a:r>
            <a:endParaRPr lang="en-US" altLang="ja-JP"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fontAlgn="base">
              <a:lnSpc>
                <a:spcPct val="120000"/>
              </a:lnSpc>
              <a:spcBef>
                <a:spcPct val="0"/>
              </a:spcBef>
              <a:spcAft>
                <a:spcPct val="0"/>
              </a:spcAft>
            </a:pPr>
            <a:r>
              <a:rPr lang="ja-JP" altLang="en-US"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水平軸から上を撮影する場合は、下部に変更する</a:t>
            </a:r>
            <a:endParaRPr lang="en-US" altLang="ja-JP"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fontAlgn="base">
              <a:lnSpc>
                <a:spcPct val="120000"/>
              </a:lnSpc>
              <a:spcBef>
                <a:spcPct val="0"/>
              </a:spcBef>
              <a:spcAft>
                <a:spcPct val="0"/>
              </a:spcAft>
            </a:pPr>
            <a:r>
              <a:rPr lang="ja-JP" altLang="en-US"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カメラのチルト範囲を、</a:t>
            </a:r>
            <a:r>
              <a:rPr lang="en-US" altLang="ja-JP"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45</a:t>
            </a:r>
            <a:r>
              <a:rPr lang="ja-JP" altLang="en-US"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度以内に調整する（水平軸から上下</a:t>
            </a:r>
            <a:r>
              <a:rPr lang="en-US" altLang="ja-JP"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45</a:t>
            </a:r>
            <a:r>
              <a:rPr lang="ja-JP" altLang="en-US"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度以内）</a:t>
            </a:r>
            <a:endParaRPr lang="en-US" altLang="ja-JP"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spTree>
    <p:extLst>
      <p:ext uri="{BB962C8B-B14F-4D97-AF65-F5344CB8AC3E}">
        <p14:creationId xmlns:p14="http://schemas.microsoft.com/office/powerpoint/2010/main" val="3320680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2F1D4805-1031-720D-B9E2-393D63B4BA62}"/>
              </a:ext>
            </a:extLst>
          </p:cNvPr>
          <p:cNvGraphicFramePr>
            <a:graphicFrameLocks noGrp="1"/>
          </p:cNvGraphicFramePr>
          <p:nvPr>
            <p:extLst>
              <p:ext uri="{D42A27DB-BD31-4B8C-83A1-F6EECF244321}">
                <p14:modId xmlns:p14="http://schemas.microsoft.com/office/powerpoint/2010/main" val="4223243124"/>
              </p:ext>
            </p:extLst>
          </p:nvPr>
        </p:nvGraphicFramePr>
        <p:xfrm>
          <a:off x="961097" y="541301"/>
          <a:ext cx="7274302" cy="4076140"/>
        </p:xfrm>
        <a:graphic>
          <a:graphicData uri="http://schemas.openxmlformats.org/drawingml/2006/table">
            <a:tbl>
              <a:tblPr firstRow="1" bandRow="1"/>
              <a:tblGrid>
                <a:gridCol w="970598">
                  <a:extLst>
                    <a:ext uri="{9D8B030D-6E8A-4147-A177-3AD203B41FA5}">
                      <a16:colId xmlns:a16="http://schemas.microsoft.com/office/drawing/2014/main" val="4172629869"/>
                    </a:ext>
                  </a:extLst>
                </a:gridCol>
                <a:gridCol w="834323">
                  <a:extLst>
                    <a:ext uri="{9D8B030D-6E8A-4147-A177-3AD203B41FA5}">
                      <a16:colId xmlns:a16="http://schemas.microsoft.com/office/drawing/2014/main" val="4259013396"/>
                    </a:ext>
                  </a:extLst>
                </a:gridCol>
                <a:gridCol w="1823127">
                  <a:extLst>
                    <a:ext uri="{9D8B030D-6E8A-4147-A177-3AD203B41FA5}">
                      <a16:colId xmlns:a16="http://schemas.microsoft.com/office/drawing/2014/main" val="3754170202"/>
                    </a:ext>
                  </a:extLst>
                </a:gridCol>
                <a:gridCol w="1823127">
                  <a:extLst>
                    <a:ext uri="{9D8B030D-6E8A-4147-A177-3AD203B41FA5}">
                      <a16:colId xmlns:a16="http://schemas.microsoft.com/office/drawing/2014/main" val="1607644322"/>
                    </a:ext>
                  </a:extLst>
                </a:gridCol>
                <a:gridCol w="1823127">
                  <a:extLst>
                    <a:ext uri="{9D8B030D-6E8A-4147-A177-3AD203B41FA5}">
                      <a16:colId xmlns:a16="http://schemas.microsoft.com/office/drawing/2014/main" val="3814543300"/>
                    </a:ext>
                  </a:extLst>
                </a:gridCol>
              </a:tblGrid>
              <a:tr h="264359">
                <a:tc gridSpan="2">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pPr algn="ctr"/>
                      <a:endParaRPr kumimoji="1" lang="ja-JP" altLang="en-US" sz="1600">
                        <a:latin typeface="Meiryo UI" panose="020B0604030504040204" pitchFamily="50" charset="-128"/>
                        <a:ea typeface="Meiryo UI" panose="020B0604030504040204" pitchFamily="50" charset="-128"/>
                      </a:endParaRPr>
                    </a:p>
                  </a:txBody>
                  <a:tcPr/>
                </a:tc>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Yu Gothic UI" panose="020B0500000000000000" pitchFamily="34" charset="-128"/>
                          <a:ea typeface="Yu Gothic UI" panose="020B0500000000000000" pitchFamily="34" charset="-128"/>
                        </a:rPr>
                        <a:t>屋外</a:t>
                      </a:r>
                      <a:r>
                        <a:rPr kumimoji="1" lang="en-US" altLang="ja-JP" sz="1200" b="1" dirty="0">
                          <a:latin typeface="Yu Gothic UI" panose="020B0500000000000000" pitchFamily="34" charset="-128"/>
                          <a:ea typeface="Yu Gothic UI" panose="020B0500000000000000" pitchFamily="34" charset="-128"/>
                        </a:rPr>
                        <a:t>BOX</a:t>
                      </a:r>
                      <a:r>
                        <a:rPr kumimoji="1" lang="ja-JP" altLang="en-US" sz="1200" b="1" dirty="0">
                          <a:latin typeface="Yu Gothic UI" panose="020B0500000000000000" pitchFamily="34" charset="-128"/>
                          <a:ea typeface="Yu Gothic UI" panose="020B0500000000000000" pitchFamily="34" charset="-128"/>
                        </a:rPr>
                        <a:t>型（短焦点）</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a:latin typeface="Yu Gothic UI" panose="020B0500000000000000" pitchFamily="34" charset="-128"/>
                          <a:ea typeface="Yu Gothic UI" panose="020B0500000000000000" pitchFamily="34" charset="-128"/>
                        </a:rPr>
                        <a:t>屋外</a:t>
                      </a:r>
                      <a:r>
                        <a:rPr kumimoji="1" lang="en-US" altLang="ja-JP" sz="1200" b="1">
                          <a:latin typeface="Yu Gothic UI" panose="020B0500000000000000" pitchFamily="34" charset="-128"/>
                          <a:ea typeface="Yu Gothic UI" panose="020B0500000000000000" pitchFamily="34" charset="-128"/>
                        </a:rPr>
                        <a:t>BOX</a:t>
                      </a:r>
                      <a:r>
                        <a:rPr kumimoji="1" lang="ja-JP" altLang="en-US" sz="1200" b="1">
                          <a:latin typeface="Yu Gothic UI" panose="020B0500000000000000" pitchFamily="34" charset="-128"/>
                          <a:ea typeface="Yu Gothic UI" panose="020B0500000000000000" pitchFamily="34" charset="-128"/>
                        </a:rPr>
                        <a:t>型（長焦点）</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algn="ctr"/>
                      <a:r>
                        <a:rPr kumimoji="1" lang="ja-JP" altLang="en-US" sz="1200" b="1">
                          <a:latin typeface="Yu Gothic UI" panose="020B0500000000000000" pitchFamily="34" charset="-128"/>
                          <a:ea typeface="Yu Gothic UI" panose="020B0500000000000000" pitchFamily="34" charset="-128"/>
                        </a:rPr>
                        <a:t>屋内</a:t>
                      </a:r>
                      <a:r>
                        <a:rPr kumimoji="1" lang="en-US" altLang="ja-JP" sz="1200" b="1">
                          <a:latin typeface="Yu Gothic UI" panose="020B0500000000000000" pitchFamily="34" charset="-128"/>
                          <a:ea typeface="Yu Gothic UI" panose="020B0500000000000000" pitchFamily="34" charset="-128"/>
                        </a:rPr>
                        <a:t>BOX</a:t>
                      </a:r>
                      <a:r>
                        <a:rPr kumimoji="1" lang="ja-JP" altLang="en-US" sz="1200" b="1">
                          <a:latin typeface="Yu Gothic UI" panose="020B0500000000000000" pitchFamily="34" charset="-128"/>
                          <a:ea typeface="Yu Gothic UI" panose="020B0500000000000000" pitchFamily="34" charset="-128"/>
                        </a:rPr>
                        <a:t>型</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4281242156"/>
                  </a:ext>
                </a:extLst>
              </a:tr>
              <a:tr h="205740">
                <a:tc rowSpan="14">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200" b="1" dirty="0">
                          <a:latin typeface="Yu Gothic UI" panose="020B0500000000000000" pitchFamily="34" charset="-128"/>
                          <a:ea typeface="Yu Gothic UI" panose="020B0500000000000000" pitchFamily="34" charset="-128"/>
                        </a:rPr>
                        <a:t>FHD</a:t>
                      </a:r>
                      <a:r>
                        <a:rPr kumimoji="1" lang="ja-JP" altLang="en-US" sz="1200" b="1" dirty="0">
                          <a:latin typeface="Yu Gothic UI" panose="020B0500000000000000" pitchFamily="34" charset="-128"/>
                          <a:ea typeface="Yu Gothic UI" panose="020B0500000000000000" pitchFamily="34" charset="-128"/>
                        </a:rPr>
                        <a:t>カメラ</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dirty="0">
                          <a:latin typeface="Yu Gothic UI" panose="020B0500000000000000" pitchFamily="34" charset="-128"/>
                          <a:ea typeface="Yu Gothic UI" panose="020B0500000000000000" pitchFamily="34" charset="-128"/>
                        </a:rPr>
                        <a:t>品番</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WV-S1536LNUX</a:t>
                      </a:r>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latin typeface="Yu Gothic UI" panose="020B0500000000000000" pitchFamily="34" charset="-128"/>
                          <a:ea typeface="Yu Gothic UI" panose="020B0500000000000000" pitchFamily="34" charset="-128"/>
                        </a:rPr>
                        <a:t>WV-S1536LTNUX</a:t>
                      </a:r>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WV-S1136UX</a:t>
                      </a:r>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389582138"/>
                  </a:ext>
                </a:extLst>
              </a:tr>
              <a:tr h="205740">
                <a:tc vMerge="1">
                  <a:txBody>
                    <a:bodyPr/>
                    <a:lstStyle/>
                    <a:p>
                      <a:endParaRPr kumimoji="1" lang="ja-JP" altLang="en-US" sz="160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dirty="0">
                          <a:latin typeface="Yu Gothic UI" panose="020B0500000000000000" pitchFamily="34" charset="-128"/>
                          <a:ea typeface="Yu Gothic UI" panose="020B0500000000000000" pitchFamily="34" charset="-128"/>
                        </a:rPr>
                        <a:t>画素数</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a:latin typeface="Yu Gothic UI" panose="020B0500000000000000" pitchFamily="34" charset="-128"/>
                          <a:ea typeface="Yu Gothic UI" panose="020B0500000000000000" pitchFamily="34" charset="-128"/>
                        </a:rPr>
                        <a:t>210</a:t>
                      </a:r>
                      <a:r>
                        <a:rPr kumimoji="1" lang="ja-JP" altLang="en-US" sz="900" b="1">
                          <a:latin typeface="Yu Gothic UI" panose="020B0500000000000000" pitchFamily="34" charset="-128"/>
                          <a:ea typeface="Yu Gothic UI" panose="020B0500000000000000" pitchFamily="34" charset="-128"/>
                        </a:rPr>
                        <a:t>万画素</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a:latin typeface="Yu Gothic UI" panose="020B0500000000000000" pitchFamily="34" charset="-128"/>
                          <a:ea typeface="Yu Gothic UI" panose="020B0500000000000000" pitchFamily="34" charset="-128"/>
                        </a:rPr>
                        <a:t>210</a:t>
                      </a:r>
                      <a:r>
                        <a:rPr kumimoji="1" lang="ja-JP" altLang="en-US" sz="900" b="1">
                          <a:latin typeface="Yu Gothic UI" panose="020B0500000000000000" pitchFamily="34" charset="-128"/>
                          <a:ea typeface="Yu Gothic UI" panose="020B0500000000000000" pitchFamily="34" charset="-128"/>
                        </a:rPr>
                        <a:t>万画素</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a:latin typeface="Yu Gothic UI" panose="020B0500000000000000" pitchFamily="34" charset="-128"/>
                          <a:ea typeface="Yu Gothic UI" panose="020B0500000000000000" pitchFamily="34" charset="-128"/>
                        </a:rPr>
                        <a:t>210</a:t>
                      </a:r>
                      <a:r>
                        <a:rPr kumimoji="1" lang="ja-JP" altLang="en-US" sz="900" b="1">
                          <a:latin typeface="Yu Gothic UI" panose="020B0500000000000000" pitchFamily="34" charset="-128"/>
                          <a:ea typeface="Yu Gothic UI" panose="020B0500000000000000" pitchFamily="34" charset="-128"/>
                        </a:rPr>
                        <a:t>万画素</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919681710"/>
                  </a:ext>
                </a:extLst>
              </a:tr>
              <a:tr h="20574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dirty="0">
                          <a:latin typeface="Yu Gothic UI" panose="020B0500000000000000" pitchFamily="34" charset="-128"/>
                          <a:ea typeface="Yu Gothic UI" panose="020B0500000000000000" pitchFamily="34" charset="-128"/>
                        </a:rPr>
                        <a:t>焦点距離</a:t>
                      </a:r>
                      <a:endParaRPr kumimoji="1" lang="en-US" altLang="ja-JP"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a:latin typeface="Yu Gothic UI" panose="020B0500000000000000" pitchFamily="34" charset="-128"/>
                          <a:ea typeface="Yu Gothic UI" panose="020B0500000000000000" pitchFamily="34" charset="-128"/>
                        </a:rPr>
                        <a:t>2.9~9.0mm</a:t>
                      </a:r>
                      <a:endParaRPr kumimoji="1" lang="ja-JP" altLang="en-US" sz="9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a:latin typeface="Yu Gothic UI" panose="020B0500000000000000" pitchFamily="34" charset="-128"/>
                          <a:ea typeface="Yu Gothic UI" panose="020B0500000000000000" pitchFamily="34" charset="-128"/>
                        </a:rPr>
                        <a:t>9~21mm</a:t>
                      </a:r>
                      <a:endParaRPr kumimoji="1" lang="ja-JP" altLang="en-US" sz="9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rowSpan="3">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a:latin typeface="Yu Gothic UI" panose="020B0500000000000000" pitchFamily="34" charset="-128"/>
                          <a:ea typeface="Yu Gothic UI" panose="020B0500000000000000" pitchFamily="34" charset="-128"/>
                        </a:rPr>
                        <a:t>使用するレンズによる</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876741997"/>
                  </a:ext>
                </a:extLst>
              </a:tr>
              <a:tr h="20574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dirty="0">
                          <a:latin typeface="Yu Gothic UI" panose="020B0500000000000000" pitchFamily="34" charset="-128"/>
                          <a:ea typeface="Yu Gothic UI" panose="020B0500000000000000" pitchFamily="34" charset="-128"/>
                        </a:rPr>
                        <a:t>画角（水平）</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37~117</a:t>
                      </a:r>
                      <a:r>
                        <a:rPr kumimoji="1" lang="ja-JP" altLang="en-US" sz="900" b="1" dirty="0">
                          <a:latin typeface="Yu Gothic UI" panose="020B0500000000000000" pitchFamily="34" charset="-128"/>
                          <a:ea typeface="Yu Gothic UI" panose="020B0500000000000000" pitchFamily="34" charset="-128"/>
                        </a:rPr>
                        <a:t>度</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15~36</a:t>
                      </a:r>
                      <a:r>
                        <a:rPr kumimoji="1" lang="ja-JP" altLang="en-US" sz="900" b="1" dirty="0">
                          <a:latin typeface="Yu Gothic UI" panose="020B0500000000000000" pitchFamily="34" charset="-128"/>
                          <a:ea typeface="Yu Gothic UI" panose="020B0500000000000000" pitchFamily="34" charset="-128"/>
                        </a:rPr>
                        <a:t>度</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760554"/>
                  </a:ext>
                </a:extLst>
              </a:tr>
              <a:tr h="20574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a:latin typeface="Yu Gothic UI" panose="020B0500000000000000" pitchFamily="34" charset="-128"/>
                          <a:ea typeface="Yu Gothic UI" panose="020B0500000000000000" pitchFamily="34" charset="-128"/>
                        </a:rPr>
                        <a:t>画角（垂直）</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21~62</a:t>
                      </a:r>
                      <a:r>
                        <a:rPr kumimoji="1" lang="ja-JP" altLang="en-US" sz="900" b="1" dirty="0">
                          <a:latin typeface="Yu Gothic UI" panose="020B0500000000000000" pitchFamily="34" charset="-128"/>
                          <a:ea typeface="Yu Gothic UI" panose="020B0500000000000000" pitchFamily="34" charset="-128"/>
                        </a:rPr>
                        <a:t>度</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11~27</a:t>
                      </a:r>
                      <a:r>
                        <a:rPr kumimoji="1" lang="ja-JP" altLang="en-US" sz="900" b="1" dirty="0">
                          <a:latin typeface="Yu Gothic UI" panose="020B0500000000000000" pitchFamily="34" charset="-128"/>
                          <a:ea typeface="Yu Gothic UI" panose="020B0500000000000000" pitchFamily="34" charset="-128"/>
                        </a:rPr>
                        <a:t>度</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vMerge="1">
                  <a:txBody>
                    <a:bodyPr/>
                    <a:lstStyle/>
                    <a:p>
                      <a:endParaRPr kumimoji="1" lang="ja-JP" altLang="en-US" sz="1200" b="1">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784451605"/>
                  </a:ext>
                </a:extLst>
              </a:tr>
              <a:tr h="745011">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448101343"/>
                  </a:ext>
                </a:extLst>
              </a:tr>
              <a:tr h="264359">
                <a:tc vMerge="1">
                  <a:txBody>
                    <a:bodyPr/>
                    <a:lstStyle/>
                    <a:p>
                      <a:endParaRPr kumimoji="1" lang="ja-JP" altLang="en-US" sz="1200" b="1">
                        <a:solidFill>
                          <a:schemeClr val="bg1"/>
                        </a:solidFill>
                        <a:latin typeface="Meiryo UI" panose="020B0604030504040204" pitchFamily="50" charset="-128"/>
                        <a:ea typeface="Meiryo UI" panose="020B0604030504040204" pitchFamily="50" charset="-128"/>
                      </a:endParaRPr>
                    </a:p>
                  </a:txBody>
                  <a:tcPr>
                    <a:solidFill>
                      <a:schemeClr val="accent5">
                        <a:lumMod val="75000"/>
                      </a:scheme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endParaRPr kumimoji="1" lang="ja-JP" altLang="en-US" sz="12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a:solidFill>
                            <a:schemeClr val="bg1"/>
                          </a:solidFill>
                          <a:latin typeface="Yu Gothic UI" panose="020B0500000000000000" pitchFamily="34" charset="-128"/>
                          <a:ea typeface="Yu Gothic UI" panose="020B0500000000000000" pitchFamily="34" charset="-128"/>
                        </a:rPr>
                        <a:t>屋外ドーム型（短焦点）</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75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a:solidFill>
                            <a:schemeClr val="bg1"/>
                          </a:solidFill>
                          <a:latin typeface="Yu Gothic UI" panose="020B0500000000000000" pitchFamily="34" charset="-128"/>
                          <a:ea typeface="Yu Gothic UI" panose="020B0500000000000000" pitchFamily="34" charset="-128"/>
                        </a:rPr>
                        <a:t>屋外ドーム型（長焦点）</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75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r>
                        <a:rPr kumimoji="1" lang="ja-JP" altLang="en-US" sz="1200" b="1">
                          <a:solidFill>
                            <a:schemeClr val="bg1"/>
                          </a:solidFill>
                          <a:latin typeface="Yu Gothic UI" panose="020B0500000000000000" pitchFamily="34" charset="-128"/>
                          <a:ea typeface="Yu Gothic UI" panose="020B0500000000000000" pitchFamily="34" charset="-128"/>
                        </a:rPr>
                        <a:t>周辺機器</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6726842"/>
                  </a:ext>
                </a:extLst>
              </a:tr>
              <a:tr h="0">
                <a:tc vMerge="1">
                  <a:txBody>
                    <a:bodyPr/>
                    <a:lstStyle/>
                    <a:p>
                      <a:endParaRPr kumimoji="1" lang="ja-JP" altLang="en-US" sz="1600" b="1">
                        <a:latin typeface="Meiryo UI" panose="020B0604030504040204" pitchFamily="50" charset="-128"/>
                        <a:ea typeface="Meiryo UI" panose="020B0604030504040204" pitchFamily="50" charset="-128"/>
                      </a:endParaRPr>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dirty="0">
                          <a:latin typeface="Yu Gothic UI" panose="020B0500000000000000" pitchFamily="34" charset="-128"/>
                          <a:ea typeface="Yu Gothic UI" panose="020B0500000000000000" pitchFamily="34" charset="-128"/>
                        </a:rPr>
                        <a:t>品番</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WV-S2536LNUX</a:t>
                      </a:r>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latin typeface="Yu Gothic UI" panose="020B0500000000000000" pitchFamily="34" charset="-128"/>
                          <a:ea typeface="Yu Gothic UI" panose="020B0500000000000000" pitchFamily="34" charset="-128"/>
                        </a:rPr>
                        <a:t>WV-S2536LTNUX</a:t>
                      </a:r>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dirty="0">
                          <a:latin typeface="Yu Gothic UI" panose="020B0500000000000000" pitchFamily="34" charset="-128"/>
                          <a:ea typeface="Yu Gothic UI" panose="020B0500000000000000" pitchFamily="34" charset="-128"/>
                        </a:rPr>
                        <a:t>レンズ タムロン製　</a:t>
                      </a:r>
                      <a:r>
                        <a:rPr kumimoji="1" lang="en-US" altLang="ja-JP" sz="900" b="1" dirty="0">
                          <a:latin typeface="Yu Gothic UI" panose="020B0500000000000000" pitchFamily="34" charset="-128"/>
                          <a:ea typeface="Yu Gothic UI" panose="020B0500000000000000" pitchFamily="34" charset="-128"/>
                        </a:rPr>
                        <a:t>M13VG850IR</a:t>
                      </a:r>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795738387"/>
                  </a:ext>
                </a:extLst>
              </a:tr>
              <a:tr h="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a:latin typeface="Yu Gothic UI" panose="020B0500000000000000" pitchFamily="34" charset="-128"/>
                          <a:ea typeface="Yu Gothic UI" panose="020B0500000000000000" pitchFamily="34" charset="-128"/>
                        </a:rPr>
                        <a:t>画素数</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210</a:t>
                      </a:r>
                      <a:r>
                        <a:rPr kumimoji="1" lang="ja-JP" altLang="en-US" sz="900" b="1" dirty="0">
                          <a:latin typeface="Yu Gothic UI" panose="020B0500000000000000" pitchFamily="34" charset="-128"/>
                          <a:ea typeface="Yu Gothic UI" panose="020B0500000000000000" pitchFamily="34" charset="-128"/>
                        </a:rPr>
                        <a:t>万画素</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a:latin typeface="Yu Gothic UI" panose="020B0500000000000000" pitchFamily="34" charset="-128"/>
                          <a:ea typeface="Yu Gothic UI" panose="020B0500000000000000" pitchFamily="34" charset="-128"/>
                        </a:rPr>
                        <a:t>210</a:t>
                      </a:r>
                      <a:r>
                        <a:rPr kumimoji="1" lang="ja-JP" altLang="en-US" sz="900" b="1">
                          <a:latin typeface="Yu Gothic UI" panose="020B0500000000000000" pitchFamily="34" charset="-128"/>
                          <a:ea typeface="Yu Gothic UI" panose="020B0500000000000000" pitchFamily="34" charset="-128"/>
                        </a:rPr>
                        <a:t>万画素</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a:latin typeface="Yu Gothic UI" panose="020B0500000000000000" pitchFamily="34" charset="-128"/>
                          <a:ea typeface="Yu Gothic UI" panose="020B0500000000000000" pitchFamily="34" charset="-128"/>
                        </a:rPr>
                        <a:t>焦点距離：</a:t>
                      </a:r>
                      <a:r>
                        <a:rPr kumimoji="1" lang="en-US" altLang="ja-JP" sz="900" b="1">
                          <a:latin typeface="Yu Gothic UI" panose="020B0500000000000000" pitchFamily="34" charset="-128"/>
                          <a:ea typeface="Yu Gothic UI" panose="020B0500000000000000" pitchFamily="34" charset="-128"/>
                        </a:rPr>
                        <a:t>8~50mm</a:t>
                      </a:r>
                      <a:endParaRPr kumimoji="1" lang="ja-JP" altLang="en-US" sz="9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118725846"/>
                  </a:ext>
                </a:extLst>
              </a:tr>
              <a:tr h="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a:latin typeface="Yu Gothic UI" panose="020B0500000000000000" pitchFamily="34" charset="-128"/>
                          <a:ea typeface="Yu Gothic UI" panose="020B0500000000000000" pitchFamily="34" charset="-128"/>
                        </a:rPr>
                        <a:t>焦点距離</a:t>
                      </a:r>
                      <a:endParaRPr kumimoji="1" lang="en-US" altLang="ja-JP" sz="9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2.9~9.0mm</a:t>
                      </a:r>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9~21mm</a:t>
                      </a:r>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rowSpan="2">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481668292"/>
                  </a:ext>
                </a:extLst>
              </a:tr>
              <a:tr h="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a:latin typeface="Yu Gothic UI" panose="020B0500000000000000" pitchFamily="34" charset="-128"/>
                          <a:ea typeface="Yu Gothic UI" panose="020B0500000000000000" pitchFamily="34" charset="-128"/>
                        </a:rPr>
                        <a:t>画角（水平）</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36~113</a:t>
                      </a:r>
                      <a:r>
                        <a:rPr kumimoji="1" lang="ja-JP" altLang="en-US" sz="900" b="1" dirty="0">
                          <a:latin typeface="Yu Gothic UI" panose="020B0500000000000000" pitchFamily="34" charset="-128"/>
                          <a:ea typeface="Yu Gothic UI" panose="020B0500000000000000" pitchFamily="34" charset="-128"/>
                        </a:rPr>
                        <a:t>度</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15~36</a:t>
                      </a:r>
                      <a:r>
                        <a:rPr kumimoji="1" lang="ja-JP" altLang="en-US" sz="900" b="1" dirty="0">
                          <a:latin typeface="Yu Gothic UI" panose="020B0500000000000000" pitchFamily="34" charset="-128"/>
                          <a:ea typeface="Yu Gothic UI" panose="020B0500000000000000" pitchFamily="34" charset="-128"/>
                        </a:rPr>
                        <a:t>度</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vMerge="1">
                  <a:txBody>
                    <a:bodyPr/>
                    <a:lstStyle/>
                    <a:p>
                      <a:endParaRPr kumimoji="1" lang="ja-JP" altLang="en-US" sz="1200" b="1">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06598061"/>
                  </a:ext>
                </a:extLst>
              </a:tr>
              <a:tr h="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a:latin typeface="Yu Gothic UI" panose="020B0500000000000000" pitchFamily="34" charset="-128"/>
                          <a:ea typeface="Yu Gothic UI" panose="020B0500000000000000" pitchFamily="34" charset="-128"/>
                        </a:rPr>
                        <a:t>画角（垂直）</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20</a:t>
                      </a:r>
                      <a:r>
                        <a:rPr kumimoji="1" lang="ja-JP" altLang="en-US" sz="900" b="1" dirty="0">
                          <a:latin typeface="Yu Gothic UI" panose="020B0500000000000000" pitchFamily="34" charset="-128"/>
                          <a:ea typeface="Yu Gothic UI" panose="020B0500000000000000" pitchFamily="34" charset="-128"/>
                        </a:rPr>
                        <a:t>～</a:t>
                      </a:r>
                      <a:r>
                        <a:rPr kumimoji="1" lang="en-US" altLang="ja-JP" sz="900" b="1" dirty="0">
                          <a:latin typeface="Yu Gothic UI" panose="020B0500000000000000" pitchFamily="34" charset="-128"/>
                          <a:ea typeface="Yu Gothic UI" panose="020B0500000000000000" pitchFamily="34" charset="-128"/>
                        </a:rPr>
                        <a:t>60</a:t>
                      </a:r>
                      <a:r>
                        <a:rPr kumimoji="1" lang="ja-JP" altLang="en-US" sz="900" b="1" dirty="0">
                          <a:latin typeface="Yu Gothic UI" panose="020B0500000000000000" pitchFamily="34" charset="-128"/>
                          <a:ea typeface="Yu Gothic UI" panose="020B0500000000000000" pitchFamily="34" charset="-128"/>
                        </a:rPr>
                        <a:t>度</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9</a:t>
                      </a:r>
                      <a:r>
                        <a:rPr kumimoji="1" lang="ja-JP" altLang="en-US" sz="900" b="1" dirty="0">
                          <a:latin typeface="Yu Gothic UI" panose="020B0500000000000000" pitchFamily="34" charset="-128"/>
                          <a:ea typeface="Yu Gothic UI" panose="020B0500000000000000" pitchFamily="34" charset="-128"/>
                        </a:rPr>
                        <a:t>～</a:t>
                      </a:r>
                      <a:r>
                        <a:rPr kumimoji="1" lang="en-US" altLang="ja-JP" sz="900" b="1" dirty="0">
                          <a:latin typeface="Yu Gothic UI" panose="020B0500000000000000" pitchFamily="34" charset="-128"/>
                          <a:ea typeface="Yu Gothic UI" panose="020B0500000000000000" pitchFamily="34" charset="-128"/>
                        </a:rPr>
                        <a:t>20</a:t>
                      </a:r>
                      <a:r>
                        <a:rPr kumimoji="1" lang="ja-JP" altLang="en-US" sz="900" b="1" dirty="0">
                          <a:latin typeface="Yu Gothic UI" panose="020B0500000000000000" pitchFamily="34" charset="-128"/>
                          <a:ea typeface="Yu Gothic UI" panose="020B0500000000000000" pitchFamily="34" charset="-128"/>
                        </a:rPr>
                        <a:t>度</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a:latin typeface="Yu Gothic UI" panose="020B0500000000000000" pitchFamily="34" charset="-128"/>
                          <a:ea typeface="Yu Gothic UI" panose="020B0500000000000000" pitchFamily="34" charset="-128"/>
                        </a:rPr>
                        <a:t>ハウジング ミカミ製 </a:t>
                      </a:r>
                      <a:r>
                        <a:rPr kumimoji="1" lang="en-US" altLang="ja-JP" sz="900" b="1">
                          <a:latin typeface="Yu Gothic UI" panose="020B0500000000000000" pitchFamily="34" charset="-128"/>
                          <a:ea typeface="Yu Gothic UI" panose="020B0500000000000000" pitchFamily="34" charset="-128"/>
                        </a:rPr>
                        <a:t>CH-1300A</a:t>
                      </a:r>
                      <a:endParaRPr kumimoji="1" lang="ja-JP" altLang="en-US" sz="9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808601427"/>
                  </a:ext>
                </a:extLst>
              </a:tr>
              <a:tr h="248337">
                <a:tc vMerge="1">
                  <a:txBody>
                    <a:bodyPr/>
                    <a:lstStyle/>
                    <a:p>
                      <a:endParaRPr kumimoji="1" lang="ja-JP" altLang="en-US"/>
                    </a:p>
                  </a:txBody>
                  <a:tcPr/>
                </a:tc>
                <a:tc rowSpan="2">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rowSpan="2">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rowSpan="2">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a:latin typeface="Yu Gothic UI" panose="020B0500000000000000" pitchFamily="34" charset="-128"/>
                          <a:ea typeface="Yu Gothic UI" panose="020B0500000000000000" pitchFamily="34" charset="-128"/>
                        </a:rPr>
                        <a:t>収納性課題、画面欠けなし</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357838106"/>
                  </a:ext>
                </a:extLst>
              </a:tr>
              <a:tr h="49667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789761658"/>
                  </a:ext>
                </a:extLst>
              </a:tr>
            </a:tbl>
          </a:graphicData>
        </a:graphic>
      </p:graphicFrame>
      <p:pic>
        <p:nvPicPr>
          <p:cNvPr id="14" name="図 13">
            <a:extLst>
              <a:ext uri="{FF2B5EF4-FFF2-40B4-BE49-F238E27FC236}">
                <a16:creationId xmlns:a16="http://schemas.microsoft.com/office/drawing/2014/main" id="{58B9EC01-8C70-DBE4-FF35-41655EF0A401}"/>
              </a:ext>
            </a:extLst>
          </p:cNvPr>
          <p:cNvPicPr>
            <a:picLocks noChangeAspect="1"/>
          </p:cNvPicPr>
          <p:nvPr/>
        </p:nvPicPr>
        <p:blipFill>
          <a:blip r:embed="rId2"/>
          <a:stretch>
            <a:fillRect/>
          </a:stretch>
        </p:blipFill>
        <p:spPr>
          <a:xfrm>
            <a:off x="4917845" y="1889539"/>
            <a:ext cx="1107281" cy="631889"/>
          </a:xfrm>
          <a:prstGeom prst="rect">
            <a:avLst/>
          </a:prstGeom>
        </p:spPr>
      </p:pic>
      <p:sp>
        <p:nvSpPr>
          <p:cNvPr id="2" name="タイトル 1"/>
          <p:cNvSpPr>
            <a:spLocks noGrp="1"/>
          </p:cNvSpPr>
          <p:nvPr>
            <p:ph type="title"/>
          </p:nvPr>
        </p:nvSpPr>
        <p:spPr/>
        <p:txBody>
          <a:bodyPr/>
          <a:lstStyle/>
          <a:p>
            <a:r>
              <a:rPr lang="ja-JP" altLang="en-US" dirty="0"/>
              <a:t>新</a:t>
            </a:r>
            <a:r>
              <a:rPr kumimoji="1" lang="en-US" altLang="ja-JP" dirty="0"/>
              <a:t>S</a:t>
            </a:r>
            <a:r>
              <a:rPr kumimoji="1" lang="ja-JP" altLang="en-US" dirty="0"/>
              <a:t>シリーズカメラ　本資料掲載内容の対象機種</a:t>
            </a:r>
          </a:p>
        </p:txBody>
      </p:sp>
      <p:sp>
        <p:nvSpPr>
          <p:cNvPr id="4" name="テキスト ボックス 3">
            <a:extLst>
              <a:ext uri="{FF2B5EF4-FFF2-40B4-BE49-F238E27FC236}">
                <a16:creationId xmlns:a16="http://schemas.microsoft.com/office/drawing/2014/main" id="{8B870282-C147-1B25-D1BA-A28F82E726CD}"/>
              </a:ext>
            </a:extLst>
          </p:cNvPr>
          <p:cNvSpPr txBox="1"/>
          <p:nvPr/>
        </p:nvSpPr>
        <p:spPr>
          <a:xfrm>
            <a:off x="1577441" y="4573340"/>
            <a:ext cx="5562499" cy="275268"/>
          </a:xfrm>
          <a:prstGeom prst="rect">
            <a:avLst/>
          </a:prstGeom>
          <a:noFill/>
        </p:spPr>
        <p:txBody>
          <a:bodyPr wrap="square">
            <a:spAutoFit/>
          </a:bodyPr>
          <a:lstStyle/>
          <a:p>
            <a:pPr fontAlgn="base">
              <a:lnSpc>
                <a:spcPct val="120000"/>
              </a:lnSpc>
              <a:spcBef>
                <a:spcPct val="0"/>
              </a:spcBef>
              <a:spcAft>
                <a:spcPct val="0"/>
              </a:spcAft>
              <a:defRPr/>
            </a:pPr>
            <a:r>
              <a:rPr lang="ja-JP" altLang="en-US" sz="1050" b="1"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屋内ドームカメラ</a:t>
            </a:r>
            <a:r>
              <a:rPr lang="en-US" altLang="ja-JP" sz="1050" b="1"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(WV-S2135/S2136LJ)</a:t>
            </a:r>
            <a:r>
              <a:rPr lang="ja-JP" altLang="en-US" sz="1050" b="1"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を用いて、屋内環境でシステムを構築いただくことも可能です。</a:t>
            </a:r>
            <a:endParaRPr lang="en-US" altLang="ja-JP" sz="1050" b="1"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endParaRPr>
          </a:p>
        </p:txBody>
      </p:sp>
      <p:pic>
        <p:nvPicPr>
          <p:cNvPr id="8" name="Picture 10" descr="https://o.remove.bg/downloads/503d1a19-0de9-4d3a-a79a-888db3c693c8/image-removebg-preview.png">
            <a:extLst>
              <a:ext uri="{FF2B5EF4-FFF2-40B4-BE49-F238E27FC236}">
                <a16:creationId xmlns:a16="http://schemas.microsoft.com/office/drawing/2014/main" id="{ECBEDDEC-FB80-DCBE-D063-AE346867E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385" y="3194310"/>
            <a:ext cx="572708" cy="4868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s://o.remove.bg/downloads/f5e33fca-753a-41ea-b6cc-de01e3a4b252/image-removebg-preview.png">
            <a:extLst>
              <a:ext uri="{FF2B5EF4-FFF2-40B4-BE49-F238E27FC236}">
                <a16:creationId xmlns:a16="http://schemas.microsoft.com/office/drawing/2014/main" id="{366374CF-4CCA-3038-6AD3-A2A2ED37AC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9144" y="4033065"/>
            <a:ext cx="899341" cy="603217"/>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BAFE25FB-8983-3E45-72F6-1AFD06697371}"/>
              </a:ext>
            </a:extLst>
          </p:cNvPr>
          <p:cNvPicPr>
            <a:picLocks noChangeAspect="1"/>
          </p:cNvPicPr>
          <p:nvPr/>
        </p:nvPicPr>
        <p:blipFill>
          <a:blip r:embed="rId2"/>
          <a:stretch>
            <a:fillRect/>
          </a:stretch>
        </p:blipFill>
        <p:spPr>
          <a:xfrm>
            <a:off x="3101242" y="1875557"/>
            <a:ext cx="1107281" cy="631889"/>
          </a:xfrm>
          <a:prstGeom prst="rect">
            <a:avLst/>
          </a:prstGeom>
        </p:spPr>
      </p:pic>
      <p:pic>
        <p:nvPicPr>
          <p:cNvPr id="17" name="図 16">
            <a:extLst>
              <a:ext uri="{FF2B5EF4-FFF2-40B4-BE49-F238E27FC236}">
                <a16:creationId xmlns:a16="http://schemas.microsoft.com/office/drawing/2014/main" id="{19821C1E-49E8-B6C4-A2E3-9307FA1A600F}"/>
              </a:ext>
            </a:extLst>
          </p:cNvPr>
          <p:cNvPicPr>
            <a:picLocks noChangeAspect="1"/>
          </p:cNvPicPr>
          <p:nvPr/>
        </p:nvPicPr>
        <p:blipFill>
          <a:blip r:embed="rId5"/>
          <a:stretch>
            <a:fillRect/>
          </a:stretch>
        </p:blipFill>
        <p:spPr>
          <a:xfrm>
            <a:off x="3270149" y="3927850"/>
            <a:ext cx="760095" cy="631508"/>
          </a:xfrm>
          <a:prstGeom prst="rect">
            <a:avLst/>
          </a:prstGeom>
        </p:spPr>
      </p:pic>
      <p:pic>
        <p:nvPicPr>
          <p:cNvPr id="18" name="図 17">
            <a:extLst>
              <a:ext uri="{FF2B5EF4-FFF2-40B4-BE49-F238E27FC236}">
                <a16:creationId xmlns:a16="http://schemas.microsoft.com/office/drawing/2014/main" id="{70B8D3E3-9C0B-5BB6-8DEF-1EF3B327A144}"/>
              </a:ext>
            </a:extLst>
          </p:cNvPr>
          <p:cNvPicPr>
            <a:picLocks noChangeAspect="1"/>
          </p:cNvPicPr>
          <p:nvPr/>
        </p:nvPicPr>
        <p:blipFill>
          <a:blip r:embed="rId6"/>
          <a:stretch>
            <a:fillRect/>
          </a:stretch>
        </p:blipFill>
        <p:spPr>
          <a:xfrm>
            <a:off x="5085388" y="3929973"/>
            <a:ext cx="747141" cy="630841"/>
          </a:xfrm>
          <a:prstGeom prst="rect">
            <a:avLst/>
          </a:prstGeom>
        </p:spPr>
      </p:pic>
      <p:pic>
        <p:nvPicPr>
          <p:cNvPr id="20" name="図 19">
            <a:extLst>
              <a:ext uri="{FF2B5EF4-FFF2-40B4-BE49-F238E27FC236}">
                <a16:creationId xmlns:a16="http://schemas.microsoft.com/office/drawing/2014/main" id="{531DD742-D035-8153-C4AC-F76EB2026D96}"/>
              </a:ext>
            </a:extLst>
          </p:cNvPr>
          <p:cNvPicPr>
            <a:picLocks noChangeAspect="1"/>
          </p:cNvPicPr>
          <p:nvPr/>
        </p:nvPicPr>
        <p:blipFill>
          <a:blip r:embed="rId7"/>
          <a:stretch>
            <a:fillRect/>
          </a:stretch>
        </p:blipFill>
        <p:spPr>
          <a:xfrm>
            <a:off x="6758037" y="1920685"/>
            <a:ext cx="1154430" cy="580073"/>
          </a:xfrm>
          <a:prstGeom prst="rect">
            <a:avLst/>
          </a:prstGeom>
        </p:spPr>
      </p:pic>
    </p:spTree>
    <p:extLst>
      <p:ext uri="{BB962C8B-B14F-4D97-AF65-F5344CB8AC3E}">
        <p14:creationId xmlns:p14="http://schemas.microsoft.com/office/powerpoint/2010/main" val="2531281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2F1D4805-1031-720D-B9E2-393D63B4BA62}"/>
              </a:ext>
            </a:extLst>
          </p:cNvPr>
          <p:cNvGraphicFramePr>
            <a:graphicFrameLocks noGrp="1"/>
          </p:cNvGraphicFramePr>
          <p:nvPr>
            <p:extLst>
              <p:ext uri="{D42A27DB-BD31-4B8C-83A1-F6EECF244321}">
                <p14:modId xmlns:p14="http://schemas.microsoft.com/office/powerpoint/2010/main" val="721221237"/>
              </p:ext>
            </p:extLst>
          </p:nvPr>
        </p:nvGraphicFramePr>
        <p:xfrm>
          <a:off x="961097" y="541301"/>
          <a:ext cx="7274302" cy="4076140"/>
        </p:xfrm>
        <a:graphic>
          <a:graphicData uri="http://schemas.openxmlformats.org/drawingml/2006/table">
            <a:tbl>
              <a:tblPr firstRow="1" bandRow="1"/>
              <a:tblGrid>
                <a:gridCol w="970598">
                  <a:extLst>
                    <a:ext uri="{9D8B030D-6E8A-4147-A177-3AD203B41FA5}">
                      <a16:colId xmlns:a16="http://schemas.microsoft.com/office/drawing/2014/main" val="4172629869"/>
                    </a:ext>
                  </a:extLst>
                </a:gridCol>
                <a:gridCol w="834323">
                  <a:extLst>
                    <a:ext uri="{9D8B030D-6E8A-4147-A177-3AD203B41FA5}">
                      <a16:colId xmlns:a16="http://schemas.microsoft.com/office/drawing/2014/main" val="4259013396"/>
                    </a:ext>
                  </a:extLst>
                </a:gridCol>
                <a:gridCol w="1823127">
                  <a:extLst>
                    <a:ext uri="{9D8B030D-6E8A-4147-A177-3AD203B41FA5}">
                      <a16:colId xmlns:a16="http://schemas.microsoft.com/office/drawing/2014/main" val="3754170202"/>
                    </a:ext>
                  </a:extLst>
                </a:gridCol>
                <a:gridCol w="1823127">
                  <a:extLst>
                    <a:ext uri="{9D8B030D-6E8A-4147-A177-3AD203B41FA5}">
                      <a16:colId xmlns:a16="http://schemas.microsoft.com/office/drawing/2014/main" val="1607644322"/>
                    </a:ext>
                  </a:extLst>
                </a:gridCol>
                <a:gridCol w="1823127">
                  <a:extLst>
                    <a:ext uri="{9D8B030D-6E8A-4147-A177-3AD203B41FA5}">
                      <a16:colId xmlns:a16="http://schemas.microsoft.com/office/drawing/2014/main" val="3814543300"/>
                    </a:ext>
                  </a:extLst>
                </a:gridCol>
              </a:tblGrid>
              <a:tr h="264359">
                <a:tc gridSpan="2">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pPr algn="ctr"/>
                      <a:endParaRPr kumimoji="1" lang="ja-JP" altLang="en-US" sz="1600">
                        <a:latin typeface="Meiryo UI" panose="020B0604030504040204" pitchFamily="50" charset="-128"/>
                        <a:ea typeface="Meiryo UI" panose="020B0604030504040204" pitchFamily="50" charset="-128"/>
                      </a:endParaRPr>
                    </a:p>
                  </a:txBody>
                  <a:tcPr/>
                </a:tc>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Yu Gothic UI" panose="020B0500000000000000" pitchFamily="34" charset="-128"/>
                          <a:ea typeface="Yu Gothic UI" panose="020B0500000000000000" pitchFamily="34" charset="-128"/>
                        </a:rPr>
                        <a:t>屋外</a:t>
                      </a:r>
                      <a:r>
                        <a:rPr kumimoji="1" lang="en-US" altLang="ja-JP" sz="1200" b="1" dirty="0">
                          <a:latin typeface="Yu Gothic UI" panose="020B0500000000000000" pitchFamily="34" charset="-128"/>
                          <a:ea typeface="Yu Gothic UI" panose="020B0500000000000000" pitchFamily="34" charset="-128"/>
                        </a:rPr>
                        <a:t>BOX</a:t>
                      </a:r>
                      <a:r>
                        <a:rPr kumimoji="1" lang="ja-JP" altLang="en-US" sz="1200" b="1" dirty="0">
                          <a:latin typeface="Yu Gothic UI" panose="020B0500000000000000" pitchFamily="34" charset="-128"/>
                          <a:ea typeface="Yu Gothic UI" panose="020B0500000000000000" pitchFamily="34" charset="-128"/>
                        </a:rPr>
                        <a:t>型（短焦点）</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a:latin typeface="Yu Gothic UI" panose="020B0500000000000000" pitchFamily="34" charset="-128"/>
                          <a:ea typeface="Yu Gothic UI" panose="020B0500000000000000" pitchFamily="34" charset="-128"/>
                        </a:rPr>
                        <a:t>屋外</a:t>
                      </a:r>
                      <a:r>
                        <a:rPr kumimoji="1" lang="en-US" altLang="ja-JP" sz="1200" b="1">
                          <a:latin typeface="Yu Gothic UI" panose="020B0500000000000000" pitchFamily="34" charset="-128"/>
                          <a:ea typeface="Yu Gothic UI" panose="020B0500000000000000" pitchFamily="34" charset="-128"/>
                        </a:rPr>
                        <a:t>BOX</a:t>
                      </a:r>
                      <a:r>
                        <a:rPr kumimoji="1" lang="ja-JP" altLang="en-US" sz="1200" b="1">
                          <a:latin typeface="Yu Gothic UI" panose="020B0500000000000000" pitchFamily="34" charset="-128"/>
                          <a:ea typeface="Yu Gothic UI" panose="020B0500000000000000" pitchFamily="34" charset="-128"/>
                        </a:rPr>
                        <a:t>型（長焦点）</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algn="ctr"/>
                      <a:r>
                        <a:rPr kumimoji="1" lang="ja-JP" altLang="en-US" sz="1200" b="1">
                          <a:latin typeface="Yu Gothic UI" panose="020B0500000000000000" pitchFamily="34" charset="-128"/>
                          <a:ea typeface="Yu Gothic UI" panose="020B0500000000000000" pitchFamily="34" charset="-128"/>
                        </a:rPr>
                        <a:t>屋内</a:t>
                      </a:r>
                      <a:r>
                        <a:rPr kumimoji="1" lang="en-US" altLang="ja-JP" sz="1200" b="1">
                          <a:latin typeface="Yu Gothic UI" panose="020B0500000000000000" pitchFamily="34" charset="-128"/>
                          <a:ea typeface="Yu Gothic UI" panose="020B0500000000000000" pitchFamily="34" charset="-128"/>
                        </a:rPr>
                        <a:t>BOX</a:t>
                      </a:r>
                      <a:r>
                        <a:rPr kumimoji="1" lang="ja-JP" altLang="en-US" sz="1200" b="1">
                          <a:latin typeface="Yu Gothic UI" panose="020B0500000000000000" pitchFamily="34" charset="-128"/>
                          <a:ea typeface="Yu Gothic UI" panose="020B0500000000000000" pitchFamily="34" charset="-128"/>
                        </a:rPr>
                        <a:t>型</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4281242156"/>
                  </a:ext>
                </a:extLst>
              </a:tr>
              <a:tr h="205740">
                <a:tc rowSpan="14">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200" b="1" dirty="0">
                          <a:latin typeface="Yu Gothic UI" panose="020B0500000000000000" pitchFamily="34" charset="-128"/>
                          <a:ea typeface="Yu Gothic UI" panose="020B0500000000000000" pitchFamily="34" charset="-128"/>
                        </a:rPr>
                        <a:t>FHD</a:t>
                      </a:r>
                      <a:r>
                        <a:rPr kumimoji="1" lang="ja-JP" altLang="en-US" sz="1200" b="1" dirty="0">
                          <a:latin typeface="Yu Gothic UI" panose="020B0500000000000000" pitchFamily="34" charset="-128"/>
                          <a:ea typeface="Yu Gothic UI" panose="020B0500000000000000" pitchFamily="34" charset="-128"/>
                        </a:rPr>
                        <a:t>カメラ</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dirty="0">
                          <a:latin typeface="Yu Gothic UI" panose="020B0500000000000000" pitchFamily="34" charset="-128"/>
                          <a:ea typeface="Yu Gothic UI" panose="020B0500000000000000" pitchFamily="34" charset="-128"/>
                        </a:rPr>
                        <a:t>品番</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WV-S1536LNJ</a:t>
                      </a:r>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latin typeface="Yu Gothic UI" panose="020B0500000000000000" pitchFamily="34" charset="-128"/>
                          <a:ea typeface="Yu Gothic UI" panose="020B0500000000000000" pitchFamily="34" charset="-128"/>
                        </a:rPr>
                        <a:t>WV-S1536LTNJ</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WV-S1136J</a:t>
                      </a:r>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389582138"/>
                  </a:ext>
                </a:extLst>
              </a:tr>
              <a:tr h="205740">
                <a:tc vMerge="1">
                  <a:txBody>
                    <a:bodyPr/>
                    <a:lstStyle/>
                    <a:p>
                      <a:endParaRPr kumimoji="1" lang="ja-JP" altLang="en-US" sz="160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dirty="0">
                          <a:latin typeface="Yu Gothic UI" panose="020B0500000000000000" pitchFamily="34" charset="-128"/>
                          <a:ea typeface="Yu Gothic UI" panose="020B0500000000000000" pitchFamily="34" charset="-128"/>
                        </a:rPr>
                        <a:t>画素数</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a:latin typeface="Yu Gothic UI" panose="020B0500000000000000" pitchFamily="34" charset="-128"/>
                          <a:ea typeface="Yu Gothic UI" panose="020B0500000000000000" pitchFamily="34" charset="-128"/>
                        </a:rPr>
                        <a:t>210</a:t>
                      </a:r>
                      <a:r>
                        <a:rPr kumimoji="1" lang="ja-JP" altLang="en-US" sz="900" b="1">
                          <a:latin typeface="Yu Gothic UI" panose="020B0500000000000000" pitchFamily="34" charset="-128"/>
                          <a:ea typeface="Yu Gothic UI" panose="020B0500000000000000" pitchFamily="34" charset="-128"/>
                        </a:rPr>
                        <a:t>万画素</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a:latin typeface="Yu Gothic UI" panose="020B0500000000000000" pitchFamily="34" charset="-128"/>
                          <a:ea typeface="Yu Gothic UI" panose="020B0500000000000000" pitchFamily="34" charset="-128"/>
                        </a:rPr>
                        <a:t>210</a:t>
                      </a:r>
                      <a:r>
                        <a:rPr kumimoji="1" lang="ja-JP" altLang="en-US" sz="900" b="1">
                          <a:latin typeface="Yu Gothic UI" panose="020B0500000000000000" pitchFamily="34" charset="-128"/>
                          <a:ea typeface="Yu Gothic UI" panose="020B0500000000000000" pitchFamily="34" charset="-128"/>
                        </a:rPr>
                        <a:t>万画素</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a:latin typeface="Yu Gothic UI" panose="020B0500000000000000" pitchFamily="34" charset="-128"/>
                          <a:ea typeface="Yu Gothic UI" panose="020B0500000000000000" pitchFamily="34" charset="-128"/>
                        </a:rPr>
                        <a:t>210</a:t>
                      </a:r>
                      <a:r>
                        <a:rPr kumimoji="1" lang="ja-JP" altLang="en-US" sz="900" b="1">
                          <a:latin typeface="Yu Gothic UI" panose="020B0500000000000000" pitchFamily="34" charset="-128"/>
                          <a:ea typeface="Yu Gothic UI" panose="020B0500000000000000" pitchFamily="34" charset="-128"/>
                        </a:rPr>
                        <a:t>万画素</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919681710"/>
                  </a:ext>
                </a:extLst>
              </a:tr>
              <a:tr h="20574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dirty="0">
                          <a:latin typeface="Yu Gothic UI" panose="020B0500000000000000" pitchFamily="34" charset="-128"/>
                          <a:ea typeface="Yu Gothic UI" panose="020B0500000000000000" pitchFamily="34" charset="-128"/>
                        </a:rPr>
                        <a:t>焦点距離</a:t>
                      </a:r>
                      <a:endParaRPr kumimoji="1" lang="en-US" altLang="ja-JP"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a:latin typeface="Yu Gothic UI" panose="020B0500000000000000" pitchFamily="34" charset="-128"/>
                          <a:ea typeface="Yu Gothic UI" panose="020B0500000000000000" pitchFamily="34" charset="-128"/>
                        </a:rPr>
                        <a:t>2.9~9.0mm</a:t>
                      </a:r>
                      <a:endParaRPr kumimoji="1" lang="ja-JP" altLang="en-US" sz="9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a:latin typeface="Yu Gothic UI" panose="020B0500000000000000" pitchFamily="34" charset="-128"/>
                          <a:ea typeface="Yu Gothic UI" panose="020B0500000000000000" pitchFamily="34" charset="-128"/>
                        </a:rPr>
                        <a:t>9~21mm</a:t>
                      </a:r>
                      <a:endParaRPr kumimoji="1" lang="ja-JP" altLang="en-US" sz="9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rowSpan="3">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a:latin typeface="Yu Gothic UI" panose="020B0500000000000000" pitchFamily="34" charset="-128"/>
                          <a:ea typeface="Yu Gothic UI" panose="020B0500000000000000" pitchFamily="34" charset="-128"/>
                        </a:rPr>
                        <a:t>使用するレンズによる</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876741997"/>
                  </a:ext>
                </a:extLst>
              </a:tr>
              <a:tr h="20574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dirty="0">
                          <a:latin typeface="Yu Gothic UI" panose="020B0500000000000000" pitchFamily="34" charset="-128"/>
                          <a:ea typeface="Yu Gothic UI" panose="020B0500000000000000" pitchFamily="34" charset="-128"/>
                        </a:rPr>
                        <a:t>画角（水平）</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37~117</a:t>
                      </a:r>
                      <a:r>
                        <a:rPr kumimoji="1" lang="ja-JP" altLang="en-US" sz="900" b="1" dirty="0">
                          <a:latin typeface="Yu Gothic UI" panose="020B0500000000000000" pitchFamily="34" charset="-128"/>
                          <a:ea typeface="Yu Gothic UI" panose="020B0500000000000000" pitchFamily="34" charset="-128"/>
                        </a:rPr>
                        <a:t>度</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15~36</a:t>
                      </a:r>
                      <a:r>
                        <a:rPr kumimoji="1" lang="ja-JP" altLang="en-US" sz="900" b="1" dirty="0">
                          <a:latin typeface="Yu Gothic UI" panose="020B0500000000000000" pitchFamily="34" charset="-128"/>
                          <a:ea typeface="Yu Gothic UI" panose="020B0500000000000000" pitchFamily="34" charset="-128"/>
                        </a:rPr>
                        <a:t>度</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760554"/>
                  </a:ext>
                </a:extLst>
              </a:tr>
              <a:tr h="20574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a:latin typeface="Yu Gothic UI" panose="020B0500000000000000" pitchFamily="34" charset="-128"/>
                          <a:ea typeface="Yu Gothic UI" panose="020B0500000000000000" pitchFamily="34" charset="-128"/>
                        </a:rPr>
                        <a:t>画角（垂直）</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21~62</a:t>
                      </a:r>
                      <a:r>
                        <a:rPr kumimoji="1" lang="ja-JP" altLang="en-US" sz="900" b="1" dirty="0">
                          <a:latin typeface="Yu Gothic UI" panose="020B0500000000000000" pitchFamily="34" charset="-128"/>
                          <a:ea typeface="Yu Gothic UI" panose="020B0500000000000000" pitchFamily="34" charset="-128"/>
                        </a:rPr>
                        <a:t>度</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11~27</a:t>
                      </a:r>
                      <a:r>
                        <a:rPr kumimoji="1" lang="ja-JP" altLang="en-US" sz="900" b="1" dirty="0">
                          <a:latin typeface="Yu Gothic UI" panose="020B0500000000000000" pitchFamily="34" charset="-128"/>
                          <a:ea typeface="Yu Gothic UI" panose="020B0500000000000000" pitchFamily="34" charset="-128"/>
                        </a:rPr>
                        <a:t>度</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vMerge="1">
                  <a:txBody>
                    <a:bodyPr/>
                    <a:lstStyle/>
                    <a:p>
                      <a:endParaRPr kumimoji="1" lang="ja-JP" altLang="en-US" sz="1200" b="1">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784451605"/>
                  </a:ext>
                </a:extLst>
              </a:tr>
              <a:tr h="745011">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448101343"/>
                  </a:ext>
                </a:extLst>
              </a:tr>
              <a:tr h="264359">
                <a:tc vMerge="1">
                  <a:txBody>
                    <a:bodyPr/>
                    <a:lstStyle/>
                    <a:p>
                      <a:endParaRPr kumimoji="1" lang="ja-JP" altLang="en-US" sz="1200" b="1">
                        <a:solidFill>
                          <a:schemeClr val="bg1"/>
                        </a:solidFill>
                        <a:latin typeface="Meiryo UI" panose="020B0604030504040204" pitchFamily="50" charset="-128"/>
                        <a:ea typeface="Meiryo UI" panose="020B0604030504040204" pitchFamily="50" charset="-128"/>
                      </a:endParaRPr>
                    </a:p>
                  </a:txBody>
                  <a:tcPr>
                    <a:solidFill>
                      <a:schemeClr val="accent5">
                        <a:lumMod val="75000"/>
                      </a:scheme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endParaRPr kumimoji="1" lang="ja-JP" altLang="en-US" sz="12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a:solidFill>
                            <a:schemeClr val="bg1"/>
                          </a:solidFill>
                          <a:latin typeface="Yu Gothic UI" panose="020B0500000000000000" pitchFamily="34" charset="-128"/>
                          <a:ea typeface="Yu Gothic UI" panose="020B0500000000000000" pitchFamily="34" charset="-128"/>
                        </a:rPr>
                        <a:t>屋外ドーム型（短焦点）</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75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a:solidFill>
                            <a:schemeClr val="bg1"/>
                          </a:solidFill>
                          <a:latin typeface="Yu Gothic UI" panose="020B0500000000000000" pitchFamily="34" charset="-128"/>
                          <a:ea typeface="Yu Gothic UI" panose="020B0500000000000000" pitchFamily="34" charset="-128"/>
                        </a:rPr>
                        <a:t>屋外ドーム型（長焦点）</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75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r>
                        <a:rPr kumimoji="1" lang="ja-JP" altLang="en-US" sz="1200" b="1">
                          <a:solidFill>
                            <a:schemeClr val="bg1"/>
                          </a:solidFill>
                          <a:latin typeface="Yu Gothic UI" panose="020B0500000000000000" pitchFamily="34" charset="-128"/>
                          <a:ea typeface="Yu Gothic UI" panose="020B0500000000000000" pitchFamily="34" charset="-128"/>
                        </a:rPr>
                        <a:t>周辺機器</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6726842"/>
                  </a:ext>
                </a:extLst>
              </a:tr>
              <a:tr h="0">
                <a:tc vMerge="1">
                  <a:txBody>
                    <a:bodyPr/>
                    <a:lstStyle/>
                    <a:p>
                      <a:endParaRPr kumimoji="1" lang="ja-JP" altLang="en-US" sz="1600" b="1">
                        <a:latin typeface="Meiryo UI" panose="020B0604030504040204" pitchFamily="50" charset="-128"/>
                        <a:ea typeface="Meiryo UI" panose="020B0604030504040204" pitchFamily="50" charset="-128"/>
                      </a:endParaRPr>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dirty="0">
                          <a:latin typeface="Yu Gothic UI" panose="020B0500000000000000" pitchFamily="34" charset="-128"/>
                          <a:ea typeface="Yu Gothic UI" panose="020B0500000000000000" pitchFamily="34" charset="-128"/>
                        </a:rPr>
                        <a:t>品番</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WV-S2536LNJ</a:t>
                      </a:r>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latin typeface="Yu Gothic UI" panose="020B0500000000000000" pitchFamily="34" charset="-128"/>
                          <a:ea typeface="Yu Gothic UI" panose="020B0500000000000000" pitchFamily="34" charset="-128"/>
                        </a:rPr>
                        <a:t>WV-S2536LTNJ</a:t>
                      </a:r>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dirty="0">
                          <a:latin typeface="Yu Gothic UI" panose="020B0500000000000000" pitchFamily="34" charset="-128"/>
                          <a:ea typeface="Yu Gothic UI" panose="020B0500000000000000" pitchFamily="34" charset="-128"/>
                        </a:rPr>
                        <a:t>レンズ タムロン製　</a:t>
                      </a:r>
                      <a:r>
                        <a:rPr kumimoji="1" lang="en-US" altLang="ja-JP" sz="900" b="1" dirty="0">
                          <a:latin typeface="Yu Gothic UI" panose="020B0500000000000000" pitchFamily="34" charset="-128"/>
                          <a:ea typeface="Yu Gothic UI" panose="020B0500000000000000" pitchFamily="34" charset="-128"/>
                        </a:rPr>
                        <a:t>M13VG850IR</a:t>
                      </a:r>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795738387"/>
                  </a:ext>
                </a:extLst>
              </a:tr>
              <a:tr h="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a:latin typeface="Yu Gothic UI" panose="020B0500000000000000" pitchFamily="34" charset="-128"/>
                          <a:ea typeface="Yu Gothic UI" panose="020B0500000000000000" pitchFamily="34" charset="-128"/>
                        </a:rPr>
                        <a:t>画素数</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210</a:t>
                      </a:r>
                      <a:r>
                        <a:rPr kumimoji="1" lang="ja-JP" altLang="en-US" sz="900" b="1" dirty="0">
                          <a:latin typeface="Yu Gothic UI" panose="020B0500000000000000" pitchFamily="34" charset="-128"/>
                          <a:ea typeface="Yu Gothic UI" panose="020B0500000000000000" pitchFamily="34" charset="-128"/>
                        </a:rPr>
                        <a:t>万画素</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a:latin typeface="Yu Gothic UI" panose="020B0500000000000000" pitchFamily="34" charset="-128"/>
                          <a:ea typeface="Yu Gothic UI" panose="020B0500000000000000" pitchFamily="34" charset="-128"/>
                        </a:rPr>
                        <a:t>210</a:t>
                      </a:r>
                      <a:r>
                        <a:rPr kumimoji="1" lang="ja-JP" altLang="en-US" sz="900" b="1">
                          <a:latin typeface="Yu Gothic UI" panose="020B0500000000000000" pitchFamily="34" charset="-128"/>
                          <a:ea typeface="Yu Gothic UI" panose="020B0500000000000000" pitchFamily="34" charset="-128"/>
                        </a:rPr>
                        <a:t>万画素</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a:latin typeface="Yu Gothic UI" panose="020B0500000000000000" pitchFamily="34" charset="-128"/>
                          <a:ea typeface="Yu Gothic UI" panose="020B0500000000000000" pitchFamily="34" charset="-128"/>
                        </a:rPr>
                        <a:t>焦点距離：</a:t>
                      </a:r>
                      <a:r>
                        <a:rPr kumimoji="1" lang="en-US" altLang="ja-JP" sz="900" b="1">
                          <a:latin typeface="Yu Gothic UI" panose="020B0500000000000000" pitchFamily="34" charset="-128"/>
                          <a:ea typeface="Yu Gothic UI" panose="020B0500000000000000" pitchFamily="34" charset="-128"/>
                        </a:rPr>
                        <a:t>8~50mm</a:t>
                      </a:r>
                      <a:endParaRPr kumimoji="1" lang="ja-JP" altLang="en-US" sz="9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118725846"/>
                  </a:ext>
                </a:extLst>
              </a:tr>
              <a:tr h="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a:latin typeface="Yu Gothic UI" panose="020B0500000000000000" pitchFamily="34" charset="-128"/>
                          <a:ea typeface="Yu Gothic UI" panose="020B0500000000000000" pitchFamily="34" charset="-128"/>
                        </a:rPr>
                        <a:t>焦点距離</a:t>
                      </a:r>
                      <a:endParaRPr kumimoji="1" lang="en-US" altLang="ja-JP" sz="9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2.9~9.0mm</a:t>
                      </a:r>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9~21mm</a:t>
                      </a:r>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rowSpan="2">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481668292"/>
                  </a:ext>
                </a:extLst>
              </a:tr>
              <a:tr h="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a:latin typeface="Yu Gothic UI" panose="020B0500000000000000" pitchFamily="34" charset="-128"/>
                          <a:ea typeface="Yu Gothic UI" panose="020B0500000000000000" pitchFamily="34" charset="-128"/>
                        </a:rPr>
                        <a:t>画角（水平）</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36~113</a:t>
                      </a:r>
                      <a:r>
                        <a:rPr kumimoji="1" lang="ja-JP" altLang="en-US" sz="900" b="1" dirty="0">
                          <a:latin typeface="Yu Gothic UI" panose="020B0500000000000000" pitchFamily="34" charset="-128"/>
                          <a:ea typeface="Yu Gothic UI" panose="020B0500000000000000" pitchFamily="34" charset="-128"/>
                        </a:rPr>
                        <a:t>度</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15~36</a:t>
                      </a:r>
                      <a:r>
                        <a:rPr kumimoji="1" lang="ja-JP" altLang="en-US" sz="900" b="1" dirty="0">
                          <a:latin typeface="Yu Gothic UI" panose="020B0500000000000000" pitchFamily="34" charset="-128"/>
                          <a:ea typeface="Yu Gothic UI" panose="020B0500000000000000" pitchFamily="34" charset="-128"/>
                        </a:rPr>
                        <a:t>度</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vMerge="1">
                  <a:txBody>
                    <a:bodyPr/>
                    <a:lstStyle/>
                    <a:p>
                      <a:endParaRPr kumimoji="1" lang="ja-JP" altLang="en-US" sz="1200" b="1">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06598061"/>
                  </a:ext>
                </a:extLst>
              </a:tr>
              <a:tr h="0">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a:latin typeface="Yu Gothic UI" panose="020B0500000000000000" pitchFamily="34" charset="-128"/>
                          <a:ea typeface="Yu Gothic UI" panose="020B0500000000000000" pitchFamily="34" charset="-128"/>
                        </a:rPr>
                        <a:t>画角（垂直）</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20</a:t>
                      </a:r>
                      <a:r>
                        <a:rPr kumimoji="1" lang="ja-JP" altLang="en-US" sz="900" b="1" dirty="0">
                          <a:latin typeface="Yu Gothic UI" panose="020B0500000000000000" pitchFamily="34" charset="-128"/>
                          <a:ea typeface="Yu Gothic UI" panose="020B0500000000000000" pitchFamily="34" charset="-128"/>
                        </a:rPr>
                        <a:t>～</a:t>
                      </a:r>
                      <a:r>
                        <a:rPr kumimoji="1" lang="en-US" altLang="ja-JP" sz="900" b="1" dirty="0">
                          <a:latin typeface="Yu Gothic UI" panose="020B0500000000000000" pitchFamily="34" charset="-128"/>
                          <a:ea typeface="Yu Gothic UI" panose="020B0500000000000000" pitchFamily="34" charset="-128"/>
                        </a:rPr>
                        <a:t>60</a:t>
                      </a:r>
                      <a:r>
                        <a:rPr kumimoji="1" lang="ja-JP" altLang="en-US" sz="900" b="1" dirty="0">
                          <a:latin typeface="Yu Gothic UI" panose="020B0500000000000000" pitchFamily="34" charset="-128"/>
                          <a:ea typeface="Yu Gothic UI" panose="020B0500000000000000" pitchFamily="34" charset="-128"/>
                        </a:rPr>
                        <a:t>度</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9</a:t>
                      </a:r>
                      <a:r>
                        <a:rPr kumimoji="1" lang="ja-JP" altLang="en-US" sz="900" b="1" dirty="0">
                          <a:latin typeface="Yu Gothic UI" panose="020B0500000000000000" pitchFamily="34" charset="-128"/>
                          <a:ea typeface="Yu Gothic UI" panose="020B0500000000000000" pitchFamily="34" charset="-128"/>
                        </a:rPr>
                        <a:t>～</a:t>
                      </a:r>
                      <a:r>
                        <a:rPr kumimoji="1" lang="en-US" altLang="ja-JP" sz="900" b="1" dirty="0">
                          <a:latin typeface="Yu Gothic UI" panose="020B0500000000000000" pitchFamily="34" charset="-128"/>
                          <a:ea typeface="Yu Gothic UI" panose="020B0500000000000000" pitchFamily="34" charset="-128"/>
                        </a:rPr>
                        <a:t>20</a:t>
                      </a:r>
                      <a:r>
                        <a:rPr kumimoji="1" lang="ja-JP" altLang="en-US" sz="900" b="1" dirty="0">
                          <a:latin typeface="Yu Gothic UI" panose="020B0500000000000000" pitchFamily="34" charset="-128"/>
                          <a:ea typeface="Yu Gothic UI" panose="020B0500000000000000" pitchFamily="34" charset="-128"/>
                        </a:rPr>
                        <a:t>度</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a:latin typeface="Yu Gothic UI" panose="020B0500000000000000" pitchFamily="34" charset="-128"/>
                          <a:ea typeface="Yu Gothic UI" panose="020B0500000000000000" pitchFamily="34" charset="-128"/>
                        </a:rPr>
                        <a:t>ハウジング ミカミ製 </a:t>
                      </a:r>
                      <a:r>
                        <a:rPr kumimoji="1" lang="en-US" altLang="ja-JP" sz="900" b="1">
                          <a:latin typeface="Yu Gothic UI" panose="020B0500000000000000" pitchFamily="34" charset="-128"/>
                          <a:ea typeface="Yu Gothic UI" panose="020B0500000000000000" pitchFamily="34" charset="-128"/>
                        </a:rPr>
                        <a:t>CH-1300A</a:t>
                      </a:r>
                      <a:endParaRPr kumimoji="1" lang="ja-JP" altLang="en-US" sz="9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808601427"/>
                  </a:ext>
                </a:extLst>
              </a:tr>
              <a:tr h="248337">
                <a:tc vMerge="1">
                  <a:txBody>
                    <a:bodyPr/>
                    <a:lstStyle/>
                    <a:p>
                      <a:endParaRPr kumimoji="1" lang="ja-JP" altLang="en-US"/>
                    </a:p>
                  </a:txBody>
                  <a:tcPr/>
                </a:tc>
                <a:tc rowSpan="2">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rowSpan="2">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rowSpan="2">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900" b="1">
                          <a:latin typeface="Yu Gothic UI" panose="020B0500000000000000" pitchFamily="34" charset="-128"/>
                          <a:ea typeface="Yu Gothic UI" panose="020B0500000000000000" pitchFamily="34" charset="-128"/>
                        </a:rPr>
                        <a:t>収納性課題、画面欠けなし</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357838106"/>
                  </a:ext>
                </a:extLst>
              </a:tr>
              <a:tr h="49667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ja-JP" altLang="en-US" sz="900" b="1" dirty="0">
                        <a:latin typeface="Yu Gothic UI" panose="020B0500000000000000" pitchFamily="34" charset="-128"/>
                        <a:ea typeface="Yu Gothic UI" panose="020B0500000000000000" pitchFamily="34" charset="-128"/>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789761658"/>
                  </a:ext>
                </a:extLst>
              </a:tr>
            </a:tbl>
          </a:graphicData>
        </a:graphic>
      </p:graphicFrame>
      <p:sp>
        <p:nvSpPr>
          <p:cNvPr id="2" name="タイトル 1"/>
          <p:cNvSpPr>
            <a:spLocks noGrp="1"/>
          </p:cNvSpPr>
          <p:nvPr>
            <p:ph type="title"/>
          </p:nvPr>
        </p:nvSpPr>
        <p:spPr/>
        <p:txBody>
          <a:bodyPr/>
          <a:lstStyle/>
          <a:p>
            <a:r>
              <a:rPr lang="ja-JP" altLang="en-US" dirty="0"/>
              <a:t>新</a:t>
            </a:r>
            <a:r>
              <a:rPr kumimoji="1" lang="en-US" altLang="ja-JP" dirty="0"/>
              <a:t>S</a:t>
            </a:r>
            <a:r>
              <a:rPr kumimoji="1" lang="ja-JP" altLang="en-US" dirty="0"/>
              <a:t>シリーズカメラ　本資料掲載内容の対象機種</a:t>
            </a:r>
          </a:p>
        </p:txBody>
      </p:sp>
      <p:sp>
        <p:nvSpPr>
          <p:cNvPr id="4" name="テキスト ボックス 3">
            <a:extLst>
              <a:ext uri="{FF2B5EF4-FFF2-40B4-BE49-F238E27FC236}">
                <a16:creationId xmlns:a16="http://schemas.microsoft.com/office/drawing/2014/main" id="{8B870282-C147-1B25-D1BA-A28F82E726CD}"/>
              </a:ext>
            </a:extLst>
          </p:cNvPr>
          <p:cNvSpPr txBox="1"/>
          <p:nvPr/>
        </p:nvSpPr>
        <p:spPr>
          <a:xfrm>
            <a:off x="1577441" y="4573340"/>
            <a:ext cx="5562499" cy="275268"/>
          </a:xfrm>
          <a:prstGeom prst="rect">
            <a:avLst/>
          </a:prstGeom>
          <a:noFill/>
        </p:spPr>
        <p:txBody>
          <a:bodyPr wrap="square">
            <a:spAutoFit/>
          </a:bodyPr>
          <a:lstStyle/>
          <a:p>
            <a:pPr marL="0" marR="0" lvl="0" indent="0" algn="l" defTabSz="685800" rtl="0" eaLnBrk="1" fontAlgn="base" latinLnBrk="0" hangingPunct="1">
              <a:lnSpc>
                <a:spcPct val="12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0000FF"/>
                </a:solidFill>
                <a:effectLst/>
                <a:uLnTx/>
                <a:uFillTx/>
                <a:latin typeface="Yu Gothic UI" panose="020B0500000000000000" pitchFamily="34" charset="-128"/>
                <a:ea typeface="Yu Gothic UI" panose="020B0500000000000000" pitchFamily="34" charset="-128"/>
                <a:cs typeface="Meiryo UI" panose="020B0604030504040204" pitchFamily="50" charset="-128"/>
              </a:rPr>
              <a:t>屋内ドームカメラ</a:t>
            </a:r>
            <a:r>
              <a:rPr kumimoji="1" lang="en-US" altLang="ja-JP" sz="1050" b="1" i="0" u="none" strike="noStrike" kern="1200" cap="none" spc="0" normalizeH="0" baseline="0" noProof="0" dirty="0">
                <a:ln>
                  <a:noFill/>
                </a:ln>
                <a:solidFill>
                  <a:srgbClr val="0000FF"/>
                </a:solidFill>
                <a:effectLst/>
                <a:uLnTx/>
                <a:uFillTx/>
                <a:latin typeface="Yu Gothic UI" panose="020B0500000000000000" pitchFamily="34" charset="-128"/>
                <a:ea typeface="Yu Gothic UI" panose="020B0500000000000000" pitchFamily="34" charset="-128"/>
                <a:cs typeface="Meiryo UI" panose="020B0604030504040204" pitchFamily="50" charset="-128"/>
              </a:rPr>
              <a:t>(WV-S2135/S2136LJ)</a:t>
            </a:r>
            <a:r>
              <a:rPr kumimoji="1" lang="ja-JP" altLang="en-US" sz="1050" b="1" i="0" u="none" strike="noStrike" kern="1200" cap="none" spc="0" normalizeH="0" baseline="0" noProof="0" dirty="0">
                <a:ln>
                  <a:noFill/>
                </a:ln>
                <a:solidFill>
                  <a:srgbClr val="0000FF"/>
                </a:solidFill>
                <a:effectLst/>
                <a:uLnTx/>
                <a:uFillTx/>
                <a:latin typeface="Yu Gothic UI" panose="020B0500000000000000" pitchFamily="34" charset="-128"/>
                <a:ea typeface="Yu Gothic UI" panose="020B0500000000000000" pitchFamily="34" charset="-128"/>
                <a:cs typeface="Meiryo UI" panose="020B0604030504040204" pitchFamily="50" charset="-128"/>
              </a:rPr>
              <a:t>を用いて、屋内環境でシステムを構築いただくことも可能です。</a:t>
            </a:r>
            <a:endParaRPr kumimoji="1" lang="en-US" altLang="ja-JP" sz="1050" b="1" i="0" u="none" strike="noStrike" kern="1200" cap="none" spc="0" normalizeH="0" baseline="0" noProof="0" dirty="0">
              <a:ln>
                <a:noFill/>
              </a:ln>
              <a:solidFill>
                <a:srgbClr val="0000FF"/>
              </a:solidFill>
              <a:effectLst/>
              <a:uLnTx/>
              <a:uFillTx/>
              <a:latin typeface="Yu Gothic UI" panose="020B0500000000000000" pitchFamily="34" charset="-128"/>
              <a:ea typeface="Yu Gothic UI" panose="020B0500000000000000" pitchFamily="34" charset="-128"/>
              <a:cs typeface="Meiryo UI" panose="020B0604030504040204" pitchFamily="50" charset="-128"/>
            </a:endParaRPr>
          </a:p>
        </p:txBody>
      </p:sp>
      <p:pic>
        <p:nvPicPr>
          <p:cNvPr id="8" name="Picture 10" descr="https://o.remove.bg/downloads/503d1a19-0de9-4d3a-a79a-888db3c693c8/image-removebg-preview.png">
            <a:extLst>
              <a:ext uri="{FF2B5EF4-FFF2-40B4-BE49-F238E27FC236}">
                <a16:creationId xmlns:a16="http://schemas.microsoft.com/office/drawing/2014/main" id="{ECBEDDEC-FB80-DCBE-D063-AE346867E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385" y="3194310"/>
            <a:ext cx="572708" cy="4868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s://o.remove.bg/downloads/f5e33fca-753a-41ea-b6cc-de01e3a4b252/image-removebg-preview.png">
            <a:extLst>
              <a:ext uri="{FF2B5EF4-FFF2-40B4-BE49-F238E27FC236}">
                <a16:creationId xmlns:a16="http://schemas.microsoft.com/office/drawing/2014/main" id="{366374CF-4CCA-3038-6AD3-A2A2ED37A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144" y="4033065"/>
            <a:ext cx="899341" cy="60321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グループ化 11">
            <a:extLst>
              <a:ext uri="{FF2B5EF4-FFF2-40B4-BE49-F238E27FC236}">
                <a16:creationId xmlns:a16="http://schemas.microsoft.com/office/drawing/2014/main" id="{2794CD06-B598-F05C-C4F9-38BCD52ADD5C}"/>
              </a:ext>
            </a:extLst>
          </p:cNvPr>
          <p:cNvGrpSpPr>
            <a:grpSpLocks noChangeAspect="1"/>
          </p:cNvGrpSpPr>
          <p:nvPr/>
        </p:nvGrpSpPr>
        <p:grpSpPr>
          <a:xfrm>
            <a:off x="3112395" y="1875887"/>
            <a:ext cx="4835299" cy="2701348"/>
            <a:chOff x="2383794" y="1704766"/>
            <a:chExt cx="6533288" cy="3649968"/>
          </a:xfrm>
        </p:grpSpPr>
        <p:pic>
          <p:nvPicPr>
            <p:cNvPr id="5" name="Picture 4" descr="https://o.remove.bg/downloads/691cbe34-8ed2-4593-9bd0-b0e70564ccf4/image-removebg-preview.png">
              <a:extLst>
                <a:ext uri="{FF2B5EF4-FFF2-40B4-BE49-F238E27FC236}">
                  <a16:creationId xmlns:a16="http://schemas.microsoft.com/office/drawing/2014/main" id="{2CBA2BCE-D4B7-E682-8C67-4C6A43A6C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3794" y="1726956"/>
              <a:ext cx="1519209" cy="8601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o.remove.bg/downloads/6af00a8f-3196-4d80-83c8-a55cf7489188/image-removebg-preview.png">
              <a:extLst>
                <a:ext uri="{FF2B5EF4-FFF2-40B4-BE49-F238E27FC236}">
                  <a16:creationId xmlns:a16="http://schemas.microsoft.com/office/drawing/2014/main" id="{CA4BEA23-0327-43B7-C1DC-8E44D124C4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8358" y="1755414"/>
              <a:ext cx="1598724" cy="8158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o.remove.bg/downloads/1a465856-f160-4dba-8d2d-c194128e4d09/image-removebg-preview.png">
              <a:extLst>
                <a:ext uri="{FF2B5EF4-FFF2-40B4-BE49-F238E27FC236}">
                  <a16:creationId xmlns:a16="http://schemas.microsoft.com/office/drawing/2014/main" id="{D8F04840-F8D3-8F38-1F47-21695ACCDB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5250" y="4480433"/>
              <a:ext cx="996295" cy="8743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o.remove.bg/downloads/691cbe34-8ed2-4593-9bd0-b0e70564ccf4/image-removebg-preview.png">
              <a:extLst>
                <a:ext uri="{FF2B5EF4-FFF2-40B4-BE49-F238E27FC236}">
                  <a16:creationId xmlns:a16="http://schemas.microsoft.com/office/drawing/2014/main" id="{99B4D424-80D9-375A-0C64-695153699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8924" y="1704766"/>
              <a:ext cx="1519209" cy="8601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o.remove.bg/downloads/1a465856-f160-4dba-8d2d-c194128e4d09/image-removebg-preview.png">
              <a:extLst>
                <a:ext uri="{FF2B5EF4-FFF2-40B4-BE49-F238E27FC236}">
                  <a16:creationId xmlns:a16="http://schemas.microsoft.com/office/drawing/2014/main" id="{37669C7C-535B-5D66-0910-4ECBB12DD4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3365" y="4475168"/>
              <a:ext cx="996295" cy="8743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30622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システム側ラインアップ</a:t>
            </a:r>
          </a:p>
        </p:txBody>
      </p:sp>
      <p:graphicFrame>
        <p:nvGraphicFramePr>
          <p:cNvPr id="4" name="表 3">
            <a:extLst>
              <a:ext uri="{FF2B5EF4-FFF2-40B4-BE49-F238E27FC236}">
                <a16:creationId xmlns:a16="http://schemas.microsoft.com/office/drawing/2014/main" id="{6D50327D-AC7C-6D34-E7BD-29EE35D81EB4}"/>
              </a:ext>
            </a:extLst>
          </p:cNvPr>
          <p:cNvGraphicFramePr>
            <a:graphicFrameLocks noGrp="1"/>
          </p:cNvGraphicFramePr>
          <p:nvPr>
            <p:extLst>
              <p:ext uri="{D42A27DB-BD31-4B8C-83A1-F6EECF244321}">
                <p14:modId xmlns:p14="http://schemas.microsoft.com/office/powerpoint/2010/main" val="2751741656"/>
              </p:ext>
            </p:extLst>
          </p:nvPr>
        </p:nvGraphicFramePr>
        <p:xfrm>
          <a:off x="1034608" y="542893"/>
          <a:ext cx="7236679" cy="2614113"/>
        </p:xfrm>
        <a:graphic>
          <a:graphicData uri="http://schemas.openxmlformats.org/drawingml/2006/table">
            <a:tbl>
              <a:tblPr firstRow="1" bandRow="1"/>
              <a:tblGrid>
                <a:gridCol w="1998098">
                  <a:extLst>
                    <a:ext uri="{9D8B030D-6E8A-4147-A177-3AD203B41FA5}">
                      <a16:colId xmlns:a16="http://schemas.microsoft.com/office/drawing/2014/main" val="20000"/>
                    </a:ext>
                  </a:extLst>
                </a:gridCol>
                <a:gridCol w="1220426">
                  <a:extLst>
                    <a:ext uri="{9D8B030D-6E8A-4147-A177-3AD203B41FA5}">
                      <a16:colId xmlns:a16="http://schemas.microsoft.com/office/drawing/2014/main" val="3228604712"/>
                    </a:ext>
                  </a:extLst>
                </a:gridCol>
                <a:gridCol w="836248">
                  <a:extLst>
                    <a:ext uri="{9D8B030D-6E8A-4147-A177-3AD203B41FA5}">
                      <a16:colId xmlns:a16="http://schemas.microsoft.com/office/drawing/2014/main" val="3936797932"/>
                    </a:ext>
                  </a:extLst>
                </a:gridCol>
                <a:gridCol w="1845513">
                  <a:extLst>
                    <a:ext uri="{9D8B030D-6E8A-4147-A177-3AD203B41FA5}">
                      <a16:colId xmlns:a16="http://schemas.microsoft.com/office/drawing/2014/main" val="3616218583"/>
                    </a:ext>
                  </a:extLst>
                </a:gridCol>
                <a:gridCol w="1336394">
                  <a:extLst>
                    <a:ext uri="{9D8B030D-6E8A-4147-A177-3AD203B41FA5}">
                      <a16:colId xmlns:a16="http://schemas.microsoft.com/office/drawing/2014/main" val="2237030550"/>
                    </a:ext>
                  </a:extLst>
                </a:gridCol>
              </a:tblGrid>
              <a:tr h="205755">
                <a:tc>
                  <a:txBody>
                    <a:bodyPr/>
                    <a:lstStyle>
                      <a:lvl1pPr marL="0" algn="l" defTabSz="914400" rtl="0" eaLnBrk="1" latinLnBrk="0" hangingPunct="1">
                        <a:defRPr kumimoji="1" sz="1800" b="1" kern="1200">
                          <a:solidFill>
                            <a:schemeClr val="lt1"/>
                          </a:solidFill>
                          <a:latin typeface="Arial"/>
                          <a:ea typeface="Meiryo UI"/>
                        </a:defRPr>
                      </a:lvl1pPr>
                      <a:lvl2pPr marL="457200" algn="l" defTabSz="914400" rtl="0" eaLnBrk="1" latinLnBrk="0" hangingPunct="1">
                        <a:defRPr kumimoji="1" sz="1800" b="1" kern="1200">
                          <a:solidFill>
                            <a:schemeClr val="lt1"/>
                          </a:solidFill>
                          <a:latin typeface="Arial"/>
                          <a:ea typeface="Meiryo UI"/>
                        </a:defRPr>
                      </a:lvl2pPr>
                      <a:lvl3pPr marL="914400" algn="l" defTabSz="914400" rtl="0" eaLnBrk="1" latinLnBrk="0" hangingPunct="1">
                        <a:defRPr kumimoji="1" sz="1800" b="1" kern="1200">
                          <a:solidFill>
                            <a:schemeClr val="lt1"/>
                          </a:solidFill>
                          <a:latin typeface="Arial"/>
                          <a:ea typeface="Meiryo UI"/>
                        </a:defRPr>
                      </a:lvl3pPr>
                      <a:lvl4pPr marL="1371600" algn="l" defTabSz="914400" rtl="0" eaLnBrk="1" latinLnBrk="0" hangingPunct="1">
                        <a:defRPr kumimoji="1" sz="1800" b="1" kern="1200">
                          <a:solidFill>
                            <a:schemeClr val="lt1"/>
                          </a:solidFill>
                          <a:latin typeface="Arial"/>
                          <a:ea typeface="Meiryo UI"/>
                        </a:defRPr>
                      </a:lvl4pPr>
                      <a:lvl5pPr marL="1828800" algn="l" defTabSz="914400" rtl="0" eaLnBrk="1" latinLnBrk="0" hangingPunct="1">
                        <a:defRPr kumimoji="1" sz="1800" b="1" kern="1200">
                          <a:solidFill>
                            <a:schemeClr val="lt1"/>
                          </a:solidFill>
                          <a:latin typeface="Arial"/>
                          <a:ea typeface="Meiryo UI"/>
                        </a:defRPr>
                      </a:lvl5pPr>
                      <a:lvl6pPr marL="2286000" algn="l" defTabSz="914400" rtl="0" eaLnBrk="1" latinLnBrk="0" hangingPunct="1">
                        <a:defRPr kumimoji="1" sz="1800" b="1" kern="1200">
                          <a:solidFill>
                            <a:schemeClr val="lt1"/>
                          </a:solidFill>
                          <a:latin typeface="Arial"/>
                          <a:ea typeface="Meiryo UI"/>
                        </a:defRPr>
                      </a:lvl6pPr>
                      <a:lvl7pPr marL="2743200" algn="l" defTabSz="914400" rtl="0" eaLnBrk="1" latinLnBrk="0" hangingPunct="1">
                        <a:defRPr kumimoji="1" sz="1800" b="1" kern="1200">
                          <a:solidFill>
                            <a:schemeClr val="lt1"/>
                          </a:solidFill>
                          <a:latin typeface="Arial"/>
                          <a:ea typeface="Meiryo UI"/>
                        </a:defRPr>
                      </a:lvl7pPr>
                      <a:lvl8pPr marL="3200400" algn="l" defTabSz="914400" rtl="0" eaLnBrk="1" latinLnBrk="0" hangingPunct="1">
                        <a:defRPr kumimoji="1" sz="1800" b="1" kern="1200">
                          <a:solidFill>
                            <a:schemeClr val="lt1"/>
                          </a:solidFill>
                          <a:latin typeface="Arial"/>
                          <a:ea typeface="Meiryo UI"/>
                        </a:defRPr>
                      </a:lvl8pPr>
                      <a:lvl9pPr marL="3657600" algn="l" defTabSz="914400" rtl="0" eaLnBrk="1" latinLnBrk="0" hangingPunct="1">
                        <a:defRPr kumimoji="1" sz="1800" b="1" kern="1200">
                          <a:solidFill>
                            <a:schemeClr val="lt1"/>
                          </a:solidFill>
                          <a:latin typeface="Arial"/>
                          <a:ea typeface="Meiryo UI"/>
                        </a:defRPr>
                      </a:lvl9pPr>
                    </a:lstStyle>
                    <a:p>
                      <a:pPr algn="ctr"/>
                      <a:r>
                        <a:rPr kumimoji="1" lang="ja-JP" altLang="en-US" sz="900" b="1" dirty="0">
                          <a:latin typeface="Yu Gothic UI" panose="020B0500000000000000" pitchFamily="34" charset="-128"/>
                          <a:ea typeface="Yu Gothic UI" panose="020B0500000000000000" pitchFamily="34" charset="-128"/>
                        </a:rPr>
                        <a:t>品名</a:t>
                      </a:r>
                      <a:endParaRPr kumimoji="1" lang="ja-JP" altLang="en-US" sz="900" b="1" dirty="0">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algn="ctr"/>
                      <a:r>
                        <a:rPr kumimoji="1" lang="ja-JP" altLang="en-US" sz="900" b="1" dirty="0">
                          <a:latin typeface="Yu Gothic UI" panose="020B0500000000000000" pitchFamily="34" charset="-128"/>
                          <a:ea typeface="Yu Gothic UI" panose="020B0500000000000000" pitchFamily="34" charset="-128"/>
                        </a:rPr>
                        <a:t>品番</a:t>
                      </a:r>
                      <a:endParaRPr kumimoji="1" lang="ja-JP" altLang="en-US" sz="900" b="1" dirty="0">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algn="ctr"/>
                      <a:r>
                        <a:rPr kumimoji="1" lang="ja-JP" altLang="en-US" sz="900" b="1" dirty="0">
                          <a:latin typeface="Yu Gothic UI" panose="020B0500000000000000" pitchFamily="34" charset="-128"/>
                          <a:ea typeface="Yu Gothic UI" panose="020B0500000000000000" pitchFamily="34" charset="-128"/>
                        </a:rPr>
                        <a:t>標準価格</a:t>
                      </a:r>
                      <a:endParaRPr kumimoji="1" lang="ja-JP" altLang="en-US" sz="9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algn="ctr"/>
                      <a:r>
                        <a:rPr kumimoji="1" lang="ja-JP" altLang="en-US" sz="900" b="1" dirty="0">
                          <a:latin typeface="Yu Gothic UI" panose="020B0500000000000000" pitchFamily="34" charset="-128"/>
                          <a:ea typeface="Yu Gothic UI" panose="020B0500000000000000" pitchFamily="34" charset="-128"/>
                        </a:rPr>
                        <a:t>適応バージョンリリース時期</a:t>
                      </a:r>
                      <a:endParaRPr kumimoji="1" lang="ja-JP" altLang="en-US" sz="900" b="1" dirty="0">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algn="ctr"/>
                      <a:r>
                        <a:rPr kumimoji="1" lang="ja-JP" altLang="en-US" sz="900" b="1" dirty="0">
                          <a:latin typeface="Yu Gothic UI" panose="020B0500000000000000" pitchFamily="34" charset="-128"/>
                          <a:ea typeface="Yu Gothic UI" panose="020B0500000000000000" pitchFamily="34" charset="-128"/>
                          <a:cs typeface="Meiryo UI" panose="020B0604030504040204" pitchFamily="50" charset="-128"/>
                        </a:rPr>
                        <a:t>備考</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42915">
                <a:tc>
                  <a:txBody>
                    <a:bodyPr/>
                    <a:lstStyle>
                      <a:lvl1pPr marL="0" algn="l" defTabSz="914400" rtl="0" eaLnBrk="1" latinLnBrk="0" hangingPunct="1">
                        <a:defRPr kumimoji="1" sz="1800" kern="1200">
                          <a:solidFill>
                            <a:schemeClr val="dk1"/>
                          </a:solidFill>
                          <a:latin typeface="Arial"/>
                          <a:ea typeface="Meiryo UI"/>
                        </a:defRPr>
                      </a:lvl1pPr>
                      <a:lvl2pPr marL="457200" algn="l" defTabSz="914400" rtl="0" eaLnBrk="1" latinLnBrk="0" hangingPunct="1">
                        <a:defRPr kumimoji="1" sz="1800" kern="1200">
                          <a:solidFill>
                            <a:schemeClr val="dk1"/>
                          </a:solidFill>
                          <a:latin typeface="Arial"/>
                          <a:ea typeface="Meiryo UI"/>
                        </a:defRPr>
                      </a:lvl2pPr>
                      <a:lvl3pPr marL="914400" algn="l" defTabSz="914400" rtl="0" eaLnBrk="1" latinLnBrk="0" hangingPunct="1">
                        <a:defRPr kumimoji="1" sz="1800" kern="1200">
                          <a:solidFill>
                            <a:schemeClr val="dk1"/>
                          </a:solidFill>
                          <a:latin typeface="Arial"/>
                          <a:ea typeface="Meiryo UI"/>
                        </a:defRPr>
                      </a:lvl3pPr>
                      <a:lvl4pPr marL="1371600" algn="l" defTabSz="914400" rtl="0" eaLnBrk="1" latinLnBrk="0" hangingPunct="1">
                        <a:defRPr kumimoji="1" sz="1800" kern="1200">
                          <a:solidFill>
                            <a:schemeClr val="dk1"/>
                          </a:solidFill>
                          <a:latin typeface="Arial"/>
                          <a:ea typeface="Meiryo UI"/>
                        </a:defRPr>
                      </a:lvl4pPr>
                      <a:lvl5pPr marL="1828800" algn="l" defTabSz="914400" rtl="0" eaLnBrk="1" latinLnBrk="0" hangingPunct="1">
                        <a:defRPr kumimoji="1" sz="1800" kern="1200">
                          <a:solidFill>
                            <a:schemeClr val="dk1"/>
                          </a:solidFill>
                          <a:latin typeface="Arial"/>
                          <a:ea typeface="Meiryo UI"/>
                        </a:defRPr>
                      </a:lvl5pPr>
                      <a:lvl6pPr marL="2286000" algn="l" defTabSz="914400" rtl="0" eaLnBrk="1" latinLnBrk="0" hangingPunct="1">
                        <a:defRPr kumimoji="1" sz="1800" kern="1200">
                          <a:solidFill>
                            <a:schemeClr val="dk1"/>
                          </a:solidFill>
                          <a:latin typeface="Arial"/>
                          <a:ea typeface="Meiryo UI"/>
                        </a:defRPr>
                      </a:lvl6pPr>
                      <a:lvl7pPr marL="2743200" algn="l" defTabSz="914400" rtl="0" eaLnBrk="1" latinLnBrk="0" hangingPunct="1">
                        <a:defRPr kumimoji="1" sz="1800" kern="1200">
                          <a:solidFill>
                            <a:schemeClr val="dk1"/>
                          </a:solidFill>
                          <a:latin typeface="Arial"/>
                          <a:ea typeface="Meiryo UI"/>
                        </a:defRPr>
                      </a:lvl7pPr>
                      <a:lvl8pPr marL="3200400" algn="l" defTabSz="914400" rtl="0" eaLnBrk="1" latinLnBrk="0" hangingPunct="1">
                        <a:defRPr kumimoji="1" sz="1800" kern="1200">
                          <a:solidFill>
                            <a:schemeClr val="dk1"/>
                          </a:solidFill>
                          <a:latin typeface="Arial"/>
                          <a:ea typeface="Meiryo UI"/>
                        </a:defRPr>
                      </a:lvl8pPr>
                      <a:lvl9pPr marL="3657600" algn="l" defTabSz="914400" rtl="0" eaLnBrk="1" latinLnBrk="0" hangingPunct="1">
                        <a:defRPr kumimoji="1" sz="1800" kern="1200">
                          <a:solidFill>
                            <a:schemeClr val="dk1"/>
                          </a:solidFill>
                          <a:latin typeface="Arial"/>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latin typeface="Yu Gothic UI" panose="020B0500000000000000" pitchFamily="34" charset="-128"/>
                          <a:ea typeface="Yu Gothic UI" panose="020B0500000000000000" pitchFamily="34" charset="-128"/>
                        </a:rPr>
                        <a:t>AI</a:t>
                      </a:r>
                      <a:r>
                        <a:rPr kumimoji="1" lang="ja-JP" altLang="en-US" sz="900" b="1" dirty="0">
                          <a:latin typeface="Yu Gothic UI" panose="020B0500000000000000" pitchFamily="34" charset="-128"/>
                          <a:ea typeface="Yu Gothic UI" panose="020B0500000000000000" pitchFamily="34" charset="-128"/>
                        </a:rPr>
                        <a:t>カメラ 機能拡張ソフトウェア</a:t>
                      </a:r>
                      <a:endParaRPr kumimoji="1" lang="en-US" altLang="ja-JP" sz="900" b="1" dirty="0">
                        <a:latin typeface="Yu Gothic UI" panose="020B0500000000000000" pitchFamily="34" charset="-128"/>
                        <a:ea typeface="Yu Gothic UI" panose="020B05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latin typeface="Yu Gothic UI" panose="020B0500000000000000" pitchFamily="34" charset="-128"/>
                          <a:ea typeface="Yu Gothic UI" panose="020B0500000000000000" pitchFamily="34" charset="-128"/>
                        </a:rPr>
                        <a:t>～ナンバー認識アプリケーション</a:t>
                      </a:r>
                      <a:endPar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r>
                        <a:rPr kumimoji="1" lang="en-US" altLang="ja-JP" sz="900" b="1" dirty="0">
                          <a:latin typeface="Yu Gothic UI" panose="020B0500000000000000" pitchFamily="34" charset="-128"/>
                          <a:ea typeface="Yu Gothic UI" panose="020B0500000000000000" pitchFamily="34" charset="-128"/>
                        </a:rPr>
                        <a:t>WV-XAE202WUX</a:t>
                      </a:r>
                      <a:endPar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r>
                        <a:rPr kumimoji="1" lang="ja-JP" altLang="en-US" sz="900" b="1" dirty="0">
                          <a:latin typeface="Yu Gothic UI" panose="020B0500000000000000" pitchFamily="34" charset="-128"/>
                          <a:ea typeface="Yu Gothic UI" panose="020B0500000000000000" pitchFamily="34" charset="-128"/>
                        </a:rPr>
                        <a:t>オープン価格</a:t>
                      </a:r>
                      <a:endPar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2022</a:t>
                      </a:r>
                      <a:r>
                        <a:rPr kumimoji="1" lang="ja-JP" altLang="en-US" sz="900" b="1" dirty="0">
                          <a:latin typeface="Yu Gothic UI" panose="020B0500000000000000" pitchFamily="34" charset="-128"/>
                          <a:ea typeface="Yu Gothic UI" panose="020B0500000000000000" pitchFamily="34" charset="-128"/>
                        </a:rPr>
                        <a:t>年</a:t>
                      </a:r>
                      <a:r>
                        <a:rPr kumimoji="1" lang="en-US" altLang="ja-JP" sz="900" b="1" dirty="0">
                          <a:latin typeface="Yu Gothic UI" panose="020B0500000000000000" pitchFamily="34" charset="-128"/>
                          <a:ea typeface="Yu Gothic UI" panose="020B0500000000000000" pitchFamily="34" charset="-128"/>
                        </a:rPr>
                        <a:t>10</a:t>
                      </a:r>
                      <a:r>
                        <a:rPr kumimoji="1" lang="ja-JP" altLang="en-US" sz="900" b="1" dirty="0">
                          <a:latin typeface="Yu Gothic UI" panose="020B0500000000000000" pitchFamily="34" charset="-128"/>
                          <a:ea typeface="Yu Gothic UI" panose="020B0500000000000000" pitchFamily="34" charset="-128"/>
                        </a:rPr>
                        <a:t>月</a:t>
                      </a:r>
                      <a:r>
                        <a:rPr kumimoji="1" lang="en-US" altLang="ja-JP" sz="900" b="1" dirty="0">
                          <a:latin typeface="Yu Gothic UI" panose="020B0500000000000000" pitchFamily="34" charset="-128"/>
                          <a:ea typeface="Yu Gothic UI" panose="020B0500000000000000" pitchFamily="34" charset="-128"/>
                        </a:rPr>
                        <a:t>(Ver 1.30</a:t>
                      </a:r>
                      <a:r>
                        <a:rPr kumimoji="1" lang="ja-JP" altLang="en-US" sz="900" b="1" dirty="0">
                          <a:latin typeface="Yu Gothic UI" panose="020B0500000000000000" pitchFamily="34" charset="-128"/>
                          <a:ea typeface="Yu Gothic UI" panose="020B0500000000000000" pitchFamily="34" charset="-128"/>
                        </a:rPr>
                        <a:t>）</a:t>
                      </a:r>
                      <a:endParaRPr kumimoji="1" lang="en-US" altLang="ja-JP" sz="900" b="1"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en-US" altLang="ja-JP" sz="900" b="1"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0001"/>
                  </a:ext>
                </a:extLst>
              </a:tr>
              <a:tr h="342915">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latin typeface="Yu Gothic UI" panose="020B0500000000000000" pitchFamily="34" charset="-128"/>
                          <a:ea typeface="Yu Gothic UI" panose="020B0500000000000000" pitchFamily="34" charset="-128"/>
                        </a:rPr>
                        <a:t>映像監視ソフトウェア</a:t>
                      </a:r>
                      <a:endPar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r>
                        <a:rPr kumimoji="1" lang="en-US" altLang="ja-JP" sz="900" b="1" dirty="0">
                          <a:latin typeface="Yu Gothic UI" panose="020B0500000000000000" pitchFamily="34" charset="-128"/>
                          <a:ea typeface="Yu Gothic UI" panose="020B0500000000000000" pitchFamily="34" charset="-128"/>
                        </a:rPr>
                        <a:t>WV-ASM300WUX</a:t>
                      </a:r>
                      <a:endPar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r>
                        <a:rPr kumimoji="1" lang="ja-JP" altLang="en-US" sz="900" b="1" dirty="0">
                          <a:latin typeface="Yu Gothic UI" panose="020B0500000000000000" pitchFamily="34" charset="-128"/>
                          <a:ea typeface="Yu Gothic UI" panose="020B0500000000000000" pitchFamily="34" charset="-128"/>
                        </a:rPr>
                        <a:t>オープン価格</a:t>
                      </a:r>
                      <a:endPar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2022</a:t>
                      </a:r>
                      <a:r>
                        <a:rPr kumimoji="1" lang="ja-JP" altLang="en-US" sz="900" b="1" dirty="0">
                          <a:latin typeface="Yu Gothic UI" panose="020B0500000000000000" pitchFamily="34" charset="-128"/>
                          <a:ea typeface="Yu Gothic UI" panose="020B0500000000000000" pitchFamily="34" charset="-128"/>
                        </a:rPr>
                        <a:t>年</a:t>
                      </a:r>
                      <a:r>
                        <a:rPr kumimoji="1" lang="en-US" altLang="ja-JP" sz="900" b="1" dirty="0">
                          <a:latin typeface="Yu Gothic UI" panose="020B0500000000000000" pitchFamily="34" charset="-128"/>
                          <a:ea typeface="Yu Gothic UI" panose="020B0500000000000000" pitchFamily="34" charset="-128"/>
                        </a:rPr>
                        <a:t>9</a:t>
                      </a:r>
                      <a:r>
                        <a:rPr kumimoji="1" lang="ja-JP" altLang="en-US" sz="900" b="1" dirty="0">
                          <a:latin typeface="Yu Gothic UI" panose="020B0500000000000000" pitchFamily="34" charset="-128"/>
                          <a:ea typeface="Yu Gothic UI" panose="020B0500000000000000" pitchFamily="34" charset="-128"/>
                        </a:rPr>
                        <a:t>月</a:t>
                      </a:r>
                      <a:r>
                        <a:rPr kumimoji="1" lang="en-US" altLang="ja-JP" sz="900" b="1" dirty="0">
                          <a:latin typeface="Yu Gothic UI" panose="020B0500000000000000" pitchFamily="34" charset="-128"/>
                          <a:ea typeface="Yu Gothic UI" panose="020B0500000000000000" pitchFamily="34" charset="-128"/>
                        </a:rPr>
                        <a:t>(Ver.5.13)</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en-US" altLang="ja-JP" sz="900" b="1"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378332924"/>
                  </a:ext>
                </a:extLst>
              </a:tr>
              <a:tr h="342915">
                <a:tc>
                  <a:txBody>
                    <a:bodyPr/>
                    <a:lstStyle>
                      <a:lvl1pPr marL="0" algn="l" defTabSz="914400" rtl="0" eaLnBrk="1" latinLnBrk="0" hangingPunct="1">
                        <a:defRPr kumimoji="1" sz="1800" kern="1200">
                          <a:solidFill>
                            <a:schemeClr val="dk1"/>
                          </a:solidFill>
                          <a:latin typeface="Arial"/>
                          <a:ea typeface="Meiryo UI"/>
                        </a:defRPr>
                      </a:lvl1pPr>
                      <a:lvl2pPr marL="457200" algn="l" defTabSz="914400" rtl="0" eaLnBrk="1" latinLnBrk="0" hangingPunct="1">
                        <a:defRPr kumimoji="1" sz="1800" kern="1200">
                          <a:solidFill>
                            <a:schemeClr val="dk1"/>
                          </a:solidFill>
                          <a:latin typeface="Arial"/>
                          <a:ea typeface="Meiryo UI"/>
                        </a:defRPr>
                      </a:lvl2pPr>
                      <a:lvl3pPr marL="914400" algn="l" defTabSz="914400" rtl="0" eaLnBrk="1" latinLnBrk="0" hangingPunct="1">
                        <a:defRPr kumimoji="1" sz="1800" kern="1200">
                          <a:solidFill>
                            <a:schemeClr val="dk1"/>
                          </a:solidFill>
                          <a:latin typeface="Arial"/>
                          <a:ea typeface="Meiryo UI"/>
                        </a:defRPr>
                      </a:lvl3pPr>
                      <a:lvl4pPr marL="1371600" algn="l" defTabSz="914400" rtl="0" eaLnBrk="1" latinLnBrk="0" hangingPunct="1">
                        <a:defRPr kumimoji="1" sz="1800" kern="1200">
                          <a:solidFill>
                            <a:schemeClr val="dk1"/>
                          </a:solidFill>
                          <a:latin typeface="Arial"/>
                          <a:ea typeface="Meiryo UI"/>
                        </a:defRPr>
                      </a:lvl4pPr>
                      <a:lvl5pPr marL="1828800" algn="l" defTabSz="914400" rtl="0" eaLnBrk="1" latinLnBrk="0" hangingPunct="1">
                        <a:defRPr kumimoji="1" sz="1800" kern="1200">
                          <a:solidFill>
                            <a:schemeClr val="dk1"/>
                          </a:solidFill>
                          <a:latin typeface="Arial"/>
                          <a:ea typeface="Meiryo UI"/>
                        </a:defRPr>
                      </a:lvl5pPr>
                      <a:lvl6pPr marL="2286000" algn="l" defTabSz="914400" rtl="0" eaLnBrk="1" latinLnBrk="0" hangingPunct="1">
                        <a:defRPr kumimoji="1" sz="1800" kern="1200">
                          <a:solidFill>
                            <a:schemeClr val="dk1"/>
                          </a:solidFill>
                          <a:latin typeface="Arial"/>
                          <a:ea typeface="Meiryo UI"/>
                        </a:defRPr>
                      </a:lvl6pPr>
                      <a:lvl7pPr marL="2743200" algn="l" defTabSz="914400" rtl="0" eaLnBrk="1" latinLnBrk="0" hangingPunct="1">
                        <a:defRPr kumimoji="1" sz="1800" kern="1200">
                          <a:solidFill>
                            <a:schemeClr val="dk1"/>
                          </a:solidFill>
                          <a:latin typeface="Arial"/>
                          <a:ea typeface="Meiryo UI"/>
                        </a:defRPr>
                      </a:lvl7pPr>
                      <a:lvl8pPr marL="3200400" algn="l" defTabSz="914400" rtl="0" eaLnBrk="1" latinLnBrk="0" hangingPunct="1">
                        <a:defRPr kumimoji="1" sz="1800" kern="1200">
                          <a:solidFill>
                            <a:schemeClr val="dk1"/>
                          </a:solidFill>
                          <a:latin typeface="Arial"/>
                          <a:ea typeface="Meiryo UI"/>
                        </a:defRPr>
                      </a:lvl8pPr>
                      <a:lvl9pPr marL="3657600" algn="l" defTabSz="914400" rtl="0" eaLnBrk="1" latinLnBrk="0" hangingPunct="1">
                        <a:defRPr kumimoji="1" sz="1800" kern="1200">
                          <a:solidFill>
                            <a:schemeClr val="dk1"/>
                          </a:solidFill>
                          <a:latin typeface="Arial"/>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latin typeface="Yu Gothic UI" panose="020B0500000000000000" pitchFamily="34" charset="-128"/>
                          <a:ea typeface="Yu Gothic UI" panose="020B0500000000000000" pitchFamily="34" charset="-128"/>
                        </a:rPr>
                        <a:t>ASM300WUX</a:t>
                      </a:r>
                      <a:r>
                        <a:rPr kumimoji="1" lang="ja-JP" altLang="en-US" sz="900" b="1" dirty="0">
                          <a:latin typeface="Yu Gothic UI" panose="020B0500000000000000" pitchFamily="34" charset="-128"/>
                          <a:ea typeface="Yu Gothic UI" panose="020B0500000000000000" pitchFamily="34" charset="-128"/>
                        </a:rPr>
                        <a:t>　機能拡張ソフトウェア</a:t>
                      </a:r>
                      <a:endParaRPr kumimoji="1" lang="en-US" altLang="ja-JP" sz="900" b="1" dirty="0">
                        <a:latin typeface="Yu Gothic UI" panose="020B0500000000000000" pitchFamily="34" charset="-128"/>
                        <a:ea typeface="Yu Gothic UI" panose="020B05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latin typeface="Yu Gothic UI" panose="020B0500000000000000" pitchFamily="34" charset="-128"/>
                          <a:ea typeface="Yu Gothic UI" panose="020B0500000000000000" pitchFamily="34" charset="-128"/>
                        </a:rPr>
                        <a:t>～ナンバー認識用　機能拡張ソフト</a:t>
                      </a:r>
                      <a:endPar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r>
                        <a:rPr kumimoji="1" lang="en-US" altLang="ja-JP" sz="900" b="1" dirty="0">
                          <a:latin typeface="Yu Gothic UI" panose="020B0500000000000000" pitchFamily="34" charset="-128"/>
                          <a:ea typeface="Yu Gothic UI" panose="020B0500000000000000" pitchFamily="34" charset="-128"/>
                        </a:rPr>
                        <a:t>WV-ASE334WUX</a:t>
                      </a:r>
                      <a:endPar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r>
                        <a:rPr kumimoji="1" lang="ja-JP" altLang="en-US" sz="900" b="1" dirty="0">
                          <a:latin typeface="Yu Gothic UI" panose="020B0500000000000000" pitchFamily="34" charset="-128"/>
                          <a:ea typeface="Yu Gothic UI" panose="020B0500000000000000" pitchFamily="34" charset="-128"/>
                        </a:rPr>
                        <a:t>オープン価格</a:t>
                      </a:r>
                      <a:endPar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latin typeface="Yu Gothic UI" panose="020B0500000000000000" pitchFamily="34" charset="-128"/>
                          <a:ea typeface="Yu Gothic UI" panose="020B0500000000000000" pitchFamily="34" charset="-128"/>
                        </a:rPr>
                        <a:t>2022</a:t>
                      </a:r>
                      <a:r>
                        <a:rPr kumimoji="1" lang="ja-JP" altLang="en-US" sz="900" b="1" dirty="0">
                          <a:latin typeface="Yu Gothic UI" panose="020B0500000000000000" pitchFamily="34" charset="-128"/>
                          <a:ea typeface="Yu Gothic UI" panose="020B0500000000000000" pitchFamily="34" charset="-128"/>
                        </a:rPr>
                        <a:t>年</a:t>
                      </a:r>
                      <a:r>
                        <a:rPr kumimoji="1" lang="en-US" altLang="ja-JP" sz="900" b="1" dirty="0">
                          <a:latin typeface="Yu Gothic UI" panose="020B0500000000000000" pitchFamily="34" charset="-128"/>
                          <a:ea typeface="Yu Gothic UI" panose="020B0500000000000000" pitchFamily="34" charset="-128"/>
                        </a:rPr>
                        <a:t>10</a:t>
                      </a:r>
                      <a:r>
                        <a:rPr kumimoji="1" lang="ja-JP" altLang="en-US" sz="900" b="1" dirty="0">
                          <a:latin typeface="Yu Gothic UI" panose="020B0500000000000000" pitchFamily="34" charset="-128"/>
                          <a:ea typeface="Yu Gothic UI" panose="020B0500000000000000" pitchFamily="34" charset="-128"/>
                        </a:rPr>
                        <a:t>月</a:t>
                      </a:r>
                      <a:r>
                        <a:rPr kumimoji="1" lang="en-US" altLang="ja-JP" sz="900" b="1" dirty="0">
                          <a:latin typeface="Yu Gothic UI" panose="020B0500000000000000" pitchFamily="34" charset="-128"/>
                          <a:ea typeface="Yu Gothic UI" panose="020B0500000000000000" pitchFamily="34" charset="-128"/>
                        </a:rPr>
                        <a:t>(Ver.1.40)</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endPar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2658985348"/>
                  </a:ext>
                </a:extLst>
              </a:tr>
              <a:tr h="480075">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latin typeface="Yu Gothic UI" panose="020B0500000000000000" pitchFamily="34" charset="-128"/>
                          <a:ea typeface="Yu Gothic UI" panose="020B0500000000000000" pitchFamily="34" charset="-128"/>
                        </a:rPr>
                        <a:t>ASM300WUX</a:t>
                      </a:r>
                      <a:r>
                        <a:rPr kumimoji="1" lang="ja-JP" altLang="en-US" sz="900" b="1" dirty="0">
                          <a:latin typeface="Yu Gothic UI" panose="020B0500000000000000" pitchFamily="34" charset="-128"/>
                          <a:ea typeface="Yu Gothic UI" panose="020B0500000000000000" pitchFamily="34" charset="-128"/>
                        </a:rPr>
                        <a:t>　機能拡張ソフトウェア</a:t>
                      </a:r>
                      <a:endParaRPr kumimoji="1" lang="en-US" altLang="ja-JP" sz="900" b="1" dirty="0">
                        <a:latin typeface="Yu Gothic UI" panose="020B0500000000000000" pitchFamily="34" charset="-128"/>
                        <a:ea typeface="Yu Gothic UI" panose="020B05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latin typeface="Yu Gothic UI" panose="020B0500000000000000" pitchFamily="34" charset="-128"/>
                          <a:ea typeface="Yu Gothic UI" panose="020B0500000000000000" pitchFamily="34" charset="-128"/>
                        </a:rPr>
                        <a:t>～外部制御用　機能拡張ソフト</a:t>
                      </a:r>
                      <a:endPar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dirty="0">
                          <a:latin typeface="Yu Gothic UI" panose="020B0500000000000000" pitchFamily="34" charset="-128"/>
                          <a:ea typeface="Yu Gothic UI" panose="020B0500000000000000" pitchFamily="34" charset="-128"/>
                        </a:rPr>
                        <a:t>WV-ASE333WUX</a:t>
                      </a:r>
                      <a:endPar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dirty="0">
                          <a:latin typeface="Yu Gothic UI" panose="020B0500000000000000" pitchFamily="34" charset="-128"/>
                          <a:ea typeface="Yu Gothic UI" panose="020B0500000000000000" pitchFamily="34" charset="-128"/>
                        </a:rPr>
                        <a:t>オープン価格</a:t>
                      </a:r>
                      <a:endPar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solidFill>
                            <a:srgbClr val="FF0000"/>
                          </a:solidFill>
                          <a:latin typeface="Yu Gothic UI" panose="020B0500000000000000" pitchFamily="34" charset="-128"/>
                          <a:ea typeface="Yu Gothic UI" panose="020B0500000000000000" pitchFamily="34" charset="-128"/>
                        </a:rPr>
                        <a:t>2022</a:t>
                      </a:r>
                      <a:r>
                        <a:rPr kumimoji="1" lang="ja-JP" altLang="en-US" sz="900" b="1" dirty="0">
                          <a:solidFill>
                            <a:srgbClr val="FF0000"/>
                          </a:solidFill>
                          <a:latin typeface="Yu Gothic UI" panose="020B0500000000000000" pitchFamily="34" charset="-128"/>
                          <a:ea typeface="Yu Gothic UI" panose="020B0500000000000000" pitchFamily="34" charset="-128"/>
                        </a:rPr>
                        <a:t>年</a:t>
                      </a:r>
                      <a:r>
                        <a:rPr kumimoji="1" lang="en-US" altLang="ja-JP" sz="900" b="1" dirty="0">
                          <a:solidFill>
                            <a:srgbClr val="FF0000"/>
                          </a:solidFill>
                          <a:latin typeface="Yu Gothic UI" panose="020B0500000000000000" pitchFamily="34" charset="-128"/>
                          <a:ea typeface="Yu Gothic UI" panose="020B0500000000000000" pitchFamily="34" charset="-128"/>
                        </a:rPr>
                        <a:t>xx</a:t>
                      </a:r>
                      <a:r>
                        <a:rPr kumimoji="1" lang="ja-JP" altLang="en-US" sz="900" b="1" dirty="0">
                          <a:solidFill>
                            <a:srgbClr val="FF0000"/>
                          </a:solidFill>
                          <a:latin typeface="Yu Gothic UI" panose="020B0500000000000000" pitchFamily="34" charset="-128"/>
                          <a:ea typeface="Yu Gothic UI" panose="020B0500000000000000" pitchFamily="34" charset="-128"/>
                        </a:rPr>
                        <a:t>月</a:t>
                      </a:r>
                      <a:r>
                        <a:rPr kumimoji="1" lang="en-US" altLang="ja-JP" sz="900" b="1" dirty="0">
                          <a:solidFill>
                            <a:srgbClr val="FF0000"/>
                          </a:solidFill>
                          <a:latin typeface="Yu Gothic UI" panose="020B0500000000000000" pitchFamily="34" charset="-128"/>
                          <a:ea typeface="Yu Gothic UI" panose="020B0500000000000000" pitchFamily="34" charset="-128"/>
                        </a:rPr>
                        <a:t>(</a:t>
                      </a:r>
                      <a:r>
                        <a:rPr kumimoji="1" lang="en-US" altLang="ja-JP" sz="900" b="1" dirty="0" err="1">
                          <a:solidFill>
                            <a:srgbClr val="FF0000"/>
                          </a:solidFill>
                          <a:latin typeface="Yu Gothic UI" panose="020B0500000000000000" pitchFamily="34" charset="-128"/>
                          <a:ea typeface="Yu Gothic UI" panose="020B0500000000000000" pitchFamily="34" charset="-128"/>
                        </a:rPr>
                        <a:t>vx.xx</a:t>
                      </a:r>
                      <a:r>
                        <a:rPr kumimoji="1" lang="en-US" altLang="ja-JP" sz="900" b="1" dirty="0">
                          <a:solidFill>
                            <a:srgbClr val="FF0000"/>
                          </a:solidFill>
                          <a:latin typeface="Yu Gothic UI" panose="020B0500000000000000" pitchFamily="34" charset="-128"/>
                          <a:ea typeface="Yu Gothic UI" panose="020B0500000000000000" pitchFamily="34" charset="-128"/>
                        </a:rPr>
                        <a:t>)</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ASM300WUX</a:t>
                      </a:r>
                      <a:r>
                        <a:rPr kumimoji="1" lang="ja-JP" altLang="en-US"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に対して</a:t>
                      </a:r>
                      <a:br>
                        <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br>
                      <a:r>
                        <a:rPr kumimoji="1" lang="ja-JP" altLang="en-US"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外部からの制御を行う</a:t>
                      </a:r>
                      <a:br>
                        <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br>
                      <a:r>
                        <a:rPr kumimoji="1" lang="ja-JP" altLang="en-US"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場合に必要</a:t>
                      </a:r>
                      <a:endPar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824101672"/>
                  </a:ext>
                </a:extLst>
              </a:tr>
              <a:tr h="213704">
                <a:tc gridSpan="4">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dirty="0">
                          <a:latin typeface="Yu Gothic UI" panose="020B0500000000000000" pitchFamily="34" charset="-128"/>
                          <a:ea typeface="Yu Gothic UI" panose="020B0500000000000000" pitchFamily="34" charset="-128"/>
                        </a:rPr>
                        <a:t>設置・調整用ツール</a:t>
                      </a:r>
                      <a:endParaRPr kumimoji="1" lang="en-US" altLang="ja-JP" sz="9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en-US" altLang="ja-JP" sz="9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982718932"/>
                  </a:ext>
                </a:extLst>
              </a:tr>
              <a:tr h="342915">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latin typeface="Yu Gothic UI" panose="020B0500000000000000" pitchFamily="34" charset="-128"/>
                          <a:ea typeface="Yu Gothic UI" panose="020B0500000000000000" pitchFamily="34" charset="-128"/>
                        </a:rPr>
                        <a:t>システムデザインツール</a:t>
                      </a:r>
                      <a:endPar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dirty="0">
                          <a:latin typeface="Yu Gothic UI" panose="020B0500000000000000" pitchFamily="34" charset="-128"/>
                          <a:ea typeface="Yu Gothic UI" panose="020B0500000000000000" pitchFamily="34" charset="-128"/>
                          <a:cs typeface="+mn-cs"/>
                        </a:rPr>
                        <a:t>－</a:t>
                      </a:r>
                      <a:endParaRPr kumimoji="1" lang="en-US" altLang="ja-JP" sz="900" b="1" dirty="0">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dirty="0">
                          <a:latin typeface="Yu Gothic UI" panose="020B0500000000000000" pitchFamily="34" charset="-128"/>
                          <a:ea typeface="Yu Gothic UI" panose="020B0500000000000000" pitchFamily="34" charset="-128"/>
                          <a:cs typeface="+mn-cs"/>
                        </a:rPr>
                        <a:t>無償</a:t>
                      </a:r>
                      <a:endParaRPr kumimoji="1" lang="en-US" altLang="ja-JP" sz="900" b="1" dirty="0">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b="1" dirty="0">
                          <a:solidFill>
                            <a:srgbClr val="FF0000"/>
                          </a:solidFill>
                          <a:latin typeface="Yu Gothic UI" panose="020B0500000000000000" pitchFamily="34" charset="-128"/>
                          <a:ea typeface="Yu Gothic UI" panose="020B0500000000000000" pitchFamily="34" charset="-128"/>
                        </a:rPr>
                        <a:t>2022</a:t>
                      </a:r>
                      <a:r>
                        <a:rPr kumimoji="1" lang="ja-JP" altLang="en-US" sz="900" b="1" dirty="0">
                          <a:solidFill>
                            <a:srgbClr val="FF0000"/>
                          </a:solidFill>
                          <a:latin typeface="Yu Gothic UI" panose="020B0500000000000000" pitchFamily="34" charset="-128"/>
                          <a:ea typeface="Yu Gothic UI" panose="020B0500000000000000" pitchFamily="34" charset="-128"/>
                        </a:rPr>
                        <a:t>年</a:t>
                      </a:r>
                      <a:r>
                        <a:rPr kumimoji="1" lang="en-US" altLang="ja-JP" sz="900" b="1" dirty="0">
                          <a:solidFill>
                            <a:srgbClr val="FF0000"/>
                          </a:solidFill>
                          <a:latin typeface="Yu Gothic UI" panose="020B0500000000000000" pitchFamily="34" charset="-128"/>
                          <a:ea typeface="Yu Gothic UI" panose="020B0500000000000000" pitchFamily="34" charset="-128"/>
                        </a:rPr>
                        <a:t>11</a:t>
                      </a:r>
                      <a:r>
                        <a:rPr kumimoji="1" lang="ja-JP" altLang="en-US" sz="900" b="1" dirty="0">
                          <a:solidFill>
                            <a:srgbClr val="FF0000"/>
                          </a:solidFill>
                          <a:latin typeface="Yu Gothic UI" panose="020B0500000000000000" pitchFamily="34" charset="-128"/>
                          <a:ea typeface="Yu Gothic UI" panose="020B0500000000000000" pitchFamily="34" charset="-128"/>
                        </a:rPr>
                        <a:t>月</a:t>
                      </a:r>
                      <a:r>
                        <a:rPr lang="ja-JP" altLang="en-US" sz="900" b="1" dirty="0">
                          <a:solidFill>
                            <a:srgbClr val="FF0000"/>
                          </a:solidFill>
                          <a:latin typeface="Yu Gothic UI" panose="020B0500000000000000" pitchFamily="34" charset="-128"/>
                          <a:ea typeface="Yu Gothic UI" panose="020B0500000000000000" pitchFamily="34" charset="-128"/>
                        </a:rPr>
                        <a:t>公開中(</a:t>
                      </a:r>
                      <a:r>
                        <a:rPr lang="en-US" altLang="ja-JP" sz="900" b="1" dirty="0">
                          <a:solidFill>
                            <a:srgbClr val="FF0000"/>
                          </a:solidFill>
                          <a:latin typeface="Yu Gothic UI" panose="020B0500000000000000" pitchFamily="34" charset="-128"/>
                          <a:ea typeface="Yu Gothic UI" panose="020B0500000000000000" pitchFamily="34" charset="-128"/>
                        </a:rPr>
                        <a:t>Ver </a:t>
                      </a:r>
                      <a:r>
                        <a:rPr lang="ja-JP" altLang="en-US" sz="900" b="1" dirty="0">
                          <a:solidFill>
                            <a:srgbClr val="FF0000"/>
                          </a:solidFill>
                          <a:latin typeface="Yu Gothic UI" panose="020B0500000000000000" pitchFamily="34" charset="-128"/>
                          <a:ea typeface="Yu Gothic UI" panose="020B0500000000000000" pitchFamily="34" charset="-128"/>
                        </a:rPr>
                        <a:t>3.</a:t>
                      </a:r>
                      <a:r>
                        <a:rPr lang="en-US" altLang="ja-JP" sz="900" b="1" dirty="0">
                          <a:solidFill>
                            <a:srgbClr val="FF0000"/>
                          </a:solidFill>
                          <a:latin typeface="Yu Gothic UI" panose="020B0500000000000000" pitchFamily="34" charset="-128"/>
                          <a:ea typeface="Yu Gothic UI" panose="020B0500000000000000" pitchFamily="34" charset="-128"/>
                        </a:rPr>
                        <a:t>42</a:t>
                      </a:r>
                      <a:r>
                        <a:rPr lang="ja-JP" altLang="en-US" sz="900" b="1" dirty="0">
                          <a:solidFill>
                            <a:srgbClr val="FF0000"/>
                          </a:solidFill>
                          <a:latin typeface="Yu Gothic UI" panose="020B0500000000000000" pitchFamily="34" charset="-128"/>
                          <a:ea typeface="Yu Gothic UI" panose="020B0500000000000000" pitchFamily="34" charset="-128"/>
                        </a:rPr>
                        <a:t>)</a:t>
                      </a:r>
                      <a:endParaRPr kumimoji="1" lang="ja-JP" altLang="en-US" sz="900" b="1" dirty="0">
                        <a:solidFill>
                          <a:srgbClr val="FF0000"/>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dirty="0">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356897408"/>
                  </a:ext>
                </a:extLst>
              </a:tr>
              <a:tr h="342915">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err="1">
                          <a:latin typeface="Yu Gothic UI" panose="020B0500000000000000" pitchFamily="34" charset="-128"/>
                          <a:ea typeface="Yu Gothic UI" panose="020B0500000000000000" pitchFamily="34" charset="-128"/>
                        </a:rPr>
                        <a:t>i</a:t>
                      </a:r>
                      <a:r>
                        <a:rPr kumimoji="1" lang="en-US" altLang="ja-JP" sz="900" b="1" dirty="0">
                          <a:latin typeface="Yu Gothic UI" panose="020B0500000000000000" pitchFamily="34" charset="-128"/>
                          <a:ea typeface="Yu Gothic UI" panose="020B0500000000000000" pitchFamily="34" charset="-128"/>
                        </a:rPr>
                        <a:t>-PRO</a:t>
                      </a:r>
                      <a:r>
                        <a:rPr kumimoji="1" lang="ja-JP" altLang="en-US" sz="900" b="1" dirty="0">
                          <a:latin typeface="Yu Gothic UI" panose="020B0500000000000000" pitchFamily="34" charset="-128"/>
                          <a:ea typeface="Yu Gothic UI" panose="020B0500000000000000" pitchFamily="34" charset="-128"/>
                        </a:rPr>
                        <a:t>設定ツール（</a:t>
                      </a:r>
                      <a:r>
                        <a:rPr kumimoji="1" lang="en-US" altLang="ja-JP" sz="900" b="1" dirty="0" err="1">
                          <a:latin typeface="Yu Gothic UI" panose="020B0500000000000000" pitchFamily="34" charset="-128"/>
                          <a:ea typeface="Yu Gothic UI" panose="020B0500000000000000" pitchFamily="34" charset="-128"/>
                        </a:rPr>
                        <a:t>iCT</a:t>
                      </a:r>
                      <a:r>
                        <a:rPr kumimoji="1" lang="ja-JP" altLang="en-US" sz="900" b="1" dirty="0">
                          <a:latin typeface="Yu Gothic UI" panose="020B0500000000000000" pitchFamily="34" charset="-128"/>
                          <a:ea typeface="Yu Gothic UI" panose="020B0500000000000000" pitchFamily="34" charset="-128"/>
                        </a:rPr>
                        <a:t>）</a:t>
                      </a:r>
                      <a:endParaRPr kumimoji="1" lang="en-US" altLang="ja-JP"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dirty="0">
                          <a:latin typeface="Yu Gothic UI" panose="020B0500000000000000" pitchFamily="34" charset="-128"/>
                          <a:ea typeface="Yu Gothic UI" panose="020B0500000000000000" pitchFamily="34" charset="-128"/>
                          <a:cs typeface="+mn-cs"/>
                        </a:rPr>
                        <a:t>－</a:t>
                      </a:r>
                      <a:endParaRPr kumimoji="1" lang="en-US" altLang="ja-JP" sz="900" b="1" dirty="0">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dirty="0">
                          <a:latin typeface="Yu Gothic UI" panose="020B0500000000000000" pitchFamily="34" charset="-128"/>
                          <a:ea typeface="Yu Gothic UI" panose="020B0500000000000000" pitchFamily="34" charset="-128"/>
                          <a:cs typeface="Meiryo UI" panose="020B0604030504040204" pitchFamily="50" charset="-128"/>
                        </a:rPr>
                        <a:t>無償</a:t>
                      </a:r>
                      <a:endParaRPr kumimoji="1" lang="en-US" altLang="ja-JP" sz="900" b="1" dirty="0">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kumimoji="1" lang="en-US" altLang="ja-JP" sz="900" b="1" dirty="0">
                          <a:solidFill>
                            <a:srgbClr val="FF0000"/>
                          </a:solidFill>
                          <a:latin typeface="Yu Gothic UI" panose="020B0500000000000000" pitchFamily="34" charset="-128"/>
                          <a:ea typeface="Yu Gothic UI" panose="020B0500000000000000" pitchFamily="34" charset="-128"/>
                        </a:rPr>
                        <a:t>2022</a:t>
                      </a:r>
                      <a:r>
                        <a:rPr kumimoji="1" lang="ja-JP" altLang="en-US" sz="900" b="1" dirty="0">
                          <a:solidFill>
                            <a:srgbClr val="FF0000"/>
                          </a:solidFill>
                          <a:latin typeface="Yu Gothic UI" panose="020B0500000000000000" pitchFamily="34" charset="-128"/>
                          <a:ea typeface="Yu Gothic UI" panose="020B0500000000000000" pitchFamily="34" charset="-128"/>
                        </a:rPr>
                        <a:t>年</a:t>
                      </a:r>
                      <a:r>
                        <a:rPr kumimoji="1" lang="en-US" altLang="ja-JP" sz="900" b="1" dirty="0">
                          <a:solidFill>
                            <a:srgbClr val="FF0000"/>
                          </a:solidFill>
                          <a:latin typeface="Yu Gothic UI" panose="020B0500000000000000" pitchFamily="34" charset="-128"/>
                          <a:ea typeface="Yu Gothic UI" panose="020B0500000000000000" pitchFamily="34" charset="-128"/>
                        </a:rPr>
                        <a:t>11</a:t>
                      </a:r>
                      <a:r>
                        <a:rPr kumimoji="1" lang="ja-JP" altLang="en-US" sz="900" b="1" dirty="0">
                          <a:solidFill>
                            <a:srgbClr val="FF0000"/>
                          </a:solidFill>
                          <a:latin typeface="Yu Gothic UI" panose="020B0500000000000000" pitchFamily="34" charset="-128"/>
                          <a:ea typeface="Yu Gothic UI" panose="020B0500000000000000" pitchFamily="34" charset="-128"/>
                        </a:rPr>
                        <a:t>月</a:t>
                      </a:r>
                      <a:r>
                        <a:rPr lang="ja-JP" altLang="en-US" sz="900" b="1" dirty="0">
                          <a:solidFill>
                            <a:srgbClr val="FF0000"/>
                          </a:solidFill>
                          <a:latin typeface="Yu Gothic UI" panose="020B0500000000000000" pitchFamily="34" charset="-128"/>
                          <a:ea typeface="Yu Gothic UI" panose="020B0500000000000000" pitchFamily="34" charset="-128"/>
                        </a:rPr>
                        <a:t>公開中</a:t>
                      </a:r>
                      <a:r>
                        <a:rPr kumimoji="1" lang="en-US" altLang="ja-JP" sz="900" b="1" dirty="0">
                          <a:solidFill>
                            <a:srgbClr val="FF0000"/>
                          </a:solidFill>
                          <a:latin typeface="Yu Gothic UI" panose="020B0500000000000000" pitchFamily="34" charset="-128"/>
                          <a:ea typeface="Yu Gothic UI" panose="020B0500000000000000" pitchFamily="34" charset="-128"/>
                        </a:rPr>
                        <a:t>(Ver </a:t>
                      </a:r>
                      <a:r>
                        <a:rPr lang="en-US" altLang="ja-JP" sz="900" b="1" dirty="0">
                          <a:solidFill>
                            <a:srgbClr val="FF0000"/>
                          </a:solidFill>
                          <a:latin typeface="Yu Gothic UI" panose="020B0500000000000000" pitchFamily="34" charset="-128"/>
                          <a:ea typeface="Yu Gothic UI" panose="020B0500000000000000" pitchFamily="34" charset="-128"/>
                        </a:rPr>
                        <a:t>3.30</a:t>
                      </a:r>
                      <a:r>
                        <a:rPr kumimoji="1" lang="en-US" altLang="ja-JP" sz="900" b="1" dirty="0">
                          <a:solidFill>
                            <a:srgbClr val="FF0000"/>
                          </a:solidFill>
                          <a:latin typeface="Yu Gothic UI" panose="020B0500000000000000" pitchFamily="34" charset="-128"/>
                          <a:ea typeface="Yu Gothic UI" panose="020B0500000000000000" pitchFamily="34" charset="-128"/>
                        </a:rPr>
                        <a:t>)</a:t>
                      </a:r>
                      <a:endParaRPr kumimoji="1" lang="ja-JP" altLang="en-US" sz="1400"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dirty="0">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348966781"/>
                  </a:ext>
                </a:extLst>
              </a:tr>
            </a:tbl>
          </a:graphicData>
        </a:graphic>
      </p:graphicFrame>
      <p:sp>
        <p:nvSpPr>
          <p:cNvPr id="5" name="正方形/長方形 4">
            <a:extLst>
              <a:ext uri="{FF2B5EF4-FFF2-40B4-BE49-F238E27FC236}">
                <a16:creationId xmlns:a16="http://schemas.microsoft.com/office/drawing/2014/main" id="{852A8758-B738-3F0D-32F1-6F01E6675F1C}"/>
              </a:ext>
            </a:extLst>
          </p:cNvPr>
          <p:cNvSpPr/>
          <p:nvPr/>
        </p:nvSpPr>
        <p:spPr>
          <a:xfrm>
            <a:off x="1332948" y="3207246"/>
            <a:ext cx="6640000" cy="1406539"/>
          </a:xfrm>
          <a:prstGeom prst="rect">
            <a:avLst/>
          </a:prstGeom>
          <a:solidFill>
            <a:srgbClr val="FFFFCC"/>
          </a:solidFill>
        </p:spPr>
        <p:txBody>
          <a:bodyPr wrap="square">
            <a:spAutoFit/>
          </a:bodyPr>
          <a:lstStyle/>
          <a:p>
            <a:pPr fontAlgn="base">
              <a:lnSpc>
                <a:spcPct val="120000"/>
              </a:lnSpc>
              <a:spcBef>
                <a:spcPct val="0"/>
              </a:spcBef>
              <a:spcAft>
                <a:spcPct val="0"/>
              </a:spcAft>
              <a:defRPr/>
            </a:pPr>
            <a:r>
              <a:rPr kumimoji="0" lang="ja-JP" altLang="en-US" sz="900" b="1" kern="0" dirty="0">
                <a:solidFill>
                  <a:prstClr val="black"/>
                </a:solidFill>
                <a:latin typeface="Yu Gothic UI" panose="020B0500000000000000" pitchFamily="34" charset="-128"/>
                <a:ea typeface="Yu Gothic UI" panose="020B0500000000000000" pitchFamily="34" charset="-128"/>
              </a:rPr>
              <a:t>・</a:t>
            </a:r>
            <a:r>
              <a:rPr kumimoji="0" lang="en-US" altLang="ja-JP" sz="900" b="1" kern="0" dirty="0">
                <a:solidFill>
                  <a:prstClr val="black"/>
                </a:solidFill>
                <a:latin typeface="Yu Gothic UI" panose="020B0500000000000000" pitchFamily="34" charset="-128"/>
                <a:ea typeface="Yu Gothic UI" panose="020B0500000000000000" pitchFamily="34" charset="-128"/>
              </a:rPr>
              <a:t>Z-NR500</a:t>
            </a:r>
            <a:r>
              <a:rPr kumimoji="0" lang="ja-JP" altLang="en-US" sz="900" b="1" kern="0" dirty="0">
                <a:solidFill>
                  <a:prstClr val="black"/>
                </a:solidFill>
                <a:latin typeface="Yu Gothic UI" panose="020B0500000000000000" pitchFamily="34" charset="-128"/>
                <a:ea typeface="Yu Gothic UI" panose="020B0500000000000000" pitchFamily="34" charset="-128"/>
              </a:rPr>
              <a:t>から新ナンバーキャッチへの移行は、対応できません。</a:t>
            </a:r>
            <a:endParaRPr kumimoji="0" lang="en-US" altLang="ja-JP" sz="900" b="1" kern="0" dirty="0">
              <a:solidFill>
                <a:prstClr val="black"/>
              </a:solidFill>
              <a:latin typeface="Yu Gothic UI" panose="020B0500000000000000" pitchFamily="34" charset="-128"/>
              <a:ea typeface="Yu Gothic UI" panose="020B0500000000000000" pitchFamily="34" charset="-128"/>
            </a:endParaRPr>
          </a:p>
          <a:p>
            <a:pPr fontAlgn="base">
              <a:lnSpc>
                <a:spcPct val="120000"/>
              </a:lnSpc>
              <a:spcBef>
                <a:spcPct val="0"/>
              </a:spcBef>
              <a:spcAft>
                <a:spcPct val="0"/>
              </a:spcAft>
              <a:defRPr/>
            </a:pPr>
            <a:r>
              <a:rPr kumimoji="0" lang="ja-JP" altLang="en-US" sz="900" b="1" kern="0" dirty="0">
                <a:solidFill>
                  <a:prstClr val="black"/>
                </a:solidFill>
                <a:latin typeface="Yu Gothic UI" panose="020B0500000000000000" pitchFamily="34" charset="-128"/>
                <a:ea typeface="Yu Gothic UI" panose="020B0500000000000000" pitchFamily="34" charset="-128"/>
              </a:rPr>
              <a:t>・</a:t>
            </a:r>
            <a:r>
              <a:rPr kumimoji="0" lang="en-US" altLang="ja-JP" sz="900" b="1" kern="0" dirty="0">
                <a:solidFill>
                  <a:prstClr val="black"/>
                </a:solidFill>
                <a:latin typeface="Yu Gothic UI" panose="020B0500000000000000" pitchFamily="34" charset="-128"/>
                <a:ea typeface="Yu Gothic UI" panose="020B0500000000000000" pitchFamily="34" charset="-128"/>
              </a:rPr>
              <a:t>XAE202WUX/ASE334WUX</a:t>
            </a:r>
            <a:r>
              <a:rPr kumimoji="0" lang="ja-JP" altLang="en-US" sz="900" b="1" kern="0" dirty="0">
                <a:solidFill>
                  <a:prstClr val="black"/>
                </a:solidFill>
                <a:latin typeface="Yu Gothic UI" panose="020B0500000000000000" pitchFamily="34" charset="-128"/>
                <a:ea typeface="Yu Gothic UI" panose="020B0500000000000000" pitchFamily="34" charset="-128"/>
              </a:rPr>
              <a:t>のソフトウェア、取扱説明書については、</a:t>
            </a:r>
            <a:r>
              <a:rPr kumimoji="0" lang="en-US" altLang="ja-JP" sz="900" b="1" kern="0" dirty="0">
                <a:solidFill>
                  <a:prstClr val="black"/>
                </a:solidFill>
                <a:latin typeface="Yu Gothic UI" panose="020B0500000000000000" pitchFamily="34" charset="-128"/>
                <a:ea typeface="Yu Gothic UI" panose="020B0500000000000000" pitchFamily="34" charset="-128"/>
              </a:rPr>
              <a:t>Web</a:t>
            </a:r>
            <a:r>
              <a:rPr kumimoji="0" lang="ja-JP" altLang="en-US" sz="900" b="1" kern="0" dirty="0">
                <a:solidFill>
                  <a:prstClr val="black"/>
                </a:solidFill>
                <a:latin typeface="Yu Gothic UI" panose="020B0500000000000000" pitchFamily="34" charset="-128"/>
                <a:ea typeface="Yu Gothic UI" panose="020B0500000000000000" pitchFamily="34" charset="-128"/>
              </a:rPr>
              <a:t>に掲載予定となります。</a:t>
            </a:r>
            <a:endParaRPr kumimoji="0" lang="en-US" altLang="ja-JP" sz="900" b="1" kern="0" dirty="0">
              <a:solidFill>
                <a:prstClr val="black"/>
              </a:solidFill>
              <a:latin typeface="Yu Gothic UI" panose="020B0500000000000000" pitchFamily="34" charset="-128"/>
              <a:ea typeface="Yu Gothic UI" panose="020B0500000000000000" pitchFamily="34" charset="-128"/>
            </a:endParaRPr>
          </a:p>
          <a:p>
            <a:pPr fontAlgn="base">
              <a:lnSpc>
                <a:spcPct val="120000"/>
              </a:lnSpc>
              <a:spcBef>
                <a:spcPct val="0"/>
              </a:spcBef>
              <a:spcAft>
                <a:spcPct val="0"/>
              </a:spcAft>
              <a:defRPr/>
            </a:pPr>
            <a:r>
              <a:rPr kumimoji="0" lang="ja-JP" altLang="en-US" sz="900" b="1" kern="0" dirty="0">
                <a:solidFill>
                  <a:prstClr val="black"/>
                </a:solidFill>
                <a:latin typeface="Yu Gothic UI" panose="020B0500000000000000" pitchFamily="34" charset="-128"/>
                <a:ea typeface="Yu Gothic UI" panose="020B0500000000000000" pitchFamily="34" charset="-128"/>
              </a:rPr>
              <a:t>・</a:t>
            </a:r>
            <a:r>
              <a:rPr kumimoji="0" lang="en-US" altLang="ja-JP" sz="900" b="1" kern="0" dirty="0">
                <a:solidFill>
                  <a:prstClr val="black"/>
                </a:solidFill>
                <a:latin typeface="Yu Gothic UI" panose="020B0500000000000000" pitchFamily="34" charset="-128"/>
                <a:ea typeface="Yu Gothic UI" panose="020B0500000000000000" pitchFamily="34" charset="-128"/>
              </a:rPr>
              <a:t>ASM300WUX </a:t>
            </a:r>
            <a:r>
              <a:rPr kumimoji="0" lang="ja-JP" altLang="en-US" sz="900" b="1" kern="0" dirty="0">
                <a:solidFill>
                  <a:prstClr val="black"/>
                </a:solidFill>
                <a:latin typeface="Yu Gothic UI" panose="020B0500000000000000" pitchFamily="34" charset="-128"/>
                <a:ea typeface="Yu Gothic UI" panose="020B0500000000000000" pitchFamily="34" charset="-128"/>
              </a:rPr>
              <a:t>外部制御用機能拡張ソフトウェアについては、</a:t>
            </a:r>
            <a:r>
              <a:rPr kumimoji="0" lang="en-US" altLang="ja-JP" sz="900" b="1" kern="0" dirty="0">
                <a:solidFill>
                  <a:prstClr val="black"/>
                </a:solidFill>
                <a:latin typeface="Yu Gothic UI" panose="020B0500000000000000" pitchFamily="34" charset="-128"/>
                <a:ea typeface="Yu Gothic UI" panose="020B0500000000000000" pitchFamily="34" charset="-128"/>
              </a:rPr>
              <a:t>ASM300WUX</a:t>
            </a:r>
            <a:r>
              <a:rPr kumimoji="0" lang="ja-JP" altLang="en-US" sz="900" b="1" kern="0" dirty="0">
                <a:solidFill>
                  <a:prstClr val="black"/>
                </a:solidFill>
                <a:latin typeface="Yu Gothic UI" panose="020B0500000000000000" pitchFamily="34" charset="-128"/>
                <a:ea typeface="Yu Gothic UI" panose="020B0500000000000000" pitchFamily="34" charset="-128"/>
              </a:rPr>
              <a:t>本体のバージョンアップでナンバー認識用機能が追加されます。</a:t>
            </a:r>
            <a:endParaRPr kumimoji="0" lang="en-US" altLang="ja-JP" sz="900" b="1" kern="0" dirty="0">
              <a:solidFill>
                <a:prstClr val="black"/>
              </a:solidFill>
              <a:latin typeface="Yu Gothic UI" panose="020B0500000000000000" pitchFamily="34" charset="-128"/>
              <a:ea typeface="Yu Gothic UI" panose="020B0500000000000000" pitchFamily="34" charset="-128"/>
            </a:endParaRPr>
          </a:p>
          <a:p>
            <a:pPr fontAlgn="base">
              <a:lnSpc>
                <a:spcPct val="120000"/>
              </a:lnSpc>
              <a:spcBef>
                <a:spcPct val="0"/>
              </a:spcBef>
              <a:spcAft>
                <a:spcPct val="0"/>
              </a:spcAft>
              <a:defRPr/>
            </a:pPr>
            <a:r>
              <a:rPr kumimoji="0" lang="en-US" altLang="ja-JP" sz="900" b="1" kern="0" dirty="0">
                <a:solidFill>
                  <a:prstClr val="black"/>
                </a:solidFill>
                <a:latin typeface="Yu Gothic UI" panose="020B0500000000000000" pitchFamily="34" charset="-128"/>
                <a:ea typeface="Yu Gothic UI" panose="020B0500000000000000" pitchFamily="34" charset="-128"/>
              </a:rPr>
              <a:t>        </a:t>
            </a:r>
            <a:r>
              <a:rPr kumimoji="0" lang="en-US" altLang="ja-JP" sz="900" b="1" kern="0" dirty="0" err="1">
                <a:solidFill>
                  <a:prstClr val="black"/>
                </a:solidFill>
                <a:latin typeface="Yu Gothic UI" panose="020B0500000000000000" pitchFamily="34" charset="-128"/>
                <a:ea typeface="Yu Gothic UI" panose="020B0500000000000000" pitchFamily="34" charset="-128"/>
              </a:rPr>
              <a:t>i</a:t>
            </a:r>
            <a:r>
              <a:rPr kumimoji="0" lang="en-US" altLang="ja-JP" sz="900" b="1" kern="0" dirty="0">
                <a:solidFill>
                  <a:prstClr val="black"/>
                </a:solidFill>
                <a:latin typeface="Yu Gothic UI" panose="020B0500000000000000" pitchFamily="34" charset="-128"/>
                <a:ea typeface="Yu Gothic UI" panose="020B0500000000000000" pitchFamily="34" charset="-128"/>
              </a:rPr>
              <a:t>-PRO</a:t>
            </a:r>
            <a:r>
              <a:rPr kumimoji="0" lang="ja-JP" altLang="en-US" sz="900" b="1" kern="0" dirty="0">
                <a:solidFill>
                  <a:prstClr val="black"/>
                </a:solidFill>
                <a:latin typeface="Yu Gothic UI" panose="020B0500000000000000" pitchFamily="34" charset="-128"/>
                <a:ea typeface="Yu Gothic UI" panose="020B0500000000000000" pitchFamily="34" charset="-128"/>
              </a:rPr>
              <a:t>ホーム ＞ セキュリティ ＞ </a:t>
            </a:r>
            <a:r>
              <a:rPr kumimoji="0" lang="ja-JP" altLang="en-US" sz="900" b="1" kern="0" dirty="0">
                <a:solidFill>
                  <a:srgbClr val="0000FF"/>
                </a:solidFill>
                <a:latin typeface="Yu Gothic UI" panose="020B0500000000000000" pitchFamily="34" charset="-128"/>
                <a:ea typeface="Yu Gothic UI" panose="020B0500000000000000" pitchFamily="34" charset="-128"/>
                <a:hlinkClick r:id="rId2">
                  <a:extLst>
                    <a:ext uri="{A12FA001-AC4F-418D-AE19-62706E023703}">
                      <ahyp:hlinkClr xmlns:ahyp="http://schemas.microsoft.com/office/drawing/2018/hyperlinkcolor" val="tx"/>
                    </a:ext>
                  </a:extLst>
                </a:hlinkClick>
              </a:rPr>
              <a:t>ダウンロード一覧</a:t>
            </a:r>
            <a:r>
              <a:rPr kumimoji="0" lang="ja-JP" altLang="en-US" sz="900" b="1" kern="0" dirty="0">
                <a:solidFill>
                  <a:srgbClr val="0000FF"/>
                </a:solidFill>
                <a:latin typeface="Yu Gothic UI" panose="020B0500000000000000" pitchFamily="34" charset="-128"/>
                <a:ea typeface="Yu Gothic UI" panose="020B0500000000000000" pitchFamily="34" charset="-128"/>
              </a:rPr>
              <a:t>　</a:t>
            </a:r>
            <a:r>
              <a:rPr kumimoji="0" lang="ja-JP" altLang="en-US" sz="900" b="1" kern="0" dirty="0">
                <a:solidFill>
                  <a:prstClr val="black"/>
                </a:solidFill>
                <a:latin typeface="Yu Gothic UI" panose="020B0500000000000000" pitchFamily="34" charset="-128"/>
                <a:ea typeface="Yu Gothic UI" panose="020B0500000000000000" pitchFamily="34" charset="-128"/>
              </a:rPr>
              <a:t>より </a:t>
            </a:r>
            <a:r>
              <a:rPr kumimoji="0" lang="en-US" altLang="ja-JP" sz="900" b="1" kern="0" dirty="0">
                <a:solidFill>
                  <a:prstClr val="black"/>
                </a:solidFill>
                <a:latin typeface="Yu Gothic UI" panose="020B0500000000000000" pitchFamily="34" charset="-128"/>
                <a:ea typeface="Yu Gothic UI" panose="020B0500000000000000" pitchFamily="34" charset="-128"/>
              </a:rPr>
              <a:t>WV-ASM300UX </a:t>
            </a:r>
            <a:r>
              <a:rPr kumimoji="0" lang="ja-JP" altLang="en-US" sz="900" b="1" kern="0" dirty="0">
                <a:solidFill>
                  <a:prstClr val="black"/>
                </a:solidFill>
                <a:latin typeface="Yu Gothic UI" panose="020B0500000000000000" pitchFamily="34" charset="-128"/>
                <a:ea typeface="Yu Gothic UI" panose="020B0500000000000000" pitchFamily="34" charset="-128"/>
              </a:rPr>
              <a:t>もしくは </a:t>
            </a:r>
            <a:r>
              <a:rPr kumimoji="0" lang="en-US" altLang="ja-JP" sz="900" b="1" kern="0" dirty="0">
                <a:solidFill>
                  <a:prstClr val="black"/>
                </a:solidFill>
                <a:latin typeface="Yu Gothic UI" panose="020B0500000000000000" pitchFamily="34" charset="-128"/>
                <a:ea typeface="Yu Gothic UI" panose="020B0500000000000000" pitchFamily="34" charset="-128"/>
              </a:rPr>
              <a:t>WV-ASM300WUX </a:t>
            </a:r>
            <a:r>
              <a:rPr kumimoji="0" lang="ja-JP" altLang="en-US" sz="900" b="1" kern="0" dirty="0">
                <a:solidFill>
                  <a:prstClr val="black"/>
                </a:solidFill>
                <a:latin typeface="Yu Gothic UI" panose="020B0500000000000000" pitchFamily="34" charset="-128"/>
                <a:ea typeface="Yu Gothic UI" panose="020B0500000000000000" pitchFamily="34" charset="-128"/>
              </a:rPr>
              <a:t>を選択</a:t>
            </a:r>
            <a:endParaRPr kumimoji="0" lang="en-US" altLang="ja-JP" sz="900" b="1" kern="0" dirty="0">
              <a:solidFill>
                <a:prstClr val="black"/>
              </a:solidFill>
              <a:latin typeface="Yu Gothic UI" panose="020B0500000000000000" pitchFamily="34" charset="-128"/>
              <a:ea typeface="Yu Gothic UI" panose="020B0500000000000000" pitchFamily="34" charset="-128"/>
            </a:endParaRPr>
          </a:p>
          <a:p>
            <a:pPr fontAlgn="base">
              <a:lnSpc>
                <a:spcPct val="120000"/>
              </a:lnSpc>
              <a:spcBef>
                <a:spcPct val="0"/>
              </a:spcBef>
              <a:spcAft>
                <a:spcPct val="0"/>
              </a:spcAft>
              <a:defRPr/>
            </a:pPr>
            <a:r>
              <a:rPr kumimoji="0" lang="ja-JP" altLang="en-US" sz="900" b="1" kern="0" dirty="0">
                <a:solidFill>
                  <a:prstClr val="black"/>
                </a:solidFill>
                <a:latin typeface="Yu Gothic UI" panose="020B0500000000000000" pitchFamily="34" charset="-128"/>
                <a:ea typeface="Yu Gothic UI" panose="020B0500000000000000" pitchFamily="34" charset="-128"/>
              </a:rPr>
              <a:t>・システムデザインツールについては、既存ツールのバージョンアップでナンバー認識用機能が追加されます。</a:t>
            </a:r>
            <a:endParaRPr kumimoji="0" lang="en-US" altLang="ja-JP" sz="900" b="1" kern="0" dirty="0">
              <a:solidFill>
                <a:prstClr val="black"/>
              </a:solidFill>
              <a:latin typeface="Yu Gothic UI" panose="020B0500000000000000" pitchFamily="34" charset="-128"/>
              <a:ea typeface="Yu Gothic UI" panose="020B0500000000000000" pitchFamily="34" charset="-128"/>
            </a:endParaRPr>
          </a:p>
          <a:p>
            <a:pPr fontAlgn="base">
              <a:lnSpc>
                <a:spcPct val="120000"/>
              </a:lnSpc>
              <a:spcBef>
                <a:spcPct val="0"/>
              </a:spcBef>
              <a:spcAft>
                <a:spcPct val="0"/>
              </a:spcAft>
              <a:defRPr/>
            </a:pPr>
            <a:r>
              <a:rPr kumimoji="0" lang="ja-JP" altLang="en-US" sz="900" b="1" kern="0" dirty="0">
                <a:solidFill>
                  <a:prstClr val="black"/>
                </a:solidFill>
                <a:latin typeface="Yu Gothic UI" panose="020B0500000000000000" pitchFamily="34" charset="-128"/>
                <a:ea typeface="Yu Gothic UI" panose="020B0500000000000000" pitchFamily="34" charset="-128"/>
              </a:rPr>
              <a:t>　　</a:t>
            </a:r>
            <a:r>
              <a:rPr lang="en-US" altLang="ja-JP" sz="900" b="1" dirty="0">
                <a:solidFill>
                  <a:srgbClr val="0000FF"/>
                </a:solidFill>
                <a:latin typeface="+mn-ea"/>
                <a:hlinkClick r:id="rId3">
                  <a:extLst>
                    <a:ext uri="{A12FA001-AC4F-418D-AE19-62706E023703}">
                      <ahyp:hlinkClr xmlns:ahyp="http://schemas.microsoft.com/office/drawing/2018/hyperlinkcolor" val="tx"/>
                    </a:ext>
                  </a:extLst>
                </a:hlinkClick>
              </a:rPr>
              <a:t>https://i-pro.com/products_and_solutions/ja/surveillance/learning-and-support/learning-and-support/tools/sdt</a:t>
            </a:r>
            <a:endParaRPr lang="en-US" altLang="ja-JP" sz="900" b="1" dirty="0">
              <a:solidFill>
                <a:srgbClr val="0000FF"/>
              </a:solidFill>
              <a:latin typeface="+mn-ea"/>
            </a:endParaRPr>
          </a:p>
          <a:p>
            <a:pPr fontAlgn="base">
              <a:lnSpc>
                <a:spcPct val="120000"/>
              </a:lnSpc>
              <a:spcBef>
                <a:spcPct val="0"/>
              </a:spcBef>
              <a:spcAft>
                <a:spcPct val="0"/>
              </a:spcAft>
              <a:defRPr/>
            </a:pPr>
            <a:r>
              <a:rPr kumimoji="0" lang="ja-JP" altLang="en-US" sz="900" b="1" kern="0" dirty="0">
                <a:solidFill>
                  <a:prstClr val="black"/>
                </a:solidFill>
                <a:latin typeface="Yu Gothic UI" panose="020B0500000000000000" pitchFamily="34" charset="-128"/>
                <a:ea typeface="Yu Gothic UI" panose="020B0500000000000000" pitchFamily="34" charset="-128"/>
              </a:rPr>
              <a:t>・</a:t>
            </a:r>
            <a:r>
              <a:rPr kumimoji="0" lang="en-US" altLang="ja-JP" sz="900" b="1" kern="0" dirty="0">
                <a:solidFill>
                  <a:prstClr val="black"/>
                </a:solidFill>
                <a:latin typeface="Yu Gothic UI" panose="020B0500000000000000" pitchFamily="34" charset="-128"/>
                <a:ea typeface="Yu Gothic UI" panose="020B0500000000000000" pitchFamily="34" charset="-128"/>
              </a:rPr>
              <a:t>i-PRO</a:t>
            </a:r>
            <a:r>
              <a:rPr kumimoji="0" lang="ja-JP" altLang="en-US" sz="900" b="1" kern="0" dirty="0">
                <a:solidFill>
                  <a:prstClr val="black"/>
                </a:solidFill>
                <a:latin typeface="Yu Gothic UI" panose="020B0500000000000000" pitchFamily="34" charset="-128"/>
                <a:ea typeface="Yu Gothic UI" panose="020B0500000000000000" pitchFamily="34" charset="-128"/>
              </a:rPr>
              <a:t>設定ツールについては、既存ツールのバージョンアップでナンバー認識用機能が追加されます。</a:t>
            </a:r>
            <a:endParaRPr kumimoji="0" lang="en-US" altLang="ja-JP" sz="900" b="1" kern="0" dirty="0">
              <a:solidFill>
                <a:prstClr val="black"/>
              </a:solidFill>
              <a:latin typeface="Yu Gothic UI" panose="020B0500000000000000" pitchFamily="34" charset="-128"/>
              <a:ea typeface="Yu Gothic UI" panose="020B0500000000000000" pitchFamily="34" charset="-128"/>
            </a:endParaRPr>
          </a:p>
          <a:p>
            <a:pPr fontAlgn="base">
              <a:lnSpc>
                <a:spcPct val="120000"/>
              </a:lnSpc>
              <a:spcBef>
                <a:spcPct val="0"/>
              </a:spcBef>
              <a:spcAft>
                <a:spcPct val="0"/>
              </a:spcAft>
              <a:defRPr/>
            </a:pPr>
            <a:r>
              <a:rPr kumimoji="0" lang="ja-JP" altLang="en-US" sz="900" b="1" kern="0" dirty="0">
                <a:solidFill>
                  <a:prstClr val="black"/>
                </a:solidFill>
                <a:latin typeface="Yu Gothic UI" panose="020B0500000000000000" pitchFamily="34" charset="-128"/>
                <a:ea typeface="Yu Gothic UI" panose="020B0500000000000000" pitchFamily="34" charset="-128"/>
              </a:rPr>
              <a:t>　　</a:t>
            </a:r>
            <a:r>
              <a:rPr kumimoji="0" lang="en-US" altLang="ja-JP" sz="900" b="1" kern="0" dirty="0">
                <a:solidFill>
                  <a:srgbClr val="0000FF"/>
                </a:solidFill>
                <a:latin typeface="Yu Gothic UI" panose="020B0500000000000000" pitchFamily="34" charset="-128"/>
                <a:ea typeface="Yu Gothic UI" panose="020B0500000000000000" pitchFamily="34" charset="-128"/>
                <a:hlinkClick r:id="rId4">
                  <a:extLst>
                    <a:ext uri="{A12FA001-AC4F-418D-AE19-62706E023703}">
                      <ahyp:hlinkClr xmlns:ahyp="http://schemas.microsoft.com/office/drawing/2018/hyperlinkcolor" val="tx"/>
                    </a:ext>
                  </a:extLst>
                </a:hlinkClick>
              </a:rPr>
              <a:t>https://i-pro.com/products_and_solutions/ja/surveillance/learning-and-support/tools/learning-and-support/tools/ict</a:t>
            </a:r>
            <a:endParaRPr kumimoji="0" lang="en-US" altLang="ja-JP" sz="900" b="1" kern="0" dirty="0">
              <a:solidFill>
                <a:srgbClr val="0000FF"/>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069148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図 46">
            <a:extLst>
              <a:ext uri="{FF2B5EF4-FFF2-40B4-BE49-F238E27FC236}">
                <a16:creationId xmlns:a16="http://schemas.microsoft.com/office/drawing/2014/main" id="{89C67F19-9756-6B9E-490D-D68048D98E1C}"/>
              </a:ext>
            </a:extLst>
          </p:cNvPr>
          <p:cNvPicPr>
            <a:picLocks noChangeAspect="1"/>
          </p:cNvPicPr>
          <p:nvPr/>
        </p:nvPicPr>
        <p:blipFill>
          <a:blip r:embed="rId2"/>
          <a:stretch>
            <a:fillRect/>
          </a:stretch>
        </p:blipFill>
        <p:spPr>
          <a:xfrm>
            <a:off x="5862015" y="1039807"/>
            <a:ext cx="740664" cy="237744"/>
          </a:xfrm>
          <a:prstGeom prst="rect">
            <a:avLst/>
          </a:prstGeom>
        </p:spPr>
      </p:pic>
      <p:sp>
        <p:nvSpPr>
          <p:cNvPr id="2" name="タイトル 1"/>
          <p:cNvSpPr>
            <a:spLocks noGrp="1"/>
          </p:cNvSpPr>
          <p:nvPr>
            <p:ph type="title"/>
          </p:nvPr>
        </p:nvSpPr>
        <p:spPr/>
        <p:txBody>
          <a:bodyPr/>
          <a:lstStyle/>
          <a:p>
            <a:r>
              <a:rPr kumimoji="1" lang="ja-JP" altLang="en-US" dirty="0"/>
              <a:t>システム構成</a:t>
            </a:r>
          </a:p>
        </p:txBody>
      </p:sp>
      <p:grpSp>
        <p:nvGrpSpPr>
          <p:cNvPr id="5" name="グループ化 4">
            <a:extLst>
              <a:ext uri="{FF2B5EF4-FFF2-40B4-BE49-F238E27FC236}">
                <a16:creationId xmlns:a16="http://schemas.microsoft.com/office/drawing/2014/main" id="{4CA65C3E-17EF-AA82-3B52-C8CDEDEB9A53}"/>
              </a:ext>
            </a:extLst>
          </p:cNvPr>
          <p:cNvGrpSpPr/>
          <p:nvPr/>
        </p:nvGrpSpPr>
        <p:grpSpPr>
          <a:xfrm>
            <a:off x="388605" y="572094"/>
            <a:ext cx="8642868" cy="4185480"/>
            <a:chOff x="732204" y="844071"/>
            <a:chExt cx="11523823" cy="5580640"/>
          </a:xfrm>
        </p:grpSpPr>
        <p:grpSp>
          <p:nvGrpSpPr>
            <p:cNvPr id="6" name="グループ化 5">
              <a:extLst>
                <a:ext uri="{FF2B5EF4-FFF2-40B4-BE49-F238E27FC236}">
                  <a16:creationId xmlns:a16="http://schemas.microsoft.com/office/drawing/2014/main" id="{0C4906D0-FEAC-F376-8D91-9FBD7A152E0A}"/>
                </a:ext>
              </a:extLst>
            </p:cNvPr>
            <p:cNvGrpSpPr/>
            <p:nvPr/>
          </p:nvGrpSpPr>
          <p:grpSpPr>
            <a:xfrm>
              <a:off x="732204" y="844071"/>
              <a:ext cx="11523823" cy="5580640"/>
              <a:chOff x="-254298" y="709833"/>
              <a:chExt cx="12039299" cy="5830269"/>
            </a:xfrm>
          </p:grpSpPr>
          <p:sp>
            <p:nvSpPr>
              <p:cNvPr id="10" name="テキスト ボックス 9">
                <a:extLst>
                  <a:ext uri="{FF2B5EF4-FFF2-40B4-BE49-F238E27FC236}">
                    <a16:creationId xmlns:a16="http://schemas.microsoft.com/office/drawing/2014/main" id="{6A541842-F708-5D19-5947-9682B2C4356D}"/>
                  </a:ext>
                </a:extLst>
              </p:cNvPr>
              <p:cNvSpPr txBox="1"/>
              <p:nvPr/>
            </p:nvSpPr>
            <p:spPr>
              <a:xfrm>
                <a:off x="4285439" y="4831319"/>
                <a:ext cx="4718656" cy="598340"/>
              </a:xfrm>
              <a:prstGeom prst="rect">
                <a:avLst/>
              </a:prstGeom>
              <a:solidFill>
                <a:sysClr val="window" lastClr="FFFFFF"/>
              </a:solidFill>
            </p:spPr>
            <p:txBody>
              <a:bodyPr wrap="none" rtlCol="0">
                <a:spAutoFit/>
              </a:bodyPr>
              <a:lstStyle/>
              <a:p>
                <a:pPr algn="ctr" fontAlgn="base">
                  <a:lnSpc>
                    <a:spcPct val="120000"/>
                  </a:lnSpc>
                  <a:spcBef>
                    <a:spcPct val="0"/>
                  </a:spcBef>
                  <a:spcAft>
                    <a:spcPct val="0"/>
                  </a:spcAft>
                  <a:defRPr/>
                </a:pPr>
                <a:r>
                  <a:rPr kumimoji="0" lang="ja-JP" altLang="en-US" sz="1100" b="1" kern="0" dirty="0">
                    <a:solidFill>
                      <a:srgbClr val="000000"/>
                    </a:solidFill>
                    <a:latin typeface="Yu Gothic UI" panose="020B0500000000000000" pitchFamily="34" charset="-128"/>
                    <a:ea typeface="Yu Gothic UI" panose="020B0500000000000000" pitchFamily="34" charset="-128"/>
                  </a:rPr>
                  <a:t>最大</a:t>
                </a:r>
                <a:r>
                  <a:rPr kumimoji="0" lang="en-US" altLang="ja-JP" sz="1100" b="1" kern="0" dirty="0">
                    <a:solidFill>
                      <a:srgbClr val="000000"/>
                    </a:solidFill>
                    <a:latin typeface="Yu Gothic UI" panose="020B0500000000000000" pitchFamily="34" charset="-128"/>
                    <a:ea typeface="Yu Gothic UI" panose="020B0500000000000000" pitchFamily="34" charset="-128"/>
                  </a:rPr>
                  <a:t>4</a:t>
                </a:r>
                <a:r>
                  <a:rPr kumimoji="0" lang="ja-JP" altLang="en-US" sz="1100" b="1" kern="0" dirty="0">
                    <a:solidFill>
                      <a:srgbClr val="000000"/>
                    </a:solidFill>
                    <a:latin typeface="Yu Gothic UI" panose="020B0500000000000000" pitchFamily="34" charset="-128"/>
                    <a:ea typeface="Yu Gothic UI" panose="020B0500000000000000" pitchFamily="34" charset="-128"/>
                  </a:rPr>
                  <a:t>台</a:t>
                </a:r>
                <a:r>
                  <a:rPr kumimoji="0" lang="en-US" altLang="ja-JP" sz="1100" b="1" kern="0" dirty="0">
                    <a:solidFill>
                      <a:srgbClr val="000000"/>
                    </a:solidFill>
                    <a:latin typeface="Yu Gothic UI" panose="020B0500000000000000" pitchFamily="34" charset="-128"/>
                    <a:ea typeface="Yu Gothic UI" panose="020B0500000000000000" pitchFamily="34" charset="-128"/>
                  </a:rPr>
                  <a:t>/</a:t>
                </a:r>
                <a:r>
                  <a:rPr kumimoji="0" lang="ja-JP" altLang="en-US" sz="1100" b="1" kern="0" dirty="0">
                    <a:solidFill>
                      <a:srgbClr val="000000"/>
                    </a:solidFill>
                    <a:latin typeface="Yu Gothic UI" panose="020B0500000000000000" pitchFamily="34" charset="-128"/>
                    <a:ea typeface="Yu Gothic UI" panose="020B0500000000000000" pitchFamily="34" charset="-128"/>
                  </a:rPr>
                  <a:t>カメラ</a:t>
                </a:r>
                <a:r>
                  <a:rPr kumimoji="0" lang="en-US" altLang="ja-JP" sz="1100" b="1" kern="0" dirty="0">
                    <a:solidFill>
                      <a:srgbClr val="000000"/>
                    </a:solidFill>
                    <a:latin typeface="Yu Gothic UI" panose="020B0500000000000000" pitchFamily="34" charset="-128"/>
                    <a:ea typeface="Yu Gothic UI" panose="020B0500000000000000" pitchFamily="34" charset="-128"/>
                  </a:rPr>
                  <a:t>1</a:t>
                </a:r>
                <a:r>
                  <a:rPr kumimoji="0" lang="ja-JP" altLang="en-US" sz="1100" b="1" kern="0" dirty="0">
                    <a:solidFill>
                      <a:srgbClr val="000000"/>
                    </a:solidFill>
                    <a:latin typeface="Yu Gothic UI" panose="020B0500000000000000" pitchFamily="34" charset="-128"/>
                    <a:ea typeface="Yu Gothic UI" panose="020B0500000000000000" pitchFamily="34" charset="-128"/>
                  </a:rPr>
                  <a:t>台</a:t>
                </a:r>
                <a:br>
                  <a:rPr kumimoji="0" lang="en-US" altLang="ja-JP" sz="1100" b="1" kern="0" dirty="0">
                    <a:solidFill>
                      <a:srgbClr val="000000"/>
                    </a:solidFill>
                    <a:latin typeface="Yu Gothic UI" panose="020B0500000000000000" pitchFamily="34" charset="-128"/>
                    <a:ea typeface="Yu Gothic UI" panose="020B0500000000000000" pitchFamily="34" charset="-128"/>
                  </a:rPr>
                </a:br>
                <a:r>
                  <a:rPr kumimoji="0" lang="en-US" altLang="ja-JP" sz="800" b="1" kern="0" dirty="0">
                    <a:solidFill>
                      <a:srgbClr val="000000"/>
                    </a:solidFill>
                    <a:latin typeface="Yu Gothic UI" panose="020B0500000000000000" pitchFamily="34" charset="-128"/>
                    <a:ea typeface="Yu Gothic UI" panose="020B0500000000000000" pitchFamily="34" charset="-128"/>
                  </a:rPr>
                  <a:t>(</a:t>
                </a:r>
                <a:r>
                  <a:rPr kumimoji="0" lang="ja-JP" altLang="en-US" sz="800" b="1" kern="0" dirty="0">
                    <a:solidFill>
                      <a:srgbClr val="000000"/>
                    </a:solidFill>
                    <a:latin typeface="Yu Gothic UI" panose="020B0500000000000000" pitchFamily="34" charset="-128"/>
                    <a:ea typeface="Yu Gothic UI" panose="020B0500000000000000" pitchFamily="34" charset="-128"/>
                  </a:rPr>
                  <a:t>カメラ</a:t>
                </a:r>
                <a:r>
                  <a:rPr kumimoji="0" lang="en-US" altLang="ja-JP" sz="800" b="1" kern="0" dirty="0">
                    <a:solidFill>
                      <a:srgbClr val="000000"/>
                    </a:solidFill>
                    <a:latin typeface="Yu Gothic UI" panose="020B0500000000000000" pitchFamily="34" charset="-128"/>
                    <a:ea typeface="Yu Gothic UI" panose="020B0500000000000000" pitchFamily="34" charset="-128"/>
                  </a:rPr>
                  <a:t>1</a:t>
                </a:r>
                <a:r>
                  <a:rPr kumimoji="0" lang="ja-JP" altLang="en-US" sz="800" b="1" kern="0" dirty="0">
                    <a:solidFill>
                      <a:srgbClr val="000000"/>
                    </a:solidFill>
                    <a:latin typeface="Yu Gothic UI" panose="020B0500000000000000" pitchFamily="34" charset="-128"/>
                    <a:ea typeface="Yu Gothic UI" panose="020B0500000000000000" pitchFamily="34" charset="-128"/>
                  </a:rPr>
                  <a:t>台からは、</a:t>
                </a:r>
                <a:r>
                  <a:rPr kumimoji="0" lang="en-US" altLang="ja-JP" sz="800" b="1" kern="0" dirty="0">
                    <a:solidFill>
                      <a:srgbClr val="000000"/>
                    </a:solidFill>
                    <a:latin typeface="Yu Gothic UI" panose="020B0500000000000000" pitchFamily="34" charset="-128"/>
                    <a:ea typeface="Yu Gothic UI" panose="020B0500000000000000" pitchFamily="34" charset="-128"/>
                  </a:rPr>
                  <a:t>4</a:t>
                </a:r>
                <a:r>
                  <a:rPr kumimoji="0" lang="ja-JP" altLang="en-US" sz="800" b="1" kern="0" dirty="0">
                    <a:solidFill>
                      <a:srgbClr val="000000"/>
                    </a:solidFill>
                    <a:latin typeface="Yu Gothic UI" panose="020B0500000000000000" pitchFamily="34" charset="-128"/>
                    <a:ea typeface="Yu Gothic UI" panose="020B0500000000000000" pitchFamily="34" charset="-128"/>
                  </a:rPr>
                  <a:t>台の</a:t>
                </a:r>
                <a:r>
                  <a:rPr kumimoji="0" lang="en-US" altLang="ja-JP" sz="800" b="1" kern="0" dirty="0">
                    <a:solidFill>
                      <a:srgbClr val="000000"/>
                    </a:solidFill>
                    <a:latin typeface="Yu Gothic UI" panose="020B0500000000000000" pitchFamily="34" charset="-128"/>
                    <a:ea typeface="Yu Gothic UI" panose="020B0500000000000000" pitchFamily="34" charset="-128"/>
                  </a:rPr>
                  <a:t>ASM300WUX</a:t>
                </a:r>
                <a:r>
                  <a:rPr kumimoji="0" lang="ja-JP" altLang="en-US" sz="800" b="1" kern="0" dirty="0">
                    <a:solidFill>
                      <a:srgbClr val="000000"/>
                    </a:solidFill>
                    <a:latin typeface="Yu Gothic UI" panose="020B0500000000000000" pitchFamily="34" charset="-128"/>
                    <a:ea typeface="Yu Gothic UI" panose="020B0500000000000000" pitchFamily="34" charset="-128"/>
                  </a:rPr>
                  <a:t>に対して認識結果の通知が可能です）</a:t>
                </a:r>
              </a:p>
            </p:txBody>
          </p:sp>
          <p:pic>
            <p:nvPicPr>
              <p:cNvPr id="11" name="図 10">
                <a:extLst>
                  <a:ext uri="{FF2B5EF4-FFF2-40B4-BE49-F238E27FC236}">
                    <a16:creationId xmlns:a16="http://schemas.microsoft.com/office/drawing/2014/main" id="{1C164AEF-4EC1-FC15-245B-0CB2F8E43CE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flipH="1">
                <a:off x="2274832" y="5379833"/>
                <a:ext cx="515888" cy="950595"/>
              </a:xfrm>
              <a:prstGeom prst="rect">
                <a:avLst/>
              </a:prstGeom>
            </p:spPr>
          </p:pic>
          <p:sp>
            <p:nvSpPr>
              <p:cNvPr id="12" name="テキスト ボックス 11">
                <a:extLst>
                  <a:ext uri="{FF2B5EF4-FFF2-40B4-BE49-F238E27FC236}">
                    <a16:creationId xmlns:a16="http://schemas.microsoft.com/office/drawing/2014/main" id="{A1448BEC-F490-BC4D-BEF1-449DB6F0D462}"/>
                  </a:ext>
                </a:extLst>
              </p:cNvPr>
              <p:cNvSpPr txBox="1"/>
              <p:nvPr/>
            </p:nvSpPr>
            <p:spPr>
              <a:xfrm>
                <a:off x="1276617" y="709834"/>
                <a:ext cx="2420306" cy="314846"/>
              </a:xfrm>
              <a:prstGeom prst="rect">
                <a:avLst/>
              </a:prstGeom>
              <a:noFill/>
            </p:spPr>
            <p:txBody>
              <a:bodyPr wrap="square" rtlCol="0">
                <a:spAutoFit/>
              </a:bodyPr>
              <a:lstStyle/>
              <a:p>
                <a:pPr algn="ctr" fontAlgn="base">
                  <a:lnSpc>
                    <a:spcPts val="975"/>
                  </a:lnSpc>
                  <a:spcBef>
                    <a:spcPct val="0"/>
                  </a:spcBef>
                  <a:spcAft>
                    <a:spcPct val="0"/>
                  </a:spcAft>
                  <a:defRPr/>
                </a:pPr>
                <a:r>
                  <a:rPr kumimoji="0" lang="en-US" altLang="ja-JP" sz="1100" b="1" kern="0" dirty="0">
                    <a:solidFill>
                      <a:prstClr val="black"/>
                    </a:solidFill>
                    <a:latin typeface="Yu Gothic UI" panose="020B0500000000000000" pitchFamily="34" charset="-128"/>
                    <a:ea typeface="Yu Gothic UI" panose="020B0500000000000000" pitchFamily="34" charset="-128"/>
                  </a:rPr>
                  <a:t>AI</a:t>
                </a:r>
                <a:r>
                  <a:rPr kumimoji="0" lang="ja-JP" altLang="en-US" sz="1100" b="1" kern="0" dirty="0">
                    <a:solidFill>
                      <a:prstClr val="black"/>
                    </a:solidFill>
                    <a:latin typeface="Yu Gothic UI" panose="020B0500000000000000" pitchFamily="34" charset="-128"/>
                    <a:ea typeface="Yu Gothic UI" panose="020B0500000000000000" pitchFamily="34" charset="-128"/>
                  </a:rPr>
                  <a:t>カメラ</a:t>
                </a:r>
                <a:r>
                  <a:rPr kumimoji="0" lang="en-US" altLang="ja-JP" sz="1100" b="1" kern="0" dirty="0">
                    <a:solidFill>
                      <a:prstClr val="black"/>
                    </a:solidFill>
                    <a:latin typeface="Yu Gothic UI" panose="020B0500000000000000" pitchFamily="34" charset="-128"/>
                    <a:ea typeface="Yu Gothic UI" panose="020B0500000000000000" pitchFamily="34" charset="-128"/>
                  </a:rPr>
                  <a:t>+XAE202WUX</a:t>
                </a:r>
              </a:p>
            </p:txBody>
          </p:sp>
          <p:sp>
            <p:nvSpPr>
              <p:cNvPr id="13" name="左中かっこ 12">
                <a:extLst>
                  <a:ext uri="{FF2B5EF4-FFF2-40B4-BE49-F238E27FC236}">
                    <a16:creationId xmlns:a16="http://schemas.microsoft.com/office/drawing/2014/main" id="{56062AC1-7180-D9A9-B25A-0B033CC19657}"/>
                  </a:ext>
                </a:extLst>
              </p:cNvPr>
              <p:cNvSpPr/>
              <p:nvPr/>
            </p:nvSpPr>
            <p:spPr bwMode="auto">
              <a:xfrm>
                <a:off x="1637785" y="1519235"/>
                <a:ext cx="252028" cy="3816424"/>
              </a:xfrm>
              <a:prstGeom prst="leftBrace">
                <a:avLst>
                  <a:gd name="adj1" fmla="val 8333"/>
                  <a:gd name="adj2" fmla="val 50206"/>
                </a:avLst>
              </a:prstGeom>
              <a:noFill/>
              <a:ln w="19050" cap="flat" cmpd="sng" algn="ctr">
                <a:solidFill>
                  <a:sysClr val="windowText" lastClr="000000"/>
                </a:solidFill>
                <a:prstDash val="solid"/>
                <a:round/>
                <a:headEnd type="none" w="med" len="med"/>
                <a:tailEnd type="none" w="med" len="med"/>
              </a:ln>
              <a:effectLst/>
            </p:spPr>
            <p:txBody>
              <a:bodyPr vert="horz" wrap="none" lIns="67500" tIns="35100" rIns="67500" bIns="35100" numCol="1" rtlCol="0" anchor="ctr" anchorCtr="0" compatLnSpc="1">
                <a:prstTxWarp prst="textNoShape">
                  <a:avLst/>
                </a:prstTxWarp>
              </a:bodyPr>
              <a:lstStyle/>
              <a:p>
                <a:pPr fontAlgn="base">
                  <a:spcBef>
                    <a:spcPct val="0"/>
                  </a:spcBef>
                  <a:spcAft>
                    <a:spcPct val="0"/>
                  </a:spcAft>
                  <a:defRPr/>
                </a:pPr>
                <a:endParaRPr kumimoji="0" lang="ja-JP" altLang="en-US" sz="1100" kern="0">
                  <a:solidFill>
                    <a:prstClr val="black"/>
                  </a:solidFill>
                  <a:latin typeface="Yu Gothic UI" panose="020B0500000000000000" pitchFamily="34" charset="-128"/>
                  <a:ea typeface="Yu Gothic UI" panose="020B0500000000000000" pitchFamily="34" charset="-128"/>
                </a:endParaRPr>
              </a:p>
            </p:txBody>
          </p:sp>
          <p:sp>
            <p:nvSpPr>
              <p:cNvPr id="14" name="テキスト ボックス 13">
                <a:extLst>
                  <a:ext uri="{FF2B5EF4-FFF2-40B4-BE49-F238E27FC236}">
                    <a16:creationId xmlns:a16="http://schemas.microsoft.com/office/drawing/2014/main" id="{969D32E5-02FA-98DD-0E8C-F62A1E680B9D}"/>
                  </a:ext>
                </a:extLst>
              </p:cNvPr>
              <p:cNvSpPr txBox="1"/>
              <p:nvPr/>
            </p:nvSpPr>
            <p:spPr>
              <a:xfrm>
                <a:off x="-254298" y="2947966"/>
                <a:ext cx="2734264" cy="598340"/>
              </a:xfrm>
              <a:prstGeom prst="rect">
                <a:avLst/>
              </a:prstGeom>
              <a:solidFill>
                <a:sysClr val="window" lastClr="FFFFFF"/>
              </a:solidFill>
            </p:spPr>
            <p:txBody>
              <a:bodyPr wrap="square" rtlCol="0">
                <a:spAutoFit/>
              </a:bodyPr>
              <a:lstStyle/>
              <a:p>
                <a:pPr algn="ctr" fontAlgn="base">
                  <a:lnSpc>
                    <a:spcPct val="120000"/>
                  </a:lnSpc>
                  <a:spcBef>
                    <a:spcPct val="0"/>
                  </a:spcBef>
                  <a:spcAft>
                    <a:spcPct val="0"/>
                  </a:spcAft>
                  <a:defRPr/>
                </a:pPr>
                <a:r>
                  <a:rPr kumimoji="0" lang="ja-JP" altLang="en-US" sz="1100" b="1" kern="0" dirty="0">
                    <a:solidFill>
                      <a:srgbClr val="000000"/>
                    </a:solidFill>
                    <a:latin typeface="Yu Gothic UI" panose="020B0500000000000000" pitchFamily="34" charset="-128"/>
                    <a:ea typeface="Yu Gothic UI" panose="020B0500000000000000" pitchFamily="34" charset="-128"/>
                  </a:rPr>
                  <a:t>最大</a:t>
                </a:r>
                <a:r>
                  <a:rPr kumimoji="0" lang="en-US" altLang="ja-JP" sz="1100" b="1" kern="0" dirty="0">
                    <a:solidFill>
                      <a:srgbClr val="000000"/>
                    </a:solidFill>
                    <a:latin typeface="Yu Gothic UI" panose="020B0500000000000000" pitchFamily="34" charset="-128"/>
                    <a:ea typeface="Yu Gothic UI" panose="020B0500000000000000" pitchFamily="34" charset="-128"/>
                  </a:rPr>
                  <a:t>16</a:t>
                </a:r>
                <a:r>
                  <a:rPr kumimoji="0" lang="ja-JP" altLang="en-US" sz="1100" b="1" kern="0" dirty="0">
                    <a:solidFill>
                      <a:srgbClr val="000000"/>
                    </a:solidFill>
                    <a:latin typeface="Yu Gothic UI" panose="020B0500000000000000" pitchFamily="34" charset="-128"/>
                    <a:ea typeface="Yu Gothic UI" panose="020B0500000000000000" pitchFamily="34" charset="-128"/>
                  </a:rPr>
                  <a:t>台</a:t>
                </a:r>
                <a:r>
                  <a:rPr kumimoji="0" lang="en-US" altLang="ja-JP" sz="1100" b="1" kern="0" dirty="0">
                    <a:solidFill>
                      <a:srgbClr val="000000"/>
                    </a:solidFill>
                    <a:latin typeface="Yu Gothic UI" panose="020B0500000000000000" pitchFamily="34" charset="-128"/>
                    <a:ea typeface="Yu Gothic UI" panose="020B0500000000000000" pitchFamily="34" charset="-128"/>
                  </a:rPr>
                  <a:t>/ASM1</a:t>
                </a:r>
                <a:r>
                  <a:rPr kumimoji="0" lang="ja-JP" altLang="en-US" sz="1100" b="1" kern="0" dirty="0">
                    <a:solidFill>
                      <a:srgbClr val="000000"/>
                    </a:solidFill>
                    <a:latin typeface="Yu Gothic UI" panose="020B0500000000000000" pitchFamily="34" charset="-128"/>
                    <a:ea typeface="Yu Gothic UI" panose="020B0500000000000000" pitchFamily="34" charset="-128"/>
                  </a:rPr>
                  <a:t>台</a:t>
                </a:r>
                <a:br>
                  <a:rPr kumimoji="0" lang="en-US" altLang="ja-JP" sz="1100" b="1" kern="0" dirty="0">
                    <a:solidFill>
                      <a:srgbClr val="000000"/>
                    </a:solidFill>
                    <a:latin typeface="Yu Gothic UI" panose="020B0500000000000000" pitchFamily="34" charset="-128"/>
                    <a:ea typeface="Yu Gothic UI" panose="020B0500000000000000" pitchFamily="34" charset="-128"/>
                  </a:rPr>
                </a:br>
                <a:r>
                  <a:rPr kumimoji="0" lang="en-US" altLang="ja-JP" sz="800" b="1" kern="0" dirty="0">
                    <a:solidFill>
                      <a:srgbClr val="000000"/>
                    </a:solidFill>
                    <a:latin typeface="Yu Gothic UI" panose="020B0500000000000000" pitchFamily="34" charset="-128"/>
                    <a:ea typeface="Yu Gothic UI" panose="020B0500000000000000" pitchFamily="34" charset="-128"/>
                  </a:rPr>
                  <a:t>(ASM300WUX</a:t>
                </a:r>
                <a:r>
                  <a:rPr kumimoji="0" lang="ja-JP" altLang="en-US" sz="800" b="1" kern="0" dirty="0">
                    <a:solidFill>
                      <a:srgbClr val="000000"/>
                    </a:solidFill>
                    <a:latin typeface="Yu Gothic UI" panose="020B0500000000000000" pitchFamily="34" charset="-128"/>
                    <a:ea typeface="Yu Gothic UI" panose="020B0500000000000000" pitchFamily="34" charset="-128"/>
                  </a:rPr>
                  <a:t>の機器登録台数に含む）</a:t>
                </a:r>
              </a:p>
            </p:txBody>
          </p:sp>
          <p:sp>
            <p:nvSpPr>
              <p:cNvPr id="16" name="テキスト ボックス 15">
                <a:extLst>
                  <a:ext uri="{FF2B5EF4-FFF2-40B4-BE49-F238E27FC236}">
                    <a16:creationId xmlns:a16="http://schemas.microsoft.com/office/drawing/2014/main" id="{ADFB26F7-072B-52AA-8FB8-677A2B747CDF}"/>
                  </a:ext>
                </a:extLst>
              </p:cNvPr>
              <p:cNvSpPr txBox="1"/>
              <p:nvPr/>
            </p:nvSpPr>
            <p:spPr>
              <a:xfrm>
                <a:off x="6639741" y="709833"/>
                <a:ext cx="2420306" cy="307253"/>
              </a:xfrm>
              <a:prstGeom prst="rect">
                <a:avLst/>
              </a:prstGeom>
              <a:noFill/>
            </p:spPr>
            <p:txBody>
              <a:bodyPr wrap="square" rtlCol="0">
                <a:spAutoFit/>
              </a:bodyPr>
              <a:lstStyle/>
              <a:p>
                <a:pPr algn="ctr" fontAlgn="base">
                  <a:lnSpc>
                    <a:spcPts val="975"/>
                  </a:lnSpc>
                  <a:spcBef>
                    <a:spcPct val="0"/>
                  </a:spcBef>
                  <a:spcAft>
                    <a:spcPct val="0"/>
                  </a:spcAft>
                  <a:defRPr/>
                </a:pPr>
                <a:r>
                  <a:rPr kumimoji="0" lang="ja-JP" altLang="en-US" sz="1100" b="1" kern="0">
                    <a:solidFill>
                      <a:prstClr val="black"/>
                    </a:solidFill>
                    <a:latin typeface="Yu Gothic UI" panose="020B0500000000000000" pitchFamily="34" charset="-128"/>
                    <a:ea typeface="Yu Gothic UI" panose="020B0500000000000000" pitchFamily="34" charset="-128"/>
                  </a:rPr>
                  <a:t>レコーダー（</a:t>
                </a:r>
                <a:r>
                  <a:rPr kumimoji="0" lang="en-US" altLang="ja-JP" sz="1100" b="1" kern="0">
                    <a:solidFill>
                      <a:prstClr val="black"/>
                    </a:solidFill>
                    <a:latin typeface="Yu Gothic UI" panose="020B0500000000000000" pitchFamily="34" charset="-128"/>
                    <a:ea typeface="Yu Gothic UI" panose="020B0500000000000000" pitchFamily="34" charset="-128"/>
                  </a:rPr>
                  <a:t>NX</a:t>
                </a:r>
                <a:r>
                  <a:rPr kumimoji="0" lang="ja-JP" altLang="en-US" sz="1100" b="1" kern="0">
                    <a:solidFill>
                      <a:prstClr val="black"/>
                    </a:solidFill>
                    <a:latin typeface="Yu Gothic UI" panose="020B0500000000000000" pitchFamily="34" charset="-128"/>
                    <a:ea typeface="Yu Gothic UI" panose="020B0500000000000000" pitchFamily="34" charset="-128"/>
                  </a:rPr>
                  <a:t>シリーズ</a:t>
                </a:r>
                <a:r>
                  <a:rPr kumimoji="0" lang="en-US" altLang="ja-JP" sz="1100" b="1" kern="0">
                    <a:solidFill>
                      <a:prstClr val="black"/>
                    </a:solidFill>
                    <a:latin typeface="Yu Gothic UI" panose="020B0500000000000000" pitchFamily="34" charset="-128"/>
                    <a:ea typeface="Yu Gothic UI" panose="020B0500000000000000" pitchFamily="34" charset="-128"/>
                  </a:rPr>
                  <a:t>)</a:t>
                </a:r>
              </a:p>
            </p:txBody>
          </p:sp>
          <p:cxnSp>
            <p:nvCxnSpPr>
              <p:cNvPr id="17" name="直線矢印コネクタ 16">
                <a:extLst>
                  <a:ext uri="{FF2B5EF4-FFF2-40B4-BE49-F238E27FC236}">
                    <a16:creationId xmlns:a16="http://schemas.microsoft.com/office/drawing/2014/main" id="{2B6D303A-1C8E-98EC-D961-CE516B8B57A1}"/>
                  </a:ext>
                </a:extLst>
              </p:cNvPr>
              <p:cNvCxnSpPr/>
              <p:nvPr/>
            </p:nvCxnSpPr>
            <p:spPr>
              <a:xfrm flipH="1">
                <a:off x="3108961" y="1519235"/>
                <a:ext cx="4104455" cy="0"/>
              </a:xfrm>
              <a:prstGeom prst="straightConnector1">
                <a:avLst/>
              </a:prstGeom>
              <a:noFill/>
              <a:ln w="19050" cap="flat" cmpd="sng" algn="ctr">
                <a:solidFill>
                  <a:srgbClr val="0070C0"/>
                </a:solidFill>
                <a:prstDash val="solid"/>
                <a:headEnd type="triangle" w="med" len="med"/>
                <a:tailEnd type="none" w="med" len="med"/>
              </a:ln>
              <a:effectLst/>
            </p:spPr>
          </p:cxnSp>
          <p:sp>
            <p:nvSpPr>
              <p:cNvPr id="18" name="テキスト ボックス 17">
                <a:extLst>
                  <a:ext uri="{FF2B5EF4-FFF2-40B4-BE49-F238E27FC236}">
                    <a16:creationId xmlns:a16="http://schemas.microsoft.com/office/drawing/2014/main" id="{6B4F43BA-6ED5-8FB2-7A45-10327FF9E78F}"/>
                  </a:ext>
                </a:extLst>
              </p:cNvPr>
              <p:cNvSpPr txBox="1"/>
              <p:nvPr/>
            </p:nvSpPr>
            <p:spPr>
              <a:xfrm>
                <a:off x="4487523" y="1180446"/>
                <a:ext cx="1090124" cy="385317"/>
              </a:xfrm>
              <a:prstGeom prst="rect">
                <a:avLst/>
              </a:prstGeom>
              <a:noFill/>
            </p:spPr>
            <p:txBody>
              <a:bodyPr wrap="none" rtlCol="0">
                <a:spAutoFit/>
              </a:bodyPr>
              <a:lstStyle/>
              <a:p>
                <a:pPr algn="r" fontAlgn="base">
                  <a:lnSpc>
                    <a:spcPct val="120000"/>
                  </a:lnSpc>
                  <a:spcBef>
                    <a:spcPct val="0"/>
                  </a:spcBef>
                  <a:spcAft>
                    <a:spcPct val="0"/>
                  </a:spcAft>
                  <a:defRPr/>
                </a:pPr>
                <a:r>
                  <a:rPr kumimoji="0" lang="ja-JP" altLang="en-US" sz="1100" b="1" kern="0">
                    <a:solidFill>
                      <a:srgbClr val="000000"/>
                    </a:solidFill>
                    <a:latin typeface="Yu Gothic UI" panose="020B0500000000000000" pitchFamily="34" charset="-128"/>
                    <a:ea typeface="Yu Gothic UI" panose="020B0500000000000000" pitchFamily="34" charset="-128"/>
                  </a:rPr>
                  <a:t>録画データ</a:t>
                </a:r>
              </a:p>
            </p:txBody>
          </p:sp>
          <p:cxnSp>
            <p:nvCxnSpPr>
              <p:cNvPr id="19" name="直線矢印コネクタ 18">
                <a:extLst>
                  <a:ext uri="{FF2B5EF4-FFF2-40B4-BE49-F238E27FC236}">
                    <a16:creationId xmlns:a16="http://schemas.microsoft.com/office/drawing/2014/main" id="{47C5F90E-91F1-8CAC-381A-AE9CDCD04F11}"/>
                  </a:ext>
                </a:extLst>
              </p:cNvPr>
              <p:cNvCxnSpPr/>
              <p:nvPr/>
            </p:nvCxnSpPr>
            <p:spPr>
              <a:xfrm flipH="1" flipV="1">
                <a:off x="3108964" y="1873576"/>
                <a:ext cx="1931234" cy="1419385"/>
              </a:xfrm>
              <a:prstGeom prst="straightConnector1">
                <a:avLst/>
              </a:prstGeom>
              <a:noFill/>
              <a:ln w="19050" cap="flat" cmpd="sng" algn="ctr">
                <a:solidFill>
                  <a:srgbClr val="0070C0"/>
                </a:solidFill>
                <a:prstDash val="solid"/>
                <a:headEnd type="triangle" w="med" len="med"/>
                <a:tailEnd type="none" w="med" len="med"/>
              </a:ln>
              <a:effectLst/>
            </p:spPr>
          </p:cxnSp>
          <p:cxnSp>
            <p:nvCxnSpPr>
              <p:cNvPr id="20" name="直線矢印コネクタ 19">
                <a:extLst>
                  <a:ext uri="{FF2B5EF4-FFF2-40B4-BE49-F238E27FC236}">
                    <a16:creationId xmlns:a16="http://schemas.microsoft.com/office/drawing/2014/main" id="{918CD6B7-75E5-3C14-E792-8C51DB573998}"/>
                  </a:ext>
                </a:extLst>
              </p:cNvPr>
              <p:cNvCxnSpPr/>
              <p:nvPr/>
            </p:nvCxnSpPr>
            <p:spPr>
              <a:xfrm flipV="1">
                <a:off x="5811748" y="1649580"/>
                <a:ext cx="1574076" cy="1945331"/>
              </a:xfrm>
              <a:prstGeom prst="straightConnector1">
                <a:avLst/>
              </a:prstGeom>
              <a:noFill/>
              <a:ln w="19050" cap="flat" cmpd="sng" algn="ctr">
                <a:solidFill>
                  <a:srgbClr val="0070C0"/>
                </a:solidFill>
                <a:prstDash val="solid"/>
                <a:headEnd type="triangle" w="med" len="med"/>
                <a:tailEnd type="none" w="med" len="med"/>
              </a:ln>
              <a:effectLst/>
            </p:spPr>
          </p:cxnSp>
          <p:sp>
            <p:nvSpPr>
              <p:cNvPr id="21" name="テキスト ボックス 20">
                <a:extLst>
                  <a:ext uri="{FF2B5EF4-FFF2-40B4-BE49-F238E27FC236}">
                    <a16:creationId xmlns:a16="http://schemas.microsoft.com/office/drawing/2014/main" id="{12EA7E91-1B4C-7E7F-289F-04CAEB155F05}"/>
                  </a:ext>
                </a:extLst>
              </p:cNvPr>
              <p:cNvSpPr txBox="1"/>
              <p:nvPr/>
            </p:nvSpPr>
            <p:spPr>
              <a:xfrm>
                <a:off x="2406612" y="3126740"/>
                <a:ext cx="1639428" cy="385317"/>
              </a:xfrm>
              <a:prstGeom prst="rect">
                <a:avLst/>
              </a:prstGeom>
              <a:noFill/>
            </p:spPr>
            <p:txBody>
              <a:bodyPr wrap="none" rtlCol="0">
                <a:spAutoFit/>
              </a:bodyPr>
              <a:lstStyle/>
              <a:p>
                <a:pPr algn="r" fontAlgn="base">
                  <a:lnSpc>
                    <a:spcPct val="120000"/>
                  </a:lnSpc>
                  <a:spcBef>
                    <a:spcPct val="0"/>
                  </a:spcBef>
                  <a:spcAft>
                    <a:spcPct val="0"/>
                  </a:spcAft>
                  <a:defRPr/>
                </a:pPr>
                <a:r>
                  <a:rPr kumimoji="0" lang="ja-JP" altLang="en-US" sz="1100" b="1" kern="0" dirty="0">
                    <a:solidFill>
                      <a:srgbClr val="000000"/>
                    </a:solidFill>
                    <a:latin typeface="Yu Gothic UI" panose="020B0500000000000000" pitchFamily="34" charset="-128"/>
                    <a:ea typeface="Yu Gothic UI" panose="020B0500000000000000" pitchFamily="34" charset="-128"/>
                  </a:rPr>
                  <a:t>ナンバー認識結果</a:t>
                </a:r>
              </a:p>
            </p:txBody>
          </p:sp>
          <p:sp>
            <p:nvSpPr>
              <p:cNvPr id="23" name="角丸四角形 19">
                <a:extLst>
                  <a:ext uri="{FF2B5EF4-FFF2-40B4-BE49-F238E27FC236}">
                    <a16:creationId xmlns:a16="http://schemas.microsoft.com/office/drawing/2014/main" id="{BE601A2F-B88C-2B03-30C3-D4F6548C5FD4}"/>
                  </a:ext>
                </a:extLst>
              </p:cNvPr>
              <p:cNvSpPr/>
              <p:nvPr/>
            </p:nvSpPr>
            <p:spPr>
              <a:xfrm>
                <a:off x="7066669" y="985470"/>
                <a:ext cx="1700989" cy="309157"/>
              </a:xfrm>
              <a:prstGeom prst="roundRect">
                <a:avLst/>
              </a:prstGeom>
              <a:solidFill>
                <a:srgbClr val="FFFFCC"/>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54000" tIns="27000" rIns="27000" bIns="27000" rtlCol="0" anchor="t" anchorCtr="0"/>
              <a:lstStyle/>
              <a:p>
                <a:pPr algn="ctr" fontAlgn="base">
                  <a:lnSpc>
                    <a:spcPct val="120000"/>
                  </a:lnSpc>
                  <a:spcBef>
                    <a:spcPct val="0"/>
                  </a:spcBef>
                  <a:spcAft>
                    <a:spcPct val="0"/>
                  </a:spcAft>
                  <a:defRPr/>
                </a:pPr>
                <a:r>
                  <a:rPr kumimoji="0" lang="ja-JP" altLang="en-US" sz="10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スケジュール録画</a:t>
                </a:r>
              </a:p>
            </p:txBody>
          </p:sp>
          <p:sp>
            <p:nvSpPr>
              <p:cNvPr id="24" name="角丸四角形 20">
                <a:extLst>
                  <a:ext uri="{FF2B5EF4-FFF2-40B4-BE49-F238E27FC236}">
                    <a16:creationId xmlns:a16="http://schemas.microsoft.com/office/drawing/2014/main" id="{F3E8DF17-A64D-7E37-76F7-B15BF8E212B3}"/>
                  </a:ext>
                </a:extLst>
              </p:cNvPr>
              <p:cNvSpPr/>
              <p:nvPr/>
            </p:nvSpPr>
            <p:spPr>
              <a:xfrm>
                <a:off x="4653546" y="3292961"/>
                <a:ext cx="1700989" cy="309157"/>
              </a:xfrm>
              <a:prstGeom prst="roundRect">
                <a:avLst/>
              </a:prstGeom>
              <a:solidFill>
                <a:srgbClr val="FFFFCC"/>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54000" tIns="27000" rIns="27000" bIns="27000" rtlCol="0" anchor="t" anchorCtr="0"/>
              <a:lstStyle/>
              <a:p>
                <a:pPr algn="ctr" fontAlgn="base">
                  <a:lnSpc>
                    <a:spcPct val="120000"/>
                  </a:lnSpc>
                  <a:spcBef>
                    <a:spcPct val="0"/>
                  </a:spcBef>
                  <a:spcAft>
                    <a:spcPct val="0"/>
                  </a:spcAft>
                  <a:defRPr/>
                </a:pPr>
                <a:r>
                  <a:rPr kumimoji="0" lang="ja-JP" altLang="en-US" sz="10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ナンバー情報蓄積</a:t>
                </a:r>
              </a:p>
            </p:txBody>
          </p:sp>
          <p:cxnSp>
            <p:nvCxnSpPr>
              <p:cNvPr id="25" name="直線矢印コネクタ 24">
                <a:extLst>
                  <a:ext uri="{FF2B5EF4-FFF2-40B4-BE49-F238E27FC236}">
                    <a16:creationId xmlns:a16="http://schemas.microsoft.com/office/drawing/2014/main" id="{3762D5C7-7651-FFD6-A600-44A9B6185306}"/>
                  </a:ext>
                </a:extLst>
              </p:cNvPr>
              <p:cNvCxnSpPr/>
              <p:nvPr/>
            </p:nvCxnSpPr>
            <p:spPr>
              <a:xfrm flipV="1">
                <a:off x="2418962" y="2194951"/>
                <a:ext cx="0" cy="1690648"/>
              </a:xfrm>
              <a:prstGeom prst="straightConnector1">
                <a:avLst/>
              </a:prstGeom>
              <a:noFill/>
              <a:ln w="19050" cap="flat" cmpd="sng" algn="ctr">
                <a:solidFill>
                  <a:srgbClr val="0070C0"/>
                </a:solidFill>
                <a:prstDash val="solid"/>
                <a:headEnd type="none" w="med" len="med"/>
                <a:tailEnd type="none" w="med" len="med"/>
              </a:ln>
              <a:effectLst/>
            </p:spPr>
          </p:cxnSp>
          <p:pic>
            <p:nvPicPr>
              <p:cNvPr id="26" name="Picture 3">
                <a:extLst>
                  <a:ext uri="{FF2B5EF4-FFF2-40B4-BE49-F238E27FC236}">
                    <a16:creationId xmlns:a16="http://schemas.microsoft.com/office/drawing/2014/main" id="{95356BCC-D3E8-BA1B-CAB9-538FB3D5FE7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7147000" y="3807461"/>
                <a:ext cx="1167584" cy="842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左中かっこ 26">
                <a:extLst>
                  <a:ext uri="{FF2B5EF4-FFF2-40B4-BE49-F238E27FC236}">
                    <a16:creationId xmlns:a16="http://schemas.microsoft.com/office/drawing/2014/main" id="{279755BF-6DD6-578D-5B0C-5D54565EF99A}"/>
                  </a:ext>
                </a:extLst>
              </p:cNvPr>
              <p:cNvSpPr/>
              <p:nvPr/>
            </p:nvSpPr>
            <p:spPr bwMode="auto">
              <a:xfrm rot="16200000">
                <a:off x="6513728" y="3196744"/>
                <a:ext cx="252028" cy="3199088"/>
              </a:xfrm>
              <a:prstGeom prst="leftBrace">
                <a:avLst>
                  <a:gd name="adj1" fmla="val 8333"/>
                  <a:gd name="adj2" fmla="val 50206"/>
                </a:avLst>
              </a:prstGeom>
              <a:noFill/>
              <a:ln w="19050" cap="flat" cmpd="sng" algn="ctr">
                <a:solidFill>
                  <a:sysClr val="windowText" lastClr="000000"/>
                </a:solidFill>
                <a:prstDash val="solid"/>
                <a:round/>
                <a:headEnd type="none" w="med" len="med"/>
                <a:tailEnd type="none" w="med" len="med"/>
              </a:ln>
              <a:effectLst/>
            </p:spPr>
            <p:txBody>
              <a:bodyPr vert="horz" wrap="none" lIns="67500" tIns="35100" rIns="67500" bIns="35100" numCol="1" rtlCol="0" anchor="ctr" anchorCtr="0" compatLnSpc="1">
                <a:prstTxWarp prst="textNoShape">
                  <a:avLst/>
                </a:prstTxWarp>
              </a:bodyPr>
              <a:lstStyle/>
              <a:p>
                <a:pPr fontAlgn="base">
                  <a:spcBef>
                    <a:spcPct val="0"/>
                  </a:spcBef>
                  <a:spcAft>
                    <a:spcPct val="0"/>
                  </a:spcAft>
                  <a:defRPr/>
                </a:pPr>
                <a:endParaRPr kumimoji="0" lang="ja-JP" altLang="en-US" sz="1100" kern="0">
                  <a:solidFill>
                    <a:prstClr val="black"/>
                  </a:solidFill>
                  <a:latin typeface="Yu Gothic UI" panose="020B0500000000000000" pitchFamily="34" charset="-128"/>
                  <a:ea typeface="Yu Gothic UI" panose="020B0500000000000000" pitchFamily="34" charset="-128"/>
                </a:endParaRPr>
              </a:p>
            </p:txBody>
          </p:sp>
          <p:cxnSp>
            <p:nvCxnSpPr>
              <p:cNvPr id="28" name="直線矢印コネクタ 27">
                <a:extLst>
                  <a:ext uri="{FF2B5EF4-FFF2-40B4-BE49-F238E27FC236}">
                    <a16:creationId xmlns:a16="http://schemas.microsoft.com/office/drawing/2014/main" id="{A6D12BE0-87EF-4B51-1BF1-76F32BE57A4C}"/>
                  </a:ext>
                </a:extLst>
              </p:cNvPr>
              <p:cNvCxnSpPr/>
              <p:nvPr/>
            </p:nvCxnSpPr>
            <p:spPr>
              <a:xfrm flipH="1">
                <a:off x="2417153" y="3465809"/>
                <a:ext cx="2161266" cy="0"/>
              </a:xfrm>
              <a:prstGeom prst="straightConnector1">
                <a:avLst/>
              </a:prstGeom>
              <a:noFill/>
              <a:ln w="19050" cap="flat" cmpd="sng" algn="ctr">
                <a:solidFill>
                  <a:srgbClr val="0070C0"/>
                </a:solidFill>
                <a:prstDash val="solid"/>
                <a:headEnd type="triangle" w="med" len="med"/>
                <a:tailEnd type="none" w="med" len="med"/>
              </a:ln>
              <a:effectLst/>
            </p:spPr>
          </p:cxnSp>
          <p:cxnSp>
            <p:nvCxnSpPr>
              <p:cNvPr id="29" name="直線矢印コネクタ 28">
                <a:extLst>
                  <a:ext uri="{FF2B5EF4-FFF2-40B4-BE49-F238E27FC236}">
                    <a16:creationId xmlns:a16="http://schemas.microsoft.com/office/drawing/2014/main" id="{8CD645D6-FCF5-1EE6-E64A-6A2B24245DA7}"/>
                  </a:ext>
                </a:extLst>
              </p:cNvPr>
              <p:cNvCxnSpPr/>
              <p:nvPr/>
            </p:nvCxnSpPr>
            <p:spPr>
              <a:xfrm flipH="1">
                <a:off x="2418962" y="3885599"/>
                <a:ext cx="4728039" cy="0"/>
              </a:xfrm>
              <a:prstGeom prst="straightConnector1">
                <a:avLst/>
              </a:prstGeom>
              <a:noFill/>
              <a:ln w="19050" cap="flat" cmpd="sng" algn="ctr">
                <a:solidFill>
                  <a:srgbClr val="0070C0"/>
                </a:solidFill>
                <a:prstDash val="solid"/>
                <a:headEnd type="triangle" w="med" len="med"/>
                <a:tailEnd type="none" w="med" len="med"/>
              </a:ln>
              <a:effectLst/>
            </p:spPr>
          </p:cxnSp>
          <p:pic>
            <p:nvPicPr>
              <p:cNvPr id="30" name="Picture 3">
                <a:extLst>
                  <a:ext uri="{FF2B5EF4-FFF2-40B4-BE49-F238E27FC236}">
                    <a16:creationId xmlns:a16="http://schemas.microsoft.com/office/drawing/2014/main" id="{F54300E6-E6C8-D16A-BCAB-0D9016F74544}"/>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008337" y="3807461"/>
                <a:ext cx="1167584" cy="842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図 30">
                <a:extLst>
                  <a:ext uri="{FF2B5EF4-FFF2-40B4-BE49-F238E27FC236}">
                    <a16:creationId xmlns:a16="http://schemas.microsoft.com/office/drawing/2014/main" id="{EF3D11AD-6D06-C312-5284-3A3E3A71A82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41021" y="2865511"/>
                <a:ext cx="337014" cy="547232"/>
              </a:xfrm>
              <a:prstGeom prst="rect">
                <a:avLst/>
              </a:prstGeom>
            </p:spPr>
          </p:pic>
          <p:sp>
            <p:nvSpPr>
              <p:cNvPr id="32" name="テキスト ボックス 31">
                <a:extLst>
                  <a:ext uri="{FF2B5EF4-FFF2-40B4-BE49-F238E27FC236}">
                    <a16:creationId xmlns:a16="http://schemas.microsoft.com/office/drawing/2014/main" id="{FF170E1B-8B3A-FEDD-94C4-259701FE2BB4}"/>
                  </a:ext>
                </a:extLst>
              </p:cNvPr>
              <p:cNvSpPr txBox="1"/>
              <p:nvPr/>
            </p:nvSpPr>
            <p:spPr>
              <a:xfrm>
                <a:off x="7370028" y="1654961"/>
                <a:ext cx="3379056" cy="1004915"/>
              </a:xfrm>
              <a:prstGeom prst="rect">
                <a:avLst/>
              </a:prstGeom>
              <a:noFill/>
            </p:spPr>
            <p:txBody>
              <a:bodyPr wrap="square" rtlCol="0">
                <a:spAutoFit/>
              </a:bodyPr>
              <a:lstStyle/>
              <a:p>
                <a:pPr fontAlgn="base">
                  <a:defRPr/>
                </a:pPr>
                <a:r>
                  <a:rPr kumimoji="0" lang="ja-JP" altLang="ja-JP" sz="1100" kern="0" dirty="0">
                    <a:solidFill>
                      <a:prstClr val="black"/>
                    </a:solidFill>
                    <a:latin typeface="Yu Gothic UI" panose="020B0500000000000000" pitchFamily="34" charset="-128"/>
                    <a:ea typeface="Yu Gothic UI" panose="020B0500000000000000" pitchFamily="34" charset="-128"/>
                  </a:rPr>
                  <a:t>・ADAM-6250</a:t>
                </a:r>
                <a:r>
                  <a:rPr kumimoji="0" lang="ja-JP" altLang="ja-JP" sz="900" kern="0" dirty="0">
                    <a:solidFill>
                      <a:prstClr val="black"/>
                    </a:solidFill>
                    <a:latin typeface="Yu Gothic UI" panose="020B0500000000000000" pitchFamily="34" charset="-128"/>
                    <a:ea typeface="Yu Gothic UI" panose="020B0500000000000000" pitchFamily="34" charset="-128"/>
                  </a:rPr>
                  <a:t>（接点出力</a:t>
                </a:r>
                <a:r>
                  <a:rPr kumimoji="0" lang="en-US" altLang="ja-JP" sz="900" kern="0" dirty="0">
                    <a:solidFill>
                      <a:prstClr val="black"/>
                    </a:solidFill>
                    <a:latin typeface="Yu Gothic UI" panose="020B0500000000000000" pitchFamily="34" charset="-128"/>
                    <a:ea typeface="Yu Gothic UI" panose="020B0500000000000000" pitchFamily="34" charset="-128"/>
                  </a:rPr>
                  <a:t>7,</a:t>
                </a:r>
                <a:r>
                  <a:rPr kumimoji="0" lang="ja-JP" altLang="ja-JP" sz="900" kern="0" dirty="0">
                    <a:solidFill>
                      <a:prstClr val="black"/>
                    </a:solidFill>
                    <a:latin typeface="Yu Gothic UI" panose="020B0500000000000000" pitchFamily="34" charset="-128"/>
                    <a:ea typeface="Yu Gothic UI" panose="020B0500000000000000" pitchFamily="34" charset="-128"/>
                  </a:rPr>
                  <a:t>入力</a:t>
                </a:r>
                <a:r>
                  <a:rPr kumimoji="0" lang="en-US" altLang="ja-JP" sz="900" kern="0" dirty="0">
                    <a:solidFill>
                      <a:prstClr val="black"/>
                    </a:solidFill>
                    <a:latin typeface="Yu Gothic UI" panose="020B0500000000000000" pitchFamily="34" charset="-128"/>
                    <a:ea typeface="Yu Gothic UI" panose="020B0500000000000000" pitchFamily="34" charset="-128"/>
                  </a:rPr>
                  <a:t>8</a:t>
                </a:r>
                <a:r>
                  <a:rPr kumimoji="0" lang="ja-JP" altLang="ja-JP" sz="900" kern="0" dirty="0">
                    <a:solidFill>
                      <a:prstClr val="black"/>
                    </a:solidFill>
                    <a:latin typeface="Yu Gothic UI" panose="020B0500000000000000" pitchFamily="34" charset="-128"/>
                    <a:ea typeface="Yu Gothic UI" panose="020B0500000000000000" pitchFamily="34" charset="-128"/>
                  </a:rPr>
                  <a:t>）</a:t>
                </a:r>
              </a:p>
              <a:p>
                <a:pPr fontAlgn="base">
                  <a:defRPr/>
                </a:pPr>
                <a:r>
                  <a:rPr kumimoji="0" lang="ja-JP" altLang="ja-JP" sz="1100" kern="0" dirty="0">
                    <a:solidFill>
                      <a:prstClr val="black"/>
                    </a:solidFill>
                    <a:latin typeface="Yu Gothic UI" panose="020B0500000000000000" pitchFamily="34" charset="-128"/>
                    <a:ea typeface="Yu Gothic UI" panose="020B0500000000000000" pitchFamily="34" charset="-128"/>
                  </a:rPr>
                  <a:t>・ADAM-625</a:t>
                </a:r>
                <a:r>
                  <a:rPr kumimoji="0" lang="en-US" altLang="ja-JP" sz="1100" kern="0" dirty="0">
                    <a:solidFill>
                      <a:prstClr val="black"/>
                    </a:solidFill>
                    <a:latin typeface="Yu Gothic UI" panose="020B0500000000000000" pitchFamily="34" charset="-128"/>
                    <a:ea typeface="Yu Gothic UI" panose="020B0500000000000000" pitchFamily="34" charset="-128"/>
                  </a:rPr>
                  <a:t>1</a:t>
                </a:r>
                <a:r>
                  <a:rPr kumimoji="0" lang="ja-JP" altLang="ja-JP" sz="900" kern="0" dirty="0">
                    <a:solidFill>
                      <a:prstClr val="black"/>
                    </a:solidFill>
                    <a:latin typeface="Yu Gothic UI" panose="020B0500000000000000" pitchFamily="34" charset="-128"/>
                    <a:ea typeface="Yu Gothic UI" panose="020B0500000000000000" pitchFamily="34" charset="-128"/>
                  </a:rPr>
                  <a:t>（接点</a:t>
                </a:r>
                <a:r>
                  <a:rPr kumimoji="0" lang="ja-JP" altLang="en-US" sz="900" kern="0" dirty="0">
                    <a:solidFill>
                      <a:prstClr val="black"/>
                    </a:solidFill>
                    <a:latin typeface="Yu Gothic UI" panose="020B0500000000000000" pitchFamily="34" charset="-128"/>
                    <a:ea typeface="Yu Gothic UI" panose="020B0500000000000000" pitchFamily="34" charset="-128"/>
                  </a:rPr>
                  <a:t>入力</a:t>
                </a:r>
                <a:r>
                  <a:rPr kumimoji="0" lang="ja-JP" altLang="ja-JP" sz="900" kern="0" dirty="0">
                    <a:solidFill>
                      <a:prstClr val="black"/>
                    </a:solidFill>
                    <a:latin typeface="Yu Gothic UI" panose="020B0500000000000000" pitchFamily="34" charset="-128"/>
                    <a:ea typeface="Yu Gothic UI" panose="020B0500000000000000" pitchFamily="34" charset="-128"/>
                  </a:rPr>
                  <a:t>16ポート）</a:t>
                </a:r>
                <a:endParaRPr kumimoji="0" lang="ja-JP" altLang="ja-JP" sz="900" b="1" kern="0" dirty="0">
                  <a:solidFill>
                    <a:prstClr val="black"/>
                  </a:solidFill>
                  <a:latin typeface="Yu Gothic UI" panose="020B0500000000000000" pitchFamily="34" charset="-128"/>
                  <a:ea typeface="Yu Gothic UI" panose="020B0500000000000000" pitchFamily="34" charset="-128"/>
                </a:endParaRPr>
              </a:p>
              <a:p>
                <a:pPr fontAlgn="base">
                  <a:defRPr/>
                </a:pPr>
                <a:r>
                  <a:rPr kumimoji="0" lang="ja-JP" altLang="ja-JP" sz="1100" kern="0" dirty="0">
                    <a:solidFill>
                      <a:prstClr val="black"/>
                    </a:solidFill>
                    <a:latin typeface="Yu Gothic UI" panose="020B0500000000000000" pitchFamily="34" charset="-128"/>
                    <a:ea typeface="Yu Gothic UI" panose="020B0500000000000000" pitchFamily="34" charset="-128"/>
                  </a:rPr>
                  <a:t>・ADAM-6256</a:t>
                </a:r>
                <a:r>
                  <a:rPr kumimoji="0" lang="ja-JP" altLang="ja-JP" sz="900" kern="0" dirty="0">
                    <a:solidFill>
                      <a:prstClr val="black"/>
                    </a:solidFill>
                    <a:latin typeface="Yu Gothic UI" panose="020B0500000000000000" pitchFamily="34" charset="-128"/>
                    <a:ea typeface="Yu Gothic UI" panose="020B0500000000000000" pitchFamily="34" charset="-128"/>
                  </a:rPr>
                  <a:t>（接点出力16ポート）</a:t>
                </a:r>
                <a:br>
                  <a:rPr kumimoji="0" lang="en-US" altLang="ja-JP" sz="900" b="1" kern="0" dirty="0">
                    <a:solidFill>
                      <a:prstClr val="black"/>
                    </a:solidFill>
                    <a:latin typeface="Yu Gothic UI" panose="020B0500000000000000" pitchFamily="34" charset="-128"/>
                    <a:ea typeface="Yu Gothic UI" panose="020B0500000000000000" pitchFamily="34" charset="-128"/>
                  </a:rPr>
                </a:br>
                <a:r>
                  <a:rPr kumimoji="0" lang="ja-JP" altLang="en-US" sz="800" b="1" kern="0" dirty="0">
                    <a:solidFill>
                      <a:prstClr val="black"/>
                    </a:solidFill>
                    <a:latin typeface="Yu Gothic UI" panose="020B0500000000000000" pitchFamily="34" charset="-128"/>
                    <a:ea typeface="Yu Gothic UI" panose="020B0500000000000000" pitchFamily="34" charset="-128"/>
                  </a:rPr>
                  <a:t>（アドバンテック株式会社製）</a:t>
                </a:r>
                <a:endParaRPr kumimoji="0" lang="en-US" altLang="ja-JP" sz="800" b="1" kern="0" dirty="0">
                  <a:solidFill>
                    <a:prstClr val="black"/>
                  </a:solidFill>
                  <a:latin typeface="Yu Gothic UI" panose="020B0500000000000000" pitchFamily="34" charset="-128"/>
                  <a:ea typeface="Yu Gothic UI" panose="020B0500000000000000" pitchFamily="34" charset="-128"/>
                </a:endParaRPr>
              </a:p>
            </p:txBody>
          </p:sp>
          <p:cxnSp>
            <p:nvCxnSpPr>
              <p:cNvPr id="33" name="直線矢印コネクタ 32">
                <a:extLst>
                  <a:ext uri="{FF2B5EF4-FFF2-40B4-BE49-F238E27FC236}">
                    <a16:creationId xmlns:a16="http://schemas.microsoft.com/office/drawing/2014/main" id="{E6F22C86-15F6-AB5F-2AE1-37CFE6EBE28D}"/>
                  </a:ext>
                </a:extLst>
              </p:cNvPr>
              <p:cNvCxnSpPr/>
              <p:nvPr/>
            </p:nvCxnSpPr>
            <p:spPr>
              <a:xfrm flipH="1">
                <a:off x="6552167" y="3074063"/>
                <a:ext cx="1640371" cy="757702"/>
              </a:xfrm>
              <a:prstGeom prst="straightConnector1">
                <a:avLst/>
              </a:prstGeom>
              <a:noFill/>
              <a:ln w="19050" cap="flat" cmpd="sng" algn="ctr">
                <a:solidFill>
                  <a:srgbClr val="0070C0"/>
                </a:solidFill>
                <a:prstDash val="solid"/>
                <a:headEnd type="triangle" w="med" len="med"/>
                <a:tailEnd type="none" w="med" len="med"/>
              </a:ln>
              <a:effectLst/>
            </p:spPr>
          </p:cxnSp>
          <p:sp>
            <p:nvSpPr>
              <p:cNvPr id="34" name="テキスト ボックス 33">
                <a:extLst>
                  <a:ext uri="{FF2B5EF4-FFF2-40B4-BE49-F238E27FC236}">
                    <a16:creationId xmlns:a16="http://schemas.microsoft.com/office/drawing/2014/main" id="{653C81F4-BE30-E4ED-F1AE-D4CE1E23DD11}"/>
                  </a:ext>
                </a:extLst>
              </p:cNvPr>
              <p:cNvSpPr txBox="1"/>
              <p:nvPr/>
            </p:nvSpPr>
            <p:spPr>
              <a:xfrm>
                <a:off x="7725176" y="3387404"/>
                <a:ext cx="1699717" cy="385317"/>
              </a:xfrm>
              <a:prstGeom prst="rect">
                <a:avLst/>
              </a:prstGeom>
              <a:solidFill>
                <a:sysClr val="window" lastClr="FFFFFF"/>
              </a:solidFill>
            </p:spPr>
            <p:txBody>
              <a:bodyPr wrap="none" rtlCol="0">
                <a:spAutoFit/>
              </a:bodyPr>
              <a:lstStyle/>
              <a:p>
                <a:pPr algn="r" fontAlgn="base">
                  <a:lnSpc>
                    <a:spcPct val="120000"/>
                  </a:lnSpc>
                  <a:spcBef>
                    <a:spcPct val="0"/>
                  </a:spcBef>
                  <a:spcAft>
                    <a:spcPct val="0"/>
                  </a:spcAft>
                  <a:defRPr/>
                </a:pPr>
                <a:r>
                  <a:rPr kumimoji="0" lang="ja-JP" altLang="en-US" sz="1100" b="1" kern="0">
                    <a:solidFill>
                      <a:srgbClr val="000000"/>
                    </a:solidFill>
                    <a:latin typeface="Yu Gothic UI" panose="020B0500000000000000" pitchFamily="34" charset="-128"/>
                    <a:ea typeface="Yu Gothic UI" panose="020B0500000000000000" pitchFamily="34" charset="-128"/>
                  </a:rPr>
                  <a:t>最大</a:t>
                </a:r>
                <a:r>
                  <a:rPr kumimoji="0" lang="en-US" altLang="ja-JP" sz="1100" b="1" kern="0">
                    <a:solidFill>
                      <a:srgbClr val="000000"/>
                    </a:solidFill>
                    <a:latin typeface="Yu Gothic UI" panose="020B0500000000000000" pitchFamily="34" charset="-128"/>
                    <a:ea typeface="Yu Gothic UI" panose="020B0500000000000000" pitchFamily="34" charset="-128"/>
                  </a:rPr>
                  <a:t>1</a:t>
                </a:r>
                <a:r>
                  <a:rPr kumimoji="0" lang="ja-JP" altLang="en-US" sz="1100" b="1" kern="0">
                    <a:solidFill>
                      <a:srgbClr val="000000"/>
                    </a:solidFill>
                    <a:latin typeface="Yu Gothic UI" panose="020B0500000000000000" pitchFamily="34" charset="-128"/>
                    <a:ea typeface="Yu Gothic UI" panose="020B0500000000000000" pitchFamily="34" charset="-128"/>
                  </a:rPr>
                  <a:t>台</a:t>
                </a:r>
                <a:r>
                  <a:rPr kumimoji="0" lang="en-US" altLang="ja-JP" sz="1100" b="1" kern="0">
                    <a:solidFill>
                      <a:srgbClr val="000000"/>
                    </a:solidFill>
                    <a:latin typeface="Yu Gothic UI" panose="020B0500000000000000" pitchFamily="34" charset="-128"/>
                    <a:ea typeface="Yu Gothic UI" panose="020B0500000000000000" pitchFamily="34" charset="-128"/>
                  </a:rPr>
                  <a:t>/ASM1</a:t>
                </a:r>
                <a:r>
                  <a:rPr kumimoji="0" lang="ja-JP" altLang="en-US" sz="1100" b="1" kern="0">
                    <a:solidFill>
                      <a:srgbClr val="000000"/>
                    </a:solidFill>
                    <a:latin typeface="Yu Gothic UI" panose="020B0500000000000000" pitchFamily="34" charset="-128"/>
                    <a:ea typeface="Yu Gothic UI" panose="020B0500000000000000" pitchFamily="34" charset="-128"/>
                  </a:rPr>
                  <a:t>台</a:t>
                </a:r>
                <a:endParaRPr kumimoji="0" lang="en-US" altLang="ja-JP" sz="1100" b="1" kern="0">
                  <a:solidFill>
                    <a:srgbClr val="000000"/>
                  </a:solidFill>
                  <a:latin typeface="Yu Gothic UI" panose="020B0500000000000000" pitchFamily="34" charset="-128"/>
                  <a:ea typeface="Yu Gothic UI" panose="020B0500000000000000" pitchFamily="34" charset="-128"/>
                </a:endParaRPr>
              </a:p>
            </p:txBody>
          </p:sp>
          <p:sp>
            <p:nvSpPr>
              <p:cNvPr id="22" name="角丸四角形 18">
                <a:extLst>
                  <a:ext uri="{FF2B5EF4-FFF2-40B4-BE49-F238E27FC236}">
                    <a16:creationId xmlns:a16="http://schemas.microsoft.com/office/drawing/2014/main" id="{C3763A15-2480-DE00-97D5-6AAC82AD4603}"/>
                  </a:ext>
                </a:extLst>
              </p:cNvPr>
              <p:cNvSpPr/>
              <p:nvPr/>
            </p:nvSpPr>
            <p:spPr>
              <a:xfrm>
                <a:off x="1682282" y="988987"/>
                <a:ext cx="1700989" cy="309157"/>
              </a:xfrm>
              <a:prstGeom prst="roundRect">
                <a:avLst/>
              </a:prstGeom>
              <a:solidFill>
                <a:srgbClr val="FFFFCC"/>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54000" tIns="27000" rIns="27000" bIns="27000" rtlCol="0" anchor="t" anchorCtr="0"/>
              <a:lstStyle/>
              <a:p>
                <a:pPr algn="ctr" fontAlgn="base">
                  <a:lnSpc>
                    <a:spcPct val="120000"/>
                  </a:lnSpc>
                  <a:spcBef>
                    <a:spcPct val="0"/>
                  </a:spcBef>
                  <a:spcAft>
                    <a:spcPct val="0"/>
                  </a:spcAft>
                  <a:defRPr/>
                </a:pPr>
                <a:r>
                  <a:rPr kumimoji="0" lang="ja-JP" altLang="en-US" sz="10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ナンバー認識</a:t>
                </a:r>
              </a:p>
            </p:txBody>
          </p:sp>
          <p:sp>
            <p:nvSpPr>
              <p:cNvPr id="35" name="角丸四角形 31">
                <a:extLst>
                  <a:ext uri="{FF2B5EF4-FFF2-40B4-BE49-F238E27FC236}">
                    <a16:creationId xmlns:a16="http://schemas.microsoft.com/office/drawing/2014/main" id="{FED7765A-C47E-7397-45C2-F35B330C9528}"/>
                  </a:ext>
                </a:extLst>
              </p:cNvPr>
              <p:cNvSpPr/>
              <p:nvPr/>
            </p:nvSpPr>
            <p:spPr>
              <a:xfrm>
                <a:off x="7681548" y="2588763"/>
                <a:ext cx="1700989" cy="309157"/>
              </a:xfrm>
              <a:prstGeom prst="roundRect">
                <a:avLst/>
              </a:prstGeom>
              <a:solidFill>
                <a:srgbClr val="FFFFCC"/>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54000" tIns="27000" rIns="27000" bIns="27000" rtlCol="0" anchor="t" anchorCtr="0"/>
              <a:lstStyle/>
              <a:p>
                <a:pPr algn="ctr" fontAlgn="base">
                  <a:lnSpc>
                    <a:spcPct val="120000"/>
                  </a:lnSpc>
                  <a:spcBef>
                    <a:spcPct val="0"/>
                  </a:spcBef>
                  <a:spcAft>
                    <a:spcPct val="0"/>
                  </a:spcAft>
                  <a:defRPr/>
                </a:pPr>
                <a:r>
                  <a:rPr kumimoji="0" lang="ja-JP" altLang="en-US" sz="10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接点</a:t>
                </a:r>
                <a:r>
                  <a:rPr kumimoji="0" lang="en-US" altLang="ja-JP" sz="10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I/O</a:t>
                </a:r>
                <a:endParaRPr kumimoji="0" lang="ja-JP" altLang="en-US" sz="10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36" name="角丸四角形 32">
                <a:extLst>
                  <a:ext uri="{FF2B5EF4-FFF2-40B4-BE49-F238E27FC236}">
                    <a16:creationId xmlns:a16="http://schemas.microsoft.com/office/drawing/2014/main" id="{F9138508-28A9-1F34-233C-E9A352184D59}"/>
                  </a:ext>
                </a:extLst>
              </p:cNvPr>
              <p:cNvSpPr/>
              <p:nvPr/>
            </p:nvSpPr>
            <p:spPr>
              <a:xfrm>
                <a:off x="8424962" y="4286210"/>
                <a:ext cx="704502" cy="440218"/>
              </a:xfrm>
              <a:prstGeom prst="roundRect">
                <a:avLst/>
              </a:prstGeom>
              <a:solidFill>
                <a:srgbClr val="FFFFCC"/>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54000" tIns="27000" rIns="27000" bIns="27000" rtlCol="0" anchor="ctr" anchorCtr="0"/>
              <a:lstStyle/>
              <a:p>
                <a:pPr algn="ctr" fontAlgn="base">
                  <a:lnSpc>
                    <a:spcPct val="120000"/>
                  </a:lnSpc>
                  <a:spcBef>
                    <a:spcPct val="0"/>
                  </a:spcBef>
                  <a:spcAft>
                    <a:spcPct val="0"/>
                  </a:spcAft>
                  <a:defRPr/>
                </a:pPr>
                <a:r>
                  <a:rPr kumimoji="0" lang="en-US" altLang="ja-JP" sz="10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UPS</a:t>
                </a:r>
                <a:endParaRPr kumimoji="0" lang="ja-JP" altLang="en-US" sz="10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37" name="テキスト ボックス 36">
                <a:extLst>
                  <a:ext uri="{FF2B5EF4-FFF2-40B4-BE49-F238E27FC236}">
                    <a16:creationId xmlns:a16="http://schemas.microsoft.com/office/drawing/2014/main" id="{A3DF6B3C-8D52-52AC-D371-4BCA03B118DC}"/>
                  </a:ext>
                </a:extLst>
              </p:cNvPr>
              <p:cNvSpPr txBox="1"/>
              <p:nvPr/>
            </p:nvSpPr>
            <p:spPr>
              <a:xfrm>
                <a:off x="3111801" y="5390353"/>
                <a:ext cx="8673200" cy="1138622"/>
              </a:xfrm>
              <a:prstGeom prst="rect">
                <a:avLst/>
              </a:prstGeom>
              <a:noFill/>
            </p:spPr>
            <p:txBody>
              <a:bodyPr wrap="none" rtlCol="0">
                <a:spAutoFit/>
              </a:bodyPr>
              <a:lstStyle/>
              <a:p>
                <a:pPr fontAlgn="base">
                  <a:lnSpc>
                    <a:spcPct val="120000"/>
                  </a:lnSpc>
                  <a:spcBef>
                    <a:spcPct val="0"/>
                  </a:spcBef>
                  <a:spcAft>
                    <a:spcPct val="0"/>
                  </a:spcAft>
                  <a:defRPr/>
                </a:pPr>
                <a:r>
                  <a:rPr kumimoji="0" lang="en-US" altLang="ja-JP" sz="800" b="1" kern="0" dirty="0">
                    <a:solidFill>
                      <a:srgbClr val="0000FF"/>
                    </a:solidFill>
                    <a:latin typeface="Yu Gothic UI" panose="020B0500000000000000" pitchFamily="34" charset="-128"/>
                    <a:ea typeface="Yu Gothic UI" panose="020B0500000000000000" pitchFamily="34" charset="-128"/>
                  </a:rPr>
                  <a:t>※XAE202WUX</a:t>
                </a:r>
                <a:r>
                  <a:rPr kumimoji="0" lang="ja-JP" altLang="en-US" sz="800" b="1" kern="0" dirty="0">
                    <a:solidFill>
                      <a:srgbClr val="0000FF"/>
                    </a:solidFill>
                    <a:latin typeface="Yu Gothic UI" panose="020B0500000000000000" pitchFamily="34" charset="-128"/>
                    <a:ea typeface="Yu Gothic UI" panose="020B0500000000000000" pitchFamily="34" charset="-128"/>
                  </a:rPr>
                  <a:t>と</a:t>
                </a:r>
                <a:r>
                  <a:rPr kumimoji="0" lang="en-US" altLang="ja-JP" sz="800" b="1" kern="0" dirty="0">
                    <a:solidFill>
                      <a:srgbClr val="0000FF"/>
                    </a:solidFill>
                    <a:latin typeface="Yu Gothic UI" panose="020B0500000000000000" pitchFamily="34" charset="-128"/>
                    <a:ea typeface="Yu Gothic UI" panose="020B0500000000000000" pitchFamily="34" charset="-128"/>
                  </a:rPr>
                  <a:t>ASE334WUX</a:t>
                </a:r>
                <a:r>
                  <a:rPr kumimoji="0" lang="ja-JP" altLang="en-US" sz="800" b="1" kern="0" dirty="0">
                    <a:solidFill>
                      <a:srgbClr val="0000FF"/>
                    </a:solidFill>
                    <a:latin typeface="Yu Gothic UI" panose="020B0500000000000000" pitchFamily="34" charset="-128"/>
                    <a:ea typeface="Yu Gothic UI" panose="020B0500000000000000" pitchFamily="34" charset="-128"/>
                  </a:rPr>
                  <a:t>は直接通信を行いますので、レコーダー配下のカメラを使用する場合ライブ取得先をカメラ直接にする必要があります。</a:t>
                </a:r>
                <a:br>
                  <a:rPr kumimoji="0" lang="en-US" altLang="ja-JP" sz="800" b="1" kern="0" dirty="0">
                    <a:solidFill>
                      <a:srgbClr val="0000FF"/>
                    </a:solidFill>
                    <a:latin typeface="Yu Gothic UI" panose="020B0500000000000000" pitchFamily="34" charset="-128"/>
                    <a:ea typeface="Yu Gothic UI" panose="020B0500000000000000" pitchFamily="34" charset="-128"/>
                  </a:rPr>
                </a:br>
                <a:r>
                  <a:rPr kumimoji="0" lang="en-US" altLang="ja-JP" sz="800" b="1" kern="0" dirty="0">
                    <a:solidFill>
                      <a:srgbClr val="0000FF"/>
                    </a:solidFill>
                    <a:latin typeface="Yu Gothic UI" panose="020B0500000000000000" pitchFamily="34" charset="-128"/>
                    <a:ea typeface="Yu Gothic UI" panose="020B0500000000000000" pitchFamily="34" charset="-128"/>
                  </a:rPr>
                  <a:t>※</a:t>
                </a:r>
                <a:r>
                  <a:rPr kumimoji="0" lang="ja-JP" altLang="en-US" sz="800" b="1" kern="0" dirty="0">
                    <a:solidFill>
                      <a:srgbClr val="0000FF"/>
                    </a:solidFill>
                    <a:latin typeface="Yu Gothic UI" panose="020B0500000000000000" pitchFamily="34" charset="-128"/>
                    <a:ea typeface="Yu Gothic UI" panose="020B0500000000000000" pitchFamily="34" charset="-128"/>
                  </a:rPr>
                  <a:t>他社製品については</a:t>
                </a:r>
                <a:r>
                  <a:rPr kumimoji="0" lang="en-US" altLang="ja-JP" sz="800" b="1" kern="0" dirty="0">
                    <a:solidFill>
                      <a:srgbClr val="0000FF"/>
                    </a:solidFill>
                    <a:latin typeface="Yu Gothic UI" panose="020B0500000000000000" pitchFamily="34" charset="-128"/>
                    <a:ea typeface="Yu Gothic UI" panose="020B0500000000000000" pitchFamily="34" charset="-128"/>
                  </a:rPr>
                  <a:t>i-PRO</a:t>
                </a:r>
                <a:r>
                  <a:rPr kumimoji="0" lang="ja-JP" altLang="en-US" sz="800" b="1" kern="0" dirty="0">
                    <a:solidFill>
                      <a:srgbClr val="0000FF"/>
                    </a:solidFill>
                    <a:latin typeface="Yu Gothic UI" panose="020B0500000000000000" pitchFamily="34" charset="-128"/>
                    <a:ea typeface="Yu Gothic UI" panose="020B0500000000000000" pitchFamily="34" charset="-128"/>
                  </a:rPr>
                  <a:t>が品質・性能・動作等を保証するものではありません。</a:t>
                </a:r>
                <a:br>
                  <a:rPr kumimoji="0" lang="en-US" altLang="ja-JP" sz="800" b="1" kern="0" dirty="0">
                    <a:solidFill>
                      <a:srgbClr val="0000FF"/>
                    </a:solidFill>
                    <a:latin typeface="Yu Gothic UI" panose="020B0500000000000000" pitchFamily="34" charset="-128"/>
                    <a:ea typeface="Yu Gothic UI" panose="020B0500000000000000" pitchFamily="34" charset="-128"/>
                  </a:rPr>
                </a:br>
                <a:r>
                  <a:rPr kumimoji="0" lang="en-US" altLang="ja-JP" sz="800" b="1" kern="0" dirty="0">
                    <a:solidFill>
                      <a:srgbClr val="0000FF"/>
                    </a:solidFill>
                    <a:latin typeface="Yu Gothic UI" panose="020B0500000000000000" pitchFamily="34" charset="-128"/>
                    <a:ea typeface="Yu Gothic UI" panose="020B0500000000000000" pitchFamily="34" charset="-128"/>
                  </a:rPr>
                  <a:t>※PC</a:t>
                </a:r>
                <a:r>
                  <a:rPr kumimoji="0" lang="ja-JP" altLang="en-US" sz="800" b="1" kern="0" dirty="0">
                    <a:solidFill>
                      <a:srgbClr val="0000FF"/>
                    </a:solidFill>
                    <a:latin typeface="Yu Gothic UI" panose="020B0500000000000000" pitchFamily="34" charset="-128"/>
                    <a:ea typeface="Yu Gothic UI" panose="020B0500000000000000" pitchFamily="34" charset="-128"/>
                  </a:rPr>
                  <a:t>は停電等によるナンバー情報破損リスクを低減すべく、</a:t>
                </a:r>
                <a:r>
                  <a:rPr kumimoji="0" lang="en-US" altLang="ja-JP" sz="800" b="1" kern="0" dirty="0">
                    <a:solidFill>
                      <a:srgbClr val="0000FF"/>
                    </a:solidFill>
                    <a:latin typeface="Yu Gothic UI" panose="020B0500000000000000" pitchFamily="34" charset="-128"/>
                    <a:ea typeface="Yu Gothic UI" panose="020B0500000000000000" pitchFamily="34" charset="-128"/>
                  </a:rPr>
                  <a:t>UPS</a:t>
                </a:r>
                <a:r>
                  <a:rPr kumimoji="0" lang="ja-JP" altLang="en-US" sz="800" b="1" kern="0" dirty="0">
                    <a:solidFill>
                      <a:srgbClr val="0000FF"/>
                    </a:solidFill>
                    <a:latin typeface="Yu Gothic UI" panose="020B0500000000000000" pitchFamily="34" charset="-128"/>
                    <a:ea typeface="Yu Gothic UI" panose="020B0500000000000000" pitchFamily="34" charset="-128"/>
                  </a:rPr>
                  <a:t>の設置を推奨します。​</a:t>
                </a:r>
              </a:p>
              <a:p>
                <a:pPr fontAlgn="base">
                  <a:lnSpc>
                    <a:spcPct val="120000"/>
                  </a:lnSpc>
                  <a:spcBef>
                    <a:spcPct val="0"/>
                  </a:spcBef>
                  <a:spcAft>
                    <a:spcPct val="0"/>
                  </a:spcAft>
                  <a:defRPr/>
                </a:pPr>
                <a:r>
                  <a:rPr kumimoji="0" lang="ja-JP" altLang="en-US" sz="800" b="1" kern="0" dirty="0">
                    <a:solidFill>
                      <a:srgbClr val="0000FF"/>
                    </a:solidFill>
                    <a:latin typeface="Yu Gothic UI" panose="020B0500000000000000" pitchFamily="34" charset="-128"/>
                    <a:ea typeface="Yu Gothic UI" panose="020B0500000000000000" pitchFamily="34" charset="-128"/>
                  </a:rPr>
                  <a:t>　　また、</a:t>
                </a:r>
                <a:r>
                  <a:rPr kumimoji="0" lang="en-US" altLang="ja-JP" sz="800" b="1" kern="0" dirty="0">
                    <a:solidFill>
                      <a:srgbClr val="0000FF"/>
                    </a:solidFill>
                    <a:latin typeface="Yu Gothic UI" panose="020B0500000000000000" pitchFamily="34" charset="-128"/>
                    <a:ea typeface="Yu Gothic UI" panose="020B0500000000000000" pitchFamily="34" charset="-128"/>
                  </a:rPr>
                  <a:t>PC</a:t>
                </a:r>
                <a:r>
                  <a:rPr kumimoji="0" lang="ja-JP" altLang="en-US" sz="800" b="1" kern="0" dirty="0">
                    <a:solidFill>
                      <a:srgbClr val="0000FF"/>
                    </a:solidFill>
                    <a:latin typeface="Yu Gothic UI" panose="020B0500000000000000" pitchFamily="34" charset="-128"/>
                    <a:ea typeface="Yu Gothic UI" panose="020B0500000000000000" pitchFamily="34" charset="-128"/>
                  </a:rPr>
                  <a:t>故障等によるシステム運用停止リスクを低減するため、</a:t>
                </a:r>
                <a:r>
                  <a:rPr kumimoji="0" lang="en-US" altLang="ja-JP" sz="800" b="1" kern="0" dirty="0">
                    <a:solidFill>
                      <a:srgbClr val="0000FF"/>
                    </a:solidFill>
                    <a:latin typeface="Yu Gothic UI" panose="020B0500000000000000" pitchFamily="34" charset="-128"/>
                    <a:ea typeface="Yu Gothic UI" panose="020B0500000000000000" pitchFamily="34" charset="-128"/>
                  </a:rPr>
                  <a:t>PC</a:t>
                </a:r>
                <a:r>
                  <a:rPr kumimoji="0" lang="ja-JP" altLang="en-US" sz="800" b="1" kern="0" dirty="0">
                    <a:solidFill>
                      <a:srgbClr val="0000FF"/>
                    </a:solidFill>
                    <a:latin typeface="Yu Gothic UI" panose="020B0500000000000000" pitchFamily="34" charset="-128"/>
                    <a:ea typeface="Yu Gothic UI" panose="020B0500000000000000" pitchFamily="34" charset="-128"/>
                  </a:rPr>
                  <a:t>の二重化を推奨します。</a:t>
                </a:r>
                <a:endParaRPr kumimoji="0" lang="en-US" altLang="ja-JP" sz="800" b="1" kern="0" dirty="0">
                  <a:solidFill>
                    <a:srgbClr val="0000FF"/>
                  </a:solidFill>
                  <a:latin typeface="Yu Gothic UI" panose="020B0500000000000000" pitchFamily="34" charset="-128"/>
                  <a:ea typeface="Yu Gothic UI" panose="020B0500000000000000" pitchFamily="34" charset="-128"/>
                </a:endParaRPr>
              </a:p>
              <a:p>
                <a:pPr fontAlgn="base">
                  <a:lnSpc>
                    <a:spcPct val="120000"/>
                  </a:lnSpc>
                  <a:spcBef>
                    <a:spcPct val="0"/>
                  </a:spcBef>
                  <a:spcAft>
                    <a:spcPct val="0"/>
                  </a:spcAft>
                  <a:defRPr/>
                </a:pPr>
                <a:r>
                  <a:rPr kumimoji="0" lang="ja-JP" altLang="en-US" sz="800" b="1" kern="0" dirty="0">
                    <a:solidFill>
                      <a:srgbClr val="0000FF"/>
                    </a:solidFill>
                    <a:latin typeface="Yu Gothic UI" panose="020B0500000000000000" pitchFamily="34" charset="-128"/>
                    <a:ea typeface="Yu Gothic UI" panose="020B0500000000000000" pitchFamily="34" charset="-128"/>
                  </a:rPr>
                  <a:t>　　（複数</a:t>
                </a:r>
                <a:r>
                  <a:rPr kumimoji="0" lang="en-US" altLang="ja-JP" sz="800" b="1" kern="0" dirty="0">
                    <a:solidFill>
                      <a:srgbClr val="0000FF"/>
                    </a:solidFill>
                    <a:latin typeface="Yu Gothic UI" panose="020B0500000000000000" pitchFamily="34" charset="-128"/>
                    <a:ea typeface="Yu Gothic UI" panose="020B0500000000000000" pitchFamily="34" charset="-128"/>
                  </a:rPr>
                  <a:t>PC</a:t>
                </a:r>
                <a:r>
                  <a:rPr kumimoji="0" lang="ja-JP" altLang="en-US" sz="800" b="1" kern="0" dirty="0">
                    <a:solidFill>
                      <a:srgbClr val="0000FF"/>
                    </a:solidFill>
                    <a:latin typeface="Yu Gothic UI" panose="020B0500000000000000" pitchFamily="34" charset="-128"/>
                    <a:ea typeface="Yu Gothic UI" panose="020B0500000000000000" pitchFamily="34" charset="-128"/>
                  </a:rPr>
                  <a:t>から設定</a:t>
                </a:r>
                <a:r>
                  <a:rPr kumimoji="0" lang="en-US" altLang="ja-JP" sz="800" b="1" kern="0" dirty="0">
                    <a:solidFill>
                      <a:srgbClr val="0000FF"/>
                    </a:solidFill>
                    <a:latin typeface="Yu Gothic UI" panose="020B0500000000000000" pitchFamily="34" charset="-128"/>
                    <a:ea typeface="Yu Gothic UI" panose="020B0500000000000000" pitchFamily="34" charset="-128"/>
                  </a:rPr>
                  <a:t>I/O</a:t>
                </a:r>
                <a:r>
                  <a:rPr kumimoji="0" lang="ja-JP" altLang="en-US" sz="800" b="1" kern="0" dirty="0">
                    <a:solidFill>
                      <a:srgbClr val="0000FF"/>
                    </a:solidFill>
                    <a:latin typeface="Yu Gothic UI" panose="020B0500000000000000" pitchFamily="34" charset="-128"/>
                    <a:ea typeface="Yu Gothic UI" panose="020B0500000000000000" pitchFamily="34" charset="-128"/>
                  </a:rPr>
                  <a:t>に制御をおこなうと不整合が発生する可能性があるため、​接点</a:t>
                </a:r>
                <a:r>
                  <a:rPr kumimoji="0" lang="en-US" altLang="ja-JP" sz="800" b="1" kern="0" dirty="0">
                    <a:solidFill>
                      <a:srgbClr val="0000FF"/>
                    </a:solidFill>
                    <a:latin typeface="Yu Gothic UI" panose="020B0500000000000000" pitchFamily="34" charset="-128"/>
                    <a:ea typeface="Yu Gothic UI" panose="020B0500000000000000" pitchFamily="34" charset="-128"/>
                  </a:rPr>
                  <a:t>I/O</a:t>
                </a:r>
                <a:r>
                  <a:rPr kumimoji="0" lang="ja-JP" altLang="en-US" sz="800" b="1" kern="0" dirty="0">
                    <a:solidFill>
                      <a:srgbClr val="0000FF"/>
                    </a:solidFill>
                    <a:latin typeface="Yu Gothic UI" panose="020B0500000000000000" pitchFamily="34" charset="-128"/>
                    <a:ea typeface="Yu Gothic UI" panose="020B0500000000000000" pitchFamily="34" charset="-128"/>
                  </a:rPr>
                  <a:t>は</a:t>
                </a:r>
                <a:r>
                  <a:rPr kumimoji="0" lang="en-US" altLang="ja-JP" sz="800" b="1" kern="0" dirty="0">
                    <a:solidFill>
                      <a:srgbClr val="0000FF"/>
                    </a:solidFill>
                    <a:latin typeface="Yu Gothic UI" panose="020B0500000000000000" pitchFamily="34" charset="-128"/>
                    <a:ea typeface="Yu Gothic UI" panose="020B0500000000000000" pitchFamily="34" charset="-128"/>
                  </a:rPr>
                  <a:t>1</a:t>
                </a:r>
                <a:r>
                  <a:rPr kumimoji="0" lang="ja-JP" altLang="en-US" sz="800" b="1" kern="0" dirty="0">
                    <a:solidFill>
                      <a:srgbClr val="0000FF"/>
                    </a:solidFill>
                    <a:latin typeface="Yu Gothic UI" panose="020B0500000000000000" pitchFamily="34" charset="-128"/>
                    <a:ea typeface="Yu Gothic UI" panose="020B0500000000000000" pitchFamily="34" charset="-128"/>
                  </a:rPr>
                  <a:t>台の</a:t>
                </a:r>
                <a:r>
                  <a:rPr kumimoji="0" lang="en-US" altLang="ja-JP" sz="800" b="1" kern="0" dirty="0">
                    <a:solidFill>
                      <a:srgbClr val="0000FF"/>
                    </a:solidFill>
                    <a:latin typeface="Yu Gothic UI" panose="020B0500000000000000" pitchFamily="34" charset="-128"/>
                    <a:ea typeface="Yu Gothic UI" panose="020B0500000000000000" pitchFamily="34" charset="-128"/>
                  </a:rPr>
                  <a:t>PC</a:t>
                </a:r>
                <a:r>
                  <a:rPr kumimoji="0" lang="ja-JP" altLang="en-US" sz="800" b="1" kern="0" dirty="0">
                    <a:solidFill>
                      <a:srgbClr val="0000FF"/>
                    </a:solidFill>
                    <a:latin typeface="Yu Gothic UI" panose="020B0500000000000000" pitchFamily="34" charset="-128"/>
                    <a:ea typeface="Yu Gothic UI" panose="020B0500000000000000" pitchFamily="34" charset="-128"/>
                  </a:rPr>
                  <a:t>にのみ登録してください）</a:t>
                </a:r>
              </a:p>
            </p:txBody>
          </p:sp>
          <p:sp>
            <p:nvSpPr>
              <p:cNvPr id="38" name="角丸四角形 34">
                <a:extLst>
                  <a:ext uri="{FF2B5EF4-FFF2-40B4-BE49-F238E27FC236}">
                    <a16:creationId xmlns:a16="http://schemas.microsoft.com/office/drawing/2014/main" id="{1C7DB9DD-4AFC-763E-E74E-61FB7D67294C}"/>
                  </a:ext>
                </a:extLst>
              </p:cNvPr>
              <p:cNvSpPr/>
              <p:nvPr/>
            </p:nvSpPr>
            <p:spPr>
              <a:xfrm>
                <a:off x="344488" y="6072171"/>
                <a:ext cx="1700989" cy="309157"/>
              </a:xfrm>
              <a:prstGeom prst="roundRect">
                <a:avLst/>
              </a:prstGeom>
              <a:solidFill>
                <a:srgbClr val="FFFFCC"/>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54000" tIns="27000" rIns="27000" bIns="27000" rtlCol="0" anchor="t" anchorCtr="0"/>
              <a:lstStyle/>
              <a:p>
                <a:pPr algn="ctr" fontAlgn="base">
                  <a:lnSpc>
                    <a:spcPct val="120000"/>
                  </a:lnSpc>
                  <a:spcBef>
                    <a:spcPct val="0"/>
                  </a:spcBef>
                  <a:spcAft>
                    <a:spcPct val="0"/>
                  </a:spcAft>
                  <a:defRPr/>
                </a:pPr>
                <a:r>
                  <a:rPr kumimoji="0" lang="ja-JP" altLang="en-US" sz="10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赤外線投光器</a:t>
                </a:r>
              </a:p>
            </p:txBody>
          </p:sp>
          <p:sp>
            <p:nvSpPr>
              <p:cNvPr id="39" name="テキスト ボックス 38">
                <a:extLst>
                  <a:ext uri="{FF2B5EF4-FFF2-40B4-BE49-F238E27FC236}">
                    <a16:creationId xmlns:a16="http://schemas.microsoft.com/office/drawing/2014/main" id="{1FEBE100-ADC3-0752-14E4-2B3C1DF6B437}"/>
                  </a:ext>
                </a:extLst>
              </p:cNvPr>
              <p:cNvSpPr txBox="1"/>
              <p:nvPr/>
            </p:nvSpPr>
            <p:spPr>
              <a:xfrm>
                <a:off x="325041" y="5390353"/>
                <a:ext cx="1999666" cy="750538"/>
              </a:xfrm>
              <a:prstGeom prst="rect">
                <a:avLst/>
              </a:prstGeom>
              <a:noFill/>
            </p:spPr>
            <p:txBody>
              <a:bodyPr wrap="square" rtlCol="0">
                <a:spAutoFit/>
              </a:bodyPr>
              <a:lstStyle/>
              <a:p>
                <a:pPr algn="ctr" fontAlgn="base">
                  <a:lnSpc>
                    <a:spcPts val="975"/>
                  </a:lnSpc>
                  <a:spcBef>
                    <a:spcPct val="0"/>
                  </a:spcBef>
                  <a:spcAft>
                    <a:spcPct val="0"/>
                  </a:spcAft>
                  <a:defRPr/>
                </a:pPr>
                <a:r>
                  <a:rPr kumimoji="0" lang="en-US" altLang="ja-JP" sz="1100" b="1" kern="0" dirty="0">
                    <a:solidFill>
                      <a:prstClr val="black"/>
                    </a:solidFill>
                    <a:latin typeface="Yu Gothic UI" panose="020B0500000000000000" pitchFamily="34" charset="-128"/>
                    <a:ea typeface="Yu Gothic UI" panose="020B0500000000000000" pitchFamily="34" charset="-128"/>
                  </a:rPr>
                  <a:t>VAR2-i8-1</a:t>
                </a:r>
              </a:p>
              <a:p>
                <a:pPr algn="ctr" fontAlgn="base">
                  <a:lnSpc>
                    <a:spcPct val="120000"/>
                  </a:lnSpc>
                  <a:spcBef>
                    <a:spcPct val="0"/>
                  </a:spcBef>
                  <a:spcAft>
                    <a:spcPct val="0"/>
                  </a:spcAft>
                  <a:defRPr/>
                </a:pPr>
                <a:r>
                  <a:rPr kumimoji="0" lang="en-US" altLang="ja-JP" sz="1100" b="1" kern="0" dirty="0">
                    <a:solidFill>
                      <a:prstClr val="black"/>
                    </a:solidFill>
                    <a:latin typeface="Yu Gothic UI" panose="020B0500000000000000" pitchFamily="34" charset="-128"/>
                    <a:ea typeface="Yu Gothic UI" panose="020B0500000000000000" pitchFamily="34" charset="-128"/>
                  </a:rPr>
                  <a:t>VAR2-PoE-i8-1-PR</a:t>
                </a:r>
                <a:endParaRPr kumimoji="0" lang="ja-JP" altLang="en-US" sz="1100" b="1" kern="0" dirty="0">
                  <a:solidFill>
                    <a:prstClr val="black"/>
                  </a:solidFill>
                  <a:latin typeface="Yu Gothic UI" panose="020B0500000000000000" pitchFamily="34" charset="-128"/>
                  <a:ea typeface="Yu Gothic UI" panose="020B0500000000000000" pitchFamily="34" charset="-128"/>
                </a:endParaRPr>
              </a:p>
              <a:p>
                <a:pPr algn="ctr" fontAlgn="base">
                  <a:lnSpc>
                    <a:spcPts val="975"/>
                  </a:lnSpc>
                  <a:spcBef>
                    <a:spcPct val="0"/>
                  </a:spcBef>
                  <a:spcAft>
                    <a:spcPct val="0"/>
                  </a:spcAft>
                  <a:defRPr/>
                </a:pPr>
                <a:r>
                  <a:rPr kumimoji="0" lang="ja-JP" altLang="en-US" sz="800" b="1" kern="0" dirty="0">
                    <a:solidFill>
                      <a:prstClr val="black"/>
                    </a:solidFill>
                    <a:latin typeface="Yu Gothic UI" panose="020B0500000000000000" pitchFamily="34" charset="-128"/>
                    <a:ea typeface="Yu Gothic UI" panose="020B0500000000000000" pitchFamily="34" charset="-128"/>
                  </a:rPr>
                  <a:t>（</a:t>
                </a:r>
                <a:r>
                  <a:rPr kumimoji="0" lang="en-US" altLang="ja-JP" sz="800" b="1" kern="0" dirty="0" err="1">
                    <a:solidFill>
                      <a:prstClr val="black"/>
                    </a:solidFill>
                    <a:latin typeface="Yu Gothic UI" panose="020B0500000000000000" pitchFamily="34" charset="-128"/>
                    <a:ea typeface="Yu Gothic UI" panose="020B0500000000000000" pitchFamily="34" charset="-128"/>
                  </a:rPr>
                  <a:t>Raytec</a:t>
                </a:r>
                <a:r>
                  <a:rPr kumimoji="0" lang="ja-JP" altLang="en-US" sz="800" b="1" kern="0" dirty="0">
                    <a:solidFill>
                      <a:prstClr val="black"/>
                    </a:solidFill>
                    <a:latin typeface="Yu Gothic UI" panose="020B0500000000000000" pitchFamily="34" charset="-128"/>
                    <a:ea typeface="Yu Gothic UI" panose="020B0500000000000000" pitchFamily="34" charset="-128"/>
                  </a:rPr>
                  <a:t>製）</a:t>
                </a:r>
                <a:endParaRPr kumimoji="0" lang="en-US" altLang="ja-JP" sz="800" b="1" kern="0" dirty="0">
                  <a:solidFill>
                    <a:srgbClr val="C00000"/>
                  </a:solidFill>
                  <a:latin typeface="Yu Gothic UI" panose="020B0500000000000000" pitchFamily="34" charset="-128"/>
                  <a:ea typeface="Yu Gothic UI" panose="020B0500000000000000" pitchFamily="34" charset="-128"/>
                </a:endParaRPr>
              </a:p>
            </p:txBody>
          </p:sp>
          <p:sp>
            <p:nvSpPr>
              <p:cNvPr id="40" name="テキスト ボックス 39">
                <a:extLst>
                  <a:ext uri="{FF2B5EF4-FFF2-40B4-BE49-F238E27FC236}">
                    <a16:creationId xmlns:a16="http://schemas.microsoft.com/office/drawing/2014/main" id="{69F85886-315F-5AEC-981A-B1EF7DF13491}"/>
                  </a:ext>
                </a:extLst>
              </p:cNvPr>
              <p:cNvSpPr txBox="1"/>
              <p:nvPr/>
            </p:nvSpPr>
            <p:spPr>
              <a:xfrm>
                <a:off x="2257032" y="6154785"/>
                <a:ext cx="1315651" cy="385317"/>
              </a:xfrm>
              <a:prstGeom prst="rect">
                <a:avLst/>
              </a:prstGeom>
              <a:solidFill>
                <a:sysClr val="window" lastClr="FFFFFF"/>
              </a:solidFill>
            </p:spPr>
            <p:txBody>
              <a:bodyPr wrap="none" rtlCol="0">
                <a:spAutoFit/>
              </a:bodyPr>
              <a:lstStyle/>
              <a:p>
                <a:pPr algn="r" fontAlgn="base">
                  <a:lnSpc>
                    <a:spcPct val="120000"/>
                  </a:lnSpc>
                  <a:spcBef>
                    <a:spcPct val="0"/>
                  </a:spcBef>
                  <a:spcAft>
                    <a:spcPct val="0"/>
                  </a:spcAft>
                  <a:defRPr/>
                </a:pPr>
                <a:r>
                  <a:rPr kumimoji="0" lang="en-US" altLang="ja-JP" sz="1100" b="1" kern="0" dirty="0">
                    <a:solidFill>
                      <a:srgbClr val="000000"/>
                    </a:solidFill>
                    <a:latin typeface="Yu Gothic UI" panose="020B0500000000000000" pitchFamily="34" charset="-128"/>
                    <a:ea typeface="Yu Gothic UI" panose="020B0500000000000000" pitchFamily="34" charset="-128"/>
                  </a:rPr>
                  <a:t>1</a:t>
                </a:r>
                <a:r>
                  <a:rPr kumimoji="0" lang="ja-JP" altLang="en-US" sz="1100" b="1" kern="0" dirty="0">
                    <a:solidFill>
                      <a:srgbClr val="000000"/>
                    </a:solidFill>
                    <a:latin typeface="Yu Gothic UI" panose="020B0500000000000000" pitchFamily="34" charset="-128"/>
                    <a:ea typeface="Yu Gothic UI" panose="020B0500000000000000" pitchFamily="34" charset="-128"/>
                  </a:rPr>
                  <a:t>台</a:t>
                </a:r>
                <a:r>
                  <a:rPr kumimoji="0" lang="en-US" altLang="ja-JP" sz="1100" b="1" kern="0" dirty="0">
                    <a:solidFill>
                      <a:srgbClr val="000000"/>
                    </a:solidFill>
                    <a:latin typeface="Yu Gothic UI" panose="020B0500000000000000" pitchFamily="34" charset="-128"/>
                    <a:ea typeface="Yu Gothic UI" panose="020B0500000000000000" pitchFamily="34" charset="-128"/>
                  </a:rPr>
                  <a:t>/</a:t>
                </a:r>
                <a:r>
                  <a:rPr kumimoji="0" lang="ja-JP" altLang="en-US" sz="1100" b="1" kern="0" dirty="0">
                    <a:solidFill>
                      <a:srgbClr val="000000"/>
                    </a:solidFill>
                    <a:latin typeface="Yu Gothic UI" panose="020B0500000000000000" pitchFamily="34" charset="-128"/>
                    <a:ea typeface="Yu Gothic UI" panose="020B0500000000000000" pitchFamily="34" charset="-128"/>
                  </a:rPr>
                  <a:t>カメラ</a:t>
                </a:r>
                <a:r>
                  <a:rPr kumimoji="0" lang="en-US" altLang="ja-JP" sz="1100" b="1" kern="0" dirty="0">
                    <a:solidFill>
                      <a:srgbClr val="000000"/>
                    </a:solidFill>
                    <a:latin typeface="Yu Gothic UI" panose="020B0500000000000000" pitchFamily="34" charset="-128"/>
                    <a:ea typeface="Yu Gothic UI" panose="020B0500000000000000" pitchFamily="34" charset="-128"/>
                  </a:rPr>
                  <a:t>1</a:t>
                </a:r>
                <a:r>
                  <a:rPr kumimoji="0" lang="ja-JP" altLang="en-US" sz="1100" b="1" kern="0" dirty="0">
                    <a:solidFill>
                      <a:srgbClr val="000000"/>
                    </a:solidFill>
                    <a:latin typeface="Yu Gothic UI" panose="020B0500000000000000" pitchFamily="34" charset="-128"/>
                    <a:ea typeface="Yu Gothic UI" panose="020B0500000000000000" pitchFamily="34" charset="-128"/>
                  </a:rPr>
                  <a:t>台</a:t>
                </a:r>
                <a:endParaRPr kumimoji="0" lang="en-US" altLang="ja-JP" sz="1100" b="1" kern="0" dirty="0">
                  <a:solidFill>
                    <a:srgbClr val="000000"/>
                  </a:solidFill>
                  <a:latin typeface="Yu Gothic UI" panose="020B0500000000000000" pitchFamily="34" charset="-128"/>
                  <a:ea typeface="Yu Gothic UI" panose="020B0500000000000000" pitchFamily="34" charset="-128"/>
                </a:endParaRPr>
              </a:p>
            </p:txBody>
          </p:sp>
          <p:sp>
            <p:nvSpPr>
              <p:cNvPr id="41" name="テキスト ボックス 40">
                <a:extLst>
                  <a:ext uri="{FF2B5EF4-FFF2-40B4-BE49-F238E27FC236}">
                    <a16:creationId xmlns:a16="http://schemas.microsoft.com/office/drawing/2014/main" id="{11187E00-421D-441C-1127-62FA454E5F29}"/>
                  </a:ext>
                </a:extLst>
              </p:cNvPr>
              <p:cNvSpPr txBox="1"/>
              <p:nvPr/>
            </p:nvSpPr>
            <p:spPr>
              <a:xfrm>
                <a:off x="4113293" y="3014090"/>
                <a:ext cx="2792928" cy="307253"/>
              </a:xfrm>
              <a:prstGeom prst="rect">
                <a:avLst/>
              </a:prstGeom>
              <a:noFill/>
            </p:spPr>
            <p:txBody>
              <a:bodyPr wrap="square" rtlCol="0">
                <a:spAutoFit/>
              </a:bodyPr>
              <a:lstStyle/>
              <a:p>
                <a:pPr algn="ctr" fontAlgn="base">
                  <a:lnSpc>
                    <a:spcPts val="975"/>
                  </a:lnSpc>
                  <a:spcBef>
                    <a:spcPct val="0"/>
                  </a:spcBef>
                  <a:spcAft>
                    <a:spcPct val="0"/>
                  </a:spcAft>
                  <a:defRPr/>
                </a:pPr>
                <a:r>
                  <a:rPr kumimoji="0" lang="en-US" altLang="ja-JP" sz="1100" b="1" kern="0" dirty="0">
                    <a:solidFill>
                      <a:prstClr val="black"/>
                    </a:solidFill>
                    <a:latin typeface="Yu Gothic UI" panose="020B0500000000000000" pitchFamily="34" charset="-128"/>
                    <a:ea typeface="Yu Gothic UI" panose="020B0500000000000000" pitchFamily="34" charset="-128"/>
                  </a:rPr>
                  <a:t>ASM300WUX+ASE334WUX</a:t>
                </a:r>
              </a:p>
            </p:txBody>
          </p:sp>
          <p:sp>
            <p:nvSpPr>
              <p:cNvPr id="42" name="テキスト ボックス 41">
                <a:extLst>
                  <a:ext uri="{FF2B5EF4-FFF2-40B4-BE49-F238E27FC236}">
                    <a16:creationId xmlns:a16="http://schemas.microsoft.com/office/drawing/2014/main" id="{9997571B-2924-79AD-4964-DE6619DC0BA4}"/>
                  </a:ext>
                </a:extLst>
              </p:cNvPr>
              <p:cNvSpPr txBox="1"/>
              <p:nvPr/>
            </p:nvSpPr>
            <p:spPr>
              <a:xfrm>
                <a:off x="3621233" y="2535057"/>
                <a:ext cx="1128083" cy="385317"/>
              </a:xfrm>
              <a:prstGeom prst="rect">
                <a:avLst/>
              </a:prstGeom>
              <a:noFill/>
            </p:spPr>
            <p:txBody>
              <a:bodyPr wrap="none" rtlCol="0">
                <a:spAutoFit/>
              </a:bodyPr>
              <a:lstStyle/>
              <a:p>
                <a:pPr algn="r" fontAlgn="base">
                  <a:lnSpc>
                    <a:spcPct val="120000"/>
                  </a:lnSpc>
                  <a:spcBef>
                    <a:spcPct val="0"/>
                  </a:spcBef>
                  <a:spcAft>
                    <a:spcPct val="0"/>
                  </a:spcAft>
                  <a:defRPr/>
                </a:pPr>
                <a:r>
                  <a:rPr kumimoji="0" lang="ja-JP" altLang="en-US" sz="1100" b="1" kern="0">
                    <a:solidFill>
                      <a:srgbClr val="000000"/>
                    </a:solidFill>
                    <a:latin typeface="Yu Gothic UI" panose="020B0500000000000000" pitchFamily="34" charset="-128"/>
                    <a:ea typeface="Yu Gothic UI" panose="020B0500000000000000" pitchFamily="34" charset="-128"/>
                  </a:rPr>
                  <a:t>ライブデータ</a:t>
                </a:r>
              </a:p>
            </p:txBody>
          </p:sp>
          <p:sp>
            <p:nvSpPr>
              <p:cNvPr id="43" name="テキスト ボックス 42">
                <a:extLst>
                  <a:ext uri="{FF2B5EF4-FFF2-40B4-BE49-F238E27FC236}">
                    <a16:creationId xmlns:a16="http://schemas.microsoft.com/office/drawing/2014/main" id="{DA0DDA5B-9706-4174-28D2-4D481ED3EA82}"/>
                  </a:ext>
                </a:extLst>
              </p:cNvPr>
              <p:cNvSpPr txBox="1"/>
              <p:nvPr/>
            </p:nvSpPr>
            <p:spPr>
              <a:xfrm>
                <a:off x="6416185" y="2319614"/>
                <a:ext cx="1128083" cy="668276"/>
              </a:xfrm>
              <a:prstGeom prst="rect">
                <a:avLst/>
              </a:prstGeom>
              <a:noFill/>
            </p:spPr>
            <p:txBody>
              <a:bodyPr wrap="none" rtlCol="0">
                <a:spAutoFit/>
              </a:bodyPr>
              <a:lstStyle/>
              <a:p>
                <a:pPr algn="r" fontAlgn="base">
                  <a:lnSpc>
                    <a:spcPct val="120000"/>
                  </a:lnSpc>
                  <a:spcBef>
                    <a:spcPct val="0"/>
                  </a:spcBef>
                  <a:spcAft>
                    <a:spcPct val="0"/>
                  </a:spcAft>
                  <a:defRPr/>
                </a:pPr>
                <a:r>
                  <a:rPr kumimoji="0" lang="ja-JP" altLang="en-US" sz="1100" b="1" kern="0">
                    <a:solidFill>
                      <a:srgbClr val="000000"/>
                    </a:solidFill>
                    <a:latin typeface="Yu Gothic UI" panose="020B0500000000000000" pitchFamily="34" charset="-128"/>
                    <a:ea typeface="Yu Gothic UI" panose="020B0500000000000000" pitchFamily="34" charset="-128"/>
                  </a:rPr>
                  <a:t>ライブデータ</a:t>
                </a:r>
                <a:endParaRPr kumimoji="0" lang="en-US" altLang="ja-JP" sz="1100" b="1" kern="0">
                  <a:solidFill>
                    <a:srgbClr val="000000"/>
                  </a:solidFill>
                  <a:latin typeface="Yu Gothic UI" panose="020B0500000000000000" pitchFamily="34" charset="-128"/>
                  <a:ea typeface="Yu Gothic UI" panose="020B0500000000000000" pitchFamily="34" charset="-128"/>
                </a:endParaRPr>
              </a:p>
              <a:p>
                <a:pPr algn="r" fontAlgn="base">
                  <a:lnSpc>
                    <a:spcPct val="120000"/>
                  </a:lnSpc>
                  <a:spcBef>
                    <a:spcPct val="0"/>
                  </a:spcBef>
                  <a:spcAft>
                    <a:spcPct val="0"/>
                  </a:spcAft>
                  <a:defRPr/>
                </a:pPr>
                <a:r>
                  <a:rPr kumimoji="0" lang="ja-JP" altLang="en-US" sz="1100" b="1" kern="0">
                    <a:solidFill>
                      <a:srgbClr val="000000"/>
                    </a:solidFill>
                    <a:latin typeface="Yu Gothic UI" panose="020B0500000000000000" pitchFamily="34" charset="-128"/>
                    <a:ea typeface="Yu Gothic UI" panose="020B0500000000000000" pitchFamily="34" charset="-128"/>
                  </a:rPr>
                  <a:t>再生データ</a:t>
                </a:r>
              </a:p>
            </p:txBody>
          </p:sp>
        </p:grpSp>
        <p:sp>
          <p:nvSpPr>
            <p:cNvPr id="7" name="正方形/長方形 6">
              <a:extLst>
                <a:ext uri="{FF2B5EF4-FFF2-40B4-BE49-F238E27FC236}">
                  <a16:creationId xmlns:a16="http://schemas.microsoft.com/office/drawing/2014/main" id="{FABE3B50-87DA-07B3-0101-E3C758C9504C}"/>
                </a:ext>
              </a:extLst>
            </p:cNvPr>
            <p:cNvSpPr/>
            <p:nvPr/>
          </p:nvSpPr>
          <p:spPr>
            <a:xfrm>
              <a:off x="1040524" y="3733268"/>
              <a:ext cx="1402089" cy="595832"/>
            </a:xfrm>
            <a:prstGeom prst="rect">
              <a:avLst/>
            </a:prstGeom>
            <a:solidFill>
              <a:srgbClr val="4F81BD"/>
            </a:solidFill>
            <a:ln w="25400" cap="flat" cmpd="sng" algn="ctr">
              <a:noFill/>
              <a:prstDash val="solid"/>
            </a:ln>
            <a:effectLst/>
          </p:spPr>
          <p:txBody>
            <a:bodyPr rtlCol="0" anchor="ctr"/>
            <a:lstStyle/>
            <a:p>
              <a:pPr algn="ctr" fontAlgn="base">
                <a:lnSpc>
                  <a:spcPct val="120000"/>
                </a:lnSpc>
                <a:spcBef>
                  <a:spcPct val="0"/>
                </a:spcBef>
                <a:spcAft>
                  <a:spcPct val="0"/>
                </a:spcAft>
                <a:defRPr/>
              </a:pPr>
              <a:r>
                <a:rPr kumimoji="0" lang="en-US" altLang="ja-JP" sz="1000" b="1" kern="0" dirty="0">
                  <a:solidFill>
                    <a:prstClr val="white"/>
                  </a:solidFill>
                  <a:latin typeface="Yu Gothic UI" panose="020B0500000000000000" pitchFamily="34" charset="-128"/>
                  <a:ea typeface="Yu Gothic UI" panose="020B0500000000000000" pitchFamily="34" charset="-128"/>
                </a:rPr>
                <a:t>PO</a:t>
              </a:r>
              <a:r>
                <a:rPr kumimoji="0" lang="ja-JP" altLang="en-US" sz="1000" b="1" kern="0" dirty="0">
                  <a:solidFill>
                    <a:prstClr val="white"/>
                  </a:solidFill>
                  <a:latin typeface="Yu Gothic UI" panose="020B0500000000000000" pitchFamily="34" charset="-128"/>
                  <a:ea typeface="Yu Gothic UI" panose="020B0500000000000000" pitchFamily="34" charset="-128"/>
                </a:rPr>
                <a:t>タイプを推奨</a:t>
              </a:r>
              <a:br>
                <a:rPr kumimoji="0" lang="en-US" altLang="ja-JP" sz="1000" b="1" kern="0" dirty="0">
                  <a:solidFill>
                    <a:prstClr val="white"/>
                  </a:solidFill>
                  <a:latin typeface="Yu Gothic UI" panose="020B0500000000000000" pitchFamily="34" charset="-128"/>
                  <a:ea typeface="Yu Gothic UI" panose="020B0500000000000000" pitchFamily="34" charset="-128"/>
                </a:rPr>
              </a:br>
              <a:r>
                <a:rPr kumimoji="0" lang="ja-JP" altLang="en-US" sz="1000" b="1" kern="0" dirty="0">
                  <a:solidFill>
                    <a:prstClr val="white"/>
                  </a:solidFill>
                  <a:latin typeface="Yu Gothic UI" panose="020B0500000000000000" pitchFamily="34" charset="-128"/>
                  <a:ea typeface="Yu Gothic UI" panose="020B0500000000000000" pitchFamily="34" charset="-128"/>
                </a:rPr>
                <a:t>電源</a:t>
              </a:r>
              <a:r>
                <a:rPr kumimoji="0" lang="en-US" altLang="ja-JP" sz="1000" b="1" kern="0" dirty="0">
                  <a:solidFill>
                    <a:prstClr val="white"/>
                  </a:solidFill>
                  <a:latin typeface="Yu Gothic UI" panose="020B0500000000000000" pitchFamily="34" charset="-128"/>
                  <a:ea typeface="Yu Gothic UI" panose="020B0500000000000000" pitchFamily="34" charset="-128"/>
                </a:rPr>
                <a:t>OFF/ON</a:t>
              </a:r>
              <a:r>
                <a:rPr kumimoji="0" lang="ja-JP" altLang="en-US" sz="1000" b="1" kern="0" dirty="0">
                  <a:solidFill>
                    <a:prstClr val="white"/>
                  </a:solidFill>
                  <a:latin typeface="Yu Gothic UI" panose="020B0500000000000000" pitchFamily="34" charset="-128"/>
                  <a:ea typeface="Yu Gothic UI" panose="020B0500000000000000" pitchFamily="34" charset="-128"/>
                </a:rPr>
                <a:t>を</a:t>
              </a:r>
            </a:p>
          </p:txBody>
        </p:sp>
      </p:grpSp>
      <p:pic>
        <p:nvPicPr>
          <p:cNvPr id="8" name="図 7">
            <a:extLst>
              <a:ext uri="{FF2B5EF4-FFF2-40B4-BE49-F238E27FC236}">
                <a16:creationId xmlns:a16="http://schemas.microsoft.com/office/drawing/2014/main" id="{3740D911-8794-2D3C-67FC-40940DAF62DB}"/>
              </a:ext>
            </a:extLst>
          </p:cNvPr>
          <p:cNvPicPr>
            <a:picLocks noChangeAspect="1"/>
          </p:cNvPicPr>
          <p:nvPr/>
        </p:nvPicPr>
        <p:blipFill>
          <a:blip r:embed="rId6"/>
          <a:stretch>
            <a:fillRect/>
          </a:stretch>
        </p:blipFill>
        <p:spPr>
          <a:xfrm>
            <a:off x="1931360" y="3587769"/>
            <a:ext cx="883444" cy="476250"/>
          </a:xfrm>
          <a:prstGeom prst="rect">
            <a:avLst/>
          </a:prstGeom>
        </p:spPr>
      </p:pic>
      <p:pic>
        <p:nvPicPr>
          <p:cNvPr id="4" name="図 3">
            <a:extLst>
              <a:ext uri="{FF2B5EF4-FFF2-40B4-BE49-F238E27FC236}">
                <a16:creationId xmlns:a16="http://schemas.microsoft.com/office/drawing/2014/main" id="{9874962F-A388-3760-E894-BFE4B7CAF44D}"/>
              </a:ext>
            </a:extLst>
          </p:cNvPr>
          <p:cNvPicPr>
            <a:picLocks noChangeAspect="1"/>
          </p:cNvPicPr>
          <p:nvPr/>
        </p:nvPicPr>
        <p:blipFill>
          <a:blip r:embed="rId6"/>
          <a:stretch>
            <a:fillRect/>
          </a:stretch>
        </p:blipFill>
        <p:spPr>
          <a:xfrm>
            <a:off x="1886729" y="1066538"/>
            <a:ext cx="883444" cy="476250"/>
          </a:xfrm>
          <a:prstGeom prst="rect">
            <a:avLst/>
          </a:prstGeom>
        </p:spPr>
      </p:pic>
    </p:spTree>
    <p:extLst>
      <p:ext uri="{BB962C8B-B14F-4D97-AF65-F5344CB8AC3E}">
        <p14:creationId xmlns:p14="http://schemas.microsoft.com/office/powerpoint/2010/main" val="1173330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581ECC7E-FF28-1078-901A-9DA0FAAF83BA}"/>
              </a:ext>
            </a:extLst>
          </p:cNvPr>
          <p:cNvSpPr>
            <a:spLocks noGrp="1"/>
          </p:cNvSpPr>
          <p:nvPr>
            <p:ph type="title"/>
          </p:nvPr>
        </p:nvSpPr>
        <p:spPr/>
        <p:txBody>
          <a:bodyPr/>
          <a:lstStyle/>
          <a:p>
            <a:r>
              <a:rPr lang="ja-JP" altLang="en-US" dirty="0"/>
              <a:t>推進にあたってのご注意</a:t>
            </a:r>
          </a:p>
        </p:txBody>
      </p:sp>
      <p:sp>
        <p:nvSpPr>
          <p:cNvPr id="3" name="Rectangle 2">
            <a:extLst>
              <a:ext uri="{FF2B5EF4-FFF2-40B4-BE49-F238E27FC236}">
                <a16:creationId xmlns:a16="http://schemas.microsoft.com/office/drawing/2014/main" id="{86C924AF-639C-6801-AEC3-336448290770}"/>
              </a:ext>
            </a:extLst>
          </p:cNvPr>
          <p:cNvSpPr>
            <a:spLocks noChangeArrowheads="1"/>
          </p:cNvSpPr>
          <p:nvPr/>
        </p:nvSpPr>
        <p:spPr bwMode="auto">
          <a:xfrm>
            <a:off x="628903" y="718179"/>
            <a:ext cx="823657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square" anchor="ctr">
            <a:spAutoFit/>
          </a:bodyPr>
          <a:lstStyle>
            <a:lvl1pPr algn="l">
              <a:defRPr kumimoji="1" sz="2400">
                <a:solidFill>
                  <a:schemeClr val="tx1"/>
                </a:solidFill>
                <a:latin typeface="HG丸ｺﾞｼｯｸM-PRO" pitchFamily="50" charset="-128"/>
                <a:ea typeface="HG丸ｺﾞｼｯｸM-PRO" pitchFamily="50" charset="-128"/>
              </a:defRPr>
            </a:lvl1pPr>
            <a:lvl2pPr algn="l">
              <a:defRPr kumimoji="1" sz="2400">
                <a:solidFill>
                  <a:schemeClr val="tx1"/>
                </a:solidFill>
                <a:latin typeface="HG丸ｺﾞｼｯｸM-PRO" pitchFamily="50" charset="-128"/>
                <a:ea typeface="HG丸ｺﾞｼｯｸM-PRO" pitchFamily="50" charset="-128"/>
              </a:defRPr>
            </a:lvl2pPr>
            <a:lvl3pPr algn="l">
              <a:defRPr kumimoji="1" sz="2400">
                <a:solidFill>
                  <a:schemeClr val="tx1"/>
                </a:solidFill>
                <a:latin typeface="HG丸ｺﾞｼｯｸM-PRO" pitchFamily="50" charset="-128"/>
                <a:ea typeface="HG丸ｺﾞｼｯｸM-PRO" pitchFamily="50" charset="-128"/>
              </a:defRPr>
            </a:lvl3pPr>
            <a:lvl4pPr algn="l">
              <a:defRPr kumimoji="1" sz="2400">
                <a:solidFill>
                  <a:schemeClr val="tx1"/>
                </a:solidFill>
                <a:latin typeface="HG丸ｺﾞｼｯｸM-PRO" pitchFamily="50" charset="-128"/>
                <a:ea typeface="HG丸ｺﾞｼｯｸM-PRO" pitchFamily="50" charset="-128"/>
              </a:defRPr>
            </a:lvl4pPr>
            <a:lvl5pPr algn="l">
              <a:defRPr kumimoji="1" sz="2400">
                <a:solidFill>
                  <a:schemeClr val="tx1"/>
                </a:solidFill>
                <a:latin typeface="HG丸ｺﾞｼｯｸM-PRO" pitchFamily="50" charset="-128"/>
                <a:ea typeface="HG丸ｺﾞｼｯｸM-PRO" pitchFamily="50" charset="-128"/>
              </a:defRPr>
            </a:lvl5pPr>
            <a:lvl6pPr marL="457200" fontAlgn="base">
              <a:spcBef>
                <a:spcPct val="0"/>
              </a:spcBef>
              <a:spcAft>
                <a:spcPct val="0"/>
              </a:spcAft>
              <a:defRPr kumimoji="1" sz="2400">
                <a:solidFill>
                  <a:schemeClr val="tx1"/>
                </a:solidFill>
                <a:latin typeface="HG丸ｺﾞｼｯｸM-PRO" pitchFamily="50" charset="-128"/>
                <a:ea typeface="HG丸ｺﾞｼｯｸM-PRO" pitchFamily="50" charset="-128"/>
              </a:defRPr>
            </a:lvl6pPr>
            <a:lvl7pPr marL="914400" fontAlgn="base">
              <a:spcBef>
                <a:spcPct val="0"/>
              </a:spcBef>
              <a:spcAft>
                <a:spcPct val="0"/>
              </a:spcAft>
              <a:defRPr kumimoji="1" sz="2400">
                <a:solidFill>
                  <a:schemeClr val="tx1"/>
                </a:solidFill>
                <a:latin typeface="HG丸ｺﾞｼｯｸM-PRO" pitchFamily="50" charset="-128"/>
                <a:ea typeface="HG丸ｺﾞｼｯｸM-PRO" pitchFamily="50" charset="-128"/>
              </a:defRPr>
            </a:lvl7pPr>
            <a:lvl8pPr marL="1371600" fontAlgn="base">
              <a:spcBef>
                <a:spcPct val="0"/>
              </a:spcBef>
              <a:spcAft>
                <a:spcPct val="0"/>
              </a:spcAft>
              <a:defRPr kumimoji="1" sz="2400">
                <a:solidFill>
                  <a:schemeClr val="tx1"/>
                </a:solidFill>
                <a:latin typeface="HG丸ｺﾞｼｯｸM-PRO" pitchFamily="50" charset="-128"/>
                <a:ea typeface="HG丸ｺﾞｼｯｸM-PRO" pitchFamily="50" charset="-128"/>
              </a:defRPr>
            </a:lvl8pPr>
            <a:lvl9pPr marL="1828800" fontAlgn="base">
              <a:spcBef>
                <a:spcPct val="0"/>
              </a:spcBef>
              <a:spcAft>
                <a:spcPct val="0"/>
              </a:spcAft>
              <a:defRPr kumimoji="1" sz="2400">
                <a:solidFill>
                  <a:schemeClr val="tx1"/>
                </a:solidFill>
                <a:latin typeface="HG丸ｺﾞｼｯｸM-PRO" pitchFamily="50" charset="-128"/>
                <a:ea typeface="HG丸ｺﾞｼｯｸM-PRO" pitchFamily="50" charset="-128"/>
              </a:defRPr>
            </a:lvl9pPr>
          </a:lstStyle>
          <a:p>
            <a:pPr>
              <a:defRPr/>
            </a:pPr>
            <a:r>
              <a:rPr lang="ja-JP" altLang="en-US" sz="1200" dirty="0">
                <a:solidFill>
                  <a:prstClr val="black"/>
                </a:solidFill>
                <a:latin typeface="+mn-ea"/>
                <a:ea typeface="+mn-ea"/>
                <a:cs typeface="Meiryo UI" panose="020B0604030504040204" pitchFamily="50" charset="-128"/>
              </a:rPr>
              <a:t>ナンバーキャッチシステムは、画像解析技術を用いてナンバープレートを認識するものです。</a:t>
            </a:r>
            <a:br>
              <a:rPr lang="en-US" altLang="ja-JP" sz="1200" dirty="0">
                <a:solidFill>
                  <a:prstClr val="black"/>
                </a:solidFill>
                <a:latin typeface="+mn-ea"/>
                <a:ea typeface="+mn-ea"/>
                <a:cs typeface="Meiryo UI" panose="020B0604030504040204" pitchFamily="50" charset="-128"/>
              </a:rPr>
            </a:br>
            <a:r>
              <a:rPr lang="ja-JP" altLang="en-US" sz="1200" dirty="0">
                <a:solidFill>
                  <a:prstClr val="black"/>
                </a:solidFill>
                <a:latin typeface="+mn-ea"/>
                <a:ea typeface="+mn-ea"/>
                <a:cs typeface="Meiryo UI" panose="020B0604030504040204" pitchFamily="50" charset="-128"/>
              </a:rPr>
              <a:t>現場の様々な環境や被写体の条件により、認識精度が著しく上下いたします。</a:t>
            </a:r>
            <a:br>
              <a:rPr lang="en-US" altLang="ja-JP" sz="1200" dirty="0">
                <a:solidFill>
                  <a:prstClr val="black"/>
                </a:solidFill>
                <a:latin typeface="+mn-ea"/>
                <a:ea typeface="+mn-ea"/>
                <a:cs typeface="Meiryo UI" panose="020B0604030504040204" pitchFamily="50" charset="-128"/>
              </a:rPr>
            </a:br>
            <a:br>
              <a:rPr lang="en-US" altLang="ja-JP" sz="1200" dirty="0">
                <a:solidFill>
                  <a:prstClr val="black"/>
                </a:solidFill>
                <a:latin typeface="+mn-ea"/>
                <a:ea typeface="+mn-ea"/>
                <a:cs typeface="Meiryo UI" panose="020B0604030504040204" pitchFamily="50" charset="-128"/>
              </a:rPr>
            </a:br>
            <a:r>
              <a:rPr lang="ja-JP" altLang="en-US" sz="1200" dirty="0">
                <a:solidFill>
                  <a:prstClr val="black"/>
                </a:solidFill>
                <a:latin typeface="+mn-ea"/>
                <a:ea typeface="+mn-ea"/>
                <a:cs typeface="Meiryo UI" panose="020B0604030504040204" pitchFamily="50" charset="-128"/>
              </a:rPr>
              <a:t>推進にあたっては、弊社営業までお声かけをいただき、原則 設計・設定・設置に関しては</a:t>
            </a:r>
            <a:r>
              <a:rPr lang="ja-JP" altLang="en-US" sz="1200" dirty="0">
                <a:solidFill>
                  <a:srgbClr val="FF0000"/>
                </a:solidFill>
                <a:latin typeface="+mn-ea"/>
                <a:ea typeface="+mn-ea"/>
                <a:cs typeface="Meiryo UI" panose="020B0604030504040204" pitchFamily="50" charset="-128"/>
              </a:rPr>
              <a:t>本書とシステム設定ツールを熟知されている方々のサポートをお願いします。</a:t>
            </a:r>
          </a:p>
        </p:txBody>
      </p:sp>
      <p:grpSp>
        <p:nvGrpSpPr>
          <p:cNvPr id="4" name="グループ化 3">
            <a:extLst>
              <a:ext uri="{FF2B5EF4-FFF2-40B4-BE49-F238E27FC236}">
                <a16:creationId xmlns:a16="http://schemas.microsoft.com/office/drawing/2014/main" id="{B0396977-3897-40DC-0EE0-B5DD9FAE2A95}"/>
              </a:ext>
            </a:extLst>
          </p:cNvPr>
          <p:cNvGrpSpPr/>
          <p:nvPr/>
        </p:nvGrpSpPr>
        <p:grpSpPr>
          <a:xfrm>
            <a:off x="628905" y="1947416"/>
            <a:ext cx="7036816" cy="2781309"/>
            <a:chOff x="172762" y="2596555"/>
            <a:chExt cx="9316742" cy="3708412"/>
          </a:xfrm>
        </p:grpSpPr>
        <p:sp>
          <p:nvSpPr>
            <p:cNvPr id="5" name="角丸四角形 2">
              <a:extLst>
                <a:ext uri="{FF2B5EF4-FFF2-40B4-BE49-F238E27FC236}">
                  <a16:creationId xmlns:a16="http://schemas.microsoft.com/office/drawing/2014/main" id="{EEC5FD6A-10CD-DC47-EF36-53657ED1991C}"/>
                </a:ext>
              </a:extLst>
            </p:cNvPr>
            <p:cNvSpPr/>
            <p:nvPr/>
          </p:nvSpPr>
          <p:spPr bwMode="auto">
            <a:xfrm>
              <a:off x="172762" y="2596555"/>
              <a:ext cx="9316742" cy="3708412"/>
            </a:xfrm>
            <a:prstGeom prst="roundRect">
              <a:avLst/>
            </a:prstGeom>
            <a:solidFill>
              <a:srgbClr val="FFE0C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noAutofit/>
            </a:bodyPr>
            <a:lstStyle/>
            <a:p>
              <a:pPr algn="ctr" fontAlgn="base">
                <a:lnSpc>
                  <a:spcPct val="120000"/>
                </a:lnSpc>
                <a:spcBef>
                  <a:spcPct val="0"/>
                </a:spcBef>
                <a:spcAft>
                  <a:spcPct val="0"/>
                </a:spcAft>
                <a:defRPr/>
              </a:pPr>
              <a:endParaRPr lang="ja-JP" altLang="en-US" sz="2400" b="1">
                <a:solidFill>
                  <a:prstClr val="black"/>
                </a:solidFill>
                <a:latin typeface="+mn-ea"/>
              </a:endParaRPr>
            </a:p>
          </p:txBody>
        </p:sp>
        <p:sp>
          <p:nvSpPr>
            <p:cNvPr id="10" name="Rectangle 2">
              <a:extLst>
                <a:ext uri="{FF2B5EF4-FFF2-40B4-BE49-F238E27FC236}">
                  <a16:creationId xmlns:a16="http://schemas.microsoft.com/office/drawing/2014/main" id="{B48F481E-7EA8-092E-BD1B-20B29BE08F5C}"/>
                </a:ext>
              </a:extLst>
            </p:cNvPr>
            <p:cNvSpPr>
              <a:spLocks noChangeArrowheads="1"/>
            </p:cNvSpPr>
            <p:nvPr/>
          </p:nvSpPr>
          <p:spPr bwMode="auto">
            <a:xfrm>
              <a:off x="467269" y="2665436"/>
              <a:ext cx="8727729"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square" anchor="ctr">
              <a:spAutoFit/>
            </a:bodyPr>
            <a:lstStyle>
              <a:lvl1pPr algn="l">
                <a:defRPr kumimoji="1" sz="2400">
                  <a:solidFill>
                    <a:schemeClr val="tx1"/>
                  </a:solidFill>
                  <a:latin typeface="HG丸ｺﾞｼｯｸM-PRO" pitchFamily="50" charset="-128"/>
                  <a:ea typeface="HG丸ｺﾞｼｯｸM-PRO" pitchFamily="50" charset="-128"/>
                </a:defRPr>
              </a:lvl1pPr>
              <a:lvl2pPr algn="l">
                <a:defRPr kumimoji="1" sz="2400">
                  <a:solidFill>
                    <a:schemeClr val="tx1"/>
                  </a:solidFill>
                  <a:latin typeface="HG丸ｺﾞｼｯｸM-PRO" pitchFamily="50" charset="-128"/>
                  <a:ea typeface="HG丸ｺﾞｼｯｸM-PRO" pitchFamily="50" charset="-128"/>
                </a:defRPr>
              </a:lvl2pPr>
              <a:lvl3pPr algn="l">
                <a:defRPr kumimoji="1" sz="2400">
                  <a:solidFill>
                    <a:schemeClr val="tx1"/>
                  </a:solidFill>
                  <a:latin typeface="HG丸ｺﾞｼｯｸM-PRO" pitchFamily="50" charset="-128"/>
                  <a:ea typeface="HG丸ｺﾞｼｯｸM-PRO" pitchFamily="50" charset="-128"/>
                </a:defRPr>
              </a:lvl3pPr>
              <a:lvl4pPr algn="l">
                <a:defRPr kumimoji="1" sz="2400">
                  <a:solidFill>
                    <a:schemeClr val="tx1"/>
                  </a:solidFill>
                  <a:latin typeface="HG丸ｺﾞｼｯｸM-PRO" pitchFamily="50" charset="-128"/>
                  <a:ea typeface="HG丸ｺﾞｼｯｸM-PRO" pitchFamily="50" charset="-128"/>
                </a:defRPr>
              </a:lvl4pPr>
              <a:lvl5pPr algn="l">
                <a:defRPr kumimoji="1" sz="2400">
                  <a:solidFill>
                    <a:schemeClr val="tx1"/>
                  </a:solidFill>
                  <a:latin typeface="HG丸ｺﾞｼｯｸM-PRO" pitchFamily="50" charset="-128"/>
                  <a:ea typeface="HG丸ｺﾞｼｯｸM-PRO" pitchFamily="50" charset="-128"/>
                </a:defRPr>
              </a:lvl5pPr>
              <a:lvl6pPr marL="457200" fontAlgn="base">
                <a:spcBef>
                  <a:spcPct val="0"/>
                </a:spcBef>
                <a:spcAft>
                  <a:spcPct val="0"/>
                </a:spcAft>
                <a:defRPr kumimoji="1" sz="2400">
                  <a:solidFill>
                    <a:schemeClr val="tx1"/>
                  </a:solidFill>
                  <a:latin typeface="HG丸ｺﾞｼｯｸM-PRO" pitchFamily="50" charset="-128"/>
                  <a:ea typeface="HG丸ｺﾞｼｯｸM-PRO" pitchFamily="50" charset="-128"/>
                </a:defRPr>
              </a:lvl6pPr>
              <a:lvl7pPr marL="914400" fontAlgn="base">
                <a:spcBef>
                  <a:spcPct val="0"/>
                </a:spcBef>
                <a:spcAft>
                  <a:spcPct val="0"/>
                </a:spcAft>
                <a:defRPr kumimoji="1" sz="2400">
                  <a:solidFill>
                    <a:schemeClr val="tx1"/>
                  </a:solidFill>
                  <a:latin typeface="HG丸ｺﾞｼｯｸM-PRO" pitchFamily="50" charset="-128"/>
                  <a:ea typeface="HG丸ｺﾞｼｯｸM-PRO" pitchFamily="50" charset="-128"/>
                </a:defRPr>
              </a:lvl7pPr>
              <a:lvl8pPr marL="1371600" fontAlgn="base">
                <a:spcBef>
                  <a:spcPct val="0"/>
                </a:spcBef>
                <a:spcAft>
                  <a:spcPct val="0"/>
                </a:spcAft>
                <a:defRPr kumimoji="1" sz="2400">
                  <a:solidFill>
                    <a:schemeClr val="tx1"/>
                  </a:solidFill>
                  <a:latin typeface="HG丸ｺﾞｼｯｸM-PRO" pitchFamily="50" charset="-128"/>
                  <a:ea typeface="HG丸ｺﾞｼｯｸM-PRO" pitchFamily="50" charset="-128"/>
                </a:defRPr>
              </a:lvl8pPr>
              <a:lvl9pPr marL="1828800" fontAlgn="base">
                <a:spcBef>
                  <a:spcPct val="0"/>
                </a:spcBef>
                <a:spcAft>
                  <a:spcPct val="0"/>
                </a:spcAft>
                <a:defRPr kumimoji="1" sz="2400">
                  <a:solidFill>
                    <a:schemeClr val="tx1"/>
                  </a:solidFill>
                  <a:latin typeface="HG丸ｺﾞｼｯｸM-PRO" pitchFamily="50" charset="-128"/>
                  <a:ea typeface="HG丸ｺﾞｼｯｸM-PRO" pitchFamily="50" charset="-128"/>
                </a:defRPr>
              </a:lvl9pPr>
            </a:lstStyle>
            <a:p>
              <a:pPr>
                <a:defRPr/>
              </a:pPr>
              <a:r>
                <a:rPr lang="ja-JP" altLang="en-US" sz="1200" dirty="0">
                  <a:solidFill>
                    <a:prstClr val="black"/>
                  </a:solidFill>
                  <a:latin typeface="+mn-ea"/>
                  <a:ea typeface="+mn-ea"/>
                  <a:cs typeface="Meiryo UI" panose="020B0604030504040204" pitchFamily="50" charset="-128"/>
                </a:rPr>
                <a:t>●現場環境とは</a:t>
              </a:r>
              <a:br>
                <a:rPr lang="en-US" altLang="ja-JP" sz="1200" dirty="0">
                  <a:solidFill>
                    <a:prstClr val="black"/>
                  </a:solidFill>
                  <a:latin typeface="+mn-ea"/>
                  <a:ea typeface="+mn-ea"/>
                  <a:cs typeface="Meiryo UI" panose="020B0604030504040204" pitchFamily="50" charset="-128"/>
                </a:rPr>
              </a:br>
              <a:r>
                <a:rPr lang="ja-JP" altLang="en-US" sz="1200" dirty="0">
                  <a:solidFill>
                    <a:prstClr val="black"/>
                  </a:solidFill>
                  <a:latin typeface="+mn-ea"/>
                  <a:ea typeface="+mn-ea"/>
                  <a:cs typeface="Meiryo UI" panose="020B0604030504040204" pitchFamily="50" charset="-128"/>
                </a:rPr>
                <a:t>　　・・・カメラの設置位置（距離・高さ）、天候（降雨・降雪）、時間帯（夜間・夕暮れ）など</a:t>
              </a:r>
              <a:br>
                <a:rPr lang="en-US" altLang="ja-JP" sz="1200" dirty="0">
                  <a:solidFill>
                    <a:prstClr val="black"/>
                  </a:solidFill>
                  <a:latin typeface="+mn-ea"/>
                  <a:ea typeface="+mn-ea"/>
                  <a:cs typeface="Meiryo UI" panose="020B0604030504040204" pitchFamily="50" charset="-128"/>
                </a:rPr>
              </a:br>
              <a:endParaRPr lang="en-US" altLang="ja-JP" sz="1200" dirty="0">
                <a:solidFill>
                  <a:prstClr val="black"/>
                </a:solidFill>
                <a:latin typeface="+mn-ea"/>
                <a:ea typeface="+mn-ea"/>
                <a:cs typeface="Meiryo UI" panose="020B0604030504040204" pitchFamily="50" charset="-128"/>
              </a:endParaRPr>
            </a:p>
            <a:p>
              <a:pPr>
                <a:defRPr/>
              </a:pPr>
              <a:r>
                <a:rPr lang="ja-JP" altLang="en-US" sz="1200" dirty="0">
                  <a:solidFill>
                    <a:prstClr val="black"/>
                  </a:solidFill>
                  <a:latin typeface="+mn-ea"/>
                  <a:ea typeface="+mn-ea"/>
                  <a:cs typeface="Meiryo UI" panose="020B0604030504040204" pitchFamily="50" charset="-128"/>
                </a:rPr>
                <a:t>●被写体条件とは</a:t>
              </a:r>
              <a:br>
                <a:rPr lang="en-US" altLang="ja-JP" sz="1200" dirty="0">
                  <a:solidFill>
                    <a:prstClr val="black"/>
                  </a:solidFill>
                  <a:latin typeface="+mn-ea"/>
                  <a:ea typeface="+mn-ea"/>
                  <a:cs typeface="Meiryo UI" panose="020B0604030504040204" pitchFamily="50" charset="-128"/>
                </a:rPr>
              </a:br>
              <a:r>
                <a:rPr lang="ja-JP" altLang="en-US" sz="1200" dirty="0">
                  <a:solidFill>
                    <a:prstClr val="black"/>
                  </a:solidFill>
                  <a:latin typeface="+mn-ea"/>
                  <a:ea typeface="+mn-ea"/>
                  <a:cs typeface="Meiryo UI" panose="020B0604030504040204" pitchFamily="50" charset="-128"/>
                </a:rPr>
                <a:t>　　・・・ナンバープレートの形状（枠・飾り物・変形）、入出庫時の撮影角度（俯角・振り角）</a:t>
              </a:r>
              <a:br>
                <a:rPr lang="en-US" altLang="ja-JP" sz="1200" dirty="0">
                  <a:solidFill>
                    <a:prstClr val="black"/>
                  </a:solidFill>
                  <a:latin typeface="+mn-ea"/>
                  <a:ea typeface="+mn-ea"/>
                  <a:cs typeface="Meiryo UI" panose="020B0604030504040204" pitchFamily="50" charset="-128"/>
                </a:rPr>
              </a:br>
              <a:r>
                <a:rPr lang="ja-JP" altLang="en-US" sz="1200" dirty="0">
                  <a:solidFill>
                    <a:prstClr val="black"/>
                  </a:solidFill>
                  <a:latin typeface="+mn-ea"/>
                  <a:ea typeface="+mn-ea"/>
                  <a:cs typeface="Meiryo UI" panose="020B0604030504040204" pitchFamily="50" charset="-128"/>
                </a:rPr>
                <a:t>　　　　プレートの取付方法（位置が中央でない・曲げて取付け）、外的変化（汚れ・着雪）など</a:t>
              </a:r>
              <a:br>
                <a:rPr lang="en-US" altLang="ja-JP" sz="1200" dirty="0">
                  <a:solidFill>
                    <a:srgbClr val="0000FF"/>
                  </a:solidFill>
                  <a:latin typeface="+mn-ea"/>
                  <a:ea typeface="+mn-ea"/>
                  <a:cs typeface="Meiryo UI" panose="020B0604030504040204" pitchFamily="50" charset="-128"/>
                </a:rPr>
              </a:br>
              <a:br>
                <a:rPr lang="en-US" altLang="ja-JP" sz="1200" dirty="0">
                  <a:solidFill>
                    <a:srgbClr val="0000FF"/>
                  </a:solidFill>
                  <a:latin typeface="+mn-ea"/>
                  <a:ea typeface="+mn-ea"/>
                  <a:cs typeface="Meiryo UI" panose="020B0604030504040204" pitchFamily="50" charset="-128"/>
                </a:rPr>
              </a:br>
              <a:r>
                <a:rPr lang="ja-JP" altLang="en-US" sz="1200" dirty="0">
                  <a:solidFill>
                    <a:srgbClr val="0000FF"/>
                  </a:solidFill>
                  <a:latin typeface="+mn-ea"/>
                  <a:ea typeface="+mn-ea"/>
                  <a:cs typeface="Meiryo UI" panose="020B0604030504040204" pitchFamily="50" charset="-128"/>
                </a:rPr>
                <a:t>●本資料は設計設置のノウハウを共有するものですが、さまざまな環境や条件により精度が変化します。</a:t>
              </a:r>
              <a:br>
                <a:rPr lang="en-US" altLang="ja-JP" sz="1200" dirty="0">
                  <a:solidFill>
                    <a:srgbClr val="0000FF"/>
                  </a:solidFill>
                  <a:latin typeface="+mn-ea"/>
                  <a:ea typeface="+mn-ea"/>
                  <a:cs typeface="Meiryo UI" panose="020B0604030504040204" pitchFamily="50" charset="-128"/>
                </a:rPr>
              </a:br>
              <a:r>
                <a:rPr lang="en-US" altLang="ja-JP" sz="1200" dirty="0">
                  <a:solidFill>
                    <a:srgbClr val="0000FF"/>
                  </a:solidFill>
                  <a:latin typeface="+mn-ea"/>
                  <a:ea typeface="+mn-ea"/>
                  <a:cs typeface="Meiryo UI" panose="020B0604030504040204" pitchFamily="50" charset="-128"/>
                </a:rPr>
                <a:t> </a:t>
              </a:r>
              <a:r>
                <a:rPr lang="ja-JP" altLang="en-US" sz="1200" dirty="0">
                  <a:solidFill>
                    <a:srgbClr val="0000FF"/>
                  </a:solidFill>
                  <a:latin typeface="+mn-ea"/>
                  <a:ea typeface="+mn-ea"/>
                  <a:cs typeface="Meiryo UI" panose="020B0604030504040204" pitchFamily="50" charset="-128"/>
                </a:rPr>
                <a:t>　各現場ごとに事前デモを実施いただき、顧客の運用と要望される精度に対する実力を確認ください。</a:t>
              </a:r>
              <a:br>
                <a:rPr lang="en-US" altLang="ja-JP" sz="1200" dirty="0">
                  <a:solidFill>
                    <a:srgbClr val="0000FF"/>
                  </a:solidFill>
                  <a:latin typeface="+mn-ea"/>
                  <a:ea typeface="+mn-ea"/>
                  <a:cs typeface="Meiryo UI" panose="020B0604030504040204" pitchFamily="50" charset="-128"/>
                </a:rPr>
              </a:br>
              <a:br>
                <a:rPr lang="en-US" altLang="ja-JP" sz="1200" dirty="0">
                  <a:solidFill>
                    <a:srgbClr val="0000FF"/>
                  </a:solidFill>
                  <a:latin typeface="+mn-ea"/>
                  <a:ea typeface="+mn-ea"/>
                  <a:cs typeface="Meiryo UI" panose="020B0604030504040204" pitchFamily="50" charset="-128"/>
                </a:rPr>
              </a:br>
              <a:r>
                <a:rPr lang="ja-JP" altLang="en-US" sz="1200" dirty="0">
                  <a:solidFill>
                    <a:srgbClr val="0000FF"/>
                  </a:solidFill>
                  <a:latin typeface="+mn-ea"/>
                  <a:ea typeface="+mn-ea"/>
                  <a:cs typeface="Meiryo UI" panose="020B0604030504040204" pitchFamily="50" charset="-128"/>
                </a:rPr>
                <a:t>●免責事項、システム責任について</a:t>
              </a:r>
              <a:br>
                <a:rPr lang="en-US" altLang="ja-JP" sz="1200" dirty="0">
                  <a:solidFill>
                    <a:srgbClr val="0000FF"/>
                  </a:solidFill>
                  <a:latin typeface="+mn-ea"/>
                  <a:ea typeface="+mn-ea"/>
                  <a:cs typeface="Meiryo UI" panose="020B0604030504040204" pitchFamily="50" charset="-128"/>
                </a:rPr>
              </a:br>
              <a:r>
                <a:rPr lang="ja-JP" altLang="en-US" sz="1200" dirty="0">
                  <a:solidFill>
                    <a:srgbClr val="0000FF"/>
                  </a:solidFill>
                  <a:latin typeface="+mn-ea"/>
                  <a:ea typeface="+mn-ea"/>
                  <a:cs typeface="Meiryo UI" panose="020B0604030504040204" pitchFamily="50" charset="-128"/>
                </a:rPr>
                <a:t>　　他社製品については</a:t>
              </a:r>
              <a:r>
                <a:rPr lang="en-US" altLang="ja-JP" sz="1200" dirty="0">
                  <a:solidFill>
                    <a:srgbClr val="0000FF"/>
                  </a:solidFill>
                  <a:latin typeface="+mn-ea"/>
                  <a:ea typeface="+mn-ea"/>
                  <a:cs typeface="Meiryo UI" panose="020B0604030504040204" pitchFamily="50" charset="-128"/>
                </a:rPr>
                <a:t>i-PRO</a:t>
              </a:r>
              <a:r>
                <a:rPr lang="ja-JP" altLang="en-US" sz="1200" dirty="0">
                  <a:solidFill>
                    <a:srgbClr val="0000FF"/>
                  </a:solidFill>
                  <a:latin typeface="+mn-ea"/>
                  <a:ea typeface="+mn-ea"/>
                  <a:cs typeface="Meiryo UI" panose="020B0604030504040204" pitchFamily="50" charset="-128"/>
                </a:rPr>
                <a:t>が品質・性能・動作等を保証するものではありません。</a:t>
              </a:r>
              <a:br>
                <a:rPr lang="en-US" altLang="ja-JP" sz="1200" dirty="0">
                  <a:solidFill>
                    <a:srgbClr val="0000FF"/>
                  </a:solidFill>
                  <a:latin typeface="+mn-ea"/>
                  <a:ea typeface="+mn-ea"/>
                  <a:cs typeface="Meiryo UI" panose="020B0604030504040204" pitchFamily="50" charset="-128"/>
                </a:rPr>
              </a:br>
              <a:r>
                <a:rPr lang="ja-JP" altLang="en-US" sz="1200" dirty="0">
                  <a:solidFill>
                    <a:srgbClr val="0000FF"/>
                  </a:solidFill>
                  <a:latin typeface="+mn-ea"/>
                  <a:ea typeface="+mn-ea"/>
                  <a:cs typeface="Meiryo UI" panose="020B0604030504040204" pitchFamily="50" charset="-128"/>
                </a:rPr>
                <a:t>　　システム全体の品質・性能・動作・耐久性・安定性などは、システム構築されたお会社や部門で</a:t>
              </a:r>
              <a:br>
                <a:rPr lang="en-US" altLang="ja-JP" sz="1200" dirty="0">
                  <a:solidFill>
                    <a:srgbClr val="0000FF"/>
                  </a:solidFill>
                  <a:latin typeface="+mn-ea"/>
                  <a:ea typeface="+mn-ea"/>
                  <a:cs typeface="Meiryo UI" panose="020B0604030504040204" pitchFamily="50" charset="-128"/>
                </a:rPr>
              </a:br>
              <a:r>
                <a:rPr lang="ja-JP" altLang="en-US" sz="1200" dirty="0">
                  <a:solidFill>
                    <a:srgbClr val="0000FF"/>
                  </a:solidFill>
                  <a:latin typeface="+mn-ea"/>
                  <a:ea typeface="+mn-ea"/>
                  <a:cs typeface="Meiryo UI" panose="020B0604030504040204" pitchFamily="50" charset="-128"/>
                </a:rPr>
                <a:t>　　ご確認と評価をお願いいたします。</a:t>
              </a:r>
            </a:p>
          </p:txBody>
        </p:sp>
      </p:grpSp>
    </p:spTree>
    <p:extLst>
      <p:ext uri="{BB962C8B-B14F-4D97-AF65-F5344CB8AC3E}">
        <p14:creationId xmlns:p14="http://schemas.microsoft.com/office/powerpoint/2010/main" val="685789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システム運用のイメージ</a:t>
            </a:r>
          </a:p>
        </p:txBody>
      </p:sp>
      <p:pic>
        <p:nvPicPr>
          <p:cNvPr id="3" name="図 2">
            <a:extLst>
              <a:ext uri="{FF2B5EF4-FFF2-40B4-BE49-F238E27FC236}">
                <a16:creationId xmlns:a16="http://schemas.microsoft.com/office/drawing/2014/main" id="{EB538273-90CF-7A2D-B42E-13ECCDE6C9E4}"/>
              </a:ext>
            </a:extLst>
          </p:cNvPr>
          <p:cNvPicPr/>
          <p:nvPr/>
        </p:nvPicPr>
        <p:blipFill>
          <a:blip r:embed="rId2">
            <a:extLst>
              <a:ext uri="{28A0092B-C50C-407E-A947-70E740481C1C}">
                <a14:useLocalDpi xmlns:a14="http://schemas.microsoft.com/office/drawing/2010/main" val="0"/>
              </a:ext>
            </a:extLst>
          </a:blip>
          <a:stretch>
            <a:fillRect/>
          </a:stretch>
        </p:blipFill>
        <p:spPr>
          <a:xfrm>
            <a:off x="967017" y="549401"/>
            <a:ext cx="6939771" cy="3591399"/>
          </a:xfrm>
          <a:prstGeom prst="rect">
            <a:avLst/>
          </a:prstGeom>
        </p:spPr>
      </p:pic>
      <p:sp>
        <p:nvSpPr>
          <p:cNvPr id="4" name="テキスト ボックス 3">
            <a:extLst>
              <a:ext uri="{FF2B5EF4-FFF2-40B4-BE49-F238E27FC236}">
                <a16:creationId xmlns:a16="http://schemas.microsoft.com/office/drawing/2014/main" id="{C48450BB-97DB-C5EE-4E88-956A40776B7C}"/>
              </a:ext>
            </a:extLst>
          </p:cNvPr>
          <p:cNvSpPr txBox="1"/>
          <p:nvPr/>
        </p:nvSpPr>
        <p:spPr>
          <a:xfrm>
            <a:off x="874069" y="4238983"/>
            <a:ext cx="5191452" cy="462114"/>
          </a:xfrm>
          <a:prstGeom prst="rect">
            <a:avLst/>
          </a:prstGeom>
          <a:noFill/>
        </p:spPr>
        <p:txBody>
          <a:bodyPr wrap="square" rtlCol="0">
            <a:spAutoFit/>
          </a:bodyPr>
          <a:lstStyle/>
          <a:p>
            <a:pPr fontAlgn="base">
              <a:lnSpc>
                <a:spcPct val="120000"/>
              </a:lnSpc>
              <a:spcBef>
                <a:spcPct val="0"/>
              </a:spcBef>
              <a:spcAft>
                <a:spcPct val="0"/>
              </a:spcAft>
              <a:defRPr/>
            </a:pPr>
            <a:r>
              <a:rPr kumimoji="0" lang="en-US" altLang="ja-JP" sz="1050" b="1" kern="0" dirty="0">
                <a:solidFill>
                  <a:prstClr val="black"/>
                </a:solidFill>
                <a:latin typeface="Yu Gothic UI" panose="020B0500000000000000" pitchFamily="34" charset="-128"/>
                <a:ea typeface="Yu Gothic UI" panose="020B0500000000000000" pitchFamily="34" charset="-128"/>
              </a:rPr>
              <a:t>AI</a:t>
            </a:r>
            <a:r>
              <a:rPr kumimoji="0" lang="ja-JP" altLang="ja-JP" sz="1050" b="1" kern="0" dirty="0">
                <a:solidFill>
                  <a:prstClr val="black"/>
                </a:solidFill>
                <a:latin typeface="Yu Gothic UI" panose="020B0500000000000000" pitchFamily="34" charset="-128"/>
                <a:ea typeface="Yu Gothic UI" panose="020B0500000000000000" pitchFamily="34" charset="-128"/>
              </a:rPr>
              <a:t>カメラがナンバープレートの表示内容を画像解析して</a:t>
            </a:r>
            <a:r>
              <a:rPr kumimoji="0" lang="ja-JP" altLang="en-US" sz="1050" b="1" kern="0" dirty="0">
                <a:solidFill>
                  <a:prstClr val="black"/>
                </a:solidFill>
                <a:latin typeface="Yu Gothic UI" panose="020B0500000000000000" pitchFamily="34" charset="-128"/>
                <a:ea typeface="Yu Gothic UI" panose="020B0500000000000000" pitchFamily="34" charset="-128"/>
              </a:rPr>
              <a:t>認識情報を送信します。</a:t>
            </a:r>
            <a:br>
              <a:rPr kumimoji="0" lang="en-US" altLang="ja-JP" sz="1050" b="1" kern="0" dirty="0">
                <a:solidFill>
                  <a:prstClr val="black"/>
                </a:solidFill>
                <a:latin typeface="Yu Gothic UI" panose="020B0500000000000000" pitchFamily="34" charset="-128"/>
                <a:ea typeface="Yu Gothic UI" panose="020B0500000000000000" pitchFamily="34" charset="-128"/>
              </a:rPr>
            </a:br>
            <a:r>
              <a:rPr kumimoji="0" lang="ja-JP" altLang="ja-JP" sz="1050" b="1" kern="0" dirty="0">
                <a:solidFill>
                  <a:srgbClr val="0000FF"/>
                </a:solidFill>
                <a:latin typeface="Yu Gothic UI" panose="020B0500000000000000" pitchFamily="34" charset="-128"/>
                <a:ea typeface="Yu Gothic UI" panose="020B0500000000000000" pitchFamily="34" charset="-128"/>
              </a:rPr>
              <a:t>情報</a:t>
            </a:r>
            <a:r>
              <a:rPr kumimoji="0" lang="ja-JP" altLang="en-US" sz="1050" b="1" kern="0" dirty="0">
                <a:solidFill>
                  <a:srgbClr val="0000FF"/>
                </a:solidFill>
                <a:latin typeface="Yu Gothic UI" panose="020B0500000000000000" pitchFamily="34" charset="-128"/>
                <a:ea typeface="Yu Gothic UI" panose="020B0500000000000000" pitchFamily="34" charset="-128"/>
              </a:rPr>
              <a:t>の内容は、右</a:t>
            </a:r>
            <a:r>
              <a:rPr kumimoji="0" lang="ja-JP" altLang="ja-JP" sz="1050" b="1" kern="0" dirty="0">
                <a:solidFill>
                  <a:srgbClr val="0000FF"/>
                </a:solidFill>
                <a:latin typeface="Yu Gothic UI" panose="020B0500000000000000" pitchFamily="34" charset="-128"/>
                <a:ea typeface="Yu Gothic UI" panose="020B0500000000000000" pitchFamily="34" charset="-128"/>
              </a:rPr>
              <a:t>に示すナンバープレートの陸事、車種、用途、一連番号</a:t>
            </a:r>
            <a:r>
              <a:rPr kumimoji="0" lang="ja-JP" altLang="en-US" sz="1050" b="1" kern="0" dirty="0">
                <a:solidFill>
                  <a:srgbClr val="0000FF"/>
                </a:solidFill>
                <a:latin typeface="Yu Gothic UI" panose="020B0500000000000000" pitchFamily="34" charset="-128"/>
                <a:ea typeface="Yu Gothic UI" panose="020B0500000000000000" pitchFamily="34" charset="-128"/>
              </a:rPr>
              <a:t>になります。</a:t>
            </a:r>
          </a:p>
        </p:txBody>
      </p:sp>
      <p:pic>
        <p:nvPicPr>
          <p:cNvPr id="5" name="図 4">
            <a:extLst>
              <a:ext uri="{FF2B5EF4-FFF2-40B4-BE49-F238E27FC236}">
                <a16:creationId xmlns:a16="http://schemas.microsoft.com/office/drawing/2014/main" id="{ADB552C7-0B49-9CB1-E796-E7D63D3D221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24590" y="3808496"/>
            <a:ext cx="1306276" cy="1141115"/>
          </a:xfrm>
          <a:prstGeom prst="rect">
            <a:avLst/>
          </a:prstGeom>
          <a:ln w="25400">
            <a:solidFill>
              <a:srgbClr val="1F497D"/>
            </a:solidFill>
          </a:ln>
        </p:spPr>
      </p:pic>
      <p:sp>
        <p:nvSpPr>
          <p:cNvPr id="7" name="テキスト ボックス 6">
            <a:extLst>
              <a:ext uri="{FF2B5EF4-FFF2-40B4-BE49-F238E27FC236}">
                <a16:creationId xmlns:a16="http://schemas.microsoft.com/office/drawing/2014/main" id="{3BD5DE75-42A0-96A0-339F-ED16E822B8BA}"/>
              </a:ext>
            </a:extLst>
          </p:cNvPr>
          <p:cNvSpPr txBox="1"/>
          <p:nvPr/>
        </p:nvSpPr>
        <p:spPr>
          <a:xfrm>
            <a:off x="6053487" y="2629054"/>
            <a:ext cx="1550469" cy="245058"/>
          </a:xfrm>
          <a:prstGeom prst="rect">
            <a:avLst/>
          </a:prstGeom>
          <a:solidFill>
            <a:srgbClr val="E96153"/>
          </a:solidFill>
        </p:spPr>
        <p:txBody>
          <a:bodyPr wrap="square" lIns="0" tIns="36000" rIns="0" bIns="36000" rtlCol="0">
            <a:spAutoFit/>
          </a:bodyPr>
          <a:lstStyle/>
          <a:p>
            <a:pPr algn="ctr"/>
            <a:r>
              <a:rPr kumimoji="1" lang="ja-JP" altLang="en-US" sz="560" b="1" dirty="0">
                <a:solidFill>
                  <a:schemeClr val="bg1"/>
                </a:solidFill>
                <a:latin typeface="Meiryo UI" panose="020B0604030504040204" pitchFamily="34" charset="-128"/>
                <a:ea typeface="Meiryo UI" panose="020B0604030504040204" pitchFamily="34" charset="-128"/>
              </a:rPr>
              <a:t>機能拡張ソフトウェア</a:t>
            </a:r>
            <a:r>
              <a:rPr kumimoji="1" lang="en-US" altLang="ja-JP" sz="560" b="1" dirty="0">
                <a:solidFill>
                  <a:schemeClr val="bg1"/>
                </a:solidFill>
                <a:latin typeface="Meiryo UI" panose="020B0604030504040204" pitchFamily="34" charset="-128"/>
                <a:ea typeface="Meiryo UI" panose="020B0604030504040204" pitchFamily="34" charset="-128"/>
              </a:rPr>
              <a:t>(</a:t>
            </a:r>
            <a:r>
              <a:rPr kumimoji="1" lang="en-US" altLang="ja-JP" sz="560" b="1" dirty="0">
                <a:solidFill>
                  <a:schemeClr val="bg1"/>
                </a:solidFill>
                <a:ea typeface="Meiryo UI" panose="020B0604030504040204" pitchFamily="34" charset="-128"/>
              </a:rPr>
              <a:t>WV-XAE202WUX</a:t>
            </a:r>
            <a:r>
              <a:rPr kumimoji="1" lang="ja-JP" altLang="en-US" sz="560" b="1" dirty="0">
                <a:solidFill>
                  <a:schemeClr val="bg1"/>
                </a:solidFill>
                <a:latin typeface="Meiryo UI" panose="020B0604030504040204" pitchFamily="34" charset="-128"/>
                <a:ea typeface="Meiryo UI" panose="020B0604030504040204" pitchFamily="34" charset="-128"/>
              </a:rPr>
              <a:t>用機能拡張</a:t>
            </a:r>
            <a:r>
              <a:rPr kumimoji="1" lang="en-US" altLang="ja-JP" sz="560" b="1" dirty="0">
                <a:solidFill>
                  <a:schemeClr val="bg1"/>
                </a:solidFill>
                <a:latin typeface="Meiryo UI" panose="020B0604030504040204" pitchFamily="34" charset="-128"/>
                <a:ea typeface="Meiryo UI" panose="020B0604030504040204" pitchFamily="34" charset="-128"/>
              </a:rPr>
              <a:t>)</a:t>
            </a:r>
          </a:p>
          <a:p>
            <a:pPr algn="ctr"/>
            <a:r>
              <a:rPr kumimoji="1" lang="en-US" altLang="ja-JP" sz="560" b="1" dirty="0">
                <a:solidFill>
                  <a:schemeClr val="bg1"/>
                </a:solidFill>
                <a:latin typeface="Meiryo UI" panose="020B0604030504040204" pitchFamily="34" charset="-128"/>
                <a:ea typeface="Meiryo UI" panose="020B0604030504040204" pitchFamily="34" charset="-128"/>
              </a:rPr>
              <a:t>WV-ASE334WUX</a:t>
            </a:r>
            <a:endParaRPr kumimoji="1" lang="ja-JP" altLang="en-US" sz="560" b="1" dirty="0">
              <a:solidFill>
                <a:schemeClr val="bg1"/>
              </a:solidFill>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F03E8917-A6F1-09DA-5D27-22D5B979451C}"/>
              </a:ext>
            </a:extLst>
          </p:cNvPr>
          <p:cNvSpPr txBox="1"/>
          <p:nvPr/>
        </p:nvSpPr>
        <p:spPr>
          <a:xfrm>
            <a:off x="5072051" y="2627618"/>
            <a:ext cx="719150" cy="245058"/>
          </a:xfrm>
          <a:prstGeom prst="rect">
            <a:avLst/>
          </a:prstGeom>
          <a:solidFill>
            <a:srgbClr val="3D7FAD"/>
          </a:solidFill>
        </p:spPr>
        <p:txBody>
          <a:bodyPr wrap="square" lIns="0" tIns="36000" rIns="0" bIns="36000" rtlCol="0">
            <a:spAutoFit/>
          </a:bodyPr>
          <a:lstStyle/>
          <a:p>
            <a:pPr algn="ctr"/>
            <a:r>
              <a:rPr lang="ja-JP" altLang="en-US" sz="560" b="1" dirty="0">
                <a:solidFill>
                  <a:schemeClr val="bg1"/>
                </a:solidFill>
                <a:latin typeface="Meiryo UI" panose="020B0604030504040204" pitchFamily="34" charset="-128"/>
                <a:ea typeface="Meiryo UI" panose="020B0604030504040204" pitchFamily="34" charset="-128"/>
              </a:rPr>
              <a:t>映像監視</a:t>
            </a:r>
            <a:r>
              <a:rPr kumimoji="1" lang="ja-JP" altLang="en-US" sz="560" b="1" dirty="0">
                <a:solidFill>
                  <a:schemeClr val="bg1"/>
                </a:solidFill>
                <a:latin typeface="Meiryo UI" panose="020B0604030504040204" pitchFamily="34" charset="-128"/>
                <a:ea typeface="Meiryo UI" panose="020B0604030504040204" pitchFamily="34" charset="-128"/>
              </a:rPr>
              <a:t>ソフトウェア</a:t>
            </a:r>
            <a:endParaRPr kumimoji="1" lang="en-US" altLang="ja-JP" sz="560" b="1" dirty="0">
              <a:solidFill>
                <a:schemeClr val="bg1"/>
              </a:solidFill>
              <a:latin typeface="Meiryo UI" panose="020B0604030504040204" pitchFamily="34" charset="-128"/>
              <a:ea typeface="Meiryo UI" panose="020B0604030504040204" pitchFamily="34" charset="-128"/>
            </a:endParaRPr>
          </a:p>
          <a:p>
            <a:pPr algn="ctr"/>
            <a:r>
              <a:rPr lang="en-US" altLang="ja-JP" sz="560" b="1" dirty="0">
                <a:solidFill>
                  <a:schemeClr val="bg1"/>
                </a:solidFill>
                <a:latin typeface="Meiryo UI" panose="020B0604030504040204" pitchFamily="34" charset="-128"/>
                <a:ea typeface="Meiryo UI" panose="020B0604030504040204" pitchFamily="34" charset="-128"/>
              </a:rPr>
              <a:t>WV</a:t>
            </a:r>
            <a:r>
              <a:rPr kumimoji="1" lang="en-US" altLang="ja-JP" sz="560" b="1" dirty="0">
                <a:solidFill>
                  <a:schemeClr val="bg1"/>
                </a:solidFill>
                <a:latin typeface="Meiryo UI" panose="020B0604030504040204" pitchFamily="34" charset="-128"/>
                <a:ea typeface="Meiryo UI" panose="020B0604030504040204" pitchFamily="34" charset="-128"/>
              </a:rPr>
              <a:t>-ASM300WUX</a:t>
            </a:r>
            <a:endParaRPr kumimoji="1" lang="ja-JP" altLang="en-US" sz="560" b="1" dirty="0">
              <a:solidFill>
                <a:schemeClr val="bg1"/>
              </a:solidFill>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9146C176-972E-110A-DA9A-DB1B4B671627}"/>
              </a:ext>
            </a:extLst>
          </p:cNvPr>
          <p:cNvSpPr txBox="1"/>
          <p:nvPr/>
        </p:nvSpPr>
        <p:spPr>
          <a:xfrm>
            <a:off x="2735648" y="882320"/>
            <a:ext cx="1276055" cy="232747"/>
          </a:xfrm>
          <a:prstGeom prst="rect">
            <a:avLst/>
          </a:prstGeom>
          <a:solidFill>
            <a:srgbClr val="E96153"/>
          </a:solidFill>
        </p:spPr>
        <p:txBody>
          <a:bodyPr wrap="square" lIns="0" tIns="36000" rIns="0" bIns="36000" rtlCol="0">
            <a:spAutoFit/>
          </a:bodyPr>
          <a:lstStyle/>
          <a:p>
            <a:pPr algn="ctr"/>
            <a:r>
              <a:rPr kumimoji="1" lang="ja-JP" altLang="en-US" sz="470" b="1" dirty="0">
                <a:solidFill>
                  <a:schemeClr val="bg1"/>
                </a:solidFill>
                <a:latin typeface="Meiryo UI" panose="020B0604030504040204" pitchFamily="34" charset="-128"/>
                <a:ea typeface="Meiryo UI" panose="020B0604030504040204" pitchFamily="34" charset="-128"/>
              </a:rPr>
              <a:t>機能拡張ソフトウェア</a:t>
            </a:r>
            <a:r>
              <a:rPr kumimoji="1" lang="en-US" altLang="ja-JP" sz="470" b="1" dirty="0">
                <a:solidFill>
                  <a:schemeClr val="bg1"/>
                </a:solidFill>
                <a:latin typeface="Meiryo UI" panose="020B0604030504040204" pitchFamily="34" charset="-128"/>
                <a:ea typeface="Meiryo UI" panose="020B0604030504040204" pitchFamily="34" charset="-128"/>
              </a:rPr>
              <a:t>(</a:t>
            </a:r>
            <a:r>
              <a:rPr lang="ja-JP" altLang="en-US" sz="470" b="1" dirty="0">
                <a:solidFill>
                  <a:schemeClr val="bg1"/>
                </a:solidFill>
                <a:latin typeface="Meiryo UI" panose="020B0604030504040204" pitchFamily="34" charset="-128"/>
                <a:ea typeface="Meiryo UI" panose="020B0604030504040204" pitchFamily="34" charset="-128"/>
              </a:rPr>
              <a:t>ナンバー認識アプリケーション</a:t>
            </a:r>
            <a:r>
              <a:rPr kumimoji="1" lang="en-US" altLang="ja-JP" sz="470" b="1" dirty="0">
                <a:solidFill>
                  <a:schemeClr val="bg1"/>
                </a:solidFill>
                <a:latin typeface="Meiryo UI" panose="020B0604030504040204" pitchFamily="34" charset="-128"/>
                <a:ea typeface="Meiryo UI" panose="020B0604030504040204" pitchFamily="34" charset="-128"/>
              </a:rPr>
              <a:t>)</a:t>
            </a:r>
          </a:p>
          <a:p>
            <a:pPr algn="ctr"/>
            <a:r>
              <a:rPr kumimoji="1" lang="en-US" altLang="ja-JP" sz="560" b="1" dirty="0">
                <a:solidFill>
                  <a:schemeClr val="bg1"/>
                </a:solidFill>
                <a:latin typeface="Meiryo UI" panose="020B0604030504040204" pitchFamily="34" charset="-128"/>
                <a:ea typeface="Meiryo UI" panose="020B0604030504040204" pitchFamily="34" charset="-128"/>
              </a:rPr>
              <a:t>WV-XAE202WUX</a:t>
            </a:r>
            <a:endParaRPr kumimoji="1" lang="ja-JP" altLang="en-US" sz="560" b="1" dirty="0">
              <a:solidFill>
                <a:schemeClr val="bg1"/>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253454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図 53">
            <a:extLst>
              <a:ext uri="{FF2B5EF4-FFF2-40B4-BE49-F238E27FC236}">
                <a16:creationId xmlns:a16="http://schemas.microsoft.com/office/drawing/2014/main" id="{1A2A0775-2306-771D-FAC4-6429A25DD8D3}"/>
              </a:ext>
            </a:extLst>
          </p:cNvPr>
          <p:cNvPicPr>
            <a:picLocks noChangeAspect="1"/>
          </p:cNvPicPr>
          <p:nvPr/>
        </p:nvPicPr>
        <p:blipFill>
          <a:blip r:embed="rId2"/>
          <a:stretch>
            <a:fillRect/>
          </a:stretch>
        </p:blipFill>
        <p:spPr>
          <a:xfrm>
            <a:off x="5386192" y="2247352"/>
            <a:ext cx="555498" cy="178308"/>
          </a:xfrm>
          <a:prstGeom prst="rect">
            <a:avLst/>
          </a:prstGeom>
        </p:spPr>
      </p:pic>
      <p:sp>
        <p:nvSpPr>
          <p:cNvPr id="2" name="タイトル 1"/>
          <p:cNvSpPr>
            <a:spLocks noGrp="1"/>
          </p:cNvSpPr>
          <p:nvPr>
            <p:ph type="title"/>
          </p:nvPr>
        </p:nvSpPr>
        <p:spPr/>
        <p:txBody>
          <a:bodyPr/>
          <a:lstStyle/>
          <a:p>
            <a:r>
              <a:rPr kumimoji="1" lang="ja-JP" altLang="en-US" dirty="0"/>
              <a:t>システム構築の前に</a:t>
            </a:r>
          </a:p>
        </p:txBody>
      </p:sp>
      <p:pic>
        <p:nvPicPr>
          <p:cNvPr id="3" name="図 2">
            <a:extLst>
              <a:ext uri="{FF2B5EF4-FFF2-40B4-BE49-F238E27FC236}">
                <a16:creationId xmlns:a16="http://schemas.microsoft.com/office/drawing/2014/main" id="{90FC524A-6AA9-FD8E-177A-6A598D34CFD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15189" y="3660112"/>
            <a:ext cx="885825" cy="192881"/>
          </a:xfrm>
          <a:prstGeom prst="rect">
            <a:avLst/>
          </a:prstGeom>
        </p:spPr>
      </p:pic>
      <p:sp>
        <p:nvSpPr>
          <p:cNvPr id="4" name="角丸四角形 3">
            <a:extLst>
              <a:ext uri="{FF2B5EF4-FFF2-40B4-BE49-F238E27FC236}">
                <a16:creationId xmlns:a16="http://schemas.microsoft.com/office/drawing/2014/main" id="{1CB1F2DD-A14F-6B4A-5D1F-BBB17349FD7E}"/>
              </a:ext>
            </a:extLst>
          </p:cNvPr>
          <p:cNvSpPr/>
          <p:nvPr/>
        </p:nvSpPr>
        <p:spPr>
          <a:xfrm>
            <a:off x="1648605" y="1906702"/>
            <a:ext cx="1560002" cy="740162"/>
          </a:xfrm>
          <a:prstGeom prst="roundRect">
            <a:avLst/>
          </a:prstGeom>
          <a:solidFill>
            <a:srgbClr val="F79646">
              <a:lumMod val="40000"/>
              <a:lumOff val="60000"/>
              <a:alpha val="26000"/>
            </a:srgbClr>
          </a:solidFill>
          <a:ln w="25400" cap="flat" cmpd="sng" algn="ctr">
            <a:solidFill>
              <a:srgbClr val="FF0000"/>
            </a:solidFill>
            <a:prstDash val="sysDot"/>
          </a:ln>
          <a:effectLst/>
        </p:spPr>
        <p:txBody>
          <a:bodyPr rtlCol="0" anchor="ctr"/>
          <a:lstStyle/>
          <a:p>
            <a:pPr algn="ctr" fontAlgn="base">
              <a:lnSpc>
                <a:spcPct val="120000"/>
              </a:lnSpc>
              <a:spcBef>
                <a:spcPct val="0"/>
              </a:spcBef>
              <a:spcAft>
                <a:spcPct val="0"/>
              </a:spcAft>
              <a:defRPr/>
            </a:pPr>
            <a:endParaRPr kumimoji="0" lang="ja-JP" altLang="en-US" sz="2400" b="1" kern="0">
              <a:solidFill>
                <a:prstClr val="white"/>
              </a:solidFill>
              <a:latin typeface="Yu Gothic UI" panose="020B0500000000000000" pitchFamily="34" charset="-128"/>
              <a:ea typeface="Yu Gothic UI" panose="020B0500000000000000" pitchFamily="34" charset="-128"/>
            </a:endParaRPr>
          </a:p>
        </p:txBody>
      </p:sp>
      <p:sp>
        <p:nvSpPr>
          <p:cNvPr id="5" name="テキスト ボックス 4">
            <a:extLst>
              <a:ext uri="{FF2B5EF4-FFF2-40B4-BE49-F238E27FC236}">
                <a16:creationId xmlns:a16="http://schemas.microsoft.com/office/drawing/2014/main" id="{63249C68-76A0-3D21-8A70-18AEF8D1ED2C}"/>
              </a:ext>
            </a:extLst>
          </p:cNvPr>
          <p:cNvSpPr txBox="1"/>
          <p:nvPr/>
        </p:nvSpPr>
        <p:spPr>
          <a:xfrm>
            <a:off x="21441" y="514746"/>
            <a:ext cx="7180076" cy="1409360"/>
          </a:xfrm>
          <a:prstGeom prst="rect">
            <a:avLst/>
          </a:prstGeom>
          <a:noFill/>
        </p:spPr>
        <p:txBody>
          <a:bodyPr wrap="square" rtlCol="0">
            <a:spAutoFit/>
          </a:bodyPr>
          <a:lstStyle/>
          <a:p>
            <a:pPr fontAlgn="base">
              <a:lnSpc>
                <a:spcPct val="120000"/>
              </a:lnSpc>
              <a:spcBef>
                <a:spcPct val="0"/>
              </a:spcBef>
              <a:spcAft>
                <a:spcPct val="0"/>
              </a:spcAft>
              <a:defRPr/>
            </a:pPr>
            <a:r>
              <a:rPr kumimoji="0" lang="ja-JP" altLang="en-US" sz="1200" b="1" kern="0" dirty="0">
                <a:solidFill>
                  <a:prstClr val="black"/>
                </a:solidFill>
                <a:latin typeface="Yu Gothic UI" panose="020B0500000000000000" pitchFamily="34" charset="-128"/>
                <a:ea typeface="Yu Gothic UI" panose="020B0500000000000000" pitchFamily="34" charset="-128"/>
              </a:rPr>
              <a:t>本システムを構築するためには、以下の機器に対して解除キーを発行いただく必要があります。</a:t>
            </a:r>
            <a:br>
              <a:rPr kumimoji="0" lang="en-US" altLang="ja-JP" sz="1200" b="1" kern="0" dirty="0">
                <a:solidFill>
                  <a:prstClr val="black"/>
                </a:solidFill>
                <a:latin typeface="Yu Gothic UI" panose="020B0500000000000000" pitchFamily="34" charset="-128"/>
                <a:ea typeface="Yu Gothic UI" panose="020B0500000000000000" pitchFamily="34" charset="-128"/>
              </a:rPr>
            </a:br>
            <a:r>
              <a:rPr kumimoji="0" lang="ja-JP" altLang="en-US" sz="1200" b="1" kern="0" dirty="0">
                <a:solidFill>
                  <a:srgbClr val="0070C0"/>
                </a:solidFill>
                <a:latin typeface="Yu Gothic UI" panose="020B0500000000000000" pitchFamily="34" charset="-128"/>
                <a:ea typeface="Yu Gothic UI" panose="020B0500000000000000" pitchFamily="34" charset="-128"/>
              </a:rPr>
              <a:t>　</a:t>
            </a:r>
            <a:r>
              <a:rPr kumimoji="0" lang="ja-JP" altLang="en-US" sz="1200" b="1" kern="0" dirty="0">
                <a:solidFill>
                  <a:srgbClr val="0000FF"/>
                </a:solidFill>
                <a:latin typeface="Yu Gothic UI" panose="020B0500000000000000" pitchFamily="34" charset="-128"/>
                <a:ea typeface="Yu Gothic UI" panose="020B0500000000000000" pitchFamily="34" charset="-128"/>
              </a:rPr>
              <a:t>・</a:t>
            </a:r>
            <a:r>
              <a:rPr kumimoji="0" lang="en-US" altLang="ja-JP" sz="1200" b="1" kern="0" dirty="0">
                <a:solidFill>
                  <a:srgbClr val="0000FF"/>
                </a:solidFill>
                <a:latin typeface="Yu Gothic UI" panose="020B0500000000000000" pitchFamily="34" charset="-128"/>
                <a:ea typeface="Yu Gothic UI" panose="020B0500000000000000" pitchFamily="34" charset="-128"/>
              </a:rPr>
              <a:t>AI</a:t>
            </a:r>
            <a:r>
              <a:rPr kumimoji="0" lang="ja-JP" altLang="en-US" sz="1200" b="1" kern="0" dirty="0">
                <a:solidFill>
                  <a:srgbClr val="0000FF"/>
                </a:solidFill>
                <a:latin typeface="Yu Gothic UI" panose="020B0500000000000000" pitchFamily="34" charset="-128"/>
                <a:ea typeface="Yu Gothic UI" panose="020B0500000000000000" pitchFamily="34" charset="-128"/>
              </a:rPr>
              <a:t>カメラ機能拡張ソフト（</a:t>
            </a:r>
            <a:r>
              <a:rPr kumimoji="0" lang="en-US" altLang="ja-JP" sz="1200" b="1" kern="0" dirty="0">
                <a:solidFill>
                  <a:srgbClr val="0000FF"/>
                </a:solidFill>
                <a:latin typeface="Yu Gothic UI" panose="020B0500000000000000" pitchFamily="34" charset="-128"/>
                <a:ea typeface="Yu Gothic UI" panose="020B0500000000000000" pitchFamily="34" charset="-128"/>
              </a:rPr>
              <a:t>WV-XAE202WUX</a:t>
            </a:r>
            <a:r>
              <a:rPr kumimoji="0" lang="ja-JP" altLang="en-US" sz="1200" b="1" kern="0" dirty="0">
                <a:solidFill>
                  <a:srgbClr val="0000FF"/>
                </a:solidFill>
                <a:latin typeface="Yu Gothic UI" panose="020B0500000000000000" pitchFamily="34" charset="-128"/>
                <a:ea typeface="Yu Gothic UI" panose="020B0500000000000000" pitchFamily="34" charset="-128"/>
              </a:rPr>
              <a:t>）</a:t>
            </a:r>
            <a:br>
              <a:rPr kumimoji="0" lang="en-US" altLang="ja-JP" sz="1200" b="1" kern="0" dirty="0">
                <a:solidFill>
                  <a:srgbClr val="0000FF"/>
                </a:solidFill>
                <a:latin typeface="Yu Gothic UI" panose="020B0500000000000000" pitchFamily="34" charset="-128"/>
                <a:ea typeface="Yu Gothic UI" panose="020B0500000000000000" pitchFamily="34" charset="-128"/>
              </a:rPr>
            </a:br>
            <a:r>
              <a:rPr kumimoji="0" lang="ja-JP" altLang="en-US" sz="1200" b="1" kern="0" dirty="0">
                <a:solidFill>
                  <a:srgbClr val="FF0000"/>
                </a:solidFill>
                <a:latin typeface="Yu Gothic UI" panose="020B0500000000000000" pitchFamily="34" charset="-128"/>
                <a:ea typeface="Yu Gothic UI" panose="020B0500000000000000" pitchFamily="34" charset="-128"/>
              </a:rPr>
              <a:t>　</a:t>
            </a:r>
            <a:r>
              <a:rPr kumimoji="0" lang="ja-JP" altLang="en-US" sz="1200" b="1" kern="0" dirty="0">
                <a:solidFill>
                  <a:prstClr val="black"/>
                </a:solidFill>
                <a:latin typeface="Yu Gothic UI" panose="020B0500000000000000" pitchFamily="34" charset="-128"/>
                <a:ea typeface="Yu Gothic UI" panose="020B0500000000000000" pitchFamily="34" charset="-128"/>
              </a:rPr>
              <a:t>　　　</a:t>
            </a:r>
            <a:r>
              <a:rPr kumimoji="0" lang="en-US" altLang="ja-JP" sz="1200" b="1" kern="0" dirty="0">
                <a:solidFill>
                  <a:prstClr val="black"/>
                </a:solidFill>
                <a:latin typeface="Yu Gothic UI" panose="020B0500000000000000" pitchFamily="34" charset="-128"/>
                <a:ea typeface="Yu Gothic UI" panose="020B0500000000000000" pitchFamily="34" charset="-128"/>
              </a:rPr>
              <a:t>※</a:t>
            </a:r>
            <a:r>
              <a:rPr kumimoji="0" lang="ja-JP" altLang="en-US" sz="1200" b="1" kern="0" dirty="0">
                <a:solidFill>
                  <a:prstClr val="black"/>
                </a:solidFill>
                <a:latin typeface="Yu Gothic UI" panose="020B0500000000000000" pitchFamily="34" charset="-128"/>
                <a:ea typeface="Yu Gothic UI" panose="020B0500000000000000" pitchFamily="34" charset="-128"/>
              </a:rPr>
              <a:t>システム構成に応じてカメラ拡張キット、</a:t>
            </a:r>
            <a:r>
              <a:rPr kumimoji="0" lang="en-US" altLang="ja-JP" sz="1200" b="1" kern="0" dirty="0">
                <a:solidFill>
                  <a:prstClr val="black"/>
                </a:solidFill>
                <a:latin typeface="Yu Gothic UI" panose="020B0500000000000000" pitchFamily="34" charset="-128"/>
                <a:ea typeface="Yu Gothic UI" panose="020B0500000000000000" pitchFamily="34" charset="-128"/>
              </a:rPr>
              <a:t>RAID</a:t>
            </a:r>
            <a:r>
              <a:rPr kumimoji="0" lang="ja-JP" altLang="en-US" sz="1200" b="1" kern="0" dirty="0">
                <a:solidFill>
                  <a:prstClr val="black"/>
                </a:solidFill>
                <a:latin typeface="Yu Gothic UI" panose="020B0500000000000000" pitchFamily="34" charset="-128"/>
                <a:ea typeface="Yu Gothic UI" panose="020B0500000000000000" pitchFamily="34" charset="-128"/>
              </a:rPr>
              <a:t>拡張キット</a:t>
            </a:r>
            <a:br>
              <a:rPr kumimoji="0" lang="en-US" altLang="ja-JP" sz="1200" b="1" kern="0" dirty="0">
                <a:solidFill>
                  <a:prstClr val="black"/>
                </a:solidFill>
                <a:latin typeface="Yu Gothic UI" panose="020B0500000000000000" pitchFamily="34" charset="-128"/>
                <a:ea typeface="Yu Gothic UI" panose="020B0500000000000000" pitchFamily="34" charset="-128"/>
              </a:rPr>
            </a:br>
            <a:r>
              <a:rPr kumimoji="0" lang="ja-JP" altLang="en-US" sz="1200" b="1" kern="0" dirty="0">
                <a:solidFill>
                  <a:prstClr val="black"/>
                </a:solidFill>
                <a:latin typeface="Yu Gothic UI" panose="020B0500000000000000" pitchFamily="34" charset="-128"/>
                <a:ea typeface="Yu Gothic UI" panose="020B0500000000000000" pitchFamily="34" charset="-128"/>
              </a:rPr>
              <a:t>　</a:t>
            </a:r>
            <a:r>
              <a:rPr kumimoji="0" lang="ja-JP" altLang="en-US" sz="1200" b="1" kern="0" dirty="0">
                <a:solidFill>
                  <a:srgbClr val="0000FF"/>
                </a:solidFill>
                <a:latin typeface="Yu Gothic UI" panose="020B0500000000000000" pitchFamily="34" charset="-128"/>
                <a:ea typeface="Yu Gothic UI" panose="020B0500000000000000" pitchFamily="34" charset="-128"/>
              </a:rPr>
              <a:t>・映像監視ソフト（</a:t>
            </a:r>
            <a:r>
              <a:rPr kumimoji="0" lang="en-US" altLang="ja-JP" sz="1200" b="1" kern="0" dirty="0">
                <a:solidFill>
                  <a:srgbClr val="0000FF"/>
                </a:solidFill>
                <a:latin typeface="Yu Gothic UI" panose="020B0500000000000000" pitchFamily="34" charset="-128"/>
                <a:ea typeface="Yu Gothic UI" panose="020B0500000000000000" pitchFamily="34" charset="-128"/>
              </a:rPr>
              <a:t>WV-ASM300WUX</a:t>
            </a:r>
            <a:r>
              <a:rPr kumimoji="0" lang="ja-JP" altLang="en-US" sz="1200" b="1" kern="0" dirty="0">
                <a:solidFill>
                  <a:srgbClr val="0000FF"/>
                </a:solidFill>
                <a:latin typeface="Yu Gothic UI" panose="020B0500000000000000" pitchFamily="34" charset="-128"/>
                <a:ea typeface="Yu Gothic UI" panose="020B0500000000000000" pitchFamily="34" charset="-128"/>
              </a:rPr>
              <a:t>）、機能拡張ソフト（</a:t>
            </a:r>
            <a:r>
              <a:rPr kumimoji="0" lang="en-US" altLang="ja-JP" sz="1200" b="1" kern="0" dirty="0">
                <a:solidFill>
                  <a:srgbClr val="0000FF"/>
                </a:solidFill>
                <a:latin typeface="Yu Gothic UI" panose="020B0500000000000000" pitchFamily="34" charset="-128"/>
                <a:ea typeface="Yu Gothic UI" panose="020B0500000000000000" pitchFamily="34" charset="-128"/>
              </a:rPr>
              <a:t>WV-ASE334WUX</a:t>
            </a:r>
            <a:r>
              <a:rPr kumimoji="0" lang="ja-JP" altLang="en-US" sz="1200" b="1" kern="0" dirty="0">
                <a:solidFill>
                  <a:srgbClr val="0000FF"/>
                </a:solidFill>
                <a:latin typeface="Yu Gothic UI" panose="020B0500000000000000" pitchFamily="34" charset="-128"/>
                <a:ea typeface="Yu Gothic UI" panose="020B0500000000000000" pitchFamily="34" charset="-128"/>
              </a:rPr>
              <a:t>）</a:t>
            </a:r>
            <a:br>
              <a:rPr kumimoji="0" lang="en-US" altLang="ja-JP" sz="1200" b="1" kern="0" dirty="0">
                <a:solidFill>
                  <a:srgbClr val="0000FF"/>
                </a:solidFill>
                <a:latin typeface="Yu Gothic UI" panose="020B0500000000000000" pitchFamily="34" charset="-128"/>
                <a:ea typeface="Yu Gothic UI" panose="020B0500000000000000" pitchFamily="34" charset="-128"/>
              </a:rPr>
            </a:br>
            <a:r>
              <a:rPr kumimoji="0" lang="ja-JP" altLang="en-US" sz="1200" b="1" kern="0" dirty="0">
                <a:solidFill>
                  <a:prstClr val="black"/>
                </a:solidFill>
                <a:latin typeface="Yu Gothic UI" panose="020B0500000000000000" pitchFamily="34" charset="-128"/>
                <a:ea typeface="Yu Gothic UI" panose="020B0500000000000000" pitchFamily="34" charset="-128"/>
              </a:rPr>
              <a:t>　　　　</a:t>
            </a:r>
            <a:r>
              <a:rPr kumimoji="0" lang="en-US" altLang="ja-JP" sz="1200" b="1" kern="0" dirty="0">
                <a:solidFill>
                  <a:prstClr val="black"/>
                </a:solidFill>
                <a:latin typeface="Yu Gothic UI" panose="020B0500000000000000" pitchFamily="34" charset="-128"/>
                <a:ea typeface="Yu Gothic UI" panose="020B0500000000000000" pitchFamily="34" charset="-128"/>
              </a:rPr>
              <a:t>※</a:t>
            </a:r>
            <a:r>
              <a:rPr kumimoji="0" lang="ja-JP" altLang="en-US" sz="1200" b="1" kern="0" dirty="0">
                <a:solidFill>
                  <a:prstClr val="black"/>
                </a:solidFill>
                <a:latin typeface="Yu Gothic UI" panose="020B0500000000000000" pitchFamily="34" charset="-128"/>
                <a:ea typeface="Yu Gothic UI" panose="020B0500000000000000" pitchFamily="34" charset="-128"/>
              </a:rPr>
              <a:t>システム構成に応じて機能拡張ソフト（</a:t>
            </a:r>
            <a:r>
              <a:rPr kumimoji="0" lang="en-US" altLang="ja-JP" sz="1200" b="1" kern="0" dirty="0">
                <a:solidFill>
                  <a:prstClr val="black"/>
                </a:solidFill>
                <a:latin typeface="Yu Gothic UI" panose="020B0500000000000000" pitchFamily="34" charset="-128"/>
                <a:ea typeface="Yu Gothic UI" panose="020B0500000000000000" pitchFamily="34" charset="-128"/>
              </a:rPr>
              <a:t>WV-ASE333WUX</a:t>
            </a:r>
            <a:r>
              <a:rPr kumimoji="0" lang="ja-JP" altLang="en-US" sz="1200" b="1" kern="0" dirty="0">
                <a:solidFill>
                  <a:prstClr val="black"/>
                </a:solidFill>
                <a:latin typeface="Yu Gothic UI" panose="020B0500000000000000" pitchFamily="34" charset="-128"/>
                <a:ea typeface="Yu Gothic UI" panose="020B0500000000000000" pitchFamily="34" charset="-128"/>
              </a:rPr>
              <a:t>）</a:t>
            </a:r>
            <a:br>
              <a:rPr kumimoji="0" lang="en-US" altLang="ja-JP" sz="1200" b="1" kern="0" dirty="0">
                <a:solidFill>
                  <a:prstClr val="black"/>
                </a:solidFill>
                <a:latin typeface="Yu Gothic UI" panose="020B0500000000000000" pitchFamily="34" charset="-128"/>
                <a:ea typeface="Yu Gothic UI" panose="020B0500000000000000" pitchFamily="34" charset="-128"/>
              </a:rPr>
            </a:br>
            <a:r>
              <a:rPr kumimoji="0" lang="ja-JP" altLang="en-US" sz="1200" b="1" kern="0" dirty="0">
                <a:solidFill>
                  <a:prstClr val="black"/>
                </a:solidFill>
                <a:latin typeface="Yu Gothic UI" panose="020B0500000000000000" pitchFamily="34" charset="-128"/>
                <a:ea typeface="Yu Gothic UI" panose="020B0500000000000000" pitchFamily="34" charset="-128"/>
              </a:rPr>
              <a:t>　</a:t>
            </a:r>
            <a:r>
              <a:rPr kumimoji="0" lang="ja-JP" altLang="en-US" sz="1200" b="1" kern="0" dirty="0">
                <a:solidFill>
                  <a:srgbClr val="FF0000"/>
                </a:solidFill>
                <a:latin typeface="Yu Gothic UI" panose="020B0500000000000000" pitchFamily="34" charset="-128"/>
                <a:ea typeface="Yu Gothic UI" panose="020B0500000000000000" pitchFamily="34" charset="-128"/>
              </a:rPr>
              <a:t>・録画を行う場合には、ネットワークレコーダー（</a:t>
            </a:r>
            <a:r>
              <a:rPr kumimoji="0" lang="en-US" altLang="ja-JP" sz="1200" b="1" kern="0" dirty="0">
                <a:solidFill>
                  <a:srgbClr val="FF0000"/>
                </a:solidFill>
                <a:latin typeface="Yu Gothic UI" panose="020B0500000000000000" pitchFamily="34" charset="-128"/>
                <a:ea typeface="Yu Gothic UI" panose="020B0500000000000000" pitchFamily="34" charset="-128"/>
              </a:rPr>
              <a:t>WJ-NX</a:t>
            </a:r>
            <a:r>
              <a:rPr kumimoji="0" lang="ja-JP" altLang="en-US" sz="1200" b="1" kern="0" dirty="0">
                <a:solidFill>
                  <a:srgbClr val="FF0000"/>
                </a:solidFill>
                <a:latin typeface="Yu Gothic UI" panose="020B0500000000000000" pitchFamily="34" charset="-128"/>
                <a:ea typeface="Yu Gothic UI" panose="020B0500000000000000" pitchFamily="34" charset="-128"/>
              </a:rPr>
              <a:t>シリーズ）</a:t>
            </a:r>
            <a:endParaRPr kumimoji="0" lang="ja-JP" altLang="en-US" sz="1200" b="1" kern="0" dirty="0">
              <a:solidFill>
                <a:prstClr val="black"/>
              </a:solidFill>
              <a:latin typeface="Yu Gothic UI" panose="020B0500000000000000" pitchFamily="34" charset="-128"/>
              <a:ea typeface="Yu Gothic UI" panose="020B0500000000000000" pitchFamily="34" charset="-128"/>
            </a:endParaRPr>
          </a:p>
        </p:txBody>
      </p:sp>
      <p:sp>
        <p:nvSpPr>
          <p:cNvPr id="6" name="角丸四角形 5">
            <a:extLst>
              <a:ext uri="{FF2B5EF4-FFF2-40B4-BE49-F238E27FC236}">
                <a16:creationId xmlns:a16="http://schemas.microsoft.com/office/drawing/2014/main" id="{183C3662-2700-A650-40C8-B40AB67A0D59}"/>
              </a:ext>
            </a:extLst>
          </p:cNvPr>
          <p:cNvSpPr/>
          <p:nvPr/>
        </p:nvSpPr>
        <p:spPr>
          <a:xfrm>
            <a:off x="3406666" y="3084141"/>
            <a:ext cx="1707333" cy="924974"/>
          </a:xfrm>
          <a:prstGeom prst="roundRect">
            <a:avLst/>
          </a:prstGeom>
          <a:solidFill>
            <a:srgbClr val="F79646">
              <a:lumMod val="40000"/>
              <a:lumOff val="60000"/>
              <a:alpha val="26000"/>
            </a:srgbClr>
          </a:solidFill>
          <a:ln w="25400" cap="flat" cmpd="sng" algn="ctr">
            <a:solidFill>
              <a:srgbClr val="FF0000"/>
            </a:solidFill>
            <a:prstDash val="sysDot"/>
          </a:ln>
          <a:effectLst/>
        </p:spPr>
        <p:txBody>
          <a:bodyPr rtlCol="0" anchor="ctr"/>
          <a:lstStyle/>
          <a:p>
            <a:pPr algn="ctr" fontAlgn="base">
              <a:lnSpc>
                <a:spcPct val="120000"/>
              </a:lnSpc>
              <a:spcBef>
                <a:spcPct val="0"/>
              </a:spcBef>
              <a:spcAft>
                <a:spcPct val="0"/>
              </a:spcAft>
              <a:defRPr/>
            </a:pPr>
            <a:endParaRPr kumimoji="0" lang="ja-JP" altLang="en-US" sz="2400" b="1" kern="0">
              <a:solidFill>
                <a:prstClr val="white"/>
              </a:solidFill>
              <a:latin typeface="Yu Gothic UI" panose="020B0500000000000000" pitchFamily="34" charset="-128"/>
              <a:ea typeface="Yu Gothic UI" panose="020B0500000000000000" pitchFamily="34" charset="-128"/>
            </a:endParaRPr>
          </a:p>
        </p:txBody>
      </p:sp>
      <p:grpSp>
        <p:nvGrpSpPr>
          <p:cNvPr id="7" name="グループ化 6">
            <a:extLst>
              <a:ext uri="{FF2B5EF4-FFF2-40B4-BE49-F238E27FC236}">
                <a16:creationId xmlns:a16="http://schemas.microsoft.com/office/drawing/2014/main" id="{7D8FBDD2-30C7-8CA0-64BE-01299E4BD865}"/>
              </a:ext>
            </a:extLst>
          </p:cNvPr>
          <p:cNvGrpSpPr/>
          <p:nvPr/>
        </p:nvGrpSpPr>
        <p:grpSpPr>
          <a:xfrm>
            <a:off x="847483" y="1858843"/>
            <a:ext cx="6862538" cy="2939200"/>
            <a:chOff x="-85003" y="710423"/>
            <a:chExt cx="11240040" cy="5690828"/>
          </a:xfrm>
        </p:grpSpPr>
        <p:pic>
          <p:nvPicPr>
            <p:cNvPr id="8" name="図 7">
              <a:extLst>
                <a:ext uri="{FF2B5EF4-FFF2-40B4-BE49-F238E27FC236}">
                  <a16:creationId xmlns:a16="http://schemas.microsoft.com/office/drawing/2014/main" id="{C5299ED5-D7CD-42AF-CB24-D5289CDA4BF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flipH="1">
              <a:off x="1899112" y="5239303"/>
              <a:ext cx="515888" cy="950594"/>
            </a:xfrm>
            <a:prstGeom prst="rect">
              <a:avLst/>
            </a:prstGeom>
          </p:spPr>
        </p:pic>
        <p:sp>
          <p:nvSpPr>
            <p:cNvPr id="11" name="テキスト ボックス 10">
              <a:extLst>
                <a:ext uri="{FF2B5EF4-FFF2-40B4-BE49-F238E27FC236}">
                  <a16:creationId xmlns:a16="http://schemas.microsoft.com/office/drawing/2014/main" id="{9C9FA177-F6A9-12D9-E65A-06D32701F854}"/>
                </a:ext>
              </a:extLst>
            </p:cNvPr>
            <p:cNvSpPr txBox="1"/>
            <p:nvPr/>
          </p:nvSpPr>
          <p:spPr>
            <a:xfrm>
              <a:off x="1300003" y="945675"/>
              <a:ext cx="2420307" cy="437624"/>
            </a:xfrm>
            <a:prstGeom prst="rect">
              <a:avLst/>
            </a:prstGeom>
            <a:noFill/>
          </p:spPr>
          <p:txBody>
            <a:bodyPr wrap="square" rtlCol="0">
              <a:spAutoFit/>
            </a:bodyPr>
            <a:lstStyle/>
            <a:p>
              <a:pPr algn="ctr" fontAlgn="base">
                <a:lnSpc>
                  <a:spcPts val="975"/>
                </a:lnSpc>
                <a:spcBef>
                  <a:spcPct val="0"/>
                </a:spcBef>
                <a:spcAft>
                  <a:spcPct val="0"/>
                </a:spcAft>
                <a:defRPr/>
              </a:pPr>
              <a:r>
                <a:rPr kumimoji="0" lang="en-US" altLang="ja-JP" sz="1050" b="1" kern="0" dirty="0">
                  <a:solidFill>
                    <a:prstClr val="black"/>
                  </a:solidFill>
                  <a:latin typeface="Yu Gothic UI" panose="020B0500000000000000" pitchFamily="34" charset="-128"/>
                  <a:ea typeface="Yu Gothic UI" panose="020B0500000000000000" pitchFamily="34" charset="-128"/>
                </a:rPr>
                <a:t>AI</a:t>
              </a:r>
              <a:r>
                <a:rPr kumimoji="0" lang="ja-JP" altLang="en-US" sz="1050" b="1" kern="0" dirty="0">
                  <a:solidFill>
                    <a:prstClr val="black"/>
                  </a:solidFill>
                  <a:latin typeface="Yu Gothic UI" panose="020B0500000000000000" pitchFamily="34" charset="-128"/>
                  <a:ea typeface="Yu Gothic UI" panose="020B0500000000000000" pitchFamily="34" charset="-128"/>
                </a:rPr>
                <a:t>カメラ</a:t>
              </a:r>
              <a:r>
                <a:rPr kumimoji="0" lang="en-US" altLang="ja-JP" sz="1050" b="1" kern="0" dirty="0">
                  <a:solidFill>
                    <a:prstClr val="black"/>
                  </a:solidFill>
                  <a:latin typeface="Yu Gothic UI" panose="020B0500000000000000" pitchFamily="34" charset="-128"/>
                  <a:ea typeface="Yu Gothic UI" panose="020B0500000000000000" pitchFamily="34" charset="-128"/>
                </a:rPr>
                <a:t>+XAE202WUX</a:t>
              </a:r>
            </a:p>
          </p:txBody>
        </p:sp>
        <p:sp>
          <p:nvSpPr>
            <p:cNvPr id="12" name="左中かっこ 11">
              <a:extLst>
                <a:ext uri="{FF2B5EF4-FFF2-40B4-BE49-F238E27FC236}">
                  <a16:creationId xmlns:a16="http://schemas.microsoft.com/office/drawing/2014/main" id="{D7FFFD1A-10F8-14B9-1997-A520F1688B3E}"/>
                </a:ext>
              </a:extLst>
            </p:cNvPr>
            <p:cNvSpPr/>
            <p:nvPr/>
          </p:nvSpPr>
          <p:spPr bwMode="auto">
            <a:xfrm>
              <a:off x="1637785" y="1740540"/>
              <a:ext cx="294819" cy="3624534"/>
            </a:xfrm>
            <a:prstGeom prst="leftBrace">
              <a:avLst>
                <a:gd name="adj1" fmla="val 8333"/>
                <a:gd name="adj2" fmla="val 50206"/>
              </a:avLst>
            </a:prstGeom>
            <a:noFill/>
            <a:ln w="19050" cap="flat" cmpd="sng" algn="ctr">
              <a:solidFill>
                <a:sysClr val="windowText" lastClr="000000"/>
              </a:solidFill>
              <a:prstDash val="solid"/>
              <a:round/>
              <a:headEnd type="none" w="med" len="med"/>
              <a:tailEnd type="none" w="med" len="med"/>
            </a:ln>
            <a:effectLst/>
          </p:spPr>
          <p:txBody>
            <a:bodyPr vert="horz" wrap="none" lIns="67500" tIns="35100" rIns="67500" bIns="35100" numCol="1" rtlCol="0" anchor="ctr" anchorCtr="0" compatLnSpc="1">
              <a:prstTxWarp prst="textNoShape">
                <a:avLst/>
              </a:prstTxWarp>
            </a:bodyPr>
            <a:lstStyle/>
            <a:p>
              <a:pPr fontAlgn="base">
                <a:spcBef>
                  <a:spcPct val="0"/>
                </a:spcBef>
                <a:spcAft>
                  <a:spcPct val="0"/>
                </a:spcAft>
                <a:defRPr/>
              </a:pPr>
              <a:endParaRPr kumimoji="0" lang="ja-JP" altLang="en-US" sz="1050" kern="0">
                <a:solidFill>
                  <a:prstClr val="black"/>
                </a:solidFill>
                <a:latin typeface="Yu Gothic UI" panose="020B0500000000000000" pitchFamily="34" charset="-128"/>
                <a:ea typeface="Yu Gothic UI" panose="020B0500000000000000" pitchFamily="34" charset="-128"/>
              </a:endParaRPr>
            </a:p>
          </p:txBody>
        </p:sp>
        <p:sp>
          <p:nvSpPr>
            <p:cNvPr id="13" name="テキスト ボックス 12">
              <a:extLst>
                <a:ext uri="{FF2B5EF4-FFF2-40B4-BE49-F238E27FC236}">
                  <a16:creationId xmlns:a16="http://schemas.microsoft.com/office/drawing/2014/main" id="{B27A5C4E-3FAA-A9F1-EE83-6B760855E147}"/>
                </a:ext>
              </a:extLst>
            </p:cNvPr>
            <p:cNvSpPr txBox="1"/>
            <p:nvPr/>
          </p:nvSpPr>
          <p:spPr>
            <a:xfrm>
              <a:off x="143102" y="3069989"/>
              <a:ext cx="2051066" cy="519313"/>
            </a:xfrm>
            <a:prstGeom prst="rect">
              <a:avLst/>
            </a:prstGeom>
            <a:solidFill>
              <a:sysClr val="window" lastClr="FFFFFF"/>
            </a:solidFill>
          </p:spPr>
          <p:txBody>
            <a:bodyPr wrap="none" rtlCol="0">
              <a:spAutoFit/>
            </a:bodyPr>
            <a:lstStyle/>
            <a:p>
              <a:pPr algn="r" fontAlgn="base">
                <a:lnSpc>
                  <a:spcPct val="120000"/>
                </a:lnSpc>
                <a:spcBef>
                  <a:spcPct val="0"/>
                </a:spcBef>
                <a:spcAft>
                  <a:spcPct val="0"/>
                </a:spcAft>
                <a:defRPr/>
              </a:pPr>
              <a:r>
                <a:rPr kumimoji="0" lang="ja-JP" altLang="en-US" sz="1050" b="1" kern="0" dirty="0">
                  <a:solidFill>
                    <a:srgbClr val="000000"/>
                  </a:solidFill>
                  <a:latin typeface="Yu Gothic UI" panose="020B0500000000000000" pitchFamily="34" charset="-128"/>
                  <a:ea typeface="Yu Gothic UI" panose="020B0500000000000000" pitchFamily="34" charset="-128"/>
                </a:rPr>
                <a:t>最大</a:t>
              </a:r>
              <a:r>
                <a:rPr kumimoji="0" lang="en-US" altLang="ja-JP" sz="1050" b="1" kern="0" dirty="0">
                  <a:solidFill>
                    <a:srgbClr val="000000"/>
                  </a:solidFill>
                  <a:latin typeface="Yu Gothic UI" panose="020B0500000000000000" pitchFamily="34" charset="-128"/>
                  <a:ea typeface="Yu Gothic UI" panose="020B0500000000000000" pitchFamily="34" charset="-128"/>
                </a:rPr>
                <a:t>16</a:t>
              </a:r>
              <a:r>
                <a:rPr kumimoji="0" lang="ja-JP" altLang="en-US" sz="1050" b="1" kern="0" dirty="0">
                  <a:solidFill>
                    <a:srgbClr val="000000"/>
                  </a:solidFill>
                  <a:latin typeface="Yu Gothic UI" panose="020B0500000000000000" pitchFamily="34" charset="-128"/>
                  <a:ea typeface="Yu Gothic UI" panose="020B0500000000000000" pitchFamily="34" charset="-128"/>
                </a:rPr>
                <a:t>台</a:t>
              </a:r>
              <a:r>
                <a:rPr kumimoji="0" lang="en-US" altLang="ja-JP" sz="1050" b="1" kern="0" dirty="0">
                  <a:solidFill>
                    <a:srgbClr val="000000"/>
                  </a:solidFill>
                  <a:latin typeface="Yu Gothic UI" panose="020B0500000000000000" pitchFamily="34" charset="-128"/>
                  <a:ea typeface="Yu Gothic UI" panose="020B0500000000000000" pitchFamily="34" charset="-128"/>
                </a:rPr>
                <a:t>/ASM1</a:t>
              </a:r>
              <a:r>
                <a:rPr kumimoji="0" lang="ja-JP" altLang="en-US" sz="1050" b="1" kern="0" dirty="0">
                  <a:solidFill>
                    <a:srgbClr val="000000"/>
                  </a:solidFill>
                  <a:latin typeface="Yu Gothic UI" panose="020B0500000000000000" pitchFamily="34" charset="-128"/>
                  <a:ea typeface="Yu Gothic UI" panose="020B0500000000000000" pitchFamily="34" charset="-128"/>
                </a:rPr>
                <a:t>台</a:t>
              </a:r>
            </a:p>
          </p:txBody>
        </p:sp>
        <p:sp>
          <p:nvSpPr>
            <p:cNvPr id="15" name="テキスト ボックス 14">
              <a:extLst>
                <a:ext uri="{FF2B5EF4-FFF2-40B4-BE49-F238E27FC236}">
                  <a16:creationId xmlns:a16="http://schemas.microsoft.com/office/drawing/2014/main" id="{2E7E92A8-36AF-41CF-11C7-E5BF4F310460}"/>
                </a:ext>
              </a:extLst>
            </p:cNvPr>
            <p:cNvSpPr txBox="1"/>
            <p:nvPr/>
          </p:nvSpPr>
          <p:spPr>
            <a:xfrm>
              <a:off x="6543963" y="710423"/>
              <a:ext cx="2623140" cy="427070"/>
            </a:xfrm>
            <a:prstGeom prst="rect">
              <a:avLst/>
            </a:prstGeom>
            <a:noFill/>
          </p:spPr>
          <p:txBody>
            <a:bodyPr wrap="square" rtlCol="0">
              <a:spAutoFit/>
            </a:bodyPr>
            <a:lstStyle/>
            <a:p>
              <a:pPr algn="ctr" fontAlgn="base">
                <a:lnSpc>
                  <a:spcPts val="975"/>
                </a:lnSpc>
                <a:spcBef>
                  <a:spcPct val="0"/>
                </a:spcBef>
                <a:spcAft>
                  <a:spcPct val="0"/>
                </a:spcAft>
                <a:defRPr/>
              </a:pPr>
              <a:r>
                <a:rPr kumimoji="0" lang="ja-JP" altLang="en-US" sz="1050" b="1" kern="0" dirty="0">
                  <a:solidFill>
                    <a:prstClr val="black"/>
                  </a:solidFill>
                  <a:latin typeface="Yu Gothic UI" panose="020B0500000000000000" pitchFamily="34" charset="-128"/>
                  <a:ea typeface="Yu Gothic UI" panose="020B0500000000000000" pitchFamily="34" charset="-128"/>
                </a:rPr>
                <a:t>レコーダー（</a:t>
              </a:r>
              <a:r>
                <a:rPr kumimoji="0" lang="en-US" altLang="ja-JP" sz="1050" b="1" kern="0" dirty="0">
                  <a:solidFill>
                    <a:prstClr val="black"/>
                  </a:solidFill>
                  <a:latin typeface="Yu Gothic UI" panose="020B0500000000000000" pitchFamily="34" charset="-128"/>
                  <a:ea typeface="Yu Gothic UI" panose="020B0500000000000000" pitchFamily="34" charset="-128"/>
                </a:rPr>
                <a:t>NX</a:t>
              </a:r>
              <a:r>
                <a:rPr kumimoji="0" lang="ja-JP" altLang="en-US" sz="1050" b="1" kern="0" dirty="0">
                  <a:solidFill>
                    <a:prstClr val="black"/>
                  </a:solidFill>
                  <a:latin typeface="Yu Gothic UI" panose="020B0500000000000000" pitchFamily="34" charset="-128"/>
                  <a:ea typeface="Yu Gothic UI" panose="020B0500000000000000" pitchFamily="34" charset="-128"/>
                </a:rPr>
                <a:t>シリーズ</a:t>
              </a:r>
              <a:r>
                <a:rPr kumimoji="0" lang="en-US" altLang="ja-JP" sz="1050" b="1" kern="0" dirty="0">
                  <a:solidFill>
                    <a:prstClr val="black"/>
                  </a:solidFill>
                  <a:latin typeface="Yu Gothic UI" panose="020B0500000000000000" pitchFamily="34" charset="-128"/>
                  <a:ea typeface="Yu Gothic UI" panose="020B0500000000000000" pitchFamily="34" charset="-128"/>
                </a:rPr>
                <a:t>)</a:t>
              </a:r>
            </a:p>
          </p:txBody>
        </p:sp>
        <p:sp>
          <p:nvSpPr>
            <p:cNvPr id="16" name="テキスト ボックス 15">
              <a:extLst>
                <a:ext uri="{FF2B5EF4-FFF2-40B4-BE49-F238E27FC236}">
                  <a16:creationId xmlns:a16="http://schemas.microsoft.com/office/drawing/2014/main" id="{A9C309BC-4709-7E20-EAF9-EA60956E25F7}"/>
                </a:ext>
              </a:extLst>
            </p:cNvPr>
            <p:cNvSpPr txBox="1"/>
            <p:nvPr/>
          </p:nvSpPr>
          <p:spPr>
            <a:xfrm>
              <a:off x="3961430" y="3267737"/>
              <a:ext cx="3105714" cy="427070"/>
            </a:xfrm>
            <a:prstGeom prst="rect">
              <a:avLst/>
            </a:prstGeom>
            <a:noFill/>
          </p:spPr>
          <p:txBody>
            <a:bodyPr wrap="square" rtlCol="0">
              <a:spAutoFit/>
            </a:bodyPr>
            <a:lstStyle/>
            <a:p>
              <a:pPr algn="ctr" fontAlgn="base">
                <a:lnSpc>
                  <a:spcPts val="975"/>
                </a:lnSpc>
                <a:spcBef>
                  <a:spcPct val="0"/>
                </a:spcBef>
                <a:spcAft>
                  <a:spcPct val="0"/>
                </a:spcAft>
                <a:defRPr/>
              </a:pPr>
              <a:r>
                <a:rPr kumimoji="0" lang="en-US" altLang="ja-JP" sz="1050" b="1" kern="0" dirty="0">
                  <a:solidFill>
                    <a:prstClr val="black"/>
                  </a:solidFill>
                  <a:latin typeface="Yu Gothic UI" panose="020B0500000000000000" pitchFamily="34" charset="-128"/>
                  <a:ea typeface="Yu Gothic UI" panose="020B0500000000000000" pitchFamily="34" charset="-128"/>
                </a:rPr>
                <a:t>ASM300WUX+ASE334WUX</a:t>
              </a:r>
            </a:p>
          </p:txBody>
        </p:sp>
        <p:cxnSp>
          <p:nvCxnSpPr>
            <p:cNvPr id="17" name="直線矢印コネクタ 16">
              <a:extLst>
                <a:ext uri="{FF2B5EF4-FFF2-40B4-BE49-F238E27FC236}">
                  <a16:creationId xmlns:a16="http://schemas.microsoft.com/office/drawing/2014/main" id="{B3B17F48-0751-6139-BC30-C34C96C270BD}"/>
                </a:ext>
              </a:extLst>
            </p:cNvPr>
            <p:cNvCxnSpPr>
              <a:cxnSpLocks/>
            </p:cNvCxnSpPr>
            <p:nvPr/>
          </p:nvCxnSpPr>
          <p:spPr>
            <a:xfrm flipH="1">
              <a:off x="3828881" y="1519234"/>
              <a:ext cx="3436066" cy="0"/>
            </a:xfrm>
            <a:prstGeom prst="straightConnector1">
              <a:avLst/>
            </a:prstGeom>
            <a:noFill/>
            <a:ln w="19050" cap="flat" cmpd="sng" algn="ctr">
              <a:solidFill>
                <a:srgbClr val="0070C0"/>
              </a:solidFill>
              <a:prstDash val="solid"/>
              <a:headEnd type="triangle" w="med" len="med"/>
              <a:tailEnd type="none" w="med" len="med"/>
            </a:ln>
            <a:effectLst/>
          </p:spPr>
        </p:cxnSp>
        <p:sp>
          <p:nvSpPr>
            <p:cNvPr id="18" name="テキスト ボックス 17">
              <a:extLst>
                <a:ext uri="{FF2B5EF4-FFF2-40B4-BE49-F238E27FC236}">
                  <a16:creationId xmlns:a16="http://schemas.microsoft.com/office/drawing/2014/main" id="{785C3C32-BC8B-F97B-B0D7-0C2D189ABF68}"/>
                </a:ext>
              </a:extLst>
            </p:cNvPr>
            <p:cNvSpPr txBox="1"/>
            <p:nvPr/>
          </p:nvSpPr>
          <p:spPr>
            <a:xfrm>
              <a:off x="4746369" y="1077893"/>
              <a:ext cx="1237151" cy="519313"/>
            </a:xfrm>
            <a:prstGeom prst="rect">
              <a:avLst/>
            </a:prstGeom>
            <a:noFill/>
          </p:spPr>
          <p:txBody>
            <a:bodyPr wrap="none" rtlCol="0">
              <a:spAutoFit/>
            </a:bodyPr>
            <a:lstStyle/>
            <a:p>
              <a:pPr algn="r" fontAlgn="base">
                <a:lnSpc>
                  <a:spcPct val="120000"/>
                </a:lnSpc>
                <a:spcBef>
                  <a:spcPct val="0"/>
                </a:spcBef>
                <a:spcAft>
                  <a:spcPct val="0"/>
                </a:spcAft>
                <a:defRPr/>
              </a:pPr>
              <a:r>
                <a:rPr kumimoji="0" lang="ja-JP" altLang="en-US" sz="1050" b="1" kern="0" dirty="0">
                  <a:solidFill>
                    <a:srgbClr val="000000"/>
                  </a:solidFill>
                  <a:latin typeface="Yu Gothic UI" panose="020B0500000000000000" pitchFamily="34" charset="-128"/>
                  <a:ea typeface="Yu Gothic UI" panose="020B0500000000000000" pitchFamily="34" charset="-128"/>
                </a:rPr>
                <a:t>録画データ</a:t>
              </a:r>
            </a:p>
          </p:txBody>
        </p:sp>
        <p:cxnSp>
          <p:nvCxnSpPr>
            <p:cNvPr id="19" name="直線矢印コネクタ 18">
              <a:extLst>
                <a:ext uri="{FF2B5EF4-FFF2-40B4-BE49-F238E27FC236}">
                  <a16:creationId xmlns:a16="http://schemas.microsoft.com/office/drawing/2014/main" id="{B61FB3CB-935A-AF1B-9B7B-287F7308A2D1}"/>
                </a:ext>
              </a:extLst>
            </p:cNvPr>
            <p:cNvCxnSpPr>
              <a:cxnSpLocks/>
            </p:cNvCxnSpPr>
            <p:nvPr/>
          </p:nvCxnSpPr>
          <p:spPr>
            <a:xfrm flipH="1" flipV="1">
              <a:off x="3516059" y="2185208"/>
              <a:ext cx="803089" cy="856742"/>
            </a:xfrm>
            <a:prstGeom prst="straightConnector1">
              <a:avLst/>
            </a:prstGeom>
            <a:noFill/>
            <a:ln w="19050" cap="flat" cmpd="sng" algn="ctr">
              <a:solidFill>
                <a:srgbClr val="0070C0"/>
              </a:solidFill>
              <a:prstDash val="solid"/>
              <a:headEnd type="triangle" w="med" len="med"/>
              <a:tailEnd type="none" w="med" len="med"/>
            </a:ln>
            <a:effectLst/>
          </p:spPr>
        </p:cxnSp>
        <p:cxnSp>
          <p:nvCxnSpPr>
            <p:cNvPr id="20" name="直線矢印コネクタ 19">
              <a:extLst>
                <a:ext uri="{FF2B5EF4-FFF2-40B4-BE49-F238E27FC236}">
                  <a16:creationId xmlns:a16="http://schemas.microsoft.com/office/drawing/2014/main" id="{15B4D7F2-3A53-0F43-1B37-E4775DA446FB}"/>
                </a:ext>
              </a:extLst>
            </p:cNvPr>
            <p:cNvCxnSpPr>
              <a:cxnSpLocks/>
            </p:cNvCxnSpPr>
            <p:nvPr/>
          </p:nvCxnSpPr>
          <p:spPr>
            <a:xfrm flipV="1">
              <a:off x="6725285" y="1848306"/>
              <a:ext cx="754760" cy="1193643"/>
            </a:xfrm>
            <a:prstGeom prst="straightConnector1">
              <a:avLst/>
            </a:prstGeom>
            <a:noFill/>
            <a:ln w="19050" cap="flat" cmpd="sng" algn="ctr">
              <a:solidFill>
                <a:srgbClr val="0070C0"/>
              </a:solidFill>
              <a:prstDash val="solid"/>
              <a:headEnd type="triangle" w="med" len="med"/>
              <a:tailEnd type="none" w="med" len="med"/>
            </a:ln>
            <a:effectLst/>
          </p:spPr>
        </p:cxnSp>
        <p:sp>
          <p:nvSpPr>
            <p:cNvPr id="21" name="テキスト ボックス 20">
              <a:extLst>
                <a:ext uri="{FF2B5EF4-FFF2-40B4-BE49-F238E27FC236}">
                  <a16:creationId xmlns:a16="http://schemas.microsoft.com/office/drawing/2014/main" id="{2C7DB1CF-F2B9-BD37-24C7-906E79F2E085}"/>
                </a:ext>
              </a:extLst>
            </p:cNvPr>
            <p:cNvSpPr txBox="1"/>
            <p:nvPr/>
          </p:nvSpPr>
          <p:spPr>
            <a:xfrm>
              <a:off x="3623724" y="1943063"/>
              <a:ext cx="1279160" cy="519313"/>
            </a:xfrm>
            <a:prstGeom prst="rect">
              <a:avLst/>
            </a:prstGeom>
            <a:noFill/>
          </p:spPr>
          <p:txBody>
            <a:bodyPr wrap="none" rtlCol="0">
              <a:spAutoFit/>
            </a:bodyPr>
            <a:lstStyle/>
            <a:p>
              <a:pPr algn="r" fontAlgn="base">
                <a:lnSpc>
                  <a:spcPct val="120000"/>
                </a:lnSpc>
                <a:spcBef>
                  <a:spcPct val="0"/>
                </a:spcBef>
                <a:spcAft>
                  <a:spcPct val="0"/>
                </a:spcAft>
                <a:defRPr/>
              </a:pPr>
              <a:r>
                <a:rPr kumimoji="0" lang="ja-JP" altLang="en-US" sz="1050" b="1" kern="0" dirty="0">
                  <a:solidFill>
                    <a:srgbClr val="000000"/>
                  </a:solidFill>
                  <a:latin typeface="Yu Gothic UI" panose="020B0500000000000000" pitchFamily="34" charset="-128"/>
                  <a:ea typeface="Yu Gothic UI" panose="020B0500000000000000" pitchFamily="34" charset="-128"/>
                </a:rPr>
                <a:t>ライブデータ</a:t>
              </a:r>
            </a:p>
          </p:txBody>
        </p:sp>
        <p:sp>
          <p:nvSpPr>
            <p:cNvPr id="22" name="テキスト ボックス 21">
              <a:extLst>
                <a:ext uri="{FF2B5EF4-FFF2-40B4-BE49-F238E27FC236}">
                  <a16:creationId xmlns:a16="http://schemas.microsoft.com/office/drawing/2014/main" id="{CB9B5910-7679-44E0-082D-69F65AB49353}"/>
                </a:ext>
              </a:extLst>
            </p:cNvPr>
            <p:cNvSpPr txBox="1"/>
            <p:nvPr/>
          </p:nvSpPr>
          <p:spPr>
            <a:xfrm>
              <a:off x="2328632" y="3188147"/>
              <a:ext cx="1851527" cy="519313"/>
            </a:xfrm>
            <a:prstGeom prst="rect">
              <a:avLst/>
            </a:prstGeom>
            <a:noFill/>
          </p:spPr>
          <p:txBody>
            <a:bodyPr wrap="none" rtlCol="0">
              <a:spAutoFit/>
            </a:bodyPr>
            <a:lstStyle/>
            <a:p>
              <a:pPr algn="r" fontAlgn="base">
                <a:lnSpc>
                  <a:spcPct val="120000"/>
                </a:lnSpc>
                <a:spcBef>
                  <a:spcPct val="0"/>
                </a:spcBef>
                <a:spcAft>
                  <a:spcPct val="0"/>
                </a:spcAft>
                <a:defRPr/>
              </a:pPr>
              <a:r>
                <a:rPr kumimoji="0" lang="ja-JP" altLang="en-US" sz="1050" b="1" kern="0" dirty="0">
                  <a:solidFill>
                    <a:srgbClr val="000000"/>
                  </a:solidFill>
                  <a:latin typeface="Yu Gothic UI" panose="020B0500000000000000" pitchFamily="34" charset="-128"/>
                  <a:ea typeface="Yu Gothic UI" panose="020B0500000000000000" pitchFamily="34" charset="-128"/>
                </a:rPr>
                <a:t>ナンバー認識結果</a:t>
              </a:r>
            </a:p>
          </p:txBody>
        </p:sp>
        <p:sp>
          <p:nvSpPr>
            <p:cNvPr id="23" name="角丸四角形 22">
              <a:extLst>
                <a:ext uri="{FF2B5EF4-FFF2-40B4-BE49-F238E27FC236}">
                  <a16:creationId xmlns:a16="http://schemas.microsoft.com/office/drawing/2014/main" id="{EC5E02DB-F397-B1CA-2FE3-5F3BE847DEA3}"/>
                </a:ext>
              </a:extLst>
            </p:cNvPr>
            <p:cNvSpPr/>
            <p:nvPr/>
          </p:nvSpPr>
          <p:spPr>
            <a:xfrm>
              <a:off x="1690255" y="1269449"/>
              <a:ext cx="1700988" cy="309156"/>
            </a:xfrm>
            <a:prstGeom prst="roundRect">
              <a:avLst/>
            </a:prstGeom>
            <a:solidFill>
              <a:srgbClr val="FFFFCC"/>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54000" tIns="27000" rIns="27000" bIns="27000" rtlCol="0" anchor="ctr" anchorCtr="0"/>
            <a:lstStyle/>
            <a:p>
              <a:pPr algn="ctr" fontAlgn="base">
                <a:lnSpc>
                  <a:spcPct val="120000"/>
                </a:lnSpc>
                <a:spcBef>
                  <a:spcPct val="0"/>
                </a:spcBef>
                <a:spcAft>
                  <a:spcPct val="0"/>
                </a:spcAft>
                <a:defRPr/>
              </a:pPr>
              <a:r>
                <a:rPr kumimoji="0" lang="ja-JP" altLang="en-US" sz="9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ナンバー認識</a:t>
              </a:r>
            </a:p>
          </p:txBody>
        </p:sp>
        <p:sp>
          <p:nvSpPr>
            <p:cNvPr id="24" name="角丸四角形 23">
              <a:extLst>
                <a:ext uri="{FF2B5EF4-FFF2-40B4-BE49-F238E27FC236}">
                  <a16:creationId xmlns:a16="http://schemas.microsoft.com/office/drawing/2014/main" id="{D0ADB089-77FF-708D-DDD3-221685923DF0}"/>
                </a:ext>
              </a:extLst>
            </p:cNvPr>
            <p:cNvSpPr/>
            <p:nvPr/>
          </p:nvSpPr>
          <p:spPr>
            <a:xfrm>
              <a:off x="7005039" y="1060766"/>
              <a:ext cx="1700988" cy="309156"/>
            </a:xfrm>
            <a:prstGeom prst="roundRect">
              <a:avLst/>
            </a:prstGeom>
            <a:solidFill>
              <a:srgbClr val="FFFFCC"/>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54000" tIns="27000" rIns="27000" bIns="27000" rtlCol="0" anchor="ctr" anchorCtr="0"/>
            <a:lstStyle/>
            <a:p>
              <a:pPr algn="ctr" fontAlgn="base">
                <a:lnSpc>
                  <a:spcPct val="120000"/>
                </a:lnSpc>
                <a:spcBef>
                  <a:spcPct val="0"/>
                </a:spcBef>
                <a:spcAft>
                  <a:spcPct val="0"/>
                </a:spcAft>
                <a:defRPr/>
              </a:pPr>
              <a:r>
                <a:rPr kumimoji="0" lang="ja-JP" altLang="en-US" sz="9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スケジュール録画</a:t>
              </a:r>
            </a:p>
          </p:txBody>
        </p:sp>
        <p:sp>
          <p:nvSpPr>
            <p:cNvPr id="25" name="角丸四角形 24">
              <a:extLst>
                <a:ext uri="{FF2B5EF4-FFF2-40B4-BE49-F238E27FC236}">
                  <a16:creationId xmlns:a16="http://schemas.microsoft.com/office/drawing/2014/main" id="{524CF4D5-477B-FC19-78C4-F9290573DC90}"/>
                </a:ext>
              </a:extLst>
            </p:cNvPr>
            <p:cNvSpPr/>
            <p:nvPr/>
          </p:nvSpPr>
          <p:spPr>
            <a:xfrm>
              <a:off x="4691720" y="3568272"/>
              <a:ext cx="1700989" cy="309157"/>
            </a:xfrm>
            <a:prstGeom prst="roundRect">
              <a:avLst/>
            </a:prstGeom>
            <a:solidFill>
              <a:srgbClr val="FFFFCC"/>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54000" tIns="27000" rIns="27000" bIns="27000" rtlCol="0" anchor="ctr" anchorCtr="0"/>
            <a:lstStyle/>
            <a:p>
              <a:pPr algn="ctr" fontAlgn="base">
                <a:lnSpc>
                  <a:spcPct val="120000"/>
                </a:lnSpc>
                <a:spcBef>
                  <a:spcPct val="0"/>
                </a:spcBef>
                <a:spcAft>
                  <a:spcPct val="0"/>
                </a:spcAft>
                <a:defRPr/>
              </a:pPr>
              <a:r>
                <a:rPr kumimoji="0" lang="ja-JP" altLang="en-US" sz="9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ナンバー情報蓄積</a:t>
              </a:r>
            </a:p>
          </p:txBody>
        </p:sp>
        <p:sp>
          <p:nvSpPr>
            <p:cNvPr id="26" name="テキスト ボックス 25">
              <a:extLst>
                <a:ext uri="{FF2B5EF4-FFF2-40B4-BE49-F238E27FC236}">
                  <a16:creationId xmlns:a16="http://schemas.microsoft.com/office/drawing/2014/main" id="{C4F41D04-8155-1AB3-8ED0-DB7792FF7E22}"/>
                </a:ext>
              </a:extLst>
            </p:cNvPr>
            <p:cNvSpPr txBox="1"/>
            <p:nvPr/>
          </p:nvSpPr>
          <p:spPr>
            <a:xfrm>
              <a:off x="5775106" y="1893026"/>
              <a:ext cx="1279160" cy="894737"/>
            </a:xfrm>
            <a:prstGeom prst="rect">
              <a:avLst/>
            </a:prstGeom>
            <a:noFill/>
          </p:spPr>
          <p:txBody>
            <a:bodyPr wrap="none" rtlCol="0">
              <a:spAutoFit/>
            </a:bodyPr>
            <a:lstStyle/>
            <a:p>
              <a:pPr algn="r" fontAlgn="base">
                <a:lnSpc>
                  <a:spcPct val="120000"/>
                </a:lnSpc>
                <a:spcBef>
                  <a:spcPct val="0"/>
                </a:spcBef>
                <a:spcAft>
                  <a:spcPct val="0"/>
                </a:spcAft>
                <a:defRPr/>
              </a:pPr>
              <a:r>
                <a:rPr kumimoji="0" lang="ja-JP" altLang="en-US" sz="1050" b="1" kern="0" dirty="0">
                  <a:solidFill>
                    <a:srgbClr val="000000"/>
                  </a:solidFill>
                  <a:latin typeface="Yu Gothic UI" panose="020B0500000000000000" pitchFamily="34" charset="-128"/>
                  <a:ea typeface="Yu Gothic UI" panose="020B0500000000000000" pitchFamily="34" charset="-128"/>
                </a:rPr>
                <a:t>ライブデータ</a:t>
              </a:r>
              <a:endParaRPr kumimoji="0" lang="en-US" altLang="ja-JP" sz="1050" b="1" kern="0" dirty="0">
                <a:solidFill>
                  <a:srgbClr val="000000"/>
                </a:solidFill>
                <a:latin typeface="Yu Gothic UI" panose="020B0500000000000000" pitchFamily="34" charset="-128"/>
                <a:ea typeface="Yu Gothic UI" panose="020B0500000000000000" pitchFamily="34" charset="-128"/>
              </a:endParaRPr>
            </a:p>
            <a:p>
              <a:pPr algn="r" fontAlgn="base">
                <a:lnSpc>
                  <a:spcPct val="120000"/>
                </a:lnSpc>
                <a:spcBef>
                  <a:spcPct val="0"/>
                </a:spcBef>
                <a:spcAft>
                  <a:spcPct val="0"/>
                </a:spcAft>
                <a:defRPr/>
              </a:pPr>
              <a:r>
                <a:rPr kumimoji="0" lang="ja-JP" altLang="en-US" sz="1050" b="1" kern="0" dirty="0">
                  <a:solidFill>
                    <a:srgbClr val="000000"/>
                  </a:solidFill>
                  <a:latin typeface="Yu Gothic UI" panose="020B0500000000000000" pitchFamily="34" charset="-128"/>
                  <a:ea typeface="Yu Gothic UI" panose="020B0500000000000000" pitchFamily="34" charset="-128"/>
                </a:rPr>
                <a:t>再生データ</a:t>
              </a:r>
            </a:p>
          </p:txBody>
        </p:sp>
        <p:cxnSp>
          <p:nvCxnSpPr>
            <p:cNvPr id="27" name="直線矢印コネクタ 26">
              <a:extLst>
                <a:ext uri="{FF2B5EF4-FFF2-40B4-BE49-F238E27FC236}">
                  <a16:creationId xmlns:a16="http://schemas.microsoft.com/office/drawing/2014/main" id="{F90D4B23-0B46-4F52-86EB-973BE0CCABD6}"/>
                </a:ext>
              </a:extLst>
            </p:cNvPr>
            <p:cNvCxnSpPr/>
            <p:nvPr/>
          </p:nvCxnSpPr>
          <p:spPr>
            <a:xfrm flipV="1">
              <a:off x="2418963" y="2194953"/>
              <a:ext cx="0" cy="1763605"/>
            </a:xfrm>
            <a:prstGeom prst="straightConnector1">
              <a:avLst/>
            </a:prstGeom>
            <a:noFill/>
            <a:ln w="19050" cap="flat" cmpd="sng" algn="ctr">
              <a:solidFill>
                <a:srgbClr val="0070C0"/>
              </a:solidFill>
              <a:prstDash val="solid"/>
              <a:headEnd type="none" w="med" len="med"/>
              <a:tailEnd type="none" w="med" len="med"/>
            </a:ln>
            <a:effectLst/>
          </p:spPr>
        </p:cxnSp>
        <p:pic>
          <p:nvPicPr>
            <p:cNvPr id="28" name="Picture 3">
              <a:extLst>
                <a:ext uri="{FF2B5EF4-FFF2-40B4-BE49-F238E27FC236}">
                  <a16:creationId xmlns:a16="http://schemas.microsoft.com/office/drawing/2014/main" id="{D8E98506-E806-A1AB-45F4-66F31F1B2D6C}"/>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7136405" y="3883819"/>
              <a:ext cx="1167583" cy="842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左中かっこ 28">
              <a:extLst>
                <a:ext uri="{FF2B5EF4-FFF2-40B4-BE49-F238E27FC236}">
                  <a16:creationId xmlns:a16="http://schemas.microsoft.com/office/drawing/2014/main" id="{0E510ED6-8F37-A2DB-0842-456563B9D2A9}"/>
                </a:ext>
              </a:extLst>
            </p:cNvPr>
            <p:cNvSpPr/>
            <p:nvPr/>
          </p:nvSpPr>
          <p:spPr bwMode="auto">
            <a:xfrm rot="16200000">
              <a:off x="6546423" y="3443181"/>
              <a:ext cx="252028" cy="3199088"/>
            </a:xfrm>
            <a:prstGeom prst="leftBrace">
              <a:avLst>
                <a:gd name="adj1" fmla="val 8333"/>
                <a:gd name="adj2" fmla="val 50206"/>
              </a:avLst>
            </a:prstGeom>
            <a:noFill/>
            <a:ln w="19050" cap="flat" cmpd="sng" algn="ctr">
              <a:solidFill>
                <a:sysClr val="windowText" lastClr="000000"/>
              </a:solidFill>
              <a:prstDash val="solid"/>
              <a:round/>
              <a:headEnd type="none" w="med" len="med"/>
              <a:tailEnd type="none" w="med" len="med"/>
            </a:ln>
            <a:effectLst/>
          </p:spPr>
          <p:txBody>
            <a:bodyPr vert="horz" wrap="none" lIns="67500" tIns="35100" rIns="67500" bIns="35100" numCol="1" rtlCol="0" anchor="ctr" anchorCtr="0" compatLnSpc="1">
              <a:prstTxWarp prst="textNoShape">
                <a:avLst/>
              </a:prstTxWarp>
            </a:bodyPr>
            <a:lstStyle/>
            <a:p>
              <a:pPr fontAlgn="base">
                <a:spcBef>
                  <a:spcPct val="0"/>
                </a:spcBef>
                <a:spcAft>
                  <a:spcPct val="0"/>
                </a:spcAft>
                <a:defRPr/>
              </a:pPr>
              <a:endParaRPr kumimoji="0" lang="ja-JP" altLang="en-US" sz="1050" kern="0">
                <a:solidFill>
                  <a:prstClr val="black"/>
                </a:solidFill>
                <a:latin typeface="Yu Gothic UI" panose="020B0500000000000000" pitchFamily="34" charset="-128"/>
                <a:ea typeface="Yu Gothic UI" panose="020B0500000000000000" pitchFamily="34" charset="-128"/>
              </a:endParaRPr>
            </a:p>
          </p:txBody>
        </p:sp>
        <p:cxnSp>
          <p:nvCxnSpPr>
            <p:cNvPr id="30" name="直線矢印コネクタ 29">
              <a:extLst>
                <a:ext uri="{FF2B5EF4-FFF2-40B4-BE49-F238E27FC236}">
                  <a16:creationId xmlns:a16="http://schemas.microsoft.com/office/drawing/2014/main" id="{56552B2E-AECC-4CB5-3D6D-988DC879B870}"/>
                </a:ext>
              </a:extLst>
            </p:cNvPr>
            <p:cNvCxnSpPr/>
            <p:nvPr/>
          </p:nvCxnSpPr>
          <p:spPr>
            <a:xfrm flipH="1">
              <a:off x="2431500" y="3625014"/>
              <a:ext cx="2120018" cy="0"/>
            </a:xfrm>
            <a:prstGeom prst="straightConnector1">
              <a:avLst/>
            </a:prstGeom>
            <a:noFill/>
            <a:ln w="19050" cap="flat" cmpd="sng" algn="ctr">
              <a:solidFill>
                <a:srgbClr val="0070C0"/>
              </a:solidFill>
              <a:prstDash val="solid"/>
              <a:headEnd type="triangle" w="med" len="med"/>
              <a:tailEnd type="none" w="med" len="med"/>
            </a:ln>
            <a:effectLst/>
          </p:spPr>
        </p:cxnSp>
        <p:cxnSp>
          <p:nvCxnSpPr>
            <p:cNvPr id="31" name="直線矢印コネクタ 30">
              <a:extLst>
                <a:ext uri="{FF2B5EF4-FFF2-40B4-BE49-F238E27FC236}">
                  <a16:creationId xmlns:a16="http://schemas.microsoft.com/office/drawing/2014/main" id="{E3DB6A7B-C454-D0F0-1EA2-10A68E9052C2}"/>
                </a:ext>
              </a:extLst>
            </p:cNvPr>
            <p:cNvCxnSpPr/>
            <p:nvPr/>
          </p:nvCxnSpPr>
          <p:spPr>
            <a:xfrm flipH="1">
              <a:off x="2431500" y="3958559"/>
              <a:ext cx="4635169" cy="0"/>
            </a:xfrm>
            <a:prstGeom prst="straightConnector1">
              <a:avLst/>
            </a:prstGeom>
            <a:noFill/>
            <a:ln w="19050" cap="flat" cmpd="sng" algn="ctr">
              <a:solidFill>
                <a:srgbClr val="0070C0"/>
              </a:solidFill>
              <a:prstDash val="solid"/>
              <a:headEnd type="triangle" w="med" len="med"/>
              <a:tailEnd type="none" w="med" len="med"/>
            </a:ln>
            <a:effectLst/>
          </p:spPr>
        </p:cxnSp>
        <p:pic>
          <p:nvPicPr>
            <p:cNvPr id="32" name="Picture 3">
              <a:extLst>
                <a:ext uri="{FF2B5EF4-FFF2-40B4-BE49-F238E27FC236}">
                  <a16:creationId xmlns:a16="http://schemas.microsoft.com/office/drawing/2014/main" id="{81D5B993-3C24-97B9-B914-4DD2056FCB8C}"/>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4943842" y="3908602"/>
              <a:ext cx="1167583" cy="842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テキスト ボックス 32">
              <a:extLst>
                <a:ext uri="{FF2B5EF4-FFF2-40B4-BE49-F238E27FC236}">
                  <a16:creationId xmlns:a16="http://schemas.microsoft.com/office/drawing/2014/main" id="{C8D359BE-B196-3F6D-7980-9BCAF113169D}"/>
                </a:ext>
              </a:extLst>
            </p:cNvPr>
            <p:cNvSpPr txBox="1"/>
            <p:nvPr/>
          </p:nvSpPr>
          <p:spPr>
            <a:xfrm>
              <a:off x="5607937" y="4956931"/>
              <a:ext cx="1972301" cy="519313"/>
            </a:xfrm>
            <a:prstGeom prst="rect">
              <a:avLst/>
            </a:prstGeom>
            <a:solidFill>
              <a:sysClr val="window" lastClr="FFFFFF"/>
            </a:solidFill>
          </p:spPr>
          <p:txBody>
            <a:bodyPr wrap="none" rtlCol="0">
              <a:spAutoFit/>
            </a:bodyPr>
            <a:lstStyle/>
            <a:p>
              <a:pPr algn="r" fontAlgn="base">
                <a:lnSpc>
                  <a:spcPct val="120000"/>
                </a:lnSpc>
                <a:spcBef>
                  <a:spcPct val="0"/>
                </a:spcBef>
                <a:spcAft>
                  <a:spcPct val="0"/>
                </a:spcAft>
                <a:defRPr/>
              </a:pPr>
              <a:r>
                <a:rPr kumimoji="0" lang="ja-JP" altLang="en-US" sz="1050" b="1" kern="0" dirty="0">
                  <a:solidFill>
                    <a:srgbClr val="000000"/>
                  </a:solidFill>
                  <a:latin typeface="Yu Gothic UI" panose="020B0500000000000000" pitchFamily="34" charset="-128"/>
                  <a:ea typeface="Yu Gothic UI" panose="020B0500000000000000" pitchFamily="34" charset="-128"/>
                </a:rPr>
                <a:t>最大</a:t>
              </a:r>
              <a:r>
                <a:rPr kumimoji="0" lang="en-US" altLang="ja-JP" sz="1050" b="1" kern="0" dirty="0">
                  <a:solidFill>
                    <a:srgbClr val="000000"/>
                  </a:solidFill>
                  <a:latin typeface="Yu Gothic UI" panose="020B0500000000000000" pitchFamily="34" charset="-128"/>
                  <a:ea typeface="Yu Gothic UI" panose="020B0500000000000000" pitchFamily="34" charset="-128"/>
                </a:rPr>
                <a:t>4</a:t>
              </a:r>
              <a:r>
                <a:rPr kumimoji="0" lang="ja-JP" altLang="en-US" sz="1050" b="1" kern="0" dirty="0">
                  <a:solidFill>
                    <a:srgbClr val="000000"/>
                  </a:solidFill>
                  <a:latin typeface="Yu Gothic UI" panose="020B0500000000000000" pitchFamily="34" charset="-128"/>
                  <a:ea typeface="Yu Gothic UI" panose="020B0500000000000000" pitchFamily="34" charset="-128"/>
                </a:rPr>
                <a:t>台</a:t>
              </a:r>
              <a:r>
                <a:rPr kumimoji="0" lang="en-US" altLang="ja-JP" sz="1050" b="1" kern="0" dirty="0">
                  <a:solidFill>
                    <a:srgbClr val="000000"/>
                  </a:solidFill>
                  <a:latin typeface="Yu Gothic UI" panose="020B0500000000000000" pitchFamily="34" charset="-128"/>
                  <a:ea typeface="Yu Gothic UI" panose="020B0500000000000000" pitchFamily="34" charset="-128"/>
                </a:rPr>
                <a:t>/</a:t>
              </a:r>
              <a:r>
                <a:rPr kumimoji="0" lang="ja-JP" altLang="en-US" sz="1050" b="1" kern="0" dirty="0">
                  <a:solidFill>
                    <a:srgbClr val="000000"/>
                  </a:solidFill>
                  <a:latin typeface="Yu Gothic UI" panose="020B0500000000000000" pitchFamily="34" charset="-128"/>
                  <a:ea typeface="Yu Gothic UI" panose="020B0500000000000000" pitchFamily="34" charset="-128"/>
                </a:rPr>
                <a:t>カメラ</a:t>
              </a:r>
              <a:r>
                <a:rPr kumimoji="0" lang="en-US" altLang="ja-JP" sz="1050" b="1" kern="0" dirty="0">
                  <a:solidFill>
                    <a:srgbClr val="000000"/>
                  </a:solidFill>
                  <a:latin typeface="Yu Gothic UI" panose="020B0500000000000000" pitchFamily="34" charset="-128"/>
                  <a:ea typeface="Yu Gothic UI" panose="020B0500000000000000" pitchFamily="34" charset="-128"/>
                </a:rPr>
                <a:t>1</a:t>
              </a:r>
              <a:r>
                <a:rPr kumimoji="0" lang="ja-JP" altLang="en-US" sz="1050" b="1" kern="0" dirty="0">
                  <a:solidFill>
                    <a:srgbClr val="000000"/>
                  </a:solidFill>
                  <a:latin typeface="Yu Gothic UI" panose="020B0500000000000000" pitchFamily="34" charset="-128"/>
                  <a:ea typeface="Yu Gothic UI" panose="020B0500000000000000" pitchFamily="34" charset="-128"/>
                </a:rPr>
                <a:t>台</a:t>
              </a:r>
              <a:endParaRPr kumimoji="0" lang="en-US" altLang="ja-JP" sz="1050" b="1" kern="0" dirty="0">
                <a:solidFill>
                  <a:srgbClr val="000000"/>
                </a:solidFill>
                <a:latin typeface="Yu Gothic UI" panose="020B0500000000000000" pitchFamily="34" charset="-128"/>
                <a:ea typeface="Yu Gothic UI" panose="020B0500000000000000" pitchFamily="34" charset="-128"/>
              </a:endParaRPr>
            </a:p>
          </p:txBody>
        </p:sp>
        <p:pic>
          <p:nvPicPr>
            <p:cNvPr id="34" name="図 33">
              <a:extLst>
                <a:ext uri="{FF2B5EF4-FFF2-40B4-BE49-F238E27FC236}">
                  <a16:creationId xmlns:a16="http://schemas.microsoft.com/office/drawing/2014/main" id="{C82DE4EA-0B05-4CC2-2160-4C7614315427}"/>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22313" y="2944434"/>
              <a:ext cx="337014" cy="547230"/>
            </a:xfrm>
            <a:prstGeom prst="rect">
              <a:avLst/>
            </a:prstGeom>
          </p:spPr>
        </p:pic>
        <p:cxnSp>
          <p:nvCxnSpPr>
            <p:cNvPr id="35" name="直線矢印コネクタ 34">
              <a:extLst>
                <a:ext uri="{FF2B5EF4-FFF2-40B4-BE49-F238E27FC236}">
                  <a16:creationId xmlns:a16="http://schemas.microsoft.com/office/drawing/2014/main" id="{01545CFD-D643-0F0E-7EE5-C5CEC59815D0}"/>
                </a:ext>
              </a:extLst>
            </p:cNvPr>
            <p:cNvCxnSpPr>
              <a:stCxn id="34" idx="1"/>
            </p:cNvCxnSpPr>
            <p:nvPr/>
          </p:nvCxnSpPr>
          <p:spPr>
            <a:xfrm flipH="1">
              <a:off x="6531698" y="3218050"/>
              <a:ext cx="1790615" cy="416971"/>
            </a:xfrm>
            <a:prstGeom prst="straightConnector1">
              <a:avLst/>
            </a:prstGeom>
            <a:noFill/>
            <a:ln w="19050" cap="flat" cmpd="sng" algn="ctr">
              <a:solidFill>
                <a:srgbClr val="0070C0"/>
              </a:solidFill>
              <a:prstDash val="solid"/>
              <a:headEnd type="triangle" w="med" len="med"/>
              <a:tailEnd type="none" w="med" len="med"/>
            </a:ln>
            <a:effectLst/>
          </p:spPr>
        </p:cxnSp>
        <p:sp>
          <p:nvSpPr>
            <p:cNvPr id="36" name="テキスト ボックス 35">
              <a:extLst>
                <a:ext uri="{FF2B5EF4-FFF2-40B4-BE49-F238E27FC236}">
                  <a16:creationId xmlns:a16="http://schemas.microsoft.com/office/drawing/2014/main" id="{D7F84FF0-9ECF-F3C1-9B24-7ECB38A21951}"/>
                </a:ext>
              </a:extLst>
            </p:cNvPr>
            <p:cNvSpPr txBox="1"/>
            <p:nvPr/>
          </p:nvSpPr>
          <p:spPr>
            <a:xfrm>
              <a:off x="7500659" y="3369568"/>
              <a:ext cx="1693993" cy="470769"/>
            </a:xfrm>
            <a:prstGeom prst="rect">
              <a:avLst/>
            </a:prstGeom>
            <a:noFill/>
          </p:spPr>
          <p:txBody>
            <a:bodyPr wrap="none" rtlCol="0">
              <a:spAutoFit/>
            </a:bodyPr>
            <a:lstStyle/>
            <a:p>
              <a:pPr algn="r" fontAlgn="base">
                <a:lnSpc>
                  <a:spcPct val="120000"/>
                </a:lnSpc>
                <a:spcBef>
                  <a:spcPct val="0"/>
                </a:spcBef>
                <a:spcAft>
                  <a:spcPct val="0"/>
                </a:spcAft>
                <a:defRPr/>
              </a:pPr>
              <a:r>
                <a:rPr kumimoji="0" lang="ja-JP" altLang="en-US" sz="900" b="1" kern="0" dirty="0">
                  <a:solidFill>
                    <a:srgbClr val="000000"/>
                  </a:solidFill>
                  <a:latin typeface="Yu Gothic UI" panose="020B0500000000000000" pitchFamily="34" charset="-128"/>
                  <a:ea typeface="Yu Gothic UI" panose="020B0500000000000000" pitchFamily="34" charset="-128"/>
                </a:rPr>
                <a:t>最大</a:t>
              </a:r>
              <a:r>
                <a:rPr kumimoji="0" lang="en-US" altLang="ja-JP" sz="900" b="1" kern="0" dirty="0">
                  <a:solidFill>
                    <a:srgbClr val="000000"/>
                  </a:solidFill>
                  <a:latin typeface="Yu Gothic UI" panose="020B0500000000000000" pitchFamily="34" charset="-128"/>
                  <a:ea typeface="Yu Gothic UI" panose="020B0500000000000000" pitchFamily="34" charset="-128"/>
                </a:rPr>
                <a:t>1</a:t>
              </a:r>
              <a:r>
                <a:rPr kumimoji="0" lang="ja-JP" altLang="en-US" sz="900" b="1" kern="0" dirty="0">
                  <a:solidFill>
                    <a:srgbClr val="000000"/>
                  </a:solidFill>
                  <a:latin typeface="Yu Gothic UI" panose="020B0500000000000000" pitchFamily="34" charset="-128"/>
                  <a:ea typeface="Yu Gothic UI" panose="020B0500000000000000" pitchFamily="34" charset="-128"/>
                </a:rPr>
                <a:t>台</a:t>
              </a:r>
              <a:r>
                <a:rPr kumimoji="0" lang="en-US" altLang="ja-JP" sz="900" b="1" kern="0" dirty="0">
                  <a:solidFill>
                    <a:srgbClr val="000000"/>
                  </a:solidFill>
                  <a:latin typeface="Yu Gothic UI" panose="020B0500000000000000" pitchFamily="34" charset="-128"/>
                  <a:ea typeface="Yu Gothic UI" panose="020B0500000000000000" pitchFamily="34" charset="-128"/>
                </a:rPr>
                <a:t>/ASM1</a:t>
              </a:r>
              <a:r>
                <a:rPr kumimoji="0" lang="ja-JP" altLang="en-US" sz="900" b="1" kern="0" dirty="0">
                  <a:solidFill>
                    <a:srgbClr val="000000"/>
                  </a:solidFill>
                  <a:latin typeface="Yu Gothic UI" panose="020B0500000000000000" pitchFamily="34" charset="-128"/>
                  <a:ea typeface="Yu Gothic UI" panose="020B0500000000000000" pitchFamily="34" charset="-128"/>
                </a:rPr>
                <a:t>台</a:t>
              </a:r>
              <a:endParaRPr kumimoji="0" lang="en-US" altLang="ja-JP" sz="900" b="1" kern="0" dirty="0">
                <a:solidFill>
                  <a:srgbClr val="000000"/>
                </a:solidFill>
                <a:latin typeface="Yu Gothic UI" panose="020B0500000000000000" pitchFamily="34" charset="-128"/>
                <a:ea typeface="Yu Gothic UI" panose="020B0500000000000000" pitchFamily="34" charset="-128"/>
              </a:endParaRPr>
            </a:p>
          </p:txBody>
        </p:sp>
        <p:sp>
          <p:nvSpPr>
            <p:cNvPr id="37" name="角丸四角形 36">
              <a:extLst>
                <a:ext uri="{FF2B5EF4-FFF2-40B4-BE49-F238E27FC236}">
                  <a16:creationId xmlns:a16="http://schemas.microsoft.com/office/drawing/2014/main" id="{BC0E8C40-E087-3282-DE3E-6E767BA05330}"/>
                </a:ext>
              </a:extLst>
            </p:cNvPr>
            <p:cNvSpPr/>
            <p:nvPr/>
          </p:nvSpPr>
          <p:spPr>
            <a:xfrm>
              <a:off x="7668341" y="2513002"/>
              <a:ext cx="1700989" cy="309157"/>
            </a:xfrm>
            <a:prstGeom prst="roundRect">
              <a:avLst/>
            </a:prstGeom>
            <a:solidFill>
              <a:srgbClr val="FFFFCC"/>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54000" tIns="27000" rIns="27000" bIns="27000" rtlCol="0" anchor="ctr" anchorCtr="0"/>
            <a:lstStyle/>
            <a:p>
              <a:pPr algn="ctr" fontAlgn="base">
                <a:lnSpc>
                  <a:spcPct val="120000"/>
                </a:lnSpc>
                <a:spcBef>
                  <a:spcPct val="0"/>
                </a:spcBef>
                <a:spcAft>
                  <a:spcPct val="0"/>
                </a:spcAft>
                <a:defRPr/>
              </a:pPr>
              <a:r>
                <a:rPr kumimoji="0" lang="ja-JP" altLang="en-US" sz="9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接点</a:t>
              </a:r>
              <a:r>
                <a:rPr kumimoji="0" lang="en-US" altLang="ja-JP" sz="9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I/O</a:t>
              </a:r>
              <a:endParaRPr kumimoji="0" lang="ja-JP" altLang="en-US" sz="9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38" name="角丸四角形 37">
              <a:extLst>
                <a:ext uri="{FF2B5EF4-FFF2-40B4-BE49-F238E27FC236}">
                  <a16:creationId xmlns:a16="http://schemas.microsoft.com/office/drawing/2014/main" id="{F9C4C10C-15BA-65B3-DE39-156DBE891E06}"/>
                </a:ext>
              </a:extLst>
            </p:cNvPr>
            <p:cNvSpPr/>
            <p:nvPr/>
          </p:nvSpPr>
          <p:spPr>
            <a:xfrm>
              <a:off x="8347657" y="4266727"/>
              <a:ext cx="704502" cy="440218"/>
            </a:xfrm>
            <a:prstGeom prst="roundRect">
              <a:avLst/>
            </a:prstGeom>
            <a:solidFill>
              <a:srgbClr val="FFFFCC"/>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54000" tIns="27000" rIns="27000" bIns="27000" rtlCol="0" anchor="ctr" anchorCtr="0"/>
            <a:lstStyle/>
            <a:p>
              <a:pPr algn="ctr" fontAlgn="base">
                <a:lnSpc>
                  <a:spcPct val="120000"/>
                </a:lnSpc>
                <a:spcBef>
                  <a:spcPct val="0"/>
                </a:spcBef>
                <a:spcAft>
                  <a:spcPct val="0"/>
                </a:spcAft>
                <a:defRPr/>
              </a:pPr>
              <a:r>
                <a:rPr kumimoji="0" lang="en-US" altLang="ja-JP" sz="900" b="1" kern="0" dirty="0">
                  <a:solidFill>
                    <a:prstClr val="white">
                      <a:lumMod val="50000"/>
                    </a:prstClr>
                  </a:solidFill>
                  <a:latin typeface="Yu Gothic UI" panose="020B0500000000000000" pitchFamily="34" charset="-128"/>
                  <a:ea typeface="Yu Gothic UI" panose="020B0500000000000000" pitchFamily="34" charset="-128"/>
                  <a:cs typeface="Meiryo UI" panose="020B0604030504040204" pitchFamily="50" charset="-128"/>
                </a:rPr>
                <a:t>UPS</a:t>
              </a:r>
              <a:endParaRPr kumimoji="0" lang="ja-JP" altLang="en-US" sz="900" b="1" kern="0" dirty="0">
                <a:solidFill>
                  <a:prstClr val="white">
                    <a:lumMod val="50000"/>
                  </a:prstClr>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39" name="テキスト ボックス 38">
              <a:extLst>
                <a:ext uri="{FF2B5EF4-FFF2-40B4-BE49-F238E27FC236}">
                  <a16:creationId xmlns:a16="http://schemas.microsoft.com/office/drawing/2014/main" id="{4EBB8EF5-3AE3-F05E-6D84-00B9EE8945CC}"/>
                </a:ext>
              </a:extLst>
            </p:cNvPr>
            <p:cNvSpPr txBox="1"/>
            <p:nvPr/>
          </p:nvSpPr>
          <p:spPr>
            <a:xfrm>
              <a:off x="6995706" y="5956674"/>
              <a:ext cx="302568" cy="444577"/>
            </a:xfrm>
            <a:prstGeom prst="rect">
              <a:avLst/>
            </a:prstGeom>
            <a:noFill/>
          </p:spPr>
          <p:txBody>
            <a:bodyPr wrap="none" rtlCol="0">
              <a:spAutoFit/>
            </a:bodyPr>
            <a:lstStyle/>
            <a:p>
              <a:pPr algn="ctr" fontAlgn="base">
                <a:lnSpc>
                  <a:spcPct val="120000"/>
                </a:lnSpc>
                <a:spcBef>
                  <a:spcPct val="0"/>
                </a:spcBef>
                <a:spcAft>
                  <a:spcPct val="0"/>
                </a:spcAft>
                <a:defRPr/>
              </a:pPr>
              <a:endParaRPr kumimoji="0" lang="ja-JP" altLang="en-US" sz="788" b="1" kern="0">
                <a:solidFill>
                  <a:prstClr val="black"/>
                </a:solidFill>
                <a:latin typeface="Yu Gothic UI" panose="020B0500000000000000" pitchFamily="34" charset="-128"/>
                <a:ea typeface="Yu Gothic UI" panose="020B0500000000000000" pitchFamily="34" charset="-128"/>
              </a:endParaRPr>
            </a:p>
          </p:txBody>
        </p:sp>
        <p:sp>
          <p:nvSpPr>
            <p:cNvPr id="40" name="角丸四角形 39">
              <a:extLst>
                <a:ext uri="{FF2B5EF4-FFF2-40B4-BE49-F238E27FC236}">
                  <a16:creationId xmlns:a16="http://schemas.microsoft.com/office/drawing/2014/main" id="{871E42E2-B800-3538-78DB-042BCBEB8772}"/>
                </a:ext>
              </a:extLst>
            </p:cNvPr>
            <p:cNvSpPr/>
            <p:nvPr/>
          </p:nvSpPr>
          <p:spPr>
            <a:xfrm>
              <a:off x="-85003" y="5907445"/>
              <a:ext cx="1700988" cy="309156"/>
            </a:xfrm>
            <a:prstGeom prst="roundRect">
              <a:avLst/>
            </a:prstGeom>
            <a:solidFill>
              <a:srgbClr val="FFFFCC"/>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54000" tIns="27000" rIns="27000" bIns="27000" rtlCol="0" anchor="ctr" anchorCtr="0"/>
            <a:lstStyle/>
            <a:p>
              <a:pPr algn="ctr" fontAlgn="base">
                <a:lnSpc>
                  <a:spcPct val="120000"/>
                </a:lnSpc>
                <a:spcBef>
                  <a:spcPct val="0"/>
                </a:spcBef>
                <a:spcAft>
                  <a:spcPct val="0"/>
                </a:spcAft>
                <a:defRPr/>
              </a:pPr>
              <a:r>
                <a:rPr kumimoji="0" lang="ja-JP" altLang="en-US" sz="9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赤外線投光器</a:t>
              </a:r>
            </a:p>
          </p:txBody>
        </p:sp>
        <p:sp>
          <p:nvSpPr>
            <p:cNvPr id="41" name="テキスト ボックス 40">
              <a:extLst>
                <a:ext uri="{FF2B5EF4-FFF2-40B4-BE49-F238E27FC236}">
                  <a16:creationId xmlns:a16="http://schemas.microsoft.com/office/drawing/2014/main" id="{1CB39F84-505D-2677-5EAE-5D229D1FD974}"/>
                </a:ext>
              </a:extLst>
            </p:cNvPr>
            <p:cNvSpPr txBox="1"/>
            <p:nvPr/>
          </p:nvSpPr>
          <p:spPr>
            <a:xfrm>
              <a:off x="1540042" y="5914062"/>
              <a:ext cx="1242403" cy="446313"/>
            </a:xfrm>
            <a:prstGeom prst="rect">
              <a:avLst/>
            </a:prstGeom>
            <a:noFill/>
          </p:spPr>
          <p:txBody>
            <a:bodyPr wrap="none" rtlCol="0">
              <a:spAutoFit/>
            </a:bodyPr>
            <a:lstStyle/>
            <a:p>
              <a:pPr algn="r" fontAlgn="base">
                <a:lnSpc>
                  <a:spcPct val="120000"/>
                </a:lnSpc>
                <a:spcBef>
                  <a:spcPct val="0"/>
                </a:spcBef>
                <a:spcAft>
                  <a:spcPct val="0"/>
                </a:spcAft>
                <a:defRPr/>
              </a:pPr>
              <a:r>
                <a:rPr kumimoji="0" lang="en-US" altLang="ja-JP" sz="825" b="1" kern="0" dirty="0">
                  <a:solidFill>
                    <a:srgbClr val="000000"/>
                  </a:solidFill>
                  <a:latin typeface="Yu Gothic UI" panose="020B0500000000000000" pitchFamily="34" charset="-128"/>
                  <a:ea typeface="Yu Gothic UI" panose="020B0500000000000000" pitchFamily="34" charset="-128"/>
                </a:rPr>
                <a:t>1</a:t>
              </a:r>
              <a:r>
                <a:rPr kumimoji="0" lang="ja-JP" altLang="en-US" sz="825" b="1" kern="0" dirty="0">
                  <a:solidFill>
                    <a:srgbClr val="000000"/>
                  </a:solidFill>
                  <a:latin typeface="Yu Gothic UI" panose="020B0500000000000000" pitchFamily="34" charset="-128"/>
                  <a:ea typeface="Yu Gothic UI" panose="020B0500000000000000" pitchFamily="34" charset="-128"/>
                </a:rPr>
                <a:t>台</a:t>
              </a:r>
              <a:r>
                <a:rPr kumimoji="0" lang="en-US" altLang="ja-JP" sz="825" b="1" kern="0" dirty="0">
                  <a:solidFill>
                    <a:srgbClr val="000000"/>
                  </a:solidFill>
                  <a:latin typeface="Yu Gothic UI" panose="020B0500000000000000" pitchFamily="34" charset="-128"/>
                  <a:ea typeface="Yu Gothic UI" panose="020B0500000000000000" pitchFamily="34" charset="-128"/>
                </a:rPr>
                <a:t>/</a:t>
              </a:r>
              <a:r>
                <a:rPr kumimoji="0" lang="ja-JP" altLang="en-US" sz="825" b="1" kern="0" dirty="0">
                  <a:solidFill>
                    <a:srgbClr val="000000"/>
                  </a:solidFill>
                  <a:latin typeface="Yu Gothic UI" panose="020B0500000000000000" pitchFamily="34" charset="-128"/>
                  <a:ea typeface="Yu Gothic UI" panose="020B0500000000000000" pitchFamily="34" charset="-128"/>
                </a:rPr>
                <a:t>カメラ</a:t>
              </a:r>
              <a:r>
                <a:rPr kumimoji="0" lang="en-US" altLang="ja-JP" sz="825" b="1" kern="0" dirty="0">
                  <a:solidFill>
                    <a:srgbClr val="000000"/>
                  </a:solidFill>
                  <a:latin typeface="Yu Gothic UI" panose="020B0500000000000000" pitchFamily="34" charset="-128"/>
                  <a:ea typeface="Yu Gothic UI" panose="020B0500000000000000" pitchFamily="34" charset="-128"/>
                </a:rPr>
                <a:t>1</a:t>
              </a:r>
              <a:r>
                <a:rPr kumimoji="0" lang="ja-JP" altLang="en-US" sz="825" b="1" kern="0" dirty="0">
                  <a:solidFill>
                    <a:srgbClr val="000000"/>
                  </a:solidFill>
                  <a:latin typeface="Yu Gothic UI" panose="020B0500000000000000" pitchFamily="34" charset="-128"/>
                  <a:ea typeface="Yu Gothic UI" panose="020B0500000000000000" pitchFamily="34" charset="-128"/>
                </a:rPr>
                <a:t>台</a:t>
              </a:r>
              <a:endParaRPr kumimoji="0" lang="en-US" altLang="ja-JP" sz="825" b="1" kern="0" dirty="0">
                <a:solidFill>
                  <a:srgbClr val="000000"/>
                </a:solidFill>
                <a:latin typeface="Yu Gothic UI" panose="020B0500000000000000" pitchFamily="34" charset="-128"/>
                <a:ea typeface="Yu Gothic UI" panose="020B0500000000000000" pitchFamily="34" charset="-128"/>
              </a:endParaRPr>
            </a:p>
          </p:txBody>
        </p:sp>
        <p:pic>
          <p:nvPicPr>
            <p:cNvPr id="42" name="図 41">
              <a:extLst>
                <a:ext uri="{FF2B5EF4-FFF2-40B4-BE49-F238E27FC236}">
                  <a16:creationId xmlns:a16="http://schemas.microsoft.com/office/drawing/2014/main" id="{5A186557-AF70-504D-61A6-E042F2CF27E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607745" y="4313369"/>
              <a:ext cx="337014" cy="547230"/>
            </a:xfrm>
            <a:prstGeom prst="rect">
              <a:avLst/>
            </a:prstGeom>
          </p:spPr>
        </p:pic>
        <p:sp>
          <p:nvSpPr>
            <p:cNvPr id="43" name="テキスト ボックス 42">
              <a:extLst>
                <a:ext uri="{FF2B5EF4-FFF2-40B4-BE49-F238E27FC236}">
                  <a16:creationId xmlns:a16="http://schemas.microsoft.com/office/drawing/2014/main" id="{93771BE0-0C32-F041-DF26-97D26A4B1C40}"/>
                </a:ext>
              </a:extLst>
            </p:cNvPr>
            <p:cNvSpPr txBox="1"/>
            <p:nvPr/>
          </p:nvSpPr>
          <p:spPr>
            <a:xfrm>
              <a:off x="2487819" y="4789121"/>
              <a:ext cx="2988507" cy="893868"/>
            </a:xfrm>
            <a:prstGeom prst="rect">
              <a:avLst/>
            </a:prstGeom>
            <a:noFill/>
          </p:spPr>
          <p:txBody>
            <a:bodyPr wrap="square" rtlCol="0">
              <a:spAutoFit/>
            </a:bodyPr>
            <a:lstStyle/>
            <a:p>
              <a:pPr fontAlgn="base">
                <a:defRPr/>
              </a:pPr>
              <a:r>
                <a:rPr kumimoji="0" lang="ja-JP" altLang="ja-JP" sz="800" kern="0" dirty="0">
                  <a:solidFill>
                    <a:prstClr val="black"/>
                  </a:solidFill>
                  <a:latin typeface="Yu Gothic UI" panose="020B0500000000000000" pitchFamily="34" charset="-128"/>
                  <a:ea typeface="Yu Gothic UI" panose="020B0500000000000000" pitchFamily="34" charset="-128"/>
                </a:rPr>
                <a:t>・ADAM-6250（接点出力</a:t>
              </a:r>
              <a:r>
                <a:rPr kumimoji="0" lang="en-US" altLang="ja-JP" sz="800" kern="0" dirty="0">
                  <a:solidFill>
                    <a:prstClr val="black"/>
                  </a:solidFill>
                  <a:latin typeface="Yu Gothic UI" panose="020B0500000000000000" pitchFamily="34" charset="-128"/>
                  <a:ea typeface="Yu Gothic UI" panose="020B0500000000000000" pitchFamily="34" charset="-128"/>
                </a:rPr>
                <a:t>7,</a:t>
              </a:r>
              <a:r>
                <a:rPr kumimoji="0" lang="ja-JP" altLang="ja-JP" sz="800" kern="0" dirty="0">
                  <a:solidFill>
                    <a:prstClr val="black"/>
                  </a:solidFill>
                  <a:latin typeface="Yu Gothic UI" panose="020B0500000000000000" pitchFamily="34" charset="-128"/>
                  <a:ea typeface="Yu Gothic UI" panose="020B0500000000000000" pitchFamily="34" charset="-128"/>
                </a:rPr>
                <a:t>入力</a:t>
              </a:r>
              <a:r>
                <a:rPr kumimoji="0" lang="en-US" altLang="ja-JP" sz="800" kern="0" dirty="0">
                  <a:solidFill>
                    <a:prstClr val="black"/>
                  </a:solidFill>
                  <a:latin typeface="Yu Gothic UI" panose="020B0500000000000000" pitchFamily="34" charset="-128"/>
                  <a:ea typeface="Yu Gothic UI" panose="020B0500000000000000" pitchFamily="34" charset="-128"/>
                </a:rPr>
                <a:t>8</a:t>
              </a:r>
              <a:r>
                <a:rPr kumimoji="0" lang="ja-JP" altLang="ja-JP" sz="800" kern="0" dirty="0">
                  <a:solidFill>
                    <a:prstClr val="black"/>
                  </a:solidFill>
                  <a:latin typeface="Yu Gothic UI" panose="020B0500000000000000" pitchFamily="34" charset="-128"/>
                  <a:ea typeface="Yu Gothic UI" panose="020B0500000000000000" pitchFamily="34" charset="-128"/>
                </a:rPr>
                <a:t>）</a:t>
              </a:r>
            </a:p>
            <a:p>
              <a:pPr fontAlgn="base">
                <a:defRPr/>
              </a:pPr>
              <a:r>
                <a:rPr kumimoji="0" lang="ja-JP" altLang="ja-JP" sz="800" kern="0" dirty="0">
                  <a:solidFill>
                    <a:prstClr val="black"/>
                  </a:solidFill>
                  <a:latin typeface="Yu Gothic UI" panose="020B0500000000000000" pitchFamily="34" charset="-128"/>
                  <a:ea typeface="Yu Gothic UI" panose="020B0500000000000000" pitchFamily="34" charset="-128"/>
                </a:rPr>
                <a:t>・ADAM-625</a:t>
              </a:r>
              <a:r>
                <a:rPr kumimoji="0" lang="ja-JP" altLang="en-US" sz="800" kern="0" dirty="0">
                  <a:solidFill>
                    <a:prstClr val="black"/>
                  </a:solidFill>
                  <a:latin typeface="Yu Gothic UI" panose="020B0500000000000000" pitchFamily="34" charset="-128"/>
                  <a:ea typeface="Yu Gothic UI" panose="020B0500000000000000" pitchFamily="34" charset="-128"/>
                </a:rPr>
                <a:t>１</a:t>
              </a:r>
              <a:r>
                <a:rPr kumimoji="0" lang="ja-JP" altLang="ja-JP" sz="800" kern="0" dirty="0">
                  <a:solidFill>
                    <a:prstClr val="black"/>
                  </a:solidFill>
                  <a:latin typeface="Yu Gothic UI" panose="020B0500000000000000" pitchFamily="34" charset="-128"/>
                  <a:ea typeface="Yu Gothic UI" panose="020B0500000000000000" pitchFamily="34" charset="-128"/>
                </a:rPr>
                <a:t>（接点</a:t>
              </a:r>
              <a:r>
                <a:rPr kumimoji="0" lang="ja-JP" altLang="en-US" sz="800" kern="0" dirty="0">
                  <a:solidFill>
                    <a:prstClr val="black"/>
                  </a:solidFill>
                  <a:latin typeface="Yu Gothic UI" panose="020B0500000000000000" pitchFamily="34" charset="-128"/>
                  <a:ea typeface="Yu Gothic UI" panose="020B0500000000000000" pitchFamily="34" charset="-128"/>
                </a:rPr>
                <a:t>入力</a:t>
              </a:r>
              <a:r>
                <a:rPr kumimoji="0" lang="ja-JP" altLang="ja-JP" sz="800" kern="0" dirty="0">
                  <a:solidFill>
                    <a:prstClr val="black"/>
                  </a:solidFill>
                  <a:latin typeface="Yu Gothic UI" panose="020B0500000000000000" pitchFamily="34" charset="-128"/>
                  <a:ea typeface="Yu Gothic UI" panose="020B0500000000000000" pitchFamily="34" charset="-128"/>
                </a:rPr>
                <a:t>16ポート）</a:t>
              </a:r>
              <a:endParaRPr kumimoji="0" lang="ja-JP" altLang="ja-JP" sz="800" b="1" kern="0" dirty="0">
                <a:solidFill>
                  <a:prstClr val="black"/>
                </a:solidFill>
                <a:latin typeface="Yu Gothic UI" panose="020B0500000000000000" pitchFamily="34" charset="-128"/>
                <a:ea typeface="Yu Gothic UI" panose="020B0500000000000000" pitchFamily="34" charset="-128"/>
              </a:endParaRPr>
            </a:p>
            <a:p>
              <a:pPr fontAlgn="base">
                <a:defRPr/>
              </a:pPr>
              <a:r>
                <a:rPr kumimoji="0" lang="ja-JP" altLang="en-US" sz="800" b="1" kern="0" dirty="0">
                  <a:solidFill>
                    <a:prstClr val="black"/>
                  </a:solidFill>
                  <a:latin typeface="Yu Gothic UI" panose="020B0500000000000000" pitchFamily="34" charset="-128"/>
                  <a:ea typeface="Yu Gothic UI" panose="020B0500000000000000" pitchFamily="34" charset="-128"/>
                </a:rPr>
                <a:t>（アドバンテック株式会社製）</a:t>
              </a:r>
              <a:endParaRPr kumimoji="0" lang="en-US" altLang="ja-JP" sz="800" b="1" kern="0" dirty="0">
                <a:solidFill>
                  <a:prstClr val="black"/>
                </a:solidFill>
                <a:latin typeface="Yu Gothic UI" panose="020B0500000000000000" pitchFamily="34" charset="-128"/>
                <a:ea typeface="Yu Gothic UI" panose="020B0500000000000000" pitchFamily="34" charset="-128"/>
              </a:endParaRPr>
            </a:p>
          </p:txBody>
        </p:sp>
        <p:cxnSp>
          <p:nvCxnSpPr>
            <p:cNvPr id="44" name="直線矢印コネクタ 43">
              <a:extLst>
                <a:ext uri="{FF2B5EF4-FFF2-40B4-BE49-F238E27FC236}">
                  <a16:creationId xmlns:a16="http://schemas.microsoft.com/office/drawing/2014/main" id="{9EE5DE09-FDD9-8C2A-4462-6249C663DF5B}"/>
                </a:ext>
              </a:extLst>
            </p:cNvPr>
            <p:cNvCxnSpPr>
              <a:endCxn id="42" idx="3"/>
            </p:cNvCxnSpPr>
            <p:nvPr/>
          </p:nvCxnSpPr>
          <p:spPr>
            <a:xfrm flipH="1" flipV="1">
              <a:off x="3944759" y="4586985"/>
              <a:ext cx="553903" cy="26462"/>
            </a:xfrm>
            <a:prstGeom prst="straightConnector1">
              <a:avLst/>
            </a:prstGeom>
            <a:noFill/>
            <a:ln w="19050" cap="flat" cmpd="sng" algn="ctr">
              <a:solidFill>
                <a:srgbClr val="0070C0"/>
              </a:solidFill>
              <a:prstDash val="solid"/>
              <a:headEnd type="triangle" w="med" len="med"/>
              <a:tailEnd type="none" w="med" len="med"/>
            </a:ln>
            <a:effectLst/>
          </p:spPr>
        </p:cxnSp>
        <p:sp>
          <p:nvSpPr>
            <p:cNvPr id="45" name="テキスト ボックス 44">
              <a:extLst>
                <a:ext uri="{FF2B5EF4-FFF2-40B4-BE49-F238E27FC236}">
                  <a16:creationId xmlns:a16="http://schemas.microsoft.com/office/drawing/2014/main" id="{E9C655E9-24CD-AB45-96AC-343CAE1903D5}"/>
                </a:ext>
              </a:extLst>
            </p:cNvPr>
            <p:cNvSpPr txBox="1"/>
            <p:nvPr/>
          </p:nvSpPr>
          <p:spPr>
            <a:xfrm>
              <a:off x="2982891" y="5532428"/>
              <a:ext cx="1693993" cy="470769"/>
            </a:xfrm>
            <a:prstGeom prst="rect">
              <a:avLst/>
            </a:prstGeom>
            <a:solidFill>
              <a:sysClr val="window" lastClr="FFFFFF"/>
            </a:solidFill>
          </p:spPr>
          <p:txBody>
            <a:bodyPr wrap="none" rtlCol="0">
              <a:spAutoFit/>
            </a:bodyPr>
            <a:lstStyle/>
            <a:p>
              <a:pPr algn="r" fontAlgn="base">
                <a:lnSpc>
                  <a:spcPct val="120000"/>
                </a:lnSpc>
                <a:spcBef>
                  <a:spcPct val="0"/>
                </a:spcBef>
                <a:spcAft>
                  <a:spcPct val="0"/>
                </a:spcAft>
                <a:defRPr/>
              </a:pPr>
              <a:r>
                <a:rPr kumimoji="0" lang="ja-JP" altLang="en-US" sz="900" b="1" kern="0" dirty="0">
                  <a:solidFill>
                    <a:srgbClr val="000000"/>
                  </a:solidFill>
                  <a:latin typeface="Yu Gothic UI" panose="020B0500000000000000" pitchFamily="34" charset="-128"/>
                  <a:ea typeface="Yu Gothic UI" panose="020B0500000000000000" pitchFamily="34" charset="-128"/>
                </a:rPr>
                <a:t>最大</a:t>
              </a:r>
              <a:r>
                <a:rPr kumimoji="0" lang="en-US" altLang="ja-JP" sz="900" b="1" kern="0" dirty="0">
                  <a:solidFill>
                    <a:srgbClr val="000000"/>
                  </a:solidFill>
                  <a:latin typeface="Yu Gothic UI" panose="020B0500000000000000" pitchFamily="34" charset="-128"/>
                  <a:ea typeface="Yu Gothic UI" panose="020B0500000000000000" pitchFamily="34" charset="-128"/>
                </a:rPr>
                <a:t>1</a:t>
              </a:r>
              <a:r>
                <a:rPr kumimoji="0" lang="ja-JP" altLang="en-US" sz="900" b="1" kern="0" dirty="0">
                  <a:solidFill>
                    <a:srgbClr val="000000"/>
                  </a:solidFill>
                  <a:latin typeface="Yu Gothic UI" panose="020B0500000000000000" pitchFamily="34" charset="-128"/>
                  <a:ea typeface="Yu Gothic UI" panose="020B0500000000000000" pitchFamily="34" charset="-128"/>
                </a:rPr>
                <a:t>台</a:t>
              </a:r>
              <a:r>
                <a:rPr kumimoji="0" lang="en-US" altLang="ja-JP" sz="900" b="1" kern="0" dirty="0">
                  <a:solidFill>
                    <a:srgbClr val="000000"/>
                  </a:solidFill>
                  <a:latin typeface="Yu Gothic UI" panose="020B0500000000000000" pitchFamily="34" charset="-128"/>
                  <a:ea typeface="Yu Gothic UI" panose="020B0500000000000000" pitchFamily="34" charset="-128"/>
                </a:rPr>
                <a:t>/ASM1</a:t>
              </a:r>
              <a:r>
                <a:rPr kumimoji="0" lang="ja-JP" altLang="en-US" sz="900" b="1" kern="0" dirty="0">
                  <a:solidFill>
                    <a:srgbClr val="000000"/>
                  </a:solidFill>
                  <a:latin typeface="Yu Gothic UI" panose="020B0500000000000000" pitchFamily="34" charset="-128"/>
                  <a:ea typeface="Yu Gothic UI" panose="020B0500000000000000" pitchFamily="34" charset="-128"/>
                </a:rPr>
                <a:t>台</a:t>
              </a:r>
              <a:endParaRPr kumimoji="0" lang="en-US" altLang="ja-JP" sz="900" b="1" kern="0" dirty="0">
                <a:solidFill>
                  <a:srgbClr val="000000"/>
                </a:solidFill>
                <a:latin typeface="Yu Gothic UI" panose="020B0500000000000000" pitchFamily="34" charset="-128"/>
                <a:ea typeface="Yu Gothic UI" panose="020B0500000000000000" pitchFamily="34" charset="-128"/>
              </a:endParaRPr>
            </a:p>
          </p:txBody>
        </p:sp>
        <p:cxnSp>
          <p:nvCxnSpPr>
            <p:cNvPr id="46" name="直線矢印コネクタ 45">
              <a:extLst>
                <a:ext uri="{FF2B5EF4-FFF2-40B4-BE49-F238E27FC236}">
                  <a16:creationId xmlns:a16="http://schemas.microsoft.com/office/drawing/2014/main" id="{ADCE49F3-C5A7-1337-BCA2-3DAE084DC7BE}"/>
                </a:ext>
              </a:extLst>
            </p:cNvPr>
            <p:cNvCxnSpPr>
              <a:endCxn id="34" idx="3"/>
            </p:cNvCxnSpPr>
            <p:nvPr/>
          </p:nvCxnSpPr>
          <p:spPr>
            <a:xfrm flipH="1" flipV="1">
              <a:off x="8659327" y="3218050"/>
              <a:ext cx="1166636" cy="200453"/>
            </a:xfrm>
            <a:prstGeom prst="straightConnector1">
              <a:avLst/>
            </a:prstGeom>
            <a:noFill/>
            <a:ln w="19050" cap="flat" cmpd="sng" algn="ctr">
              <a:solidFill>
                <a:srgbClr val="0070C0"/>
              </a:solidFill>
              <a:prstDash val="solid"/>
              <a:headEnd type="triangle" w="med" len="med"/>
              <a:tailEnd type="none" w="med" len="med"/>
            </a:ln>
            <a:effectLst/>
          </p:spPr>
        </p:cxnSp>
        <p:cxnSp>
          <p:nvCxnSpPr>
            <p:cNvPr id="47" name="直線矢印コネクタ 46">
              <a:extLst>
                <a:ext uri="{FF2B5EF4-FFF2-40B4-BE49-F238E27FC236}">
                  <a16:creationId xmlns:a16="http://schemas.microsoft.com/office/drawing/2014/main" id="{57AE903F-3117-0780-8011-E6087BF9B8B6}"/>
                </a:ext>
              </a:extLst>
            </p:cNvPr>
            <p:cNvCxnSpPr>
              <a:stCxn id="42" idx="1"/>
            </p:cNvCxnSpPr>
            <p:nvPr/>
          </p:nvCxnSpPr>
          <p:spPr>
            <a:xfrm flipH="1" flipV="1">
              <a:off x="3254462" y="4321244"/>
              <a:ext cx="353283" cy="265741"/>
            </a:xfrm>
            <a:prstGeom prst="straightConnector1">
              <a:avLst/>
            </a:prstGeom>
            <a:noFill/>
            <a:ln w="19050" cap="flat" cmpd="sng" algn="ctr">
              <a:solidFill>
                <a:srgbClr val="0070C0"/>
              </a:solidFill>
              <a:prstDash val="solid"/>
              <a:headEnd type="triangle" w="med" len="med"/>
              <a:tailEnd type="none" w="med" len="med"/>
            </a:ln>
            <a:effectLst/>
          </p:spPr>
        </p:cxnSp>
        <p:sp>
          <p:nvSpPr>
            <p:cNvPr id="48" name="テキスト ボックス 47">
              <a:extLst>
                <a:ext uri="{FF2B5EF4-FFF2-40B4-BE49-F238E27FC236}">
                  <a16:creationId xmlns:a16="http://schemas.microsoft.com/office/drawing/2014/main" id="{CD9CF0EA-7A4B-E5FD-F906-EE45AC95B5FC}"/>
                </a:ext>
              </a:extLst>
            </p:cNvPr>
            <p:cNvSpPr txBox="1"/>
            <p:nvPr/>
          </p:nvSpPr>
          <p:spPr>
            <a:xfrm>
              <a:off x="7863433" y="1685004"/>
              <a:ext cx="3291604" cy="893868"/>
            </a:xfrm>
            <a:prstGeom prst="rect">
              <a:avLst/>
            </a:prstGeom>
            <a:noFill/>
          </p:spPr>
          <p:txBody>
            <a:bodyPr wrap="square" rtlCol="0">
              <a:spAutoFit/>
            </a:bodyPr>
            <a:lstStyle/>
            <a:p>
              <a:pPr fontAlgn="base">
                <a:defRPr/>
              </a:pPr>
              <a:r>
                <a:rPr kumimoji="0" lang="ja-JP" altLang="ja-JP" sz="800" kern="0" dirty="0">
                  <a:solidFill>
                    <a:prstClr val="black"/>
                  </a:solidFill>
                  <a:latin typeface="Yu Gothic UI" panose="020B0500000000000000" pitchFamily="34" charset="-128"/>
                  <a:ea typeface="Yu Gothic UI" panose="020B0500000000000000" pitchFamily="34" charset="-128"/>
                </a:rPr>
                <a:t>・ADAM-6250（接点出力</a:t>
              </a:r>
              <a:r>
                <a:rPr kumimoji="0" lang="en-US" altLang="ja-JP" sz="800" kern="0" dirty="0">
                  <a:solidFill>
                    <a:prstClr val="black"/>
                  </a:solidFill>
                  <a:latin typeface="Yu Gothic UI" panose="020B0500000000000000" pitchFamily="34" charset="-128"/>
                  <a:ea typeface="Yu Gothic UI" panose="020B0500000000000000" pitchFamily="34" charset="-128"/>
                </a:rPr>
                <a:t>7,</a:t>
              </a:r>
              <a:r>
                <a:rPr kumimoji="0" lang="ja-JP" altLang="ja-JP" sz="800" kern="0" dirty="0">
                  <a:solidFill>
                    <a:prstClr val="black"/>
                  </a:solidFill>
                  <a:latin typeface="Yu Gothic UI" panose="020B0500000000000000" pitchFamily="34" charset="-128"/>
                  <a:ea typeface="Yu Gothic UI" panose="020B0500000000000000" pitchFamily="34" charset="-128"/>
                </a:rPr>
                <a:t>入力</a:t>
              </a:r>
              <a:r>
                <a:rPr kumimoji="0" lang="en-US" altLang="ja-JP" sz="800" kern="0" dirty="0">
                  <a:solidFill>
                    <a:prstClr val="black"/>
                  </a:solidFill>
                  <a:latin typeface="Yu Gothic UI" panose="020B0500000000000000" pitchFamily="34" charset="-128"/>
                  <a:ea typeface="Yu Gothic UI" panose="020B0500000000000000" pitchFamily="34" charset="-128"/>
                </a:rPr>
                <a:t>8</a:t>
              </a:r>
              <a:r>
                <a:rPr kumimoji="0" lang="ja-JP" altLang="ja-JP" sz="800" kern="0" dirty="0">
                  <a:solidFill>
                    <a:prstClr val="black"/>
                  </a:solidFill>
                  <a:latin typeface="Yu Gothic UI" panose="020B0500000000000000" pitchFamily="34" charset="-128"/>
                  <a:ea typeface="Yu Gothic UI" panose="020B0500000000000000" pitchFamily="34" charset="-128"/>
                </a:rPr>
                <a:t>）</a:t>
              </a:r>
            </a:p>
            <a:p>
              <a:pPr fontAlgn="base">
                <a:defRPr/>
              </a:pPr>
              <a:r>
                <a:rPr kumimoji="0" lang="ja-JP" altLang="ja-JP" sz="800" kern="0" dirty="0">
                  <a:solidFill>
                    <a:prstClr val="black"/>
                  </a:solidFill>
                  <a:latin typeface="Yu Gothic UI" panose="020B0500000000000000" pitchFamily="34" charset="-128"/>
                  <a:ea typeface="Yu Gothic UI" panose="020B0500000000000000" pitchFamily="34" charset="-128"/>
                </a:rPr>
                <a:t>・ADAM-6256（接点出力16ポート）</a:t>
              </a:r>
              <a:br>
                <a:rPr kumimoji="0" lang="en-US" altLang="ja-JP" sz="800" b="1" kern="0" dirty="0">
                  <a:solidFill>
                    <a:prstClr val="black"/>
                  </a:solidFill>
                  <a:latin typeface="Yu Gothic UI" panose="020B0500000000000000" pitchFamily="34" charset="-128"/>
                  <a:ea typeface="Yu Gothic UI" panose="020B0500000000000000" pitchFamily="34" charset="-128"/>
                </a:rPr>
              </a:br>
              <a:r>
                <a:rPr kumimoji="0" lang="ja-JP" altLang="en-US" sz="800" b="1" kern="0" dirty="0">
                  <a:solidFill>
                    <a:prstClr val="black"/>
                  </a:solidFill>
                  <a:latin typeface="Yu Gothic UI" panose="020B0500000000000000" pitchFamily="34" charset="-128"/>
                  <a:ea typeface="Yu Gothic UI" panose="020B0500000000000000" pitchFamily="34" charset="-128"/>
                </a:rPr>
                <a:t>（アドバンテック株式会社製）</a:t>
              </a:r>
              <a:endParaRPr kumimoji="0" lang="en-US" altLang="ja-JP" sz="800" b="1" kern="0" dirty="0">
                <a:solidFill>
                  <a:prstClr val="black"/>
                </a:solidFill>
                <a:latin typeface="Yu Gothic UI" panose="020B0500000000000000" pitchFamily="34" charset="-128"/>
                <a:ea typeface="Yu Gothic UI" panose="020B0500000000000000" pitchFamily="34" charset="-128"/>
              </a:endParaRPr>
            </a:p>
          </p:txBody>
        </p:sp>
      </p:grpSp>
      <p:sp>
        <p:nvSpPr>
          <p:cNvPr id="49" name="テキスト ボックス 48">
            <a:extLst>
              <a:ext uri="{FF2B5EF4-FFF2-40B4-BE49-F238E27FC236}">
                <a16:creationId xmlns:a16="http://schemas.microsoft.com/office/drawing/2014/main" id="{BE0770C8-74CE-3A0D-66F7-A9BAA86D8020}"/>
              </a:ext>
            </a:extLst>
          </p:cNvPr>
          <p:cNvSpPr txBox="1"/>
          <p:nvPr/>
        </p:nvSpPr>
        <p:spPr>
          <a:xfrm>
            <a:off x="5666073" y="4527776"/>
            <a:ext cx="3395801" cy="270267"/>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fontAlgn="base">
              <a:lnSpc>
                <a:spcPct val="120000"/>
              </a:lnSpc>
              <a:spcBef>
                <a:spcPct val="0"/>
              </a:spcBef>
              <a:spcAft>
                <a:spcPct val="0"/>
              </a:spcAft>
              <a:defRPr/>
            </a:pPr>
            <a:r>
              <a:rPr kumimoji="0" lang="en-US" altLang="ja-JP" sz="1200" kern="0" dirty="0">
                <a:solidFill>
                  <a:prstClr val="black"/>
                </a:solidFill>
                <a:latin typeface="Yu Gothic UI" panose="020B0500000000000000" pitchFamily="34" charset="-128"/>
                <a:ea typeface="Yu Gothic UI" panose="020B0500000000000000" pitchFamily="34" charset="-128"/>
                <a:hlinkClick r:id="rId7"/>
              </a:rPr>
              <a:t>https://kms.business.panasonic.net/ipkms/m-jp/</a:t>
            </a:r>
            <a:endParaRPr kumimoji="0" lang="en-US" altLang="ja-JP" sz="1200" kern="0" dirty="0">
              <a:solidFill>
                <a:prstClr val="black"/>
              </a:solidFill>
              <a:latin typeface="Yu Gothic UI" panose="020B0500000000000000" pitchFamily="34" charset="-128"/>
              <a:ea typeface="Yu Gothic UI" panose="020B0500000000000000" pitchFamily="34" charset="-128"/>
            </a:endParaRPr>
          </a:p>
        </p:txBody>
      </p:sp>
      <p:sp>
        <p:nvSpPr>
          <p:cNvPr id="50" name="テキスト ボックス 49">
            <a:extLst>
              <a:ext uri="{FF2B5EF4-FFF2-40B4-BE49-F238E27FC236}">
                <a16:creationId xmlns:a16="http://schemas.microsoft.com/office/drawing/2014/main" id="{CE67DF0A-7F72-7795-4B9A-CD1492CC0DF5}"/>
              </a:ext>
            </a:extLst>
          </p:cNvPr>
          <p:cNvSpPr txBox="1"/>
          <p:nvPr/>
        </p:nvSpPr>
        <p:spPr>
          <a:xfrm>
            <a:off x="5614124" y="4400293"/>
            <a:ext cx="2092561" cy="220060"/>
          </a:xfrm>
          <a:prstGeom prst="rect">
            <a:avLst/>
          </a:prstGeom>
          <a:noFill/>
        </p:spPr>
        <p:txBody>
          <a:bodyPr rot="0" spcFirstLastPara="0" vertOverflow="overflow" horzOverflow="overflow" vert="horz" wrap="none" lIns="68580" tIns="34290" rIns="68580" bIns="34290" numCol="1" spcCol="0" rtlCol="0" fromWordArt="0" anchor="t" anchorCtr="0" forceAA="0" compatLnSpc="1">
            <a:prstTxWarp prst="textNoShape">
              <a:avLst/>
            </a:prstTxWarp>
            <a:spAutoFit/>
          </a:bodyPr>
          <a:lstStyle/>
          <a:p>
            <a:pPr fontAlgn="base">
              <a:lnSpc>
                <a:spcPct val="120000"/>
              </a:lnSpc>
              <a:spcBef>
                <a:spcPct val="0"/>
              </a:spcBef>
              <a:spcAft>
                <a:spcPct val="0"/>
              </a:spcAft>
              <a:defRPr/>
            </a:pPr>
            <a:r>
              <a:rPr kumimoji="0" lang="ja-JP" altLang="en-US" sz="900" b="1" kern="0" dirty="0">
                <a:solidFill>
                  <a:prstClr val="black"/>
                </a:solidFill>
                <a:latin typeface="Yu Gothic UI" panose="020B0500000000000000" pitchFamily="34" charset="-128"/>
                <a:ea typeface="Yu Gothic UI" panose="020B0500000000000000" pitchFamily="34" charset="-128"/>
              </a:rPr>
              <a:t>★キー管理システムの運用手順はこちら・・・</a:t>
            </a:r>
          </a:p>
        </p:txBody>
      </p:sp>
      <p:sp>
        <p:nvSpPr>
          <p:cNvPr id="51" name="テキスト ボックス 50">
            <a:extLst>
              <a:ext uri="{FF2B5EF4-FFF2-40B4-BE49-F238E27FC236}">
                <a16:creationId xmlns:a16="http://schemas.microsoft.com/office/drawing/2014/main" id="{B1A3E105-8016-F2C8-DCF2-104293F12BE4}"/>
              </a:ext>
            </a:extLst>
          </p:cNvPr>
          <p:cNvSpPr txBox="1"/>
          <p:nvPr/>
        </p:nvSpPr>
        <p:spPr>
          <a:xfrm>
            <a:off x="650206" y="4058260"/>
            <a:ext cx="1499750" cy="538802"/>
          </a:xfrm>
          <a:prstGeom prst="rect">
            <a:avLst/>
          </a:prstGeom>
          <a:noFill/>
        </p:spPr>
        <p:txBody>
          <a:bodyPr wrap="square" rtlCol="0">
            <a:spAutoFit/>
          </a:bodyPr>
          <a:lstStyle/>
          <a:p>
            <a:pPr algn="ctr" fontAlgn="base">
              <a:lnSpc>
                <a:spcPts val="975"/>
              </a:lnSpc>
              <a:spcBef>
                <a:spcPct val="0"/>
              </a:spcBef>
              <a:spcAft>
                <a:spcPct val="0"/>
              </a:spcAft>
              <a:defRPr/>
            </a:pPr>
            <a:r>
              <a:rPr kumimoji="0" lang="en-US" altLang="ja-JP" sz="1050" b="1" kern="0" dirty="0">
                <a:solidFill>
                  <a:prstClr val="black"/>
                </a:solidFill>
                <a:latin typeface="Yu Gothic UI" panose="020B0500000000000000" pitchFamily="34" charset="-128"/>
                <a:ea typeface="Yu Gothic UI" panose="020B0500000000000000" pitchFamily="34" charset="-128"/>
              </a:rPr>
              <a:t>VAR2-i8-1</a:t>
            </a:r>
          </a:p>
          <a:p>
            <a:pPr algn="ctr" fontAlgn="base">
              <a:lnSpc>
                <a:spcPct val="120000"/>
              </a:lnSpc>
              <a:spcBef>
                <a:spcPct val="0"/>
              </a:spcBef>
              <a:spcAft>
                <a:spcPct val="0"/>
              </a:spcAft>
              <a:defRPr/>
            </a:pPr>
            <a:r>
              <a:rPr kumimoji="0" lang="en-US" altLang="ja-JP" sz="1050" b="1" kern="0" dirty="0">
                <a:solidFill>
                  <a:prstClr val="black"/>
                </a:solidFill>
                <a:latin typeface="Yu Gothic UI" panose="020B0500000000000000" pitchFamily="34" charset="-128"/>
                <a:ea typeface="Yu Gothic UI" panose="020B0500000000000000" pitchFamily="34" charset="-128"/>
              </a:rPr>
              <a:t>VAR2-PoE-i8-1-PR</a:t>
            </a:r>
            <a:endParaRPr kumimoji="0" lang="ja-JP" altLang="en-US" sz="1050" b="1" kern="0" dirty="0">
              <a:solidFill>
                <a:prstClr val="black"/>
              </a:solidFill>
              <a:latin typeface="Yu Gothic UI" panose="020B0500000000000000" pitchFamily="34" charset="-128"/>
              <a:ea typeface="Yu Gothic UI" panose="020B0500000000000000" pitchFamily="34" charset="-128"/>
            </a:endParaRPr>
          </a:p>
          <a:p>
            <a:pPr algn="ctr" fontAlgn="base">
              <a:lnSpc>
                <a:spcPts val="975"/>
              </a:lnSpc>
              <a:spcBef>
                <a:spcPct val="0"/>
              </a:spcBef>
              <a:spcAft>
                <a:spcPct val="0"/>
              </a:spcAft>
              <a:defRPr/>
            </a:pPr>
            <a:r>
              <a:rPr kumimoji="0" lang="ja-JP" altLang="en-US" sz="788" b="1" kern="0" dirty="0">
                <a:solidFill>
                  <a:prstClr val="black"/>
                </a:solidFill>
                <a:latin typeface="Yu Gothic UI" panose="020B0500000000000000" pitchFamily="34" charset="-128"/>
                <a:ea typeface="Yu Gothic UI" panose="020B0500000000000000" pitchFamily="34" charset="-128"/>
              </a:rPr>
              <a:t>（</a:t>
            </a:r>
            <a:r>
              <a:rPr kumimoji="0" lang="en-US" altLang="ja-JP" sz="788" b="1" kern="0" dirty="0" err="1">
                <a:solidFill>
                  <a:prstClr val="black"/>
                </a:solidFill>
                <a:latin typeface="Yu Gothic UI" panose="020B0500000000000000" pitchFamily="34" charset="-128"/>
                <a:ea typeface="Yu Gothic UI" panose="020B0500000000000000" pitchFamily="34" charset="-128"/>
              </a:rPr>
              <a:t>Raytec</a:t>
            </a:r>
            <a:r>
              <a:rPr kumimoji="0" lang="ja-JP" altLang="en-US" sz="788" b="1" kern="0" dirty="0">
                <a:solidFill>
                  <a:prstClr val="black"/>
                </a:solidFill>
                <a:latin typeface="Yu Gothic UI" panose="020B0500000000000000" pitchFamily="34" charset="-128"/>
                <a:ea typeface="Yu Gothic UI" panose="020B0500000000000000" pitchFamily="34" charset="-128"/>
              </a:rPr>
              <a:t>製）</a:t>
            </a:r>
            <a:endParaRPr kumimoji="0" lang="en-US" altLang="ja-JP" sz="788" b="1" kern="0" dirty="0">
              <a:solidFill>
                <a:srgbClr val="C00000"/>
              </a:solidFill>
              <a:latin typeface="Yu Gothic UI" panose="020B0500000000000000" pitchFamily="34" charset="-128"/>
              <a:ea typeface="Yu Gothic UI" panose="020B0500000000000000" pitchFamily="34" charset="-128"/>
            </a:endParaRPr>
          </a:p>
        </p:txBody>
      </p:sp>
      <p:sp>
        <p:nvSpPr>
          <p:cNvPr id="52" name="正方形/長方形 51">
            <a:extLst>
              <a:ext uri="{FF2B5EF4-FFF2-40B4-BE49-F238E27FC236}">
                <a16:creationId xmlns:a16="http://schemas.microsoft.com/office/drawing/2014/main" id="{D16D55D9-EAF0-FDDB-5383-2BE1A5B5CC5A}"/>
              </a:ext>
            </a:extLst>
          </p:cNvPr>
          <p:cNvSpPr/>
          <p:nvPr/>
        </p:nvSpPr>
        <p:spPr>
          <a:xfrm>
            <a:off x="6402575" y="861591"/>
            <a:ext cx="2608219" cy="864731"/>
          </a:xfrm>
          <a:prstGeom prst="rect">
            <a:avLst/>
          </a:prstGeom>
          <a:solidFill>
            <a:srgbClr val="FFC000">
              <a:lumMod val="20000"/>
              <a:lumOff val="80000"/>
            </a:srgbClr>
          </a:solidFill>
          <a:ln w="25400" cap="flat" cmpd="sng" algn="ctr">
            <a:noFill/>
            <a:prstDash val="solid"/>
          </a:ln>
          <a:effectLst/>
        </p:spPr>
        <p:txBody>
          <a:bodyPr vert="horz" rtlCol="0" anchor="ctr"/>
          <a:lstStyle/>
          <a:p>
            <a:pPr>
              <a:lnSpc>
                <a:spcPct val="120000"/>
              </a:lnSpc>
              <a:defRPr/>
            </a:pPr>
            <a:r>
              <a:rPr kumimoji="0" lang="ja-JP" altLang="en-US" sz="1050" b="1" kern="0" dirty="0">
                <a:solidFill>
                  <a:srgbClr val="E7E6E6">
                    <a:lumMod val="25000"/>
                  </a:srgbClr>
                </a:solidFill>
                <a:latin typeface="Yu Gothic UI" panose="020B0500000000000000" pitchFamily="34" charset="-128"/>
                <a:ea typeface="Yu Gothic UI" panose="020B0500000000000000" pitchFamily="34" charset="-128"/>
              </a:rPr>
              <a:t>認識したナンバー情報の蓄積や接点制御には</a:t>
            </a:r>
            <a:br>
              <a:rPr kumimoji="0" lang="en-US" altLang="ja-JP" sz="1050" b="1" kern="0" dirty="0">
                <a:solidFill>
                  <a:srgbClr val="E7E6E6">
                    <a:lumMod val="25000"/>
                  </a:srgbClr>
                </a:solidFill>
                <a:latin typeface="Yu Gothic UI" panose="020B0500000000000000" pitchFamily="34" charset="-128"/>
                <a:ea typeface="Yu Gothic UI" panose="020B0500000000000000" pitchFamily="34" charset="-128"/>
              </a:rPr>
            </a:br>
            <a:r>
              <a:rPr kumimoji="0" lang="en-US" altLang="ja-JP" sz="1050" b="1" kern="0" dirty="0">
                <a:solidFill>
                  <a:srgbClr val="E7E6E6">
                    <a:lumMod val="25000"/>
                  </a:srgbClr>
                </a:solidFill>
                <a:latin typeface="Yu Gothic UI" panose="020B0500000000000000" pitchFamily="34" charset="-128"/>
                <a:ea typeface="Yu Gothic UI" panose="020B0500000000000000" pitchFamily="34" charset="-128"/>
              </a:rPr>
              <a:t>ASM300WUX</a:t>
            </a:r>
            <a:r>
              <a:rPr kumimoji="0" lang="ja-JP" altLang="en-US" sz="1050" b="1" kern="0" dirty="0">
                <a:solidFill>
                  <a:srgbClr val="E7E6E6">
                    <a:lumMod val="25000"/>
                  </a:srgbClr>
                </a:solidFill>
                <a:latin typeface="Yu Gothic UI" panose="020B0500000000000000" pitchFamily="34" charset="-128"/>
                <a:ea typeface="Yu Gothic UI" panose="020B0500000000000000" pitchFamily="34" charset="-128"/>
              </a:rPr>
              <a:t>＋</a:t>
            </a:r>
            <a:r>
              <a:rPr kumimoji="0" lang="en-US" altLang="ja-JP" sz="1050" b="1" kern="0" dirty="0">
                <a:solidFill>
                  <a:srgbClr val="E7E6E6">
                    <a:lumMod val="25000"/>
                  </a:srgbClr>
                </a:solidFill>
                <a:latin typeface="Yu Gothic UI" panose="020B0500000000000000" pitchFamily="34" charset="-128"/>
                <a:ea typeface="Yu Gothic UI" panose="020B0500000000000000" pitchFamily="34" charset="-128"/>
              </a:rPr>
              <a:t>ASE334WUX</a:t>
            </a:r>
            <a:r>
              <a:rPr kumimoji="0" lang="ja-JP" altLang="en-US" sz="1050" b="1" kern="0" dirty="0">
                <a:solidFill>
                  <a:srgbClr val="E7E6E6">
                    <a:lumMod val="25000"/>
                  </a:srgbClr>
                </a:solidFill>
                <a:latin typeface="Yu Gothic UI" panose="020B0500000000000000" pitchFamily="34" charset="-128"/>
                <a:ea typeface="Yu Gothic UI" panose="020B0500000000000000" pitchFamily="34" charset="-128"/>
              </a:rPr>
              <a:t>もしくは</a:t>
            </a:r>
            <a:endParaRPr kumimoji="0" lang="en-US" altLang="ja-JP" sz="1050" b="1" kern="0" dirty="0">
              <a:solidFill>
                <a:srgbClr val="E7E6E6">
                  <a:lumMod val="25000"/>
                </a:srgbClr>
              </a:solidFill>
              <a:latin typeface="Yu Gothic UI" panose="020B0500000000000000" pitchFamily="34" charset="-128"/>
              <a:ea typeface="Yu Gothic UI" panose="020B0500000000000000" pitchFamily="34" charset="-128"/>
            </a:endParaRPr>
          </a:p>
          <a:p>
            <a:pPr>
              <a:lnSpc>
                <a:spcPct val="120000"/>
              </a:lnSpc>
              <a:defRPr/>
            </a:pPr>
            <a:r>
              <a:rPr kumimoji="0" lang="ja-JP" altLang="en-US" sz="1050" b="1" kern="0" dirty="0">
                <a:solidFill>
                  <a:srgbClr val="E7E6E6">
                    <a:lumMod val="25000"/>
                  </a:srgbClr>
                </a:solidFill>
                <a:latin typeface="Yu Gothic UI" panose="020B0500000000000000" pitchFamily="34" charset="-128"/>
                <a:ea typeface="Yu Gothic UI" panose="020B0500000000000000" pitchFamily="34" charset="-128"/>
              </a:rPr>
              <a:t>個別のアプリやサーバーが必要です</a:t>
            </a:r>
          </a:p>
        </p:txBody>
      </p:sp>
      <p:pic>
        <p:nvPicPr>
          <p:cNvPr id="53" name="図 52">
            <a:extLst>
              <a:ext uri="{FF2B5EF4-FFF2-40B4-BE49-F238E27FC236}">
                <a16:creationId xmlns:a16="http://schemas.microsoft.com/office/drawing/2014/main" id="{FCCF6FCA-8D2A-E88E-1445-B18A79E125C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88649" y="2888941"/>
            <a:ext cx="750094" cy="571500"/>
          </a:xfrm>
          <a:prstGeom prst="rect">
            <a:avLst/>
          </a:prstGeom>
        </p:spPr>
      </p:pic>
      <p:pic>
        <p:nvPicPr>
          <p:cNvPr id="10" name="図 9">
            <a:extLst>
              <a:ext uri="{FF2B5EF4-FFF2-40B4-BE49-F238E27FC236}">
                <a16:creationId xmlns:a16="http://schemas.microsoft.com/office/drawing/2014/main" id="{1EE554CB-671B-E2A8-572D-B5A419442B98}"/>
              </a:ext>
            </a:extLst>
          </p:cNvPr>
          <p:cNvPicPr>
            <a:picLocks noChangeAspect="1"/>
          </p:cNvPicPr>
          <p:nvPr/>
        </p:nvPicPr>
        <p:blipFill>
          <a:blip r:embed="rId9"/>
          <a:stretch>
            <a:fillRect/>
          </a:stretch>
        </p:blipFill>
        <p:spPr>
          <a:xfrm>
            <a:off x="2185682" y="2363065"/>
            <a:ext cx="424053" cy="228600"/>
          </a:xfrm>
          <a:prstGeom prst="rect">
            <a:avLst/>
          </a:prstGeom>
        </p:spPr>
      </p:pic>
      <p:pic>
        <p:nvPicPr>
          <p:cNvPr id="14" name="図 13">
            <a:extLst>
              <a:ext uri="{FF2B5EF4-FFF2-40B4-BE49-F238E27FC236}">
                <a16:creationId xmlns:a16="http://schemas.microsoft.com/office/drawing/2014/main" id="{39D098C0-1B33-EC02-F0BC-DEED8E6F08C9}"/>
              </a:ext>
            </a:extLst>
          </p:cNvPr>
          <p:cNvPicPr>
            <a:picLocks noChangeAspect="1"/>
          </p:cNvPicPr>
          <p:nvPr/>
        </p:nvPicPr>
        <p:blipFill>
          <a:blip r:embed="rId9"/>
          <a:stretch>
            <a:fillRect/>
          </a:stretch>
        </p:blipFill>
        <p:spPr>
          <a:xfrm>
            <a:off x="2052443" y="4070570"/>
            <a:ext cx="424053" cy="228600"/>
          </a:xfrm>
          <a:prstGeom prst="rect">
            <a:avLst/>
          </a:prstGeom>
        </p:spPr>
      </p:pic>
    </p:spTree>
    <p:extLst>
      <p:ext uri="{BB962C8B-B14F-4D97-AF65-F5344CB8AC3E}">
        <p14:creationId xmlns:p14="http://schemas.microsoft.com/office/powerpoint/2010/main" val="2776252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スペック</a:t>
            </a:r>
            <a:r>
              <a:rPr kumimoji="1" lang="ja-JP" altLang="en-US" sz="2400" dirty="0"/>
              <a:t>（カメラ・ナンバー認識エンジン）</a:t>
            </a:r>
            <a:endParaRPr kumimoji="1" lang="ja-JP" altLang="en-US" dirty="0"/>
          </a:p>
        </p:txBody>
      </p:sp>
      <p:graphicFrame>
        <p:nvGraphicFramePr>
          <p:cNvPr id="3" name="表 2">
            <a:extLst>
              <a:ext uri="{FF2B5EF4-FFF2-40B4-BE49-F238E27FC236}">
                <a16:creationId xmlns:a16="http://schemas.microsoft.com/office/drawing/2014/main" id="{56CBAEF2-074E-D96E-C9C8-109E9CBDFD25}"/>
              </a:ext>
            </a:extLst>
          </p:cNvPr>
          <p:cNvGraphicFramePr>
            <a:graphicFrameLocks noGrp="1"/>
          </p:cNvGraphicFramePr>
          <p:nvPr>
            <p:extLst>
              <p:ext uri="{D42A27DB-BD31-4B8C-83A1-F6EECF244321}">
                <p14:modId xmlns:p14="http://schemas.microsoft.com/office/powerpoint/2010/main" val="2320339022"/>
              </p:ext>
            </p:extLst>
          </p:nvPr>
        </p:nvGraphicFramePr>
        <p:xfrm>
          <a:off x="160020" y="530408"/>
          <a:ext cx="8785860" cy="3695922"/>
        </p:xfrm>
        <a:graphic>
          <a:graphicData uri="http://schemas.openxmlformats.org/drawingml/2006/table">
            <a:tbl>
              <a:tblPr firstRow="1" bandRow="1"/>
              <a:tblGrid>
                <a:gridCol w="1782168">
                  <a:extLst>
                    <a:ext uri="{9D8B030D-6E8A-4147-A177-3AD203B41FA5}">
                      <a16:colId xmlns:a16="http://schemas.microsoft.com/office/drawing/2014/main" val="20000"/>
                    </a:ext>
                  </a:extLst>
                </a:gridCol>
                <a:gridCol w="4130952">
                  <a:extLst>
                    <a:ext uri="{9D8B030D-6E8A-4147-A177-3AD203B41FA5}">
                      <a16:colId xmlns:a16="http://schemas.microsoft.com/office/drawing/2014/main" val="20001"/>
                    </a:ext>
                  </a:extLst>
                </a:gridCol>
                <a:gridCol w="1436370">
                  <a:extLst>
                    <a:ext uri="{9D8B030D-6E8A-4147-A177-3AD203B41FA5}">
                      <a16:colId xmlns:a16="http://schemas.microsoft.com/office/drawing/2014/main" val="20002"/>
                    </a:ext>
                  </a:extLst>
                </a:gridCol>
                <a:gridCol w="1436370">
                  <a:extLst>
                    <a:ext uri="{9D8B030D-6E8A-4147-A177-3AD203B41FA5}">
                      <a16:colId xmlns:a16="http://schemas.microsoft.com/office/drawing/2014/main" val="1013923498"/>
                    </a:ext>
                  </a:extLst>
                </a:gridCol>
              </a:tblGrid>
              <a:tr h="205755">
                <a:tc rowSpan="2">
                  <a:txBody>
                    <a:bodyPr/>
                    <a:lstStyle>
                      <a:lvl1pPr marL="0" algn="l" defTabSz="914400" rtl="0" eaLnBrk="1" latinLnBrk="0" hangingPunct="1">
                        <a:defRPr kumimoji="1" sz="1800" b="1" kern="1200">
                          <a:solidFill>
                            <a:schemeClr val="lt1"/>
                          </a:solidFill>
                          <a:latin typeface="Arial"/>
                          <a:ea typeface="Meiryo UI"/>
                        </a:defRPr>
                      </a:lvl1pPr>
                      <a:lvl2pPr marL="457200" algn="l" defTabSz="914400" rtl="0" eaLnBrk="1" latinLnBrk="0" hangingPunct="1">
                        <a:defRPr kumimoji="1" sz="1800" b="1" kern="1200">
                          <a:solidFill>
                            <a:schemeClr val="lt1"/>
                          </a:solidFill>
                          <a:latin typeface="Arial"/>
                          <a:ea typeface="Meiryo UI"/>
                        </a:defRPr>
                      </a:lvl2pPr>
                      <a:lvl3pPr marL="914400" algn="l" defTabSz="914400" rtl="0" eaLnBrk="1" latinLnBrk="0" hangingPunct="1">
                        <a:defRPr kumimoji="1" sz="1800" b="1" kern="1200">
                          <a:solidFill>
                            <a:schemeClr val="lt1"/>
                          </a:solidFill>
                          <a:latin typeface="Arial"/>
                          <a:ea typeface="Meiryo UI"/>
                        </a:defRPr>
                      </a:lvl3pPr>
                      <a:lvl4pPr marL="1371600" algn="l" defTabSz="914400" rtl="0" eaLnBrk="1" latinLnBrk="0" hangingPunct="1">
                        <a:defRPr kumimoji="1" sz="1800" b="1" kern="1200">
                          <a:solidFill>
                            <a:schemeClr val="lt1"/>
                          </a:solidFill>
                          <a:latin typeface="Arial"/>
                          <a:ea typeface="Meiryo UI"/>
                        </a:defRPr>
                      </a:lvl4pPr>
                      <a:lvl5pPr marL="1828800" algn="l" defTabSz="914400" rtl="0" eaLnBrk="1" latinLnBrk="0" hangingPunct="1">
                        <a:defRPr kumimoji="1" sz="1800" b="1" kern="1200">
                          <a:solidFill>
                            <a:schemeClr val="lt1"/>
                          </a:solidFill>
                          <a:latin typeface="Arial"/>
                          <a:ea typeface="Meiryo UI"/>
                        </a:defRPr>
                      </a:lvl5pPr>
                      <a:lvl6pPr marL="2286000" algn="l" defTabSz="914400" rtl="0" eaLnBrk="1" latinLnBrk="0" hangingPunct="1">
                        <a:defRPr kumimoji="1" sz="1800" b="1" kern="1200">
                          <a:solidFill>
                            <a:schemeClr val="lt1"/>
                          </a:solidFill>
                          <a:latin typeface="Arial"/>
                          <a:ea typeface="Meiryo UI"/>
                        </a:defRPr>
                      </a:lvl6pPr>
                      <a:lvl7pPr marL="2743200" algn="l" defTabSz="914400" rtl="0" eaLnBrk="1" latinLnBrk="0" hangingPunct="1">
                        <a:defRPr kumimoji="1" sz="1800" b="1" kern="1200">
                          <a:solidFill>
                            <a:schemeClr val="lt1"/>
                          </a:solidFill>
                          <a:latin typeface="Arial"/>
                          <a:ea typeface="Meiryo UI"/>
                        </a:defRPr>
                      </a:lvl7pPr>
                      <a:lvl8pPr marL="3200400" algn="l" defTabSz="914400" rtl="0" eaLnBrk="1" latinLnBrk="0" hangingPunct="1">
                        <a:defRPr kumimoji="1" sz="1800" b="1" kern="1200">
                          <a:solidFill>
                            <a:schemeClr val="lt1"/>
                          </a:solidFill>
                          <a:latin typeface="Arial"/>
                          <a:ea typeface="Meiryo UI"/>
                        </a:defRPr>
                      </a:lvl8pPr>
                      <a:lvl9pPr marL="3657600" algn="l" defTabSz="914400" rtl="0" eaLnBrk="1" latinLnBrk="0" hangingPunct="1">
                        <a:defRPr kumimoji="1" sz="1800" b="1" kern="1200">
                          <a:solidFill>
                            <a:schemeClr val="lt1"/>
                          </a:solidFill>
                          <a:latin typeface="Arial"/>
                          <a:ea typeface="Meiryo UI"/>
                        </a:defRPr>
                      </a:lvl9pPr>
                    </a:lstStyle>
                    <a:p>
                      <a:pPr algn="ctr"/>
                      <a:endParaRPr kumimoji="1" lang="ja-JP" altLang="en-US"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rowSpan="2">
                  <a:txBody>
                    <a:bodyPr/>
                    <a:lstStyle>
                      <a:lvl1pPr marL="0" algn="l" defTabSz="914400" rtl="0" eaLnBrk="1" latinLnBrk="0" hangingPunct="1">
                        <a:defRPr kumimoji="1" sz="1800" b="1" kern="1200">
                          <a:solidFill>
                            <a:schemeClr val="lt1"/>
                          </a:solidFill>
                          <a:latin typeface="Arial"/>
                          <a:ea typeface="Meiryo UI"/>
                        </a:defRPr>
                      </a:lvl1pPr>
                      <a:lvl2pPr marL="457200" algn="l" defTabSz="914400" rtl="0" eaLnBrk="1" latinLnBrk="0" hangingPunct="1">
                        <a:defRPr kumimoji="1" sz="1800" b="1" kern="1200">
                          <a:solidFill>
                            <a:schemeClr val="lt1"/>
                          </a:solidFill>
                          <a:latin typeface="Arial"/>
                          <a:ea typeface="Meiryo UI"/>
                        </a:defRPr>
                      </a:lvl2pPr>
                      <a:lvl3pPr marL="914400" algn="l" defTabSz="914400" rtl="0" eaLnBrk="1" latinLnBrk="0" hangingPunct="1">
                        <a:defRPr kumimoji="1" sz="1800" b="1" kern="1200">
                          <a:solidFill>
                            <a:schemeClr val="lt1"/>
                          </a:solidFill>
                          <a:latin typeface="Arial"/>
                          <a:ea typeface="Meiryo UI"/>
                        </a:defRPr>
                      </a:lvl3pPr>
                      <a:lvl4pPr marL="1371600" algn="l" defTabSz="914400" rtl="0" eaLnBrk="1" latinLnBrk="0" hangingPunct="1">
                        <a:defRPr kumimoji="1" sz="1800" b="1" kern="1200">
                          <a:solidFill>
                            <a:schemeClr val="lt1"/>
                          </a:solidFill>
                          <a:latin typeface="Arial"/>
                          <a:ea typeface="Meiryo UI"/>
                        </a:defRPr>
                      </a:lvl4pPr>
                      <a:lvl5pPr marL="1828800" algn="l" defTabSz="914400" rtl="0" eaLnBrk="1" latinLnBrk="0" hangingPunct="1">
                        <a:defRPr kumimoji="1" sz="1800" b="1" kern="1200">
                          <a:solidFill>
                            <a:schemeClr val="lt1"/>
                          </a:solidFill>
                          <a:latin typeface="Arial"/>
                          <a:ea typeface="Meiryo UI"/>
                        </a:defRPr>
                      </a:lvl5pPr>
                      <a:lvl6pPr marL="2286000" algn="l" defTabSz="914400" rtl="0" eaLnBrk="1" latinLnBrk="0" hangingPunct="1">
                        <a:defRPr kumimoji="1" sz="1800" b="1" kern="1200">
                          <a:solidFill>
                            <a:schemeClr val="lt1"/>
                          </a:solidFill>
                          <a:latin typeface="Arial"/>
                          <a:ea typeface="Meiryo UI"/>
                        </a:defRPr>
                      </a:lvl6pPr>
                      <a:lvl7pPr marL="2743200" algn="l" defTabSz="914400" rtl="0" eaLnBrk="1" latinLnBrk="0" hangingPunct="1">
                        <a:defRPr kumimoji="1" sz="1800" b="1" kern="1200">
                          <a:solidFill>
                            <a:schemeClr val="lt1"/>
                          </a:solidFill>
                          <a:latin typeface="Arial"/>
                          <a:ea typeface="Meiryo UI"/>
                        </a:defRPr>
                      </a:lvl7pPr>
                      <a:lvl8pPr marL="3200400" algn="l" defTabSz="914400" rtl="0" eaLnBrk="1" latinLnBrk="0" hangingPunct="1">
                        <a:defRPr kumimoji="1" sz="1800" b="1" kern="1200">
                          <a:solidFill>
                            <a:schemeClr val="lt1"/>
                          </a:solidFill>
                          <a:latin typeface="Arial"/>
                          <a:ea typeface="Meiryo UI"/>
                        </a:defRPr>
                      </a:lvl8pPr>
                      <a:lvl9pPr marL="3657600" algn="l" defTabSz="914400" rtl="0" eaLnBrk="1" latinLnBrk="0" hangingPunct="1">
                        <a:defRPr kumimoji="1" sz="1800" b="1" kern="1200">
                          <a:solidFill>
                            <a:schemeClr val="lt1"/>
                          </a:solidFill>
                          <a:latin typeface="Arial"/>
                          <a:ea typeface="Meiryo UI"/>
                        </a:defRPr>
                      </a:lvl9pPr>
                    </a:lstStyle>
                    <a:p>
                      <a:pPr algn="ctr"/>
                      <a:r>
                        <a:rPr kumimoji="1" lang="ja-JP" altLang="en-US" sz="10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新ナンバーキャッチ</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ctr"/>
                      <a:r>
                        <a:rPr kumimoji="1" lang="ja-JP" altLang="en-US" sz="10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従来ナンバーキャッチ</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kumimoji="1" lang="ja-JP" altLang="en-US"/>
                    </a:p>
                  </a:txBody>
                  <a:tcPr/>
                </a:tc>
                <a:extLst>
                  <a:ext uri="{0D108BD9-81ED-4DB2-BD59-A6C34878D82A}">
                    <a16:rowId xmlns:a16="http://schemas.microsoft.com/office/drawing/2014/main" val="10000"/>
                  </a:ext>
                </a:extLst>
              </a:tr>
              <a:tr h="205755">
                <a:tc vMerge="1">
                  <a:txBody>
                    <a:bodyPr/>
                    <a:lstStyle/>
                    <a:p>
                      <a:pPr algn="ctr"/>
                      <a:endParaRPr kumimoji="1" lang="ja-JP" altLang="en-US" sz="1200" b="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vMerge="1">
                  <a:txBody>
                    <a:bodyPr/>
                    <a:lstStyle/>
                    <a:p>
                      <a:pPr algn="ctr"/>
                      <a:endParaRPr kumimoji="1" lang="ja-JP" altLang="en-US" sz="1200" b="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ctr"/>
                      <a:r>
                        <a:rPr kumimoji="1" lang="en-US" altLang="ja-JP" sz="9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NR500L</a:t>
                      </a:r>
                      <a:endParaRPr kumimoji="1" lang="ja-JP" altLang="en-US" sz="9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ctr"/>
                      <a:r>
                        <a:rPr kumimoji="1" lang="en-US" altLang="ja-JP" sz="9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NR500</a:t>
                      </a:r>
                      <a:endParaRPr kumimoji="1" lang="ja-JP" altLang="en-US" sz="9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629874163"/>
                  </a:ext>
                </a:extLst>
              </a:tr>
              <a:tr h="205755">
                <a:tc>
                  <a:txBody>
                    <a:bodyPr/>
                    <a:lstStyle>
                      <a:lvl1pPr marL="0" algn="l" defTabSz="914400" rtl="0" eaLnBrk="1" latinLnBrk="0" hangingPunct="1">
                        <a:defRPr kumimoji="1" sz="1800" kern="1200">
                          <a:solidFill>
                            <a:schemeClr val="dk1"/>
                          </a:solidFill>
                          <a:latin typeface="Arial"/>
                          <a:ea typeface="Meiryo UI"/>
                        </a:defRPr>
                      </a:lvl1pPr>
                      <a:lvl2pPr marL="457200" algn="l" defTabSz="914400" rtl="0" eaLnBrk="1" latinLnBrk="0" hangingPunct="1">
                        <a:defRPr kumimoji="1" sz="1800" kern="1200">
                          <a:solidFill>
                            <a:schemeClr val="dk1"/>
                          </a:solidFill>
                          <a:latin typeface="Arial"/>
                          <a:ea typeface="Meiryo UI"/>
                        </a:defRPr>
                      </a:lvl2pPr>
                      <a:lvl3pPr marL="914400" algn="l" defTabSz="914400" rtl="0" eaLnBrk="1" latinLnBrk="0" hangingPunct="1">
                        <a:defRPr kumimoji="1" sz="1800" kern="1200">
                          <a:solidFill>
                            <a:schemeClr val="dk1"/>
                          </a:solidFill>
                          <a:latin typeface="Arial"/>
                          <a:ea typeface="Meiryo UI"/>
                        </a:defRPr>
                      </a:lvl3pPr>
                      <a:lvl4pPr marL="1371600" algn="l" defTabSz="914400" rtl="0" eaLnBrk="1" latinLnBrk="0" hangingPunct="1">
                        <a:defRPr kumimoji="1" sz="1800" kern="1200">
                          <a:solidFill>
                            <a:schemeClr val="dk1"/>
                          </a:solidFill>
                          <a:latin typeface="Arial"/>
                          <a:ea typeface="Meiryo UI"/>
                        </a:defRPr>
                      </a:lvl4pPr>
                      <a:lvl5pPr marL="1828800" algn="l" defTabSz="914400" rtl="0" eaLnBrk="1" latinLnBrk="0" hangingPunct="1">
                        <a:defRPr kumimoji="1" sz="1800" kern="1200">
                          <a:solidFill>
                            <a:schemeClr val="dk1"/>
                          </a:solidFill>
                          <a:latin typeface="Arial"/>
                          <a:ea typeface="Meiryo UI"/>
                        </a:defRPr>
                      </a:lvl5pPr>
                      <a:lvl6pPr marL="2286000" algn="l" defTabSz="914400" rtl="0" eaLnBrk="1" latinLnBrk="0" hangingPunct="1">
                        <a:defRPr kumimoji="1" sz="1800" kern="1200">
                          <a:solidFill>
                            <a:schemeClr val="dk1"/>
                          </a:solidFill>
                          <a:latin typeface="Arial"/>
                          <a:ea typeface="Meiryo UI"/>
                        </a:defRPr>
                      </a:lvl6pPr>
                      <a:lvl7pPr marL="2743200" algn="l" defTabSz="914400" rtl="0" eaLnBrk="1" latinLnBrk="0" hangingPunct="1">
                        <a:defRPr kumimoji="1" sz="1800" kern="1200">
                          <a:solidFill>
                            <a:schemeClr val="dk1"/>
                          </a:solidFill>
                          <a:latin typeface="Arial"/>
                          <a:ea typeface="Meiryo UI"/>
                        </a:defRPr>
                      </a:lvl7pPr>
                      <a:lvl8pPr marL="3200400" algn="l" defTabSz="914400" rtl="0" eaLnBrk="1" latinLnBrk="0" hangingPunct="1">
                        <a:defRPr kumimoji="1" sz="1800" kern="1200">
                          <a:solidFill>
                            <a:schemeClr val="dk1"/>
                          </a:solidFill>
                          <a:latin typeface="Arial"/>
                          <a:ea typeface="Meiryo UI"/>
                        </a:defRPr>
                      </a:lvl8pPr>
                      <a:lvl9pPr marL="3657600" algn="l" defTabSz="914400" rtl="0" eaLnBrk="1" latinLnBrk="0" hangingPunct="1">
                        <a:defRPr kumimoji="1" sz="1800" kern="1200">
                          <a:solidFill>
                            <a:schemeClr val="dk1"/>
                          </a:solidFill>
                          <a:latin typeface="Arial"/>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Yu Gothic UI" panose="020B0500000000000000" pitchFamily="34" charset="-128"/>
                          <a:ea typeface="Yu Gothic UI" panose="020B0500000000000000" pitchFamily="34" charset="-128"/>
                        </a:rPr>
                        <a:t>対応カメラ機種</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kumimoji="1" sz="1800" kern="1200">
                          <a:solidFill>
                            <a:schemeClr val="dk1"/>
                          </a:solidFill>
                          <a:latin typeface="Arial"/>
                          <a:ea typeface="Meiryo UI"/>
                        </a:defRPr>
                      </a:lvl1pPr>
                      <a:lvl2pPr marL="457200" algn="l" defTabSz="914400" rtl="0" eaLnBrk="1" latinLnBrk="0" hangingPunct="1">
                        <a:defRPr kumimoji="1" sz="1800" kern="1200">
                          <a:solidFill>
                            <a:schemeClr val="dk1"/>
                          </a:solidFill>
                          <a:latin typeface="Arial"/>
                          <a:ea typeface="Meiryo UI"/>
                        </a:defRPr>
                      </a:lvl2pPr>
                      <a:lvl3pPr marL="914400" algn="l" defTabSz="914400" rtl="0" eaLnBrk="1" latinLnBrk="0" hangingPunct="1">
                        <a:defRPr kumimoji="1" sz="1800" kern="1200">
                          <a:solidFill>
                            <a:schemeClr val="dk1"/>
                          </a:solidFill>
                          <a:latin typeface="Arial"/>
                          <a:ea typeface="Meiryo UI"/>
                        </a:defRPr>
                      </a:lvl3pPr>
                      <a:lvl4pPr marL="1371600" algn="l" defTabSz="914400" rtl="0" eaLnBrk="1" latinLnBrk="0" hangingPunct="1">
                        <a:defRPr kumimoji="1" sz="1800" kern="1200">
                          <a:solidFill>
                            <a:schemeClr val="dk1"/>
                          </a:solidFill>
                          <a:latin typeface="Arial"/>
                          <a:ea typeface="Meiryo UI"/>
                        </a:defRPr>
                      </a:lvl4pPr>
                      <a:lvl5pPr marL="1828800" algn="l" defTabSz="914400" rtl="0" eaLnBrk="1" latinLnBrk="0" hangingPunct="1">
                        <a:defRPr kumimoji="1" sz="1800" kern="1200">
                          <a:solidFill>
                            <a:schemeClr val="dk1"/>
                          </a:solidFill>
                          <a:latin typeface="Arial"/>
                          <a:ea typeface="Meiryo UI"/>
                        </a:defRPr>
                      </a:lvl5pPr>
                      <a:lvl6pPr marL="2286000" algn="l" defTabSz="914400" rtl="0" eaLnBrk="1" latinLnBrk="0" hangingPunct="1">
                        <a:defRPr kumimoji="1" sz="1800" kern="1200">
                          <a:solidFill>
                            <a:schemeClr val="dk1"/>
                          </a:solidFill>
                          <a:latin typeface="Arial"/>
                          <a:ea typeface="Meiryo UI"/>
                        </a:defRPr>
                      </a:lvl6pPr>
                      <a:lvl7pPr marL="2743200" algn="l" defTabSz="914400" rtl="0" eaLnBrk="1" latinLnBrk="0" hangingPunct="1">
                        <a:defRPr kumimoji="1" sz="1800" kern="1200">
                          <a:solidFill>
                            <a:schemeClr val="dk1"/>
                          </a:solidFill>
                          <a:latin typeface="Arial"/>
                          <a:ea typeface="Meiryo UI"/>
                        </a:defRPr>
                      </a:lvl7pPr>
                      <a:lvl8pPr marL="3200400" algn="l" defTabSz="914400" rtl="0" eaLnBrk="1" latinLnBrk="0" hangingPunct="1">
                        <a:defRPr kumimoji="1" sz="1800" kern="1200">
                          <a:solidFill>
                            <a:schemeClr val="dk1"/>
                          </a:solidFill>
                          <a:latin typeface="Arial"/>
                          <a:ea typeface="Meiryo UI"/>
                        </a:defRPr>
                      </a:lvl8pPr>
                      <a:lvl9pPr marL="3657600" algn="l" defTabSz="914400" rtl="0" eaLnBrk="1" latinLnBrk="0" hangingPunct="1">
                        <a:defRPr kumimoji="1" sz="1800" kern="1200">
                          <a:solidFill>
                            <a:schemeClr val="dk1"/>
                          </a:solidFill>
                          <a:latin typeface="Arial"/>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Yu Gothic UI" panose="020B0500000000000000" pitchFamily="34" charset="-128"/>
                          <a:ea typeface="Yu Gothic UI" panose="020B0500000000000000" pitchFamily="34" charset="-128"/>
                        </a:rPr>
                        <a:t>屋外</a:t>
                      </a:r>
                      <a:r>
                        <a:rPr kumimoji="1" lang="en-US" altLang="ja-JP" sz="900" b="0" dirty="0">
                          <a:solidFill>
                            <a:schemeClr val="tx1"/>
                          </a:solidFill>
                          <a:latin typeface="Yu Gothic UI" panose="020B0500000000000000" pitchFamily="34" charset="-128"/>
                          <a:ea typeface="Yu Gothic UI" panose="020B0500000000000000" pitchFamily="34" charset="-128"/>
                        </a:rPr>
                        <a:t>BOX/</a:t>
                      </a:r>
                      <a:r>
                        <a:rPr kumimoji="1" lang="ja-JP" altLang="en-US" sz="900" b="0" dirty="0">
                          <a:solidFill>
                            <a:schemeClr val="tx1"/>
                          </a:solidFill>
                          <a:latin typeface="Yu Gothic UI" panose="020B0500000000000000" pitchFamily="34" charset="-128"/>
                          <a:ea typeface="Yu Gothic UI" panose="020B0500000000000000" pitchFamily="34" charset="-128"/>
                        </a:rPr>
                        <a:t>バンダル</a:t>
                      </a:r>
                      <a:r>
                        <a:rPr kumimoji="1" lang="en-US" altLang="ja-JP" sz="900" b="0" dirty="0">
                          <a:solidFill>
                            <a:schemeClr val="tx1"/>
                          </a:solidFill>
                          <a:latin typeface="Yu Gothic UI" panose="020B0500000000000000" pitchFamily="34" charset="-128"/>
                          <a:ea typeface="Yu Gothic UI" panose="020B0500000000000000" pitchFamily="34" charset="-128"/>
                        </a:rPr>
                        <a:t>AI</a:t>
                      </a:r>
                      <a:r>
                        <a:rPr kumimoji="1" lang="ja-JP" altLang="en-US" sz="900" b="0" dirty="0">
                          <a:solidFill>
                            <a:schemeClr val="tx1"/>
                          </a:solidFill>
                          <a:latin typeface="Yu Gothic UI" panose="020B0500000000000000" pitchFamily="34" charset="-128"/>
                          <a:ea typeface="Yu Gothic UI" panose="020B0500000000000000" pitchFamily="34" charset="-128"/>
                        </a:rPr>
                        <a:t>カメラ</a:t>
                      </a:r>
                      <a:r>
                        <a:rPr kumimoji="1" lang="en-US" altLang="ja-JP" sz="900" b="0" dirty="0">
                          <a:solidFill>
                            <a:schemeClr val="tx1"/>
                          </a:solidFill>
                          <a:latin typeface="Yu Gothic UI" panose="020B0500000000000000" pitchFamily="34" charset="-128"/>
                          <a:ea typeface="Yu Gothic UI" panose="020B0500000000000000" pitchFamily="34" charset="-128"/>
                        </a:rPr>
                        <a:t>/</a:t>
                      </a:r>
                      <a:r>
                        <a:rPr kumimoji="1" lang="ja-JP" altLang="en-US" sz="900" b="0" dirty="0">
                          <a:solidFill>
                            <a:schemeClr val="tx1"/>
                          </a:solidFill>
                          <a:latin typeface="Yu Gothic UI" panose="020B0500000000000000" pitchFamily="34" charset="-128"/>
                          <a:ea typeface="Yu Gothic UI" panose="020B0500000000000000" pitchFamily="34" charset="-128"/>
                        </a:rPr>
                        <a:t>屋内</a:t>
                      </a:r>
                      <a:r>
                        <a:rPr kumimoji="1" lang="en-US" altLang="ja-JP" sz="900" b="0" dirty="0">
                          <a:solidFill>
                            <a:schemeClr val="tx1"/>
                          </a:solidFill>
                          <a:latin typeface="Yu Gothic UI" panose="020B0500000000000000" pitchFamily="34" charset="-128"/>
                          <a:ea typeface="Yu Gothic UI" panose="020B0500000000000000" pitchFamily="34" charset="-128"/>
                        </a:rPr>
                        <a:t>BOX</a:t>
                      </a:r>
                      <a:r>
                        <a:rPr kumimoji="1" lang="ja-JP" altLang="en-US" sz="900" b="0" dirty="0">
                          <a:solidFill>
                            <a:schemeClr val="tx1"/>
                          </a:solidFill>
                          <a:latin typeface="Yu Gothic UI" panose="020B0500000000000000" pitchFamily="34" charset="-128"/>
                          <a:ea typeface="Yu Gothic UI" panose="020B0500000000000000" pitchFamily="34" charset="-128"/>
                        </a:rPr>
                        <a:t>カメラ</a:t>
                      </a:r>
                      <a:r>
                        <a:rPr kumimoji="1" lang="en-US" altLang="ja-JP" sz="900" b="0" dirty="0">
                          <a:solidFill>
                            <a:schemeClr val="tx1"/>
                          </a:solidFill>
                          <a:latin typeface="Yu Gothic UI" panose="020B0500000000000000" pitchFamily="34" charset="-128"/>
                          <a:ea typeface="Yu Gothic UI" panose="020B0500000000000000" pitchFamily="34" charset="-128"/>
                        </a:rPr>
                        <a:t>(FHD/4K)</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l"/>
                      <a:r>
                        <a:rPr kumimoji="1" lang="en-US" altLang="ja-JP" sz="900" b="0" dirty="0" err="1">
                          <a:solidFill>
                            <a:schemeClr val="tx1"/>
                          </a:solidFill>
                          <a:latin typeface="Yu Gothic UI" panose="020B0500000000000000" pitchFamily="34" charset="-128"/>
                          <a:ea typeface="Yu Gothic UI" panose="020B0500000000000000" pitchFamily="34" charset="-128"/>
                          <a:cs typeface="Meiryo UI" panose="020B0604030504040204" pitchFamily="50" charset="-128"/>
                        </a:rPr>
                        <a:t>iPRO</a:t>
                      </a: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モデル指定 </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6</a:t>
                      </a: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機種</a:t>
                      </a:r>
                      <a:endPar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endParaRPr kumimoji="1" lang="ja-JP" altLang="en-US"/>
                    </a:p>
                  </a:txBody>
                  <a:tcPr/>
                </a:tc>
                <a:extLst>
                  <a:ext uri="{0D108BD9-81ED-4DB2-BD59-A6C34878D82A}">
                    <a16:rowId xmlns:a16="http://schemas.microsoft.com/office/drawing/2014/main" val="10001"/>
                  </a:ext>
                </a:extLst>
              </a:tr>
              <a:tr h="377205">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Yu Gothic UI" panose="020B0500000000000000" pitchFamily="34" charset="-128"/>
                          <a:ea typeface="Yu Gothic UI" panose="020B0500000000000000" pitchFamily="34" charset="-128"/>
                        </a:rPr>
                        <a:t>対象車両</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Yu Gothic UI" panose="020B0500000000000000" pitchFamily="34" charset="-128"/>
                          <a:ea typeface="Yu Gothic UI" panose="020B0500000000000000" pitchFamily="34" charset="-128"/>
                        </a:rPr>
                        <a:t>四輪車（</a:t>
                      </a:r>
                      <a:r>
                        <a:rPr kumimoji="1" lang="zh-TW" altLang="en-US" sz="900" b="0" dirty="0">
                          <a:solidFill>
                            <a:schemeClr val="tx1"/>
                          </a:solidFill>
                          <a:latin typeface="Yu Gothic UI" panose="020B0500000000000000" pitchFamily="34" charset="-128"/>
                          <a:ea typeface="Yu Gothic UI" panose="020B0500000000000000" pitchFamily="34" charset="-128"/>
                        </a:rPr>
                        <a:t>大型自動車、普通自動車、軽自動車</a:t>
                      </a:r>
                      <a:r>
                        <a:rPr kumimoji="1" lang="ja-JP" altLang="en-US" sz="900" b="0" dirty="0">
                          <a:solidFill>
                            <a:schemeClr val="tx1"/>
                          </a:solidFill>
                          <a:latin typeface="Yu Gothic UI" panose="020B0500000000000000" pitchFamily="34" charset="-128"/>
                          <a:ea typeface="Yu Gothic UI" panose="020B0500000000000000" pitchFamily="34" charset="-128"/>
                        </a:rPr>
                        <a:t>）</a:t>
                      </a:r>
                      <a:endParaRPr kumimoji="1" lang="en-US" altLang="ja-JP" sz="900" b="0" dirty="0">
                        <a:solidFill>
                          <a:schemeClr val="tx1"/>
                        </a:solidFill>
                        <a:latin typeface="Yu Gothic UI" panose="020B0500000000000000" pitchFamily="34" charset="-128"/>
                        <a:ea typeface="Yu Gothic UI" panose="020B05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solidFill>
                          <a:latin typeface="Yu Gothic UI" panose="020B0500000000000000" pitchFamily="34" charset="-128"/>
                          <a:ea typeface="Yu Gothic UI" panose="020B0500000000000000" pitchFamily="34" charset="-128"/>
                        </a:rPr>
                        <a:t>※</a:t>
                      </a:r>
                      <a:r>
                        <a:rPr kumimoji="1" lang="ja-JP" altLang="en-US" sz="900" b="0" dirty="0">
                          <a:solidFill>
                            <a:schemeClr val="tx1"/>
                          </a:solidFill>
                          <a:latin typeface="Yu Gothic UI" panose="020B0500000000000000" pitchFamily="34" charset="-128"/>
                          <a:ea typeface="Yu Gothic UI" panose="020B0500000000000000" pitchFamily="34" charset="-128"/>
                        </a:rPr>
                        <a:t>特殊車両は対象外（外交官車両、自衛隊車両、仮ナンバー、等）</a:t>
                      </a:r>
                      <a:endParaRPr kumimoji="1" lang="en-US" altLang="ja-JP" sz="900" b="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dirty="0">
                          <a:solidFill>
                            <a:schemeClr val="tx1"/>
                          </a:solidFill>
                          <a:latin typeface="Yu Gothic UI" panose="020B0500000000000000" pitchFamily="34" charset="-128"/>
                          <a:ea typeface="Yu Gothic UI" panose="020B0500000000000000" pitchFamily="34" charset="-128"/>
                        </a:rPr>
                        <a:t>四輪車（</a:t>
                      </a:r>
                      <a:r>
                        <a:rPr kumimoji="1" lang="zh-TW" altLang="en-US" sz="700" b="0" dirty="0">
                          <a:solidFill>
                            <a:schemeClr val="tx1"/>
                          </a:solidFill>
                          <a:latin typeface="Yu Gothic UI" panose="020B0500000000000000" pitchFamily="34" charset="-128"/>
                          <a:ea typeface="Yu Gothic UI" panose="020B0500000000000000" pitchFamily="34" charset="-128"/>
                        </a:rPr>
                        <a:t>大型自動車、普通自動車、軽自動車</a:t>
                      </a:r>
                      <a:r>
                        <a:rPr kumimoji="1" lang="ja-JP" altLang="en-US" sz="700" b="0" dirty="0">
                          <a:solidFill>
                            <a:schemeClr val="tx1"/>
                          </a:solidFill>
                          <a:latin typeface="Yu Gothic UI" panose="020B0500000000000000" pitchFamily="34" charset="-128"/>
                          <a:ea typeface="Yu Gothic UI" panose="020B0500000000000000" pitchFamily="34" charset="-128"/>
                        </a:rPr>
                        <a:t>）</a:t>
                      </a:r>
                      <a:endParaRPr kumimoji="1" lang="en-US" altLang="ja-JP" sz="700" b="0" dirty="0">
                        <a:solidFill>
                          <a:schemeClr val="tx1"/>
                        </a:solidFill>
                        <a:latin typeface="Yu Gothic UI" panose="020B0500000000000000" pitchFamily="34" charset="-128"/>
                        <a:ea typeface="Yu Gothic UI" panose="020B05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dirty="0">
                          <a:solidFill>
                            <a:schemeClr val="tx1"/>
                          </a:solidFill>
                          <a:latin typeface="Yu Gothic UI" panose="020B0500000000000000" pitchFamily="34" charset="-128"/>
                          <a:ea typeface="Yu Gothic UI" panose="020B0500000000000000" pitchFamily="34" charset="-128"/>
                        </a:rPr>
                        <a:t>※</a:t>
                      </a:r>
                      <a:r>
                        <a:rPr kumimoji="1" lang="ja-JP" altLang="en-US" sz="700" b="0" dirty="0">
                          <a:solidFill>
                            <a:schemeClr val="tx1"/>
                          </a:solidFill>
                          <a:latin typeface="Yu Gothic UI" panose="020B0500000000000000" pitchFamily="34" charset="-128"/>
                          <a:ea typeface="Yu Gothic UI" panose="020B0500000000000000" pitchFamily="34" charset="-128"/>
                        </a:rPr>
                        <a:t>特殊車両は対象外（外交官車両、自衛隊車両、仮ナンバー、等）</a:t>
                      </a:r>
                      <a:endParaRPr kumimoji="1" lang="en-US" altLang="ja-JP" sz="700" b="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endParaRPr kumimoji="1" lang="ja-JP" altLang="en-US"/>
                    </a:p>
                  </a:txBody>
                  <a:tcPr/>
                </a:tc>
                <a:extLst>
                  <a:ext uri="{0D108BD9-81ED-4DB2-BD59-A6C34878D82A}">
                    <a16:rowId xmlns:a16="http://schemas.microsoft.com/office/drawing/2014/main" val="2371347811"/>
                  </a:ext>
                </a:extLst>
              </a:tr>
              <a:tr h="205755">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Yu Gothic UI" panose="020B0500000000000000" pitchFamily="34" charset="-128"/>
                          <a:ea typeface="Yu Gothic UI" panose="020B0500000000000000" pitchFamily="34" charset="-128"/>
                        </a:rPr>
                        <a:t>新ナンバー（絵柄、英字）</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l"/>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対応</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(2020</a:t>
                      </a: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年</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5</a:t>
                      </a: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月発行分</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l"/>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非対応</a:t>
                      </a:r>
                      <a:endPar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endParaRPr kumimoji="1" lang="ja-JP" altLang="en-US"/>
                    </a:p>
                  </a:txBody>
                  <a:tcPr/>
                </a:tc>
                <a:extLst>
                  <a:ext uri="{0D108BD9-81ED-4DB2-BD59-A6C34878D82A}">
                    <a16:rowId xmlns:a16="http://schemas.microsoft.com/office/drawing/2014/main" val="4064466671"/>
                  </a:ext>
                </a:extLst>
              </a:tr>
              <a:tr h="205755">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Yu Gothic UI" panose="020B0500000000000000" pitchFamily="34" charset="-128"/>
                          <a:ea typeface="Yu Gothic UI" panose="020B0500000000000000" pitchFamily="34" charset="-128"/>
                        </a:rPr>
                        <a:t>字光式プレート対応</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l"/>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対応</a:t>
                      </a:r>
                      <a:endPar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l"/>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非対応</a:t>
                      </a:r>
                      <a:endPar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endParaRPr kumimoji="1" lang="ja-JP" altLang="en-US"/>
                    </a:p>
                  </a:txBody>
                  <a:tcPr/>
                </a:tc>
                <a:extLst>
                  <a:ext uri="{0D108BD9-81ED-4DB2-BD59-A6C34878D82A}">
                    <a16:rowId xmlns:a16="http://schemas.microsoft.com/office/drawing/2014/main" val="998455379"/>
                  </a:ext>
                </a:extLst>
              </a:tr>
              <a:tr h="342915">
                <a:tc>
                  <a:txBody>
                    <a:bodyPr/>
                    <a:lstStyle>
                      <a:lvl1pPr marL="0" algn="l" defTabSz="914400" rtl="0" eaLnBrk="1" latinLnBrk="0" hangingPunct="1">
                        <a:defRPr kumimoji="1" sz="1800" kern="1200">
                          <a:solidFill>
                            <a:schemeClr val="dk1"/>
                          </a:solidFill>
                          <a:latin typeface="Arial"/>
                          <a:ea typeface="Meiryo UI"/>
                        </a:defRPr>
                      </a:lvl1pPr>
                      <a:lvl2pPr marL="457200" algn="l" defTabSz="914400" rtl="0" eaLnBrk="1" latinLnBrk="0" hangingPunct="1">
                        <a:defRPr kumimoji="1" sz="1800" kern="1200">
                          <a:solidFill>
                            <a:schemeClr val="dk1"/>
                          </a:solidFill>
                          <a:latin typeface="Arial"/>
                          <a:ea typeface="Meiryo UI"/>
                        </a:defRPr>
                      </a:lvl2pPr>
                      <a:lvl3pPr marL="914400" algn="l" defTabSz="914400" rtl="0" eaLnBrk="1" latinLnBrk="0" hangingPunct="1">
                        <a:defRPr kumimoji="1" sz="1800" kern="1200">
                          <a:solidFill>
                            <a:schemeClr val="dk1"/>
                          </a:solidFill>
                          <a:latin typeface="Arial"/>
                          <a:ea typeface="Meiryo UI"/>
                        </a:defRPr>
                      </a:lvl3pPr>
                      <a:lvl4pPr marL="1371600" algn="l" defTabSz="914400" rtl="0" eaLnBrk="1" latinLnBrk="0" hangingPunct="1">
                        <a:defRPr kumimoji="1" sz="1800" kern="1200">
                          <a:solidFill>
                            <a:schemeClr val="dk1"/>
                          </a:solidFill>
                          <a:latin typeface="Arial"/>
                          <a:ea typeface="Meiryo UI"/>
                        </a:defRPr>
                      </a:lvl4pPr>
                      <a:lvl5pPr marL="1828800" algn="l" defTabSz="914400" rtl="0" eaLnBrk="1" latinLnBrk="0" hangingPunct="1">
                        <a:defRPr kumimoji="1" sz="1800" kern="1200">
                          <a:solidFill>
                            <a:schemeClr val="dk1"/>
                          </a:solidFill>
                          <a:latin typeface="Arial"/>
                          <a:ea typeface="Meiryo UI"/>
                        </a:defRPr>
                      </a:lvl5pPr>
                      <a:lvl6pPr marL="2286000" algn="l" defTabSz="914400" rtl="0" eaLnBrk="1" latinLnBrk="0" hangingPunct="1">
                        <a:defRPr kumimoji="1" sz="1800" kern="1200">
                          <a:solidFill>
                            <a:schemeClr val="dk1"/>
                          </a:solidFill>
                          <a:latin typeface="Arial"/>
                          <a:ea typeface="Meiryo UI"/>
                        </a:defRPr>
                      </a:lvl6pPr>
                      <a:lvl7pPr marL="2743200" algn="l" defTabSz="914400" rtl="0" eaLnBrk="1" latinLnBrk="0" hangingPunct="1">
                        <a:defRPr kumimoji="1" sz="1800" kern="1200">
                          <a:solidFill>
                            <a:schemeClr val="dk1"/>
                          </a:solidFill>
                          <a:latin typeface="Arial"/>
                          <a:ea typeface="Meiryo UI"/>
                        </a:defRPr>
                      </a:lvl7pPr>
                      <a:lvl8pPr marL="3200400" algn="l" defTabSz="914400" rtl="0" eaLnBrk="1" latinLnBrk="0" hangingPunct="1">
                        <a:defRPr kumimoji="1" sz="1800" kern="1200">
                          <a:solidFill>
                            <a:schemeClr val="dk1"/>
                          </a:solidFill>
                          <a:latin typeface="Arial"/>
                          <a:ea typeface="Meiryo UI"/>
                        </a:defRPr>
                      </a:lvl8pPr>
                      <a:lvl9pPr marL="3657600" algn="l" defTabSz="914400" rtl="0" eaLnBrk="1" latinLnBrk="0" hangingPunct="1">
                        <a:defRPr kumimoji="1" sz="1800" kern="1200">
                          <a:solidFill>
                            <a:schemeClr val="dk1"/>
                          </a:solidFill>
                          <a:latin typeface="Arial"/>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対応照度</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(※1)</a:t>
                      </a:r>
                      <a:br>
                        <a:rPr kumimoji="1" lang="en-US" altLang="ja-JP" sz="900" b="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br>
                      <a:r>
                        <a:rPr kumimoji="1" lang="ja-JP" altLang="en-US" sz="900" b="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プレート位置における照度</a:t>
                      </a:r>
                      <a:endParaRPr kumimoji="1" lang="en-US" altLang="ja-JP" sz="900" b="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kumimoji="1" sz="1800" kern="1200">
                          <a:solidFill>
                            <a:schemeClr val="dk1"/>
                          </a:solidFill>
                          <a:latin typeface="Arial"/>
                          <a:ea typeface="Meiryo UI"/>
                        </a:defRPr>
                      </a:lvl1pPr>
                      <a:lvl2pPr marL="457200" algn="l" defTabSz="914400" rtl="0" eaLnBrk="1" latinLnBrk="0" hangingPunct="1">
                        <a:defRPr kumimoji="1" sz="1800" kern="1200">
                          <a:solidFill>
                            <a:schemeClr val="dk1"/>
                          </a:solidFill>
                          <a:latin typeface="Arial"/>
                          <a:ea typeface="Meiryo UI"/>
                        </a:defRPr>
                      </a:lvl2pPr>
                      <a:lvl3pPr marL="914400" algn="l" defTabSz="914400" rtl="0" eaLnBrk="1" latinLnBrk="0" hangingPunct="1">
                        <a:defRPr kumimoji="1" sz="1800" kern="1200">
                          <a:solidFill>
                            <a:schemeClr val="dk1"/>
                          </a:solidFill>
                          <a:latin typeface="Arial"/>
                          <a:ea typeface="Meiryo UI"/>
                        </a:defRPr>
                      </a:lvl3pPr>
                      <a:lvl4pPr marL="1371600" algn="l" defTabSz="914400" rtl="0" eaLnBrk="1" latinLnBrk="0" hangingPunct="1">
                        <a:defRPr kumimoji="1" sz="1800" kern="1200">
                          <a:solidFill>
                            <a:schemeClr val="dk1"/>
                          </a:solidFill>
                          <a:latin typeface="Arial"/>
                          <a:ea typeface="Meiryo UI"/>
                        </a:defRPr>
                      </a:lvl4pPr>
                      <a:lvl5pPr marL="1828800" algn="l" defTabSz="914400" rtl="0" eaLnBrk="1" latinLnBrk="0" hangingPunct="1">
                        <a:defRPr kumimoji="1" sz="1800" kern="1200">
                          <a:solidFill>
                            <a:schemeClr val="dk1"/>
                          </a:solidFill>
                          <a:latin typeface="Arial"/>
                          <a:ea typeface="Meiryo UI"/>
                        </a:defRPr>
                      </a:lvl5pPr>
                      <a:lvl6pPr marL="2286000" algn="l" defTabSz="914400" rtl="0" eaLnBrk="1" latinLnBrk="0" hangingPunct="1">
                        <a:defRPr kumimoji="1" sz="1800" kern="1200">
                          <a:solidFill>
                            <a:schemeClr val="dk1"/>
                          </a:solidFill>
                          <a:latin typeface="Arial"/>
                          <a:ea typeface="Meiryo UI"/>
                        </a:defRPr>
                      </a:lvl6pPr>
                      <a:lvl7pPr marL="2743200" algn="l" defTabSz="914400" rtl="0" eaLnBrk="1" latinLnBrk="0" hangingPunct="1">
                        <a:defRPr kumimoji="1" sz="1800" kern="1200">
                          <a:solidFill>
                            <a:schemeClr val="dk1"/>
                          </a:solidFill>
                          <a:latin typeface="Arial"/>
                          <a:ea typeface="Meiryo UI"/>
                        </a:defRPr>
                      </a:lvl7pPr>
                      <a:lvl8pPr marL="3200400" algn="l" defTabSz="914400" rtl="0" eaLnBrk="1" latinLnBrk="0" hangingPunct="1">
                        <a:defRPr kumimoji="1" sz="1800" kern="1200">
                          <a:solidFill>
                            <a:schemeClr val="dk1"/>
                          </a:solidFill>
                          <a:latin typeface="Arial"/>
                          <a:ea typeface="Meiryo UI"/>
                        </a:defRPr>
                      </a:lvl8pPr>
                      <a:lvl9pPr marL="3657600" algn="l" defTabSz="914400" rtl="0" eaLnBrk="1" latinLnBrk="0" hangingPunct="1">
                        <a:defRPr kumimoji="1" sz="1800" kern="1200">
                          <a:solidFill>
                            <a:schemeClr val="dk1"/>
                          </a:solidFill>
                          <a:latin typeface="Arial"/>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Yu Gothic UI" panose="020B0500000000000000" pitchFamily="34" charset="-128"/>
                          <a:ea typeface="Yu Gothic UI" panose="020B0500000000000000" pitchFamily="34" charset="-128"/>
                        </a:rPr>
                        <a:t>前方ナンバー、後方ナンバーのどちらかを撮影対象にする場合：</a:t>
                      </a:r>
                      <a:r>
                        <a:rPr kumimoji="1" lang="en-US" altLang="ja-JP" sz="900" b="0" dirty="0">
                          <a:solidFill>
                            <a:schemeClr val="tx1"/>
                          </a:solidFill>
                          <a:latin typeface="Yu Gothic UI" panose="020B0500000000000000" pitchFamily="34" charset="-128"/>
                          <a:ea typeface="Yu Gothic UI" panose="020B0500000000000000" pitchFamily="34" charset="-128"/>
                        </a:rPr>
                        <a:t>40Lux</a:t>
                      </a:r>
                      <a:r>
                        <a:rPr kumimoji="1" lang="ja-JP" altLang="en-US" sz="900" b="0" dirty="0">
                          <a:solidFill>
                            <a:schemeClr val="tx1"/>
                          </a:solidFill>
                          <a:latin typeface="Yu Gothic UI" panose="020B0500000000000000" pitchFamily="34" charset="-128"/>
                          <a:ea typeface="Yu Gothic UI" panose="020B0500000000000000" pitchFamily="34" charset="-128"/>
                        </a:rPr>
                        <a:t>以上</a:t>
                      </a:r>
                      <a:br>
                        <a:rPr kumimoji="1" lang="en-US" altLang="ja-JP" sz="900" b="0" dirty="0">
                          <a:solidFill>
                            <a:schemeClr val="tx1"/>
                          </a:solidFill>
                          <a:latin typeface="Yu Gothic UI" panose="020B0500000000000000" pitchFamily="34" charset="-128"/>
                          <a:ea typeface="Yu Gothic UI" panose="020B0500000000000000" pitchFamily="34" charset="-128"/>
                        </a:rPr>
                      </a:br>
                      <a:r>
                        <a:rPr kumimoji="1" lang="ja-JP" altLang="en-US" sz="900" b="0" dirty="0">
                          <a:solidFill>
                            <a:schemeClr val="tx1"/>
                          </a:solidFill>
                          <a:latin typeface="Yu Gothic UI" panose="020B0500000000000000" pitchFamily="34" charset="-128"/>
                          <a:ea typeface="Yu Gothic UI" panose="020B0500000000000000" pitchFamily="34" charset="-128"/>
                        </a:rPr>
                        <a:t>前方ナンバー、後方ナンバーの両方を撮影対象にする場合：</a:t>
                      </a:r>
                      <a:r>
                        <a:rPr kumimoji="1" lang="en-US" altLang="ja-JP" sz="900" b="0" dirty="0">
                          <a:solidFill>
                            <a:schemeClr val="tx1"/>
                          </a:solidFill>
                          <a:latin typeface="Yu Gothic UI" panose="020B0500000000000000" pitchFamily="34" charset="-128"/>
                          <a:ea typeface="Yu Gothic UI" panose="020B0500000000000000" pitchFamily="34" charset="-128"/>
                        </a:rPr>
                        <a:t>200Lux</a:t>
                      </a:r>
                      <a:r>
                        <a:rPr kumimoji="1" lang="ja-JP" altLang="en-US" sz="900" b="0" dirty="0">
                          <a:solidFill>
                            <a:schemeClr val="tx1"/>
                          </a:solidFill>
                          <a:latin typeface="Yu Gothic UI" panose="020B0500000000000000" pitchFamily="34" charset="-128"/>
                          <a:ea typeface="Yu Gothic UI" panose="020B0500000000000000" pitchFamily="34" charset="-128"/>
                        </a:rPr>
                        <a:t>以上</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l"/>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外付け</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IR</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endParaRPr kumimoji="1" lang="ja-JP" altLang="en-US"/>
                    </a:p>
                  </a:txBody>
                  <a:tcPr/>
                </a:tc>
                <a:extLst>
                  <a:ext uri="{0D108BD9-81ED-4DB2-BD59-A6C34878D82A}">
                    <a16:rowId xmlns:a16="http://schemas.microsoft.com/office/drawing/2014/main" val="2658985348"/>
                  </a:ext>
                </a:extLst>
              </a:tr>
              <a:tr h="331485">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Yu Gothic UI" panose="020B0500000000000000" pitchFamily="34" charset="-128"/>
                          <a:ea typeface="Yu Gothic UI" panose="020B0500000000000000" pitchFamily="34" charset="-128"/>
                        </a:rPr>
                        <a:t>撮影幅</a:t>
                      </a:r>
                      <a:r>
                        <a:rPr kumimoji="1" lang="en-US" altLang="ja-JP" sz="900" b="0" dirty="0">
                          <a:solidFill>
                            <a:schemeClr val="tx1"/>
                          </a:solidFill>
                          <a:latin typeface="Yu Gothic UI" panose="020B0500000000000000" pitchFamily="34" charset="-128"/>
                          <a:ea typeface="Yu Gothic UI" panose="020B0500000000000000" pitchFamily="34" charset="-128"/>
                        </a:rPr>
                        <a:t>(※2)</a:t>
                      </a:r>
                      <a:endParaRPr kumimoji="1" lang="ja-JP" altLang="en-US" sz="900" b="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lang="en-US" altLang="ja-JP" sz="700" dirty="0">
                          <a:solidFill>
                            <a:schemeClr val="tx1"/>
                          </a:solidFill>
                          <a:latin typeface="Yu Gothic UI" panose="020B0500000000000000" pitchFamily="34" charset="-128"/>
                          <a:ea typeface="Yu Gothic UI" panose="020B0500000000000000" pitchFamily="34" charset="-128"/>
                        </a:rPr>
                        <a:t>X</a:t>
                      </a:r>
                      <a:r>
                        <a:rPr lang="ja-JP" altLang="en-US" sz="700" dirty="0">
                          <a:solidFill>
                            <a:schemeClr val="tx1"/>
                          </a:solidFill>
                          <a:latin typeface="Yu Gothic UI" panose="020B0500000000000000" pitchFamily="34" charset="-128"/>
                          <a:ea typeface="Yu Gothic UI" panose="020B0500000000000000" pitchFamily="34" charset="-128"/>
                        </a:rPr>
                        <a:t>シリーズ（F</a:t>
                      </a:r>
                      <a:r>
                        <a:rPr kumimoji="1" lang="en-US" altLang="ja-JP" sz="700" dirty="0">
                          <a:solidFill>
                            <a:schemeClr val="tx1"/>
                          </a:solidFill>
                          <a:latin typeface="Yu Gothic UI" panose="020B0500000000000000" pitchFamily="34" charset="-128"/>
                          <a:ea typeface="Yu Gothic UI" panose="020B0500000000000000" pitchFamily="34" charset="-128"/>
                        </a:rPr>
                        <a:t>HD</a:t>
                      </a:r>
                      <a:r>
                        <a:rPr kumimoji="1" lang="ja-JP" altLang="en-US" sz="700" dirty="0">
                          <a:solidFill>
                            <a:schemeClr val="tx1"/>
                          </a:solidFill>
                          <a:latin typeface="Yu Gothic UI" panose="020B0500000000000000" pitchFamily="34" charset="-128"/>
                          <a:ea typeface="Yu Gothic UI" panose="020B0500000000000000" pitchFamily="34" charset="-128"/>
                        </a:rPr>
                        <a:t>カメラ）、新</a:t>
                      </a:r>
                      <a:r>
                        <a:rPr kumimoji="1" lang="en-US" altLang="ja-JP" sz="700" dirty="0">
                          <a:solidFill>
                            <a:schemeClr val="tx1"/>
                          </a:solidFill>
                          <a:latin typeface="Yu Gothic UI" panose="020B0500000000000000" pitchFamily="34" charset="-128"/>
                          <a:ea typeface="Yu Gothic UI" panose="020B0500000000000000" pitchFamily="34" charset="-128"/>
                        </a:rPr>
                        <a:t>S</a:t>
                      </a:r>
                      <a:r>
                        <a:rPr kumimoji="1" lang="ja-JP" altLang="en-US" sz="700" dirty="0">
                          <a:solidFill>
                            <a:schemeClr val="tx1"/>
                          </a:solidFill>
                          <a:latin typeface="Yu Gothic UI" panose="020B0500000000000000" pitchFamily="34" charset="-128"/>
                          <a:ea typeface="Yu Gothic UI" panose="020B0500000000000000" pitchFamily="34" charset="-128"/>
                        </a:rPr>
                        <a:t>シリーズカメラ</a:t>
                      </a:r>
                      <a:r>
                        <a:rPr lang="ja-JP" altLang="en-US" sz="700" dirty="0">
                          <a:solidFill>
                            <a:schemeClr val="tx1"/>
                          </a:solidFill>
                          <a:latin typeface="Yu Gothic UI" panose="020B0500000000000000" pitchFamily="34" charset="-128"/>
                          <a:ea typeface="Yu Gothic UI" panose="020B0500000000000000" pitchFamily="34" charset="-128"/>
                        </a:rPr>
                        <a:t>:</a:t>
                      </a:r>
                      <a:r>
                        <a:rPr lang="ja-JP" altLang="en-US" sz="900" dirty="0">
                          <a:solidFill>
                            <a:schemeClr val="tx1"/>
                          </a:solidFill>
                          <a:latin typeface="Yu Gothic UI" panose="020B0500000000000000" pitchFamily="34" charset="-128"/>
                          <a:ea typeface="Yu Gothic UI" panose="020B0500000000000000" pitchFamily="34" charset="-128"/>
                        </a:rPr>
                        <a:t> </a:t>
                      </a:r>
                      <a:r>
                        <a:rPr kumimoji="1" lang="en-US" altLang="ja-JP" sz="800" dirty="0">
                          <a:solidFill>
                            <a:schemeClr val="tx1"/>
                          </a:solidFill>
                          <a:latin typeface="Yu Gothic UI" panose="020B0500000000000000" pitchFamily="34" charset="-128"/>
                          <a:ea typeface="Yu Gothic UI" panose="020B0500000000000000" pitchFamily="34" charset="-128"/>
                        </a:rPr>
                        <a:t>(</a:t>
                      </a:r>
                      <a:r>
                        <a:rPr kumimoji="1" lang="ja-JP" altLang="en-US" sz="800" dirty="0">
                          <a:solidFill>
                            <a:schemeClr val="tx1"/>
                          </a:solidFill>
                          <a:latin typeface="Yu Gothic UI" panose="020B0500000000000000" pitchFamily="34" charset="-128"/>
                          <a:ea typeface="Yu Gothic UI" panose="020B0500000000000000" pitchFamily="34" charset="-128"/>
                        </a:rPr>
                        <a:t>推奨</a:t>
                      </a:r>
                      <a:r>
                        <a:rPr kumimoji="1" lang="en-US" altLang="ja-JP" sz="800" dirty="0">
                          <a:solidFill>
                            <a:schemeClr val="tx1"/>
                          </a:solidFill>
                          <a:latin typeface="Yu Gothic UI" panose="020B0500000000000000" pitchFamily="34" charset="-128"/>
                          <a:ea typeface="Yu Gothic UI" panose="020B0500000000000000" pitchFamily="34" charset="-128"/>
                        </a:rPr>
                        <a:t>) 3.6m</a:t>
                      </a:r>
                      <a:r>
                        <a:rPr kumimoji="1" lang="ja-JP" altLang="en-US" sz="800" dirty="0">
                          <a:solidFill>
                            <a:schemeClr val="tx1"/>
                          </a:solidFill>
                          <a:latin typeface="Yu Gothic UI" panose="020B0500000000000000" pitchFamily="34" charset="-128"/>
                          <a:ea typeface="Yu Gothic UI" panose="020B0500000000000000" pitchFamily="34" charset="-128"/>
                        </a:rPr>
                        <a:t>以内、</a:t>
                      </a:r>
                      <a:r>
                        <a:rPr kumimoji="1" lang="en-US" altLang="ja-JP" sz="800" dirty="0">
                          <a:solidFill>
                            <a:schemeClr val="tx1"/>
                          </a:solidFill>
                          <a:latin typeface="Yu Gothic UI" panose="020B0500000000000000" pitchFamily="34" charset="-128"/>
                          <a:ea typeface="Yu Gothic UI" panose="020B0500000000000000" pitchFamily="34" charset="-128"/>
                        </a:rPr>
                        <a:t>(</a:t>
                      </a:r>
                      <a:r>
                        <a:rPr kumimoji="1" lang="ja-JP" altLang="en-US" sz="800" dirty="0">
                          <a:solidFill>
                            <a:schemeClr val="tx1"/>
                          </a:solidFill>
                          <a:latin typeface="Yu Gothic UI" panose="020B0500000000000000" pitchFamily="34" charset="-128"/>
                          <a:ea typeface="Yu Gothic UI" panose="020B0500000000000000" pitchFamily="34" charset="-128"/>
                        </a:rPr>
                        <a:t>環境により</a:t>
                      </a:r>
                      <a:r>
                        <a:rPr kumimoji="1" lang="en-US" altLang="ja-JP" sz="800" dirty="0">
                          <a:solidFill>
                            <a:schemeClr val="tx1"/>
                          </a:solidFill>
                          <a:latin typeface="Yu Gothic UI" panose="020B0500000000000000" pitchFamily="34" charset="-128"/>
                          <a:ea typeface="Yu Gothic UI" panose="020B0500000000000000" pitchFamily="34" charset="-128"/>
                        </a:rPr>
                        <a:t>) </a:t>
                      </a:r>
                      <a:r>
                        <a:rPr lang="en-US" altLang="ja-JP" sz="800" dirty="0">
                          <a:solidFill>
                            <a:schemeClr val="tx1"/>
                          </a:solidFill>
                          <a:latin typeface="Yu Gothic UI" panose="020B0500000000000000" pitchFamily="34" charset="-128"/>
                          <a:ea typeface="Yu Gothic UI" panose="020B0500000000000000" pitchFamily="34" charset="-128"/>
                        </a:rPr>
                        <a:t>5.3m</a:t>
                      </a:r>
                      <a:r>
                        <a:rPr kumimoji="1" lang="ja-JP" altLang="en-US" sz="800" dirty="0">
                          <a:solidFill>
                            <a:schemeClr val="tx1"/>
                          </a:solidFill>
                          <a:latin typeface="Yu Gothic UI" panose="020B0500000000000000" pitchFamily="34" charset="-128"/>
                          <a:ea typeface="Yu Gothic UI" panose="020B0500000000000000" pitchFamily="34" charset="-128"/>
                        </a:rPr>
                        <a:t>以内</a:t>
                      </a:r>
                      <a:br>
                        <a:rPr kumimoji="1" lang="en-US" altLang="ja-JP" sz="900" dirty="0">
                          <a:solidFill>
                            <a:schemeClr val="tx1"/>
                          </a:solidFill>
                          <a:latin typeface="Yu Gothic UI" panose="020B0500000000000000" pitchFamily="34" charset="-128"/>
                          <a:ea typeface="Yu Gothic UI" panose="020B0500000000000000" pitchFamily="34" charset="-128"/>
                        </a:rPr>
                      </a:br>
                      <a:r>
                        <a:rPr kumimoji="1" lang="en-US" altLang="ja-JP" sz="700" dirty="0">
                          <a:solidFill>
                            <a:schemeClr val="tx1"/>
                          </a:solidFill>
                          <a:latin typeface="Yu Gothic UI" panose="020B0500000000000000" pitchFamily="34" charset="-128"/>
                          <a:ea typeface="Yu Gothic UI" panose="020B0500000000000000" pitchFamily="34" charset="-128"/>
                        </a:rPr>
                        <a:t>X</a:t>
                      </a:r>
                      <a:r>
                        <a:rPr kumimoji="1" lang="ja-JP" altLang="en-US" sz="700" dirty="0">
                          <a:solidFill>
                            <a:schemeClr val="tx1"/>
                          </a:solidFill>
                          <a:latin typeface="Yu Gothic UI" panose="020B0500000000000000" pitchFamily="34" charset="-128"/>
                          <a:ea typeface="Yu Gothic UI" panose="020B0500000000000000" pitchFamily="34" charset="-128"/>
                        </a:rPr>
                        <a:t>シリーズ（</a:t>
                      </a:r>
                      <a:r>
                        <a:rPr kumimoji="1" lang="en-US" altLang="ja-JP" sz="700" dirty="0">
                          <a:solidFill>
                            <a:schemeClr val="tx1"/>
                          </a:solidFill>
                          <a:latin typeface="Yu Gothic UI" panose="020B0500000000000000" pitchFamily="34" charset="-128"/>
                          <a:ea typeface="Yu Gothic UI" panose="020B0500000000000000" pitchFamily="34" charset="-128"/>
                        </a:rPr>
                        <a:t>4K</a:t>
                      </a:r>
                      <a:r>
                        <a:rPr kumimoji="1" lang="ja-JP" altLang="en-US" sz="700" dirty="0">
                          <a:solidFill>
                            <a:schemeClr val="tx1"/>
                          </a:solidFill>
                          <a:latin typeface="Yu Gothic UI" panose="020B0500000000000000" pitchFamily="34" charset="-128"/>
                          <a:ea typeface="Yu Gothic UI" panose="020B0500000000000000" pitchFamily="34" charset="-128"/>
                        </a:rPr>
                        <a:t>カメラ）</a:t>
                      </a:r>
                      <a:r>
                        <a:rPr kumimoji="1" lang="ja-JP" altLang="en-US" sz="800" dirty="0">
                          <a:solidFill>
                            <a:schemeClr val="tx1"/>
                          </a:solidFill>
                          <a:latin typeface="Yu Gothic UI" panose="020B0500000000000000" pitchFamily="34" charset="-128"/>
                          <a:ea typeface="Yu Gothic UI" panose="020B0500000000000000" pitchFamily="34" charset="-128"/>
                        </a:rPr>
                        <a:t> </a:t>
                      </a:r>
                      <a:r>
                        <a:rPr lang="ja-JP" altLang="en-US" sz="800" dirty="0">
                          <a:solidFill>
                            <a:schemeClr val="tx1"/>
                          </a:solidFill>
                          <a:latin typeface="Yu Gothic UI" panose="020B0500000000000000" pitchFamily="34" charset="-128"/>
                          <a:ea typeface="Yu Gothic UI" panose="020B0500000000000000" pitchFamily="34" charset="-128"/>
                        </a:rPr>
                        <a:t>:</a:t>
                      </a:r>
                      <a:r>
                        <a:rPr kumimoji="1" lang="en-US" altLang="ja-JP" sz="800" dirty="0">
                          <a:solidFill>
                            <a:schemeClr val="tx1"/>
                          </a:solidFill>
                          <a:latin typeface="Yu Gothic UI" panose="020B0500000000000000" pitchFamily="34" charset="-128"/>
                          <a:ea typeface="Yu Gothic UI" panose="020B0500000000000000" pitchFamily="34" charset="-128"/>
                        </a:rPr>
                        <a:t>(</a:t>
                      </a:r>
                      <a:r>
                        <a:rPr kumimoji="1" lang="ja-JP" altLang="en-US" sz="800" dirty="0">
                          <a:solidFill>
                            <a:schemeClr val="tx1"/>
                          </a:solidFill>
                          <a:latin typeface="Yu Gothic UI" panose="020B0500000000000000" pitchFamily="34" charset="-128"/>
                          <a:ea typeface="Yu Gothic UI" panose="020B0500000000000000" pitchFamily="34" charset="-128"/>
                        </a:rPr>
                        <a:t>推奨</a:t>
                      </a:r>
                      <a:r>
                        <a:rPr kumimoji="1" lang="en-US" altLang="ja-JP" sz="800" dirty="0">
                          <a:solidFill>
                            <a:schemeClr val="tx1"/>
                          </a:solidFill>
                          <a:latin typeface="Yu Gothic UI" panose="020B0500000000000000" pitchFamily="34" charset="-128"/>
                          <a:ea typeface="Yu Gothic UI" panose="020B0500000000000000" pitchFamily="34" charset="-128"/>
                        </a:rPr>
                        <a:t>) 7.2m</a:t>
                      </a:r>
                      <a:r>
                        <a:rPr kumimoji="1" lang="ja-JP" altLang="en-US" sz="800" dirty="0">
                          <a:solidFill>
                            <a:schemeClr val="tx1"/>
                          </a:solidFill>
                          <a:latin typeface="Yu Gothic UI" panose="020B0500000000000000" pitchFamily="34" charset="-128"/>
                          <a:ea typeface="Yu Gothic UI" panose="020B0500000000000000" pitchFamily="34" charset="-128"/>
                        </a:rPr>
                        <a:t>以内、</a:t>
                      </a:r>
                      <a:r>
                        <a:rPr kumimoji="1" lang="en-US" altLang="ja-JP" sz="800" dirty="0">
                          <a:solidFill>
                            <a:schemeClr val="tx1"/>
                          </a:solidFill>
                          <a:latin typeface="Yu Gothic UI" panose="020B0500000000000000" pitchFamily="34" charset="-128"/>
                          <a:ea typeface="Yu Gothic UI" panose="020B0500000000000000" pitchFamily="34" charset="-128"/>
                        </a:rPr>
                        <a:t>(</a:t>
                      </a:r>
                      <a:r>
                        <a:rPr kumimoji="1" lang="ja-JP" altLang="en-US" sz="800" dirty="0">
                          <a:solidFill>
                            <a:schemeClr val="tx1"/>
                          </a:solidFill>
                          <a:latin typeface="Yu Gothic UI" panose="020B0500000000000000" pitchFamily="34" charset="-128"/>
                          <a:ea typeface="Yu Gothic UI" panose="020B0500000000000000" pitchFamily="34" charset="-128"/>
                        </a:rPr>
                        <a:t>環境により</a:t>
                      </a:r>
                      <a:r>
                        <a:rPr kumimoji="1" lang="en-US" altLang="ja-JP" sz="800" dirty="0">
                          <a:solidFill>
                            <a:schemeClr val="tx1"/>
                          </a:solidFill>
                          <a:latin typeface="Yu Gothic UI" panose="020B0500000000000000" pitchFamily="34" charset="-128"/>
                          <a:ea typeface="Yu Gothic UI" panose="020B0500000000000000" pitchFamily="34" charset="-128"/>
                        </a:rPr>
                        <a:t>) </a:t>
                      </a:r>
                      <a:r>
                        <a:rPr lang="en-US" altLang="ja-JP" sz="800" dirty="0">
                          <a:solidFill>
                            <a:schemeClr val="tx1"/>
                          </a:solidFill>
                          <a:latin typeface="Yu Gothic UI" panose="020B0500000000000000" pitchFamily="34" charset="-128"/>
                          <a:ea typeface="Yu Gothic UI" panose="020B0500000000000000" pitchFamily="34" charset="-128"/>
                        </a:rPr>
                        <a:t>10.6m以内</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495285"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Yu Gothic UI" panose="020B0500000000000000" pitchFamily="34" charset="-128"/>
                          <a:ea typeface="Yu Gothic UI" panose="020B0500000000000000" pitchFamily="34" charset="-128"/>
                        </a:rPr>
                        <a:t>3.6m </a:t>
                      </a:r>
                      <a:r>
                        <a:rPr kumimoji="1" lang="ja-JP" altLang="en-US" sz="900" dirty="0">
                          <a:solidFill>
                            <a:schemeClr val="tx1"/>
                          </a:solidFill>
                          <a:latin typeface="Yu Gothic UI" panose="020B0500000000000000" pitchFamily="34" charset="-128"/>
                          <a:ea typeface="Yu Gothic UI" panose="020B0500000000000000" pitchFamily="34" charset="-128"/>
                        </a:rPr>
                        <a:t>以内</a:t>
                      </a:r>
                      <a:r>
                        <a:rPr kumimoji="1" lang="en-US" altLang="ja-JP" sz="900" dirty="0">
                          <a:solidFill>
                            <a:schemeClr val="tx1"/>
                          </a:solidFill>
                          <a:latin typeface="Yu Gothic UI" panose="020B0500000000000000" pitchFamily="34" charset="-128"/>
                          <a:ea typeface="Yu Gothic UI" panose="020B0500000000000000" pitchFamily="34" charset="-128"/>
                        </a:rPr>
                        <a:t>(HD)</a:t>
                      </a:r>
                      <a:endParaRPr kumimoji="1" lang="ja-JP" altLang="en-US" sz="90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endParaRPr kumimoji="1" lang="ja-JP" altLang="en-US"/>
                    </a:p>
                  </a:txBody>
                  <a:tcPr/>
                </a:tc>
                <a:extLst>
                  <a:ext uri="{0D108BD9-81ED-4DB2-BD59-A6C34878D82A}">
                    <a16:rowId xmlns:a16="http://schemas.microsoft.com/office/drawing/2014/main" val="3841556920"/>
                  </a:ext>
                </a:extLst>
              </a:tr>
              <a:tr h="434355">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a:solidFill>
                            <a:schemeClr val="tx1"/>
                          </a:solidFill>
                          <a:latin typeface="Yu Gothic UI" panose="020B0500000000000000" pitchFamily="34" charset="-128"/>
                          <a:ea typeface="Yu Gothic UI" panose="020B0500000000000000" pitchFamily="34" charset="-128"/>
                        </a:rPr>
                        <a:t>認識可能距離</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kumimoji="1" lang="en-US" altLang="ja-JP" sz="700" dirty="0">
                          <a:solidFill>
                            <a:schemeClr val="tx1"/>
                          </a:solidFill>
                          <a:latin typeface="Yu Gothic UI" panose="020B0500000000000000" pitchFamily="34" charset="-128"/>
                          <a:ea typeface="Yu Gothic UI" panose="020B0500000000000000" pitchFamily="34" charset="-128"/>
                        </a:rPr>
                        <a:t>X</a:t>
                      </a:r>
                      <a:r>
                        <a:rPr kumimoji="1" lang="ja-JP" altLang="en-US" sz="700" dirty="0">
                          <a:solidFill>
                            <a:schemeClr val="tx1"/>
                          </a:solidFill>
                          <a:latin typeface="Yu Gothic UI" panose="020B0500000000000000" pitchFamily="34" charset="-128"/>
                          <a:ea typeface="Yu Gothic UI" panose="020B0500000000000000" pitchFamily="34" charset="-128"/>
                        </a:rPr>
                        <a:t>シリーズ（</a:t>
                      </a:r>
                      <a:r>
                        <a:rPr kumimoji="1" lang="en-US" altLang="ja-JP" sz="700" dirty="0" err="1">
                          <a:solidFill>
                            <a:schemeClr val="tx1"/>
                          </a:solidFill>
                          <a:latin typeface="Yu Gothic UI" panose="020B0500000000000000" pitchFamily="34" charset="-128"/>
                          <a:ea typeface="Yu Gothic UI" panose="020B0500000000000000" pitchFamily="34" charset="-128"/>
                        </a:rPr>
                        <a:t>FHD</a:t>
                      </a:r>
                      <a:r>
                        <a:rPr lang="en-US" altLang="ja-JP" sz="700" dirty="0" err="1">
                          <a:solidFill>
                            <a:schemeClr val="tx1"/>
                          </a:solidFill>
                          <a:latin typeface="Yu Gothic UI" panose="020B0500000000000000" pitchFamily="34" charset="-128"/>
                          <a:ea typeface="Yu Gothic UI" panose="020B0500000000000000" pitchFamily="34" charset="-128"/>
                        </a:rPr>
                        <a:t>カメラ</a:t>
                      </a:r>
                      <a:r>
                        <a:rPr lang="ja-JP" altLang="en-US" sz="700" dirty="0">
                          <a:solidFill>
                            <a:schemeClr val="tx1"/>
                          </a:solidFill>
                          <a:latin typeface="Yu Gothic UI" panose="020B0500000000000000" pitchFamily="34" charset="-128"/>
                          <a:ea typeface="Yu Gothic UI" panose="020B0500000000000000" pitchFamily="34" charset="-128"/>
                        </a:rPr>
                        <a:t>）</a:t>
                      </a:r>
                      <a:r>
                        <a:rPr lang="en-US" altLang="ja-JP" sz="800" dirty="0">
                          <a:solidFill>
                            <a:schemeClr val="tx1"/>
                          </a:solidFill>
                          <a:latin typeface="Yu Gothic UI" panose="020B0500000000000000" pitchFamily="34" charset="-128"/>
                          <a:ea typeface="Yu Gothic UI" panose="020B0500000000000000" pitchFamily="34" charset="-128"/>
                        </a:rPr>
                        <a:t>:（推奨）5</a:t>
                      </a:r>
                      <a:r>
                        <a:rPr kumimoji="1" lang="ja-JP" altLang="en-US" sz="800" dirty="0">
                          <a:solidFill>
                            <a:schemeClr val="tx1"/>
                          </a:solidFill>
                          <a:latin typeface="Yu Gothic UI" panose="020B0500000000000000" pitchFamily="34" charset="-128"/>
                          <a:ea typeface="Yu Gothic UI" panose="020B0500000000000000" pitchFamily="34" charset="-128"/>
                        </a:rPr>
                        <a:t>～</a:t>
                      </a:r>
                      <a:r>
                        <a:rPr kumimoji="1" lang="en-US" altLang="ja-JP" sz="800" dirty="0">
                          <a:solidFill>
                            <a:schemeClr val="tx1"/>
                          </a:solidFill>
                          <a:latin typeface="Yu Gothic UI" panose="020B0500000000000000" pitchFamily="34" charset="-128"/>
                          <a:ea typeface="Yu Gothic UI" panose="020B0500000000000000" pitchFamily="34" charset="-128"/>
                        </a:rPr>
                        <a:t>12m</a:t>
                      </a:r>
                      <a:r>
                        <a:rPr lang="en-US" altLang="ja-JP" sz="800" dirty="0">
                          <a:solidFill>
                            <a:schemeClr val="tx1"/>
                          </a:solidFill>
                          <a:latin typeface="Yu Gothic UI" panose="020B0500000000000000" pitchFamily="34" charset="-128"/>
                          <a:ea typeface="Yu Gothic UI" panose="020B0500000000000000" pitchFamily="34" charset="-128"/>
                        </a:rPr>
                        <a:t>、 </a:t>
                      </a:r>
                      <a:r>
                        <a:rPr kumimoji="1" lang="en-US" altLang="ja-JP" sz="800" baseline="0" dirty="0">
                          <a:solidFill>
                            <a:schemeClr val="tx1"/>
                          </a:solidFill>
                          <a:latin typeface="Yu Gothic UI" panose="020B0500000000000000" pitchFamily="34" charset="-128"/>
                          <a:ea typeface="Yu Gothic UI" panose="020B0500000000000000" pitchFamily="34" charset="-128"/>
                        </a:rPr>
                        <a:t>(</a:t>
                      </a:r>
                      <a:r>
                        <a:rPr lang="en-US" altLang="ja-JP" sz="800" baseline="0" dirty="0" err="1">
                          <a:solidFill>
                            <a:schemeClr val="tx1"/>
                          </a:solidFill>
                          <a:latin typeface="Yu Gothic UI" panose="020B0500000000000000" pitchFamily="34" charset="-128"/>
                          <a:ea typeface="Yu Gothic UI" panose="020B0500000000000000" pitchFamily="34" charset="-128"/>
                        </a:rPr>
                        <a:t>環境により</a:t>
                      </a:r>
                      <a:r>
                        <a:rPr lang="en-US" altLang="ja-JP" sz="800" baseline="0" dirty="0">
                          <a:solidFill>
                            <a:schemeClr val="tx1"/>
                          </a:solidFill>
                          <a:latin typeface="Yu Gothic UI" panose="020B0500000000000000" pitchFamily="34" charset="-128"/>
                          <a:ea typeface="Yu Gothic UI" panose="020B0500000000000000" pitchFamily="34" charset="-128"/>
                        </a:rPr>
                        <a:t>） 2～12m【</a:t>
                      </a:r>
                      <a:r>
                        <a:rPr lang="ja-JP" altLang="en-US" sz="800" b="0" i="0" u="none" strike="noStrike" baseline="0" noProof="0" dirty="0">
                          <a:solidFill>
                            <a:schemeClr val="tx1"/>
                          </a:solidFill>
                          <a:latin typeface="Yu Gothic UI" panose="020B0500000000000000" pitchFamily="34" charset="-128"/>
                          <a:ea typeface="Yu Gothic UI" panose="020B0500000000000000" pitchFamily="34" charset="-128"/>
                        </a:rPr>
                        <a:t>レンズ交換不可</a:t>
                      </a:r>
                      <a:r>
                        <a:rPr lang="en-US" altLang="ja-JP" sz="800" baseline="0" dirty="0">
                          <a:solidFill>
                            <a:schemeClr val="tx1"/>
                          </a:solidFill>
                          <a:latin typeface="Yu Gothic UI" panose="020B0500000000000000" pitchFamily="34" charset="-128"/>
                          <a:ea typeface="Yu Gothic UI" panose="020B0500000000000000" pitchFamily="34" charset="-128"/>
                        </a:rPr>
                        <a:t>】</a:t>
                      </a:r>
                      <a:br>
                        <a:rPr lang="en-US" altLang="ja-JP" sz="800" baseline="0" dirty="0">
                          <a:solidFill>
                            <a:srgbClr val="000000"/>
                          </a:solidFill>
                          <a:latin typeface="Yu Gothic UI" panose="020B0500000000000000" pitchFamily="34" charset="-128"/>
                          <a:ea typeface="Yu Gothic UI" panose="020B0500000000000000" pitchFamily="34" charset="-128"/>
                        </a:rPr>
                      </a:br>
                      <a:r>
                        <a:rPr lang="en-US" altLang="ja-JP" sz="700" baseline="0" dirty="0">
                          <a:solidFill>
                            <a:srgbClr val="000000"/>
                          </a:solidFill>
                          <a:latin typeface="Yu Gothic UI" panose="020B0500000000000000" pitchFamily="34" charset="-128"/>
                          <a:ea typeface="Yu Gothic UI" panose="020B0500000000000000" pitchFamily="34" charset="-128"/>
                        </a:rPr>
                        <a:t>X</a:t>
                      </a:r>
                      <a:r>
                        <a:rPr lang="ja-JP" altLang="en-US" sz="700" baseline="0" dirty="0">
                          <a:solidFill>
                            <a:srgbClr val="000000"/>
                          </a:solidFill>
                          <a:latin typeface="Yu Gothic UI" panose="020B0500000000000000" pitchFamily="34" charset="-128"/>
                          <a:ea typeface="Yu Gothic UI" panose="020B0500000000000000" pitchFamily="34" charset="-128"/>
                        </a:rPr>
                        <a:t>シリーズ（</a:t>
                      </a:r>
                      <a:r>
                        <a:rPr kumimoji="1" lang="en-US" altLang="ja-JP" sz="700" dirty="0">
                          <a:solidFill>
                            <a:schemeClr val="tx1"/>
                          </a:solidFill>
                          <a:latin typeface="Yu Gothic UI" panose="020B0500000000000000" pitchFamily="34" charset="-128"/>
                          <a:ea typeface="Yu Gothic UI" panose="020B0500000000000000" pitchFamily="34" charset="-128"/>
                        </a:rPr>
                        <a:t>4K</a:t>
                      </a:r>
                      <a:r>
                        <a:rPr lang="en-US" altLang="ja-JP" sz="700" dirty="0">
                          <a:solidFill>
                            <a:schemeClr val="tx1"/>
                          </a:solidFill>
                          <a:latin typeface="Yu Gothic UI" panose="020B0500000000000000" pitchFamily="34" charset="-128"/>
                          <a:ea typeface="Yu Gothic UI" panose="020B0500000000000000" pitchFamily="34" charset="-128"/>
                        </a:rPr>
                        <a:t>カメラ</a:t>
                      </a:r>
                      <a:r>
                        <a:rPr lang="ja-JP" altLang="en-US" sz="700" dirty="0">
                          <a:solidFill>
                            <a:schemeClr val="tx1"/>
                          </a:solidFill>
                          <a:latin typeface="Yu Gothic UI" panose="020B0500000000000000" pitchFamily="34" charset="-128"/>
                          <a:ea typeface="Yu Gothic UI" panose="020B0500000000000000" pitchFamily="34" charset="-128"/>
                        </a:rPr>
                        <a:t>）</a:t>
                      </a:r>
                      <a:r>
                        <a:rPr lang="en-US" altLang="ja-JP" sz="800" dirty="0">
                          <a:solidFill>
                            <a:schemeClr val="tx1"/>
                          </a:solidFill>
                          <a:latin typeface="Yu Gothic UI" panose="020B0500000000000000" pitchFamily="34" charset="-128"/>
                          <a:ea typeface="Yu Gothic UI" panose="020B0500000000000000" pitchFamily="34" charset="-128"/>
                        </a:rPr>
                        <a:t>:（推奨）5</a:t>
                      </a:r>
                      <a:r>
                        <a:rPr kumimoji="1" lang="ja-JP" altLang="en-US" sz="800" dirty="0">
                          <a:solidFill>
                            <a:schemeClr val="tx1"/>
                          </a:solidFill>
                          <a:latin typeface="Yu Gothic UI" panose="020B0500000000000000" pitchFamily="34" charset="-128"/>
                          <a:ea typeface="Yu Gothic UI" panose="020B0500000000000000" pitchFamily="34" charset="-128"/>
                        </a:rPr>
                        <a:t>～</a:t>
                      </a:r>
                      <a:r>
                        <a:rPr kumimoji="1" lang="en-US" altLang="ja-JP" sz="800" dirty="0">
                          <a:solidFill>
                            <a:schemeClr val="tx1"/>
                          </a:solidFill>
                          <a:latin typeface="Yu Gothic UI" panose="020B0500000000000000" pitchFamily="34" charset="-128"/>
                          <a:ea typeface="Yu Gothic UI" panose="020B0500000000000000" pitchFamily="34" charset="-128"/>
                        </a:rPr>
                        <a:t>11m </a:t>
                      </a:r>
                      <a:r>
                        <a:rPr lang="en-US" altLang="ja-JP" sz="800" dirty="0">
                          <a:solidFill>
                            <a:schemeClr val="tx1"/>
                          </a:solidFill>
                          <a:latin typeface="Yu Gothic UI" panose="020B0500000000000000" pitchFamily="34" charset="-128"/>
                          <a:ea typeface="Yu Gothic UI" panose="020B0500000000000000" pitchFamily="34" charset="-128"/>
                        </a:rPr>
                        <a:t>、</a:t>
                      </a:r>
                      <a:r>
                        <a:rPr lang="en-US" altLang="ja-JP" sz="800" baseline="0" dirty="0">
                          <a:solidFill>
                            <a:schemeClr val="tx1"/>
                          </a:solidFill>
                          <a:latin typeface="Yu Gothic UI" panose="020B0500000000000000" pitchFamily="34" charset="-128"/>
                          <a:ea typeface="Yu Gothic UI" panose="020B0500000000000000" pitchFamily="34" charset="-128"/>
                        </a:rPr>
                        <a:t>(</a:t>
                      </a:r>
                      <a:r>
                        <a:rPr lang="en-US" altLang="ja-JP" sz="800" baseline="0" dirty="0" err="1">
                          <a:solidFill>
                            <a:schemeClr val="tx1"/>
                          </a:solidFill>
                          <a:latin typeface="Yu Gothic UI" panose="020B0500000000000000" pitchFamily="34" charset="-128"/>
                          <a:ea typeface="Yu Gothic UI" panose="020B0500000000000000" pitchFamily="34" charset="-128"/>
                        </a:rPr>
                        <a:t>環境により</a:t>
                      </a:r>
                      <a:r>
                        <a:rPr lang="en-US" altLang="ja-JP" sz="800" baseline="0" dirty="0">
                          <a:solidFill>
                            <a:schemeClr val="tx1"/>
                          </a:solidFill>
                          <a:latin typeface="Yu Gothic UI" panose="020B0500000000000000" pitchFamily="34" charset="-128"/>
                          <a:ea typeface="Yu Gothic UI" panose="020B0500000000000000" pitchFamily="34" charset="-128"/>
                        </a:rPr>
                        <a:t>） 2～11ｍ</a:t>
                      </a:r>
                      <a:r>
                        <a:rPr lang="en-US" altLang="ja-JP" sz="800" b="0" i="0" u="none" strike="noStrike" baseline="0" noProof="0" dirty="0">
                          <a:solidFill>
                            <a:schemeClr val="tx1"/>
                          </a:solidFill>
                          <a:latin typeface="Yu Gothic UI" panose="020B0500000000000000" pitchFamily="34" charset="-128"/>
                          <a:ea typeface="Yu Gothic UI" panose="020B0500000000000000" pitchFamily="34" charset="-128"/>
                        </a:rPr>
                        <a:t>【</a:t>
                      </a:r>
                      <a:r>
                        <a:rPr kumimoji="1" lang="ja-JP" sz="800" b="0" i="0" u="none" strike="noStrike" baseline="0" noProof="0" dirty="0">
                          <a:solidFill>
                            <a:schemeClr val="tx1"/>
                          </a:solidFill>
                          <a:latin typeface="Yu Gothic UI" panose="020B0500000000000000" pitchFamily="34" charset="-128"/>
                          <a:ea typeface="Yu Gothic UI" panose="020B0500000000000000" pitchFamily="34" charset="-128"/>
                        </a:rPr>
                        <a:t>レンズ交換不可</a:t>
                      </a:r>
                      <a:r>
                        <a:rPr lang="en-US" sz="800" b="0" i="0" u="none" strike="noStrike" baseline="0" noProof="0" dirty="0">
                          <a:solidFill>
                            <a:schemeClr val="tx1"/>
                          </a:solidFill>
                          <a:latin typeface="Yu Gothic UI" panose="020B0500000000000000" pitchFamily="34" charset="-128"/>
                          <a:ea typeface="Yu Gothic UI" panose="020B0500000000000000" pitchFamily="34" charset="-128"/>
                        </a:rPr>
                        <a:t>】</a:t>
                      </a:r>
                      <a:endParaRPr lang="en-US" sz="900" b="0" i="0" u="none" strike="noStrike" baseline="0" noProof="0" dirty="0">
                        <a:solidFill>
                          <a:schemeClr val="tx1"/>
                        </a:solidFill>
                        <a:latin typeface="Yu Gothic UI" panose="020B0500000000000000" pitchFamily="34" charset="-128"/>
                        <a:ea typeface="Yu Gothic UI" panose="020B0500000000000000" pitchFamily="34" charset="-128"/>
                      </a:endParaRPr>
                    </a:p>
                    <a:p>
                      <a:pPr marL="0" marR="0" lvl="0" indent="0" algn="l" rtl="0" eaLnBrk="1" fontAlgn="auto" latinLnBrk="0" hangingPunct="1">
                        <a:lnSpc>
                          <a:spcPct val="100000"/>
                        </a:lnSpc>
                        <a:spcBef>
                          <a:spcPts val="0"/>
                        </a:spcBef>
                        <a:spcAft>
                          <a:spcPts val="0"/>
                        </a:spcAft>
                        <a:buClrTx/>
                        <a:buSzTx/>
                        <a:buFontTx/>
                        <a:buNone/>
                      </a:pPr>
                      <a:r>
                        <a:rPr kumimoji="1" lang="ja-JP" altLang="en-US" sz="700" dirty="0">
                          <a:solidFill>
                            <a:schemeClr val="tx1"/>
                          </a:solidFill>
                          <a:latin typeface="Yu Gothic UI" panose="020B0500000000000000" pitchFamily="34" charset="-128"/>
                          <a:ea typeface="Yu Gothic UI" panose="020B0500000000000000" pitchFamily="34" charset="-128"/>
                        </a:rPr>
                        <a:t>新</a:t>
                      </a:r>
                      <a:r>
                        <a:rPr kumimoji="1" lang="en-US" altLang="ja-JP" sz="700" dirty="0">
                          <a:solidFill>
                            <a:schemeClr val="tx1"/>
                          </a:solidFill>
                          <a:latin typeface="Yu Gothic UI" panose="020B0500000000000000" pitchFamily="34" charset="-128"/>
                          <a:ea typeface="Yu Gothic UI" panose="020B0500000000000000" pitchFamily="34" charset="-128"/>
                        </a:rPr>
                        <a:t>S</a:t>
                      </a:r>
                      <a:r>
                        <a:rPr kumimoji="1" lang="ja-JP" altLang="en-US" sz="700" dirty="0">
                          <a:solidFill>
                            <a:schemeClr val="tx1"/>
                          </a:solidFill>
                          <a:latin typeface="Yu Gothic UI" panose="020B0500000000000000" pitchFamily="34" charset="-128"/>
                          <a:ea typeface="Yu Gothic UI" panose="020B0500000000000000" pitchFamily="34" charset="-128"/>
                        </a:rPr>
                        <a:t>シリーズカメラ</a:t>
                      </a:r>
                      <a:r>
                        <a:rPr lang="en-US" altLang="ja-JP" sz="800" dirty="0">
                          <a:solidFill>
                            <a:schemeClr val="tx1"/>
                          </a:solidFill>
                          <a:latin typeface="Yu Gothic UI" panose="020B0500000000000000" pitchFamily="34" charset="-128"/>
                          <a:ea typeface="Yu Gothic UI" panose="020B0500000000000000" pitchFamily="34" charset="-128"/>
                        </a:rPr>
                        <a:t>:（推奨）5</a:t>
                      </a:r>
                      <a:r>
                        <a:rPr kumimoji="1" lang="ja-JP" altLang="en-US" sz="800" dirty="0">
                          <a:solidFill>
                            <a:schemeClr val="tx1"/>
                          </a:solidFill>
                          <a:latin typeface="Yu Gothic UI" panose="020B0500000000000000" pitchFamily="34" charset="-128"/>
                          <a:ea typeface="Yu Gothic UI" panose="020B0500000000000000" pitchFamily="34" charset="-128"/>
                        </a:rPr>
                        <a:t>ｍ～</a:t>
                      </a:r>
                      <a:r>
                        <a:rPr lang="en-US" altLang="ja-JP" sz="800" dirty="0">
                          <a:solidFill>
                            <a:schemeClr val="tx1"/>
                          </a:solidFill>
                          <a:latin typeface="Yu Gothic UI" panose="020B0500000000000000" pitchFamily="34" charset="-128"/>
                          <a:ea typeface="Yu Gothic UI" panose="020B0500000000000000" pitchFamily="34" charset="-128"/>
                        </a:rPr>
                        <a:t>、 </a:t>
                      </a:r>
                      <a:r>
                        <a:rPr kumimoji="1" lang="en-US" altLang="ja-JP" sz="800" baseline="0" dirty="0">
                          <a:solidFill>
                            <a:schemeClr val="tx1"/>
                          </a:solidFill>
                          <a:latin typeface="Yu Gothic UI" panose="020B0500000000000000" pitchFamily="34" charset="-128"/>
                          <a:ea typeface="Yu Gothic UI" panose="020B0500000000000000" pitchFamily="34" charset="-128"/>
                        </a:rPr>
                        <a:t>(</a:t>
                      </a:r>
                      <a:r>
                        <a:rPr lang="en-US" altLang="ja-JP" sz="800" baseline="0" dirty="0" err="1">
                          <a:solidFill>
                            <a:schemeClr val="tx1"/>
                          </a:solidFill>
                          <a:latin typeface="Yu Gothic UI" panose="020B0500000000000000" pitchFamily="34" charset="-128"/>
                          <a:ea typeface="Yu Gothic UI" panose="020B0500000000000000" pitchFamily="34" charset="-128"/>
                        </a:rPr>
                        <a:t>環境により</a:t>
                      </a:r>
                      <a:r>
                        <a:rPr lang="en-US" altLang="ja-JP" sz="800" baseline="0" dirty="0">
                          <a:solidFill>
                            <a:schemeClr val="tx1"/>
                          </a:solidFill>
                          <a:latin typeface="Yu Gothic UI" panose="020B0500000000000000" pitchFamily="34" charset="-128"/>
                          <a:ea typeface="Yu Gothic UI" panose="020B0500000000000000" pitchFamily="34" charset="-128"/>
                        </a:rPr>
                        <a:t>） 2m～</a:t>
                      </a:r>
                      <a:r>
                        <a:rPr lang="ja-JP" altLang="en-US" sz="800" baseline="0" dirty="0">
                          <a:solidFill>
                            <a:schemeClr val="tx1"/>
                          </a:solidFill>
                          <a:latin typeface="Yu Gothic UI" panose="020B0500000000000000" pitchFamily="34" charset="-128"/>
                          <a:ea typeface="Yu Gothic UI" panose="020B0500000000000000" pitchFamily="34" charset="-128"/>
                        </a:rPr>
                        <a:t>　</a:t>
                      </a:r>
                      <a:r>
                        <a:rPr lang="en-US" altLang="ja-JP" sz="800" baseline="0" dirty="0">
                          <a:solidFill>
                            <a:srgbClr val="FF0000"/>
                          </a:solidFill>
                          <a:latin typeface="Yu Gothic UI" panose="020B0500000000000000" pitchFamily="34" charset="-128"/>
                          <a:ea typeface="Yu Gothic UI" panose="020B0500000000000000" pitchFamily="34" charset="-128"/>
                        </a:rPr>
                        <a:t>※P24</a:t>
                      </a:r>
                      <a:r>
                        <a:rPr lang="ja-JP" altLang="en-US" sz="800" baseline="0" dirty="0">
                          <a:solidFill>
                            <a:srgbClr val="FF0000"/>
                          </a:solidFill>
                          <a:latin typeface="Yu Gothic UI" panose="020B0500000000000000" pitchFamily="34" charset="-128"/>
                          <a:ea typeface="Yu Gothic UI" panose="020B0500000000000000" pitchFamily="34" charset="-128"/>
                        </a:rPr>
                        <a:t>参照</a:t>
                      </a:r>
                      <a:endParaRPr kumimoji="1" lang="en-US" sz="900" b="0" i="0" u="none" strike="noStrike" baseline="0" noProof="0" dirty="0">
                        <a:solidFill>
                          <a:srgbClr val="FF0000"/>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r>
                        <a:rPr kumimoji="1" lang="en-US" altLang="ja-JP" sz="900" dirty="0">
                          <a:solidFill>
                            <a:schemeClr val="tx1"/>
                          </a:solidFill>
                          <a:latin typeface="Yu Gothic UI" panose="020B0500000000000000" pitchFamily="34" charset="-128"/>
                          <a:ea typeface="Yu Gothic UI" panose="020B0500000000000000" pitchFamily="34" charset="-128"/>
                        </a:rPr>
                        <a:t>2m</a:t>
                      </a:r>
                      <a:r>
                        <a:rPr kumimoji="1" lang="ja-JP" altLang="en-US" sz="900" dirty="0">
                          <a:solidFill>
                            <a:schemeClr val="tx1"/>
                          </a:solidFill>
                          <a:latin typeface="Yu Gothic UI" panose="020B0500000000000000" pitchFamily="34" charset="-128"/>
                          <a:ea typeface="Yu Gothic UI" panose="020B0500000000000000" pitchFamily="34" charset="-128"/>
                        </a:rPr>
                        <a:t>～</a:t>
                      </a:r>
                      <a:r>
                        <a:rPr kumimoji="1" lang="en-US" altLang="ja-JP" sz="900" dirty="0">
                          <a:solidFill>
                            <a:schemeClr val="tx1"/>
                          </a:solidFill>
                          <a:latin typeface="Yu Gothic UI" panose="020B0500000000000000" pitchFamily="34" charset="-128"/>
                          <a:ea typeface="Yu Gothic UI" panose="020B0500000000000000" pitchFamily="34" charset="-128"/>
                        </a:rPr>
                        <a:t>20m</a:t>
                      </a:r>
                      <a:r>
                        <a:rPr kumimoji="1" lang="en-US" altLang="ja-JP" sz="900" baseline="0" dirty="0">
                          <a:solidFill>
                            <a:schemeClr val="tx1"/>
                          </a:solidFill>
                          <a:latin typeface="Yu Gothic UI" panose="020B0500000000000000" pitchFamily="34" charset="-128"/>
                          <a:ea typeface="Yu Gothic UI" panose="020B0500000000000000" pitchFamily="34" charset="-128"/>
                        </a:rPr>
                        <a:t> (</a:t>
                      </a:r>
                      <a:r>
                        <a:rPr kumimoji="1" lang="ja-JP" altLang="en-US" sz="900" baseline="0" dirty="0">
                          <a:solidFill>
                            <a:schemeClr val="tx1"/>
                          </a:solidFill>
                          <a:latin typeface="Yu Gothic UI" panose="020B0500000000000000" pitchFamily="34" charset="-128"/>
                          <a:ea typeface="Yu Gothic UI" panose="020B0500000000000000" pitchFamily="34" charset="-128"/>
                        </a:rPr>
                        <a:t>外付けレンズ使用</a:t>
                      </a:r>
                      <a:r>
                        <a:rPr kumimoji="1" lang="en-US" altLang="ja-JP" sz="900" baseline="0" dirty="0">
                          <a:solidFill>
                            <a:schemeClr val="tx1"/>
                          </a:solidFill>
                          <a:latin typeface="Yu Gothic UI" panose="020B0500000000000000" pitchFamily="34" charset="-128"/>
                          <a:ea typeface="Yu Gothic UI" panose="020B0500000000000000" pitchFamily="34" charset="-128"/>
                        </a:rPr>
                        <a:t>)</a:t>
                      </a:r>
                      <a:endParaRPr kumimoji="1" lang="ja-JP" altLang="en-US" sz="90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endParaRPr kumimoji="1" lang="ja-JP" altLang="en-US"/>
                    </a:p>
                  </a:txBody>
                  <a:tcPr/>
                </a:tc>
                <a:extLst>
                  <a:ext uri="{0D108BD9-81ED-4DB2-BD59-A6C34878D82A}">
                    <a16:rowId xmlns:a16="http://schemas.microsoft.com/office/drawing/2014/main" val="696625113"/>
                  </a:ext>
                </a:extLst>
              </a:tr>
              <a:tr h="342915">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a:solidFill>
                            <a:schemeClr val="tx1"/>
                          </a:solidFill>
                          <a:latin typeface="Yu Gothic UI" panose="020B0500000000000000" pitchFamily="34" charset="-128"/>
                          <a:ea typeface="Yu Gothic UI" panose="020B0500000000000000" pitchFamily="34" charset="-128"/>
                        </a:rPr>
                        <a:t>認識可能角度</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lang="ja-JP" altLang="en-US" sz="900" dirty="0">
                          <a:solidFill>
                            <a:schemeClr val="tx1"/>
                          </a:solidFill>
                          <a:latin typeface="Yu Gothic UI" panose="020B0500000000000000" pitchFamily="34" charset="-128"/>
                          <a:ea typeface="Yu Gothic UI" panose="020B0500000000000000" pitchFamily="34" charset="-128"/>
                        </a:rPr>
                        <a:t>共通: </a:t>
                      </a:r>
                      <a:r>
                        <a:rPr kumimoji="1" lang="ja-JP" altLang="en-US" sz="900" dirty="0">
                          <a:solidFill>
                            <a:schemeClr val="tx1"/>
                          </a:solidFill>
                          <a:latin typeface="Yu Gothic UI" panose="020B0500000000000000" pitchFamily="34" charset="-128"/>
                          <a:ea typeface="Yu Gothic UI" panose="020B0500000000000000" pitchFamily="34" charset="-128"/>
                        </a:rPr>
                        <a:t>俯角</a:t>
                      </a:r>
                      <a:r>
                        <a:rPr lang="ja-JP" altLang="en-US" sz="900" dirty="0">
                          <a:solidFill>
                            <a:schemeClr val="tx1"/>
                          </a:solidFill>
                          <a:latin typeface="Yu Gothic UI" panose="020B0500000000000000" pitchFamily="34" charset="-128"/>
                          <a:ea typeface="Yu Gothic UI" panose="020B0500000000000000" pitchFamily="34" charset="-128"/>
                        </a:rPr>
                        <a:t>  </a:t>
                      </a:r>
                      <a:r>
                        <a:rPr kumimoji="1" lang="en-US" altLang="ja-JP" sz="900" dirty="0">
                          <a:solidFill>
                            <a:schemeClr val="tx1"/>
                          </a:solidFill>
                          <a:latin typeface="Yu Gothic UI" panose="020B0500000000000000" pitchFamily="34" charset="-128"/>
                          <a:ea typeface="Yu Gothic UI" panose="020B0500000000000000" pitchFamily="34" charset="-128"/>
                        </a:rPr>
                        <a:t>(</a:t>
                      </a:r>
                      <a:r>
                        <a:rPr kumimoji="1" lang="ja-JP" altLang="en-US" sz="900" dirty="0">
                          <a:solidFill>
                            <a:schemeClr val="tx1"/>
                          </a:solidFill>
                          <a:latin typeface="Yu Gothic UI" panose="020B0500000000000000" pitchFamily="34" charset="-128"/>
                          <a:ea typeface="Yu Gothic UI" panose="020B0500000000000000" pitchFamily="34" charset="-128"/>
                        </a:rPr>
                        <a:t>推奨</a:t>
                      </a:r>
                      <a:r>
                        <a:rPr kumimoji="1" lang="en-US" altLang="ja-JP" sz="900" dirty="0">
                          <a:solidFill>
                            <a:schemeClr val="tx1"/>
                          </a:solidFill>
                          <a:latin typeface="Yu Gothic UI" panose="020B0500000000000000" pitchFamily="34" charset="-128"/>
                          <a:ea typeface="Yu Gothic UI" panose="020B0500000000000000" pitchFamily="34" charset="-128"/>
                        </a:rPr>
                        <a:t>) 30°</a:t>
                      </a:r>
                      <a:r>
                        <a:rPr kumimoji="1" lang="ja-JP" altLang="en-US" sz="900" dirty="0">
                          <a:solidFill>
                            <a:schemeClr val="tx1"/>
                          </a:solidFill>
                          <a:latin typeface="Yu Gothic UI" panose="020B0500000000000000" pitchFamily="34" charset="-128"/>
                          <a:ea typeface="Yu Gothic UI" panose="020B0500000000000000" pitchFamily="34" charset="-128"/>
                        </a:rPr>
                        <a:t>以内</a:t>
                      </a:r>
                      <a:br>
                        <a:rPr kumimoji="1" lang="en-US" altLang="ja-JP" sz="900" dirty="0">
                          <a:solidFill>
                            <a:schemeClr val="tx1"/>
                          </a:solidFill>
                          <a:latin typeface="Yu Gothic UI" panose="020B0500000000000000" pitchFamily="34" charset="-128"/>
                          <a:ea typeface="Yu Gothic UI" panose="020B0500000000000000" pitchFamily="34" charset="-128"/>
                        </a:rPr>
                      </a:br>
                      <a:r>
                        <a:rPr lang="ja-JP" altLang="en-US" sz="900" dirty="0">
                          <a:solidFill>
                            <a:schemeClr val="tx1"/>
                          </a:solidFill>
                          <a:latin typeface="Yu Gothic UI" panose="020B0500000000000000" pitchFamily="34" charset="-128"/>
                          <a:ea typeface="Yu Gothic UI" panose="020B0500000000000000" pitchFamily="34" charset="-128"/>
                        </a:rPr>
                        <a:t>共通: </a:t>
                      </a:r>
                      <a:r>
                        <a:rPr kumimoji="1" lang="ja-JP" altLang="en-US" sz="900" dirty="0">
                          <a:solidFill>
                            <a:schemeClr val="tx1"/>
                          </a:solidFill>
                          <a:latin typeface="Yu Gothic UI" panose="020B0500000000000000" pitchFamily="34" charset="-128"/>
                          <a:ea typeface="Yu Gothic UI" panose="020B0500000000000000" pitchFamily="34" charset="-128"/>
                        </a:rPr>
                        <a:t>振り角</a:t>
                      </a:r>
                      <a:r>
                        <a:rPr lang="ja-JP" altLang="en-US" sz="900" dirty="0">
                          <a:solidFill>
                            <a:schemeClr val="tx1"/>
                          </a:solidFill>
                          <a:latin typeface="Yu Gothic UI" panose="020B0500000000000000" pitchFamily="34" charset="-128"/>
                          <a:ea typeface="Yu Gothic UI" panose="020B0500000000000000" pitchFamily="34" charset="-128"/>
                        </a:rPr>
                        <a:t>  </a:t>
                      </a:r>
                      <a:r>
                        <a:rPr kumimoji="1" lang="en-US" altLang="ja-JP" sz="900" dirty="0">
                          <a:solidFill>
                            <a:schemeClr val="tx1"/>
                          </a:solidFill>
                          <a:latin typeface="Yu Gothic UI" panose="020B0500000000000000" pitchFamily="34" charset="-128"/>
                          <a:ea typeface="Yu Gothic UI" panose="020B0500000000000000" pitchFamily="34" charset="-128"/>
                        </a:rPr>
                        <a:t>(</a:t>
                      </a:r>
                      <a:r>
                        <a:rPr kumimoji="1" lang="ja-JP" altLang="en-US" sz="900" dirty="0">
                          <a:solidFill>
                            <a:schemeClr val="tx1"/>
                          </a:solidFill>
                          <a:latin typeface="Yu Gothic UI" panose="020B0500000000000000" pitchFamily="34" charset="-128"/>
                          <a:ea typeface="Yu Gothic UI" panose="020B0500000000000000" pitchFamily="34" charset="-128"/>
                        </a:rPr>
                        <a:t>推奨</a:t>
                      </a:r>
                      <a:r>
                        <a:rPr kumimoji="1" lang="en-US" altLang="ja-JP" sz="900" dirty="0">
                          <a:solidFill>
                            <a:schemeClr val="tx1"/>
                          </a:solidFill>
                          <a:latin typeface="Yu Gothic UI" panose="020B0500000000000000" pitchFamily="34" charset="-128"/>
                          <a:ea typeface="Yu Gothic UI" panose="020B0500000000000000" pitchFamily="34" charset="-128"/>
                        </a:rPr>
                        <a:t>) ±30°</a:t>
                      </a:r>
                      <a:r>
                        <a:rPr kumimoji="1" lang="ja-JP" altLang="en-US" sz="900" dirty="0">
                          <a:solidFill>
                            <a:schemeClr val="tx1"/>
                          </a:solidFill>
                          <a:latin typeface="Yu Gothic UI" panose="020B0500000000000000" pitchFamily="34" charset="-128"/>
                          <a:ea typeface="Yu Gothic UI" panose="020B0500000000000000" pitchFamily="34" charset="-128"/>
                        </a:rPr>
                        <a:t>以内、</a:t>
                      </a:r>
                      <a:r>
                        <a:rPr kumimoji="1" lang="en-US" altLang="ja-JP" sz="900" dirty="0">
                          <a:solidFill>
                            <a:schemeClr val="tx1"/>
                          </a:solidFill>
                          <a:latin typeface="Yu Gothic UI" panose="020B0500000000000000" pitchFamily="34" charset="-128"/>
                          <a:ea typeface="Yu Gothic UI" panose="020B0500000000000000" pitchFamily="34" charset="-128"/>
                        </a:rPr>
                        <a:t>(</a:t>
                      </a:r>
                      <a:r>
                        <a:rPr kumimoji="1" lang="ja-JP" altLang="en-US" sz="900" dirty="0">
                          <a:solidFill>
                            <a:schemeClr val="tx1"/>
                          </a:solidFill>
                          <a:latin typeface="Yu Gothic UI" panose="020B0500000000000000" pitchFamily="34" charset="-128"/>
                          <a:ea typeface="Yu Gothic UI" panose="020B0500000000000000" pitchFamily="34" charset="-128"/>
                        </a:rPr>
                        <a:t>環境により</a:t>
                      </a:r>
                      <a:r>
                        <a:rPr kumimoji="1" lang="en-US" altLang="ja-JP" sz="900" dirty="0">
                          <a:solidFill>
                            <a:schemeClr val="tx1"/>
                          </a:solidFill>
                          <a:latin typeface="Yu Gothic UI" panose="020B0500000000000000" pitchFamily="34" charset="-128"/>
                          <a:ea typeface="Yu Gothic UI" panose="020B0500000000000000" pitchFamily="34" charset="-128"/>
                        </a:rPr>
                        <a:t>) ±35°</a:t>
                      </a:r>
                      <a:r>
                        <a:rPr kumimoji="1" lang="ja-JP" altLang="en-US" sz="900" dirty="0">
                          <a:solidFill>
                            <a:schemeClr val="tx1"/>
                          </a:solidFill>
                          <a:latin typeface="Yu Gothic UI" panose="020B0500000000000000" pitchFamily="34" charset="-128"/>
                          <a:ea typeface="Yu Gothic UI" panose="020B0500000000000000" pitchFamily="34" charset="-128"/>
                        </a:rPr>
                        <a:t>以内</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l"/>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俯角</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25°</a:t>
                      </a: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　振り角</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25°</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endParaRPr kumimoji="1" lang="ja-JP" altLang="en-US"/>
                    </a:p>
                  </a:txBody>
                  <a:tcPr/>
                </a:tc>
                <a:extLst>
                  <a:ext uri="{0D108BD9-81ED-4DB2-BD59-A6C34878D82A}">
                    <a16:rowId xmlns:a16="http://schemas.microsoft.com/office/drawing/2014/main" val="956136599"/>
                  </a:ext>
                </a:extLst>
              </a:tr>
              <a:tr h="205755">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a:solidFill>
                            <a:schemeClr val="tx1"/>
                          </a:solidFill>
                          <a:latin typeface="Yu Gothic UI" panose="020B0500000000000000" pitchFamily="34" charset="-128"/>
                          <a:ea typeface="Yu Gothic UI" panose="020B0500000000000000" pitchFamily="34" charset="-128"/>
                        </a:rPr>
                        <a:t>認識可能プレート幅</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lang="en-US" altLang="ja-JP" sz="900" dirty="0" err="1">
                          <a:solidFill>
                            <a:schemeClr val="tx1"/>
                          </a:solidFill>
                          <a:latin typeface="Yu Gothic UI" panose="020B0500000000000000" pitchFamily="34" charset="-128"/>
                          <a:ea typeface="Yu Gothic UI" panose="020B0500000000000000" pitchFamily="34" charset="-128"/>
                        </a:rPr>
                        <a:t>共通</a:t>
                      </a:r>
                      <a:r>
                        <a:rPr lang="en-US" altLang="ja-JP" sz="900" dirty="0">
                          <a:solidFill>
                            <a:schemeClr val="tx1"/>
                          </a:solidFill>
                          <a:latin typeface="Yu Gothic UI" panose="020B0500000000000000" pitchFamily="34" charset="-128"/>
                          <a:ea typeface="Yu Gothic UI" panose="020B0500000000000000" pitchFamily="34" charset="-128"/>
                        </a:rPr>
                        <a:t>: (</a:t>
                      </a:r>
                      <a:r>
                        <a:rPr kumimoji="1" lang="ja-JP" altLang="en-US" sz="900" dirty="0">
                          <a:solidFill>
                            <a:schemeClr val="tx1"/>
                          </a:solidFill>
                          <a:latin typeface="Yu Gothic UI" panose="020B0500000000000000" pitchFamily="34" charset="-128"/>
                          <a:ea typeface="Yu Gothic UI" panose="020B0500000000000000" pitchFamily="34" charset="-128"/>
                        </a:rPr>
                        <a:t>推奨</a:t>
                      </a:r>
                      <a:r>
                        <a:rPr kumimoji="1" lang="en-US" altLang="ja-JP" sz="900" dirty="0">
                          <a:solidFill>
                            <a:schemeClr val="tx1"/>
                          </a:solidFill>
                          <a:latin typeface="Yu Gothic UI" panose="020B0500000000000000" pitchFamily="34" charset="-128"/>
                          <a:ea typeface="Yu Gothic UI" panose="020B0500000000000000" pitchFamily="34" charset="-128"/>
                        </a:rPr>
                        <a:t>) 160pixel</a:t>
                      </a:r>
                      <a:r>
                        <a:rPr kumimoji="1" lang="ja-JP" altLang="en-US" sz="900" dirty="0">
                          <a:solidFill>
                            <a:schemeClr val="tx1"/>
                          </a:solidFill>
                          <a:latin typeface="Yu Gothic UI" panose="020B0500000000000000" pitchFamily="34" charset="-128"/>
                          <a:ea typeface="Yu Gothic UI" panose="020B0500000000000000" pitchFamily="34" charset="-128"/>
                        </a:rPr>
                        <a:t>以上、</a:t>
                      </a:r>
                      <a:r>
                        <a:rPr kumimoji="1" lang="en-US" altLang="ja-JP" sz="900" dirty="0">
                          <a:solidFill>
                            <a:schemeClr val="tx1"/>
                          </a:solidFill>
                          <a:latin typeface="Yu Gothic UI" panose="020B0500000000000000" pitchFamily="34" charset="-128"/>
                          <a:ea typeface="Yu Gothic UI" panose="020B0500000000000000" pitchFamily="34" charset="-128"/>
                        </a:rPr>
                        <a:t>(</a:t>
                      </a:r>
                      <a:r>
                        <a:rPr kumimoji="1" lang="ja-JP" altLang="en-US" sz="900" dirty="0">
                          <a:solidFill>
                            <a:schemeClr val="tx1"/>
                          </a:solidFill>
                          <a:latin typeface="Yu Gothic UI" panose="020B0500000000000000" pitchFamily="34" charset="-128"/>
                          <a:ea typeface="Yu Gothic UI" panose="020B0500000000000000" pitchFamily="34" charset="-128"/>
                        </a:rPr>
                        <a:t>環境により</a:t>
                      </a:r>
                      <a:r>
                        <a:rPr lang="ja-JP" altLang="en-US" sz="900" dirty="0">
                          <a:solidFill>
                            <a:schemeClr val="tx1"/>
                          </a:solidFill>
                          <a:latin typeface="Yu Gothic UI" panose="020B0500000000000000" pitchFamily="34" charset="-128"/>
                          <a:ea typeface="Yu Gothic UI" panose="020B0500000000000000" pitchFamily="34" charset="-128"/>
                        </a:rPr>
                        <a:t>)</a:t>
                      </a:r>
                      <a:r>
                        <a:rPr kumimoji="1" lang="ja-JP" altLang="en-US" sz="900" baseline="0" dirty="0">
                          <a:solidFill>
                            <a:schemeClr val="tx1"/>
                          </a:solidFill>
                          <a:latin typeface="Yu Gothic UI" panose="020B0500000000000000" pitchFamily="34" charset="-128"/>
                          <a:ea typeface="Yu Gothic UI" panose="020B0500000000000000" pitchFamily="34" charset="-128"/>
                        </a:rPr>
                        <a:t> </a:t>
                      </a:r>
                      <a:r>
                        <a:rPr kumimoji="1" lang="en-US" altLang="ja-JP" sz="900" dirty="0">
                          <a:solidFill>
                            <a:schemeClr val="tx1"/>
                          </a:solidFill>
                          <a:latin typeface="Yu Gothic UI" panose="020B0500000000000000" pitchFamily="34" charset="-128"/>
                          <a:ea typeface="Yu Gothic UI" panose="020B0500000000000000" pitchFamily="34" charset="-128"/>
                        </a:rPr>
                        <a:t>12</a:t>
                      </a:r>
                      <a:r>
                        <a:rPr kumimoji="1" lang="en-US" altLang="ja-JP" sz="900" b="0" dirty="0">
                          <a:solidFill>
                            <a:schemeClr val="tx1"/>
                          </a:solidFill>
                          <a:latin typeface="Yu Gothic UI" panose="020B0500000000000000" pitchFamily="34" charset="-128"/>
                          <a:ea typeface="Yu Gothic UI" panose="020B0500000000000000" pitchFamily="34" charset="-128"/>
                        </a:rPr>
                        <a:t>0pixel</a:t>
                      </a:r>
                      <a:r>
                        <a:rPr kumimoji="1" lang="ja-JP" altLang="en-US" sz="900" b="0" dirty="0">
                          <a:solidFill>
                            <a:schemeClr val="tx1"/>
                          </a:solidFill>
                          <a:latin typeface="Yu Gothic UI" panose="020B0500000000000000" pitchFamily="34" charset="-128"/>
                          <a:ea typeface="Yu Gothic UI" panose="020B0500000000000000" pitchFamily="34" charset="-128"/>
                        </a:rPr>
                        <a:t>以上</a:t>
                      </a:r>
                      <a:endParaRPr kumimoji="1" lang="ja-JP" altLang="en-US" sz="90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150pixel</a:t>
                      </a: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以上（推奨</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160pixel</a:t>
                      </a: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以上</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endParaRPr kumimoji="1" lang="ja-JP" altLang="en-US"/>
                    </a:p>
                  </a:txBody>
                  <a:tcPr/>
                </a:tc>
                <a:extLst>
                  <a:ext uri="{0D108BD9-81ED-4DB2-BD59-A6C34878D82A}">
                    <a16:rowId xmlns:a16="http://schemas.microsoft.com/office/drawing/2014/main" val="3817868599"/>
                  </a:ext>
                </a:extLst>
              </a:tr>
              <a:tr h="205755">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a:solidFill>
                            <a:schemeClr val="tx1"/>
                          </a:solidFill>
                          <a:latin typeface="Yu Gothic UI" panose="020B0500000000000000" pitchFamily="34" charset="-128"/>
                          <a:ea typeface="Yu Gothic UI" panose="020B0500000000000000" pitchFamily="34" charset="-128"/>
                        </a:rPr>
                        <a:t>車速</a:t>
                      </a:r>
                      <a:r>
                        <a:rPr kumimoji="1" lang="en-US" altLang="ja-JP" sz="900" b="0">
                          <a:solidFill>
                            <a:schemeClr val="tx1"/>
                          </a:solidFill>
                          <a:latin typeface="Yu Gothic UI" panose="020B0500000000000000" pitchFamily="34" charset="-128"/>
                          <a:ea typeface="Yu Gothic UI" panose="020B0500000000000000" pitchFamily="34" charset="-128"/>
                        </a:rPr>
                        <a:t>(※3)</a:t>
                      </a:r>
                      <a:endParaRPr kumimoji="1" lang="ja-JP" altLang="en-US" sz="900" b="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lang="en-US" altLang="ja-JP" sz="900" dirty="0" err="1">
                          <a:solidFill>
                            <a:schemeClr val="tx1"/>
                          </a:solidFill>
                          <a:latin typeface="Yu Gothic UI" panose="020B0500000000000000" pitchFamily="34" charset="-128"/>
                          <a:ea typeface="Yu Gothic UI" panose="020B0500000000000000" pitchFamily="34" charset="-128"/>
                        </a:rPr>
                        <a:t>共通</a:t>
                      </a:r>
                      <a:r>
                        <a:rPr lang="en-US" altLang="ja-JP" sz="900" dirty="0">
                          <a:solidFill>
                            <a:schemeClr val="tx1"/>
                          </a:solidFill>
                          <a:latin typeface="Yu Gothic UI" panose="020B0500000000000000" pitchFamily="34" charset="-128"/>
                          <a:ea typeface="Yu Gothic UI" panose="020B0500000000000000" pitchFamily="34" charset="-128"/>
                        </a:rPr>
                        <a:t>: (</a:t>
                      </a:r>
                      <a:r>
                        <a:rPr kumimoji="1" lang="ja-JP" altLang="en-US" sz="900" dirty="0">
                          <a:solidFill>
                            <a:schemeClr val="tx1"/>
                          </a:solidFill>
                          <a:latin typeface="Yu Gothic UI" panose="020B0500000000000000" pitchFamily="34" charset="-128"/>
                          <a:ea typeface="Yu Gothic UI" panose="020B0500000000000000" pitchFamily="34" charset="-128"/>
                        </a:rPr>
                        <a:t>推奨</a:t>
                      </a:r>
                      <a:r>
                        <a:rPr kumimoji="1" lang="en-US" altLang="ja-JP" sz="900" dirty="0">
                          <a:solidFill>
                            <a:schemeClr val="tx1"/>
                          </a:solidFill>
                          <a:latin typeface="Yu Gothic UI" panose="020B0500000000000000" pitchFamily="34" charset="-128"/>
                          <a:ea typeface="Yu Gothic UI" panose="020B0500000000000000" pitchFamily="34" charset="-128"/>
                        </a:rPr>
                        <a:t>) 20km/h</a:t>
                      </a:r>
                      <a:r>
                        <a:rPr kumimoji="1" lang="ja-JP" altLang="en-US" sz="900" dirty="0">
                          <a:solidFill>
                            <a:schemeClr val="tx1"/>
                          </a:solidFill>
                          <a:latin typeface="Yu Gothic UI" panose="020B0500000000000000" pitchFamily="34" charset="-128"/>
                          <a:ea typeface="Yu Gothic UI" panose="020B0500000000000000" pitchFamily="34" charset="-128"/>
                        </a:rPr>
                        <a:t>以下、</a:t>
                      </a:r>
                      <a:r>
                        <a:rPr kumimoji="1" lang="en-US" altLang="ja-JP" sz="900" dirty="0">
                          <a:solidFill>
                            <a:schemeClr val="tx1"/>
                          </a:solidFill>
                          <a:latin typeface="Yu Gothic UI" panose="020B0500000000000000" pitchFamily="34" charset="-128"/>
                          <a:ea typeface="Yu Gothic UI" panose="020B0500000000000000" pitchFamily="34" charset="-128"/>
                        </a:rPr>
                        <a:t>(</a:t>
                      </a:r>
                      <a:r>
                        <a:rPr kumimoji="1" lang="ja-JP" altLang="en-US" sz="900" dirty="0">
                          <a:solidFill>
                            <a:schemeClr val="tx1"/>
                          </a:solidFill>
                          <a:latin typeface="Yu Gothic UI" panose="020B0500000000000000" pitchFamily="34" charset="-128"/>
                          <a:ea typeface="Yu Gothic UI" panose="020B0500000000000000" pitchFamily="34" charset="-128"/>
                        </a:rPr>
                        <a:t>環境により</a:t>
                      </a:r>
                      <a:r>
                        <a:rPr kumimoji="1" lang="en-US" altLang="ja-JP" sz="900" dirty="0">
                          <a:solidFill>
                            <a:schemeClr val="tx1"/>
                          </a:solidFill>
                          <a:latin typeface="Yu Gothic UI" panose="020B0500000000000000" pitchFamily="34" charset="-128"/>
                          <a:ea typeface="Yu Gothic UI" panose="020B0500000000000000" pitchFamily="34" charset="-128"/>
                        </a:rPr>
                        <a:t>) 30km/h</a:t>
                      </a:r>
                      <a:r>
                        <a:rPr kumimoji="1" lang="ja-JP" altLang="en-US" sz="900" dirty="0">
                          <a:solidFill>
                            <a:schemeClr val="tx1"/>
                          </a:solidFill>
                          <a:latin typeface="Yu Gothic UI" panose="020B0500000000000000" pitchFamily="34" charset="-128"/>
                          <a:ea typeface="Yu Gothic UI" panose="020B0500000000000000" pitchFamily="34" charset="-128"/>
                        </a:rPr>
                        <a:t>以下</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Yu Gothic UI" panose="020B0500000000000000" pitchFamily="34" charset="-128"/>
                          <a:ea typeface="Yu Gothic UI" panose="020B0500000000000000" pitchFamily="34" charset="-128"/>
                        </a:rPr>
                        <a:t>20km/h</a:t>
                      </a:r>
                      <a:r>
                        <a:rPr kumimoji="1" lang="ja-JP" altLang="en-US" sz="900" dirty="0">
                          <a:solidFill>
                            <a:schemeClr val="tx1"/>
                          </a:solidFill>
                          <a:latin typeface="Yu Gothic UI" panose="020B0500000000000000" pitchFamily="34" charset="-128"/>
                          <a:ea typeface="Yu Gothic UI" panose="020B0500000000000000" pitchFamily="34" charset="-128"/>
                        </a:rPr>
                        <a:t>以下</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Yu Gothic UI" panose="020B0500000000000000" pitchFamily="34" charset="-128"/>
                          <a:ea typeface="Yu Gothic UI" panose="020B0500000000000000" pitchFamily="34" charset="-128"/>
                        </a:rPr>
                        <a:t>80km/h</a:t>
                      </a:r>
                      <a:r>
                        <a:rPr kumimoji="1" lang="ja-JP" altLang="en-US" sz="900" dirty="0">
                          <a:solidFill>
                            <a:schemeClr val="tx1"/>
                          </a:solidFill>
                          <a:latin typeface="Yu Gothic UI" panose="020B0500000000000000" pitchFamily="34" charset="-128"/>
                          <a:ea typeface="Yu Gothic UI" panose="020B0500000000000000" pitchFamily="34" charset="-128"/>
                        </a:rPr>
                        <a:t>以下</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496739259"/>
                  </a:ext>
                </a:extLst>
              </a:tr>
              <a:tr h="205755">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同時接続</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PC</a:t>
                      </a: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台数</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a:t>
                      </a: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カメラ</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Yu Gothic UI" panose="020B0500000000000000" pitchFamily="34" charset="-128"/>
                          <a:ea typeface="Yu Gothic UI" panose="020B0500000000000000" pitchFamily="34" charset="-128"/>
                        </a:rPr>
                        <a:t>最大</a:t>
                      </a:r>
                      <a:r>
                        <a:rPr kumimoji="1" lang="en-US" altLang="ja-JP" sz="900" dirty="0">
                          <a:solidFill>
                            <a:schemeClr val="tx1"/>
                          </a:solidFill>
                          <a:latin typeface="Yu Gothic UI" panose="020B0500000000000000" pitchFamily="34" charset="-128"/>
                          <a:ea typeface="Yu Gothic UI" panose="020B0500000000000000" pitchFamily="34" charset="-128"/>
                        </a:rPr>
                        <a:t>4</a:t>
                      </a:r>
                      <a:r>
                        <a:rPr kumimoji="1" lang="ja-JP" altLang="en-US" sz="900" dirty="0">
                          <a:solidFill>
                            <a:schemeClr val="tx1"/>
                          </a:solidFill>
                          <a:latin typeface="Yu Gothic UI" panose="020B0500000000000000" pitchFamily="34" charset="-128"/>
                          <a:ea typeface="Yu Gothic UI" panose="020B0500000000000000" pitchFamily="34" charset="-128"/>
                        </a:rPr>
                        <a:t>台</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l"/>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最大</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2</a:t>
                      </a: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台</a:t>
                      </a:r>
                      <a:endPar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l"/>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最大</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4</a:t>
                      </a: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台</a:t>
                      </a:r>
                      <a:endPar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3209226873"/>
                  </a:ext>
                </a:extLst>
              </a:tr>
              <a:tr h="205755">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カメラ</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1</a:t>
                      </a: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台での入出庫検知</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a:solidFill>
                            <a:schemeClr val="tx1"/>
                          </a:solidFill>
                          <a:latin typeface="Yu Gothic UI" panose="020B0500000000000000" pitchFamily="34" charset="-128"/>
                          <a:ea typeface="Yu Gothic UI" panose="020B0500000000000000" pitchFamily="34" charset="-128"/>
                        </a:rPr>
                        <a:t>対応</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l"/>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非対応</a:t>
                      </a:r>
                      <a:endPar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pPr algn="l"/>
                      <a:endParaRPr kumimoji="1" lang="en-US" altLang="ja-JP" sz="1200" b="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4A6DB">
                        <a:tint val="40000"/>
                      </a:srgbClr>
                    </a:solidFill>
                  </a:tcPr>
                </a:tc>
                <a:extLst>
                  <a:ext uri="{0D108BD9-81ED-4DB2-BD59-A6C34878D82A}">
                    <a16:rowId xmlns:a16="http://schemas.microsoft.com/office/drawing/2014/main" val="3907216368"/>
                  </a:ext>
                </a:extLst>
              </a:tr>
            </a:tbl>
          </a:graphicData>
        </a:graphic>
      </p:graphicFrame>
      <p:sp>
        <p:nvSpPr>
          <p:cNvPr id="4" name="テキスト ボックス 3">
            <a:extLst>
              <a:ext uri="{FF2B5EF4-FFF2-40B4-BE49-F238E27FC236}">
                <a16:creationId xmlns:a16="http://schemas.microsoft.com/office/drawing/2014/main" id="{CC5F49D5-F57E-9522-1493-5150C6902B45}"/>
              </a:ext>
            </a:extLst>
          </p:cNvPr>
          <p:cNvSpPr txBox="1"/>
          <p:nvPr/>
        </p:nvSpPr>
        <p:spPr>
          <a:xfrm>
            <a:off x="419100" y="4211090"/>
            <a:ext cx="8450580" cy="600164"/>
          </a:xfrm>
          <a:prstGeom prst="rect">
            <a:avLst/>
          </a:prstGeom>
          <a:noFill/>
        </p:spPr>
        <p:txBody>
          <a:bodyPr wrap="square" rtlCol="0">
            <a:spAutoFit/>
          </a:bodyPr>
          <a:lstStyle/>
          <a:p>
            <a:r>
              <a:rPr lang="ja-JP" altLang="en-US" sz="825" dirty="0">
                <a:solidFill>
                  <a:prstClr val="black"/>
                </a:solidFill>
                <a:latin typeface="Yu Gothic UI" panose="020B0500000000000000" pitchFamily="34" charset="-128"/>
                <a:ea typeface="Yu Gothic UI" panose="020B0500000000000000" pitchFamily="34" charset="-128"/>
              </a:rPr>
              <a:t>（</a:t>
            </a:r>
            <a:r>
              <a:rPr lang="en-US" altLang="ja-JP" sz="825" dirty="0">
                <a:solidFill>
                  <a:prstClr val="black"/>
                </a:solidFill>
                <a:latin typeface="Yu Gothic UI" panose="020B0500000000000000" pitchFamily="34" charset="-128"/>
                <a:ea typeface="Yu Gothic UI" panose="020B0500000000000000" pitchFamily="34" charset="-128"/>
              </a:rPr>
              <a:t>※1　※3</a:t>
            </a:r>
            <a:r>
              <a:rPr lang="ja-JP" altLang="en-US" sz="825" dirty="0">
                <a:solidFill>
                  <a:prstClr val="black"/>
                </a:solidFill>
                <a:latin typeface="Yu Gothic UI" panose="020B0500000000000000" pitchFamily="34" charset="-128"/>
                <a:ea typeface="Yu Gothic UI" panose="020B0500000000000000" pitchFamily="34" charset="-128"/>
              </a:rPr>
              <a:t>）</a:t>
            </a:r>
            <a:r>
              <a:rPr lang="ja-JP" altLang="en-US" sz="825" dirty="0">
                <a:solidFill>
                  <a:srgbClr val="FF0000"/>
                </a:solidFill>
                <a:latin typeface="Yu Gothic UI" panose="020B0500000000000000" pitchFamily="34" charset="-128"/>
                <a:ea typeface="Yu Gothic UI" panose="020B0500000000000000" pitchFamily="34" charset="-128"/>
              </a:rPr>
              <a:t>一般的な環境で夜間使用の際は、別売</a:t>
            </a:r>
            <a:r>
              <a:rPr lang="en-US" altLang="ja-JP" sz="825" dirty="0">
                <a:solidFill>
                  <a:srgbClr val="FF0000"/>
                </a:solidFill>
                <a:latin typeface="Yu Gothic UI" panose="020B0500000000000000" pitchFamily="34" charset="-128"/>
                <a:ea typeface="Yu Gothic UI" panose="020B0500000000000000" pitchFamily="34" charset="-128"/>
              </a:rPr>
              <a:t>(</a:t>
            </a:r>
            <a:r>
              <a:rPr lang="en-US" altLang="ja-JP" sz="825" dirty="0" err="1">
                <a:solidFill>
                  <a:srgbClr val="FF0000"/>
                </a:solidFill>
                <a:latin typeface="Yu Gothic UI" panose="020B0500000000000000" pitchFamily="34" charset="-128"/>
                <a:ea typeface="Yu Gothic UI" panose="020B0500000000000000" pitchFamily="34" charset="-128"/>
              </a:rPr>
              <a:t>Raytec</a:t>
            </a:r>
            <a:r>
              <a:rPr lang="ja-JP" altLang="en-US" sz="825" dirty="0">
                <a:solidFill>
                  <a:srgbClr val="FF0000"/>
                </a:solidFill>
                <a:latin typeface="Yu Gothic UI" panose="020B0500000000000000" pitchFamily="34" charset="-128"/>
                <a:ea typeface="Yu Gothic UI" panose="020B0500000000000000" pitchFamily="34" charset="-128"/>
              </a:rPr>
              <a:t>社製）の外部</a:t>
            </a:r>
            <a:r>
              <a:rPr lang="en-US" altLang="ja-JP" sz="825" dirty="0">
                <a:solidFill>
                  <a:srgbClr val="FF0000"/>
                </a:solidFill>
                <a:latin typeface="Yu Gothic UI" panose="020B0500000000000000" pitchFamily="34" charset="-128"/>
                <a:ea typeface="Yu Gothic UI" panose="020B0500000000000000" pitchFamily="34" charset="-128"/>
              </a:rPr>
              <a:t>IR-LED</a:t>
            </a:r>
            <a:r>
              <a:rPr lang="ja-JP" altLang="en-US" sz="825" dirty="0">
                <a:solidFill>
                  <a:srgbClr val="FF0000"/>
                </a:solidFill>
                <a:latin typeface="Yu Gothic UI" panose="020B0500000000000000" pitchFamily="34" charset="-128"/>
                <a:ea typeface="Yu Gothic UI" panose="020B0500000000000000" pitchFamily="34" charset="-128"/>
              </a:rPr>
              <a:t>をご使用ください。</a:t>
            </a:r>
            <a:endParaRPr lang="en-US" altLang="ja-JP" sz="825" dirty="0">
              <a:solidFill>
                <a:srgbClr val="FF0000"/>
              </a:solidFill>
              <a:latin typeface="Yu Gothic UI" panose="020B0500000000000000" pitchFamily="34" charset="-128"/>
              <a:ea typeface="Yu Gothic UI" panose="020B0500000000000000" pitchFamily="34" charset="-128"/>
            </a:endParaRPr>
          </a:p>
          <a:p>
            <a:r>
              <a:rPr lang="ja-JP" altLang="en-US" sz="825" dirty="0">
                <a:solidFill>
                  <a:prstClr val="black"/>
                </a:solidFill>
                <a:latin typeface="Yu Gothic UI" panose="020B0500000000000000" pitchFamily="34" charset="-128"/>
                <a:ea typeface="Yu Gothic UI" panose="020B0500000000000000" pitchFamily="34" charset="-128"/>
              </a:rPr>
              <a:t>                 </a:t>
            </a:r>
            <a:r>
              <a:rPr lang="en-US" altLang="ja-JP" sz="825" dirty="0">
                <a:solidFill>
                  <a:prstClr val="black"/>
                </a:solidFill>
                <a:latin typeface="Yu Gothic UI" panose="020B0500000000000000" pitchFamily="34" charset="-128"/>
                <a:ea typeface="Yu Gothic UI" panose="020B0500000000000000" pitchFamily="34" charset="-128"/>
              </a:rPr>
              <a:t>AI</a:t>
            </a:r>
            <a:r>
              <a:rPr lang="ja-JP" altLang="en-US" sz="825" dirty="0">
                <a:solidFill>
                  <a:prstClr val="black"/>
                </a:solidFill>
                <a:latin typeface="Yu Gothic UI" panose="020B0500000000000000" pitchFamily="34" charset="-128"/>
                <a:ea typeface="Yu Gothic UI" panose="020B0500000000000000" pitchFamily="34" charset="-128"/>
              </a:rPr>
              <a:t>カメラ内蔵の</a:t>
            </a:r>
            <a:r>
              <a:rPr lang="en-US" altLang="ja-JP" sz="825" dirty="0">
                <a:solidFill>
                  <a:prstClr val="black"/>
                </a:solidFill>
                <a:latin typeface="Yu Gothic UI" panose="020B0500000000000000" pitchFamily="34" charset="-128"/>
                <a:ea typeface="Yu Gothic UI" panose="020B0500000000000000" pitchFamily="34" charset="-128"/>
              </a:rPr>
              <a:t>IR-LED</a:t>
            </a:r>
            <a:r>
              <a:rPr lang="ja-JP" altLang="en-US" sz="825" dirty="0">
                <a:solidFill>
                  <a:prstClr val="black"/>
                </a:solidFill>
                <a:latin typeface="Yu Gothic UI" panose="020B0500000000000000" pitchFamily="34" charset="-128"/>
                <a:ea typeface="Yu Gothic UI" panose="020B0500000000000000" pitchFamily="34" charset="-128"/>
              </a:rPr>
              <a:t>は、「上記対応照度の条件時」、または「照度</a:t>
            </a:r>
            <a:r>
              <a:rPr lang="en-US" altLang="ja-JP" sz="825" dirty="0">
                <a:solidFill>
                  <a:prstClr val="black"/>
                </a:solidFill>
                <a:latin typeface="Yu Gothic UI" panose="020B0500000000000000" pitchFamily="34" charset="-128"/>
                <a:ea typeface="Yu Gothic UI" panose="020B0500000000000000" pitchFamily="34" charset="-128"/>
              </a:rPr>
              <a:t>20lux</a:t>
            </a:r>
            <a:r>
              <a:rPr lang="ja-JP" altLang="en-US" sz="825" dirty="0">
                <a:solidFill>
                  <a:prstClr val="black"/>
                </a:solidFill>
                <a:latin typeface="Yu Gothic UI" panose="020B0500000000000000" pitchFamily="34" charset="-128"/>
                <a:ea typeface="Yu Gothic UI" panose="020B0500000000000000" pitchFamily="34" charset="-128"/>
              </a:rPr>
              <a:t>以上、かつ前方ナンバーのみ撮影、かつ車両が一旦停止（</a:t>
            </a:r>
            <a:r>
              <a:rPr lang="en-US" altLang="ja-JP" sz="825" dirty="0">
                <a:solidFill>
                  <a:prstClr val="black"/>
                </a:solidFill>
                <a:latin typeface="Yu Gothic UI" panose="020B0500000000000000" pitchFamily="34" charset="-128"/>
                <a:ea typeface="Yu Gothic UI" panose="020B0500000000000000" pitchFamily="34" charset="-128"/>
              </a:rPr>
              <a:t>0km/h</a:t>
            </a:r>
            <a:r>
              <a:rPr lang="ja-JP" altLang="en-US" sz="825" dirty="0">
                <a:solidFill>
                  <a:prstClr val="black"/>
                </a:solidFill>
                <a:latin typeface="Yu Gothic UI" panose="020B0500000000000000" pitchFamily="34" charset="-128"/>
                <a:ea typeface="Yu Gothic UI" panose="020B0500000000000000" pitchFamily="34" charset="-128"/>
              </a:rPr>
              <a:t>で</a:t>
            </a:r>
            <a:r>
              <a:rPr lang="en-US" altLang="ja-JP" sz="825" dirty="0">
                <a:solidFill>
                  <a:prstClr val="black"/>
                </a:solidFill>
                <a:latin typeface="Yu Gothic UI" panose="020B0500000000000000" pitchFamily="34" charset="-128"/>
                <a:ea typeface="Yu Gothic UI" panose="020B0500000000000000" pitchFamily="34" charset="-128"/>
              </a:rPr>
              <a:t>1</a:t>
            </a:r>
            <a:r>
              <a:rPr lang="ja-JP" altLang="en-US" sz="825" dirty="0">
                <a:solidFill>
                  <a:prstClr val="black"/>
                </a:solidFill>
                <a:latin typeface="Yu Gothic UI" panose="020B0500000000000000" pitchFamily="34" charset="-128"/>
                <a:ea typeface="Yu Gothic UI" panose="020B0500000000000000" pitchFamily="34" charset="-128"/>
              </a:rPr>
              <a:t>秒間以上停止）時」のみ使用可能です。</a:t>
            </a:r>
            <a:br>
              <a:rPr lang="en-US" altLang="ja-JP" sz="825" dirty="0">
                <a:solidFill>
                  <a:prstClr val="black"/>
                </a:solidFill>
                <a:latin typeface="Yu Gothic UI" panose="020B0500000000000000" pitchFamily="34" charset="-128"/>
                <a:ea typeface="Yu Gothic UI" panose="020B0500000000000000" pitchFamily="34" charset="-128"/>
              </a:rPr>
            </a:br>
            <a:r>
              <a:rPr lang="ja-JP" altLang="en-US" sz="825" dirty="0">
                <a:solidFill>
                  <a:prstClr val="black"/>
                </a:solidFill>
                <a:latin typeface="Yu Gothic UI" panose="020B0500000000000000" pitchFamily="34" charset="-128"/>
                <a:ea typeface="Yu Gothic UI" panose="020B0500000000000000" pitchFamily="34" charset="-128"/>
              </a:rPr>
              <a:t>（</a:t>
            </a:r>
            <a:r>
              <a:rPr lang="en-US" altLang="ja-JP" sz="825" dirty="0">
                <a:solidFill>
                  <a:prstClr val="black"/>
                </a:solidFill>
                <a:latin typeface="Yu Gothic UI" panose="020B0500000000000000" pitchFamily="34" charset="-128"/>
                <a:ea typeface="Yu Gothic UI" panose="020B0500000000000000" pitchFamily="34" charset="-128"/>
              </a:rPr>
              <a:t>※2</a:t>
            </a:r>
            <a:r>
              <a:rPr lang="ja-JP" altLang="en-US" sz="825" dirty="0">
                <a:solidFill>
                  <a:prstClr val="black"/>
                </a:solidFill>
                <a:latin typeface="Yu Gothic UI" panose="020B0500000000000000" pitchFamily="34" charset="-128"/>
                <a:ea typeface="Yu Gothic UI" panose="020B0500000000000000" pitchFamily="34" charset="-128"/>
              </a:rPr>
              <a:t>）カメラとナンバープレートの距離により撮影幅は変動します。</a:t>
            </a:r>
            <a:endParaRPr lang="en-US" altLang="ja-JP" sz="825" dirty="0">
              <a:solidFill>
                <a:prstClr val="black"/>
              </a:solidFill>
              <a:latin typeface="Yu Gothic UI" panose="020B0500000000000000" pitchFamily="34" charset="-128"/>
              <a:ea typeface="Yu Gothic UI" panose="020B0500000000000000" pitchFamily="34" charset="-128"/>
            </a:endParaRPr>
          </a:p>
          <a:p>
            <a:pPr marL="65246" indent="-65246"/>
            <a:r>
              <a:rPr lang="ja-JP" altLang="en-US" sz="825" dirty="0">
                <a:solidFill>
                  <a:prstClr val="black"/>
                </a:solidFill>
                <a:latin typeface="Yu Gothic UI" panose="020B0500000000000000" pitchFamily="34" charset="-128"/>
                <a:ea typeface="Yu Gothic UI" panose="020B0500000000000000" pitchFamily="34" charset="-128"/>
              </a:rPr>
              <a:t>　　　　  </a:t>
            </a:r>
            <a:r>
              <a:rPr lang="en-US" altLang="ja-JP" sz="825"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4K</a:t>
            </a:r>
            <a:r>
              <a:rPr lang="ja-JP" altLang="en-US" sz="825"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カメラでは、</a:t>
            </a:r>
            <a:r>
              <a:rPr lang="en-US" altLang="ja-JP" sz="825"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2</a:t>
            </a:r>
            <a:r>
              <a:rPr lang="ja-JP" altLang="en-US" sz="825"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ヶ所の検知エリアの合計サイズは画面全体の</a:t>
            </a:r>
            <a:r>
              <a:rPr lang="en-US" altLang="ja-JP" sz="825"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25%</a:t>
            </a:r>
            <a:r>
              <a:rPr lang="ja-JP" altLang="en-US" sz="825"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825"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1920x1080</a:t>
            </a:r>
            <a:r>
              <a:rPr lang="ja-JP" altLang="en-US" sz="825"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サイズ）までとなります。</a:t>
            </a:r>
            <a:endParaRPr lang="en-US" altLang="ja-JP" sz="825" dirty="0">
              <a:solidFill>
                <a:prstClr val="black"/>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803779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スペック</a:t>
            </a:r>
            <a:r>
              <a:rPr kumimoji="1" lang="ja-JP" altLang="en-US" sz="2400" dirty="0"/>
              <a:t>（「環境により」の補足）</a:t>
            </a:r>
            <a:endParaRPr kumimoji="1" lang="ja-JP" altLang="en-US" dirty="0"/>
          </a:p>
        </p:txBody>
      </p:sp>
      <p:graphicFrame>
        <p:nvGraphicFramePr>
          <p:cNvPr id="3" name="表 2">
            <a:extLst>
              <a:ext uri="{FF2B5EF4-FFF2-40B4-BE49-F238E27FC236}">
                <a16:creationId xmlns:a16="http://schemas.microsoft.com/office/drawing/2014/main" id="{7F0ECD64-7232-D968-46D2-2848D6F26624}"/>
              </a:ext>
            </a:extLst>
          </p:cNvPr>
          <p:cNvGraphicFramePr>
            <a:graphicFrameLocks noGrp="1"/>
          </p:cNvGraphicFramePr>
          <p:nvPr>
            <p:extLst>
              <p:ext uri="{D42A27DB-BD31-4B8C-83A1-F6EECF244321}">
                <p14:modId xmlns:p14="http://schemas.microsoft.com/office/powerpoint/2010/main" val="4119518069"/>
              </p:ext>
            </p:extLst>
          </p:nvPr>
        </p:nvGraphicFramePr>
        <p:xfrm>
          <a:off x="160020" y="586061"/>
          <a:ext cx="8795160" cy="2289937"/>
        </p:xfrm>
        <a:graphic>
          <a:graphicData uri="http://schemas.openxmlformats.org/drawingml/2006/table">
            <a:tbl>
              <a:tblPr firstRow="1" bandRow="1"/>
              <a:tblGrid>
                <a:gridCol w="18000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1440180">
                  <a:extLst>
                    <a:ext uri="{9D8B030D-6E8A-4147-A177-3AD203B41FA5}">
                      <a16:colId xmlns:a16="http://schemas.microsoft.com/office/drawing/2014/main" val="20002"/>
                    </a:ext>
                  </a:extLst>
                </a:gridCol>
                <a:gridCol w="1440180">
                  <a:extLst>
                    <a:ext uri="{9D8B030D-6E8A-4147-A177-3AD203B41FA5}">
                      <a16:colId xmlns:a16="http://schemas.microsoft.com/office/drawing/2014/main" val="1013923498"/>
                    </a:ext>
                  </a:extLst>
                </a:gridCol>
              </a:tblGrid>
              <a:tr h="205755">
                <a:tc rowSpan="2">
                  <a:txBody>
                    <a:bodyPr/>
                    <a:lstStyle>
                      <a:lvl1pPr marL="0" algn="l" defTabSz="914400" rtl="0" eaLnBrk="1" latinLnBrk="0" hangingPunct="1">
                        <a:defRPr kumimoji="1" sz="1800" b="1" kern="1200">
                          <a:solidFill>
                            <a:schemeClr val="lt1"/>
                          </a:solidFill>
                          <a:latin typeface="Arial"/>
                          <a:ea typeface="Meiryo UI"/>
                        </a:defRPr>
                      </a:lvl1pPr>
                      <a:lvl2pPr marL="457200" algn="l" defTabSz="914400" rtl="0" eaLnBrk="1" latinLnBrk="0" hangingPunct="1">
                        <a:defRPr kumimoji="1" sz="1800" b="1" kern="1200">
                          <a:solidFill>
                            <a:schemeClr val="lt1"/>
                          </a:solidFill>
                          <a:latin typeface="Arial"/>
                          <a:ea typeface="Meiryo UI"/>
                        </a:defRPr>
                      </a:lvl2pPr>
                      <a:lvl3pPr marL="914400" algn="l" defTabSz="914400" rtl="0" eaLnBrk="1" latinLnBrk="0" hangingPunct="1">
                        <a:defRPr kumimoji="1" sz="1800" b="1" kern="1200">
                          <a:solidFill>
                            <a:schemeClr val="lt1"/>
                          </a:solidFill>
                          <a:latin typeface="Arial"/>
                          <a:ea typeface="Meiryo UI"/>
                        </a:defRPr>
                      </a:lvl3pPr>
                      <a:lvl4pPr marL="1371600" algn="l" defTabSz="914400" rtl="0" eaLnBrk="1" latinLnBrk="0" hangingPunct="1">
                        <a:defRPr kumimoji="1" sz="1800" b="1" kern="1200">
                          <a:solidFill>
                            <a:schemeClr val="lt1"/>
                          </a:solidFill>
                          <a:latin typeface="Arial"/>
                          <a:ea typeface="Meiryo UI"/>
                        </a:defRPr>
                      </a:lvl4pPr>
                      <a:lvl5pPr marL="1828800" algn="l" defTabSz="914400" rtl="0" eaLnBrk="1" latinLnBrk="0" hangingPunct="1">
                        <a:defRPr kumimoji="1" sz="1800" b="1" kern="1200">
                          <a:solidFill>
                            <a:schemeClr val="lt1"/>
                          </a:solidFill>
                          <a:latin typeface="Arial"/>
                          <a:ea typeface="Meiryo UI"/>
                        </a:defRPr>
                      </a:lvl5pPr>
                      <a:lvl6pPr marL="2286000" algn="l" defTabSz="914400" rtl="0" eaLnBrk="1" latinLnBrk="0" hangingPunct="1">
                        <a:defRPr kumimoji="1" sz="1800" b="1" kern="1200">
                          <a:solidFill>
                            <a:schemeClr val="lt1"/>
                          </a:solidFill>
                          <a:latin typeface="Arial"/>
                          <a:ea typeface="Meiryo UI"/>
                        </a:defRPr>
                      </a:lvl6pPr>
                      <a:lvl7pPr marL="2743200" algn="l" defTabSz="914400" rtl="0" eaLnBrk="1" latinLnBrk="0" hangingPunct="1">
                        <a:defRPr kumimoji="1" sz="1800" b="1" kern="1200">
                          <a:solidFill>
                            <a:schemeClr val="lt1"/>
                          </a:solidFill>
                          <a:latin typeface="Arial"/>
                          <a:ea typeface="Meiryo UI"/>
                        </a:defRPr>
                      </a:lvl7pPr>
                      <a:lvl8pPr marL="3200400" algn="l" defTabSz="914400" rtl="0" eaLnBrk="1" latinLnBrk="0" hangingPunct="1">
                        <a:defRPr kumimoji="1" sz="1800" b="1" kern="1200">
                          <a:solidFill>
                            <a:schemeClr val="lt1"/>
                          </a:solidFill>
                          <a:latin typeface="Arial"/>
                          <a:ea typeface="Meiryo UI"/>
                        </a:defRPr>
                      </a:lvl8pPr>
                      <a:lvl9pPr marL="3657600" algn="l" defTabSz="914400" rtl="0" eaLnBrk="1" latinLnBrk="0" hangingPunct="1">
                        <a:defRPr kumimoji="1" sz="1800" b="1" kern="1200">
                          <a:solidFill>
                            <a:schemeClr val="lt1"/>
                          </a:solidFill>
                          <a:latin typeface="Arial"/>
                          <a:ea typeface="Meiryo UI"/>
                        </a:defRPr>
                      </a:lvl9pPr>
                    </a:lstStyle>
                    <a:p>
                      <a:pPr algn="ctr"/>
                      <a:endParaRPr kumimoji="1" lang="ja-JP" altLang="en-US" sz="90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rowSpan="2">
                  <a:txBody>
                    <a:bodyPr/>
                    <a:lstStyle>
                      <a:lvl1pPr marL="0" algn="l" defTabSz="914400" rtl="0" eaLnBrk="1" latinLnBrk="0" hangingPunct="1">
                        <a:defRPr kumimoji="1" sz="1800" b="1" kern="1200">
                          <a:solidFill>
                            <a:schemeClr val="lt1"/>
                          </a:solidFill>
                          <a:latin typeface="Arial"/>
                          <a:ea typeface="Meiryo UI"/>
                        </a:defRPr>
                      </a:lvl1pPr>
                      <a:lvl2pPr marL="457200" algn="l" defTabSz="914400" rtl="0" eaLnBrk="1" latinLnBrk="0" hangingPunct="1">
                        <a:defRPr kumimoji="1" sz="1800" b="1" kern="1200">
                          <a:solidFill>
                            <a:schemeClr val="lt1"/>
                          </a:solidFill>
                          <a:latin typeface="Arial"/>
                          <a:ea typeface="Meiryo UI"/>
                        </a:defRPr>
                      </a:lvl2pPr>
                      <a:lvl3pPr marL="914400" algn="l" defTabSz="914400" rtl="0" eaLnBrk="1" latinLnBrk="0" hangingPunct="1">
                        <a:defRPr kumimoji="1" sz="1800" b="1" kern="1200">
                          <a:solidFill>
                            <a:schemeClr val="lt1"/>
                          </a:solidFill>
                          <a:latin typeface="Arial"/>
                          <a:ea typeface="Meiryo UI"/>
                        </a:defRPr>
                      </a:lvl3pPr>
                      <a:lvl4pPr marL="1371600" algn="l" defTabSz="914400" rtl="0" eaLnBrk="1" latinLnBrk="0" hangingPunct="1">
                        <a:defRPr kumimoji="1" sz="1800" b="1" kern="1200">
                          <a:solidFill>
                            <a:schemeClr val="lt1"/>
                          </a:solidFill>
                          <a:latin typeface="Arial"/>
                          <a:ea typeface="Meiryo UI"/>
                        </a:defRPr>
                      </a:lvl4pPr>
                      <a:lvl5pPr marL="1828800" algn="l" defTabSz="914400" rtl="0" eaLnBrk="1" latinLnBrk="0" hangingPunct="1">
                        <a:defRPr kumimoji="1" sz="1800" b="1" kern="1200">
                          <a:solidFill>
                            <a:schemeClr val="lt1"/>
                          </a:solidFill>
                          <a:latin typeface="Arial"/>
                          <a:ea typeface="Meiryo UI"/>
                        </a:defRPr>
                      </a:lvl5pPr>
                      <a:lvl6pPr marL="2286000" algn="l" defTabSz="914400" rtl="0" eaLnBrk="1" latinLnBrk="0" hangingPunct="1">
                        <a:defRPr kumimoji="1" sz="1800" b="1" kern="1200">
                          <a:solidFill>
                            <a:schemeClr val="lt1"/>
                          </a:solidFill>
                          <a:latin typeface="Arial"/>
                          <a:ea typeface="Meiryo UI"/>
                        </a:defRPr>
                      </a:lvl6pPr>
                      <a:lvl7pPr marL="2743200" algn="l" defTabSz="914400" rtl="0" eaLnBrk="1" latinLnBrk="0" hangingPunct="1">
                        <a:defRPr kumimoji="1" sz="1800" b="1" kern="1200">
                          <a:solidFill>
                            <a:schemeClr val="lt1"/>
                          </a:solidFill>
                          <a:latin typeface="Arial"/>
                          <a:ea typeface="Meiryo UI"/>
                        </a:defRPr>
                      </a:lvl7pPr>
                      <a:lvl8pPr marL="3200400" algn="l" defTabSz="914400" rtl="0" eaLnBrk="1" latinLnBrk="0" hangingPunct="1">
                        <a:defRPr kumimoji="1" sz="1800" b="1" kern="1200">
                          <a:solidFill>
                            <a:schemeClr val="lt1"/>
                          </a:solidFill>
                          <a:latin typeface="Arial"/>
                          <a:ea typeface="Meiryo UI"/>
                        </a:defRPr>
                      </a:lvl8pPr>
                      <a:lvl9pPr marL="3657600" algn="l" defTabSz="914400" rtl="0" eaLnBrk="1" latinLnBrk="0" hangingPunct="1">
                        <a:defRPr kumimoji="1" sz="1800" b="1" kern="1200">
                          <a:solidFill>
                            <a:schemeClr val="lt1"/>
                          </a:solidFill>
                          <a:latin typeface="Arial"/>
                          <a:ea typeface="Meiryo UI"/>
                        </a:defRPr>
                      </a:lvl9pPr>
                    </a:lstStyle>
                    <a:p>
                      <a:pPr algn="ctr"/>
                      <a:r>
                        <a:rPr kumimoji="1" lang="ja-JP" altLang="en-US" sz="10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新ナンバーキャッチ</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ctr"/>
                      <a:r>
                        <a:rPr kumimoji="1" lang="ja-JP" altLang="en-US" sz="10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従来ナンバーキャッチ</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kumimoji="1" lang="ja-JP" altLang="en-US"/>
                    </a:p>
                  </a:txBody>
                  <a:tcPr/>
                </a:tc>
                <a:extLst>
                  <a:ext uri="{0D108BD9-81ED-4DB2-BD59-A6C34878D82A}">
                    <a16:rowId xmlns:a16="http://schemas.microsoft.com/office/drawing/2014/main" val="10000"/>
                  </a:ext>
                </a:extLst>
              </a:tr>
              <a:tr h="205755">
                <a:tc vMerge="1">
                  <a:txBody>
                    <a:bodyPr/>
                    <a:lstStyle/>
                    <a:p>
                      <a:pPr algn="ctr"/>
                      <a:endParaRPr kumimoji="1" lang="ja-JP" altLang="en-US" sz="1200" b="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vMerge="1">
                  <a:txBody>
                    <a:bodyPr/>
                    <a:lstStyle/>
                    <a:p>
                      <a:pPr algn="ctr"/>
                      <a:endParaRPr kumimoji="1" lang="ja-JP" altLang="en-US" sz="1200" b="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ctr"/>
                      <a:r>
                        <a:rPr kumimoji="1" lang="en-US" altLang="ja-JP" sz="9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NR500L</a:t>
                      </a:r>
                      <a:endParaRPr kumimoji="1" lang="ja-JP" altLang="en-US" sz="9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ctr"/>
                      <a:r>
                        <a:rPr kumimoji="1" lang="en-US" altLang="ja-JP" sz="9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NR500</a:t>
                      </a:r>
                      <a:endParaRPr kumimoji="1" lang="ja-JP" altLang="en-US" sz="9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629874163"/>
                  </a:ext>
                </a:extLst>
              </a:tr>
              <a:tr h="342915">
                <a:tc>
                  <a:txBody>
                    <a:bodyPr/>
                    <a:lstStyle>
                      <a:lvl1pPr marL="0" algn="l" defTabSz="914400" rtl="0" eaLnBrk="1" latinLnBrk="0" hangingPunct="1">
                        <a:defRPr kumimoji="1" sz="1800" kern="1200">
                          <a:solidFill>
                            <a:schemeClr val="dk1"/>
                          </a:solidFill>
                          <a:latin typeface="Arial"/>
                          <a:ea typeface="Meiryo UI"/>
                        </a:defRPr>
                      </a:lvl1pPr>
                      <a:lvl2pPr marL="457200" algn="l" defTabSz="914400" rtl="0" eaLnBrk="1" latinLnBrk="0" hangingPunct="1">
                        <a:defRPr kumimoji="1" sz="1800" kern="1200">
                          <a:solidFill>
                            <a:schemeClr val="dk1"/>
                          </a:solidFill>
                          <a:latin typeface="Arial"/>
                          <a:ea typeface="Meiryo UI"/>
                        </a:defRPr>
                      </a:lvl2pPr>
                      <a:lvl3pPr marL="914400" algn="l" defTabSz="914400" rtl="0" eaLnBrk="1" latinLnBrk="0" hangingPunct="1">
                        <a:defRPr kumimoji="1" sz="1800" kern="1200">
                          <a:solidFill>
                            <a:schemeClr val="dk1"/>
                          </a:solidFill>
                          <a:latin typeface="Arial"/>
                          <a:ea typeface="Meiryo UI"/>
                        </a:defRPr>
                      </a:lvl3pPr>
                      <a:lvl4pPr marL="1371600" algn="l" defTabSz="914400" rtl="0" eaLnBrk="1" latinLnBrk="0" hangingPunct="1">
                        <a:defRPr kumimoji="1" sz="1800" kern="1200">
                          <a:solidFill>
                            <a:schemeClr val="dk1"/>
                          </a:solidFill>
                          <a:latin typeface="Arial"/>
                          <a:ea typeface="Meiryo UI"/>
                        </a:defRPr>
                      </a:lvl4pPr>
                      <a:lvl5pPr marL="1828800" algn="l" defTabSz="914400" rtl="0" eaLnBrk="1" latinLnBrk="0" hangingPunct="1">
                        <a:defRPr kumimoji="1" sz="1800" kern="1200">
                          <a:solidFill>
                            <a:schemeClr val="dk1"/>
                          </a:solidFill>
                          <a:latin typeface="Arial"/>
                          <a:ea typeface="Meiryo UI"/>
                        </a:defRPr>
                      </a:lvl5pPr>
                      <a:lvl6pPr marL="2286000" algn="l" defTabSz="914400" rtl="0" eaLnBrk="1" latinLnBrk="0" hangingPunct="1">
                        <a:defRPr kumimoji="1" sz="1800" kern="1200">
                          <a:solidFill>
                            <a:schemeClr val="dk1"/>
                          </a:solidFill>
                          <a:latin typeface="Arial"/>
                          <a:ea typeface="Meiryo UI"/>
                        </a:defRPr>
                      </a:lvl6pPr>
                      <a:lvl7pPr marL="2743200" algn="l" defTabSz="914400" rtl="0" eaLnBrk="1" latinLnBrk="0" hangingPunct="1">
                        <a:defRPr kumimoji="1" sz="1800" kern="1200">
                          <a:solidFill>
                            <a:schemeClr val="dk1"/>
                          </a:solidFill>
                          <a:latin typeface="Arial"/>
                          <a:ea typeface="Meiryo UI"/>
                        </a:defRPr>
                      </a:lvl7pPr>
                      <a:lvl8pPr marL="3200400" algn="l" defTabSz="914400" rtl="0" eaLnBrk="1" latinLnBrk="0" hangingPunct="1">
                        <a:defRPr kumimoji="1" sz="1800" kern="1200">
                          <a:solidFill>
                            <a:schemeClr val="dk1"/>
                          </a:solidFill>
                          <a:latin typeface="Arial"/>
                          <a:ea typeface="Meiryo UI"/>
                        </a:defRPr>
                      </a:lvl8pPr>
                      <a:lvl9pPr marL="3657600" algn="l" defTabSz="914400" rtl="0" eaLnBrk="1" latinLnBrk="0" hangingPunct="1">
                        <a:defRPr kumimoji="1" sz="1800" kern="1200">
                          <a:solidFill>
                            <a:schemeClr val="dk1"/>
                          </a:solidFill>
                          <a:latin typeface="Arial"/>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対応照度</a:t>
                      </a:r>
                      <a:br>
                        <a:rPr kumimoji="1" lang="en-US" altLang="ja-JP" sz="900" b="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br>
                      <a:r>
                        <a:rPr kumimoji="1" lang="ja-JP" altLang="en-US" sz="900" b="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プレート位置における照度</a:t>
                      </a:r>
                      <a:endParaRPr kumimoji="1" lang="en-US" altLang="ja-JP" sz="900" b="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kumimoji="1" sz="1800" kern="1200">
                          <a:solidFill>
                            <a:schemeClr val="dk1"/>
                          </a:solidFill>
                          <a:latin typeface="Arial"/>
                          <a:ea typeface="Meiryo UI"/>
                        </a:defRPr>
                      </a:lvl1pPr>
                      <a:lvl2pPr marL="457200" algn="l" defTabSz="914400" rtl="0" eaLnBrk="1" latinLnBrk="0" hangingPunct="1">
                        <a:defRPr kumimoji="1" sz="1800" kern="1200">
                          <a:solidFill>
                            <a:schemeClr val="dk1"/>
                          </a:solidFill>
                          <a:latin typeface="Arial"/>
                          <a:ea typeface="Meiryo UI"/>
                        </a:defRPr>
                      </a:lvl2pPr>
                      <a:lvl3pPr marL="914400" algn="l" defTabSz="914400" rtl="0" eaLnBrk="1" latinLnBrk="0" hangingPunct="1">
                        <a:defRPr kumimoji="1" sz="1800" kern="1200">
                          <a:solidFill>
                            <a:schemeClr val="dk1"/>
                          </a:solidFill>
                          <a:latin typeface="Arial"/>
                          <a:ea typeface="Meiryo UI"/>
                        </a:defRPr>
                      </a:lvl3pPr>
                      <a:lvl4pPr marL="1371600" algn="l" defTabSz="914400" rtl="0" eaLnBrk="1" latinLnBrk="0" hangingPunct="1">
                        <a:defRPr kumimoji="1" sz="1800" kern="1200">
                          <a:solidFill>
                            <a:schemeClr val="dk1"/>
                          </a:solidFill>
                          <a:latin typeface="Arial"/>
                          <a:ea typeface="Meiryo UI"/>
                        </a:defRPr>
                      </a:lvl4pPr>
                      <a:lvl5pPr marL="1828800" algn="l" defTabSz="914400" rtl="0" eaLnBrk="1" latinLnBrk="0" hangingPunct="1">
                        <a:defRPr kumimoji="1" sz="1800" kern="1200">
                          <a:solidFill>
                            <a:schemeClr val="dk1"/>
                          </a:solidFill>
                          <a:latin typeface="Arial"/>
                          <a:ea typeface="Meiryo UI"/>
                        </a:defRPr>
                      </a:lvl5pPr>
                      <a:lvl6pPr marL="2286000" algn="l" defTabSz="914400" rtl="0" eaLnBrk="1" latinLnBrk="0" hangingPunct="1">
                        <a:defRPr kumimoji="1" sz="1800" kern="1200">
                          <a:solidFill>
                            <a:schemeClr val="dk1"/>
                          </a:solidFill>
                          <a:latin typeface="Arial"/>
                          <a:ea typeface="Meiryo UI"/>
                        </a:defRPr>
                      </a:lvl6pPr>
                      <a:lvl7pPr marL="2743200" algn="l" defTabSz="914400" rtl="0" eaLnBrk="1" latinLnBrk="0" hangingPunct="1">
                        <a:defRPr kumimoji="1" sz="1800" kern="1200">
                          <a:solidFill>
                            <a:schemeClr val="dk1"/>
                          </a:solidFill>
                          <a:latin typeface="Arial"/>
                          <a:ea typeface="Meiryo UI"/>
                        </a:defRPr>
                      </a:lvl7pPr>
                      <a:lvl8pPr marL="3200400" algn="l" defTabSz="914400" rtl="0" eaLnBrk="1" latinLnBrk="0" hangingPunct="1">
                        <a:defRPr kumimoji="1" sz="1800" kern="1200">
                          <a:solidFill>
                            <a:schemeClr val="dk1"/>
                          </a:solidFill>
                          <a:latin typeface="Arial"/>
                          <a:ea typeface="Meiryo UI"/>
                        </a:defRPr>
                      </a:lvl8pPr>
                      <a:lvl9pPr marL="3657600" algn="l" defTabSz="914400" rtl="0" eaLnBrk="1" latinLnBrk="0" hangingPunct="1">
                        <a:defRPr kumimoji="1" sz="1800" kern="1200">
                          <a:solidFill>
                            <a:schemeClr val="dk1"/>
                          </a:solidFill>
                          <a:latin typeface="Arial"/>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Yu Gothic UI" panose="020B0500000000000000" pitchFamily="34" charset="-128"/>
                          <a:ea typeface="Yu Gothic UI" panose="020B0500000000000000" pitchFamily="34" charset="-128"/>
                        </a:rPr>
                        <a:t>前方ナンバー、後方ナンバーのどちらかを撮影対象にする場合：</a:t>
                      </a:r>
                      <a:r>
                        <a:rPr kumimoji="1" lang="en-US" altLang="ja-JP" sz="900" b="0" dirty="0">
                          <a:solidFill>
                            <a:schemeClr val="tx1"/>
                          </a:solidFill>
                          <a:latin typeface="Yu Gothic UI" panose="020B0500000000000000" pitchFamily="34" charset="-128"/>
                          <a:ea typeface="Yu Gothic UI" panose="020B0500000000000000" pitchFamily="34" charset="-128"/>
                        </a:rPr>
                        <a:t>40Lux</a:t>
                      </a:r>
                      <a:r>
                        <a:rPr kumimoji="1" lang="ja-JP" altLang="en-US" sz="900" b="0" dirty="0">
                          <a:solidFill>
                            <a:schemeClr val="tx1"/>
                          </a:solidFill>
                          <a:latin typeface="Yu Gothic UI" panose="020B0500000000000000" pitchFamily="34" charset="-128"/>
                          <a:ea typeface="Yu Gothic UI" panose="020B0500000000000000" pitchFamily="34" charset="-128"/>
                        </a:rPr>
                        <a:t>以上</a:t>
                      </a:r>
                      <a:br>
                        <a:rPr kumimoji="1" lang="en-US" altLang="ja-JP" sz="900" b="0" dirty="0">
                          <a:solidFill>
                            <a:schemeClr val="tx1"/>
                          </a:solidFill>
                          <a:latin typeface="Yu Gothic UI" panose="020B0500000000000000" pitchFamily="34" charset="-128"/>
                          <a:ea typeface="Yu Gothic UI" panose="020B0500000000000000" pitchFamily="34" charset="-128"/>
                        </a:rPr>
                      </a:br>
                      <a:r>
                        <a:rPr kumimoji="1" lang="ja-JP" altLang="en-US" sz="900" b="0" dirty="0">
                          <a:solidFill>
                            <a:schemeClr val="tx1"/>
                          </a:solidFill>
                          <a:latin typeface="Yu Gothic UI" panose="020B0500000000000000" pitchFamily="34" charset="-128"/>
                          <a:ea typeface="Yu Gothic UI" panose="020B0500000000000000" pitchFamily="34" charset="-128"/>
                        </a:rPr>
                        <a:t>前方ナンバー、後方ナンバーの両方を撮影対象にする場合：</a:t>
                      </a:r>
                      <a:r>
                        <a:rPr kumimoji="1" lang="en-US" altLang="ja-JP" sz="900" b="0" dirty="0">
                          <a:solidFill>
                            <a:schemeClr val="tx1"/>
                          </a:solidFill>
                          <a:latin typeface="Yu Gothic UI" panose="020B0500000000000000" pitchFamily="34" charset="-128"/>
                          <a:ea typeface="Yu Gothic UI" panose="020B0500000000000000" pitchFamily="34" charset="-128"/>
                        </a:rPr>
                        <a:t>200Lux</a:t>
                      </a:r>
                      <a:r>
                        <a:rPr kumimoji="1" lang="ja-JP" altLang="en-US" sz="900" b="0" dirty="0">
                          <a:solidFill>
                            <a:schemeClr val="tx1"/>
                          </a:solidFill>
                          <a:latin typeface="Yu Gothic UI" panose="020B0500000000000000" pitchFamily="34" charset="-128"/>
                          <a:ea typeface="Yu Gothic UI" panose="020B0500000000000000" pitchFamily="34" charset="-128"/>
                        </a:rPr>
                        <a:t>以上</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l"/>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外付け</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IR</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endParaRPr kumimoji="1" lang="ja-JP" altLang="en-US"/>
                    </a:p>
                  </a:txBody>
                  <a:tcPr/>
                </a:tc>
                <a:extLst>
                  <a:ext uri="{0D108BD9-81ED-4DB2-BD59-A6C34878D82A}">
                    <a16:rowId xmlns:a16="http://schemas.microsoft.com/office/drawing/2014/main" val="2658985348"/>
                  </a:ext>
                </a:extLst>
              </a:tr>
              <a:tr h="331485">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Yu Gothic UI" panose="020B0500000000000000" pitchFamily="34" charset="-128"/>
                          <a:ea typeface="Yu Gothic UI" panose="020B0500000000000000" pitchFamily="34" charset="-128"/>
                        </a:rPr>
                        <a:t>撮影幅</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lang="en-US" altLang="ja-JP" sz="700" dirty="0">
                          <a:solidFill>
                            <a:schemeClr val="tx1"/>
                          </a:solidFill>
                          <a:latin typeface="Yu Gothic UI" panose="020B0500000000000000" pitchFamily="34" charset="-128"/>
                          <a:ea typeface="Yu Gothic UI" panose="020B0500000000000000" pitchFamily="34" charset="-128"/>
                        </a:rPr>
                        <a:t>X</a:t>
                      </a:r>
                      <a:r>
                        <a:rPr lang="ja-JP" altLang="en-US" sz="700" dirty="0">
                          <a:solidFill>
                            <a:schemeClr val="tx1"/>
                          </a:solidFill>
                          <a:latin typeface="Yu Gothic UI" panose="020B0500000000000000" pitchFamily="34" charset="-128"/>
                          <a:ea typeface="Yu Gothic UI" panose="020B0500000000000000" pitchFamily="34" charset="-128"/>
                        </a:rPr>
                        <a:t>シリーズ（F</a:t>
                      </a:r>
                      <a:r>
                        <a:rPr kumimoji="1" lang="en-US" altLang="ja-JP" sz="700" dirty="0">
                          <a:solidFill>
                            <a:schemeClr val="tx1"/>
                          </a:solidFill>
                          <a:latin typeface="Yu Gothic UI" panose="020B0500000000000000" pitchFamily="34" charset="-128"/>
                          <a:ea typeface="Yu Gothic UI" panose="020B0500000000000000" pitchFamily="34" charset="-128"/>
                        </a:rPr>
                        <a:t>HD</a:t>
                      </a:r>
                      <a:r>
                        <a:rPr kumimoji="1" lang="ja-JP" altLang="en-US" sz="700" dirty="0">
                          <a:solidFill>
                            <a:schemeClr val="tx1"/>
                          </a:solidFill>
                          <a:latin typeface="Yu Gothic UI" panose="020B0500000000000000" pitchFamily="34" charset="-128"/>
                          <a:ea typeface="Yu Gothic UI" panose="020B0500000000000000" pitchFamily="34" charset="-128"/>
                        </a:rPr>
                        <a:t>カメラ）、新</a:t>
                      </a:r>
                      <a:r>
                        <a:rPr kumimoji="1" lang="en-US" altLang="ja-JP" sz="700" dirty="0">
                          <a:solidFill>
                            <a:schemeClr val="tx1"/>
                          </a:solidFill>
                          <a:latin typeface="Yu Gothic UI" panose="020B0500000000000000" pitchFamily="34" charset="-128"/>
                          <a:ea typeface="Yu Gothic UI" panose="020B0500000000000000" pitchFamily="34" charset="-128"/>
                        </a:rPr>
                        <a:t>S</a:t>
                      </a:r>
                      <a:r>
                        <a:rPr kumimoji="1" lang="ja-JP" altLang="en-US" sz="700" dirty="0">
                          <a:solidFill>
                            <a:schemeClr val="tx1"/>
                          </a:solidFill>
                          <a:latin typeface="Yu Gothic UI" panose="020B0500000000000000" pitchFamily="34" charset="-128"/>
                          <a:ea typeface="Yu Gothic UI" panose="020B0500000000000000" pitchFamily="34" charset="-128"/>
                        </a:rPr>
                        <a:t>シリーズカメラ</a:t>
                      </a:r>
                      <a:r>
                        <a:rPr lang="ja-JP" altLang="en-US" sz="700" dirty="0">
                          <a:solidFill>
                            <a:schemeClr val="tx1"/>
                          </a:solidFill>
                          <a:latin typeface="Yu Gothic UI" panose="020B0500000000000000" pitchFamily="34" charset="-128"/>
                          <a:ea typeface="Yu Gothic UI" panose="020B0500000000000000" pitchFamily="34" charset="-128"/>
                        </a:rPr>
                        <a:t>:</a:t>
                      </a:r>
                      <a:r>
                        <a:rPr lang="ja-JP" altLang="en-US" sz="900" dirty="0">
                          <a:solidFill>
                            <a:schemeClr val="tx1"/>
                          </a:solidFill>
                          <a:latin typeface="Yu Gothic UI" panose="020B0500000000000000" pitchFamily="34" charset="-128"/>
                          <a:ea typeface="Yu Gothic UI" panose="020B0500000000000000" pitchFamily="34" charset="-128"/>
                        </a:rPr>
                        <a:t> </a:t>
                      </a:r>
                      <a:r>
                        <a:rPr kumimoji="1" lang="en-US" altLang="ja-JP" sz="800" dirty="0">
                          <a:solidFill>
                            <a:schemeClr val="tx1"/>
                          </a:solidFill>
                          <a:latin typeface="Yu Gothic UI" panose="020B0500000000000000" pitchFamily="34" charset="-128"/>
                          <a:ea typeface="Yu Gothic UI" panose="020B0500000000000000" pitchFamily="34" charset="-128"/>
                        </a:rPr>
                        <a:t>(</a:t>
                      </a:r>
                      <a:r>
                        <a:rPr kumimoji="1" lang="ja-JP" altLang="en-US" sz="800" dirty="0">
                          <a:solidFill>
                            <a:schemeClr val="tx1"/>
                          </a:solidFill>
                          <a:latin typeface="Yu Gothic UI" panose="020B0500000000000000" pitchFamily="34" charset="-128"/>
                          <a:ea typeface="Yu Gothic UI" panose="020B0500000000000000" pitchFamily="34" charset="-128"/>
                        </a:rPr>
                        <a:t>推奨</a:t>
                      </a:r>
                      <a:r>
                        <a:rPr kumimoji="1" lang="en-US" altLang="ja-JP" sz="800" dirty="0">
                          <a:solidFill>
                            <a:schemeClr val="tx1"/>
                          </a:solidFill>
                          <a:latin typeface="Yu Gothic UI" panose="020B0500000000000000" pitchFamily="34" charset="-128"/>
                          <a:ea typeface="Yu Gothic UI" panose="020B0500000000000000" pitchFamily="34" charset="-128"/>
                        </a:rPr>
                        <a:t>) 3.6m</a:t>
                      </a:r>
                      <a:r>
                        <a:rPr kumimoji="1" lang="ja-JP" altLang="en-US" sz="800" dirty="0">
                          <a:solidFill>
                            <a:schemeClr val="tx1"/>
                          </a:solidFill>
                          <a:latin typeface="Yu Gothic UI" panose="020B0500000000000000" pitchFamily="34" charset="-128"/>
                          <a:ea typeface="Yu Gothic UI" panose="020B0500000000000000" pitchFamily="34" charset="-128"/>
                        </a:rPr>
                        <a:t>以内、</a:t>
                      </a:r>
                      <a:r>
                        <a:rPr kumimoji="1" lang="en-US" altLang="ja-JP" sz="800" dirty="0">
                          <a:solidFill>
                            <a:schemeClr val="tx1"/>
                          </a:solidFill>
                          <a:latin typeface="Yu Gothic UI" panose="020B0500000000000000" pitchFamily="34" charset="-128"/>
                          <a:ea typeface="Yu Gothic UI" panose="020B0500000000000000" pitchFamily="34" charset="-128"/>
                        </a:rPr>
                        <a:t>(</a:t>
                      </a:r>
                      <a:r>
                        <a:rPr kumimoji="1" lang="ja-JP" altLang="en-US" sz="800" dirty="0">
                          <a:solidFill>
                            <a:schemeClr val="tx1"/>
                          </a:solidFill>
                          <a:latin typeface="Yu Gothic UI" panose="020B0500000000000000" pitchFamily="34" charset="-128"/>
                          <a:ea typeface="Yu Gothic UI" panose="020B0500000000000000" pitchFamily="34" charset="-128"/>
                        </a:rPr>
                        <a:t>環境により</a:t>
                      </a:r>
                      <a:r>
                        <a:rPr kumimoji="1" lang="en-US" altLang="ja-JP" sz="800" dirty="0">
                          <a:solidFill>
                            <a:schemeClr val="tx1"/>
                          </a:solidFill>
                          <a:latin typeface="Yu Gothic UI" panose="020B0500000000000000" pitchFamily="34" charset="-128"/>
                          <a:ea typeface="Yu Gothic UI" panose="020B0500000000000000" pitchFamily="34" charset="-128"/>
                        </a:rPr>
                        <a:t>) </a:t>
                      </a:r>
                      <a:r>
                        <a:rPr lang="en-US" altLang="ja-JP" sz="800" dirty="0">
                          <a:solidFill>
                            <a:schemeClr val="tx1"/>
                          </a:solidFill>
                          <a:latin typeface="Yu Gothic UI" panose="020B0500000000000000" pitchFamily="34" charset="-128"/>
                          <a:ea typeface="Yu Gothic UI" panose="020B0500000000000000" pitchFamily="34" charset="-128"/>
                        </a:rPr>
                        <a:t>5.3m</a:t>
                      </a:r>
                      <a:r>
                        <a:rPr kumimoji="1" lang="ja-JP" altLang="en-US" sz="800" dirty="0">
                          <a:solidFill>
                            <a:schemeClr val="tx1"/>
                          </a:solidFill>
                          <a:latin typeface="Yu Gothic UI" panose="020B0500000000000000" pitchFamily="34" charset="-128"/>
                          <a:ea typeface="Yu Gothic UI" panose="020B0500000000000000" pitchFamily="34" charset="-128"/>
                        </a:rPr>
                        <a:t>以内</a:t>
                      </a:r>
                      <a:br>
                        <a:rPr kumimoji="1" lang="en-US" altLang="ja-JP" sz="900" dirty="0">
                          <a:solidFill>
                            <a:schemeClr val="tx1"/>
                          </a:solidFill>
                          <a:latin typeface="Yu Gothic UI" panose="020B0500000000000000" pitchFamily="34" charset="-128"/>
                          <a:ea typeface="Yu Gothic UI" panose="020B0500000000000000" pitchFamily="34" charset="-128"/>
                        </a:rPr>
                      </a:br>
                      <a:r>
                        <a:rPr kumimoji="1" lang="en-US" altLang="ja-JP" sz="700" dirty="0">
                          <a:solidFill>
                            <a:schemeClr val="tx1"/>
                          </a:solidFill>
                          <a:latin typeface="Yu Gothic UI" panose="020B0500000000000000" pitchFamily="34" charset="-128"/>
                          <a:ea typeface="Yu Gothic UI" panose="020B0500000000000000" pitchFamily="34" charset="-128"/>
                        </a:rPr>
                        <a:t>X</a:t>
                      </a:r>
                      <a:r>
                        <a:rPr kumimoji="1" lang="ja-JP" altLang="en-US" sz="700" dirty="0">
                          <a:solidFill>
                            <a:schemeClr val="tx1"/>
                          </a:solidFill>
                          <a:latin typeface="Yu Gothic UI" panose="020B0500000000000000" pitchFamily="34" charset="-128"/>
                          <a:ea typeface="Yu Gothic UI" panose="020B0500000000000000" pitchFamily="34" charset="-128"/>
                        </a:rPr>
                        <a:t>シリーズ（</a:t>
                      </a:r>
                      <a:r>
                        <a:rPr kumimoji="1" lang="en-US" altLang="ja-JP" sz="700" dirty="0">
                          <a:solidFill>
                            <a:schemeClr val="tx1"/>
                          </a:solidFill>
                          <a:latin typeface="Yu Gothic UI" panose="020B0500000000000000" pitchFamily="34" charset="-128"/>
                          <a:ea typeface="Yu Gothic UI" panose="020B0500000000000000" pitchFamily="34" charset="-128"/>
                        </a:rPr>
                        <a:t>4K</a:t>
                      </a:r>
                      <a:r>
                        <a:rPr kumimoji="1" lang="ja-JP" altLang="en-US" sz="700" dirty="0">
                          <a:solidFill>
                            <a:schemeClr val="tx1"/>
                          </a:solidFill>
                          <a:latin typeface="Yu Gothic UI" panose="020B0500000000000000" pitchFamily="34" charset="-128"/>
                          <a:ea typeface="Yu Gothic UI" panose="020B0500000000000000" pitchFamily="34" charset="-128"/>
                        </a:rPr>
                        <a:t>カメラ）</a:t>
                      </a:r>
                      <a:r>
                        <a:rPr kumimoji="1" lang="ja-JP" altLang="en-US" sz="800" dirty="0">
                          <a:solidFill>
                            <a:schemeClr val="tx1"/>
                          </a:solidFill>
                          <a:latin typeface="Yu Gothic UI" panose="020B0500000000000000" pitchFamily="34" charset="-128"/>
                          <a:ea typeface="Yu Gothic UI" panose="020B0500000000000000" pitchFamily="34" charset="-128"/>
                        </a:rPr>
                        <a:t> </a:t>
                      </a:r>
                      <a:r>
                        <a:rPr lang="ja-JP" altLang="en-US" sz="800" dirty="0">
                          <a:solidFill>
                            <a:schemeClr val="tx1"/>
                          </a:solidFill>
                          <a:latin typeface="Yu Gothic UI" panose="020B0500000000000000" pitchFamily="34" charset="-128"/>
                          <a:ea typeface="Yu Gothic UI" panose="020B0500000000000000" pitchFamily="34" charset="-128"/>
                        </a:rPr>
                        <a:t>:</a:t>
                      </a:r>
                      <a:r>
                        <a:rPr kumimoji="1" lang="en-US" altLang="ja-JP" sz="800" dirty="0">
                          <a:solidFill>
                            <a:schemeClr val="tx1"/>
                          </a:solidFill>
                          <a:latin typeface="Yu Gothic UI" panose="020B0500000000000000" pitchFamily="34" charset="-128"/>
                          <a:ea typeface="Yu Gothic UI" panose="020B0500000000000000" pitchFamily="34" charset="-128"/>
                        </a:rPr>
                        <a:t>(</a:t>
                      </a:r>
                      <a:r>
                        <a:rPr kumimoji="1" lang="ja-JP" altLang="en-US" sz="800" dirty="0">
                          <a:solidFill>
                            <a:schemeClr val="tx1"/>
                          </a:solidFill>
                          <a:latin typeface="Yu Gothic UI" panose="020B0500000000000000" pitchFamily="34" charset="-128"/>
                          <a:ea typeface="Yu Gothic UI" panose="020B0500000000000000" pitchFamily="34" charset="-128"/>
                        </a:rPr>
                        <a:t>推奨</a:t>
                      </a:r>
                      <a:r>
                        <a:rPr kumimoji="1" lang="en-US" altLang="ja-JP" sz="800" dirty="0">
                          <a:solidFill>
                            <a:schemeClr val="tx1"/>
                          </a:solidFill>
                          <a:latin typeface="Yu Gothic UI" panose="020B0500000000000000" pitchFamily="34" charset="-128"/>
                          <a:ea typeface="Yu Gothic UI" panose="020B0500000000000000" pitchFamily="34" charset="-128"/>
                        </a:rPr>
                        <a:t>) 7.2m</a:t>
                      </a:r>
                      <a:r>
                        <a:rPr kumimoji="1" lang="ja-JP" altLang="en-US" sz="800" dirty="0">
                          <a:solidFill>
                            <a:schemeClr val="tx1"/>
                          </a:solidFill>
                          <a:latin typeface="Yu Gothic UI" panose="020B0500000000000000" pitchFamily="34" charset="-128"/>
                          <a:ea typeface="Yu Gothic UI" panose="020B0500000000000000" pitchFamily="34" charset="-128"/>
                        </a:rPr>
                        <a:t>以内、</a:t>
                      </a:r>
                      <a:r>
                        <a:rPr kumimoji="1" lang="en-US" altLang="ja-JP" sz="800" dirty="0">
                          <a:solidFill>
                            <a:schemeClr val="tx1"/>
                          </a:solidFill>
                          <a:latin typeface="Yu Gothic UI" panose="020B0500000000000000" pitchFamily="34" charset="-128"/>
                          <a:ea typeface="Yu Gothic UI" panose="020B0500000000000000" pitchFamily="34" charset="-128"/>
                        </a:rPr>
                        <a:t>(</a:t>
                      </a:r>
                      <a:r>
                        <a:rPr kumimoji="1" lang="ja-JP" altLang="en-US" sz="800" dirty="0">
                          <a:solidFill>
                            <a:schemeClr val="tx1"/>
                          </a:solidFill>
                          <a:latin typeface="Yu Gothic UI" panose="020B0500000000000000" pitchFamily="34" charset="-128"/>
                          <a:ea typeface="Yu Gothic UI" panose="020B0500000000000000" pitchFamily="34" charset="-128"/>
                        </a:rPr>
                        <a:t>環境により</a:t>
                      </a:r>
                      <a:r>
                        <a:rPr kumimoji="1" lang="en-US" altLang="ja-JP" sz="800" dirty="0">
                          <a:solidFill>
                            <a:schemeClr val="tx1"/>
                          </a:solidFill>
                          <a:latin typeface="Yu Gothic UI" panose="020B0500000000000000" pitchFamily="34" charset="-128"/>
                          <a:ea typeface="Yu Gothic UI" panose="020B0500000000000000" pitchFamily="34" charset="-128"/>
                        </a:rPr>
                        <a:t>) </a:t>
                      </a:r>
                      <a:r>
                        <a:rPr lang="en-US" altLang="ja-JP" sz="800" dirty="0">
                          <a:solidFill>
                            <a:schemeClr val="tx1"/>
                          </a:solidFill>
                          <a:latin typeface="Yu Gothic UI" panose="020B0500000000000000" pitchFamily="34" charset="-128"/>
                          <a:ea typeface="Yu Gothic UI" panose="020B0500000000000000" pitchFamily="34" charset="-128"/>
                        </a:rPr>
                        <a:t>10.6m以内</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495285"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Yu Gothic UI" panose="020B0500000000000000" pitchFamily="34" charset="-128"/>
                          <a:ea typeface="Yu Gothic UI" panose="020B0500000000000000" pitchFamily="34" charset="-128"/>
                        </a:rPr>
                        <a:t>3.6m </a:t>
                      </a:r>
                      <a:r>
                        <a:rPr kumimoji="1" lang="ja-JP" altLang="en-US" sz="900" dirty="0">
                          <a:solidFill>
                            <a:schemeClr val="tx1"/>
                          </a:solidFill>
                          <a:latin typeface="Yu Gothic UI" panose="020B0500000000000000" pitchFamily="34" charset="-128"/>
                          <a:ea typeface="Yu Gothic UI" panose="020B0500000000000000" pitchFamily="34" charset="-128"/>
                        </a:rPr>
                        <a:t>以内</a:t>
                      </a:r>
                      <a:r>
                        <a:rPr kumimoji="1" lang="en-US" altLang="ja-JP" sz="900" dirty="0">
                          <a:solidFill>
                            <a:schemeClr val="tx1"/>
                          </a:solidFill>
                          <a:latin typeface="Yu Gothic UI" panose="020B0500000000000000" pitchFamily="34" charset="-128"/>
                          <a:ea typeface="Yu Gothic UI" panose="020B0500000000000000" pitchFamily="34" charset="-128"/>
                        </a:rPr>
                        <a:t>(HD)</a:t>
                      </a:r>
                      <a:endParaRPr kumimoji="1" lang="ja-JP" altLang="en-US" sz="90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endParaRPr kumimoji="1" lang="ja-JP" altLang="en-US"/>
                    </a:p>
                  </a:txBody>
                  <a:tcPr/>
                </a:tc>
                <a:extLst>
                  <a:ext uri="{0D108BD9-81ED-4DB2-BD59-A6C34878D82A}">
                    <a16:rowId xmlns:a16="http://schemas.microsoft.com/office/drawing/2014/main" val="3841556920"/>
                  </a:ext>
                </a:extLst>
              </a:tr>
              <a:tr h="434355">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Yu Gothic UI" panose="020B0500000000000000" pitchFamily="34" charset="-128"/>
                          <a:ea typeface="Yu Gothic UI" panose="020B0500000000000000" pitchFamily="34" charset="-128"/>
                        </a:rPr>
                        <a:t>認識可能距離</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kumimoji="1" lang="en-US" altLang="ja-JP" sz="700" dirty="0">
                          <a:solidFill>
                            <a:schemeClr val="tx1"/>
                          </a:solidFill>
                          <a:latin typeface="Yu Gothic UI" panose="020B0500000000000000" pitchFamily="34" charset="-128"/>
                          <a:ea typeface="Yu Gothic UI" panose="020B0500000000000000" pitchFamily="34" charset="-128"/>
                        </a:rPr>
                        <a:t>X</a:t>
                      </a:r>
                      <a:r>
                        <a:rPr kumimoji="1" lang="ja-JP" altLang="en-US" sz="700" dirty="0">
                          <a:solidFill>
                            <a:schemeClr val="tx1"/>
                          </a:solidFill>
                          <a:latin typeface="Yu Gothic UI" panose="020B0500000000000000" pitchFamily="34" charset="-128"/>
                          <a:ea typeface="Yu Gothic UI" panose="020B0500000000000000" pitchFamily="34" charset="-128"/>
                        </a:rPr>
                        <a:t>シリーズ（</a:t>
                      </a:r>
                      <a:r>
                        <a:rPr kumimoji="1" lang="en-US" altLang="ja-JP" sz="700" dirty="0" err="1">
                          <a:solidFill>
                            <a:schemeClr val="tx1"/>
                          </a:solidFill>
                          <a:latin typeface="Yu Gothic UI" panose="020B0500000000000000" pitchFamily="34" charset="-128"/>
                          <a:ea typeface="Yu Gothic UI" panose="020B0500000000000000" pitchFamily="34" charset="-128"/>
                        </a:rPr>
                        <a:t>FHD</a:t>
                      </a:r>
                      <a:r>
                        <a:rPr lang="en-US" altLang="ja-JP" sz="700" dirty="0" err="1">
                          <a:solidFill>
                            <a:schemeClr val="tx1"/>
                          </a:solidFill>
                          <a:latin typeface="Yu Gothic UI" panose="020B0500000000000000" pitchFamily="34" charset="-128"/>
                          <a:ea typeface="Yu Gothic UI" panose="020B0500000000000000" pitchFamily="34" charset="-128"/>
                        </a:rPr>
                        <a:t>カメラ</a:t>
                      </a:r>
                      <a:r>
                        <a:rPr lang="ja-JP" altLang="en-US" sz="700" dirty="0">
                          <a:solidFill>
                            <a:schemeClr val="tx1"/>
                          </a:solidFill>
                          <a:latin typeface="Yu Gothic UI" panose="020B0500000000000000" pitchFamily="34" charset="-128"/>
                          <a:ea typeface="Yu Gothic UI" panose="020B0500000000000000" pitchFamily="34" charset="-128"/>
                        </a:rPr>
                        <a:t>）</a:t>
                      </a:r>
                      <a:r>
                        <a:rPr lang="en-US" altLang="ja-JP" sz="800" dirty="0">
                          <a:solidFill>
                            <a:schemeClr val="tx1"/>
                          </a:solidFill>
                          <a:latin typeface="Yu Gothic UI" panose="020B0500000000000000" pitchFamily="34" charset="-128"/>
                          <a:ea typeface="Yu Gothic UI" panose="020B0500000000000000" pitchFamily="34" charset="-128"/>
                        </a:rPr>
                        <a:t>:（推奨）5</a:t>
                      </a:r>
                      <a:r>
                        <a:rPr kumimoji="1" lang="ja-JP" altLang="en-US" sz="800" dirty="0">
                          <a:solidFill>
                            <a:schemeClr val="tx1"/>
                          </a:solidFill>
                          <a:latin typeface="Yu Gothic UI" panose="020B0500000000000000" pitchFamily="34" charset="-128"/>
                          <a:ea typeface="Yu Gothic UI" panose="020B0500000000000000" pitchFamily="34" charset="-128"/>
                        </a:rPr>
                        <a:t>～</a:t>
                      </a:r>
                      <a:r>
                        <a:rPr kumimoji="1" lang="en-US" altLang="ja-JP" sz="800" dirty="0">
                          <a:solidFill>
                            <a:schemeClr val="tx1"/>
                          </a:solidFill>
                          <a:latin typeface="Yu Gothic UI" panose="020B0500000000000000" pitchFamily="34" charset="-128"/>
                          <a:ea typeface="Yu Gothic UI" panose="020B0500000000000000" pitchFamily="34" charset="-128"/>
                        </a:rPr>
                        <a:t>12m</a:t>
                      </a:r>
                      <a:r>
                        <a:rPr lang="en-US" altLang="ja-JP" sz="800" dirty="0">
                          <a:solidFill>
                            <a:schemeClr val="tx1"/>
                          </a:solidFill>
                          <a:latin typeface="Yu Gothic UI" panose="020B0500000000000000" pitchFamily="34" charset="-128"/>
                          <a:ea typeface="Yu Gothic UI" panose="020B0500000000000000" pitchFamily="34" charset="-128"/>
                        </a:rPr>
                        <a:t>、 </a:t>
                      </a:r>
                      <a:r>
                        <a:rPr kumimoji="1" lang="en-US" altLang="ja-JP" sz="800" baseline="0" dirty="0">
                          <a:solidFill>
                            <a:schemeClr val="tx1"/>
                          </a:solidFill>
                          <a:latin typeface="Yu Gothic UI" panose="020B0500000000000000" pitchFamily="34" charset="-128"/>
                          <a:ea typeface="Yu Gothic UI" panose="020B0500000000000000" pitchFamily="34" charset="-128"/>
                        </a:rPr>
                        <a:t>(</a:t>
                      </a:r>
                      <a:r>
                        <a:rPr lang="en-US" altLang="ja-JP" sz="800" baseline="0" dirty="0" err="1">
                          <a:solidFill>
                            <a:schemeClr val="tx1"/>
                          </a:solidFill>
                          <a:latin typeface="Yu Gothic UI" panose="020B0500000000000000" pitchFamily="34" charset="-128"/>
                          <a:ea typeface="Yu Gothic UI" panose="020B0500000000000000" pitchFamily="34" charset="-128"/>
                        </a:rPr>
                        <a:t>環境により</a:t>
                      </a:r>
                      <a:r>
                        <a:rPr lang="en-US" altLang="ja-JP" sz="800" baseline="0" dirty="0">
                          <a:solidFill>
                            <a:schemeClr val="tx1"/>
                          </a:solidFill>
                          <a:latin typeface="Yu Gothic UI" panose="020B0500000000000000" pitchFamily="34" charset="-128"/>
                          <a:ea typeface="Yu Gothic UI" panose="020B0500000000000000" pitchFamily="34" charset="-128"/>
                        </a:rPr>
                        <a:t>） 2～12m【</a:t>
                      </a:r>
                      <a:r>
                        <a:rPr lang="ja-JP" altLang="en-US" sz="800" b="0" i="0" u="none" strike="noStrike" baseline="0" noProof="0" dirty="0">
                          <a:solidFill>
                            <a:schemeClr val="tx1"/>
                          </a:solidFill>
                          <a:latin typeface="Yu Gothic UI" panose="020B0500000000000000" pitchFamily="34" charset="-128"/>
                          <a:ea typeface="Yu Gothic UI" panose="020B0500000000000000" pitchFamily="34" charset="-128"/>
                        </a:rPr>
                        <a:t>レンズ交換不可</a:t>
                      </a:r>
                      <a:r>
                        <a:rPr lang="en-US" altLang="ja-JP" sz="800" baseline="0" dirty="0">
                          <a:solidFill>
                            <a:schemeClr val="tx1"/>
                          </a:solidFill>
                          <a:latin typeface="Yu Gothic UI" panose="020B0500000000000000" pitchFamily="34" charset="-128"/>
                          <a:ea typeface="Yu Gothic UI" panose="020B0500000000000000" pitchFamily="34" charset="-128"/>
                        </a:rPr>
                        <a:t>】</a:t>
                      </a:r>
                      <a:br>
                        <a:rPr lang="en-US" altLang="ja-JP" sz="800" baseline="0" dirty="0">
                          <a:solidFill>
                            <a:srgbClr val="000000"/>
                          </a:solidFill>
                          <a:latin typeface="Yu Gothic UI" panose="020B0500000000000000" pitchFamily="34" charset="-128"/>
                          <a:ea typeface="Yu Gothic UI" panose="020B0500000000000000" pitchFamily="34" charset="-128"/>
                        </a:rPr>
                      </a:br>
                      <a:r>
                        <a:rPr lang="en-US" altLang="ja-JP" sz="700" baseline="0" dirty="0">
                          <a:solidFill>
                            <a:srgbClr val="000000"/>
                          </a:solidFill>
                          <a:latin typeface="Yu Gothic UI" panose="020B0500000000000000" pitchFamily="34" charset="-128"/>
                          <a:ea typeface="Yu Gothic UI" panose="020B0500000000000000" pitchFamily="34" charset="-128"/>
                        </a:rPr>
                        <a:t>X</a:t>
                      </a:r>
                      <a:r>
                        <a:rPr lang="ja-JP" altLang="en-US" sz="700" baseline="0" dirty="0">
                          <a:solidFill>
                            <a:srgbClr val="000000"/>
                          </a:solidFill>
                          <a:latin typeface="Yu Gothic UI" panose="020B0500000000000000" pitchFamily="34" charset="-128"/>
                          <a:ea typeface="Yu Gothic UI" panose="020B0500000000000000" pitchFamily="34" charset="-128"/>
                        </a:rPr>
                        <a:t>シリーズ（</a:t>
                      </a:r>
                      <a:r>
                        <a:rPr kumimoji="1" lang="en-US" altLang="ja-JP" sz="700" dirty="0">
                          <a:solidFill>
                            <a:schemeClr val="tx1"/>
                          </a:solidFill>
                          <a:latin typeface="Yu Gothic UI" panose="020B0500000000000000" pitchFamily="34" charset="-128"/>
                          <a:ea typeface="Yu Gothic UI" panose="020B0500000000000000" pitchFamily="34" charset="-128"/>
                        </a:rPr>
                        <a:t>4K</a:t>
                      </a:r>
                      <a:r>
                        <a:rPr lang="en-US" altLang="ja-JP" sz="700" dirty="0">
                          <a:solidFill>
                            <a:schemeClr val="tx1"/>
                          </a:solidFill>
                          <a:latin typeface="Yu Gothic UI" panose="020B0500000000000000" pitchFamily="34" charset="-128"/>
                          <a:ea typeface="Yu Gothic UI" panose="020B0500000000000000" pitchFamily="34" charset="-128"/>
                        </a:rPr>
                        <a:t>カメラ</a:t>
                      </a:r>
                      <a:r>
                        <a:rPr lang="ja-JP" altLang="en-US" sz="700" dirty="0">
                          <a:solidFill>
                            <a:schemeClr val="tx1"/>
                          </a:solidFill>
                          <a:latin typeface="Yu Gothic UI" panose="020B0500000000000000" pitchFamily="34" charset="-128"/>
                          <a:ea typeface="Yu Gothic UI" panose="020B0500000000000000" pitchFamily="34" charset="-128"/>
                        </a:rPr>
                        <a:t>）</a:t>
                      </a:r>
                      <a:r>
                        <a:rPr lang="en-US" altLang="ja-JP" sz="800" dirty="0">
                          <a:solidFill>
                            <a:schemeClr val="tx1"/>
                          </a:solidFill>
                          <a:latin typeface="Yu Gothic UI" panose="020B0500000000000000" pitchFamily="34" charset="-128"/>
                          <a:ea typeface="Yu Gothic UI" panose="020B0500000000000000" pitchFamily="34" charset="-128"/>
                        </a:rPr>
                        <a:t>:（推奨）5</a:t>
                      </a:r>
                      <a:r>
                        <a:rPr kumimoji="1" lang="ja-JP" altLang="en-US" sz="800" dirty="0">
                          <a:solidFill>
                            <a:schemeClr val="tx1"/>
                          </a:solidFill>
                          <a:latin typeface="Yu Gothic UI" panose="020B0500000000000000" pitchFamily="34" charset="-128"/>
                          <a:ea typeface="Yu Gothic UI" panose="020B0500000000000000" pitchFamily="34" charset="-128"/>
                        </a:rPr>
                        <a:t>～</a:t>
                      </a:r>
                      <a:r>
                        <a:rPr kumimoji="1" lang="en-US" altLang="ja-JP" sz="800" dirty="0">
                          <a:solidFill>
                            <a:schemeClr val="tx1"/>
                          </a:solidFill>
                          <a:latin typeface="Yu Gothic UI" panose="020B0500000000000000" pitchFamily="34" charset="-128"/>
                          <a:ea typeface="Yu Gothic UI" panose="020B0500000000000000" pitchFamily="34" charset="-128"/>
                        </a:rPr>
                        <a:t>11m </a:t>
                      </a:r>
                      <a:r>
                        <a:rPr lang="en-US" altLang="ja-JP" sz="800" dirty="0">
                          <a:solidFill>
                            <a:schemeClr val="tx1"/>
                          </a:solidFill>
                          <a:latin typeface="Yu Gothic UI" panose="020B0500000000000000" pitchFamily="34" charset="-128"/>
                          <a:ea typeface="Yu Gothic UI" panose="020B0500000000000000" pitchFamily="34" charset="-128"/>
                        </a:rPr>
                        <a:t>、</a:t>
                      </a:r>
                      <a:r>
                        <a:rPr lang="en-US" altLang="ja-JP" sz="800" baseline="0" dirty="0">
                          <a:solidFill>
                            <a:schemeClr val="tx1"/>
                          </a:solidFill>
                          <a:latin typeface="Yu Gothic UI" panose="020B0500000000000000" pitchFamily="34" charset="-128"/>
                          <a:ea typeface="Yu Gothic UI" panose="020B0500000000000000" pitchFamily="34" charset="-128"/>
                        </a:rPr>
                        <a:t>(</a:t>
                      </a:r>
                      <a:r>
                        <a:rPr lang="en-US" altLang="ja-JP" sz="800" baseline="0" dirty="0" err="1">
                          <a:solidFill>
                            <a:schemeClr val="tx1"/>
                          </a:solidFill>
                          <a:latin typeface="Yu Gothic UI" panose="020B0500000000000000" pitchFamily="34" charset="-128"/>
                          <a:ea typeface="Yu Gothic UI" panose="020B0500000000000000" pitchFamily="34" charset="-128"/>
                        </a:rPr>
                        <a:t>環境により</a:t>
                      </a:r>
                      <a:r>
                        <a:rPr lang="en-US" altLang="ja-JP" sz="800" baseline="0" dirty="0">
                          <a:solidFill>
                            <a:schemeClr val="tx1"/>
                          </a:solidFill>
                          <a:latin typeface="Yu Gothic UI" panose="020B0500000000000000" pitchFamily="34" charset="-128"/>
                          <a:ea typeface="Yu Gothic UI" panose="020B0500000000000000" pitchFamily="34" charset="-128"/>
                        </a:rPr>
                        <a:t>） 2～11ｍ</a:t>
                      </a:r>
                      <a:r>
                        <a:rPr lang="en-US" altLang="ja-JP" sz="800" b="0" i="0" u="none" strike="noStrike" baseline="0" noProof="0" dirty="0">
                          <a:solidFill>
                            <a:schemeClr val="tx1"/>
                          </a:solidFill>
                          <a:latin typeface="Yu Gothic UI" panose="020B0500000000000000" pitchFamily="34" charset="-128"/>
                          <a:ea typeface="Yu Gothic UI" panose="020B0500000000000000" pitchFamily="34" charset="-128"/>
                        </a:rPr>
                        <a:t>【</a:t>
                      </a:r>
                      <a:r>
                        <a:rPr kumimoji="1" lang="ja-JP" sz="800" b="0" i="0" u="none" strike="noStrike" baseline="0" noProof="0" dirty="0">
                          <a:solidFill>
                            <a:schemeClr val="tx1"/>
                          </a:solidFill>
                          <a:latin typeface="Yu Gothic UI" panose="020B0500000000000000" pitchFamily="34" charset="-128"/>
                          <a:ea typeface="Yu Gothic UI" panose="020B0500000000000000" pitchFamily="34" charset="-128"/>
                        </a:rPr>
                        <a:t>レンズ交換不可</a:t>
                      </a:r>
                      <a:r>
                        <a:rPr lang="en-US" sz="800" b="0" i="0" u="none" strike="noStrike" baseline="0" noProof="0" dirty="0">
                          <a:solidFill>
                            <a:schemeClr val="tx1"/>
                          </a:solidFill>
                          <a:latin typeface="Yu Gothic UI" panose="020B0500000000000000" pitchFamily="34" charset="-128"/>
                          <a:ea typeface="Yu Gothic UI" panose="020B0500000000000000" pitchFamily="34" charset="-128"/>
                        </a:rPr>
                        <a:t>】</a:t>
                      </a:r>
                      <a:endParaRPr lang="en-US" sz="900" b="0" i="0" u="none" strike="noStrike" baseline="0" noProof="0" dirty="0">
                        <a:solidFill>
                          <a:schemeClr val="tx1"/>
                        </a:solidFill>
                        <a:latin typeface="Yu Gothic UI" panose="020B0500000000000000" pitchFamily="34" charset="-128"/>
                        <a:ea typeface="Yu Gothic UI" panose="020B0500000000000000" pitchFamily="34" charset="-128"/>
                      </a:endParaRPr>
                    </a:p>
                    <a:p>
                      <a:pPr marL="0" marR="0" lvl="0" indent="0" algn="l" rtl="0" eaLnBrk="1" fontAlgn="auto" latinLnBrk="0" hangingPunct="1">
                        <a:lnSpc>
                          <a:spcPct val="100000"/>
                        </a:lnSpc>
                        <a:spcBef>
                          <a:spcPts val="0"/>
                        </a:spcBef>
                        <a:spcAft>
                          <a:spcPts val="0"/>
                        </a:spcAft>
                        <a:buClrTx/>
                        <a:buSzTx/>
                        <a:buFontTx/>
                        <a:buNone/>
                      </a:pPr>
                      <a:r>
                        <a:rPr kumimoji="1" lang="ja-JP" altLang="en-US" sz="700" dirty="0">
                          <a:solidFill>
                            <a:schemeClr val="tx1"/>
                          </a:solidFill>
                          <a:latin typeface="Yu Gothic UI" panose="020B0500000000000000" pitchFamily="34" charset="-128"/>
                          <a:ea typeface="Yu Gothic UI" panose="020B0500000000000000" pitchFamily="34" charset="-128"/>
                        </a:rPr>
                        <a:t>新</a:t>
                      </a:r>
                      <a:r>
                        <a:rPr kumimoji="1" lang="en-US" altLang="ja-JP" sz="700" dirty="0">
                          <a:solidFill>
                            <a:schemeClr val="tx1"/>
                          </a:solidFill>
                          <a:latin typeface="Yu Gothic UI" panose="020B0500000000000000" pitchFamily="34" charset="-128"/>
                          <a:ea typeface="Yu Gothic UI" panose="020B0500000000000000" pitchFamily="34" charset="-128"/>
                        </a:rPr>
                        <a:t>S</a:t>
                      </a:r>
                      <a:r>
                        <a:rPr kumimoji="1" lang="ja-JP" altLang="en-US" sz="700" dirty="0">
                          <a:solidFill>
                            <a:schemeClr val="tx1"/>
                          </a:solidFill>
                          <a:latin typeface="Yu Gothic UI" panose="020B0500000000000000" pitchFamily="34" charset="-128"/>
                          <a:ea typeface="Yu Gothic UI" panose="020B0500000000000000" pitchFamily="34" charset="-128"/>
                        </a:rPr>
                        <a:t>シリーズカメラ</a:t>
                      </a:r>
                      <a:r>
                        <a:rPr lang="en-US" altLang="ja-JP" sz="800" dirty="0">
                          <a:solidFill>
                            <a:schemeClr val="tx1"/>
                          </a:solidFill>
                          <a:latin typeface="Yu Gothic UI" panose="020B0500000000000000" pitchFamily="34" charset="-128"/>
                          <a:ea typeface="Yu Gothic UI" panose="020B0500000000000000" pitchFamily="34" charset="-128"/>
                        </a:rPr>
                        <a:t>:（推奨）5</a:t>
                      </a:r>
                      <a:r>
                        <a:rPr kumimoji="1" lang="ja-JP" altLang="en-US" sz="800" dirty="0">
                          <a:solidFill>
                            <a:schemeClr val="tx1"/>
                          </a:solidFill>
                          <a:latin typeface="Yu Gothic UI" panose="020B0500000000000000" pitchFamily="34" charset="-128"/>
                          <a:ea typeface="Yu Gothic UI" panose="020B0500000000000000" pitchFamily="34" charset="-128"/>
                        </a:rPr>
                        <a:t>ｍ～</a:t>
                      </a:r>
                      <a:r>
                        <a:rPr lang="en-US" altLang="ja-JP" sz="800" dirty="0">
                          <a:solidFill>
                            <a:schemeClr val="tx1"/>
                          </a:solidFill>
                          <a:latin typeface="Yu Gothic UI" panose="020B0500000000000000" pitchFamily="34" charset="-128"/>
                          <a:ea typeface="Yu Gothic UI" panose="020B0500000000000000" pitchFamily="34" charset="-128"/>
                        </a:rPr>
                        <a:t>、 </a:t>
                      </a:r>
                      <a:r>
                        <a:rPr kumimoji="1" lang="en-US" altLang="ja-JP" sz="800" baseline="0" dirty="0">
                          <a:solidFill>
                            <a:schemeClr val="tx1"/>
                          </a:solidFill>
                          <a:latin typeface="Yu Gothic UI" panose="020B0500000000000000" pitchFamily="34" charset="-128"/>
                          <a:ea typeface="Yu Gothic UI" panose="020B0500000000000000" pitchFamily="34" charset="-128"/>
                        </a:rPr>
                        <a:t>(</a:t>
                      </a:r>
                      <a:r>
                        <a:rPr lang="en-US" altLang="ja-JP" sz="800" baseline="0" dirty="0" err="1">
                          <a:solidFill>
                            <a:schemeClr val="tx1"/>
                          </a:solidFill>
                          <a:latin typeface="Yu Gothic UI" panose="020B0500000000000000" pitchFamily="34" charset="-128"/>
                          <a:ea typeface="Yu Gothic UI" panose="020B0500000000000000" pitchFamily="34" charset="-128"/>
                        </a:rPr>
                        <a:t>環境により</a:t>
                      </a:r>
                      <a:r>
                        <a:rPr lang="en-US" altLang="ja-JP" sz="800" baseline="0" dirty="0">
                          <a:solidFill>
                            <a:schemeClr val="tx1"/>
                          </a:solidFill>
                          <a:latin typeface="Yu Gothic UI" panose="020B0500000000000000" pitchFamily="34" charset="-128"/>
                          <a:ea typeface="Yu Gothic UI" panose="020B0500000000000000" pitchFamily="34" charset="-128"/>
                        </a:rPr>
                        <a:t>） 2</a:t>
                      </a:r>
                      <a:r>
                        <a:rPr lang="ja-JP" altLang="en-US" sz="800" baseline="0" dirty="0">
                          <a:solidFill>
                            <a:schemeClr val="tx1"/>
                          </a:solidFill>
                          <a:latin typeface="Yu Gothic UI" panose="020B0500000000000000" pitchFamily="34" charset="-128"/>
                          <a:ea typeface="Yu Gothic UI" panose="020B0500000000000000" pitchFamily="34" charset="-128"/>
                        </a:rPr>
                        <a:t>ｍ</a:t>
                      </a:r>
                      <a:r>
                        <a:rPr lang="en-US" altLang="ja-JP" sz="800" baseline="0" dirty="0">
                          <a:solidFill>
                            <a:schemeClr val="tx1"/>
                          </a:solidFill>
                          <a:latin typeface="Yu Gothic UI" panose="020B0500000000000000" pitchFamily="34" charset="-128"/>
                          <a:ea typeface="Yu Gothic UI" panose="020B0500000000000000" pitchFamily="34" charset="-128"/>
                        </a:rPr>
                        <a:t>～</a:t>
                      </a:r>
                      <a:r>
                        <a:rPr lang="ja-JP" altLang="en-US" sz="800" baseline="0" dirty="0">
                          <a:solidFill>
                            <a:schemeClr val="tx1"/>
                          </a:solidFill>
                          <a:latin typeface="Yu Gothic UI" panose="020B0500000000000000" pitchFamily="34" charset="-128"/>
                          <a:ea typeface="Yu Gothic UI" panose="020B0500000000000000" pitchFamily="34" charset="-128"/>
                        </a:rPr>
                        <a:t>　</a:t>
                      </a:r>
                      <a:r>
                        <a:rPr lang="en-US" altLang="ja-JP" sz="800" baseline="0" dirty="0">
                          <a:solidFill>
                            <a:srgbClr val="FF0000"/>
                          </a:solidFill>
                          <a:latin typeface="Yu Gothic UI" panose="020B0500000000000000" pitchFamily="34" charset="-128"/>
                          <a:ea typeface="Yu Gothic UI" panose="020B0500000000000000" pitchFamily="34" charset="-128"/>
                        </a:rPr>
                        <a:t>※P24</a:t>
                      </a:r>
                      <a:r>
                        <a:rPr lang="ja-JP" altLang="en-US" sz="800" baseline="0" dirty="0">
                          <a:solidFill>
                            <a:srgbClr val="FF0000"/>
                          </a:solidFill>
                          <a:latin typeface="Yu Gothic UI" panose="020B0500000000000000" pitchFamily="34" charset="-128"/>
                          <a:ea typeface="Yu Gothic UI" panose="020B0500000000000000" pitchFamily="34" charset="-128"/>
                        </a:rPr>
                        <a:t>参照</a:t>
                      </a:r>
                      <a:endParaRPr kumimoji="1" lang="en-US" altLang="ja-JP" sz="900" b="0" i="0" u="none" strike="noStrike" baseline="0" noProof="0" dirty="0">
                        <a:solidFill>
                          <a:srgbClr val="FF0000"/>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r>
                        <a:rPr kumimoji="1" lang="en-US" altLang="ja-JP" sz="900" dirty="0">
                          <a:solidFill>
                            <a:schemeClr val="tx1"/>
                          </a:solidFill>
                          <a:latin typeface="Yu Gothic UI" panose="020B0500000000000000" pitchFamily="34" charset="-128"/>
                          <a:ea typeface="Yu Gothic UI" panose="020B0500000000000000" pitchFamily="34" charset="-128"/>
                        </a:rPr>
                        <a:t>2m</a:t>
                      </a:r>
                      <a:r>
                        <a:rPr kumimoji="1" lang="ja-JP" altLang="en-US" sz="900" dirty="0">
                          <a:solidFill>
                            <a:schemeClr val="tx1"/>
                          </a:solidFill>
                          <a:latin typeface="Yu Gothic UI" panose="020B0500000000000000" pitchFamily="34" charset="-128"/>
                          <a:ea typeface="Yu Gothic UI" panose="020B0500000000000000" pitchFamily="34" charset="-128"/>
                        </a:rPr>
                        <a:t>～</a:t>
                      </a:r>
                      <a:r>
                        <a:rPr kumimoji="1" lang="en-US" altLang="ja-JP" sz="900" dirty="0">
                          <a:solidFill>
                            <a:schemeClr val="tx1"/>
                          </a:solidFill>
                          <a:latin typeface="Yu Gothic UI" panose="020B0500000000000000" pitchFamily="34" charset="-128"/>
                          <a:ea typeface="Yu Gothic UI" panose="020B0500000000000000" pitchFamily="34" charset="-128"/>
                        </a:rPr>
                        <a:t>20m</a:t>
                      </a:r>
                      <a:r>
                        <a:rPr kumimoji="1" lang="en-US" altLang="ja-JP" sz="900" baseline="0" dirty="0">
                          <a:solidFill>
                            <a:schemeClr val="tx1"/>
                          </a:solidFill>
                          <a:latin typeface="Yu Gothic UI" panose="020B0500000000000000" pitchFamily="34" charset="-128"/>
                          <a:ea typeface="Yu Gothic UI" panose="020B0500000000000000" pitchFamily="34" charset="-128"/>
                        </a:rPr>
                        <a:t> (</a:t>
                      </a:r>
                      <a:r>
                        <a:rPr kumimoji="1" lang="ja-JP" altLang="en-US" sz="900" baseline="0" dirty="0">
                          <a:solidFill>
                            <a:schemeClr val="tx1"/>
                          </a:solidFill>
                          <a:latin typeface="Yu Gothic UI" panose="020B0500000000000000" pitchFamily="34" charset="-128"/>
                          <a:ea typeface="Yu Gothic UI" panose="020B0500000000000000" pitchFamily="34" charset="-128"/>
                        </a:rPr>
                        <a:t>外付けレンズ使用</a:t>
                      </a:r>
                      <a:r>
                        <a:rPr kumimoji="1" lang="en-US" altLang="ja-JP" sz="900" baseline="0" dirty="0">
                          <a:solidFill>
                            <a:schemeClr val="tx1"/>
                          </a:solidFill>
                          <a:latin typeface="Yu Gothic UI" panose="020B0500000000000000" pitchFamily="34" charset="-128"/>
                          <a:ea typeface="Yu Gothic UI" panose="020B0500000000000000" pitchFamily="34" charset="-128"/>
                        </a:rPr>
                        <a:t>)</a:t>
                      </a:r>
                      <a:endParaRPr kumimoji="1" lang="ja-JP" altLang="en-US" sz="90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endParaRPr kumimoji="1" lang="ja-JP" altLang="en-US"/>
                    </a:p>
                  </a:txBody>
                  <a:tcPr/>
                </a:tc>
                <a:extLst>
                  <a:ext uri="{0D108BD9-81ED-4DB2-BD59-A6C34878D82A}">
                    <a16:rowId xmlns:a16="http://schemas.microsoft.com/office/drawing/2014/main" val="696625113"/>
                  </a:ext>
                </a:extLst>
              </a:tr>
              <a:tr h="342915">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a:solidFill>
                            <a:schemeClr val="tx1"/>
                          </a:solidFill>
                          <a:latin typeface="Yu Gothic UI" panose="020B0500000000000000" pitchFamily="34" charset="-128"/>
                          <a:ea typeface="Yu Gothic UI" panose="020B0500000000000000" pitchFamily="34" charset="-128"/>
                        </a:rPr>
                        <a:t>認識可能角度</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lang="ja-JP" altLang="en-US" sz="900">
                          <a:solidFill>
                            <a:schemeClr val="tx1"/>
                          </a:solidFill>
                          <a:latin typeface="Yu Gothic UI" panose="020B0500000000000000" pitchFamily="34" charset="-128"/>
                          <a:ea typeface="Yu Gothic UI" panose="020B0500000000000000" pitchFamily="34" charset="-128"/>
                        </a:rPr>
                        <a:t>共通: </a:t>
                      </a:r>
                      <a:r>
                        <a:rPr kumimoji="1" lang="ja-JP" altLang="en-US" sz="900">
                          <a:solidFill>
                            <a:schemeClr val="tx1"/>
                          </a:solidFill>
                          <a:latin typeface="Yu Gothic UI" panose="020B0500000000000000" pitchFamily="34" charset="-128"/>
                          <a:ea typeface="Yu Gothic UI" panose="020B0500000000000000" pitchFamily="34" charset="-128"/>
                        </a:rPr>
                        <a:t>俯角</a:t>
                      </a:r>
                      <a:r>
                        <a:rPr lang="ja-JP" altLang="en-US" sz="900">
                          <a:solidFill>
                            <a:schemeClr val="tx1"/>
                          </a:solidFill>
                          <a:latin typeface="Yu Gothic UI" panose="020B0500000000000000" pitchFamily="34" charset="-128"/>
                          <a:ea typeface="Yu Gothic UI" panose="020B0500000000000000" pitchFamily="34" charset="-128"/>
                        </a:rPr>
                        <a:t>  </a:t>
                      </a:r>
                      <a:r>
                        <a:rPr kumimoji="1" lang="en-US" altLang="ja-JP" sz="900">
                          <a:solidFill>
                            <a:schemeClr val="tx1"/>
                          </a:solidFill>
                          <a:latin typeface="Yu Gothic UI" panose="020B0500000000000000" pitchFamily="34" charset="-128"/>
                          <a:ea typeface="Yu Gothic UI" panose="020B0500000000000000" pitchFamily="34" charset="-128"/>
                        </a:rPr>
                        <a:t>(</a:t>
                      </a:r>
                      <a:r>
                        <a:rPr kumimoji="1" lang="ja-JP" altLang="en-US" sz="900">
                          <a:solidFill>
                            <a:schemeClr val="tx1"/>
                          </a:solidFill>
                          <a:latin typeface="Yu Gothic UI" panose="020B0500000000000000" pitchFamily="34" charset="-128"/>
                          <a:ea typeface="Yu Gothic UI" panose="020B0500000000000000" pitchFamily="34" charset="-128"/>
                        </a:rPr>
                        <a:t>推奨</a:t>
                      </a:r>
                      <a:r>
                        <a:rPr kumimoji="1" lang="en-US" altLang="ja-JP" sz="900">
                          <a:solidFill>
                            <a:schemeClr val="tx1"/>
                          </a:solidFill>
                          <a:latin typeface="Yu Gothic UI" panose="020B0500000000000000" pitchFamily="34" charset="-128"/>
                          <a:ea typeface="Yu Gothic UI" panose="020B0500000000000000" pitchFamily="34" charset="-128"/>
                        </a:rPr>
                        <a:t>) 30°</a:t>
                      </a:r>
                      <a:r>
                        <a:rPr kumimoji="1" lang="ja-JP" altLang="en-US" sz="900">
                          <a:solidFill>
                            <a:schemeClr val="tx1"/>
                          </a:solidFill>
                          <a:latin typeface="Yu Gothic UI" panose="020B0500000000000000" pitchFamily="34" charset="-128"/>
                          <a:ea typeface="Yu Gothic UI" panose="020B0500000000000000" pitchFamily="34" charset="-128"/>
                        </a:rPr>
                        <a:t>以内</a:t>
                      </a:r>
                      <a:br>
                        <a:rPr kumimoji="1" lang="en-US" altLang="ja-JP" sz="900">
                          <a:solidFill>
                            <a:schemeClr val="tx1"/>
                          </a:solidFill>
                          <a:latin typeface="Yu Gothic UI" panose="020B0500000000000000" pitchFamily="34" charset="-128"/>
                          <a:ea typeface="Yu Gothic UI" panose="020B0500000000000000" pitchFamily="34" charset="-128"/>
                        </a:rPr>
                      </a:br>
                      <a:r>
                        <a:rPr lang="ja-JP" altLang="en-US" sz="900">
                          <a:solidFill>
                            <a:schemeClr val="tx1"/>
                          </a:solidFill>
                          <a:latin typeface="Yu Gothic UI" panose="020B0500000000000000" pitchFamily="34" charset="-128"/>
                          <a:ea typeface="Yu Gothic UI" panose="020B0500000000000000" pitchFamily="34" charset="-128"/>
                        </a:rPr>
                        <a:t>共通: </a:t>
                      </a:r>
                      <a:r>
                        <a:rPr kumimoji="1" lang="ja-JP" altLang="en-US" sz="900">
                          <a:solidFill>
                            <a:schemeClr val="tx1"/>
                          </a:solidFill>
                          <a:latin typeface="Yu Gothic UI" panose="020B0500000000000000" pitchFamily="34" charset="-128"/>
                          <a:ea typeface="Yu Gothic UI" panose="020B0500000000000000" pitchFamily="34" charset="-128"/>
                        </a:rPr>
                        <a:t>振り角</a:t>
                      </a:r>
                      <a:r>
                        <a:rPr lang="ja-JP" altLang="en-US" sz="900">
                          <a:solidFill>
                            <a:schemeClr val="tx1"/>
                          </a:solidFill>
                          <a:latin typeface="Yu Gothic UI" panose="020B0500000000000000" pitchFamily="34" charset="-128"/>
                          <a:ea typeface="Yu Gothic UI" panose="020B0500000000000000" pitchFamily="34" charset="-128"/>
                        </a:rPr>
                        <a:t>  </a:t>
                      </a:r>
                      <a:r>
                        <a:rPr kumimoji="1" lang="en-US" altLang="ja-JP" sz="900">
                          <a:solidFill>
                            <a:schemeClr val="tx1"/>
                          </a:solidFill>
                          <a:latin typeface="Yu Gothic UI" panose="020B0500000000000000" pitchFamily="34" charset="-128"/>
                          <a:ea typeface="Yu Gothic UI" panose="020B0500000000000000" pitchFamily="34" charset="-128"/>
                        </a:rPr>
                        <a:t>(</a:t>
                      </a:r>
                      <a:r>
                        <a:rPr kumimoji="1" lang="ja-JP" altLang="en-US" sz="900">
                          <a:solidFill>
                            <a:schemeClr val="tx1"/>
                          </a:solidFill>
                          <a:latin typeface="Yu Gothic UI" panose="020B0500000000000000" pitchFamily="34" charset="-128"/>
                          <a:ea typeface="Yu Gothic UI" panose="020B0500000000000000" pitchFamily="34" charset="-128"/>
                        </a:rPr>
                        <a:t>推奨</a:t>
                      </a:r>
                      <a:r>
                        <a:rPr kumimoji="1" lang="en-US" altLang="ja-JP" sz="900">
                          <a:solidFill>
                            <a:schemeClr val="tx1"/>
                          </a:solidFill>
                          <a:latin typeface="Yu Gothic UI" panose="020B0500000000000000" pitchFamily="34" charset="-128"/>
                          <a:ea typeface="Yu Gothic UI" panose="020B0500000000000000" pitchFamily="34" charset="-128"/>
                        </a:rPr>
                        <a:t>) ±30°</a:t>
                      </a:r>
                      <a:r>
                        <a:rPr kumimoji="1" lang="ja-JP" altLang="en-US" sz="900">
                          <a:solidFill>
                            <a:schemeClr val="tx1"/>
                          </a:solidFill>
                          <a:latin typeface="Yu Gothic UI" panose="020B0500000000000000" pitchFamily="34" charset="-128"/>
                          <a:ea typeface="Yu Gothic UI" panose="020B0500000000000000" pitchFamily="34" charset="-128"/>
                        </a:rPr>
                        <a:t>以内、</a:t>
                      </a:r>
                      <a:r>
                        <a:rPr kumimoji="1" lang="en-US" altLang="ja-JP" sz="900">
                          <a:solidFill>
                            <a:schemeClr val="tx1"/>
                          </a:solidFill>
                          <a:latin typeface="Yu Gothic UI" panose="020B0500000000000000" pitchFamily="34" charset="-128"/>
                          <a:ea typeface="Yu Gothic UI" panose="020B0500000000000000" pitchFamily="34" charset="-128"/>
                        </a:rPr>
                        <a:t>(</a:t>
                      </a:r>
                      <a:r>
                        <a:rPr kumimoji="1" lang="ja-JP" altLang="en-US" sz="900">
                          <a:solidFill>
                            <a:schemeClr val="tx1"/>
                          </a:solidFill>
                          <a:latin typeface="Yu Gothic UI" panose="020B0500000000000000" pitchFamily="34" charset="-128"/>
                          <a:ea typeface="Yu Gothic UI" panose="020B0500000000000000" pitchFamily="34" charset="-128"/>
                        </a:rPr>
                        <a:t>環境により</a:t>
                      </a:r>
                      <a:r>
                        <a:rPr kumimoji="1" lang="en-US" altLang="ja-JP" sz="900">
                          <a:solidFill>
                            <a:schemeClr val="tx1"/>
                          </a:solidFill>
                          <a:latin typeface="Yu Gothic UI" panose="020B0500000000000000" pitchFamily="34" charset="-128"/>
                          <a:ea typeface="Yu Gothic UI" panose="020B0500000000000000" pitchFamily="34" charset="-128"/>
                        </a:rPr>
                        <a:t>) ±35°</a:t>
                      </a:r>
                      <a:r>
                        <a:rPr kumimoji="1" lang="ja-JP" altLang="en-US" sz="900">
                          <a:solidFill>
                            <a:schemeClr val="tx1"/>
                          </a:solidFill>
                          <a:latin typeface="Yu Gothic UI" panose="020B0500000000000000" pitchFamily="34" charset="-128"/>
                          <a:ea typeface="Yu Gothic UI" panose="020B0500000000000000" pitchFamily="34" charset="-128"/>
                        </a:rPr>
                        <a:t>以内</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l"/>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俯角</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25°</a:t>
                      </a: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　振り角</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25°</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endParaRPr kumimoji="1" lang="ja-JP" altLang="en-US"/>
                    </a:p>
                  </a:txBody>
                  <a:tcPr/>
                </a:tc>
                <a:extLst>
                  <a:ext uri="{0D108BD9-81ED-4DB2-BD59-A6C34878D82A}">
                    <a16:rowId xmlns:a16="http://schemas.microsoft.com/office/drawing/2014/main" val="956136599"/>
                  </a:ext>
                </a:extLst>
              </a:tr>
              <a:tr h="205755">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a:solidFill>
                            <a:schemeClr val="tx1"/>
                          </a:solidFill>
                          <a:latin typeface="Yu Gothic UI" panose="020B0500000000000000" pitchFamily="34" charset="-128"/>
                          <a:ea typeface="Yu Gothic UI" panose="020B0500000000000000" pitchFamily="34" charset="-128"/>
                        </a:rPr>
                        <a:t>認識可能プレート幅</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lang="en-US" altLang="ja-JP" sz="900" err="1">
                          <a:solidFill>
                            <a:schemeClr val="tx1"/>
                          </a:solidFill>
                          <a:latin typeface="Yu Gothic UI" panose="020B0500000000000000" pitchFamily="34" charset="-128"/>
                          <a:ea typeface="Yu Gothic UI" panose="020B0500000000000000" pitchFamily="34" charset="-128"/>
                        </a:rPr>
                        <a:t>共通</a:t>
                      </a:r>
                      <a:r>
                        <a:rPr lang="en-US" altLang="ja-JP" sz="900">
                          <a:solidFill>
                            <a:schemeClr val="tx1"/>
                          </a:solidFill>
                          <a:latin typeface="Yu Gothic UI" panose="020B0500000000000000" pitchFamily="34" charset="-128"/>
                          <a:ea typeface="Yu Gothic UI" panose="020B0500000000000000" pitchFamily="34" charset="-128"/>
                        </a:rPr>
                        <a:t>: (</a:t>
                      </a:r>
                      <a:r>
                        <a:rPr kumimoji="1" lang="ja-JP" altLang="en-US" sz="900">
                          <a:solidFill>
                            <a:schemeClr val="tx1"/>
                          </a:solidFill>
                          <a:latin typeface="Yu Gothic UI" panose="020B0500000000000000" pitchFamily="34" charset="-128"/>
                          <a:ea typeface="Yu Gothic UI" panose="020B0500000000000000" pitchFamily="34" charset="-128"/>
                        </a:rPr>
                        <a:t>推奨</a:t>
                      </a:r>
                      <a:r>
                        <a:rPr kumimoji="1" lang="en-US" altLang="ja-JP" sz="900">
                          <a:solidFill>
                            <a:schemeClr val="tx1"/>
                          </a:solidFill>
                          <a:latin typeface="Yu Gothic UI" panose="020B0500000000000000" pitchFamily="34" charset="-128"/>
                          <a:ea typeface="Yu Gothic UI" panose="020B0500000000000000" pitchFamily="34" charset="-128"/>
                        </a:rPr>
                        <a:t>) 160pixel</a:t>
                      </a:r>
                      <a:r>
                        <a:rPr kumimoji="1" lang="ja-JP" altLang="en-US" sz="900">
                          <a:solidFill>
                            <a:schemeClr val="tx1"/>
                          </a:solidFill>
                          <a:latin typeface="Yu Gothic UI" panose="020B0500000000000000" pitchFamily="34" charset="-128"/>
                          <a:ea typeface="Yu Gothic UI" panose="020B0500000000000000" pitchFamily="34" charset="-128"/>
                        </a:rPr>
                        <a:t>以上、</a:t>
                      </a:r>
                      <a:r>
                        <a:rPr kumimoji="1" lang="en-US" altLang="ja-JP" sz="900">
                          <a:solidFill>
                            <a:schemeClr val="tx1"/>
                          </a:solidFill>
                          <a:latin typeface="Yu Gothic UI" panose="020B0500000000000000" pitchFamily="34" charset="-128"/>
                          <a:ea typeface="Yu Gothic UI" panose="020B0500000000000000" pitchFamily="34" charset="-128"/>
                        </a:rPr>
                        <a:t>(</a:t>
                      </a:r>
                      <a:r>
                        <a:rPr kumimoji="1" lang="ja-JP" altLang="en-US" sz="900">
                          <a:solidFill>
                            <a:schemeClr val="tx1"/>
                          </a:solidFill>
                          <a:latin typeface="Yu Gothic UI" panose="020B0500000000000000" pitchFamily="34" charset="-128"/>
                          <a:ea typeface="Yu Gothic UI" panose="020B0500000000000000" pitchFamily="34" charset="-128"/>
                        </a:rPr>
                        <a:t>環境により</a:t>
                      </a:r>
                      <a:r>
                        <a:rPr lang="ja-JP" altLang="en-US" sz="900">
                          <a:solidFill>
                            <a:schemeClr val="tx1"/>
                          </a:solidFill>
                          <a:latin typeface="Yu Gothic UI" panose="020B0500000000000000" pitchFamily="34" charset="-128"/>
                          <a:ea typeface="Yu Gothic UI" panose="020B0500000000000000" pitchFamily="34" charset="-128"/>
                        </a:rPr>
                        <a:t>)</a:t>
                      </a:r>
                      <a:r>
                        <a:rPr kumimoji="1" lang="ja-JP" altLang="en-US" sz="900" baseline="0">
                          <a:solidFill>
                            <a:schemeClr val="tx1"/>
                          </a:solidFill>
                          <a:latin typeface="Yu Gothic UI" panose="020B0500000000000000" pitchFamily="34" charset="-128"/>
                          <a:ea typeface="Yu Gothic UI" panose="020B0500000000000000" pitchFamily="34" charset="-128"/>
                        </a:rPr>
                        <a:t> </a:t>
                      </a:r>
                      <a:r>
                        <a:rPr kumimoji="1" lang="en-US" altLang="ja-JP" sz="900">
                          <a:solidFill>
                            <a:schemeClr val="tx1"/>
                          </a:solidFill>
                          <a:latin typeface="Yu Gothic UI" panose="020B0500000000000000" pitchFamily="34" charset="-128"/>
                          <a:ea typeface="Yu Gothic UI" panose="020B0500000000000000" pitchFamily="34" charset="-128"/>
                        </a:rPr>
                        <a:t>12</a:t>
                      </a:r>
                      <a:r>
                        <a:rPr kumimoji="1" lang="en-US" altLang="ja-JP" sz="900" b="0">
                          <a:solidFill>
                            <a:schemeClr val="tx1"/>
                          </a:solidFill>
                          <a:latin typeface="Yu Gothic UI" panose="020B0500000000000000" pitchFamily="34" charset="-128"/>
                          <a:ea typeface="Yu Gothic UI" panose="020B0500000000000000" pitchFamily="34" charset="-128"/>
                        </a:rPr>
                        <a:t>0pixel</a:t>
                      </a:r>
                      <a:r>
                        <a:rPr kumimoji="1" lang="ja-JP" altLang="en-US" sz="900" b="0">
                          <a:solidFill>
                            <a:schemeClr val="tx1"/>
                          </a:solidFill>
                          <a:latin typeface="Yu Gothic UI" panose="020B0500000000000000" pitchFamily="34" charset="-128"/>
                          <a:ea typeface="Yu Gothic UI" panose="020B0500000000000000" pitchFamily="34" charset="-128"/>
                        </a:rPr>
                        <a:t>以上</a:t>
                      </a:r>
                      <a:endParaRPr kumimoji="1" lang="ja-JP" altLang="en-US" sz="90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150pixel</a:t>
                      </a: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以上（推奨</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160pixel</a:t>
                      </a:r>
                      <a:r>
                        <a:rPr kumimoji="1" lang="ja-JP" altLang="en-US"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以上</a:t>
                      </a:r>
                      <a:r>
                        <a:rPr kumimoji="1" lang="en-US" altLang="ja-JP" sz="9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endParaRPr kumimoji="1" lang="ja-JP" altLang="en-US"/>
                    </a:p>
                  </a:txBody>
                  <a:tcPr/>
                </a:tc>
                <a:extLst>
                  <a:ext uri="{0D108BD9-81ED-4DB2-BD59-A6C34878D82A}">
                    <a16:rowId xmlns:a16="http://schemas.microsoft.com/office/drawing/2014/main" val="3817868599"/>
                  </a:ext>
                </a:extLst>
              </a:tr>
              <a:tr h="205755">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Yu Gothic UI" panose="020B0500000000000000" pitchFamily="34" charset="-128"/>
                          <a:ea typeface="Yu Gothic UI" panose="020B0500000000000000" pitchFamily="34" charset="-128"/>
                        </a:rPr>
                        <a:t>車速</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lang="en-US" altLang="ja-JP" sz="900" err="1">
                          <a:solidFill>
                            <a:schemeClr val="tx1"/>
                          </a:solidFill>
                          <a:latin typeface="Yu Gothic UI" panose="020B0500000000000000" pitchFamily="34" charset="-128"/>
                          <a:ea typeface="Yu Gothic UI" panose="020B0500000000000000" pitchFamily="34" charset="-128"/>
                        </a:rPr>
                        <a:t>共通</a:t>
                      </a:r>
                      <a:r>
                        <a:rPr lang="en-US" altLang="ja-JP" sz="900">
                          <a:solidFill>
                            <a:schemeClr val="tx1"/>
                          </a:solidFill>
                          <a:latin typeface="Yu Gothic UI" panose="020B0500000000000000" pitchFamily="34" charset="-128"/>
                          <a:ea typeface="Yu Gothic UI" panose="020B0500000000000000" pitchFamily="34" charset="-128"/>
                        </a:rPr>
                        <a:t>: (</a:t>
                      </a:r>
                      <a:r>
                        <a:rPr kumimoji="1" lang="ja-JP" altLang="en-US" sz="900">
                          <a:solidFill>
                            <a:schemeClr val="tx1"/>
                          </a:solidFill>
                          <a:latin typeface="Yu Gothic UI" panose="020B0500000000000000" pitchFamily="34" charset="-128"/>
                          <a:ea typeface="Yu Gothic UI" panose="020B0500000000000000" pitchFamily="34" charset="-128"/>
                        </a:rPr>
                        <a:t>推奨</a:t>
                      </a:r>
                      <a:r>
                        <a:rPr kumimoji="1" lang="en-US" altLang="ja-JP" sz="900">
                          <a:solidFill>
                            <a:schemeClr val="tx1"/>
                          </a:solidFill>
                          <a:latin typeface="Yu Gothic UI" panose="020B0500000000000000" pitchFamily="34" charset="-128"/>
                          <a:ea typeface="Yu Gothic UI" panose="020B0500000000000000" pitchFamily="34" charset="-128"/>
                        </a:rPr>
                        <a:t>) 20km/h</a:t>
                      </a:r>
                      <a:r>
                        <a:rPr kumimoji="1" lang="ja-JP" altLang="en-US" sz="900">
                          <a:solidFill>
                            <a:schemeClr val="tx1"/>
                          </a:solidFill>
                          <a:latin typeface="Yu Gothic UI" panose="020B0500000000000000" pitchFamily="34" charset="-128"/>
                          <a:ea typeface="Yu Gothic UI" panose="020B0500000000000000" pitchFamily="34" charset="-128"/>
                        </a:rPr>
                        <a:t>以下、</a:t>
                      </a:r>
                      <a:r>
                        <a:rPr kumimoji="1" lang="en-US" altLang="ja-JP" sz="900">
                          <a:solidFill>
                            <a:schemeClr val="tx1"/>
                          </a:solidFill>
                          <a:latin typeface="Yu Gothic UI" panose="020B0500000000000000" pitchFamily="34" charset="-128"/>
                          <a:ea typeface="Yu Gothic UI" panose="020B0500000000000000" pitchFamily="34" charset="-128"/>
                        </a:rPr>
                        <a:t>(</a:t>
                      </a:r>
                      <a:r>
                        <a:rPr kumimoji="1" lang="ja-JP" altLang="en-US" sz="900">
                          <a:solidFill>
                            <a:schemeClr val="tx1"/>
                          </a:solidFill>
                          <a:latin typeface="Yu Gothic UI" panose="020B0500000000000000" pitchFamily="34" charset="-128"/>
                          <a:ea typeface="Yu Gothic UI" panose="020B0500000000000000" pitchFamily="34" charset="-128"/>
                        </a:rPr>
                        <a:t>環境により</a:t>
                      </a:r>
                      <a:r>
                        <a:rPr kumimoji="1" lang="en-US" altLang="ja-JP" sz="900">
                          <a:solidFill>
                            <a:schemeClr val="tx1"/>
                          </a:solidFill>
                          <a:latin typeface="Yu Gothic UI" panose="020B0500000000000000" pitchFamily="34" charset="-128"/>
                          <a:ea typeface="Yu Gothic UI" panose="020B0500000000000000" pitchFamily="34" charset="-128"/>
                        </a:rPr>
                        <a:t>) 30km/h</a:t>
                      </a:r>
                      <a:r>
                        <a:rPr kumimoji="1" lang="ja-JP" altLang="en-US" sz="900">
                          <a:solidFill>
                            <a:schemeClr val="tx1"/>
                          </a:solidFill>
                          <a:latin typeface="Yu Gothic UI" panose="020B0500000000000000" pitchFamily="34" charset="-128"/>
                          <a:ea typeface="Yu Gothic UI" panose="020B0500000000000000" pitchFamily="34" charset="-128"/>
                        </a:rPr>
                        <a:t>以下</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a:solidFill>
                            <a:schemeClr val="tx1"/>
                          </a:solidFill>
                          <a:latin typeface="Yu Gothic UI" panose="020B0500000000000000" pitchFamily="34" charset="-128"/>
                          <a:ea typeface="Yu Gothic UI" panose="020B0500000000000000" pitchFamily="34" charset="-128"/>
                        </a:rPr>
                        <a:t>20km/h</a:t>
                      </a:r>
                      <a:r>
                        <a:rPr kumimoji="1" lang="ja-JP" altLang="en-US" sz="900">
                          <a:solidFill>
                            <a:schemeClr val="tx1"/>
                          </a:solidFill>
                          <a:latin typeface="Yu Gothic UI" panose="020B0500000000000000" pitchFamily="34" charset="-128"/>
                          <a:ea typeface="Yu Gothic UI" panose="020B0500000000000000" pitchFamily="34" charset="-128"/>
                        </a:rPr>
                        <a:t>以下</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Yu Gothic UI" panose="020B0500000000000000" pitchFamily="34" charset="-128"/>
                          <a:ea typeface="Yu Gothic UI" panose="020B0500000000000000" pitchFamily="34" charset="-128"/>
                        </a:rPr>
                        <a:t>80km/h</a:t>
                      </a:r>
                      <a:r>
                        <a:rPr kumimoji="1" lang="ja-JP" altLang="en-US" sz="900" dirty="0">
                          <a:solidFill>
                            <a:schemeClr val="tx1"/>
                          </a:solidFill>
                          <a:latin typeface="Yu Gothic UI" panose="020B0500000000000000" pitchFamily="34" charset="-128"/>
                          <a:ea typeface="Yu Gothic UI" panose="020B0500000000000000" pitchFamily="34" charset="-128"/>
                        </a:rPr>
                        <a:t>以下</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496739259"/>
                  </a:ext>
                </a:extLst>
              </a:tr>
            </a:tbl>
          </a:graphicData>
        </a:graphic>
      </p:graphicFrame>
      <p:sp>
        <p:nvSpPr>
          <p:cNvPr id="4" name="テキスト ボックス 1">
            <a:extLst>
              <a:ext uri="{FF2B5EF4-FFF2-40B4-BE49-F238E27FC236}">
                <a16:creationId xmlns:a16="http://schemas.microsoft.com/office/drawing/2014/main" id="{D53BD551-86C7-5BBC-0208-F76E1A287730}"/>
              </a:ext>
            </a:extLst>
          </p:cNvPr>
          <p:cNvSpPr txBox="1"/>
          <p:nvPr/>
        </p:nvSpPr>
        <p:spPr>
          <a:xfrm>
            <a:off x="571049" y="2913058"/>
            <a:ext cx="6156684" cy="346249"/>
          </a:xfrm>
          <a:prstGeom prst="rect">
            <a:avLst/>
          </a:prstGeom>
          <a:solidFill>
            <a:sysClr val="window" lastClr="FFFFFF"/>
          </a:solidFill>
        </p:spPr>
        <p:txBody>
          <a:bodyPr wrap="square" lIns="68580" tIns="34290" rIns="68580" bIns="3429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685800">
              <a:defRPr/>
            </a:pPr>
            <a:r>
              <a:rPr lang="ja-JP" altLang="en-US" sz="900" dirty="0">
                <a:solidFill>
                  <a:prstClr val="black"/>
                </a:solidFill>
                <a:latin typeface="Yu Gothic UI" panose="020B0500000000000000" pitchFamily="34" charset="-128"/>
                <a:ea typeface="Yu Gothic UI" panose="020B0500000000000000" pitchFamily="34" charset="-128"/>
              </a:rPr>
              <a:t>認識性能は、上記の</a:t>
            </a:r>
            <a:r>
              <a:rPr lang="en-US" altLang="ja-JP" sz="900" dirty="0">
                <a:solidFill>
                  <a:prstClr val="black"/>
                </a:solidFill>
                <a:latin typeface="Yu Gothic UI" panose="020B0500000000000000" pitchFamily="34" charset="-128"/>
                <a:ea typeface="Yu Gothic UI" panose="020B0500000000000000" pitchFamily="34" charset="-128"/>
              </a:rPr>
              <a:t>6</a:t>
            </a:r>
            <a:r>
              <a:rPr lang="ja-JP" altLang="en-US" sz="900" dirty="0">
                <a:solidFill>
                  <a:prstClr val="black"/>
                </a:solidFill>
                <a:latin typeface="Yu Gothic UI" panose="020B0500000000000000" pitchFamily="34" charset="-128"/>
                <a:ea typeface="Yu Gothic UI" panose="020B0500000000000000" pitchFamily="34" charset="-128"/>
              </a:rPr>
              <a:t>項目に加え</a:t>
            </a:r>
            <a:r>
              <a:rPr lang="en-US" altLang="ja-JP" sz="900" dirty="0">
                <a:solidFill>
                  <a:prstClr val="black"/>
                </a:solidFill>
                <a:latin typeface="Yu Gothic UI" panose="020B0500000000000000" pitchFamily="34" charset="-128"/>
                <a:ea typeface="Yu Gothic UI" panose="020B0500000000000000" pitchFamily="34" charset="-128"/>
              </a:rPr>
              <a:t>3</a:t>
            </a:r>
            <a:r>
              <a:rPr lang="ja-JP" altLang="en-US" sz="900" dirty="0">
                <a:solidFill>
                  <a:prstClr val="black"/>
                </a:solidFill>
                <a:latin typeface="Yu Gothic UI" panose="020B0500000000000000" pitchFamily="34" charset="-128"/>
                <a:ea typeface="Yu Gothic UI" panose="020B0500000000000000" pitchFamily="34" charset="-128"/>
              </a:rPr>
              <a:t>ページに記載した物理的な条件も合わせて変化いたします。</a:t>
            </a:r>
            <a:br>
              <a:rPr lang="en-US" altLang="ja-JP" sz="900" dirty="0">
                <a:solidFill>
                  <a:prstClr val="black"/>
                </a:solidFill>
                <a:latin typeface="Yu Gothic UI" panose="020B0500000000000000" pitchFamily="34" charset="-128"/>
                <a:ea typeface="Yu Gothic UI" panose="020B0500000000000000" pitchFamily="34" charset="-128"/>
              </a:rPr>
            </a:br>
            <a:r>
              <a:rPr lang="ja-JP" altLang="en-US" sz="900" dirty="0">
                <a:solidFill>
                  <a:prstClr val="black"/>
                </a:solidFill>
                <a:latin typeface="Yu Gothic UI" panose="020B0500000000000000" pitchFamily="34" charset="-128"/>
                <a:ea typeface="Yu Gothic UI" panose="020B0500000000000000" pitchFamily="34" charset="-128"/>
              </a:rPr>
              <a:t>例えば、</a:t>
            </a:r>
            <a:r>
              <a:rPr lang="en-US" altLang="ja-JP" sz="900" dirty="0">
                <a:solidFill>
                  <a:prstClr val="black"/>
                </a:solidFill>
                <a:latin typeface="Yu Gothic UI" panose="020B0500000000000000" pitchFamily="34" charset="-128"/>
                <a:ea typeface="Yu Gothic UI" panose="020B0500000000000000" pitchFamily="34" charset="-128"/>
              </a:rPr>
              <a:t>120pixel</a:t>
            </a:r>
            <a:r>
              <a:rPr lang="ja-JP" altLang="en-US" sz="900" dirty="0">
                <a:solidFill>
                  <a:prstClr val="black"/>
                </a:solidFill>
                <a:latin typeface="Yu Gothic UI" panose="020B0500000000000000" pitchFamily="34" charset="-128"/>
                <a:ea typeface="Yu Gothic UI" panose="020B0500000000000000" pitchFamily="34" charset="-128"/>
              </a:rPr>
              <a:t>のプレート幅であっても、他の条件により認識できるケースとできないケースが発生します。</a:t>
            </a:r>
            <a:endParaRPr lang="en-US" altLang="ja-JP" sz="900" dirty="0">
              <a:solidFill>
                <a:prstClr val="black"/>
              </a:solidFill>
              <a:latin typeface="Yu Gothic UI" panose="020B0500000000000000" pitchFamily="34" charset="-128"/>
              <a:ea typeface="Yu Gothic UI" panose="020B0500000000000000" pitchFamily="34" charset="-128"/>
            </a:endParaRPr>
          </a:p>
        </p:txBody>
      </p:sp>
      <p:grpSp>
        <p:nvGrpSpPr>
          <p:cNvPr id="5" name="グループ化 4">
            <a:extLst>
              <a:ext uri="{FF2B5EF4-FFF2-40B4-BE49-F238E27FC236}">
                <a16:creationId xmlns:a16="http://schemas.microsoft.com/office/drawing/2014/main" id="{B0D589DE-6273-706F-2B60-563A89D506D7}"/>
              </a:ext>
            </a:extLst>
          </p:cNvPr>
          <p:cNvGrpSpPr/>
          <p:nvPr/>
        </p:nvGrpSpPr>
        <p:grpSpPr>
          <a:xfrm>
            <a:off x="1987219" y="3269020"/>
            <a:ext cx="5169563" cy="1046552"/>
            <a:chOff x="1507506" y="4257092"/>
            <a:chExt cx="7323175" cy="1482540"/>
          </a:xfrm>
        </p:grpSpPr>
        <p:pic>
          <p:nvPicPr>
            <p:cNvPr id="6" name="図 5">
              <a:extLst>
                <a:ext uri="{FF2B5EF4-FFF2-40B4-BE49-F238E27FC236}">
                  <a16:creationId xmlns:a16="http://schemas.microsoft.com/office/drawing/2014/main" id="{F55F3E11-33C4-6C8D-5840-48B3228EB7A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64000"/>
                      </a14:imgEffect>
                    </a14:imgLayer>
                  </a14:imgProps>
                </a:ext>
                <a:ext uri="{28A0092B-C50C-407E-A947-70E740481C1C}">
                  <a14:useLocalDpi xmlns:a14="http://schemas.microsoft.com/office/drawing/2010/main" val="0"/>
                </a:ext>
              </a:extLst>
            </a:blip>
            <a:srcRect/>
            <a:stretch/>
          </p:blipFill>
          <p:spPr>
            <a:xfrm>
              <a:off x="3991782" y="4257092"/>
              <a:ext cx="2354624" cy="1482540"/>
            </a:xfrm>
            <a:prstGeom prst="rect">
              <a:avLst/>
            </a:prstGeom>
          </p:spPr>
        </p:pic>
        <p:pic>
          <p:nvPicPr>
            <p:cNvPr id="7" name="図 6">
              <a:extLst>
                <a:ext uri="{FF2B5EF4-FFF2-40B4-BE49-F238E27FC236}">
                  <a16:creationId xmlns:a16="http://schemas.microsoft.com/office/drawing/2014/main" id="{70E8C9FB-D3FE-0FE8-9320-FAA56B9345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76057" y="4262357"/>
              <a:ext cx="2354624" cy="1476164"/>
            </a:xfrm>
            <a:prstGeom prst="rect">
              <a:avLst/>
            </a:prstGeom>
          </p:spPr>
        </p:pic>
        <p:pic>
          <p:nvPicPr>
            <p:cNvPr id="8" name="図 7">
              <a:extLst>
                <a:ext uri="{FF2B5EF4-FFF2-40B4-BE49-F238E27FC236}">
                  <a16:creationId xmlns:a16="http://schemas.microsoft.com/office/drawing/2014/main" id="{D7F7F60A-304B-FA30-B9C5-26B749FE9F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507506" y="4257092"/>
              <a:ext cx="2354624" cy="1482540"/>
            </a:xfrm>
            <a:prstGeom prst="rect">
              <a:avLst/>
            </a:prstGeom>
          </p:spPr>
        </p:pic>
      </p:grpSp>
      <p:sp>
        <p:nvSpPr>
          <p:cNvPr id="9" name="テキスト ボックス 1">
            <a:extLst>
              <a:ext uri="{FF2B5EF4-FFF2-40B4-BE49-F238E27FC236}">
                <a16:creationId xmlns:a16="http://schemas.microsoft.com/office/drawing/2014/main" id="{C897F53E-8ACD-E00E-0AE0-32B8B2CCF26D}"/>
              </a:ext>
            </a:extLst>
          </p:cNvPr>
          <p:cNvSpPr txBox="1"/>
          <p:nvPr/>
        </p:nvSpPr>
        <p:spPr>
          <a:xfrm>
            <a:off x="1927824" y="4307210"/>
            <a:ext cx="1308568" cy="207749"/>
          </a:xfrm>
          <a:prstGeom prst="rect">
            <a:avLst/>
          </a:prstGeom>
          <a:solidFill>
            <a:sysClr val="window" lastClr="FFFFFF"/>
          </a:solidFill>
        </p:spPr>
        <p:txBody>
          <a:bodyPr wrap="square" lIns="68580" tIns="34290" rIns="68580" bIns="3429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685800">
              <a:defRPr/>
            </a:pPr>
            <a:r>
              <a:rPr lang="en-US" altLang="ja-JP" sz="900">
                <a:solidFill>
                  <a:prstClr val="black"/>
                </a:solidFill>
                <a:latin typeface="Yu Gothic UI" panose="020B0500000000000000" pitchFamily="34" charset="-128"/>
                <a:ea typeface="Yu Gothic UI" panose="020B0500000000000000" pitchFamily="34" charset="-128"/>
              </a:rPr>
              <a:t>120pixel</a:t>
            </a:r>
            <a:r>
              <a:rPr lang="ja-JP" altLang="en-US" sz="900">
                <a:solidFill>
                  <a:prstClr val="black"/>
                </a:solidFill>
                <a:latin typeface="Yu Gothic UI" panose="020B0500000000000000" pitchFamily="34" charset="-128"/>
                <a:ea typeface="Yu Gothic UI" panose="020B0500000000000000" pitchFamily="34" charset="-128"/>
              </a:rPr>
              <a:t>で認識</a:t>
            </a:r>
            <a:endParaRPr lang="en-US" altLang="ja-JP" sz="900">
              <a:solidFill>
                <a:prstClr val="black"/>
              </a:solidFill>
              <a:latin typeface="Yu Gothic UI" panose="020B0500000000000000" pitchFamily="34" charset="-128"/>
              <a:ea typeface="Yu Gothic UI" panose="020B0500000000000000" pitchFamily="34" charset="-128"/>
            </a:endParaRPr>
          </a:p>
        </p:txBody>
      </p:sp>
      <p:sp>
        <p:nvSpPr>
          <p:cNvPr id="10" name="テキスト ボックス 1">
            <a:extLst>
              <a:ext uri="{FF2B5EF4-FFF2-40B4-BE49-F238E27FC236}">
                <a16:creationId xmlns:a16="http://schemas.microsoft.com/office/drawing/2014/main" id="{D4DCC1D8-A584-747E-1033-246D2B131425}"/>
              </a:ext>
            </a:extLst>
          </p:cNvPr>
          <p:cNvSpPr txBox="1"/>
          <p:nvPr/>
        </p:nvSpPr>
        <p:spPr>
          <a:xfrm>
            <a:off x="3764029" y="4314788"/>
            <a:ext cx="1402037" cy="207749"/>
          </a:xfrm>
          <a:prstGeom prst="rect">
            <a:avLst/>
          </a:prstGeom>
          <a:solidFill>
            <a:sysClr val="window" lastClr="FFFFFF"/>
          </a:solidFill>
        </p:spPr>
        <p:txBody>
          <a:bodyPr wrap="square" lIns="68580" tIns="34290" rIns="68580" bIns="3429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685800">
              <a:defRPr/>
            </a:pPr>
            <a:r>
              <a:rPr lang="ja-JP" altLang="en-US" sz="900">
                <a:solidFill>
                  <a:prstClr val="black"/>
                </a:solidFill>
                <a:latin typeface="Yu Gothic UI" panose="020B0500000000000000" pitchFamily="34" charset="-128"/>
                <a:ea typeface="Yu Gothic UI" panose="020B0500000000000000" pitchFamily="34" charset="-128"/>
              </a:rPr>
              <a:t>照度不足で認識しない</a:t>
            </a:r>
            <a:endParaRPr lang="en-US" altLang="ja-JP" sz="900">
              <a:solidFill>
                <a:prstClr val="black"/>
              </a:solidFill>
              <a:latin typeface="Yu Gothic UI" panose="020B0500000000000000" pitchFamily="34" charset="-128"/>
              <a:ea typeface="Yu Gothic UI" panose="020B0500000000000000" pitchFamily="34" charset="-128"/>
            </a:endParaRPr>
          </a:p>
        </p:txBody>
      </p:sp>
      <p:sp>
        <p:nvSpPr>
          <p:cNvPr id="11" name="テキスト ボックス 1">
            <a:extLst>
              <a:ext uri="{FF2B5EF4-FFF2-40B4-BE49-F238E27FC236}">
                <a16:creationId xmlns:a16="http://schemas.microsoft.com/office/drawing/2014/main" id="{60BCE5BA-98BD-5933-3161-1FEB58D03673}"/>
              </a:ext>
            </a:extLst>
          </p:cNvPr>
          <p:cNvSpPr txBox="1"/>
          <p:nvPr/>
        </p:nvSpPr>
        <p:spPr>
          <a:xfrm>
            <a:off x="5546226" y="4334213"/>
            <a:ext cx="1775914" cy="207749"/>
          </a:xfrm>
          <a:prstGeom prst="rect">
            <a:avLst/>
          </a:prstGeom>
          <a:solidFill>
            <a:sysClr val="window" lastClr="FFFFFF"/>
          </a:solidFill>
        </p:spPr>
        <p:txBody>
          <a:bodyPr wrap="square" lIns="68580" tIns="34290" rIns="68580" bIns="3429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685800">
              <a:defRPr/>
            </a:pPr>
            <a:r>
              <a:rPr lang="ja-JP" altLang="en-US" sz="900">
                <a:solidFill>
                  <a:prstClr val="black"/>
                </a:solidFill>
                <a:latin typeface="Yu Gothic UI" panose="020B0500000000000000" pitchFamily="34" charset="-128"/>
                <a:ea typeface="Yu Gothic UI" panose="020B0500000000000000" pitchFamily="34" charset="-128"/>
              </a:rPr>
              <a:t>振り角が大きく認識しない</a:t>
            </a:r>
            <a:endParaRPr lang="en-US" altLang="ja-JP" sz="900">
              <a:solidFill>
                <a:prstClr val="black"/>
              </a:solidFill>
              <a:latin typeface="Yu Gothic UI" panose="020B0500000000000000" pitchFamily="34" charset="-128"/>
              <a:ea typeface="Yu Gothic UI" panose="020B0500000000000000" pitchFamily="34" charset="-128"/>
            </a:endParaRPr>
          </a:p>
        </p:txBody>
      </p:sp>
      <p:sp>
        <p:nvSpPr>
          <p:cNvPr id="12" name="テキスト ボックス 1">
            <a:extLst>
              <a:ext uri="{FF2B5EF4-FFF2-40B4-BE49-F238E27FC236}">
                <a16:creationId xmlns:a16="http://schemas.microsoft.com/office/drawing/2014/main" id="{ABB3670D-821D-A99D-822C-E40D61796374}"/>
              </a:ext>
            </a:extLst>
          </p:cNvPr>
          <p:cNvSpPr txBox="1"/>
          <p:nvPr/>
        </p:nvSpPr>
        <p:spPr>
          <a:xfrm>
            <a:off x="1223628" y="4567259"/>
            <a:ext cx="6696744" cy="207749"/>
          </a:xfrm>
          <a:prstGeom prst="rect">
            <a:avLst/>
          </a:prstGeom>
          <a:solidFill>
            <a:sysClr val="window" lastClr="FFFFFF"/>
          </a:solidFill>
        </p:spPr>
        <p:txBody>
          <a:bodyPr wrap="square" lIns="68580" tIns="34290" rIns="68580" bIns="3429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685800">
              <a:defRPr/>
            </a:pPr>
            <a:r>
              <a:rPr lang="ja-JP" altLang="en-US" sz="900" dirty="0">
                <a:solidFill>
                  <a:srgbClr val="0000FF"/>
                </a:solidFill>
                <a:latin typeface="Yu Gothic UI" panose="020B0500000000000000" pitchFamily="34" charset="-128"/>
                <a:ea typeface="Yu Gothic UI" panose="020B0500000000000000" pitchFamily="34" charset="-128"/>
              </a:rPr>
              <a:t>推奨の条件での設置調整をお願いします。システム設定ツールを用いることで「どの条件を改善するべきか？」をアシストすることが可能です。</a:t>
            </a:r>
            <a:endParaRPr lang="en-US" altLang="ja-JP" sz="900" dirty="0">
              <a:solidFill>
                <a:srgbClr val="0000FF"/>
              </a:solidFill>
              <a:latin typeface="Yu Gothic UI" panose="020B0500000000000000" pitchFamily="34" charset="-128"/>
              <a:ea typeface="Yu Gothic UI" panose="020B0500000000000000" pitchFamily="34" charset="-128"/>
            </a:endParaRPr>
          </a:p>
        </p:txBody>
      </p:sp>
      <p:sp>
        <p:nvSpPr>
          <p:cNvPr id="13" name="星 7 11">
            <a:extLst>
              <a:ext uri="{FF2B5EF4-FFF2-40B4-BE49-F238E27FC236}">
                <a16:creationId xmlns:a16="http://schemas.microsoft.com/office/drawing/2014/main" id="{4328C622-5E38-6AEB-CF72-98E76FEA8384}"/>
              </a:ext>
            </a:extLst>
          </p:cNvPr>
          <p:cNvSpPr/>
          <p:nvPr/>
        </p:nvSpPr>
        <p:spPr>
          <a:xfrm>
            <a:off x="536091" y="4381496"/>
            <a:ext cx="864096" cy="270030"/>
          </a:xfrm>
          <a:prstGeom prst="star7">
            <a:avLst/>
          </a:prstGeom>
          <a:solidFill>
            <a:srgbClr val="FF00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1050" kern="0">
                <a:solidFill>
                  <a:prstClr val="white"/>
                </a:solidFill>
                <a:latin typeface="Yu Gothic UI" panose="020B0500000000000000" pitchFamily="34" charset="-128"/>
                <a:ea typeface="Yu Gothic UI" panose="020B0500000000000000" pitchFamily="34" charset="-128"/>
              </a:rPr>
              <a:t>重要</a:t>
            </a:r>
          </a:p>
        </p:txBody>
      </p:sp>
    </p:spTree>
    <p:extLst>
      <p:ext uri="{BB962C8B-B14F-4D97-AF65-F5344CB8AC3E}">
        <p14:creationId xmlns:p14="http://schemas.microsoft.com/office/powerpoint/2010/main" val="820781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スペック</a:t>
            </a:r>
            <a:r>
              <a:rPr kumimoji="1" lang="ja-JP" altLang="en-US" sz="2400" dirty="0"/>
              <a:t>（機種別認識可能距離の補足）</a:t>
            </a:r>
            <a:endParaRPr kumimoji="1" lang="ja-JP" altLang="en-US" dirty="0"/>
          </a:p>
        </p:txBody>
      </p:sp>
      <p:graphicFrame>
        <p:nvGraphicFramePr>
          <p:cNvPr id="4" name="表 3">
            <a:extLst>
              <a:ext uri="{FF2B5EF4-FFF2-40B4-BE49-F238E27FC236}">
                <a16:creationId xmlns:a16="http://schemas.microsoft.com/office/drawing/2014/main" id="{80357EC2-3A70-9BC6-CA02-56B9E0DD37AB}"/>
              </a:ext>
            </a:extLst>
          </p:cNvPr>
          <p:cNvGraphicFramePr>
            <a:graphicFrameLocks noGrp="1"/>
          </p:cNvGraphicFramePr>
          <p:nvPr>
            <p:extLst>
              <p:ext uri="{D42A27DB-BD31-4B8C-83A1-F6EECF244321}">
                <p14:modId xmlns:p14="http://schemas.microsoft.com/office/powerpoint/2010/main" val="3931379194"/>
              </p:ext>
            </p:extLst>
          </p:nvPr>
        </p:nvGraphicFramePr>
        <p:xfrm>
          <a:off x="175816" y="546498"/>
          <a:ext cx="8792368" cy="4224392"/>
        </p:xfrm>
        <a:graphic>
          <a:graphicData uri="http://schemas.openxmlformats.org/drawingml/2006/table">
            <a:tbl>
              <a:tblPr firstRow="1" bandRow="1"/>
              <a:tblGrid>
                <a:gridCol w="846114">
                  <a:extLst>
                    <a:ext uri="{9D8B030D-6E8A-4147-A177-3AD203B41FA5}">
                      <a16:colId xmlns:a16="http://schemas.microsoft.com/office/drawing/2014/main" val="2712970679"/>
                    </a:ext>
                  </a:extLst>
                </a:gridCol>
                <a:gridCol w="1705225">
                  <a:extLst>
                    <a:ext uri="{9D8B030D-6E8A-4147-A177-3AD203B41FA5}">
                      <a16:colId xmlns:a16="http://schemas.microsoft.com/office/drawing/2014/main" val="20000"/>
                    </a:ext>
                  </a:extLst>
                </a:gridCol>
                <a:gridCol w="1317172">
                  <a:extLst>
                    <a:ext uri="{9D8B030D-6E8A-4147-A177-3AD203B41FA5}">
                      <a16:colId xmlns:a16="http://schemas.microsoft.com/office/drawing/2014/main" val="332105422"/>
                    </a:ext>
                  </a:extLst>
                </a:gridCol>
                <a:gridCol w="1251857">
                  <a:extLst>
                    <a:ext uri="{9D8B030D-6E8A-4147-A177-3AD203B41FA5}">
                      <a16:colId xmlns:a16="http://schemas.microsoft.com/office/drawing/2014/main" val="1882766911"/>
                    </a:ext>
                  </a:extLst>
                </a:gridCol>
                <a:gridCol w="2376000">
                  <a:extLst>
                    <a:ext uri="{9D8B030D-6E8A-4147-A177-3AD203B41FA5}">
                      <a16:colId xmlns:a16="http://schemas.microsoft.com/office/drawing/2014/main" val="20001"/>
                    </a:ext>
                  </a:extLst>
                </a:gridCol>
                <a:gridCol w="648000">
                  <a:extLst>
                    <a:ext uri="{9D8B030D-6E8A-4147-A177-3AD203B41FA5}">
                      <a16:colId xmlns:a16="http://schemas.microsoft.com/office/drawing/2014/main" val="20002"/>
                    </a:ext>
                  </a:extLst>
                </a:gridCol>
                <a:gridCol w="648000">
                  <a:extLst>
                    <a:ext uri="{9D8B030D-6E8A-4147-A177-3AD203B41FA5}">
                      <a16:colId xmlns:a16="http://schemas.microsoft.com/office/drawing/2014/main" val="1717569761"/>
                    </a:ext>
                  </a:extLst>
                </a:gridCol>
              </a:tblGrid>
              <a:tr h="288000">
                <a:tc rowSpan="2">
                  <a:txBody>
                    <a:bodyPr/>
                    <a:lstStyle/>
                    <a:p>
                      <a:pPr marL="0" algn="ctr" defTabSz="1219170" rtl="0" eaLnBrk="1" latinLnBrk="0" hangingPunct="1"/>
                      <a:r>
                        <a:rPr kumimoji="1" lang="ja-JP" altLang="en-US" sz="1050" b="1" kern="1200"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ブランド</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rowSpan="2">
                  <a:txBody>
                    <a:bodyPr/>
                    <a:lstStyle>
                      <a:lvl1pPr marL="0" algn="l" defTabSz="914400" rtl="0" eaLnBrk="1" latinLnBrk="0" hangingPunct="1">
                        <a:defRPr kumimoji="1" sz="1800" b="1" kern="1200">
                          <a:solidFill>
                            <a:schemeClr val="lt1"/>
                          </a:solidFill>
                          <a:latin typeface="Arial"/>
                          <a:ea typeface="Meiryo UI"/>
                        </a:defRPr>
                      </a:lvl1pPr>
                      <a:lvl2pPr marL="457200" algn="l" defTabSz="914400" rtl="0" eaLnBrk="1" latinLnBrk="0" hangingPunct="1">
                        <a:defRPr kumimoji="1" sz="1800" b="1" kern="1200">
                          <a:solidFill>
                            <a:schemeClr val="lt1"/>
                          </a:solidFill>
                          <a:latin typeface="Arial"/>
                          <a:ea typeface="Meiryo UI"/>
                        </a:defRPr>
                      </a:lvl2pPr>
                      <a:lvl3pPr marL="914400" algn="l" defTabSz="914400" rtl="0" eaLnBrk="1" latinLnBrk="0" hangingPunct="1">
                        <a:defRPr kumimoji="1" sz="1800" b="1" kern="1200">
                          <a:solidFill>
                            <a:schemeClr val="lt1"/>
                          </a:solidFill>
                          <a:latin typeface="Arial"/>
                          <a:ea typeface="Meiryo UI"/>
                        </a:defRPr>
                      </a:lvl3pPr>
                      <a:lvl4pPr marL="1371600" algn="l" defTabSz="914400" rtl="0" eaLnBrk="1" latinLnBrk="0" hangingPunct="1">
                        <a:defRPr kumimoji="1" sz="1800" b="1" kern="1200">
                          <a:solidFill>
                            <a:schemeClr val="lt1"/>
                          </a:solidFill>
                          <a:latin typeface="Arial"/>
                          <a:ea typeface="Meiryo UI"/>
                        </a:defRPr>
                      </a:lvl4pPr>
                      <a:lvl5pPr marL="1828800" algn="l" defTabSz="914400" rtl="0" eaLnBrk="1" latinLnBrk="0" hangingPunct="1">
                        <a:defRPr kumimoji="1" sz="1800" b="1" kern="1200">
                          <a:solidFill>
                            <a:schemeClr val="lt1"/>
                          </a:solidFill>
                          <a:latin typeface="Arial"/>
                          <a:ea typeface="Meiryo UI"/>
                        </a:defRPr>
                      </a:lvl5pPr>
                      <a:lvl6pPr marL="2286000" algn="l" defTabSz="914400" rtl="0" eaLnBrk="1" latinLnBrk="0" hangingPunct="1">
                        <a:defRPr kumimoji="1" sz="1800" b="1" kern="1200">
                          <a:solidFill>
                            <a:schemeClr val="lt1"/>
                          </a:solidFill>
                          <a:latin typeface="Arial"/>
                          <a:ea typeface="Meiryo UI"/>
                        </a:defRPr>
                      </a:lvl6pPr>
                      <a:lvl7pPr marL="2743200" algn="l" defTabSz="914400" rtl="0" eaLnBrk="1" latinLnBrk="0" hangingPunct="1">
                        <a:defRPr kumimoji="1" sz="1800" b="1" kern="1200">
                          <a:solidFill>
                            <a:schemeClr val="lt1"/>
                          </a:solidFill>
                          <a:latin typeface="Arial"/>
                          <a:ea typeface="Meiryo UI"/>
                        </a:defRPr>
                      </a:lvl7pPr>
                      <a:lvl8pPr marL="3200400" algn="l" defTabSz="914400" rtl="0" eaLnBrk="1" latinLnBrk="0" hangingPunct="1">
                        <a:defRPr kumimoji="1" sz="1800" b="1" kern="1200">
                          <a:solidFill>
                            <a:schemeClr val="lt1"/>
                          </a:solidFill>
                          <a:latin typeface="Arial"/>
                          <a:ea typeface="Meiryo UI"/>
                        </a:defRPr>
                      </a:lvl8pPr>
                      <a:lvl9pPr marL="3657600" algn="l" defTabSz="914400" rtl="0" eaLnBrk="1" latinLnBrk="0" hangingPunct="1">
                        <a:defRPr kumimoji="1" sz="1800" b="1" kern="1200">
                          <a:solidFill>
                            <a:schemeClr val="lt1"/>
                          </a:solidFill>
                          <a:latin typeface="Arial"/>
                          <a:ea typeface="Meiryo UI"/>
                        </a:defRPr>
                      </a:lvl9pPr>
                    </a:lstStyle>
                    <a:p>
                      <a:pPr algn="ctr"/>
                      <a:endParaRPr kumimoji="1" lang="ja-JP" altLang="en-US" sz="1050" b="1"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3">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5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新ナンバーキャッチ</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1200" b="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endParaRPr kumimoji="1" lang="ja-JP" altLang="en-US" sz="1200" b="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5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従来ナンバーキャッチ</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kumimoji="1" lang="ja-JP" altLang="en-US"/>
                    </a:p>
                  </a:txBody>
                  <a:tcPr/>
                </a:tc>
                <a:extLst>
                  <a:ext uri="{0D108BD9-81ED-4DB2-BD59-A6C34878D82A}">
                    <a16:rowId xmlns:a16="http://schemas.microsoft.com/office/drawing/2014/main" val="10000"/>
                  </a:ext>
                </a:extLst>
              </a:tr>
              <a:tr h="252000">
                <a:tc vMerge="1">
                  <a:txBody>
                    <a:bodyPr/>
                    <a:lstStyle/>
                    <a:p>
                      <a:endParaRPr kumimoji="1" lang="ja-JP" altLang="en-US"/>
                    </a:p>
                  </a:txBody>
                  <a:tcPr/>
                </a:tc>
                <a:tc vMerge="1">
                  <a:txBody>
                    <a:bodyPr/>
                    <a:lstStyle/>
                    <a:p>
                      <a:pPr algn="ctr"/>
                      <a:endParaRPr kumimoji="1" lang="ja-JP" altLang="en-US" sz="1200" b="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5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使用カメラ</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5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タイプ</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ja-JP" altLang="en-US" sz="105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認識可能距離</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en-US" altLang="ja-JP" sz="105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NR500L</a:t>
                      </a:r>
                      <a:endParaRPr kumimoji="1" lang="ja-JP" altLang="en-US" sz="105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algn="ctr"/>
                      <a:r>
                        <a:rPr kumimoji="1" lang="en-US" altLang="ja-JP" sz="105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NR500</a:t>
                      </a:r>
                      <a:endParaRPr kumimoji="1" lang="ja-JP" altLang="en-US" sz="105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629874163"/>
                  </a:ext>
                </a:extLst>
              </a:tr>
              <a:tr h="244800">
                <a:tc row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i-PRO</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Yu Gothic UI" panose="020B0500000000000000" pitchFamily="34" charset="-128"/>
                          <a:ea typeface="Yu Gothic UI" panose="020B0500000000000000" pitchFamily="34" charset="-128"/>
                        </a:rPr>
                        <a:t>新</a:t>
                      </a:r>
                      <a:r>
                        <a:rPr kumimoji="1" lang="en-US" altLang="ja-JP" sz="1000" b="0" dirty="0">
                          <a:solidFill>
                            <a:schemeClr val="tx1"/>
                          </a:solidFill>
                          <a:latin typeface="Yu Gothic UI" panose="020B0500000000000000" pitchFamily="34" charset="-128"/>
                          <a:ea typeface="Yu Gothic UI" panose="020B0500000000000000" pitchFamily="34" charset="-128"/>
                        </a:rPr>
                        <a:t>S</a:t>
                      </a:r>
                      <a:r>
                        <a:rPr kumimoji="1" lang="ja-JP" altLang="en-US" sz="1000" b="0" dirty="0">
                          <a:solidFill>
                            <a:schemeClr val="tx1"/>
                          </a:solidFill>
                          <a:latin typeface="Yu Gothic UI" panose="020B0500000000000000" pitchFamily="34" charset="-128"/>
                          <a:ea typeface="Yu Gothic UI" panose="020B0500000000000000" pitchFamily="34" charset="-128"/>
                        </a:rPr>
                        <a:t>シリーズ（</a:t>
                      </a:r>
                      <a:r>
                        <a:rPr kumimoji="1" lang="en-US" altLang="ja-JP" sz="1000" b="0" dirty="0">
                          <a:solidFill>
                            <a:schemeClr val="tx1"/>
                          </a:solidFill>
                          <a:latin typeface="Yu Gothic UI" panose="020B0500000000000000" pitchFamily="34" charset="-128"/>
                          <a:ea typeface="Yu Gothic UI" panose="020B0500000000000000" pitchFamily="34" charset="-128"/>
                        </a:rPr>
                        <a:t>FHD</a:t>
                      </a:r>
                      <a:r>
                        <a:rPr kumimoji="1" lang="ja-JP" altLang="en-US" sz="1000" b="0" dirty="0">
                          <a:solidFill>
                            <a:schemeClr val="tx1"/>
                          </a:solidFill>
                          <a:latin typeface="Yu Gothic UI" panose="020B0500000000000000" pitchFamily="34" charset="-128"/>
                          <a:ea typeface="Yu Gothic UI" panose="020B0500000000000000" pitchFamily="34" charset="-128"/>
                        </a:rPr>
                        <a:t>カメラ）</a:t>
                      </a:r>
                      <a:endParaRPr kumimoji="1" lang="en-US" altLang="ja-JP" sz="1000" b="0" dirty="0">
                        <a:solidFill>
                          <a:schemeClr val="tx1"/>
                        </a:solidFill>
                        <a:latin typeface="Yu Gothic UI" panose="020B0500000000000000" pitchFamily="34" charset="-128"/>
                        <a:ea typeface="Yu Gothic UI" panose="020B05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dirty="0">
                        <a:solidFill>
                          <a:schemeClr val="tx1"/>
                        </a:solidFill>
                        <a:latin typeface="Yu Gothic UI" panose="020B0500000000000000" pitchFamily="34" charset="-128"/>
                        <a:ea typeface="Yu Gothic UI" panose="020B05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Yu Gothic UI" panose="020B0500000000000000" pitchFamily="34" charset="-128"/>
                          <a:ea typeface="Yu Gothic UI" panose="020B0500000000000000" pitchFamily="34" charset="-128"/>
                        </a:rPr>
                        <a:t>（すべて</a:t>
                      </a:r>
                      <a:r>
                        <a:rPr kumimoji="1" lang="en-US" altLang="ja-JP" sz="1000" b="0" dirty="0">
                          <a:solidFill>
                            <a:schemeClr val="tx1"/>
                          </a:solidFill>
                          <a:latin typeface="Yu Gothic UI" panose="020B0500000000000000" pitchFamily="34" charset="-128"/>
                          <a:ea typeface="Yu Gothic UI" panose="020B0500000000000000" pitchFamily="34" charset="-128"/>
                        </a:rPr>
                        <a:t>2022</a:t>
                      </a:r>
                      <a:r>
                        <a:rPr kumimoji="1" lang="ja-JP" altLang="en-US" sz="1000" b="0" dirty="0">
                          <a:solidFill>
                            <a:schemeClr val="tx1"/>
                          </a:solidFill>
                          <a:latin typeface="Yu Gothic UI" panose="020B0500000000000000" pitchFamily="34" charset="-128"/>
                          <a:ea typeface="Yu Gothic UI" panose="020B0500000000000000" pitchFamily="34" charset="-128"/>
                        </a:rPr>
                        <a:t>年</a:t>
                      </a:r>
                      <a:r>
                        <a:rPr kumimoji="1" lang="en-US" altLang="ja-JP" sz="1000" b="0" dirty="0">
                          <a:solidFill>
                            <a:schemeClr val="tx1"/>
                          </a:solidFill>
                          <a:latin typeface="Yu Gothic UI" panose="020B0500000000000000" pitchFamily="34" charset="-128"/>
                          <a:ea typeface="Yu Gothic UI" panose="020B0500000000000000" pitchFamily="34" charset="-128"/>
                        </a:rPr>
                        <a:t>11</a:t>
                      </a:r>
                      <a:r>
                        <a:rPr kumimoji="1" lang="ja-JP" altLang="en-US" sz="1000" b="0" dirty="0">
                          <a:solidFill>
                            <a:schemeClr val="tx1"/>
                          </a:solidFill>
                          <a:latin typeface="Yu Gothic UI" panose="020B0500000000000000" pitchFamily="34" charset="-128"/>
                          <a:ea typeface="Yu Gothic UI" panose="020B0500000000000000" pitchFamily="34" charset="-128"/>
                        </a:rPr>
                        <a:t>月予定）</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kumimoji="1" lang="en-US" altLang="ja-JP" sz="1000" b="1" dirty="0">
                          <a:latin typeface="Yu Gothic UI" panose="020B0500000000000000" pitchFamily="34" charset="-128"/>
                          <a:ea typeface="Yu Gothic UI" panose="020B0500000000000000" pitchFamily="34" charset="-128"/>
                        </a:rPr>
                        <a:t>WV-S1536LNUX</a:t>
                      </a:r>
                      <a:endParaRPr kumimoji="1" lang="ja-JP" altLang="en-US" sz="1000" b="1"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Yu Gothic UI" panose="020B0500000000000000" pitchFamily="34" charset="-128"/>
                          <a:ea typeface="Yu Gothic UI" panose="020B0500000000000000" pitchFamily="34" charset="-128"/>
                        </a:rPr>
                        <a:t>BOX</a:t>
                      </a:r>
                      <a:r>
                        <a:rPr kumimoji="1" lang="ja-JP" altLang="en-US" sz="1000" b="1" dirty="0">
                          <a:latin typeface="Yu Gothic UI" panose="020B0500000000000000" pitchFamily="34" charset="-128"/>
                          <a:ea typeface="Yu Gothic UI" panose="020B0500000000000000" pitchFamily="34" charset="-128"/>
                        </a:rPr>
                        <a:t>（短焦点）</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rgbClr val="FF0000"/>
                          </a:solidFill>
                          <a:latin typeface="Yu Gothic UI" panose="020B0500000000000000" pitchFamily="34" charset="-128"/>
                          <a:ea typeface="Yu Gothic UI" panose="020B0500000000000000" pitchFamily="34" charset="-128"/>
                        </a:rPr>
                        <a:t>【</a:t>
                      </a:r>
                      <a:r>
                        <a:rPr kumimoji="1" lang="ja-JP" altLang="en-US" sz="1000" b="0" dirty="0">
                          <a:solidFill>
                            <a:srgbClr val="FF0000"/>
                          </a:solidFill>
                          <a:latin typeface="Yu Gothic UI" panose="020B0500000000000000" pitchFamily="34" charset="-128"/>
                          <a:ea typeface="Yu Gothic UI" panose="020B0500000000000000" pitchFamily="34" charset="-128"/>
                        </a:rPr>
                        <a:t>レンズ交換不可</a:t>
                      </a:r>
                      <a:r>
                        <a:rPr kumimoji="1" lang="en-US" altLang="ja-JP" sz="1000" b="0" dirty="0">
                          <a:solidFill>
                            <a:srgbClr val="FF0000"/>
                          </a:solidFill>
                          <a:latin typeface="Yu Gothic UI" panose="020B0500000000000000" pitchFamily="34" charset="-128"/>
                          <a:ea typeface="Yu Gothic UI" panose="020B0500000000000000"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Yu Gothic UI" panose="020B0500000000000000" pitchFamily="34" charset="-128"/>
                          <a:ea typeface="Yu Gothic UI" panose="020B0500000000000000" pitchFamily="34" charset="-128"/>
                        </a:rPr>
                        <a:t>（推奨）</a:t>
                      </a:r>
                      <a:r>
                        <a:rPr kumimoji="1" lang="en-US" altLang="ja-JP" sz="1000" b="0" dirty="0">
                          <a:solidFill>
                            <a:schemeClr val="tx1"/>
                          </a:solidFill>
                          <a:latin typeface="Yu Gothic UI" panose="020B0500000000000000" pitchFamily="34" charset="-128"/>
                          <a:ea typeface="Yu Gothic UI" panose="020B0500000000000000" pitchFamily="34" charset="-128"/>
                        </a:rPr>
                        <a:t>5</a:t>
                      </a:r>
                      <a:r>
                        <a:rPr kumimoji="1" lang="ja-JP" altLang="en-US" sz="1000" b="0" dirty="0">
                          <a:solidFill>
                            <a:schemeClr val="tx1"/>
                          </a:solidFill>
                          <a:latin typeface="Yu Gothic UI" panose="020B0500000000000000" pitchFamily="34" charset="-128"/>
                          <a:ea typeface="Yu Gothic UI" panose="020B0500000000000000" pitchFamily="34" charset="-128"/>
                        </a:rPr>
                        <a:t>～</a:t>
                      </a:r>
                      <a:r>
                        <a:rPr kumimoji="1" lang="en-US" altLang="ja-JP" sz="1000" b="0" dirty="0">
                          <a:solidFill>
                            <a:schemeClr val="tx1"/>
                          </a:solidFill>
                          <a:latin typeface="Yu Gothic UI" panose="020B0500000000000000" pitchFamily="34" charset="-128"/>
                          <a:ea typeface="Yu Gothic UI" panose="020B0500000000000000" pitchFamily="34" charset="-128"/>
                        </a:rPr>
                        <a:t>12m</a:t>
                      </a:r>
                      <a:r>
                        <a:rPr kumimoji="1" lang="ja-JP" altLang="en-US" sz="1000" b="0" dirty="0">
                          <a:solidFill>
                            <a:schemeClr val="tx1"/>
                          </a:solidFill>
                          <a:latin typeface="Yu Gothic UI" panose="020B0500000000000000" pitchFamily="34" charset="-128"/>
                          <a:ea typeface="Yu Gothic UI" panose="020B0500000000000000" pitchFamily="34" charset="-128"/>
                        </a:rPr>
                        <a:t>（環境により） </a:t>
                      </a:r>
                      <a:r>
                        <a:rPr kumimoji="1" lang="en-US" altLang="ja-JP" sz="1000" b="0" dirty="0">
                          <a:solidFill>
                            <a:schemeClr val="tx1"/>
                          </a:solidFill>
                          <a:latin typeface="Yu Gothic UI" panose="020B0500000000000000" pitchFamily="34" charset="-128"/>
                          <a:ea typeface="Yu Gothic UI" panose="020B0500000000000000" pitchFamily="34" charset="-128"/>
                        </a:rPr>
                        <a:t>2</a:t>
                      </a:r>
                      <a:r>
                        <a:rPr kumimoji="1" lang="ja-JP" altLang="en-US" sz="1000" b="0" dirty="0">
                          <a:solidFill>
                            <a:schemeClr val="tx1"/>
                          </a:solidFill>
                          <a:latin typeface="Yu Gothic UI" panose="020B0500000000000000" pitchFamily="34" charset="-128"/>
                          <a:ea typeface="Yu Gothic UI" panose="020B0500000000000000" pitchFamily="34" charset="-128"/>
                        </a:rPr>
                        <a:t>～</a:t>
                      </a:r>
                      <a:r>
                        <a:rPr kumimoji="1" lang="en-US" altLang="ja-JP" sz="1000" b="0" dirty="0">
                          <a:solidFill>
                            <a:schemeClr val="tx1"/>
                          </a:solidFill>
                          <a:latin typeface="Yu Gothic UI" panose="020B0500000000000000" pitchFamily="34" charset="-128"/>
                          <a:ea typeface="Yu Gothic UI" panose="020B0500000000000000" pitchFamily="34" charset="-128"/>
                        </a:rPr>
                        <a:t>12m</a:t>
                      </a:r>
                      <a:endParaRPr kumimoji="1" lang="ja-JP" altLang="en-US" sz="1000" b="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5"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solidFill>
                        <a:schemeClr val="tx1"/>
                      </a:solidFill>
                      <a:prstDash val="solid"/>
                      <a:round/>
                      <a:headEnd type="none" w="med" len="med"/>
                      <a:tailEnd type="none" w="med" len="med"/>
                    </a:lnBlToTr>
                    <a:solidFill>
                      <a:srgbClr val="CCFFCC"/>
                    </a:solidFill>
                  </a:tcPr>
                </a:tc>
                <a:tc rowSpan="5" hMerge="1">
                  <a:txBody>
                    <a:bodyPr/>
                    <a:lstStyle/>
                    <a:p>
                      <a:endParaRPr kumimoji="1" lang="ja-JP" altLang="en-US"/>
                    </a:p>
                  </a:txBody>
                  <a:tcPr/>
                </a:tc>
                <a:extLst>
                  <a:ext uri="{0D108BD9-81ED-4DB2-BD59-A6C34878D82A}">
                    <a16:rowId xmlns:a16="http://schemas.microsoft.com/office/drawing/2014/main" val="3581517550"/>
                  </a:ext>
                </a:extLst>
              </a:tr>
              <a:tr h="24480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kumimoji="1" lang="en-US" altLang="ja-JP" sz="1000" b="1" dirty="0">
                          <a:latin typeface="Yu Gothic UI" panose="020B0500000000000000" pitchFamily="34" charset="-128"/>
                          <a:ea typeface="Yu Gothic UI" panose="020B0500000000000000" pitchFamily="34" charset="-128"/>
                        </a:rPr>
                        <a:t>WV-S2536LNUX</a:t>
                      </a:r>
                      <a:r>
                        <a:rPr lang="en-US" altLang="ja-JP" sz="1000" b="1" dirty="0">
                          <a:latin typeface="Yu Gothic UI" panose="020B0500000000000000" pitchFamily="34" charset="-128"/>
                          <a:ea typeface="Yu Gothic UI" panose="020B0500000000000000" pitchFamily="34" charset="-128"/>
                        </a:rPr>
                        <a:t> </a:t>
                      </a:r>
                      <a:endParaRPr kumimoji="1" lang="ja-JP" altLang="en-US" sz="1000" b="1"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latin typeface="Yu Gothic UI" panose="020B0500000000000000" pitchFamily="34" charset="-128"/>
                          <a:ea typeface="Yu Gothic UI" panose="020B0500000000000000" pitchFamily="34" charset="-128"/>
                        </a:rPr>
                        <a:t>ドーム（短焦点）</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vMerge="1">
                  <a:txBody>
                    <a:bodyPr/>
                    <a:lstStyle/>
                    <a:p>
                      <a:pPr marL="0" marR="0" lvl="0" indent="0" algn="l" rtl="0" eaLnBrk="1" fontAlgn="auto" latinLnBrk="0" hangingPunct="1">
                        <a:lnSpc>
                          <a:spcPct val="100000"/>
                        </a:lnSpc>
                        <a:spcBef>
                          <a:spcPts val="0"/>
                        </a:spcBef>
                        <a:spcAft>
                          <a:spcPts val="0"/>
                        </a:spcAft>
                        <a:buClrTx/>
                        <a:buSzTx/>
                        <a:buFontTx/>
                        <a:buNone/>
                      </a:pPr>
                      <a:endParaRPr kumimoji="1" lang="ja-JP" altLang="en-US" sz="1200" dirty="0">
                        <a:solidFill>
                          <a:schemeClr val="tx1"/>
                        </a:solidFill>
                        <a:latin typeface="Meiryo UI"/>
                        <a:ea typeface="Meiryo UI"/>
                      </a:endParaRPr>
                    </a:p>
                  </a:txBody>
                  <a:tcPr marL="91434" marR="91434" marT="45730" marB="4573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gridSpan="2"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hMerge="1" vMerge="1">
                  <a:txBody>
                    <a:bodyPr/>
                    <a:lstStyle/>
                    <a:p>
                      <a:endParaRPr kumimoji="1" lang="ja-JP" altLang="en-US"/>
                    </a:p>
                  </a:txBody>
                  <a:tcPr/>
                </a:tc>
                <a:extLst>
                  <a:ext uri="{0D108BD9-81ED-4DB2-BD59-A6C34878D82A}">
                    <a16:rowId xmlns:a16="http://schemas.microsoft.com/office/drawing/2014/main" val="2180477325"/>
                  </a:ext>
                </a:extLst>
              </a:tr>
              <a:tr h="24480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kumimoji="1" lang="en-US" altLang="ja-JP" sz="1000" b="1" dirty="0">
                          <a:latin typeface="Yu Gothic UI" panose="020B0500000000000000" pitchFamily="34" charset="-128"/>
                          <a:ea typeface="Yu Gothic UI" panose="020B0500000000000000" pitchFamily="34" charset="-128"/>
                        </a:rPr>
                        <a:t>WV-S1536LTNUX</a:t>
                      </a:r>
                      <a:endParaRPr kumimoji="1" lang="ja-JP" altLang="en-US" sz="100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Yu Gothic UI" panose="020B0500000000000000" pitchFamily="34" charset="-128"/>
                          <a:ea typeface="Yu Gothic UI" panose="020B0500000000000000" pitchFamily="34" charset="-128"/>
                        </a:rPr>
                        <a:t>BOX</a:t>
                      </a:r>
                      <a:r>
                        <a:rPr kumimoji="1" lang="ja-JP" altLang="en-US" sz="1000" b="1" dirty="0">
                          <a:latin typeface="Yu Gothic UI" panose="020B0500000000000000" pitchFamily="34" charset="-128"/>
                          <a:ea typeface="Yu Gothic UI" panose="020B0500000000000000" pitchFamily="34" charset="-128"/>
                        </a:rPr>
                        <a:t>（</a:t>
                      </a:r>
                      <a:r>
                        <a:rPr lang="ja-JP" altLang="en-US" sz="1000" b="1" dirty="0">
                          <a:latin typeface="Yu Gothic UI" panose="020B0500000000000000" pitchFamily="34" charset="-128"/>
                          <a:ea typeface="Yu Gothic UI" panose="020B0500000000000000" pitchFamily="34" charset="-128"/>
                        </a:rPr>
                        <a:t>長</a:t>
                      </a:r>
                      <a:r>
                        <a:rPr kumimoji="1" lang="ja-JP" altLang="en-US" sz="1000" b="1" dirty="0">
                          <a:latin typeface="Yu Gothic UI" panose="020B0500000000000000" pitchFamily="34" charset="-128"/>
                          <a:ea typeface="Yu Gothic UI" panose="020B0500000000000000" pitchFamily="34" charset="-128"/>
                        </a:rPr>
                        <a:t>焦点）</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rgbClr val="FF0000"/>
                          </a:solidFill>
                          <a:latin typeface="Yu Gothic UI" panose="020B0500000000000000" pitchFamily="34" charset="-128"/>
                          <a:ea typeface="Yu Gothic UI" panose="020B0500000000000000" pitchFamily="34" charset="-128"/>
                        </a:rPr>
                        <a:t>【</a:t>
                      </a:r>
                      <a:r>
                        <a:rPr kumimoji="1" lang="ja-JP" altLang="en-US" sz="1000" b="0" dirty="0">
                          <a:solidFill>
                            <a:srgbClr val="FF0000"/>
                          </a:solidFill>
                          <a:latin typeface="Yu Gothic UI" panose="020B0500000000000000" pitchFamily="34" charset="-128"/>
                          <a:ea typeface="Yu Gothic UI" panose="020B0500000000000000" pitchFamily="34" charset="-128"/>
                        </a:rPr>
                        <a:t>レンズ交換不可</a:t>
                      </a:r>
                      <a:r>
                        <a:rPr kumimoji="1" lang="en-US" altLang="ja-JP" sz="1000" b="0" dirty="0">
                          <a:solidFill>
                            <a:srgbClr val="FF0000"/>
                          </a:solidFill>
                          <a:latin typeface="Yu Gothic UI" panose="020B0500000000000000" pitchFamily="34" charset="-128"/>
                          <a:ea typeface="Yu Gothic UI" panose="020B0500000000000000" pitchFamily="34" charset="-128"/>
                        </a:rPr>
                        <a:t>】</a:t>
                      </a:r>
                    </a:p>
                    <a:p>
                      <a:pPr lvl="0" algn="l">
                        <a:lnSpc>
                          <a:spcPct val="100000"/>
                        </a:lnSpc>
                        <a:spcBef>
                          <a:spcPts val="0"/>
                        </a:spcBef>
                        <a:spcAft>
                          <a:spcPts val="0"/>
                        </a:spcAft>
                        <a:buNone/>
                      </a:pPr>
                      <a:r>
                        <a:rPr lang="ja-JP" sz="1000" b="0" i="0" u="none" strike="noStrike" noProof="0" dirty="0">
                          <a:solidFill>
                            <a:schemeClr val="tx1"/>
                          </a:solidFill>
                          <a:latin typeface="Yu Gothic UI" panose="020B0500000000000000" pitchFamily="34" charset="-128"/>
                          <a:ea typeface="Yu Gothic UI" panose="020B0500000000000000" pitchFamily="34" charset="-128"/>
                        </a:rPr>
                        <a:t>（推奨）</a:t>
                      </a:r>
                      <a:r>
                        <a:rPr lang="en-US" altLang="ja-JP" sz="1000" b="0" i="0" u="none" strike="noStrike" noProof="0" dirty="0">
                          <a:solidFill>
                            <a:schemeClr val="tx1"/>
                          </a:solidFill>
                          <a:latin typeface="Yu Gothic UI" panose="020B0500000000000000" pitchFamily="34" charset="-128"/>
                          <a:ea typeface="Yu Gothic UI" panose="020B0500000000000000" pitchFamily="34" charset="-128"/>
                        </a:rPr>
                        <a:t>5</a:t>
                      </a:r>
                      <a:r>
                        <a:rPr lang="ja-JP" sz="1000" b="0" i="0" u="none" strike="noStrike" noProof="0" dirty="0">
                          <a:solidFill>
                            <a:schemeClr val="tx1"/>
                          </a:solidFill>
                          <a:latin typeface="Yu Gothic UI" panose="020B0500000000000000" pitchFamily="34" charset="-128"/>
                          <a:ea typeface="Yu Gothic UI" panose="020B0500000000000000" pitchFamily="34" charset="-128"/>
                        </a:rPr>
                        <a:t>～</a:t>
                      </a:r>
                      <a:r>
                        <a:rPr lang="en-US" altLang="ja-JP" sz="1000" b="0" i="0" u="none" strike="noStrike" noProof="0" dirty="0">
                          <a:solidFill>
                            <a:schemeClr val="tx1"/>
                          </a:solidFill>
                          <a:latin typeface="Yu Gothic UI" panose="020B0500000000000000" pitchFamily="34" charset="-128"/>
                          <a:ea typeface="Yu Gothic UI" panose="020B0500000000000000" pitchFamily="34" charset="-128"/>
                        </a:rPr>
                        <a:t>20</a:t>
                      </a:r>
                      <a:r>
                        <a:rPr lang="ja-JP" sz="1000" b="0" i="0" u="none" strike="noStrike" noProof="0" dirty="0">
                          <a:solidFill>
                            <a:schemeClr val="tx1"/>
                          </a:solidFill>
                          <a:latin typeface="Yu Gothic UI" panose="020B0500000000000000" pitchFamily="34" charset="-128"/>
                          <a:ea typeface="Yu Gothic UI" panose="020B0500000000000000" pitchFamily="34" charset="-128"/>
                        </a:rPr>
                        <a:t>ｍ（環境により） </a:t>
                      </a:r>
                      <a:r>
                        <a:rPr lang="en-US" altLang="ja-JP" sz="1000" b="0" i="0" u="none" strike="noStrike" noProof="0" dirty="0">
                          <a:solidFill>
                            <a:schemeClr val="tx1"/>
                          </a:solidFill>
                          <a:latin typeface="Yu Gothic UI" panose="020B0500000000000000" pitchFamily="34" charset="-128"/>
                          <a:ea typeface="Yu Gothic UI" panose="020B0500000000000000" pitchFamily="34" charset="-128"/>
                        </a:rPr>
                        <a:t>2</a:t>
                      </a:r>
                      <a:r>
                        <a:rPr lang="ja-JP" sz="1000" b="0" i="0" u="none" strike="noStrike" noProof="0" dirty="0">
                          <a:solidFill>
                            <a:schemeClr val="tx1"/>
                          </a:solidFill>
                          <a:latin typeface="Yu Gothic UI" panose="020B0500000000000000" pitchFamily="34" charset="-128"/>
                          <a:ea typeface="Yu Gothic UI" panose="020B0500000000000000" pitchFamily="34" charset="-128"/>
                        </a:rPr>
                        <a:t>～</a:t>
                      </a:r>
                      <a:r>
                        <a:rPr lang="en-US" altLang="ja-JP" sz="1000" b="0" i="0" u="none" strike="noStrike" noProof="0" dirty="0">
                          <a:solidFill>
                            <a:schemeClr val="tx1"/>
                          </a:solidFill>
                          <a:latin typeface="Yu Gothic UI" panose="020B0500000000000000" pitchFamily="34" charset="-128"/>
                          <a:ea typeface="Yu Gothic UI" panose="020B0500000000000000" pitchFamily="34" charset="-128"/>
                        </a:rPr>
                        <a:t>30m</a:t>
                      </a:r>
                      <a:endParaRPr lang="ja-JP" sz="1000" b="0" i="0" u="none" strike="noStrike" noProof="0"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gridSpan="2"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hMerge="1" vMerge="1">
                  <a:txBody>
                    <a:bodyPr/>
                    <a:lstStyle/>
                    <a:p>
                      <a:endParaRPr kumimoji="1" lang="ja-JP" altLang="en-US"/>
                    </a:p>
                  </a:txBody>
                  <a:tcPr/>
                </a:tc>
                <a:extLst>
                  <a:ext uri="{0D108BD9-81ED-4DB2-BD59-A6C34878D82A}">
                    <a16:rowId xmlns:a16="http://schemas.microsoft.com/office/drawing/2014/main" val="3896120840"/>
                  </a:ext>
                </a:extLst>
              </a:tr>
              <a:tr h="24480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kumimoji="1" lang="en-US" altLang="ja-JP" sz="1000" b="1" dirty="0">
                          <a:latin typeface="Yu Gothic UI" panose="020B0500000000000000" pitchFamily="34" charset="-128"/>
                          <a:ea typeface="Yu Gothic UI" panose="020B0500000000000000" pitchFamily="34" charset="-128"/>
                        </a:rPr>
                        <a:t>WV-S2536LTNUX</a:t>
                      </a:r>
                      <a:endParaRPr kumimoji="1" lang="ja-JP" altLang="en-US" sz="1000" b="1"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latin typeface="Yu Gothic UI" panose="020B0500000000000000" pitchFamily="34" charset="-128"/>
                          <a:ea typeface="Yu Gothic UI" panose="020B0500000000000000" pitchFamily="34" charset="-128"/>
                        </a:rPr>
                        <a:t>ドーム（</a:t>
                      </a:r>
                      <a:r>
                        <a:rPr lang="ja-JP" altLang="en-US" sz="1000" b="1" dirty="0">
                          <a:latin typeface="Yu Gothic UI" panose="020B0500000000000000" pitchFamily="34" charset="-128"/>
                          <a:ea typeface="Yu Gothic UI" panose="020B0500000000000000" pitchFamily="34" charset="-128"/>
                        </a:rPr>
                        <a:t>長</a:t>
                      </a:r>
                      <a:r>
                        <a:rPr kumimoji="1" lang="ja-JP" altLang="en-US" sz="1000" b="1" dirty="0">
                          <a:latin typeface="Yu Gothic UI" panose="020B0500000000000000" pitchFamily="34" charset="-128"/>
                          <a:ea typeface="Yu Gothic UI" panose="020B0500000000000000" pitchFamily="34" charset="-128"/>
                        </a:rPr>
                        <a:t>焦点）</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vMerge="1">
                  <a:txBody>
                    <a:bodyPr/>
                    <a:lstStyle/>
                    <a:p>
                      <a:pPr marL="0" marR="0" lvl="0" indent="0" algn="l" rtl="0" eaLnBrk="1" fontAlgn="auto" latinLnBrk="0" hangingPunct="1">
                        <a:lnSpc>
                          <a:spcPct val="100000"/>
                        </a:lnSpc>
                        <a:spcBef>
                          <a:spcPts val="0"/>
                        </a:spcBef>
                        <a:spcAft>
                          <a:spcPts val="0"/>
                        </a:spcAft>
                        <a:buClrTx/>
                        <a:buSzTx/>
                        <a:buFontTx/>
                        <a:buNone/>
                      </a:pPr>
                      <a:endParaRPr kumimoji="1" lang="ja-JP" altLang="en-US" sz="1200" dirty="0">
                        <a:solidFill>
                          <a:schemeClr val="tx1"/>
                        </a:solidFill>
                        <a:latin typeface="Meiryo UI"/>
                        <a:ea typeface="Meiryo UI"/>
                      </a:endParaRPr>
                    </a:p>
                  </a:txBody>
                  <a:tcPr marL="91434" marR="91434" marT="45730" marB="4573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gridSpan="2"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hMerge="1" vMerge="1">
                  <a:txBody>
                    <a:bodyPr/>
                    <a:lstStyle/>
                    <a:p>
                      <a:endParaRPr kumimoji="1" lang="ja-JP" altLang="en-US"/>
                    </a:p>
                  </a:txBody>
                  <a:tcPr/>
                </a:tc>
                <a:extLst>
                  <a:ext uri="{0D108BD9-81ED-4DB2-BD59-A6C34878D82A}">
                    <a16:rowId xmlns:a16="http://schemas.microsoft.com/office/drawing/2014/main" val="3687148550"/>
                  </a:ext>
                </a:extLst>
              </a:tr>
              <a:tr h="36000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Yu Gothic UI" panose="020B0500000000000000" pitchFamily="34" charset="-128"/>
                          <a:ea typeface="Yu Gothic UI" panose="020B0500000000000000" pitchFamily="34" charset="-128"/>
                        </a:rPr>
                        <a:t>WV-S1136UX</a:t>
                      </a:r>
                      <a:endParaRPr kumimoji="1" lang="ja-JP" altLang="en-US" sz="1000" b="1"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Yu Gothic UI" panose="020B0500000000000000" pitchFamily="34" charset="-128"/>
                          <a:ea typeface="Yu Gothic UI" panose="020B0500000000000000" pitchFamily="34" charset="-128"/>
                        </a:rPr>
                        <a:t>BOX</a:t>
                      </a:r>
                      <a:r>
                        <a:rPr kumimoji="1" lang="ja-JP" altLang="en-US" sz="1000" b="1" dirty="0">
                          <a:latin typeface="Yu Gothic UI" panose="020B0500000000000000" pitchFamily="34" charset="-128"/>
                          <a:ea typeface="Yu Gothic UI" panose="020B0500000000000000" pitchFamily="34" charset="-128"/>
                        </a:rPr>
                        <a:t>（レンズなし）</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rgbClr val="FF0000"/>
                          </a:solidFill>
                          <a:latin typeface="Yu Gothic UI" panose="020B0500000000000000" pitchFamily="34" charset="-128"/>
                          <a:ea typeface="Yu Gothic UI" panose="020B0500000000000000" pitchFamily="34" charset="-128"/>
                        </a:rPr>
                        <a:t>タムロン製 </a:t>
                      </a:r>
                      <a:r>
                        <a:rPr kumimoji="1" lang="en-US" altLang="ja-JP" sz="1000" b="1" dirty="0">
                          <a:solidFill>
                            <a:srgbClr val="FF0000"/>
                          </a:solidFill>
                          <a:latin typeface="Yu Gothic UI" panose="020B0500000000000000" pitchFamily="34" charset="-128"/>
                          <a:ea typeface="Yu Gothic UI" panose="020B0500000000000000" pitchFamily="34" charset="-128"/>
                        </a:rPr>
                        <a:t>M13VG850IR</a:t>
                      </a:r>
                      <a:r>
                        <a:rPr kumimoji="1" lang="ja-JP" altLang="en-US" sz="1000" b="1" dirty="0">
                          <a:solidFill>
                            <a:srgbClr val="FF0000"/>
                          </a:solidFill>
                          <a:latin typeface="Yu Gothic UI" panose="020B0500000000000000" pitchFamily="34" charset="-128"/>
                          <a:ea typeface="Yu Gothic UI" panose="020B0500000000000000" pitchFamily="34" charset="-128"/>
                        </a:rPr>
                        <a:t>使用時</a:t>
                      </a:r>
                    </a:p>
                    <a:p>
                      <a:pPr marL="0" marR="0" lvl="0" indent="0" algn="l" rtl="0" eaLnBrk="1" fontAlgn="auto" latinLnBrk="0" hangingPunct="1">
                        <a:lnSpc>
                          <a:spcPct val="100000"/>
                        </a:lnSpc>
                        <a:spcBef>
                          <a:spcPts val="0"/>
                        </a:spcBef>
                        <a:spcAft>
                          <a:spcPts val="0"/>
                        </a:spcAft>
                        <a:buClrTx/>
                        <a:buSzTx/>
                        <a:buFontTx/>
                        <a:buNone/>
                      </a:pPr>
                      <a:r>
                        <a:rPr kumimoji="1" lang="ja-JP" altLang="en-US" sz="1000" dirty="0">
                          <a:solidFill>
                            <a:schemeClr val="tx1"/>
                          </a:solidFill>
                          <a:latin typeface="Yu Gothic UI" panose="020B0500000000000000" pitchFamily="34" charset="-128"/>
                          <a:ea typeface="Yu Gothic UI" panose="020B0500000000000000" pitchFamily="34" charset="-128"/>
                        </a:rPr>
                        <a:t>（推奨）</a:t>
                      </a:r>
                      <a:r>
                        <a:rPr kumimoji="1" lang="en-US" altLang="ja-JP" sz="1000" dirty="0">
                          <a:solidFill>
                            <a:schemeClr val="tx1"/>
                          </a:solidFill>
                          <a:latin typeface="Yu Gothic UI" panose="020B0500000000000000" pitchFamily="34" charset="-128"/>
                          <a:ea typeface="Yu Gothic UI" panose="020B0500000000000000" pitchFamily="34" charset="-128"/>
                        </a:rPr>
                        <a:t>5</a:t>
                      </a:r>
                      <a:r>
                        <a:rPr kumimoji="1" lang="ja-JP" altLang="en-US" sz="1000" dirty="0">
                          <a:solidFill>
                            <a:schemeClr val="tx1"/>
                          </a:solidFill>
                          <a:latin typeface="Yu Gothic UI" panose="020B0500000000000000" pitchFamily="34" charset="-128"/>
                          <a:ea typeface="Yu Gothic UI" panose="020B0500000000000000" pitchFamily="34" charset="-128"/>
                        </a:rPr>
                        <a:t>～</a:t>
                      </a:r>
                      <a:r>
                        <a:rPr kumimoji="1" lang="en-US" altLang="ja-JP" sz="1000" dirty="0">
                          <a:solidFill>
                            <a:schemeClr val="tx1"/>
                          </a:solidFill>
                          <a:latin typeface="Yu Gothic UI" panose="020B0500000000000000" pitchFamily="34" charset="-128"/>
                          <a:ea typeface="Yu Gothic UI" panose="020B0500000000000000" pitchFamily="34" charset="-128"/>
                        </a:rPr>
                        <a:t>20</a:t>
                      </a:r>
                      <a:r>
                        <a:rPr kumimoji="1" lang="ja-JP" altLang="en-US" sz="1000" dirty="0">
                          <a:solidFill>
                            <a:schemeClr val="tx1"/>
                          </a:solidFill>
                          <a:latin typeface="Yu Gothic UI" panose="020B0500000000000000" pitchFamily="34" charset="-128"/>
                          <a:ea typeface="Yu Gothic UI" panose="020B0500000000000000" pitchFamily="34" charset="-128"/>
                        </a:rPr>
                        <a:t>ｍ（環境により） </a:t>
                      </a:r>
                      <a:r>
                        <a:rPr kumimoji="1" lang="en-US" altLang="ja-JP" sz="1000" dirty="0">
                          <a:solidFill>
                            <a:schemeClr val="tx1"/>
                          </a:solidFill>
                          <a:latin typeface="Yu Gothic UI" panose="020B0500000000000000" pitchFamily="34" charset="-128"/>
                          <a:ea typeface="Yu Gothic UI" panose="020B0500000000000000" pitchFamily="34" charset="-128"/>
                        </a:rPr>
                        <a:t>2</a:t>
                      </a:r>
                      <a:r>
                        <a:rPr kumimoji="1" lang="ja-JP" altLang="en-US" sz="1000" dirty="0">
                          <a:solidFill>
                            <a:schemeClr val="tx1"/>
                          </a:solidFill>
                          <a:latin typeface="Yu Gothic UI" panose="020B0500000000000000" pitchFamily="34" charset="-128"/>
                          <a:ea typeface="Yu Gothic UI" panose="020B0500000000000000" pitchFamily="34" charset="-128"/>
                        </a:rPr>
                        <a:t>～</a:t>
                      </a:r>
                      <a:r>
                        <a:rPr kumimoji="1" lang="en-US" altLang="ja-JP" sz="1000" dirty="0">
                          <a:solidFill>
                            <a:schemeClr val="tx1"/>
                          </a:solidFill>
                          <a:latin typeface="Yu Gothic UI" panose="020B0500000000000000" pitchFamily="34" charset="-128"/>
                          <a:ea typeface="Yu Gothic UI" panose="020B0500000000000000" pitchFamily="34" charset="-128"/>
                        </a:rPr>
                        <a:t>30m</a:t>
                      </a:r>
                      <a:endParaRPr kumimoji="1" lang="ja-JP" altLang="en-US" sz="100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gridSpan="2"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hMerge="1" vMerge="1">
                  <a:txBody>
                    <a:bodyPr/>
                    <a:lstStyle/>
                    <a:p>
                      <a:endParaRPr kumimoji="1" lang="ja-JP" altLang="en-US"/>
                    </a:p>
                  </a:txBody>
                  <a:tcPr/>
                </a:tc>
                <a:extLst>
                  <a:ext uri="{0D108BD9-81ED-4DB2-BD59-A6C34878D82A}">
                    <a16:rowId xmlns:a16="http://schemas.microsoft.com/office/drawing/2014/main" val="3945834414"/>
                  </a:ext>
                </a:extLst>
              </a:tr>
              <a:tr h="244800">
                <a:tc rowSpan="9">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Panasonic</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solidFill>
                      <a:srgbClr val="DBEEF4"/>
                    </a:solidFill>
                  </a:tcPr>
                </a:tc>
                <a:tc rowSpan="2">
                  <a:txBody>
                    <a:bodyPr/>
                    <a:lstStyle>
                      <a:lvl1pPr marL="0" algn="l" defTabSz="914400" rtl="0" eaLnBrk="1" latinLnBrk="0" hangingPunct="1">
                        <a:defRPr kumimoji="1" sz="1800" kern="1200">
                          <a:solidFill>
                            <a:schemeClr val="dk1"/>
                          </a:solidFill>
                          <a:latin typeface="Arial"/>
                          <a:ea typeface="Meiryo UI"/>
                        </a:defRPr>
                      </a:lvl1pPr>
                      <a:lvl2pPr marL="457200" algn="l" defTabSz="914400" rtl="0" eaLnBrk="1" latinLnBrk="0" hangingPunct="1">
                        <a:defRPr kumimoji="1" sz="1800" kern="1200">
                          <a:solidFill>
                            <a:schemeClr val="dk1"/>
                          </a:solidFill>
                          <a:latin typeface="Arial"/>
                          <a:ea typeface="Meiryo UI"/>
                        </a:defRPr>
                      </a:lvl2pPr>
                      <a:lvl3pPr marL="914400" algn="l" defTabSz="914400" rtl="0" eaLnBrk="1" latinLnBrk="0" hangingPunct="1">
                        <a:defRPr kumimoji="1" sz="1800" kern="1200">
                          <a:solidFill>
                            <a:schemeClr val="dk1"/>
                          </a:solidFill>
                          <a:latin typeface="Arial"/>
                          <a:ea typeface="Meiryo UI"/>
                        </a:defRPr>
                      </a:lvl3pPr>
                      <a:lvl4pPr marL="1371600" algn="l" defTabSz="914400" rtl="0" eaLnBrk="1" latinLnBrk="0" hangingPunct="1">
                        <a:defRPr kumimoji="1" sz="1800" kern="1200">
                          <a:solidFill>
                            <a:schemeClr val="dk1"/>
                          </a:solidFill>
                          <a:latin typeface="Arial"/>
                          <a:ea typeface="Meiryo UI"/>
                        </a:defRPr>
                      </a:lvl4pPr>
                      <a:lvl5pPr marL="1828800" algn="l" defTabSz="914400" rtl="0" eaLnBrk="1" latinLnBrk="0" hangingPunct="1">
                        <a:defRPr kumimoji="1" sz="1800" kern="1200">
                          <a:solidFill>
                            <a:schemeClr val="dk1"/>
                          </a:solidFill>
                          <a:latin typeface="Arial"/>
                          <a:ea typeface="Meiryo UI"/>
                        </a:defRPr>
                      </a:lvl5pPr>
                      <a:lvl6pPr marL="2286000" algn="l" defTabSz="914400" rtl="0" eaLnBrk="1" latinLnBrk="0" hangingPunct="1">
                        <a:defRPr kumimoji="1" sz="1800" kern="1200">
                          <a:solidFill>
                            <a:schemeClr val="dk1"/>
                          </a:solidFill>
                          <a:latin typeface="Arial"/>
                          <a:ea typeface="Meiryo UI"/>
                        </a:defRPr>
                      </a:lvl6pPr>
                      <a:lvl7pPr marL="2743200" algn="l" defTabSz="914400" rtl="0" eaLnBrk="1" latinLnBrk="0" hangingPunct="1">
                        <a:defRPr kumimoji="1" sz="1800" kern="1200">
                          <a:solidFill>
                            <a:schemeClr val="dk1"/>
                          </a:solidFill>
                          <a:latin typeface="Arial"/>
                          <a:ea typeface="Meiryo UI"/>
                        </a:defRPr>
                      </a:lvl7pPr>
                      <a:lvl8pPr marL="3200400" algn="l" defTabSz="914400" rtl="0" eaLnBrk="1" latinLnBrk="0" hangingPunct="1">
                        <a:defRPr kumimoji="1" sz="1800" kern="1200">
                          <a:solidFill>
                            <a:schemeClr val="dk1"/>
                          </a:solidFill>
                          <a:latin typeface="Arial"/>
                          <a:ea typeface="Meiryo UI"/>
                        </a:defRPr>
                      </a:lvl8pPr>
                      <a:lvl9pPr marL="3657600" algn="l" defTabSz="914400" rtl="0" eaLnBrk="1" latinLnBrk="0" hangingPunct="1">
                        <a:defRPr kumimoji="1" sz="1800" kern="1200">
                          <a:solidFill>
                            <a:schemeClr val="dk1"/>
                          </a:solidFill>
                          <a:latin typeface="Arial"/>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X</a:t>
                      </a:r>
                      <a:r>
                        <a:rPr kumimoji="1" lang="ja-JP" altLang="en-US"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シリーズ（</a:t>
                      </a:r>
                      <a:r>
                        <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FHD</a:t>
                      </a:r>
                      <a:r>
                        <a:rPr kumimoji="1" lang="ja-JP" altLang="en-US"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カメラ）</a:t>
                      </a:r>
                      <a:endPar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EEF4"/>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Yu Gothic UI" panose="020B0500000000000000" pitchFamily="34" charset="-128"/>
                          <a:ea typeface="Yu Gothic UI" panose="020B0500000000000000" pitchFamily="34" charset="-128"/>
                        </a:rPr>
                        <a:t>WV-X1534LNJ</a:t>
                      </a:r>
                      <a:endParaRPr kumimoji="1" lang="ja-JP" altLang="en-US" sz="1000" b="1"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EEF4"/>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Yu Gothic UI" panose="020B0500000000000000" pitchFamily="34" charset="-128"/>
                          <a:ea typeface="Yu Gothic UI" panose="020B0500000000000000" pitchFamily="34" charset="-128"/>
                        </a:rPr>
                        <a:t>BOX</a:t>
                      </a:r>
                      <a:endParaRPr kumimoji="1" lang="ja-JP" altLang="en-US" sz="1000" b="1"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EEF4"/>
                    </a:solidFill>
                  </a:tcPr>
                </a:tc>
                <a:tc rowSpan="2">
                  <a:txBody>
                    <a:bodyPr/>
                    <a:lstStyle>
                      <a:lvl1pPr marL="0" algn="l" defTabSz="914400" rtl="0" eaLnBrk="1" latinLnBrk="0" hangingPunct="1">
                        <a:defRPr kumimoji="1" sz="1800" kern="1200">
                          <a:solidFill>
                            <a:schemeClr val="dk1"/>
                          </a:solidFill>
                          <a:latin typeface="Arial"/>
                          <a:ea typeface="Meiryo UI"/>
                        </a:defRPr>
                      </a:lvl1pPr>
                      <a:lvl2pPr marL="457200" algn="l" defTabSz="914400" rtl="0" eaLnBrk="1" latinLnBrk="0" hangingPunct="1">
                        <a:defRPr kumimoji="1" sz="1800" kern="1200">
                          <a:solidFill>
                            <a:schemeClr val="dk1"/>
                          </a:solidFill>
                          <a:latin typeface="Arial"/>
                          <a:ea typeface="Meiryo UI"/>
                        </a:defRPr>
                      </a:lvl2pPr>
                      <a:lvl3pPr marL="914400" algn="l" defTabSz="914400" rtl="0" eaLnBrk="1" latinLnBrk="0" hangingPunct="1">
                        <a:defRPr kumimoji="1" sz="1800" kern="1200">
                          <a:solidFill>
                            <a:schemeClr val="dk1"/>
                          </a:solidFill>
                          <a:latin typeface="Arial"/>
                          <a:ea typeface="Meiryo UI"/>
                        </a:defRPr>
                      </a:lvl3pPr>
                      <a:lvl4pPr marL="1371600" algn="l" defTabSz="914400" rtl="0" eaLnBrk="1" latinLnBrk="0" hangingPunct="1">
                        <a:defRPr kumimoji="1" sz="1800" kern="1200">
                          <a:solidFill>
                            <a:schemeClr val="dk1"/>
                          </a:solidFill>
                          <a:latin typeface="Arial"/>
                          <a:ea typeface="Meiryo UI"/>
                        </a:defRPr>
                      </a:lvl4pPr>
                      <a:lvl5pPr marL="1828800" algn="l" defTabSz="914400" rtl="0" eaLnBrk="1" latinLnBrk="0" hangingPunct="1">
                        <a:defRPr kumimoji="1" sz="1800" kern="1200">
                          <a:solidFill>
                            <a:schemeClr val="dk1"/>
                          </a:solidFill>
                          <a:latin typeface="Arial"/>
                          <a:ea typeface="Meiryo UI"/>
                        </a:defRPr>
                      </a:lvl5pPr>
                      <a:lvl6pPr marL="2286000" algn="l" defTabSz="914400" rtl="0" eaLnBrk="1" latinLnBrk="0" hangingPunct="1">
                        <a:defRPr kumimoji="1" sz="1800" kern="1200">
                          <a:solidFill>
                            <a:schemeClr val="dk1"/>
                          </a:solidFill>
                          <a:latin typeface="Arial"/>
                          <a:ea typeface="Meiryo UI"/>
                        </a:defRPr>
                      </a:lvl6pPr>
                      <a:lvl7pPr marL="2743200" algn="l" defTabSz="914400" rtl="0" eaLnBrk="1" latinLnBrk="0" hangingPunct="1">
                        <a:defRPr kumimoji="1" sz="1800" kern="1200">
                          <a:solidFill>
                            <a:schemeClr val="dk1"/>
                          </a:solidFill>
                          <a:latin typeface="Arial"/>
                          <a:ea typeface="Meiryo UI"/>
                        </a:defRPr>
                      </a:lvl7pPr>
                      <a:lvl8pPr marL="3200400" algn="l" defTabSz="914400" rtl="0" eaLnBrk="1" latinLnBrk="0" hangingPunct="1">
                        <a:defRPr kumimoji="1" sz="1800" kern="1200">
                          <a:solidFill>
                            <a:schemeClr val="dk1"/>
                          </a:solidFill>
                          <a:latin typeface="Arial"/>
                          <a:ea typeface="Meiryo UI"/>
                        </a:defRPr>
                      </a:lvl8pPr>
                      <a:lvl9pPr marL="3657600" algn="l" defTabSz="914400" rtl="0" eaLnBrk="1" latinLnBrk="0" hangingPunct="1">
                        <a:defRPr kumimoji="1" sz="1800" kern="1200">
                          <a:solidFill>
                            <a:schemeClr val="dk1"/>
                          </a:solidFill>
                          <a:latin typeface="Arial"/>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rgbClr val="FF0000"/>
                          </a:solidFill>
                          <a:latin typeface="Yu Gothic UI" panose="020B0500000000000000" pitchFamily="34" charset="-128"/>
                          <a:ea typeface="Yu Gothic UI" panose="020B0500000000000000" pitchFamily="34" charset="-128"/>
                        </a:rPr>
                        <a:t>【</a:t>
                      </a:r>
                      <a:r>
                        <a:rPr kumimoji="1" lang="ja-JP" altLang="en-US" sz="1000" b="0" dirty="0">
                          <a:solidFill>
                            <a:srgbClr val="FF0000"/>
                          </a:solidFill>
                          <a:latin typeface="Yu Gothic UI" panose="020B0500000000000000" pitchFamily="34" charset="-128"/>
                          <a:ea typeface="Yu Gothic UI" panose="020B0500000000000000" pitchFamily="34" charset="-128"/>
                        </a:rPr>
                        <a:t>レンズ交換不可</a:t>
                      </a:r>
                      <a:r>
                        <a:rPr kumimoji="1" lang="en-US" altLang="ja-JP" sz="1000" b="0" dirty="0">
                          <a:solidFill>
                            <a:srgbClr val="FF0000"/>
                          </a:solidFill>
                          <a:latin typeface="Yu Gothic UI" panose="020B0500000000000000" pitchFamily="34" charset="-128"/>
                          <a:ea typeface="Yu Gothic UI" panose="020B0500000000000000" pitchFamily="34" charset="-128"/>
                        </a:rPr>
                        <a:t>】</a:t>
                      </a:r>
                      <a:endParaRPr kumimoji="1" lang="ja-JP" altLang="en-US" sz="1000" b="0" dirty="0">
                        <a:solidFill>
                          <a:srgbClr val="FF0000"/>
                        </a:solidFill>
                        <a:latin typeface="Yu Gothic UI" panose="020B0500000000000000" pitchFamily="34" charset="-128"/>
                        <a:ea typeface="Yu Gothic UI" panose="020B05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Yu Gothic UI" panose="020B0500000000000000" pitchFamily="34" charset="-128"/>
                          <a:ea typeface="Yu Gothic UI" panose="020B0500000000000000" pitchFamily="34" charset="-128"/>
                        </a:rPr>
                        <a:t>（推奨）</a:t>
                      </a:r>
                      <a:r>
                        <a:rPr kumimoji="1" lang="en-US" altLang="ja-JP" sz="1000" b="0" dirty="0">
                          <a:solidFill>
                            <a:schemeClr val="tx1"/>
                          </a:solidFill>
                          <a:latin typeface="Yu Gothic UI" panose="020B0500000000000000" pitchFamily="34" charset="-128"/>
                          <a:ea typeface="Yu Gothic UI" panose="020B0500000000000000" pitchFamily="34" charset="-128"/>
                        </a:rPr>
                        <a:t>5</a:t>
                      </a:r>
                      <a:r>
                        <a:rPr kumimoji="1" lang="ja-JP" altLang="en-US" sz="1000" b="0" dirty="0">
                          <a:solidFill>
                            <a:schemeClr val="tx1"/>
                          </a:solidFill>
                          <a:latin typeface="Yu Gothic UI" panose="020B0500000000000000" pitchFamily="34" charset="-128"/>
                          <a:ea typeface="Yu Gothic UI" panose="020B0500000000000000" pitchFamily="34" charset="-128"/>
                        </a:rPr>
                        <a:t>～</a:t>
                      </a:r>
                      <a:r>
                        <a:rPr kumimoji="1" lang="en-US" altLang="ja-JP" sz="1000" b="0" dirty="0">
                          <a:solidFill>
                            <a:schemeClr val="tx1"/>
                          </a:solidFill>
                          <a:latin typeface="Yu Gothic UI" panose="020B0500000000000000" pitchFamily="34" charset="-128"/>
                          <a:ea typeface="Yu Gothic UI" panose="020B0500000000000000" pitchFamily="34" charset="-128"/>
                        </a:rPr>
                        <a:t>12m</a:t>
                      </a:r>
                      <a:r>
                        <a:rPr kumimoji="1" lang="ja-JP" altLang="en-US" sz="1000" b="0" dirty="0">
                          <a:solidFill>
                            <a:schemeClr val="tx1"/>
                          </a:solidFill>
                          <a:latin typeface="Yu Gothic UI" panose="020B0500000000000000" pitchFamily="34" charset="-128"/>
                          <a:ea typeface="Yu Gothic UI" panose="020B0500000000000000" pitchFamily="34" charset="-128"/>
                        </a:rPr>
                        <a:t>（環境により） </a:t>
                      </a:r>
                      <a:r>
                        <a:rPr kumimoji="1" lang="en-US" altLang="ja-JP" sz="1000" b="0" dirty="0">
                          <a:solidFill>
                            <a:schemeClr val="tx1"/>
                          </a:solidFill>
                          <a:latin typeface="Yu Gothic UI" panose="020B0500000000000000" pitchFamily="34" charset="-128"/>
                          <a:ea typeface="Yu Gothic UI" panose="020B0500000000000000" pitchFamily="34" charset="-128"/>
                        </a:rPr>
                        <a:t>2</a:t>
                      </a:r>
                      <a:r>
                        <a:rPr kumimoji="1" lang="ja-JP" altLang="en-US" sz="1000" b="0" dirty="0">
                          <a:solidFill>
                            <a:schemeClr val="tx1"/>
                          </a:solidFill>
                          <a:latin typeface="Yu Gothic UI" panose="020B0500000000000000" pitchFamily="34" charset="-128"/>
                          <a:ea typeface="Yu Gothic UI" panose="020B0500000000000000" pitchFamily="34" charset="-128"/>
                        </a:rPr>
                        <a:t>～</a:t>
                      </a:r>
                      <a:r>
                        <a:rPr kumimoji="1" lang="en-US" altLang="ja-JP" sz="1000" b="0" dirty="0">
                          <a:solidFill>
                            <a:schemeClr val="tx1"/>
                          </a:solidFill>
                          <a:latin typeface="Yu Gothic UI" panose="020B0500000000000000" pitchFamily="34" charset="-128"/>
                          <a:ea typeface="Yu Gothic UI" panose="020B0500000000000000" pitchFamily="34" charset="-128"/>
                        </a:rPr>
                        <a:t>12m</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EEF4"/>
                    </a:solidFill>
                  </a:tcPr>
                </a:tc>
                <a:tc rowSpan="9"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Yu Gothic UI" panose="020B0500000000000000" pitchFamily="34" charset="-128"/>
                          <a:ea typeface="Yu Gothic UI" panose="020B0500000000000000" pitchFamily="34" charset="-128"/>
                        </a:rPr>
                        <a:t>屋内</a:t>
                      </a:r>
                      <a:r>
                        <a:rPr kumimoji="1" lang="en-US" altLang="ja-JP" sz="1000" dirty="0">
                          <a:solidFill>
                            <a:schemeClr val="tx1"/>
                          </a:solidFill>
                          <a:latin typeface="Yu Gothic UI" panose="020B0500000000000000" pitchFamily="34" charset="-128"/>
                          <a:ea typeface="Yu Gothic UI" panose="020B0500000000000000" pitchFamily="34" charset="-128"/>
                        </a:rPr>
                        <a:t>BOX</a:t>
                      </a:r>
                      <a:r>
                        <a:rPr kumimoji="1" lang="ja-JP" altLang="en-US" sz="1000" dirty="0">
                          <a:solidFill>
                            <a:schemeClr val="tx1"/>
                          </a:solidFill>
                          <a:latin typeface="Yu Gothic UI" panose="020B0500000000000000" pitchFamily="34" charset="-128"/>
                          <a:ea typeface="Yu Gothic UI" panose="020B0500000000000000" pitchFamily="34" charset="-128"/>
                        </a:rPr>
                        <a:t>カメラ</a:t>
                      </a:r>
                      <a:br>
                        <a:rPr kumimoji="1" lang="en-US" altLang="ja-JP" sz="1000" dirty="0">
                          <a:solidFill>
                            <a:srgbClr val="000000"/>
                          </a:solidFill>
                          <a:latin typeface="Yu Gothic UI" panose="020B0500000000000000" pitchFamily="34" charset="-128"/>
                          <a:ea typeface="Yu Gothic UI" panose="020B0500000000000000" pitchFamily="34" charset="-128"/>
                        </a:rPr>
                      </a:br>
                      <a:r>
                        <a:rPr kumimoji="1" lang="en-US" altLang="ja-JP" sz="1000" baseline="0" dirty="0">
                          <a:solidFill>
                            <a:schemeClr val="tx1"/>
                          </a:solidFill>
                          <a:latin typeface="Yu Gothic UI" panose="020B0500000000000000" pitchFamily="34" charset="-128"/>
                          <a:ea typeface="Yu Gothic UI" panose="020B0500000000000000" pitchFamily="34" charset="-128"/>
                        </a:rPr>
                        <a:t>(</a:t>
                      </a:r>
                      <a:r>
                        <a:rPr kumimoji="1" lang="ja-JP" altLang="en-US" sz="1000" baseline="0" dirty="0">
                          <a:solidFill>
                            <a:schemeClr val="tx1"/>
                          </a:solidFill>
                          <a:latin typeface="Yu Gothic UI" panose="020B0500000000000000" pitchFamily="34" charset="-128"/>
                          <a:ea typeface="Yu Gothic UI" panose="020B0500000000000000" pitchFamily="34" charset="-128"/>
                        </a:rPr>
                        <a:t>外付けレンズ使用</a:t>
                      </a:r>
                      <a:r>
                        <a:rPr kumimoji="1" lang="en-US" altLang="ja-JP" sz="1000" baseline="0" dirty="0">
                          <a:solidFill>
                            <a:schemeClr val="tx1"/>
                          </a:solidFill>
                          <a:latin typeface="Yu Gothic UI" panose="020B0500000000000000" pitchFamily="34" charset="-128"/>
                          <a:ea typeface="Yu Gothic UI" panose="020B0500000000000000" pitchFamily="34" charset="-128"/>
                        </a:rPr>
                        <a:t>)</a:t>
                      </a:r>
                      <a:br>
                        <a:rPr kumimoji="1" lang="en-US" altLang="ja-JP" sz="1000" dirty="0">
                          <a:solidFill>
                            <a:srgbClr val="000000"/>
                          </a:solidFill>
                          <a:latin typeface="Yu Gothic UI" panose="020B0500000000000000" pitchFamily="34" charset="-128"/>
                          <a:ea typeface="Yu Gothic UI" panose="020B0500000000000000" pitchFamily="34" charset="-128"/>
                        </a:rPr>
                      </a:br>
                      <a:r>
                        <a:rPr kumimoji="1" lang="en-US" altLang="ja-JP" sz="1000" dirty="0">
                          <a:solidFill>
                            <a:schemeClr val="tx1"/>
                          </a:solidFill>
                          <a:latin typeface="Yu Gothic UI" panose="020B0500000000000000" pitchFamily="34" charset="-128"/>
                          <a:ea typeface="Yu Gothic UI" panose="020B0500000000000000" pitchFamily="34" charset="-128"/>
                        </a:rPr>
                        <a:t>2m</a:t>
                      </a:r>
                      <a:r>
                        <a:rPr kumimoji="1" lang="ja-JP" altLang="en-US" sz="1000" dirty="0">
                          <a:solidFill>
                            <a:schemeClr val="tx1"/>
                          </a:solidFill>
                          <a:latin typeface="Yu Gothic UI" panose="020B0500000000000000" pitchFamily="34" charset="-128"/>
                          <a:ea typeface="Yu Gothic UI" panose="020B0500000000000000" pitchFamily="34" charset="-128"/>
                        </a:rPr>
                        <a:t>～</a:t>
                      </a:r>
                      <a:r>
                        <a:rPr kumimoji="1" lang="en-US" altLang="ja-JP" sz="1000" dirty="0">
                          <a:solidFill>
                            <a:schemeClr val="tx1"/>
                          </a:solidFill>
                          <a:latin typeface="Yu Gothic UI" panose="020B0500000000000000" pitchFamily="34" charset="-128"/>
                          <a:ea typeface="Yu Gothic UI" panose="020B0500000000000000" pitchFamily="34" charset="-128"/>
                        </a:rPr>
                        <a:t>20m</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rowSpan="9" hMerge="1">
                  <a:txBody>
                    <a:bodyPr/>
                    <a:lstStyle/>
                    <a:p>
                      <a:endParaRPr kumimoji="1" lang="ja-JP" altLang="en-US"/>
                    </a:p>
                  </a:txBody>
                  <a:tcPr/>
                </a:tc>
                <a:extLst>
                  <a:ext uri="{0D108BD9-81ED-4DB2-BD59-A6C34878D82A}">
                    <a16:rowId xmlns:a16="http://schemas.microsoft.com/office/drawing/2014/main" val="2658985348"/>
                  </a:ext>
                </a:extLst>
              </a:tr>
              <a:tr h="244800">
                <a:tc vMerge="1">
                  <a:txBody>
                    <a:bodyPr/>
                    <a:lstStyle/>
                    <a:p>
                      <a:endParaRPr kumimoji="1" lang="ja-JP" altLang="en-US"/>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a:solidFill>
                          <a:schemeClr val="tx1"/>
                        </a:solidFill>
                        <a:latin typeface="Meiryo UI" panose="020B0604030504040204" pitchFamily="50" charset="-128"/>
                        <a:ea typeface="Meiryo UI" panose="020B0604030504040204" pitchFamily="50" charset="-128"/>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kumimoji="1" lang="en-US" altLang="ja-JP" sz="1000" b="1" dirty="0">
                          <a:latin typeface="Yu Gothic UI" panose="020B0500000000000000" pitchFamily="34" charset="-128"/>
                          <a:ea typeface="Yu Gothic UI" panose="020B0500000000000000" pitchFamily="34" charset="-128"/>
                        </a:rPr>
                        <a:t>WV-X2533LNJ</a:t>
                      </a:r>
                      <a:r>
                        <a:rPr lang="en-US" altLang="ja-JP" sz="1000" b="1" dirty="0">
                          <a:latin typeface="Yu Gothic UI" panose="020B0500000000000000" pitchFamily="34" charset="-128"/>
                          <a:ea typeface="Yu Gothic UI" panose="020B0500000000000000" pitchFamily="34" charset="-128"/>
                        </a:rPr>
                        <a:t> </a:t>
                      </a:r>
                      <a:endParaRPr kumimoji="1" lang="ja-JP" altLang="en-US" sz="1000" b="1"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EEF4"/>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latin typeface="Yu Gothic UI" panose="020B0500000000000000" pitchFamily="34" charset="-128"/>
                          <a:ea typeface="Yu Gothic UI" panose="020B0500000000000000" pitchFamily="34" charset="-128"/>
                        </a:rPr>
                        <a:t>ドーム</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EEF4"/>
                    </a:solidFill>
                  </a:tcPr>
                </a:tc>
                <a:tc vMerge="1">
                  <a:txBody>
                    <a:bodyPr/>
                    <a:lstStyle/>
                    <a:p>
                      <a:pPr marL="0" marR="0" lvl="0" indent="0" algn="l" rtl="0" eaLnBrk="1" fontAlgn="auto" latinLnBrk="0" hangingPunct="1">
                        <a:lnSpc>
                          <a:spcPct val="100000"/>
                        </a:lnSpc>
                        <a:spcBef>
                          <a:spcPts val="0"/>
                        </a:spcBef>
                        <a:spcAft>
                          <a:spcPts val="0"/>
                        </a:spcAft>
                        <a:buClrTx/>
                        <a:buSzTx/>
                        <a:buFontTx/>
                        <a:buNone/>
                      </a:pPr>
                      <a:endParaRPr lang="en-US" altLang="ja-JP" sz="1100">
                        <a:solidFill>
                          <a:schemeClr val="tx1"/>
                        </a:solidFill>
                        <a:latin typeface="Meiryo UI"/>
                        <a:ea typeface="Meiryo UI"/>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vMerge="1">
                  <a:txBody>
                    <a:bodyPr/>
                    <a:lstStyle/>
                    <a:p>
                      <a:pPr marL="0" marR="0" lvl="0" indent="0" algn="l" defTabSz="495285" rtl="0" eaLnBrk="1" fontAlgn="auto" latinLnBrk="0" hangingPunct="1">
                        <a:lnSpc>
                          <a:spcPct val="100000"/>
                        </a:lnSpc>
                        <a:spcBef>
                          <a:spcPts val="0"/>
                        </a:spcBef>
                        <a:spcAft>
                          <a:spcPts val="0"/>
                        </a:spcAft>
                        <a:buClrTx/>
                        <a:buSzTx/>
                        <a:buFontTx/>
                        <a:buNone/>
                        <a:tabLst/>
                        <a:defRPr/>
                      </a:pPr>
                      <a:endParaRPr kumimoji="1" lang="ja-JP" altLang="en-US" sz="1200">
                        <a:solidFill>
                          <a:schemeClr val="tx1"/>
                        </a:solidFill>
                        <a:latin typeface="Meiryo UI" panose="020B0604030504040204" pitchFamily="50" charset="-128"/>
                        <a:ea typeface="Meiryo UI" panose="020B0604030504040204" pitchFamily="50" charset="-128"/>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vMerge="1">
                  <a:txBody>
                    <a:bodyPr/>
                    <a:lstStyle/>
                    <a:p>
                      <a:endParaRPr kumimoji="1" lang="ja-JP" altLang="en-US"/>
                    </a:p>
                  </a:txBody>
                  <a:tcPr/>
                </a:tc>
                <a:extLst>
                  <a:ext uri="{0D108BD9-81ED-4DB2-BD59-A6C34878D82A}">
                    <a16:rowId xmlns:a16="http://schemas.microsoft.com/office/drawing/2014/main" val="3841556920"/>
                  </a:ext>
                </a:extLst>
              </a:tr>
              <a:tr h="2448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X</a:t>
                      </a:r>
                      <a:r>
                        <a:rPr kumimoji="1" lang="ja-JP" altLang="en-US"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シリーズ（</a:t>
                      </a:r>
                      <a:r>
                        <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4K</a:t>
                      </a:r>
                      <a:r>
                        <a:rPr kumimoji="1" lang="ja-JP" altLang="en-US"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カメラ）</a:t>
                      </a:r>
                      <a:endPar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EEF4"/>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Yu Gothic UI" panose="020B0500000000000000" pitchFamily="34" charset="-128"/>
                          <a:ea typeface="Yu Gothic UI" panose="020B0500000000000000" pitchFamily="34" charset="-128"/>
                        </a:rPr>
                        <a:t>WV-X1571LNJ</a:t>
                      </a:r>
                      <a:endParaRPr kumimoji="1" lang="ja-JP" altLang="en-US" sz="1000" b="1"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EEF4"/>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Yu Gothic UI" panose="020B0500000000000000" pitchFamily="34" charset="-128"/>
                          <a:ea typeface="Yu Gothic UI" panose="020B0500000000000000" pitchFamily="34" charset="-128"/>
                        </a:rPr>
                        <a:t>BOX</a:t>
                      </a:r>
                      <a:endParaRPr kumimoji="1" lang="ja-JP" altLang="en-US" sz="1000" b="1"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EEF4"/>
                    </a:solidFill>
                  </a:tcPr>
                </a:tc>
                <a:tc row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rgbClr val="FF0000"/>
                          </a:solidFill>
                          <a:latin typeface="Yu Gothic UI" panose="020B0500000000000000" pitchFamily="34" charset="-128"/>
                          <a:ea typeface="Yu Gothic UI" panose="020B0500000000000000" pitchFamily="34" charset="-128"/>
                        </a:rPr>
                        <a:t>【</a:t>
                      </a:r>
                      <a:r>
                        <a:rPr kumimoji="1" lang="ja-JP" altLang="en-US" sz="1000" dirty="0">
                          <a:solidFill>
                            <a:srgbClr val="FF0000"/>
                          </a:solidFill>
                          <a:latin typeface="Yu Gothic UI" panose="020B0500000000000000" pitchFamily="34" charset="-128"/>
                          <a:ea typeface="Yu Gothic UI" panose="020B0500000000000000" pitchFamily="34" charset="-128"/>
                        </a:rPr>
                        <a:t>レンズ交換不可</a:t>
                      </a:r>
                      <a:r>
                        <a:rPr kumimoji="1" lang="en-US" altLang="ja-JP" sz="1000" dirty="0">
                          <a:solidFill>
                            <a:srgbClr val="FF0000"/>
                          </a:solidFill>
                          <a:latin typeface="Yu Gothic UI" panose="020B0500000000000000" pitchFamily="34" charset="-128"/>
                          <a:ea typeface="Yu Gothic UI" panose="020B0500000000000000"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Yu Gothic UI" panose="020B0500000000000000" pitchFamily="34" charset="-128"/>
                          <a:ea typeface="Yu Gothic UI" panose="020B0500000000000000" pitchFamily="34" charset="-128"/>
                        </a:rPr>
                        <a:t>（推奨）</a:t>
                      </a:r>
                      <a:r>
                        <a:rPr kumimoji="1" lang="en-US" altLang="ja-JP" sz="1000" dirty="0">
                          <a:solidFill>
                            <a:schemeClr val="tx1"/>
                          </a:solidFill>
                          <a:latin typeface="Yu Gothic UI" panose="020B0500000000000000" pitchFamily="34" charset="-128"/>
                          <a:ea typeface="Yu Gothic UI" panose="020B0500000000000000" pitchFamily="34" charset="-128"/>
                        </a:rPr>
                        <a:t>5</a:t>
                      </a:r>
                      <a:r>
                        <a:rPr kumimoji="1" lang="ja-JP" altLang="en-US" sz="1000" dirty="0">
                          <a:solidFill>
                            <a:schemeClr val="tx1"/>
                          </a:solidFill>
                          <a:latin typeface="Yu Gothic UI" panose="020B0500000000000000" pitchFamily="34" charset="-128"/>
                          <a:ea typeface="Yu Gothic UI" panose="020B0500000000000000" pitchFamily="34" charset="-128"/>
                        </a:rPr>
                        <a:t>～</a:t>
                      </a:r>
                      <a:r>
                        <a:rPr kumimoji="1" lang="en-US" altLang="ja-JP" sz="1000" dirty="0">
                          <a:solidFill>
                            <a:schemeClr val="tx1"/>
                          </a:solidFill>
                          <a:latin typeface="Yu Gothic UI" panose="020B0500000000000000" pitchFamily="34" charset="-128"/>
                          <a:ea typeface="Yu Gothic UI" panose="020B0500000000000000" pitchFamily="34" charset="-128"/>
                        </a:rPr>
                        <a:t>11m</a:t>
                      </a:r>
                      <a:r>
                        <a:rPr kumimoji="1" lang="ja-JP" altLang="en-US" sz="1000" dirty="0">
                          <a:solidFill>
                            <a:schemeClr val="tx1"/>
                          </a:solidFill>
                          <a:latin typeface="Yu Gothic UI" panose="020B0500000000000000" pitchFamily="34" charset="-128"/>
                          <a:ea typeface="Yu Gothic UI" panose="020B0500000000000000" pitchFamily="34" charset="-128"/>
                        </a:rPr>
                        <a:t>（環境により） </a:t>
                      </a:r>
                      <a:r>
                        <a:rPr kumimoji="1" lang="en-US" altLang="ja-JP" sz="1000" dirty="0">
                          <a:solidFill>
                            <a:schemeClr val="tx1"/>
                          </a:solidFill>
                          <a:latin typeface="Yu Gothic UI" panose="020B0500000000000000" pitchFamily="34" charset="-128"/>
                          <a:ea typeface="Yu Gothic UI" panose="020B0500000000000000" pitchFamily="34" charset="-128"/>
                        </a:rPr>
                        <a:t>2</a:t>
                      </a:r>
                      <a:r>
                        <a:rPr kumimoji="1" lang="ja-JP" altLang="en-US" sz="1000" dirty="0">
                          <a:solidFill>
                            <a:schemeClr val="tx1"/>
                          </a:solidFill>
                          <a:latin typeface="Yu Gothic UI" panose="020B0500000000000000" pitchFamily="34" charset="-128"/>
                          <a:ea typeface="Yu Gothic UI" panose="020B0500000000000000" pitchFamily="34" charset="-128"/>
                        </a:rPr>
                        <a:t>～</a:t>
                      </a:r>
                      <a:r>
                        <a:rPr kumimoji="1" lang="en-US" altLang="ja-JP" sz="1000" dirty="0">
                          <a:solidFill>
                            <a:schemeClr val="tx1"/>
                          </a:solidFill>
                          <a:latin typeface="Yu Gothic UI" panose="020B0500000000000000" pitchFamily="34" charset="-128"/>
                          <a:ea typeface="Yu Gothic UI" panose="020B0500000000000000" pitchFamily="34" charset="-128"/>
                        </a:rPr>
                        <a:t>11</a:t>
                      </a:r>
                      <a:r>
                        <a:rPr kumimoji="1" lang="ja-JP" altLang="en-US" sz="1000" dirty="0">
                          <a:solidFill>
                            <a:schemeClr val="tx1"/>
                          </a:solidFill>
                          <a:latin typeface="Yu Gothic UI" panose="020B0500000000000000" pitchFamily="34" charset="-128"/>
                          <a:ea typeface="Yu Gothic UI" panose="020B0500000000000000" pitchFamily="34" charset="-128"/>
                        </a:rPr>
                        <a:t>ｍ</a:t>
                      </a:r>
                      <a:endParaRPr kumimoji="1" lang="en-US" altLang="ja-JP" sz="100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EEF4"/>
                    </a:solidFill>
                  </a:tcPr>
                </a:tc>
                <a:tc gridSpan="2" vMerge="1">
                  <a:txBody>
                    <a:bodyPr/>
                    <a:lstStyle/>
                    <a:p>
                      <a:endParaRPr kumimoji="1" lang="ja-JP" altLang="en-US" sz="1200">
                        <a:solidFill>
                          <a:schemeClr val="tx1"/>
                        </a:solidFill>
                        <a:latin typeface="Meiryo UI" panose="020B0604030504040204" pitchFamily="50" charset="-128"/>
                        <a:ea typeface="Meiryo UI" panose="020B0604030504040204" pitchFamily="50" charset="-128"/>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vMerge="1">
                  <a:txBody>
                    <a:bodyPr/>
                    <a:lstStyle/>
                    <a:p>
                      <a:endParaRPr kumimoji="1" lang="ja-JP" altLang="en-US"/>
                    </a:p>
                  </a:txBody>
                  <a:tcPr/>
                </a:tc>
                <a:extLst>
                  <a:ext uri="{0D108BD9-81ED-4DB2-BD59-A6C34878D82A}">
                    <a16:rowId xmlns:a16="http://schemas.microsoft.com/office/drawing/2014/main" val="696625113"/>
                  </a:ext>
                </a:extLst>
              </a:tr>
              <a:tr h="244800">
                <a:tc vMerge="1">
                  <a:txBody>
                    <a:bodyPr/>
                    <a:lstStyle/>
                    <a:p>
                      <a:endParaRPr kumimoji="1" lang="ja-JP" altLang="en-US"/>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a:solidFill>
                          <a:schemeClr val="tx1"/>
                        </a:solidFill>
                        <a:latin typeface="Meiryo UI" panose="020B0604030504040204" pitchFamily="50" charset="-128"/>
                        <a:ea typeface="Meiryo UI" panose="020B0604030504040204" pitchFamily="50" charset="-128"/>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kumimoji="1" lang="en-US" altLang="ja-JP" sz="1000" b="1" dirty="0">
                          <a:latin typeface="Yu Gothic UI" panose="020B0500000000000000" pitchFamily="34" charset="-128"/>
                          <a:ea typeface="Yu Gothic UI" panose="020B0500000000000000" pitchFamily="34" charset="-128"/>
                        </a:rPr>
                        <a:t>WV-X2571LNJ</a:t>
                      </a:r>
                      <a:r>
                        <a:rPr lang="en-US" altLang="ja-JP" sz="1000" b="1" dirty="0">
                          <a:latin typeface="Yu Gothic UI" panose="020B0500000000000000" pitchFamily="34" charset="-128"/>
                          <a:ea typeface="Yu Gothic UI" panose="020B0500000000000000" pitchFamily="34" charset="-128"/>
                        </a:rPr>
                        <a:t> </a:t>
                      </a:r>
                      <a:endParaRPr kumimoji="1" lang="ja-JP" altLang="en-US" sz="1000" b="1"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EEF4"/>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latin typeface="Yu Gothic UI" panose="020B0500000000000000" pitchFamily="34" charset="-128"/>
                          <a:ea typeface="Yu Gothic UI" panose="020B0500000000000000" pitchFamily="34" charset="-128"/>
                        </a:rPr>
                        <a:t>ドーム</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EEF4"/>
                    </a:solidFill>
                  </a:tcPr>
                </a:tc>
                <a:tc vMerge="1">
                  <a:txBody>
                    <a:bodyPr/>
                    <a:lstStyle/>
                    <a:p>
                      <a:pPr marL="0" marR="0" lvl="0" indent="0" algn="l" rtl="0" eaLnBrk="1" fontAlgn="auto" latinLnBrk="0" hangingPunct="1">
                        <a:lnSpc>
                          <a:spcPct val="100000"/>
                        </a:lnSpc>
                        <a:spcBef>
                          <a:spcPts val="0"/>
                        </a:spcBef>
                        <a:spcAft>
                          <a:spcPts val="0"/>
                        </a:spcAft>
                        <a:buClrTx/>
                        <a:buSzTx/>
                        <a:buFontTx/>
                        <a:buNone/>
                      </a:pPr>
                      <a:endParaRPr kumimoji="1" lang="ja-JP" altLang="en-US" sz="1200">
                        <a:solidFill>
                          <a:schemeClr val="tx1"/>
                        </a:solidFill>
                        <a:latin typeface="Meiryo UI"/>
                        <a:ea typeface="Meiryo UI"/>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vMerge="1">
                  <a:txBody>
                    <a:bodyPr/>
                    <a:lstStyle/>
                    <a:p>
                      <a:pPr algn="l"/>
                      <a:endParaRPr kumimoji="1" lang="en-US" altLang="ja-JP" sz="1200" b="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vMerge="1">
                  <a:txBody>
                    <a:bodyPr/>
                    <a:lstStyle/>
                    <a:p>
                      <a:endParaRPr kumimoji="1" lang="ja-JP" altLang="en-US"/>
                    </a:p>
                  </a:txBody>
                  <a:tcPr/>
                </a:tc>
                <a:extLst>
                  <a:ext uri="{0D108BD9-81ED-4DB2-BD59-A6C34878D82A}">
                    <a16:rowId xmlns:a16="http://schemas.microsoft.com/office/drawing/2014/main" val="956136599"/>
                  </a:ext>
                </a:extLst>
              </a:tr>
              <a:tr h="2448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rowSpan="5">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Yu Gothic UI" panose="020B0500000000000000" pitchFamily="34" charset="-128"/>
                          <a:ea typeface="Yu Gothic UI" panose="020B0500000000000000" pitchFamily="34" charset="-128"/>
                        </a:rPr>
                        <a:t>新</a:t>
                      </a:r>
                      <a:r>
                        <a:rPr kumimoji="1" lang="en-US" altLang="ja-JP" sz="1000" b="0" dirty="0">
                          <a:solidFill>
                            <a:schemeClr val="tx1"/>
                          </a:solidFill>
                          <a:latin typeface="Yu Gothic UI" panose="020B0500000000000000" pitchFamily="34" charset="-128"/>
                          <a:ea typeface="Yu Gothic UI" panose="020B0500000000000000" pitchFamily="34" charset="-128"/>
                        </a:rPr>
                        <a:t>S</a:t>
                      </a:r>
                      <a:r>
                        <a:rPr kumimoji="1" lang="ja-JP" altLang="en-US" sz="1000" b="0" dirty="0">
                          <a:solidFill>
                            <a:schemeClr val="tx1"/>
                          </a:solidFill>
                          <a:latin typeface="Yu Gothic UI" panose="020B0500000000000000" pitchFamily="34" charset="-128"/>
                          <a:ea typeface="Yu Gothic UI" panose="020B0500000000000000" pitchFamily="34" charset="-128"/>
                        </a:rPr>
                        <a:t>シリーズ（</a:t>
                      </a:r>
                      <a:r>
                        <a:rPr kumimoji="1" lang="en-US" altLang="ja-JP" sz="1000" b="0" dirty="0">
                          <a:solidFill>
                            <a:schemeClr val="tx1"/>
                          </a:solidFill>
                          <a:latin typeface="Yu Gothic UI" panose="020B0500000000000000" pitchFamily="34" charset="-128"/>
                          <a:ea typeface="Yu Gothic UI" panose="020B0500000000000000" pitchFamily="34" charset="-128"/>
                        </a:rPr>
                        <a:t>FHD</a:t>
                      </a:r>
                      <a:r>
                        <a:rPr kumimoji="1" lang="ja-JP" altLang="en-US" sz="1000" b="0" dirty="0">
                          <a:solidFill>
                            <a:schemeClr val="tx1"/>
                          </a:solidFill>
                          <a:latin typeface="Yu Gothic UI" panose="020B0500000000000000" pitchFamily="34" charset="-128"/>
                          <a:ea typeface="Yu Gothic UI" panose="020B0500000000000000" pitchFamily="34" charset="-128"/>
                        </a:rPr>
                        <a:t>カメラ）</a:t>
                      </a:r>
                      <a:endParaRPr kumimoji="1" lang="en-US" altLang="ja-JP" sz="1000" b="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kumimoji="1" lang="en-US" altLang="ja-JP" sz="1000" b="1" dirty="0">
                          <a:latin typeface="Yu Gothic UI" panose="020B0500000000000000" pitchFamily="34" charset="-128"/>
                          <a:ea typeface="Yu Gothic UI" panose="020B0500000000000000" pitchFamily="34" charset="-128"/>
                        </a:rPr>
                        <a:t>WV-S1536LNJ</a:t>
                      </a:r>
                      <a:endParaRPr kumimoji="1" lang="ja-JP" altLang="en-US" sz="1000" b="1"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Yu Gothic UI" panose="020B0500000000000000" pitchFamily="34" charset="-128"/>
                          <a:ea typeface="Yu Gothic UI" panose="020B0500000000000000" pitchFamily="34" charset="-128"/>
                        </a:rPr>
                        <a:t>BOX</a:t>
                      </a:r>
                      <a:r>
                        <a:rPr kumimoji="1" lang="ja-JP" altLang="en-US" sz="1000" b="1">
                          <a:latin typeface="Yu Gothic UI" panose="020B0500000000000000" pitchFamily="34" charset="-128"/>
                          <a:ea typeface="Yu Gothic UI" panose="020B0500000000000000" pitchFamily="34" charset="-128"/>
                        </a:rPr>
                        <a:t>（短焦点）</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row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rgbClr val="FF0000"/>
                          </a:solidFill>
                          <a:latin typeface="Yu Gothic UI" panose="020B0500000000000000" pitchFamily="34" charset="-128"/>
                          <a:ea typeface="Yu Gothic UI" panose="020B0500000000000000" pitchFamily="34" charset="-128"/>
                        </a:rPr>
                        <a:t>【</a:t>
                      </a:r>
                      <a:r>
                        <a:rPr kumimoji="1" lang="ja-JP" altLang="en-US" sz="1000" b="0" dirty="0">
                          <a:solidFill>
                            <a:srgbClr val="FF0000"/>
                          </a:solidFill>
                          <a:latin typeface="Yu Gothic UI" panose="020B0500000000000000" pitchFamily="34" charset="-128"/>
                          <a:ea typeface="Yu Gothic UI" panose="020B0500000000000000" pitchFamily="34" charset="-128"/>
                        </a:rPr>
                        <a:t>レンズ交換不可</a:t>
                      </a:r>
                      <a:r>
                        <a:rPr kumimoji="1" lang="en-US" altLang="ja-JP" sz="1000" b="0" dirty="0">
                          <a:solidFill>
                            <a:srgbClr val="FF0000"/>
                          </a:solidFill>
                          <a:latin typeface="Yu Gothic UI" panose="020B0500000000000000" pitchFamily="34" charset="-128"/>
                          <a:ea typeface="Yu Gothic UI" panose="020B0500000000000000"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Yu Gothic UI" panose="020B0500000000000000" pitchFamily="34" charset="-128"/>
                          <a:ea typeface="Yu Gothic UI" panose="020B0500000000000000" pitchFamily="34" charset="-128"/>
                        </a:rPr>
                        <a:t>（推奨）</a:t>
                      </a:r>
                      <a:r>
                        <a:rPr kumimoji="1" lang="en-US" altLang="ja-JP" sz="1000" b="0" dirty="0">
                          <a:solidFill>
                            <a:schemeClr val="tx1"/>
                          </a:solidFill>
                          <a:latin typeface="Yu Gothic UI" panose="020B0500000000000000" pitchFamily="34" charset="-128"/>
                          <a:ea typeface="Yu Gothic UI" panose="020B0500000000000000" pitchFamily="34" charset="-128"/>
                        </a:rPr>
                        <a:t>5</a:t>
                      </a:r>
                      <a:r>
                        <a:rPr kumimoji="1" lang="ja-JP" altLang="en-US" sz="1000" b="0" dirty="0">
                          <a:solidFill>
                            <a:schemeClr val="tx1"/>
                          </a:solidFill>
                          <a:latin typeface="Yu Gothic UI" panose="020B0500000000000000" pitchFamily="34" charset="-128"/>
                          <a:ea typeface="Yu Gothic UI" panose="020B0500000000000000" pitchFamily="34" charset="-128"/>
                        </a:rPr>
                        <a:t>～</a:t>
                      </a:r>
                      <a:r>
                        <a:rPr kumimoji="1" lang="en-US" altLang="ja-JP" sz="1000" b="0" dirty="0">
                          <a:solidFill>
                            <a:schemeClr val="tx1"/>
                          </a:solidFill>
                          <a:latin typeface="Yu Gothic UI" panose="020B0500000000000000" pitchFamily="34" charset="-128"/>
                          <a:ea typeface="Yu Gothic UI" panose="020B0500000000000000" pitchFamily="34" charset="-128"/>
                        </a:rPr>
                        <a:t>12m</a:t>
                      </a:r>
                      <a:r>
                        <a:rPr kumimoji="1" lang="ja-JP" altLang="en-US" sz="1000" b="0" dirty="0">
                          <a:solidFill>
                            <a:schemeClr val="tx1"/>
                          </a:solidFill>
                          <a:latin typeface="Yu Gothic UI" panose="020B0500000000000000" pitchFamily="34" charset="-128"/>
                          <a:ea typeface="Yu Gothic UI" panose="020B0500000000000000" pitchFamily="34" charset="-128"/>
                        </a:rPr>
                        <a:t>（環境により） </a:t>
                      </a:r>
                      <a:r>
                        <a:rPr kumimoji="1" lang="en-US" altLang="ja-JP" sz="1000" b="0" dirty="0">
                          <a:solidFill>
                            <a:schemeClr val="tx1"/>
                          </a:solidFill>
                          <a:latin typeface="Yu Gothic UI" panose="020B0500000000000000" pitchFamily="34" charset="-128"/>
                          <a:ea typeface="Yu Gothic UI" panose="020B0500000000000000" pitchFamily="34" charset="-128"/>
                        </a:rPr>
                        <a:t>2</a:t>
                      </a:r>
                      <a:r>
                        <a:rPr kumimoji="1" lang="ja-JP" altLang="en-US" sz="1000" b="0" dirty="0">
                          <a:solidFill>
                            <a:schemeClr val="tx1"/>
                          </a:solidFill>
                          <a:latin typeface="Yu Gothic UI" panose="020B0500000000000000" pitchFamily="34" charset="-128"/>
                          <a:ea typeface="Yu Gothic UI" panose="020B0500000000000000" pitchFamily="34" charset="-128"/>
                        </a:rPr>
                        <a:t>～</a:t>
                      </a:r>
                      <a:r>
                        <a:rPr kumimoji="1" lang="en-US" altLang="ja-JP" sz="1000" b="0" dirty="0">
                          <a:solidFill>
                            <a:schemeClr val="tx1"/>
                          </a:solidFill>
                          <a:latin typeface="Yu Gothic UI" panose="020B0500000000000000" pitchFamily="34" charset="-128"/>
                          <a:ea typeface="Yu Gothic UI" panose="020B0500000000000000" pitchFamily="34" charset="-128"/>
                        </a:rPr>
                        <a:t>12m</a:t>
                      </a:r>
                      <a:endParaRPr kumimoji="1" lang="ja-JP" altLang="en-US" sz="1000" b="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gridSpan="2"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vMerge="1">
                  <a:txBody>
                    <a:bodyPr/>
                    <a:lstStyle/>
                    <a:p>
                      <a:endParaRPr kumimoji="1" lang="ja-JP" altLang="en-US"/>
                    </a:p>
                  </a:txBody>
                  <a:tcPr/>
                </a:tc>
                <a:extLst>
                  <a:ext uri="{0D108BD9-81ED-4DB2-BD59-A6C34878D82A}">
                    <a16:rowId xmlns:a16="http://schemas.microsoft.com/office/drawing/2014/main" val="3817868599"/>
                  </a:ext>
                </a:extLst>
              </a:tr>
              <a:tr h="244800">
                <a:tc vMerge="1">
                  <a:txBody>
                    <a:bodyPr/>
                    <a:lstStyle/>
                    <a:p>
                      <a:endParaRPr kumimoji="1" lang="ja-JP" altLang="en-US"/>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a:solidFill>
                          <a:schemeClr val="tx1"/>
                        </a:solidFill>
                        <a:latin typeface="Meiryo UI" panose="020B0604030504040204" pitchFamily="50" charset="-128"/>
                        <a:ea typeface="Meiryo UI" panose="020B0604030504040204" pitchFamily="50" charset="-128"/>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kumimoji="1" lang="en-US" altLang="ja-JP" sz="1000" b="1" dirty="0">
                          <a:latin typeface="Yu Gothic UI" panose="020B0500000000000000" pitchFamily="34" charset="-128"/>
                          <a:ea typeface="Yu Gothic UI" panose="020B0500000000000000" pitchFamily="34" charset="-128"/>
                        </a:rPr>
                        <a:t>WV-S2536LNJ</a:t>
                      </a:r>
                      <a:endParaRPr kumimoji="1" lang="ja-JP" altLang="en-US" sz="1000" b="1"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latin typeface="Yu Gothic UI" panose="020B0500000000000000" pitchFamily="34" charset="-128"/>
                          <a:ea typeface="Yu Gothic UI" panose="020B0500000000000000" pitchFamily="34" charset="-128"/>
                        </a:rPr>
                        <a:t>ドーム（短焦点）</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vMerge="1">
                  <a:txBody>
                    <a:bodyPr/>
                    <a:lstStyle/>
                    <a:p>
                      <a:pPr marL="0" marR="0" lvl="0" indent="0" algn="l" rtl="0" eaLnBrk="1" fontAlgn="auto" latinLnBrk="0" hangingPunct="1">
                        <a:lnSpc>
                          <a:spcPct val="100000"/>
                        </a:lnSpc>
                        <a:spcBef>
                          <a:spcPts val="0"/>
                        </a:spcBef>
                        <a:spcAft>
                          <a:spcPts val="0"/>
                        </a:spcAft>
                        <a:buClrTx/>
                        <a:buSzTx/>
                        <a:buFontTx/>
                        <a:buNone/>
                      </a:pPr>
                      <a:endParaRPr kumimoji="1" lang="ja-JP" altLang="en-US" sz="1200">
                        <a:solidFill>
                          <a:schemeClr val="tx1"/>
                        </a:solidFill>
                        <a:latin typeface="Meiryo UI"/>
                        <a:ea typeface="Meiryo UI"/>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vMerge="1">
                  <a:txBody>
                    <a:bodyPr/>
                    <a:lstStyle/>
                    <a:p>
                      <a:endParaRPr kumimoji="1" lang="ja-JP" altLang="en-US"/>
                    </a:p>
                  </a:txBody>
                  <a:tcPr/>
                </a:tc>
                <a:extLst>
                  <a:ext uri="{0D108BD9-81ED-4DB2-BD59-A6C34878D82A}">
                    <a16:rowId xmlns:a16="http://schemas.microsoft.com/office/drawing/2014/main" val="1452081184"/>
                  </a:ext>
                </a:extLst>
              </a:tr>
              <a:tr h="244800">
                <a:tc vMerge="1">
                  <a:txBody>
                    <a:bodyPr/>
                    <a:lstStyle/>
                    <a:p>
                      <a:endParaRPr kumimoji="1" lang="ja-JP" altLang="en-US"/>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a:solidFill>
                          <a:schemeClr val="tx1"/>
                        </a:solidFill>
                        <a:latin typeface="Meiryo UI" panose="020B0604030504040204" pitchFamily="50" charset="-128"/>
                        <a:ea typeface="Meiryo UI" panose="020B0604030504040204" pitchFamily="50" charset="-128"/>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kumimoji="1" lang="en-US" altLang="ja-JP" sz="1000" b="1" dirty="0">
                          <a:latin typeface="Yu Gothic UI" panose="020B0500000000000000" pitchFamily="34" charset="-128"/>
                          <a:ea typeface="Yu Gothic UI" panose="020B0500000000000000" pitchFamily="34" charset="-128"/>
                        </a:rPr>
                        <a:t>WV-S1536LTNJ</a:t>
                      </a:r>
                      <a:endParaRPr kumimoji="1" lang="ja-JP" altLang="en-US" sz="100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Yu Gothic UI" panose="020B0500000000000000" pitchFamily="34" charset="-128"/>
                          <a:ea typeface="Yu Gothic UI" panose="020B0500000000000000" pitchFamily="34" charset="-128"/>
                        </a:rPr>
                        <a:t>BOX</a:t>
                      </a:r>
                      <a:r>
                        <a:rPr kumimoji="1" lang="ja-JP" altLang="en-US" sz="1000" b="1" dirty="0">
                          <a:latin typeface="Yu Gothic UI" panose="020B0500000000000000" pitchFamily="34" charset="-128"/>
                          <a:ea typeface="Yu Gothic UI" panose="020B0500000000000000" pitchFamily="34" charset="-128"/>
                        </a:rPr>
                        <a:t>（</a:t>
                      </a:r>
                      <a:r>
                        <a:rPr lang="ja-JP" altLang="en-US" sz="1000" b="1" dirty="0">
                          <a:latin typeface="Yu Gothic UI" panose="020B0500000000000000" pitchFamily="34" charset="-128"/>
                          <a:ea typeface="Yu Gothic UI" panose="020B0500000000000000" pitchFamily="34" charset="-128"/>
                        </a:rPr>
                        <a:t>長</a:t>
                      </a:r>
                      <a:r>
                        <a:rPr kumimoji="1" lang="ja-JP" altLang="en-US" sz="1000" b="1" dirty="0">
                          <a:latin typeface="Yu Gothic UI" panose="020B0500000000000000" pitchFamily="34" charset="-128"/>
                          <a:ea typeface="Yu Gothic UI" panose="020B0500000000000000" pitchFamily="34" charset="-128"/>
                        </a:rPr>
                        <a:t>焦点）</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row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rgbClr val="FF0000"/>
                          </a:solidFill>
                          <a:latin typeface="Yu Gothic UI" panose="020B0500000000000000" pitchFamily="34" charset="-128"/>
                          <a:ea typeface="Yu Gothic UI" panose="020B0500000000000000" pitchFamily="34" charset="-128"/>
                        </a:rPr>
                        <a:t>【</a:t>
                      </a:r>
                      <a:r>
                        <a:rPr kumimoji="1" lang="ja-JP" altLang="en-US" sz="1000" b="0" dirty="0">
                          <a:solidFill>
                            <a:srgbClr val="FF0000"/>
                          </a:solidFill>
                          <a:latin typeface="Yu Gothic UI" panose="020B0500000000000000" pitchFamily="34" charset="-128"/>
                          <a:ea typeface="Yu Gothic UI" panose="020B0500000000000000" pitchFamily="34" charset="-128"/>
                        </a:rPr>
                        <a:t>レンズ交換不可</a:t>
                      </a:r>
                      <a:r>
                        <a:rPr kumimoji="1" lang="en-US" altLang="ja-JP" sz="1000" b="0" dirty="0">
                          <a:solidFill>
                            <a:srgbClr val="FF0000"/>
                          </a:solidFill>
                          <a:latin typeface="Yu Gothic UI" panose="020B0500000000000000" pitchFamily="34" charset="-128"/>
                          <a:ea typeface="Yu Gothic UI" panose="020B0500000000000000" pitchFamily="34" charset="-128"/>
                        </a:rPr>
                        <a:t>】</a:t>
                      </a:r>
                    </a:p>
                    <a:p>
                      <a:pPr lvl="0" algn="l">
                        <a:lnSpc>
                          <a:spcPct val="100000"/>
                        </a:lnSpc>
                        <a:spcBef>
                          <a:spcPts val="0"/>
                        </a:spcBef>
                        <a:spcAft>
                          <a:spcPts val="0"/>
                        </a:spcAft>
                        <a:buNone/>
                      </a:pPr>
                      <a:r>
                        <a:rPr lang="ja-JP" sz="1000" b="0" i="0" u="none" strike="noStrike" noProof="0" dirty="0">
                          <a:solidFill>
                            <a:schemeClr val="tx1"/>
                          </a:solidFill>
                          <a:latin typeface="Yu Gothic UI" panose="020B0500000000000000" pitchFamily="34" charset="-128"/>
                          <a:ea typeface="Yu Gothic UI" panose="020B0500000000000000" pitchFamily="34" charset="-128"/>
                        </a:rPr>
                        <a:t>（推奨）</a:t>
                      </a:r>
                      <a:r>
                        <a:rPr lang="en-US" altLang="ja-JP" sz="1000" b="0" i="0" u="none" strike="noStrike" noProof="0" dirty="0">
                          <a:solidFill>
                            <a:schemeClr val="tx1"/>
                          </a:solidFill>
                          <a:latin typeface="Yu Gothic UI" panose="020B0500000000000000" pitchFamily="34" charset="-128"/>
                          <a:ea typeface="Yu Gothic UI" panose="020B0500000000000000" pitchFamily="34" charset="-128"/>
                        </a:rPr>
                        <a:t>5</a:t>
                      </a:r>
                      <a:r>
                        <a:rPr lang="ja-JP" sz="1000" b="0" i="0" u="none" strike="noStrike" noProof="0" dirty="0">
                          <a:solidFill>
                            <a:schemeClr val="tx1"/>
                          </a:solidFill>
                          <a:latin typeface="Yu Gothic UI" panose="020B0500000000000000" pitchFamily="34" charset="-128"/>
                          <a:ea typeface="Yu Gothic UI" panose="020B0500000000000000" pitchFamily="34" charset="-128"/>
                        </a:rPr>
                        <a:t>～</a:t>
                      </a:r>
                      <a:r>
                        <a:rPr lang="en-US" altLang="ja-JP" sz="1000" b="0" i="0" u="none" strike="noStrike" noProof="0" dirty="0">
                          <a:solidFill>
                            <a:schemeClr val="tx1"/>
                          </a:solidFill>
                          <a:latin typeface="Yu Gothic UI" panose="020B0500000000000000" pitchFamily="34" charset="-128"/>
                          <a:ea typeface="Yu Gothic UI" panose="020B0500000000000000" pitchFamily="34" charset="-128"/>
                        </a:rPr>
                        <a:t>20</a:t>
                      </a:r>
                      <a:r>
                        <a:rPr lang="ja-JP" sz="1000" b="0" i="0" u="none" strike="noStrike" noProof="0" dirty="0">
                          <a:solidFill>
                            <a:schemeClr val="tx1"/>
                          </a:solidFill>
                          <a:latin typeface="Yu Gothic UI" panose="020B0500000000000000" pitchFamily="34" charset="-128"/>
                          <a:ea typeface="Yu Gothic UI" panose="020B0500000000000000" pitchFamily="34" charset="-128"/>
                        </a:rPr>
                        <a:t>ｍ（環境により） </a:t>
                      </a:r>
                      <a:r>
                        <a:rPr lang="en-US" altLang="ja-JP" sz="1000" b="0" i="0" u="none" strike="noStrike" noProof="0" dirty="0">
                          <a:solidFill>
                            <a:schemeClr val="tx1"/>
                          </a:solidFill>
                          <a:latin typeface="Yu Gothic UI" panose="020B0500000000000000" pitchFamily="34" charset="-128"/>
                          <a:ea typeface="Yu Gothic UI" panose="020B0500000000000000" pitchFamily="34" charset="-128"/>
                        </a:rPr>
                        <a:t>2</a:t>
                      </a:r>
                      <a:r>
                        <a:rPr lang="ja-JP" sz="1000" b="0" i="0" u="none" strike="noStrike" noProof="0" dirty="0">
                          <a:solidFill>
                            <a:schemeClr val="tx1"/>
                          </a:solidFill>
                          <a:latin typeface="Yu Gothic UI" panose="020B0500000000000000" pitchFamily="34" charset="-128"/>
                          <a:ea typeface="Yu Gothic UI" panose="020B0500000000000000" pitchFamily="34" charset="-128"/>
                        </a:rPr>
                        <a:t>～</a:t>
                      </a:r>
                      <a:r>
                        <a:rPr lang="en-US" altLang="ja-JP" sz="1000" b="0" i="0" u="none" strike="noStrike" noProof="0" dirty="0">
                          <a:solidFill>
                            <a:schemeClr val="tx1"/>
                          </a:solidFill>
                          <a:latin typeface="Yu Gothic UI" panose="020B0500000000000000" pitchFamily="34" charset="-128"/>
                          <a:ea typeface="Yu Gothic UI" panose="020B0500000000000000" pitchFamily="34" charset="-128"/>
                        </a:rPr>
                        <a:t>30m</a:t>
                      </a:r>
                      <a:endParaRPr lang="ja-JP" sz="1000" b="0" i="0" u="none" strike="noStrike" noProof="0"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gridSpan="2"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vMerge="1">
                  <a:txBody>
                    <a:bodyPr/>
                    <a:lstStyle/>
                    <a:p>
                      <a:endParaRPr kumimoji="1" lang="ja-JP" altLang="en-US"/>
                    </a:p>
                  </a:txBody>
                  <a:tcPr/>
                </a:tc>
                <a:extLst>
                  <a:ext uri="{0D108BD9-81ED-4DB2-BD59-A6C34878D82A}">
                    <a16:rowId xmlns:a16="http://schemas.microsoft.com/office/drawing/2014/main" val="2335547129"/>
                  </a:ext>
                </a:extLst>
              </a:tr>
              <a:tr h="244800">
                <a:tc vMerge="1">
                  <a:txBody>
                    <a:bodyPr/>
                    <a:lstStyle/>
                    <a:p>
                      <a:endParaRPr kumimoji="1" lang="ja-JP" altLang="en-US"/>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a:solidFill>
                          <a:schemeClr val="tx1"/>
                        </a:solidFill>
                        <a:latin typeface="Meiryo UI" panose="020B0604030504040204" pitchFamily="50" charset="-128"/>
                        <a:ea typeface="Meiryo UI" panose="020B0604030504040204" pitchFamily="50" charset="-128"/>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rtl="0" eaLnBrk="1" fontAlgn="auto" latinLnBrk="0" hangingPunct="1">
                        <a:lnSpc>
                          <a:spcPct val="100000"/>
                        </a:lnSpc>
                        <a:spcBef>
                          <a:spcPts val="0"/>
                        </a:spcBef>
                        <a:spcAft>
                          <a:spcPts val="0"/>
                        </a:spcAft>
                        <a:buClrTx/>
                        <a:buSzTx/>
                        <a:buFontTx/>
                        <a:buNone/>
                      </a:pPr>
                      <a:r>
                        <a:rPr kumimoji="1" lang="en-US" altLang="ja-JP" sz="1000" b="1" dirty="0">
                          <a:latin typeface="Yu Gothic UI" panose="020B0500000000000000" pitchFamily="34" charset="-128"/>
                          <a:ea typeface="Yu Gothic UI" panose="020B0500000000000000" pitchFamily="34" charset="-128"/>
                        </a:rPr>
                        <a:t>WV-S2536LTNJ</a:t>
                      </a:r>
                      <a:endParaRPr kumimoji="1" lang="ja-JP" altLang="en-US" sz="1000" b="1"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latin typeface="Yu Gothic UI" panose="020B0500000000000000" pitchFamily="34" charset="-128"/>
                          <a:ea typeface="Yu Gothic UI" panose="020B0500000000000000" pitchFamily="34" charset="-128"/>
                        </a:rPr>
                        <a:t>ドーム（</a:t>
                      </a:r>
                      <a:r>
                        <a:rPr lang="ja-JP" altLang="en-US" sz="1000" b="1" dirty="0">
                          <a:latin typeface="Yu Gothic UI" panose="020B0500000000000000" pitchFamily="34" charset="-128"/>
                          <a:ea typeface="Yu Gothic UI" panose="020B0500000000000000" pitchFamily="34" charset="-128"/>
                        </a:rPr>
                        <a:t>長</a:t>
                      </a:r>
                      <a:r>
                        <a:rPr kumimoji="1" lang="ja-JP" altLang="en-US" sz="1000" b="1" dirty="0">
                          <a:latin typeface="Yu Gothic UI" panose="020B0500000000000000" pitchFamily="34" charset="-128"/>
                          <a:ea typeface="Yu Gothic UI" panose="020B0500000000000000" pitchFamily="34" charset="-128"/>
                        </a:rPr>
                        <a:t>焦点）</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vMerge="1">
                  <a:txBody>
                    <a:bodyPr/>
                    <a:lstStyle/>
                    <a:p>
                      <a:pPr marL="0" marR="0" lvl="0" indent="0" algn="l" rtl="0" eaLnBrk="1" fontAlgn="auto" latinLnBrk="0" hangingPunct="1">
                        <a:lnSpc>
                          <a:spcPct val="100000"/>
                        </a:lnSpc>
                        <a:spcBef>
                          <a:spcPts val="0"/>
                        </a:spcBef>
                        <a:spcAft>
                          <a:spcPts val="0"/>
                        </a:spcAft>
                        <a:buClrTx/>
                        <a:buSzTx/>
                        <a:buFontTx/>
                        <a:buNone/>
                      </a:pPr>
                      <a:endParaRPr kumimoji="1" lang="ja-JP" altLang="en-US" sz="1200">
                        <a:solidFill>
                          <a:schemeClr val="tx1"/>
                        </a:solidFill>
                        <a:latin typeface="Meiryo UI"/>
                        <a:ea typeface="Meiryo UI"/>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vMerge="1">
                  <a:txBody>
                    <a:bodyPr/>
                    <a:lstStyle/>
                    <a:p>
                      <a:endParaRPr kumimoji="1" lang="ja-JP" altLang="en-US"/>
                    </a:p>
                  </a:txBody>
                  <a:tcPr/>
                </a:tc>
                <a:extLst>
                  <a:ext uri="{0D108BD9-81ED-4DB2-BD59-A6C34878D82A}">
                    <a16:rowId xmlns:a16="http://schemas.microsoft.com/office/drawing/2014/main" val="4157408346"/>
                  </a:ext>
                </a:extLst>
              </a:tr>
              <a:tr h="360000">
                <a:tc vMerge="1">
                  <a:txBody>
                    <a:bodyPr/>
                    <a:lstStyle/>
                    <a:p>
                      <a:endParaRPr kumimoji="1" lang="ja-JP" altLang="en-US"/>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a:solidFill>
                          <a:schemeClr val="tx1"/>
                        </a:solidFill>
                        <a:latin typeface="Meiryo UI" panose="020B0604030504040204" pitchFamily="50" charset="-128"/>
                        <a:ea typeface="Meiryo UI" panose="020B0604030504040204" pitchFamily="50" charset="-128"/>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Yu Gothic UI" panose="020B0500000000000000" pitchFamily="34" charset="-128"/>
                          <a:ea typeface="Yu Gothic UI" panose="020B0500000000000000" pitchFamily="34" charset="-128"/>
                        </a:rPr>
                        <a:t>WV-S1136J</a:t>
                      </a:r>
                      <a:endParaRPr kumimoji="1" lang="ja-JP" altLang="en-US" sz="1000" b="1" dirty="0">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Yu Gothic UI" panose="020B0500000000000000" pitchFamily="34" charset="-128"/>
                          <a:ea typeface="Yu Gothic UI" panose="020B0500000000000000" pitchFamily="34" charset="-128"/>
                        </a:rPr>
                        <a:t>BOX</a:t>
                      </a:r>
                      <a:r>
                        <a:rPr kumimoji="1" lang="ja-JP" altLang="en-US" sz="1000" b="1" dirty="0">
                          <a:latin typeface="Yu Gothic UI" panose="020B0500000000000000" pitchFamily="34" charset="-128"/>
                          <a:ea typeface="Yu Gothic UI" panose="020B0500000000000000" pitchFamily="34" charset="-128"/>
                        </a:rPr>
                        <a:t>（レンズなし）</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rgbClr val="FF0000"/>
                          </a:solidFill>
                          <a:latin typeface="Yu Gothic UI" panose="020B0500000000000000" pitchFamily="34" charset="-128"/>
                          <a:ea typeface="Yu Gothic UI" panose="020B0500000000000000" pitchFamily="34" charset="-128"/>
                        </a:rPr>
                        <a:t>タムロン製 </a:t>
                      </a:r>
                      <a:r>
                        <a:rPr kumimoji="1" lang="en-US" altLang="ja-JP" sz="1000" b="1" dirty="0">
                          <a:solidFill>
                            <a:srgbClr val="FF0000"/>
                          </a:solidFill>
                          <a:latin typeface="Yu Gothic UI" panose="020B0500000000000000" pitchFamily="34" charset="-128"/>
                          <a:ea typeface="Yu Gothic UI" panose="020B0500000000000000" pitchFamily="34" charset="-128"/>
                        </a:rPr>
                        <a:t>M13VG850IR</a:t>
                      </a:r>
                      <a:r>
                        <a:rPr kumimoji="1" lang="ja-JP" altLang="en-US" sz="1000" b="1" dirty="0">
                          <a:solidFill>
                            <a:srgbClr val="FF0000"/>
                          </a:solidFill>
                          <a:latin typeface="Yu Gothic UI" panose="020B0500000000000000" pitchFamily="34" charset="-128"/>
                          <a:ea typeface="Yu Gothic UI" panose="020B0500000000000000" pitchFamily="34" charset="-128"/>
                        </a:rPr>
                        <a:t>使用時</a:t>
                      </a:r>
                    </a:p>
                    <a:p>
                      <a:pPr marL="0" marR="0" lvl="0" indent="0" algn="l" rtl="0" eaLnBrk="1" fontAlgn="auto" latinLnBrk="0" hangingPunct="1">
                        <a:lnSpc>
                          <a:spcPct val="100000"/>
                        </a:lnSpc>
                        <a:spcBef>
                          <a:spcPts val="0"/>
                        </a:spcBef>
                        <a:spcAft>
                          <a:spcPts val="0"/>
                        </a:spcAft>
                        <a:buClrTx/>
                        <a:buSzTx/>
                        <a:buFontTx/>
                        <a:buNone/>
                      </a:pPr>
                      <a:r>
                        <a:rPr kumimoji="1" lang="ja-JP" altLang="en-US" sz="1000" dirty="0">
                          <a:solidFill>
                            <a:schemeClr val="tx1"/>
                          </a:solidFill>
                          <a:latin typeface="Yu Gothic UI" panose="020B0500000000000000" pitchFamily="34" charset="-128"/>
                          <a:ea typeface="Yu Gothic UI" panose="020B0500000000000000" pitchFamily="34" charset="-128"/>
                        </a:rPr>
                        <a:t>（推奨）</a:t>
                      </a:r>
                      <a:r>
                        <a:rPr kumimoji="1" lang="en-US" altLang="ja-JP" sz="1000" dirty="0">
                          <a:solidFill>
                            <a:schemeClr val="tx1"/>
                          </a:solidFill>
                          <a:latin typeface="Yu Gothic UI" panose="020B0500000000000000" pitchFamily="34" charset="-128"/>
                          <a:ea typeface="Yu Gothic UI" panose="020B0500000000000000" pitchFamily="34" charset="-128"/>
                        </a:rPr>
                        <a:t>5</a:t>
                      </a:r>
                      <a:r>
                        <a:rPr kumimoji="1" lang="ja-JP" altLang="en-US" sz="1000" dirty="0">
                          <a:solidFill>
                            <a:schemeClr val="tx1"/>
                          </a:solidFill>
                          <a:latin typeface="Yu Gothic UI" panose="020B0500000000000000" pitchFamily="34" charset="-128"/>
                          <a:ea typeface="Yu Gothic UI" panose="020B0500000000000000" pitchFamily="34" charset="-128"/>
                        </a:rPr>
                        <a:t>～</a:t>
                      </a:r>
                      <a:r>
                        <a:rPr kumimoji="1" lang="en-US" altLang="ja-JP" sz="1000" dirty="0">
                          <a:solidFill>
                            <a:schemeClr val="tx1"/>
                          </a:solidFill>
                          <a:latin typeface="Yu Gothic UI" panose="020B0500000000000000" pitchFamily="34" charset="-128"/>
                          <a:ea typeface="Yu Gothic UI" panose="020B0500000000000000" pitchFamily="34" charset="-128"/>
                        </a:rPr>
                        <a:t>20</a:t>
                      </a:r>
                      <a:r>
                        <a:rPr kumimoji="1" lang="ja-JP" altLang="en-US" sz="1000" dirty="0">
                          <a:solidFill>
                            <a:schemeClr val="tx1"/>
                          </a:solidFill>
                          <a:latin typeface="Yu Gothic UI" panose="020B0500000000000000" pitchFamily="34" charset="-128"/>
                          <a:ea typeface="Yu Gothic UI" panose="020B0500000000000000" pitchFamily="34" charset="-128"/>
                        </a:rPr>
                        <a:t>ｍ（環境により） </a:t>
                      </a:r>
                      <a:r>
                        <a:rPr kumimoji="1" lang="en-US" altLang="ja-JP" sz="1000" dirty="0">
                          <a:solidFill>
                            <a:schemeClr val="tx1"/>
                          </a:solidFill>
                          <a:latin typeface="Yu Gothic UI" panose="020B0500000000000000" pitchFamily="34" charset="-128"/>
                          <a:ea typeface="Yu Gothic UI" panose="020B0500000000000000" pitchFamily="34" charset="-128"/>
                        </a:rPr>
                        <a:t>2</a:t>
                      </a:r>
                      <a:r>
                        <a:rPr kumimoji="1" lang="ja-JP" altLang="en-US" sz="1000" dirty="0">
                          <a:solidFill>
                            <a:schemeClr val="tx1"/>
                          </a:solidFill>
                          <a:latin typeface="Yu Gothic UI" panose="020B0500000000000000" pitchFamily="34" charset="-128"/>
                          <a:ea typeface="Yu Gothic UI" panose="020B0500000000000000" pitchFamily="34" charset="-128"/>
                        </a:rPr>
                        <a:t>～</a:t>
                      </a:r>
                      <a:r>
                        <a:rPr kumimoji="1" lang="en-US" altLang="ja-JP" sz="1000" dirty="0">
                          <a:solidFill>
                            <a:schemeClr val="tx1"/>
                          </a:solidFill>
                          <a:latin typeface="Yu Gothic UI" panose="020B0500000000000000" pitchFamily="34" charset="-128"/>
                          <a:ea typeface="Yu Gothic UI" panose="020B0500000000000000" pitchFamily="34" charset="-128"/>
                        </a:rPr>
                        <a:t>30m</a:t>
                      </a:r>
                      <a:endParaRPr kumimoji="1" lang="ja-JP" altLang="en-US" sz="1000" dirty="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gridSpan="2"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a:solidFill>
                          <a:schemeClr val="tx1"/>
                        </a:solidFill>
                        <a:latin typeface="Meiryo UI" panose="020B0604030504040204" pitchFamily="50" charset="-128"/>
                        <a:ea typeface="Meiryo UI" panose="020B0604030504040204" pitchFamily="50" charset="-128"/>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vMerge="1">
                  <a:txBody>
                    <a:bodyPr/>
                    <a:lstStyle/>
                    <a:p>
                      <a:endParaRPr kumimoji="1" lang="ja-JP" altLang="en-US"/>
                    </a:p>
                  </a:txBody>
                  <a:tcPr/>
                </a:tc>
                <a:extLst>
                  <a:ext uri="{0D108BD9-81ED-4DB2-BD59-A6C34878D82A}">
                    <a16:rowId xmlns:a16="http://schemas.microsoft.com/office/drawing/2014/main" val="1496739259"/>
                  </a:ext>
                </a:extLst>
              </a:tr>
            </a:tbl>
          </a:graphicData>
        </a:graphic>
      </p:graphicFrame>
    </p:spTree>
    <p:extLst>
      <p:ext uri="{BB962C8B-B14F-4D97-AF65-F5344CB8AC3E}">
        <p14:creationId xmlns:p14="http://schemas.microsoft.com/office/powerpoint/2010/main" val="4247031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5064" y="101042"/>
            <a:ext cx="8735034" cy="383052"/>
          </a:xfrm>
        </p:spPr>
        <p:txBody>
          <a:bodyPr/>
          <a:lstStyle/>
          <a:p>
            <a:r>
              <a:rPr kumimoji="1" lang="ja-JP" altLang="en-US" dirty="0">
                <a:latin typeface="Yu Gothic UI" panose="020B0500000000000000" pitchFamily="34" charset="-128"/>
                <a:ea typeface="Yu Gothic UI" panose="020B0500000000000000" pitchFamily="34" charset="-128"/>
              </a:rPr>
              <a:t>スペック</a:t>
            </a:r>
            <a:r>
              <a:rPr kumimoji="1" lang="ja-JP" altLang="en-US" sz="2400" dirty="0">
                <a:latin typeface="Yu Gothic UI" panose="020B0500000000000000" pitchFamily="34" charset="-128"/>
                <a:ea typeface="Yu Gothic UI" panose="020B0500000000000000" pitchFamily="34" charset="-128"/>
              </a:rPr>
              <a:t>（</a:t>
            </a:r>
            <a:r>
              <a:rPr kumimoji="1" lang="en-US" altLang="ja-JP" sz="2400" dirty="0">
                <a:latin typeface="Yu Gothic UI" panose="020B0500000000000000" pitchFamily="34" charset="-128"/>
                <a:ea typeface="Yu Gothic UI" panose="020B0500000000000000" pitchFamily="34" charset="-128"/>
              </a:rPr>
              <a:t>WV-ASM300WUX</a:t>
            </a:r>
            <a:r>
              <a:rPr kumimoji="1" lang="ja-JP" altLang="en-US" sz="2400" dirty="0">
                <a:latin typeface="Yu Gothic UI" panose="020B0500000000000000" pitchFamily="34" charset="-128"/>
                <a:ea typeface="Yu Gothic UI" panose="020B0500000000000000" pitchFamily="34" charset="-128"/>
              </a:rPr>
              <a:t>　</a:t>
            </a:r>
            <a:r>
              <a:rPr kumimoji="1" lang="en-US" altLang="ja-JP" sz="2400" dirty="0">
                <a:latin typeface="Yu Gothic UI" panose="020B0500000000000000" pitchFamily="34" charset="-128"/>
                <a:ea typeface="Yu Gothic UI" panose="020B0500000000000000" pitchFamily="34" charset="-128"/>
              </a:rPr>
              <a:t>WV-XAE202WUX</a:t>
            </a:r>
            <a:r>
              <a:rPr kumimoji="1" lang="ja-JP" altLang="en-US" sz="2400" dirty="0">
                <a:latin typeface="Yu Gothic UI" panose="020B0500000000000000" pitchFamily="34" charset="-128"/>
                <a:ea typeface="Yu Gothic UI" panose="020B0500000000000000" pitchFamily="34" charset="-128"/>
              </a:rPr>
              <a:t>用拡張機能）</a:t>
            </a:r>
            <a:endParaRPr kumimoji="1" lang="ja-JP" altLang="en-US" sz="2800" dirty="0">
              <a:latin typeface="Yu Gothic UI" panose="020B0500000000000000" pitchFamily="34" charset="-128"/>
              <a:ea typeface="Yu Gothic UI" panose="020B0500000000000000" pitchFamily="34" charset="-128"/>
            </a:endParaRPr>
          </a:p>
        </p:txBody>
      </p:sp>
      <p:graphicFrame>
        <p:nvGraphicFramePr>
          <p:cNvPr id="3" name="表 2">
            <a:extLst>
              <a:ext uri="{FF2B5EF4-FFF2-40B4-BE49-F238E27FC236}">
                <a16:creationId xmlns:a16="http://schemas.microsoft.com/office/drawing/2014/main" id="{10D8D279-735B-68C0-AE96-1B3F2A31420F}"/>
              </a:ext>
            </a:extLst>
          </p:cNvPr>
          <p:cNvGraphicFramePr>
            <a:graphicFrameLocks noGrp="1"/>
          </p:cNvGraphicFramePr>
          <p:nvPr>
            <p:extLst>
              <p:ext uri="{D42A27DB-BD31-4B8C-83A1-F6EECF244321}">
                <p14:modId xmlns:p14="http://schemas.microsoft.com/office/powerpoint/2010/main" val="4174573681"/>
              </p:ext>
            </p:extLst>
          </p:nvPr>
        </p:nvGraphicFramePr>
        <p:xfrm>
          <a:off x="1170885" y="869868"/>
          <a:ext cx="6802232" cy="1546972"/>
        </p:xfrm>
        <a:graphic>
          <a:graphicData uri="http://schemas.openxmlformats.org/drawingml/2006/table">
            <a:tbl>
              <a:tblPr firstRow="1" bandRow="1"/>
              <a:tblGrid>
                <a:gridCol w="1769498">
                  <a:extLst>
                    <a:ext uri="{9D8B030D-6E8A-4147-A177-3AD203B41FA5}">
                      <a16:colId xmlns:a16="http://schemas.microsoft.com/office/drawing/2014/main" val="20000"/>
                    </a:ext>
                  </a:extLst>
                </a:gridCol>
                <a:gridCol w="2479058">
                  <a:extLst>
                    <a:ext uri="{9D8B030D-6E8A-4147-A177-3AD203B41FA5}">
                      <a16:colId xmlns:a16="http://schemas.microsoft.com/office/drawing/2014/main" val="20001"/>
                    </a:ext>
                  </a:extLst>
                </a:gridCol>
                <a:gridCol w="1276838">
                  <a:extLst>
                    <a:ext uri="{9D8B030D-6E8A-4147-A177-3AD203B41FA5}">
                      <a16:colId xmlns:a16="http://schemas.microsoft.com/office/drawing/2014/main" val="20002"/>
                    </a:ext>
                  </a:extLst>
                </a:gridCol>
                <a:gridCol w="1276838">
                  <a:extLst>
                    <a:ext uri="{9D8B030D-6E8A-4147-A177-3AD203B41FA5}">
                      <a16:colId xmlns:a16="http://schemas.microsoft.com/office/drawing/2014/main" val="20003"/>
                    </a:ext>
                  </a:extLst>
                </a:gridCol>
              </a:tblGrid>
              <a:tr h="205755">
                <a:tc rowSpan="2">
                  <a:txBody>
                    <a:bodyPr/>
                    <a:lstStyle>
                      <a:lvl1pPr marL="0" algn="l" defTabSz="914400" rtl="0" eaLnBrk="1" latinLnBrk="0" hangingPunct="1">
                        <a:defRPr kumimoji="1" sz="1800" b="1" kern="1200">
                          <a:solidFill>
                            <a:schemeClr val="lt1"/>
                          </a:solidFill>
                          <a:latin typeface="Arial"/>
                          <a:ea typeface="Meiryo UI"/>
                        </a:defRPr>
                      </a:lvl1pPr>
                      <a:lvl2pPr marL="457200" algn="l" defTabSz="914400" rtl="0" eaLnBrk="1" latinLnBrk="0" hangingPunct="1">
                        <a:defRPr kumimoji="1" sz="1800" b="1" kern="1200">
                          <a:solidFill>
                            <a:schemeClr val="lt1"/>
                          </a:solidFill>
                          <a:latin typeface="Arial"/>
                          <a:ea typeface="Meiryo UI"/>
                        </a:defRPr>
                      </a:lvl2pPr>
                      <a:lvl3pPr marL="914400" algn="l" defTabSz="914400" rtl="0" eaLnBrk="1" latinLnBrk="0" hangingPunct="1">
                        <a:defRPr kumimoji="1" sz="1800" b="1" kern="1200">
                          <a:solidFill>
                            <a:schemeClr val="lt1"/>
                          </a:solidFill>
                          <a:latin typeface="Arial"/>
                          <a:ea typeface="Meiryo UI"/>
                        </a:defRPr>
                      </a:lvl3pPr>
                      <a:lvl4pPr marL="1371600" algn="l" defTabSz="914400" rtl="0" eaLnBrk="1" latinLnBrk="0" hangingPunct="1">
                        <a:defRPr kumimoji="1" sz="1800" b="1" kern="1200">
                          <a:solidFill>
                            <a:schemeClr val="lt1"/>
                          </a:solidFill>
                          <a:latin typeface="Arial"/>
                          <a:ea typeface="Meiryo UI"/>
                        </a:defRPr>
                      </a:lvl4pPr>
                      <a:lvl5pPr marL="1828800" algn="l" defTabSz="914400" rtl="0" eaLnBrk="1" latinLnBrk="0" hangingPunct="1">
                        <a:defRPr kumimoji="1" sz="1800" b="1" kern="1200">
                          <a:solidFill>
                            <a:schemeClr val="lt1"/>
                          </a:solidFill>
                          <a:latin typeface="Arial"/>
                          <a:ea typeface="Meiryo UI"/>
                        </a:defRPr>
                      </a:lvl5pPr>
                      <a:lvl6pPr marL="2286000" algn="l" defTabSz="914400" rtl="0" eaLnBrk="1" latinLnBrk="0" hangingPunct="1">
                        <a:defRPr kumimoji="1" sz="1800" b="1" kern="1200">
                          <a:solidFill>
                            <a:schemeClr val="lt1"/>
                          </a:solidFill>
                          <a:latin typeface="Arial"/>
                          <a:ea typeface="Meiryo UI"/>
                        </a:defRPr>
                      </a:lvl6pPr>
                      <a:lvl7pPr marL="2743200" algn="l" defTabSz="914400" rtl="0" eaLnBrk="1" latinLnBrk="0" hangingPunct="1">
                        <a:defRPr kumimoji="1" sz="1800" b="1" kern="1200">
                          <a:solidFill>
                            <a:schemeClr val="lt1"/>
                          </a:solidFill>
                          <a:latin typeface="Arial"/>
                          <a:ea typeface="Meiryo UI"/>
                        </a:defRPr>
                      </a:lvl7pPr>
                      <a:lvl8pPr marL="3200400" algn="l" defTabSz="914400" rtl="0" eaLnBrk="1" latinLnBrk="0" hangingPunct="1">
                        <a:defRPr kumimoji="1" sz="1800" b="1" kern="1200">
                          <a:solidFill>
                            <a:schemeClr val="lt1"/>
                          </a:solidFill>
                          <a:latin typeface="Arial"/>
                          <a:ea typeface="Meiryo UI"/>
                        </a:defRPr>
                      </a:lvl8pPr>
                      <a:lvl9pPr marL="3657600" algn="l" defTabSz="914400" rtl="0" eaLnBrk="1" latinLnBrk="0" hangingPunct="1">
                        <a:defRPr kumimoji="1" sz="1800" b="1" kern="1200">
                          <a:solidFill>
                            <a:schemeClr val="lt1"/>
                          </a:solidFill>
                          <a:latin typeface="Arial"/>
                          <a:ea typeface="Meiryo UI"/>
                        </a:defRPr>
                      </a:lvl9pPr>
                    </a:lstStyle>
                    <a:p>
                      <a:pPr algn="ctr"/>
                      <a:endParaRPr kumimoji="1" lang="ja-JP" altLang="en-US"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rowSpan="2">
                  <a:txBody>
                    <a:bodyPr/>
                    <a:lstStyle>
                      <a:lvl1pPr marL="0" algn="l" defTabSz="914400" rtl="0" eaLnBrk="1" latinLnBrk="0" hangingPunct="1">
                        <a:defRPr kumimoji="1" sz="1800" b="1" kern="1200">
                          <a:solidFill>
                            <a:schemeClr val="lt1"/>
                          </a:solidFill>
                          <a:latin typeface="Arial"/>
                          <a:ea typeface="Meiryo UI"/>
                        </a:defRPr>
                      </a:lvl1pPr>
                      <a:lvl2pPr marL="457200" algn="l" defTabSz="914400" rtl="0" eaLnBrk="1" latinLnBrk="0" hangingPunct="1">
                        <a:defRPr kumimoji="1" sz="1800" b="1" kern="1200">
                          <a:solidFill>
                            <a:schemeClr val="lt1"/>
                          </a:solidFill>
                          <a:latin typeface="Arial"/>
                          <a:ea typeface="Meiryo UI"/>
                        </a:defRPr>
                      </a:lvl2pPr>
                      <a:lvl3pPr marL="914400" algn="l" defTabSz="914400" rtl="0" eaLnBrk="1" latinLnBrk="0" hangingPunct="1">
                        <a:defRPr kumimoji="1" sz="1800" b="1" kern="1200">
                          <a:solidFill>
                            <a:schemeClr val="lt1"/>
                          </a:solidFill>
                          <a:latin typeface="Arial"/>
                          <a:ea typeface="Meiryo UI"/>
                        </a:defRPr>
                      </a:lvl3pPr>
                      <a:lvl4pPr marL="1371600" algn="l" defTabSz="914400" rtl="0" eaLnBrk="1" latinLnBrk="0" hangingPunct="1">
                        <a:defRPr kumimoji="1" sz="1800" b="1" kern="1200">
                          <a:solidFill>
                            <a:schemeClr val="lt1"/>
                          </a:solidFill>
                          <a:latin typeface="Arial"/>
                          <a:ea typeface="Meiryo UI"/>
                        </a:defRPr>
                      </a:lvl4pPr>
                      <a:lvl5pPr marL="1828800" algn="l" defTabSz="914400" rtl="0" eaLnBrk="1" latinLnBrk="0" hangingPunct="1">
                        <a:defRPr kumimoji="1" sz="1800" b="1" kern="1200">
                          <a:solidFill>
                            <a:schemeClr val="lt1"/>
                          </a:solidFill>
                          <a:latin typeface="Arial"/>
                          <a:ea typeface="Meiryo UI"/>
                        </a:defRPr>
                      </a:lvl5pPr>
                      <a:lvl6pPr marL="2286000" algn="l" defTabSz="914400" rtl="0" eaLnBrk="1" latinLnBrk="0" hangingPunct="1">
                        <a:defRPr kumimoji="1" sz="1800" b="1" kern="1200">
                          <a:solidFill>
                            <a:schemeClr val="lt1"/>
                          </a:solidFill>
                          <a:latin typeface="Arial"/>
                          <a:ea typeface="Meiryo UI"/>
                        </a:defRPr>
                      </a:lvl6pPr>
                      <a:lvl7pPr marL="2743200" algn="l" defTabSz="914400" rtl="0" eaLnBrk="1" latinLnBrk="0" hangingPunct="1">
                        <a:defRPr kumimoji="1" sz="1800" b="1" kern="1200">
                          <a:solidFill>
                            <a:schemeClr val="lt1"/>
                          </a:solidFill>
                          <a:latin typeface="Arial"/>
                          <a:ea typeface="Meiryo UI"/>
                        </a:defRPr>
                      </a:lvl7pPr>
                      <a:lvl8pPr marL="3200400" algn="l" defTabSz="914400" rtl="0" eaLnBrk="1" latinLnBrk="0" hangingPunct="1">
                        <a:defRPr kumimoji="1" sz="1800" b="1" kern="1200">
                          <a:solidFill>
                            <a:schemeClr val="lt1"/>
                          </a:solidFill>
                          <a:latin typeface="Arial"/>
                          <a:ea typeface="Meiryo UI"/>
                        </a:defRPr>
                      </a:lvl8pPr>
                      <a:lvl9pPr marL="3657600" algn="l" defTabSz="914400" rtl="0" eaLnBrk="1" latinLnBrk="0" hangingPunct="1">
                        <a:defRPr kumimoji="1" sz="1800" b="1" kern="1200">
                          <a:solidFill>
                            <a:schemeClr val="lt1"/>
                          </a:solidFill>
                          <a:latin typeface="Arial"/>
                          <a:ea typeface="Meiryo UI"/>
                        </a:defRPr>
                      </a:lvl9pPr>
                    </a:lstStyle>
                    <a:p>
                      <a:pPr algn="ctr"/>
                      <a:r>
                        <a:rPr kumimoji="1" lang="ja-JP" altLang="en-US" sz="10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新ナンバーキャッチ</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ctr"/>
                      <a:r>
                        <a:rPr kumimoji="1" lang="ja-JP" altLang="en-US" sz="10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従来ナンバーキャッチ</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endParaRPr kumimoji="1" lang="ja-JP" altLang="en-US" sz="1200">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05755">
                <a:tc vMerge="1">
                  <a:txBody>
                    <a:bodyPr/>
                    <a:lstStyle/>
                    <a:p>
                      <a:pPr algn="ctr"/>
                      <a:endParaRPr kumimoji="1" lang="ja-JP" altLang="en-US" sz="1200" b="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vMerge="1">
                  <a:txBody>
                    <a:bodyPr/>
                    <a:lstStyle/>
                    <a:p>
                      <a:pPr algn="ctr"/>
                      <a:endParaRPr kumimoji="1" lang="ja-JP" altLang="en-US" sz="1200" b="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ctr"/>
                      <a:r>
                        <a:rPr kumimoji="1" lang="en-US" altLang="ja-JP" sz="10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NR500L</a:t>
                      </a:r>
                      <a:endParaRPr kumimoji="1" lang="ja-JP" altLang="en-US" sz="10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ctr"/>
                      <a:r>
                        <a:rPr kumimoji="1" lang="en-US" altLang="ja-JP" sz="10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rPr>
                        <a:t>NR500</a:t>
                      </a:r>
                      <a:endParaRPr kumimoji="1" lang="ja-JP" altLang="en-US" sz="1000" b="1" dirty="0">
                        <a:solidFill>
                          <a:schemeClr val="bg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629874163"/>
                  </a:ext>
                </a:extLst>
              </a:tr>
              <a:tr h="205755">
                <a:tc>
                  <a:txBody>
                    <a:bodyPr/>
                    <a:lstStyle>
                      <a:lvl1pPr marL="0" algn="l" defTabSz="914400" rtl="0" eaLnBrk="1" latinLnBrk="0" hangingPunct="1">
                        <a:defRPr kumimoji="1" sz="1800" kern="1200">
                          <a:solidFill>
                            <a:schemeClr val="dk1"/>
                          </a:solidFill>
                          <a:latin typeface="Arial"/>
                          <a:ea typeface="Meiryo UI"/>
                        </a:defRPr>
                      </a:lvl1pPr>
                      <a:lvl2pPr marL="457200" algn="l" defTabSz="914400" rtl="0" eaLnBrk="1" latinLnBrk="0" hangingPunct="1">
                        <a:defRPr kumimoji="1" sz="1800" kern="1200">
                          <a:solidFill>
                            <a:schemeClr val="dk1"/>
                          </a:solidFill>
                          <a:latin typeface="Arial"/>
                          <a:ea typeface="Meiryo UI"/>
                        </a:defRPr>
                      </a:lvl2pPr>
                      <a:lvl3pPr marL="914400" algn="l" defTabSz="914400" rtl="0" eaLnBrk="1" latinLnBrk="0" hangingPunct="1">
                        <a:defRPr kumimoji="1" sz="1800" kern="1200">
                          <a:solidFill>
                            <a:schemeClr val="dk1"/>
                          </a:solidFill>
                          <a:latin typeface="Arial"/>
                          <a:ea typeface="Meiryo UI"/>
                        </a:defRPr>
                      </a:lvl3pPr>
                      <a:lvl4pPr marL="1371600" algn="l" defTabSz="914400" rtl="0" eaLnBrk="1" latinLnBrk="0" hangingPunct="1">
                        <a:defRPr kumimoji="1" sz="1800" kern="1200">
                          <a:solidFill>
                            <a:schemeClr val="dk1"/>
                          </a:solidFill>
                          <a:latin typeface="Arial"/>
                          <a:ea typeface="Meiryo UI"/>
                        </a:defRPr>
                      </a:lvl4pPr>
                      <a:lvl5pPr marL="1828800" algn="l" defTabSz="914400" rtl="0" eaLnBrk="1" latinLnBrk="0" hangingPunct="1">
                        <a:defRPr kumimoji="1" sz="1800" kern="1200">
                          <a:solidFill>
                            <a:schemeClr val="dk1"/>
                          </a:solidFill>
                          <a:latin typeface="Arial"/>
                          <a:ea typeface="Meiryo UI"/>
                        </a:defRPr>
                      </a:lvl5pPr>
                      <a:lvl6pPr marL="2286000" algn="l" defTabSz="914400" rtl="0" eaLnBrk="1" latinLnBrk="0" hangingPunct="1">
                        <a:defRPr kumimoji="1" sz="1800" kern="1200">
                          <a:solidFill>
                            <a:schemeClr val="dk1"/>
                          </a:solidFill>
                          <a:latin typeface="Arial"/>
                          <a:ea typeface="Meiryo UI"/>
                        </a:defRPr>
                      </a:lvl6pPr>
                      <a:lvl7pPr marL="2743200" algn="l" defTabSz="914400" rtl="0" eaLnBrk="1" latinLnBrk="0" hangingPunct="1">
                        <a:defRPr kumimoji="1" sz="1800" kern="1200">
                          <a:solidFill>
                            <a:schemeClr val="dk1"/>
                          </a:solidFill>
                          <a:latin typeface="Arial"/>
                          <a:ea typeface="Meiryo UI"/>
                        </a:defRPr>
                      </a:lvl7pPr>
                      <a:lvl8pPr marL="3200400" algn="l" defTabSz="914400" rtl="0" eaLnBrk="1" latinLnBrk="0" hangingPunct="1">
                        <a:defRPr kumimoji="1" sz="1800" kern="1200">
                          <a:solidFill>
                            <a:schemeClr val="dk1"/>
                          </a:solidFill>
                          <a:latin typeface="Arial"/>
                          <a:ea typeface="Meiryo UI"/>
                        </a:defRPr>
                      </a:lvl8pPr>
                      <a:lvl9pPr marL="3657600" algn="l" defTabSz="914400" rtl="0" eaLnBrk="1" latinLnBrk="0" hangingPunct="1">
                        <a:defRPr kumimoji="1" sz="1800" kern="1200">
                          <a:solidFill>
                            <a:schemeClr val="dk1"/>
                          </a:solidFill>
                          <a:latin typeface="Arial"/>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Yu Gothic UI" panose="020B0500000000000000" pitchFamily="34" charset="-128"/>
                          <a:ea typeface="Yu Gothic UI" panose="020B0500000000000000" pitchFamily="34" charset="-128"/>
                        </a:rPr>
                        <a:t>ナンバー認識用カメラ接続台数</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kumimoji="1" sz="1800" kern="1200">
                          <a:solidFill>
                            <a:schemeClr val="dk1"/>
                          </a:solidFill>
                          <a:latin typeface="Arial"/>
                          <a:ea typeface="Meiryo UI"/>
                        </a:defRPr>
                      </a:lvl1pPr>
                      <a:lvl2pPr marL="457200" algn="l" defTabSz="914400" rtl="0" eaLnBrk="1" latinLnBrk="0" hangingPunct="1">
                        <a:defRPr kumimoji="1" sz="1800" kern="1200">
                          <a:solidFill>
                            <a:schemeClr val="dk1"/>
                          </a:solidFill>
                          <a:latin typeface="Arial"/>
                          <a:ea typeface="Meiryo UI"/>
                        </a:defRPr>
                      </a:lvl2pPr>
                      <a:lvl3pPr marL="914400" algn="l" defTabSz="914400" rtl="0" eaLnBrk="1" latinLnBrk="0" hangingPunct="1">
                        <a:defRPr kumimoji="1" sz="1800" kern="1200">
                          <a:solidFill>
                            <a:schemeClr val="dk1"/>
                          </a:solidFill>
                          <a:latin typeface="Arial"/>
                          <a:ea typeface="Meiryo UI"/>
                        </a:defRPr>
                      </a:lvl3pPr>
                      <a:lvl4pPr marL="1371600" algn="l" defTabSz="914400" rtl="0" eaLnBrk="1" latinLnBrk="0" hangingPunct="1">
                        <a:defRPr kumimoji="1" sz="1800" kern="1200">
                          <a:solidFill>
                            <a:schemeClr val="dk1"/>
                          </a:solidFill>
                          <a:latin typeface="Arial"/>
                          <a:ea typeface="Meiryo UI"/>
                        </a:defRPr>
                      </a:lvl4pPr>
                      <a:lvl5pPr marL="1828800" algn="l" defTabSz="914400" rtl="0" eaLnBrk="1" latinLnBrk="0" hangingPunct="1">
                        <a:defRPr kumimoji="1" sz="1800" kern="1200">
                          <a:solidFill>
                            <a:schemeClr val="dk1"/>
                          </a:solidFill>
                          <a:latin typeface="Arial"/>
                          <a:ea typeface="Meiryo UI"/>
                        </a:defRPr>
                      </a:lvl5pPr>
                      <a:lvl6pPr marL="2286000" algn="l" defTabSz="914400" rtl="0" eaLnBrk="1" latinLnBrk="0" hangingPunct="1">
                        <a:defRPr kumimoji="1" sz="1800" kern="1200">
                          <a:solidFill>
                            <a:schemeClr val="dk1"/>
                          </a:solidFill>
                          <a:latin typeface="Arial"/>
                          <a:ea typeface="Meiryo UI"/>
                        </a:defRPr>
                      </a:lvl6pPr>
                      <a:lvl7pPr marL="2743200" algn="l" defTabSz="914400" rtl="0" eaLnBrk="1" latinLnBrk="0" hangingPunct="1">
                        <a:defRPr kumimoji="1" sz="1800" kern="1200">
                          <a:solidFill>
                            <a:schemeClr val="dk1"/>
                          </a:solidFill>
                          <a:latin typeface="Arial"/>
                          <a:ea typeface="Meiryo UI"/>
                        </a:defRPr>
                      </a:lvl7pPr>
                      <a:lvl8pPr marL="3200400" algn="l" defTabSz="914400" rtl="0" eaLnBrk="1" latinLnBrk="0" hangingPunct="1">
                        <a:defRPr kumimoji="1" sz="1800" kern="1200">
                          <a:solidFill>
                            <a:schemeClr val="dk1"/>
                          </a:solidFill>
                          <a:latin typeface="Arial"/>
                          <a:ea typeface="Meiryo UI"/>
                        </a:defRPr>
                      </a:lvl8pPr>
                      <a:lvl9pPr marL="3657600" algn="l" defTabSz="914400" rtl="0" eaLnBrk="1" latinLnBrk="0" hangingPunct="1">
                        <a:defRPr kumimoji="1" sz="1800" kern="1200">
                          <a:solidFill>
                            <a:schemeClr val="dk1"/>
                          </a:solidFill>
                          <a:latin typeface="Arial"/>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a:solidFill>
                            <a:schemeClr val="tx1"/>
                          </a:solidFill>
                          <a:latin typeface="Yu Gothic UI" panose="020B0500000000000000" pitchFamily="34" charset="-128"/>
                          <a:ea typeface="Yu Gothic UI" panose="020B0500000000000000" pitchFamily="34" charset="-128"/>
                        </a:rPr>
                        <a:t>16</a:t>
                      </a:r>
                      <a:r>
                        <a:rPr kumimoji="1" lang="ja-JP" altLang="en-US" sz="1000" b="0">
                          <a:solidFill>
                            <a:schemeClr val="tx1"/>
                          </a:solidFill>
                          <a:latin typeface="Yu Gothic UI" panose="020B0500000000000000" pitchFamily="34" charset="-128"/>
                          <a:ea typeface="Yu Gothic UI" panose="020B0500000000000000" pitchFamily="34" charset="-128"/>
                        </a:rPr>
                        <a:t>台 </a:t>
                      </a:r>
                      <a:r>
                        <a:rPr kumimoji="1" lang="en-US" altLang="ja-JP" sz="1000" b="0">
                          <a:solidFill>
                            <a:schemeClr val="tx1"/>
                          </a:solidFill>
                          <a:latin typeface="Yu Gothic UI" panose="020B0500000000000000" pitchFamily="34" charset="-128"/>
                          <a:ea typeface="Yu Gothic UI" panose="020B0500000000000000" pitchFamily="34" charset="-128"/>
                        </a:rPr>
                        <a:t>*1</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l"/>
                      <a:r>
                        <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2</a:t>
                      </a:r>
                      <a:r>
                        <a:rPr kumimoji="1" lang="ja-JP" altLang="en-US"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台</a:t>
                      </a:r>
                      <a:endPar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l"/>
                      <a:r>
                        <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4</a:t>
                      </a:r>
                      <a:r>
                        <a:rPr kumimoji="1" lang="ja-JP" altLang="en-US"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台</a:t>
                      </a:r>
                      <a:endPar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1"/>
                  </a:ext>
                </a:extLst>
              </a:tr>
              <a:tr h="205755">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r>
                        <a:rPr kumimoji="1" lang="ja-JP" altLang="en-US" sz="1000">
                          <a:solidFill>
                            <a:schemeClr val="tx1"/>
                          </a:solidFill>
                          <a:latin typeface="Yu Gothic UI" panose="020B0500000000000000" pitchFamily="34" charset="-128"/>
                          <a:ea typeface="Yu Gothic UI" panose="020B0500000000000000" pitchFamily="34" charset="-128"/>
                        </a:rPr>
                        <a:t>照合用登録ナンバー情報数</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a:solidFill>
                            <a:schemeClr val="tx1"/>
                          </a:solidFill>
                          <a:latin typeface="Yu Gothic UI" panose="020B0500000000000000" pitchFamily="34" charset="-128"/>
                          <a:ea typeface="Yu Gothic UI" panose="020B0500000000000000" pitchFamily="34" charset="-128"/>
                        </a:rPr>
                        <a:t>25,000</a:t>
                      </a:r>
                      <a:r>
                        <a:rPr kumimoji="1" lang="ja-JP" altLang="en-US" sz="1000">
                          <a:solidFill>
                            <a:schemeClr val="tx1"/>
                          </a:solidFill>
                          <a:latin typeface="Yu Gothic UI" panose="020B0500000000000000" pitchFamily="34" charset="-128"/>
                          <a:ea typeface="Yu Gothic UI" panose="020B0500000000000000" pitchFamily="34" charset="-128"/>
                        </a:rPr>
                        <a:t>件 </a:t>
                      </a:r>
                      <a:r>
                        <a:rPr kumimoji="1" lang="en-US" altLang="ja-JP" sz="1000">
                          <a:solidFill>
                            <a:schemeClr val="tx1"/>
                          </a:solidFill>
                          <a:latin typeface="Yu Gothic UI" panose="020B0500000000000000" pitchFamily="34" charset="-128"/>
                          <a:ea typeface="Yu Gothic UI" panose="020B0500000000000000" pitchFamily="34" charset="-128"/>
                        </a:rPr>
                        <a:t>X 10</a:t>
                      </a:r>
                      <a:r>
                        <a:rPr kumimoji="1" lang="ja-JP" altLang="en-US" sz="1000">
                          <a:solidFill>
                            <a:schemeClr val="tx1"/>
                          </a:solidFill>
                          <a:latin typeface="Yu Gothic UI" panose="020B0500000000000000" pitchFamily="34" charset="-128"/>
                          <a:ea typeface="Yu Gothic UI" panose="020B0500000000000000" pitchFamily="34" charset="-128"/>
                        </a:rPr>
                        <a:t>リスト</a:t>
                      </a:r>
                      <a:r>
                        <a:rPr kumimoji="1" lang="ja-JP" altLang="en-US" sz="1000">
                          <a:solidFill>
                            <a:srgbClr val="FF0000"/>
                          </a:solidFill>
                          <a:latin typeface="Yu Gothic UI" panose="020B0500000000000000" pitchFamily="34" charset="-128"/>
                          <a:ea typeface="Yu Gothic UI" panose="020B0500000000000000" pitchFamily="34" charset="-128"/>
                        </a:rPr>
                        <a:t>（推奨</a:t>
                      </a:r>
                      <a:r>
                        <a:rPr kumimoji="1" lang="en-US" altLang="ja-JP" sz="1000">
                          <a:solidFill>
                            <a:srgbClr val="FF0000"/>
                          </a:solidFill>
                          <a:latin typeface="Yu Gothic UI" panose="020B0500000000000000" pitchFamily="34" charset="-128"/>
                          <a:ea typeface="Yu Gothic UI" panose="020B0500000000000000" pitchFamily="34" charset="-128"/>
                        </a:rPr>
                        <a:t>2</a:t>
                      </a:r>
                      <a:r>
                        <a:rPr kumimoji="1" lang="ja-JP" altLang="en-US" sz="1000">
                          <a:solidFill>
                            <a:srgbClr val="FF0000"/>
                          </a:solidFill>
                          <a:latin typeface="Yu Gothic UI" panose="020B0500000000000000" pitchFamily="34" charset="-128"/>
                          <a:ea typeface="Yu Gothic UI" panose="020B0500000000000000" pitchFamily="34" charset="-128"/>
                        </a:rPr>
                        <a:t>リスト）</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a:solidFill>
                            <a:schemeClr val="tx1"/>
                          </a:solidFill>
                          <a:latin typeface="Yu Gothic UI" panose="020B0500000000000000" pitchFamily="34" charset="-128"/>
                          <a:ea typeface="Yu Gothic UI" panose="020B0500000000000000" pitchFamily="34" charset="-128"/>
                        </a:rPr>
                        <a:t>25,000</a:t>
                      </a:r>
                      <a:r>
                        <a:rPr kumimoji="1" lang="ja-JP" altLang="en-US" sz="1000">
                          <a:solidFill>
                            <a:schemeClr val="tx1"/>
                          </a:solidFill>
                          <a:latin typeface="Yu Gothic UI" panose="020B0500000000000000" pitchFamily="34" charset="-128"/>
                          <a:ea typeface="Yu Gothic UI" panose="020B0500000000000000" pitchFamily="34" charset="-128"/>
                        </a:rPr>
                        <a:t>件</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pPr algn="l"/>
                      <a:endParaRPr kumimoji="1" lang="en-US" altLang="ja-JP" sz="1200" b="1">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4A6DB">
                        <a:tint val="40000"/>
                      </a:srgbClr>
                    </a:solidFill>
                  </a:tcPr>
                </a:tc>
                <a:extLst>
                  <a:ext uri="{0D108BD9-81ED-4DB2-BD59-A6C34878D82A}">
                    <a16:rowId xmlns:a16="http://schemas.microsoft.com/office/drawing/2014/main" val="4064466671"/>
                  </a:ext>
                </a:extLst>
              </a:tr>
              <a:tr h="205755">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r>
                        <a:rPr kumimoji="1" lang="ja-JP" altLang="en-US" sz="1000">
                          <a:solidFill>
                            <a:schemeClr val="tx1"/>
                          </a:solidFill>
                          <a:latin typeface="Yu Gothic UI" panose="020B0500000000000000" pitchFamily="34" charset="-128"/>
                          <a:ea typeface="Yu Gothic UI" panose="020B0500000000000000" pitchFamily="34" charset="-128"/>
                        </a:rPr>
                        <a:t>照合ルール数</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a:solidFill>
                            <a:schemeClr val="tx1"/>
                          </a:solidFill>
                          <a:latin typeface="Yu Gothic UI" panose="020B0500000000000000" pitchFamily="34" charset="-128"/>
                          <a:ea typeface="Yu Gothic UI" panose="020B0500000000000000" pitchFamily="34" charset="-128"/>
                        </a:rPr>
                        <a:t>最大 </a:t>
                      </a:r>
                      <a:r>
                        <a:rPr kumimoji="1" lang="en-US" altLang="ja-JP" sz="1000">
                          <a:solidFill>
                            <a:schemeClr val="tx1"/>
                          </a:solidFill>
                          <a:latin typeface="Yu Gothic UI" panose="020B0500000000000000" pitchFamily="34" charset="-128"/>
                          <a:ea typeface="Yu Gothic UI" panose="020B0500000000000000" pitchFamily="34" charset="-128"/>
                        </a:rPr>
                        <a:t>10</a:t>
                      </a:r>
                      <a:r>
                        <a:rPr kumimoji="1" lang="ja-JP" altLang="en-US" sz="1000">
                          <a:solidFill>
                            <a:schemeClr val="tx1"/>
                          </a:solidFill>
                          <a:latin typeface="Yu Gothic UI" panose="020B0500000000000000" pitchFamily="34" charset="-128"/>
                          <a:ea typeface="Yu Gothic UI" panose="020B0500000000000000" pitchFamily="34" charset="-128"/>
                        </a:rPr>
                        <a:t>件 </a:t>
                      </a:r>
                      <a:r>
                        <a:rPr kumimoji="1" lang="en-US" altLang="ja-JP" sz="1000">
                          <a:solidFill>
                            <a:schemeClr val="tx1"/>
                          </a:solidFill>
                          <a:latin typeface="Yu Gothic UI" panose="020B0500000000000000" pitchFamily="34" charset="-128"/>
                          <a:ea typeface="Yu Gothic UI" panose="020B0500000000000000" pitchFamily="34" charset="-128"/>
                        </a:rPr>
                        <a:t>*2</a:t>
                      </a:r>
                      <a:endParaRPr kumimoji="1" lang="ja-JP" altLang="en-US" sz="100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gridSpan="2">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a:solidFill>
                            <a:schemeClr val="tx1"/>
                          </a:solidFill>
                          <a:latin typeface="Yu Gothic UI" panose="020B0500000000000000" pitchFamily="34" charset="-128"/>
                          <a:ea typeface="Yu Gothic UI" panose="020B0500000000000000" pitchFamily="34" charset="-128"/>
                        </a:rPr>
                        <a:t>-</a:t>
                      </a:r>
                      <a:endParaRPr kumimoji="1" lang="ja-JP" altLang="en-US" sz="100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hMerge="1">
                  <a:txBody>
                    <a:bodyPr/>
                    <a:lstStyle/>
                    <a:p>
                      <a:endParaRPr kumimoji="1" lang="ja-JP" altLang="en-US"/>
                    </a:p>
                  </a:txBody>
                  <a:tcPr/>
                </a:tc>
                <a:extLst>
                  <a:ext uri="{0D108BD9-81ED-4DB2-BD59-A6C34878D82A}">
                    <a16:rowId xmlns:a16="http://schemas.microsoft.com/office/drawing/2014/main" val="2703216899"/>
                  </a:ext>
                </a:extLst>
              </a:tr>
              <a:tr h="205755">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r>
                        <a:rPr kumimoji="1" lang="ja-JP" altLang="en-US" sz="1000">
                          <a:solidFill>
                            <a:schemeClr val="tx1"/>
                          </a:solidFill>
                          <a:latin typeface="Yu Gothic UI" panose="020B0500000000000000" pitchFamily="34" charset="-128"/>
                          <a:ea typeface="Yu Gothic UI" panose="020B0500000000000000" pitchFamily="34" charset="-128"/>
                        </a:rPr>
                        <a:t>ナンバー照合履歴保持数</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a:solidFill>
                            <a:schemeClr val="tx1"/>
                          </a:solidFill>
                          <a:latin typeface="Yu Gothic UI" panose="020B0500000000000000" pitchFamily="34" charset="-128"/>
                          <a:ea typeface="Yu Gothic UI" panose="020B0500000000000000" pitchFamily="34" charset="-128"/>
                        </a:rPr>
                        <a:t>800,000</a:t>
                      </a:r>
                      <a:r>
                        <a:rPr kumimoji="1" lang="ja-JP" altLang="en-US" sz="1000">
                          <a:solidFill>
                            <a:schemeClr val="tx1"/>
                          </a:solidFill>
                          <a:latin typeface="Yu Gothic UI" panose="020B0500000000000000" pitchFamily="34" charset="-128"/>
                          <a:ea typeface="Yu Gothic UI" panose="020B0500000000000000" pitchFamily="34" charset="-128"/>
                        </a:rPr>
                        <a:t>件</a:t>
                      </a:r>
                      <a:r>
                        <a:rPr kumimoji="1" lang="en-US" altLang="ja-JP" sz="1000" baseline="0">
                          <a:solidFill>
                            <a:schemeClr val="tx1"/>
                          </a:solidFill>
                          <a:latin typeface="Yu Gothic UI" panose="020B0500000000000000" pitchFamily="34" charset="-128"/>
                          <a:ea typeface="Yu Gothic UI" panose="020B0500000000000000" pitchFamily="34" charset="-128"/>
                        </a:rPr>
                        <a:t> / </a:t>
                      </a:r>
                      <a:r>
                        <a:rPr kumimoji="1" lang="ja-JP" altLang="en-US" sz="1000" baseline="0">
                          <a:solidFill>
                            <a:schemeClr val="tx1"/>
                          </a:solidFill>
                          <a:latin typeface="Yu Gothic UI" panose="020B0500000000000000" pitchFamily="34" charset="-128"/>
                          <a:ea typeface="Yu Gothic UI" panose="020B0500000000000000" pitchFamily="34" charset="-128"/>
                        </a:rPr>
                        <a:t>最大</a:t>
                      </a:r>
                      <a:r>
                        <a:rPr kumimoji="1" lang="en-US" altLang="ja-JP" sz="1000" baseline="0">
                          <a:solidFill>
                            <a:schemeClr val="tx1"/>
                          </a:solidFill>
                          <a:latin typeface="Yu Gothic UI" panose="020B0500000000000000" pitchFamily="34" charset="-128"/>
                          <a:ea typeface="Yu Gothic UI" panose="020B0500000000000000" pitchFamily="34" charset="-128"/>
                        </a:rPr>
                        <a:t>120</a:t>
                      </a:r>
                      <a:r>
                        <a:rPr kumimoji="1" lang="ja-JP" altLang="en-US" sz="1000" baseline="0">
                          <a:solidFill>
                            <a:schemeClr val="tx1"/>
                          </a:solidFill>
                          <a:latin typeface="Yu Gothic UI" panose="020B0500000000000000" pitchFamily="34" charset="-128"/>
                          <a:ea typeface="Yu Gothic UI" panose="020B0500000000000000" pitchFamily="34" charset="-128"/>
                        </a:rPr>
                        <a:t>日 </a:t>
                      </a:r>
                      <a:r>
                        <a:rPr kumimoji="1" lang="en-US" altLang="ja-JP" sz="1000" baseline="0">
                          <a:solidFill>
                            <a:schemeClr val="tx1"/>
                          </a:solidFill>
                          <a:latin typeface="Yu Gothic UI" panose="020B0500000000000000" pitchFamily="34" charset="-128"/>
                          <a:ea typeface="Yu Gothic UI" panose="020B0500000000000000" pitchFamily="34" charset="-128"/>
                        </a:rPr>
                        <a:t>*3</a:t>
                      </a:r>
                      <a:endParaRPr kumimoji="1" lang="ja-JP" altLang="en-US" sz="1000">
                        <a:solidFill>
                          <a:schemeClr val="tx1"/>
                        </a:solidFill>
                        <a:latin typeface="Yu Gothic UI" panose="020B0500000000000000" pitchFamily="34" charset="-128"/>
                        <a:ea typeface="Yu Gothic UI" panose="020B0500000000000000" pitchFamily="34"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95285" rtl="0" eaLnBrk="1" latinLnBrk="0" hangingPunct="1">
                        <a:defRPr kumimoji="1" sz="1950" kern="1200">
                          <a:solidFill>
                            <a:schemeClr val="tx1"/>
                          </a:solidFill>
                          <a:latin typeface="Arial"/>
                          <a:ea typeface="ＭＳ Ｐゴシック"/>
                        </a:defRPr>
                      </a:lvl1pPr>
                      <a:lvl2pPr marL="495285" algn="l" defTabSz="495285" rtl="0" eaLnBrk="1" latinLnBrk="0" hangingPunct="1">
                        <a:defRPr kumimoji="1" sz="1950" kern="1200">
                          <a:solidFill>
                            <a:schemeClr val="tx1"/>
                          </a:solidFill>
                          <a:latin typeface="Arial"/>
                          <a:ea typeface="ＭＳ Ｐゴシック"/>
                        </a:defRPr>
                      </a:lvl2pPr>
                      <a:lvl3pPr marL="990570" algn="l" defTabSz="495285" rtl="0" eaLnBrk="1" latinLnBrk="0" hangingPunct="1">
                        <a:defRPr kumimoji="1" sz="1950" kern="1200">
                          <a:solidFill>
                            <a:schemeClr val="tx1"/>
                          </a:solidFill>
                          <a:latin typeface="Arial"/>
                          <a:ea typeface="ＭＳ Ｐゴシック"/>
                        </a:defRPr>
                      </a:lvl3pPr>
                      <a:lvl4pPr marL="1485854" algn="l" defTabSz="495285" rtl="0" eaLnBrk="1" latinLnBrk="0" hangingPunct="1">
                        <a:defRPr kumimoji="1" sz="1950" kern="1200">
                          <a:solidFill>
                            <a:schemeClr val="tx1"/>
                          </a:solidFill>
                          <a:latin typeface="Arial"/>
                          <a:ea typeface="ＭＳ Ｐゴシック"/>
                        </a:defRPr>
                      </a:lvl4pPr>
                      <a:lvl5pPr marL="1981139" algn="l" defTabSz="495285" rtl="0" eaLnBrk="1" latinLnBrk="0" hangingPunct="1">
                        <a:defRPr kumimoji="1" sz="1950" kern="1200">
                          <a:solidFill>
                            <a:schemeClr val="tx1"/>
                          </a:solidFill>
                          <a:latin typeface="Arial"/>
                          <a:ea typeface="ＭＳ Ｐゴシック"/>
                        </a:defRPr>
                      </a:lvl5pPr>
                      <a:lvl6pPr marL="2476424" algn="l" defTabSz="495285" rtl="0" eaLnBrk="1" latinLnBrk="0" hangingPunct="1">
                        <a:defRPr kumimoji="1" sz="1950" kern="1200">
                          <a:solidFill>
                            <a:schemeClr val="tx1"/>
                          </a:solidFill>
                          <a:latin typeface="Arial"/>
                          <a:ea typeface="ＭＳ Ｐゴシック"/>
                        </a:defRPr>
                      </a:lvl6pPr>
                      <a:lvl7pPr marL="2971709" algn="l" defTabSz="495285" rtl="0" eaLnBrk="1" latinLnBrk="0" hangingPunct="1">
                        <a:defRPr kumimoji="1" sz="1950" kern="1200">
                          <a:solidFill>
                            <a:schemeClr val="tx1"/>
                          </a:solidFill>
                          <a:latin typeface="Arial"/>
                          <a:ea typeface="ＭＳ Ｐゴシック"/>
                        </a:defRPr>
                      </a:lvl7pPr>
                      <a:lvl8pPr marL="3466993" algn="l" defTabSz="495285" rtl="0" eaLnBrk="1" latinLnBrk="0" hangingPunct="1">
                        <a:defRPr kumimoji="1" sz="1950" kern="1200">
                          <a:solidFill>
                            <a:schemeClr val="tx1"/>
                          </a:solidFill>
                          <a:latin typeface="Arial"/>
                          <a:ea typeface="ＭＳ Ｐゴシック"/>
                        </a:defRPr>
                      </a:lvl8pPr>
                      <a:lvl9pPr marL="3962278" algn="l" defTabSz="495285" rtl="0" eaLnBrk="1" latinLnBrk="0" hangingPunct="1">
                        <a:defRPr kumimoji="1" sz="1950" kern="1200">
                          <a:solidFill>
                            <a:schemeClr val="tx1"/>
                          </a:solidFill>
                          <a:latin typeface="Arial"/>
                          <a:ea typeface="ＭＳ Ｐゴシック"/>
                        </a:defRPr>
                      </a:lvl9pPr>
                    </a:lstStyle>
                    <a:p>
                      <a:r>
                        <a:rPr kumimoji="1" lang="en-US" altLang="ja-JP" sz="1000">
                          <a:solidFill>
                            <a:schemeClr val="tx1"/>
                          </a:solidFill>
                          <a:latin typeface="Yu Gothic UI" panose="020B0500000000000000" pitchFamily="34" charset="-128"/>
                          <a:ea typeface="Yu Gothic UI" panose="020B0500000000000000" pitchFamily="34" charset="-128"/>
                        </a:rPr>
                        <a:t>100,000</a:t>
                      </a:r>
                      <a:r>
                        <a:rPr kumimoji="1" lang="ja-JP" altLang="en-US" sz="1000">
                          <a:solidFill>
                            <a:schemeClr val="tx1"/>
                          </a:solidFill>
                          <a:latin typeface="Yu Gothic UI" panose="020B0500000000000000" pitchFamily="34" charset="-128"/>
                          <a:ea typeface="Yu Gothic UI" panose="020B0500000000000000" pitchFamily="34" charset="-128"/>
                        </a:rPr>
                        <a:t>件</a:t>
                      </a:r>
                    </a:p>
                  </a:txBody>
                  <a:tcPr marL="68580" marR="68580" marT="13500" marB="1350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95285" rtl="0" eaLnBrk="1" latinLnBrk="0" hangingPunct="1">
                        <a:defRPr kumimoji="1" sz="1950" kern="1200">
                          <a:solidFill>
                            <a:schemeClr val="tx1"/>
                          </a:solidFill>
                          <a:latin typeface="Arial"/>
                          <a:ea typeface="ＭＳ Ｐゴシック"/>
                        </a:defRPr>
                      </a:lvl1pPr>
                      <a:lvl2pPr marL="495285" algn="l" defTabSz="495285" rtl="0" eaLnBrk="1" latinLnBrk="0" hangingPunct="1">
                        <a:defRPr kumimoji="1" sz="1950" kern="1200">
                          <a:solidFill>
                            <a:schemeClr val="tx1"/>
                          </a:solidFill>
                          <a:latin typeface="Arial"/>
                          <a:ea typeface="ＭＳ Ｐゴシック"/>
                        </a:defRPr>
                      </a:lvl2pPr>
                      <a:lvl3pPr marL="990570" algn="l" defTabSz="495285" rtl="0" eaLnBrk="1" latinLnBrk="0" hangingPunct="1">
                        <a:defRPr kumimoji="1" sz="1950" kern="1200">
                          <a:solidFill>
                            <a:schemeClr val="tx1"/>
                          </a:solidFill>
                          <a:latin typeface="Arial"/>
                          <a:ea typeface="ＭＳ Ｐゴシック"/>
                        </a:defRPr>
                      </a:lvl3pPr>
                      <a:lvl4pPr marL="1485854" algn="l" defTabSz="495285" rtl="0" eaLnBrk="1" latinLnBrk="0" hangingPunct="1">
                        <a:defRPr kumimoji="1" sz="1950" kern="1200">
                          <a:solidFill>
                            <a:schemeClr val="tx1"/>
                          </a:solidFill>
                          <a:latin typeface="Arial"/>
                          <a:ea typeface="ＭＳ Ｐゴシック"/>
                        </a:defRPr>
                      </a:lvl4pPr>
                      <a:lvl5pPr marL="1981139" algn="l" defTabSz="495285" rtl="0" eaLnBrk="1" latinLnBrk="0" hangingPunct="1">
                        <a:defRPr kumimoji="1" sz="1950" kern="1200">
                          <a:solidFill>
                            <a:schemeClr val="tx1"/>
                          </a:solidFill>
                          <a:latin typeface="Arial"/>
                          <a:ea typeface="ＭＳ Ｐゴシック"/>
                        </a:defRPr>
                      </a:lvl5pPr>
                      <a:lvl6pPr marL="2476424" algn="l" defTabSz="495285" rtl="0" eaLnBrk="1" latinLnBrk="0" hangingPunct="1">
                        <a:defRPr kumimoji="1" sz="1950" kern="1200">
                          <a:solidFill>
                            <a:schemeClr val="tx1"/>
                          </a:solidFill>
                          <a:latin typeface="Arial"/>
                          <a:ea typeface="ＭＳ Ｐゴシック"/>
                        </a:defRPr>
                      </a:lvl6pPr>
                      <a:lvl7pPr marL="2971709" algn="l" defTabSz="495285" rtl="0" eaLnBrk="1" latinLnBrk="0" hangingPunct="1">
                        <a:defRPr kumimoji="1" sz="1950" kern="1200">
                          <a:solidFill>
                            <a:schemeClr val="tx1"/>
                          </a:solidFill>
                          <a:latin typeface="Arial"/>
                          <a:ea typeface="ＭＳ Ｐゴシック"/>
                        </a:defRPr>
                      </a:lvl7pPr>
                      <a:lvl8pPr marL="3466993" algn="l" defTabSz="495285" rtl="0" eaLnBrk="1" latinLnBrk="0" hangingPunct="1">
                        <a:defRPr kumimoji="1" sz="1950" kern="1200">
                          <a:solidFill>
                            <a:schemeClr val="tx1"/>
                          </a:solidFill>
                          <a:latin typeface="Arial"/>
                          <a:ea typeface="ＭＳ Ｐゴシック"/>
                        </a:defRPr>
                      </a:lvl8pPr>
                      <a:lvl9pPr marL="3962278" algn="l" defTabSz="495285" rtl="0" eaLnBrk="1" latinLnBrk="0" hangingPunct="1">
                        <a:defRPr kumimoji="1" sz="1950" kern="1200">
                          <a:solidFill>
                            <a:schemeClr val="tx1"/>
                          </a:solidFill>
                          <a:latin typeface="Arial"/>
                          <a:ea typeface="ＭＳ Ｐゴシック"/>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a:latin typeface="Yu Gothic UI" panose="020B0500000000000000" pitchFamily="34" charset="-128"/>
                          <a:ea typeface="Yu Gothic UI" panose="020B0500000000000000" pitchFamily="34" charset="-128"/>
                        </a:rPr>
                        <a:t>800,000</a:t>
                      </a:r>
                      <a:r>
                        <a:rPr kumimoji="1" lang="ja-JP" altLang="en-US" sz="1000">
                          <a:latin typeface="Yu Gothic UI" panose="020B0500000000000000" pitchFamily="34" charset="-128"/>
                          <a:ea typeface="Yu Gothic UI" panose="020B0500000000000000" pitchFamily="34" charset="-128"/>
                        </a:rPr>
                        <a:t>件</a:t>
                      </a:r>
                    </a:p>
                  </a:txBody>
                  <a:tcPr marL="68580" marR="68580" marT="13500" marB="1350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998455379"/>
                  </a:ext>
                </a:extLst>
              </a:tr>
              <a:tr h="205755">
                <a:tc>
                  <a:txBody>
                    <a:bodyPr/>
                    <a:lstStyle>
                      <a:lvl1pPr marL="0" algn="l" defTabSz="914400" rtl="0" eaLnBrk="1" latinLnBrk="0" hangingPunct="1">
                        <a:defRPr kumimoji="1" sz="1800" kern="1200">
                          <a:solidFill>
                            <a:schemeClr val="dk1"/>
                          </a:solidFill>
                          <a:latin typeface="Arial"/>
                          <a:ea typeface="Meiryo UI"/>
                        </a:defRPr>
                      </a:lvl1pPr>
                      <a:lvl2pPr marL="457200" algn="l" defTabSz="914400" rtl="0" eaLnBrk="1" latinLnBrk="0" hangingPunct="1">
                        <a:defRPr kumimoji="1" sz="1800" kern="1200">
                          <a:solidFill>
                            <a:schemeClr val="dk1"/>
                          </a:solidFill>
                          <a:latin typeface="Arial"/>
                          <a:ea typeface="Meiryo UI"/>
                        </a:defRPr>
                      </a:lvl2pPr>
                      <a:lvl3pPr marL="914400" algn="l" defTabSz="914400" rtl="0" eaLnBrk="1" latinLnBrk="0" hangingPunct="1">
                        <a:defRPr kumimoji="1" sz="1800" kern="1200">
                          <a:solidFill>
                            <a:schemeClr val="dk1"/>
                          </a:solidFill>
                          <a:latin typeface="Arial"/>
                          <a:ea typeface="Meiryo UI"/>
                        </a:defRPr>
                      </a:lvl3pPr>
                      <a:lvl4pPr marL="1371600" algn="l" defTabSz="914400" rtl="0" eaLnBrk="1" latinLnBrk="0" hangingPunct="1">
                        <a:defRPr kumimoji="1" sz="1800" kern="1200">
                          <a:solidFill>
                            <a:schemeClr val="dk1"/>
                          </a:solidFill>
                          <a:latin typeface="Arial"/>
                          <a:ea typeface="Meiryo UI"/>
                        </a:defRPr>
                      </a:lvl4pPr>
                      <a:lvl5pPr marL="1828800" algn="l" defTabSz="914400" rtl="0" eaLnBrk="1" latinLnBrk="0" hangingPunct="1">
                        <a:defRPr kumimoji="1" sz="1800" kern="1200">
                          <a:solidFill>
                            <a:schemeClr val="dk1"/>
                          </a:solidFill>
                          <a:latin typeface="Arial"/>
                          <a:ea typeface="Meiryo UI"/>
                        </a:defRPr>
                      </a:lvl5pPr>
                      <a:lvl6pPr marL="2286000" algn="l" defTabSz="914400" rtl="0" eaLnBrk="1" latinLnBrk="0" hangingPunct="1">
                        <a:defRPr kumimoji="1" sz="1800" kern="1200">
                          <a:solidFill>
                            <a:schemeClr val="dk1"/>
                          </a:solidFill>
                          <a:latin typeface="Arial"/>
                          <a:ea typeface="Meiryo UI"/>
                        </a:defRPr>
                      </a:lvl6pPr>
                      <a:lvl7pPr marL="2743200" algn="l" defTabSz="914400" rtl="0" eaLnBrk="1" latinLnBrk="0" hangingPunct="1">
                        <a:defRPr kumimoji="1" sz="1800" kern="1200">
                          <a:solidFill>
                            <a:schemeClr val="dk1"/>
                          </a:solidFill>
                          <a:latin typeface="Arial"/>
                          <a:ea typeface="Meiryo UI"/>
                        </a:defRPr>
                      </a:lvl7pPr>
                      <a:lvl8pPr marL="3200400" algn="l" defTabSz="914400" rtl="0" eaLnBrk="1" latinLnBrk="0" hangingPunct="1">
                        <a:defRPr kumimoji="1" sz="1800" kern="1200">
                          <a:solidFill>
                            <a:schemeClr val="dk1"/>
                          </a:solidFill>
                          <a:latin typeface="Arial"/>
                          <a:ea typeface="Meiryo UI"/>
                        </a:defRPr>
                      </a:lvl8pPr>
                      <a:lvl9pPr marL="3657600" algn="l" defTabSz="914400" rtl="0" eaLnBrk="1" latinLnBrk="0" hangingPunct="1">
                        <a:defRPr kumimoji="1" sz="1800" kern="1200">
                          <a:solidFill>
                            <a:schemeClr val="dk1"/>
                          </a:solidFill>
                          <a:latin typeface="Arial"/>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I/O</a:t>
                      </a:r>
                      <a:r>
                        <a:rPr kumimoji="1" lang="ja-JP" altLang="en-US"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制御機器接続可能台数</a:t>
                      </a:r>
                      <a:endPar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kumimoji="1" sz="1800" kern="1200">
                          <a:solidFill>
                            <a:schemeClr val="dk1"/>
                          </a:solidFill>
                          <a:latin typeface="Arial"/>
                          <a:ea typeface="Meiryo UI"/>
                        </a:defRPr>
                      </a:lvl1pPr>
                      <a:lvl2pPr marL="457200" algn="l" defTabSz="914400" rtl="0" eaLnBrk="1" latinLnBrk="0" hangingPunct="1">
                        <a:defRPr kumimoji="1" sz="1800" kern="1200">
                          <a:solidFill>
                            <a:schemeClr val="dk1"/>
                          </a:solidFill>
                          <a:latin typeface="Arial"/>
                          <a:ea typeface="Meiryo UI"/>
                        </a:defRPr>
                      </a:lvl2pPr>
                      <a:lvl3pPr marL="914400" algn="l" defTabSz="914400" rtl="0" eaLnBrk="1" latinLnBrk="0" hangingPunct="1">
                        <a:defRPr kumimoji="1" sz="1800" kern="1200">
                          <a:solidFill>
                            <a:schemeClr val="dk1"/>
                          </a:solidFill>
                          <a:latin typeface="Arial"/>
                          <a:ea typeface="Meiryo UI"/>
                        </a:defRPr>
                      </a:lvl3pPr>
                      <a:lvl4pPr marL="1371600" algn="l" defTabSz="914400" rtl="0" eaLnBrk="1" latinLnBrk="0" hangingPunct="1">
                        <a:defRPr kumimoji="1" sz="1800" kern="1200">
                          <a:solidFill>
                            <a:schemeClr val="dk1"/>
                          </a:solidFill>
                          <a:latin typeface="Arial"/>
                          <a:ea typeface="Meiryo UI"/>
                        </a:defRPr>
                      </a:lvl4pPr>
                      <a:lvl5pPr marL="1828800" algn="l" defTabSz="914400" rtl="0" eaLnBrk="1" latinLnBrk="0" hangingPunct="1">
                        <a:defRPr kumimoji="1" sz="1800" kern="1200">
                          <a:solidFill>
                            <a:schemeClr val="dk1"/>
                          </a:solidFill>
                          <a:latin typeface="Arial"/>
                          <a:ea typeface="Meiryo UI"/>
                        </a:defRPr>
                      </a:lvl5pPr>
                      <a:lvl6pPr marL="2286000" algn="l" defTabSz="914400" rtl="0" eaLnBrk="1" latinLnBrk="0" hangingPunct="1">
                        <a:defRPr kumimoji="1" sz="1800" kern="1200">
                          <a:solidFill>
                            <a:schemeClr val="dk1"/>
                          </a:solidFill>
                          <a:latin typeface="Arial"/>
                          <a:ea typeface="Meiryo UI"/>
                        </a:defRPr>
                      </a:lvl6pPr>
                      <a:lvl7pPr marL="2743200" algn="l" defTabSz="914400" rtl="0" eaLnBrk="1" latinLnBrk="0" hangingPunct="1">
                        <a:defRPr kumimoji="1" sz="1800" kern="1200">
                          <a:solidFill>
                            <a:schemeClr val="dk1"/>
                          </a:solidFill>
                          <a:latin typeface="Arial"/>
                          <a:ea typeface="Meiryo UI"/>
                        </a:defRPr>
                      </a:lvl7pPr>
                      <a:lvl8pPr marL="3200400" algn="l" defTabSz="914400" rtl="0" eaLnBrk="1" latinLnBrk="0" hangingPunct="1">
                        <a:defRPr kumimoji="1" sz="1800" kern="1200">
                          <a:solidFill>
                            <a:schemeClr val="dk1"/>
                          </a:solidFill>
                          <a:latin typeface="Arial"/>
                          <a:ea typeface="Meiryo UI"/>
                        </a:defRPr>
                      </a:lvl8pPr>
                      <a:lvl9pPr marL="3657600" algn="l" defTabSz="914400" rtl="0" eaLnBrk="1" latinLnBrk="0" hangingPunct="1">
                        <a:defRPr kumimoji="1" sz="1800" kern="1200">
                          <a:solidFill>
                            <a:schemeClr val="dk1"/>
                          </a:solidFill>
                          <a:latin typeface="Arial"/>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a:solidFill>
                            <a:schemeClr val="tx1"/>
                          </a:solidFill>
                          <a:latin typeface="Yu Gothic UI" panose="020B0500000000000000" pitchFamily="34" charset="-128"/>
                          <a:ea typeface="Yu Gothic UI" panose="020B0500000000000000" pitchFamily="34" charset="-128"/>
                        </a:rPr>
                        <a:t>入力、出力 </a:t>
                      </a:r>
                      <a:r>
                        <a:rPr kumimoji="1" lang="en-US" altLang="ja-JP" sz="1000" b="0">
                          <a:solidFill>
                            <a:schemeClr val="tx1"/>
                          </a:solidFill>
                          <a:latin typeface="Yu Gothic UI" panose="020B0500000000000000" pitchFamily="34" charset="-128"/>
                          <a:ea typeface="Yu Gothic UI" panose="020B0500000000000000" pitchFamily="34" charset="-128"/>
                        </a:rPr>
                        <a:t>1</a:t>
                      </a:r>
                      <a:r>
                        <a:rPr kumimoji="1" lang="ja-JP" altLang="en-US" sz="1000" b="0">
                          <a:solidFill>
                            <a:schemeClr val="tx1"/>
                          </a:solidFill>
                          <a:latin typeface="Yu Gothic UI" panose="020B0500000000000000" pitchFamily="34" charset="-128"/>
                          <a:ea typeface="Yu Gothic UI" panose="020B0500000000000000" pitchFamily="34" charset="-128"/>
                        </a:rPr>
                        <a:t>台</a:t>
                      </a: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l"/>
                      <a:r>
                        <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1</a:t>
                      </a:r>
                      <a:r>
                        <a:rPr kumimoji="1" lang="ja-JP" altLang="en-US"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台</a:t>
                      </a:r>
                      <a:endPar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tx1"/>
                          </a:solidFill>
                          <a:latin typeface="Meiryo UI"/>
                          <a:ea typeface="Meiryo UI"/>
                        </a:defRPr>
                      </a:lvl1pPr>
                      <a:lvl2pPr marL="457212" algn="l" defTabSz="914423" rtl="0" eaLnBrk="1" latinLnBrk="0" hangingPunct="1">
                        <a:defRPr kumimoji="1" sz="1800" kern="1200">
                          <a:solidFill>
                            <a:schemeClr val="tx1"/>
                          </a:solidFill>
                          <a:latin typeface="Meiryo UI"/>
                          <a:ea typeface="Meiryo UI"/>
                        </a:defRPr>
                      </a:lvl2pPr>
                      <a:lvl3pPr marL="914423" algn="l" defTabSz="914423" rtl="0" eaLnBrk="1" latinLnBrk="0" hangingPunct="1">
                        <a:defRPr kumimoji="1" sz="1800" kern="1200">
                          <a:solidFill>
                            <a:schemeClr val="tx1"/>
                          </a:solidFill>
                          <a:latin typeface="Meiryo UI"/>
                          <a:ea typeface="Meiryo UI"/>
                        </a:defRPr>
                      </a:lvl3pPr>
                      <a:lvl4pPr marL="1371634" algn="l" defTabSz="914423" rtl="0" eaLnBrk="1" latinLnBrk="0" hangingPunct="1">
                        <a:defRPr kumimoji="1" sz="1800" kern="1200">
                          <a:solidFill>
                            <a:schemeClr val="tx1"/>
                          </a:solidFill>
                          <a:latin typeface="Meiryo UI"/>
                          <a:ea typeface="Meiryo UI"/>
                        </a:defRPr>
                      </a:lvl4pPr>
                      <a:lvl5pPr marL="1828846" algn="l" defTabSz="914423" rtl="0" eaLnBrk="1" latinLnBrk="0" hangingPunct="1">
                        <a:defRPr kumimoji="1" sz="1800" kern="1200">
                          <a:solidFill>
                            <a:schemeClr val="tx1"/>
                          </a:solidFill>
                          <a:latin typeface="Meiryo UI"/>
                          <a:ea typeface="Meiryo UI"/>
                        </a:defRPr>
                      </a:lvl5pPr>
                      <a:lvl6pPr marL="2286057" algn="l" defTabSz="914423" rtl="0" eaLnBrk="1" latinLnBrk="0" hangingPunct="1">
                        <a:defRPr kumimoji="1" sz="1800" kern="1200">
                          <a:solidFill>
                            <a:schemeClr val="tx1"/>
                          </a:solidFill>
                          <a:latin typeface="Meiryo UI"/>
                          <a:ea typeface="Meiryo UI"/>
                        </a:defRPr>
                      </a:lvl6pPr>
                      <a:lvl7pPr marL="2743269" algn="l" defTabSz="914423" rtl="0" eaLnBrk="1" latinLnBrk="0" hangingPunct="1">
                        <a:defRPr kumimoji="1" sz="1800" kern="1200">
                          <a:solidFill>
                            <a:schemeClr val="tx1"/>
                          </a:solidFill>
                          <a:latin typeface="Meiryo UI"/>
                          <a:ea typeface="Meiryo UI"/>
                        </a:defRPr>
                      </a:lvl7pPr>
                      <a:lvl8pPr marL="3200480" algn="l" defTabSz="914423" rtl="0" eaLnBrk="1" latinLnBrk="0" hangingPunct="1">
                        <a:defRPr kumimoji="1" sz="1800" kern="1200">
                          <a:solidFill>
                            <a:schemeClr val="tx1"/>
                          </a:solidFill>
                          <a:latin typeface="Meiryo UI"/>
                          <a:ea typeface="Meiryo UI"/>
                        </a:defRPr>
                      </a:lvl8pPr>
                      <a:lvl9pPr marL="3657691" algn="l" defTabSz="914423" rtl="0" eaLnBrk="1" latinLnBrk="0" hangingPunct="1">
                        <a:defRPr kumimoji="1" sz="1800" kern="1200">
                          <a:solidFill>
                            <a:schemeClr val="tx1"/>
                          </a:solidFill>
                          <a:latin typeface="Meiryo UI"/>
                          <a:ea typeface="Meiryo UI"/>
                        </a:defRPr>
                      </a:lvl9pPr>
                    </a:lstStyle>
                    <a:p>
                      <a:pPr algn="l"/>
                      <a:r>
                        <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8</a:t>
                      </a:r>
                      <a:r>
                        <a:rPr kumimoji="1" lang="ja-JP" altLang="en-US"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rPr>
                        <a:t>台</a:t>
                      </a:r>
                      <a:endParaRPr kumimoji="1" lang="en-US" altLang="ja-JP" sz="1000" b="0" dirty="0">
                        <a:solidFill>
                          <a:schemeClr val="tx1"/>
                        </a:solidFill>
                        <a:latin typeface="Yu Gothic UI" panose="020B0500000000000000" pitchFamily="34" charset="-128"/>
                        <a:ea typeface="Yu Gothic UI" panose="020B0500000000000000" pitchFamily="34" charset="-128"/>
                        <a:cs typeface="Meiryo UI" panose="020B0604030504040204" pitchFamily="50" charset="-128"/>
                      </a:endParaRPr>
                    </a:p>
                  </a:txBody>
                  <a:tcPr marL="68576" marR="68576" marT="34298" marB="3429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2658985348"/>
                  </a:ext>
                </a:extLst>
              </a:tr>
            </a:tbl>
          </a:graphicData>
        </a:graphic>
      </p:graphicFrame>
      <p:sp>
        <p:nvSpPr>
          <p:cNvPr id="4" name="テキスト ボックス 3">
            <a:extLst>
              <a:ext uri="{FF2B5EF4-FFF2-40B4-BE49-F238E27FC236}">
                <a16:creationId xmlns:a16="http://schemas.microsoft.com/office/drawing/2014/main" id="{5E3A4181-8295-92EF-552D-0358E55F39AE}"/>
              </a:ext>
            </a:extLst>
          </p:cNvPr>
          <p:cNvSpPr txBox="1"/>
          <p:nvPr/>
        </p:nvSpPr>
        <p:spPr>
          <a:xfrm>
            <a:off x="1170884" y="2445168"/>
            <a:ext cx="6383183" cy="608525"/>
          </a:xfrm>
          <a:prstGeom prst="rect">
            <a:avLst/>
          </a:prstGeom>
          <a:noFill/>
        </p:spPr>
        <p:txBody>
          <a:bodyPr wrap="none" lIns="27000" tIns="27000" rIns="27000" bIns="27000" rtlCol="0">
            <a:spAutoFit/>
          </a:bodyPr>
          <a:lstStyle/>
          <a:p>
            <a:pPr marL="65485" indent="-65485"/>
            <a:r>
              <a:rPr lang="en-US" altLang="ja-JP" sz="9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 ASM300WUX</a:t>
            </a:r>
            <a:r>
              <a:rPr lang="ja-JP" altLang="en-US" sz="9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の機器登録台数に含みます。</a:t>
            </a:r>
            <a:endParaRPr lang="en-US" altLang="ja-JP" sz="9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a:r>
              <a:rPr lang="en-US" altLang="ja-JP" sz="9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*2 </a:t>
            </a:r>
            <a:r>
              <a:rPr lang="ja-JP" altLang="en-US" sz="9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照合ルール数等上限値使用時は、</a:t>
            </a:r>
            <a:r>
              <a:rPr lang="en-US" altLang="ja-JP" sz="9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PC</a:t>
            </a:r>
            <a:r>
              <a:rPr lang="ja-JP" altLang="en-US" sz="9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スペックや</a:t>
            </a:r>
            <a:r>
              <a:rPr lang="en-US" altLang="ja-JP" sz="9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ASM300WUX</a:t>
            </a:r>
            <a:r>
              <a:rPr lang="ja-JP" altLang="en-US" sz="9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の運用条件によっては映像の遅延・カクツキ等が発生する場合があります。</a:t>
            </a:r>
            <a:endParaRPr lang="en-US" altLang="ja-JP" sz="9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a:r>
              <a:rPr lang="ja-JP" altLang="en-US" sz="9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かならず事前に運用条件にそった動作確認をおこなってください。</a:t>
            </a:r>
            <a:endParaRPr lang="en-US" altLang="ja-JP" sz="9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a:r>
              <a:rPr lang="en-US" altLang="ja-JP" sz="9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*2 </a:t>
            </a:r>
            <a:r>
              <a:rPr lang="ja-JP" altLang="en-US" sz="9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全景画像は最大</a:t>
            </a:r>
            <a:r>
              <a:rPr lang="en-US" altLang="ja-JP" sz="9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5,000</a:t>
            </a:r>
            <a:r>
              <a:rPr lang="ja-JP" altLang="en-US" sz="9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件となります。</a:t>
            </a:r>
            <a:endParaRPr lang="en-US" altLang="ja-JP" sz="9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5" name="正方形/長方形 4">
            <a:extLst>
              <a:ext uri="{FF2B5EF4-FFF2-40B4-BE49-F238E27FC236}">
                <a16:creationId xmlns:a16="http://schemas.microsoft.com/office/drawing/2014/main" id="{AC644017-3E6C-4A09-1F69-15E7454F562F}"/>
              </a:ext>
            </a:extLst>
          </p:cNvPr>
          <p:cNvSpPr/>
          <p:nvPr/>
        </p:nvSpPr>
        <p:spPr>
          <a:xfrm>
            <a:off x="916913" y="3321954"/>
            <a:ext cx="7310175" cy="1158606"/>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defRPr/>
            </a:pPr>
            <a:r>
              <a:rPr kumimoji="0" lang="ja-JP" altLang="en-US" sz="1100" kern="0" dirty="0">
                <a:solidFill>
                  <a:srgbClr val="FF0000"/>
                </a:solidFill>
                <a:latin typeface="Yu Gothic UI" panose="020B0500000000000000" pitchFamily="34" charset="-128"/>
                <a:ea typeface="Yu Gothic UI" panose="020B0500000000000000" pitchFamily="34" charset="-128"/>
              </a:rPr>
              <a:t>登録ナンバーは、</a:t>
            </a:r>
            <a:r>
              <a:rPr kumimoji="0" lang="en-US" altLang="ja-JP" sz="1100" kern="0" dirty="0">
                <a:solidFill>
                  <a:srgbClr val="FF0000"/>
                </a:solidFill>
                <a:latin typeface="Yu Gothic UI" panose="020B0500000000000000" pitchFamily="34" charset="-128"/>
                <a:ea typeface="Yu Gothic UI" panose="020B0500000000000000" pitchFamily="34" charset="-128"/>
              </a:rPr>
              <a:t>ASM</a:t>
            </a:r>
            <a:r>
              <a:rPr kumimoji="0" lang="ja-JP" altLang="en-US" sz="1100" kern="0" dirty="0">
                <a:solidFill>
                  <a:srgbClr val="FF0000"/>
                </a:solidFill>
                <a:latin typeface="Yu Gothic UI" panose="020B0500000000000000" pitchFamily="34" charset="-128"/>
                <a:ea typeface="Yu Gothic UI" panose="020B0500000000000000" pitchFamily="34" charset="-128"/>
              </a:rPr>
              <a:t>のスペックとしては</a:t>
            </a:r>
            <a:r>
              <a:rPr kumimoji="0" lang="en-US" altLang="ja-JP" sz="1100" kern="0" dirty="0">
                <a:solidFill>
                  <a:srgbClr val="FF0000"/>
                </a:solidFill>
                <a:latin typeface="Yu Gothic UI" panose="020B0500000000000000" pitchFamily="34" charset="-128"/>
                <a:ea typeface="Yu Gothic UI" panose="020B0500000000000000" pitchFamily="34" charset="-128"/>
              </a:rPr>
              <a:t>25,000</a:t>
            </a:r>
            <a:r>
              <a:rPr kumimoji="0" lang="ja-JP" altLang="en-US" sz="1100" kern="0" dirty="0">
                <a:solidFill>
                  <a:srgbClr val="FF0000"/>
                </a:solidFill>
                <a:latin typeface="Yu Gothic UI" panose="020B0500000000000000" pitchFamily="34" charset="-128"/>
                <a:ea typeface="Yu Gothic UI" panose="020B0500000000000000" pitchFamily="34" charset="-128"/>
              </a:rPr>
              <a:t>件</a:t>
            </a:r>
            <a:r>
              <a:rPr kumimoji="0" lang="en-US" altLang="ja-JP" sz="1100" kern="0" dirty="0">
                <a:solidFill>
                  <a:srgbClr val="FF0000"/>
                </a:solidFill>
                <a:latin typeface="Yu Gothic UI" panose="020B0500000000000000" pitchFamily="34" charset="-128"/>
                <a:ea typeface="Yu Gothic UI" panose="020B0500000000000000" pitchFamily="34" charset="-128"/>
              </a:rPr>
              <a:t>×10</a:t>
            </a:r>
            <a:r>
              <a:rPr kumimoji="0" lang="ja-JP" altLang="en-US" sz="1100" kern="0" dirty="0">
                <a:solidFill>
                  <a:srgbClr val="FF0000"/>
                </a:solidFill>
                <a:latin typeface="Yu Gothic UI" panose="020B0500000000000000" pitchFamily="34" charset="-128"/>
                <a:ea typeface="Yu Gothic UI" panose="020B0500000000000000" pitchFamily="34" charset="-128"/>
              </a:rPr>
              <a:t>リストの設定が可能です。</a:t>
            </a:r>
            <a:br>
              <a:rPr kumimoji="0" lang="en-US" altLang="ja-JP" sz="1100" kern="0" dirty="0">
                <a:solidFill>
                  <a:srgbClr val="FF0000"/>
                </a:solidFill>
                <a:latin typeface="Yu Gothic UI" panose="020B0500000000000000" pitchFamily="34" charset="-128"/>
                <a:ea typeface="Yu Gothic UI" panose="020B0500000000000000" pitchFamily="34" charset="-128"/>
              </a:rPr>
            </a:br>
            <a:r>
              <a:rPr kumimoji="0" lang="ja-JP" altLang="en-US" sz="1100" kern="0" dirty="0">
                <a:solidFill>
                  <a:srgbClr val="FF0000"/>
                </a:solidFill>
                <a:latin typeface="Yu Gothic UI" panose="020B0500000000000000" pitchFamily="34" charset="-128"/>
                <a:ea typeface="Yu Gothic UI" panose="020B0500000000000000" pitchFamily="34" charset="-128"/>
              </a:rPr>
              <a:t>照合や滞留を検知した後、</a:t>
            </a:r>
            <a:r>
              <a:rPr kumimoji="0" lang="en-US" altLang="ja-JP" sz="1100" kern="0" dirty="0">
                <a:solidFill>
                  <a:srgbClr val="FF0000"/>
                </a:solidFill>
                <a:latin typeface="Yu Gothic UI" panose="020B0500000000000000" pitchFamily="34" charset="-128"/>
                <a:ea typeface="Yu Gothic UI" panose="020B0500000000000000" pitchFamily="34" charset="-128"/>
              </a:rPr>
              <a:t>10</a:t>
            </a:r>
            <a:r>
              <a:rPr kumimoji="0" lang="ja-JP" altLang="en-US" sz="1100" kern="0" dirty="0">
                <a:solidFill>
                  <a:srgbClr val="FF0000"/>
                </a:solidFill>
                <a:latin typeface="Yu Gothic UI" panose="020B0500000000000000" pitchFamily="34" charset="-128"/>
                <a:ea typeface="Yu Gothic UI" panose="020B0500000000000000" pitchFamily="34" charset="-128"/>
              </a:rPr>
              <a:t>通りのルールに基づいて運用を行う仕組みになります。</a:t>
            </a:r>
            <a:br>
              <a:rPr kumimoji="0" lang="en-US" altLang="ja-JP" sz="1100" kern="0" dirty="0">
                <a:solidFill>
                  <a:srgbClr val="FF0000"/>
                </a:solidFill>
                <a:latin typeface="Yu Gothic UI" panose="020B0500000000000000" pitchFamily="34" charset="-128"/>
                <a:ea typeface="Yu Gothic UI" panose="020B0500000000000000" pitchFamily="34" charset="-128"/>
              </a:rPr>
            </a:br>
            <a:r>
              <a:rPr kumimoji="0" lang="ja-JP" altLang="en-US" sz="1100" kern="0" dirty="0">
                <a:solidFill>
                  <a:srgbClr val="FF0000"/>
                </a:solidFill>
                <a:latin typeface="Yu Gothic UI" panose="020B0500000000000000" pitchFamily="34" charset="-128"/>
                <a:ea typeface="Yu Gothic UI" panose="020B0500000000000000" pitchFamily="34" charset="-128"/>
              </a:rPr>
              <a:t>登録ナンバーやリスト、照合と滞留のルールとアラームの件数を多く登録した場合は、通知や映像の遅延が発生する場合があります。</a:t>
            </a:r>
            <a:br>
              <a:rPr kumimoji="0" lang="en-US" altLang="ja-JP" sz="1100" kern="0" dirty="0">
                <a:solidFill>
                  <a:srgbClr val="FF0000"/>
                </a:solidFill>
                <a:latin typeface="Yu Gothic UI" panose="020B0500000000000000" pitchFamily="34" charset="-128"/>
                <a:ea typeface="Yu Gothic UI" panose="020B0500000000000000" pitchFamily="34" charset="-128"/>
              </a:rPr>
            </a:br>
            <a:r>
              <a:rPr kumimoji="0" lang="ja-JP" altLang="en-US" sz="1100" kern="0" dirty="0">
                <a:solidFill>
                  <a:srgbClr val="FF0000"/>
                </a:solidFill>
                <a:latin typeface="Yu Gothic UI" panose="020B0500000000000000" pitchFamily="34" charset="-128"/>
                <a:ea typeface="Yu Gothic UI" panose="020B0500000000000000" pitchFamily="34" charset="-128"/>
              </a:rPr>
              <a:t>遅延の発生条件や遅延時間は、設定内容をはじめネットワーク環境や</a:t>
            </a:r>
            <a:r>
              <a:rPr kumimoji="0" lang="en-US" altLang="ja-JP" sz="1100" kern="0" dirty="0">
                <a:solidFill>
                  <a:srgbClr val="FF0000"/>
                </a:solidFill>
                <a:latin typeface="Yu Gothic UI" panose="020B0500000000000000" pitchFamily="34" charset="-128"/>
                <a:ea typeface="Yu Gothic UI" panose="020B0500000000000000" pitchFamily="34" charset="-128"/>
              </a:rPr>
              <a:t>PC</a:t>
            </a:r>
            <a:r>
              <a:rPr kumimoji="0" lang="ja-JP" altLang="en-US" sz="1100" kern="0" dirty="0">
                <a:solidFill>
                  <a:srgbClr val="FF0000"/>
                </a:solidFill>
                <a:latin typeface="Yu Gothic UI" panose="020B0500000000000000" pitchFamily="34" charset="-128"/>
                <a:ea typeface="Yu Gothic UI" panose="020B0500000000000000" pitchFamily="34" charset="-128"/>
              </a:rPr>
              <a:t>のスペックにより変動します。</a:t>
            </a:r>
            <a:br>
              <a:rPr kumimoji="0" lang="en-US" altLang="ja-JP" sz="1100" kern="0" dirty="0">
                <a:solidFill>
                  <a:srgbClr val="FF0000"/>
                </a:solidFill>
                <a:latin typeface="Yu Gothic UI" panose="020B0500000000000000" pitchFamily="34" charset="-128"/>
                <a:ea typeface="Yu Gothic UI" panose="020B0500000000000000" pitchFamily="34" charset="-128"/>
              </a:rPr>
            </a:br>
            <a:r>
              <a:rPr kumimoji="0" lang="en-US" altLang="ja-JP" sz="1100" kern="0" dirty="0">
                <a:solidFill>
                  <a:srgbClr val="FF0000"/>
                </a:solidFill>
                <a:latin typeface="Yu Gothic UI" panose="020B0500000000000000" pitchFamily="34" charset="-128"/>
                <a:ea typeface="Yu Gothic UI" panose="020B0500000000000000" pitchFamily="34" charset="-128"/>
              </a:rPr>
              <a:t>P29~P34</a:t>
            </a:r>
            <a:r>
              <a:rPr kumimoji="0" lang="ja-JP" altLang="en-US" sz="1100" kern="0" dirty="0">
                <a:solidFill>
                  <a:srgbClr val="FF0000"/>
                </a:solidFill>
                <a:latin typeface="Yu Gothic UI" panose="020B0500000000000000" pitchFamily="34" charset="-128"/>
                <a:ea typeface="Yu Gothic UI" panose="020B0500000000000000" pitchFamily="34" charset="-128"/>
              </a:rPr>
              <a:t>の検証情報を参考にシステム設計をお願いします。</a:t>
            </a:r>
          </a:p>
        </p:txBody>
      </p:sp>
      <p:sp>
        <p:nvSpPr>
          <p:cNvPr id="6" name="星 7 5">
            <a:extLst>
              <a:ext uri="{FF2B5EF4-FFF2-40B4-BE49-F238E27FC236}">
                <a16:creationId xmlns:a16="http://schemas.microsoft.com/office/drawing/2014/main" id="{8C920F67-F20E-471B-94F4-0CAEA60E75AB}"/>
              </a:ext>
            </a:extLst>
          </p:cNvPr>
          <p:cNvSpPr/>
          <p:nvPr/>
        </p:nvSpPr>
        <p:spPr>
          <a:xfrm>
            <a:off x="402035" y="3186939"/>
            <a:ext cx="864096" cy="270030"/>
          </a:xfrm>
          <a:prstGeom prst="star7">
            <a:avLst/>
          </a:prstGeom>
          <a:solidFill>
            <a:srgbClr val="FF00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1050" kern="0" dirty="0">
                <a:solidFill>
                  <a:prstClr val="white"/>
                </a:solidFill>
                <a:latin typeface="Yu Gothic UI" panose="020B0500000000000000" pitchFamily="34" charset="-128"/>
                <a:ea typeface="Yu Gothic UI" panose="020B0500000000000000" pitchFamily="34" charset="-128"/>
              </a:rPr>
              <a:t>重要</a:t>
            </a:r>
          </a:p>
        </p:txBody>
      </p:sp>
    </p:spTree>
    <p:extLst>
      <p:ext uri="{BB962C8B-B14F-4D97-AF65-F5344CB8AC3E}">
        <p14:creationId xmlns:p14="http://schemas.microsoft.com/office/powerpoint/2010/main" val="43231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運用</a:t>
            </a:r>
            <a:r>
              <a:rPr kumimoji="1" lang="ja-JP" altLang="en-US" sz="2400" dirty="0"/>
              <a:t>（登録ナンバー、リストについて）</a:t>
            </a:r>
            <a:endParaRPr kumimoji="1" lang="ja-JP" altLang="en-US" dirty="0"/>
          </a:p>
        </p:txBody>
      </p:sp>
      <p:sp>
        <p:nvSpPr>
          <p:cNvPr id="3" name="Text Box 392">
            <a:extLst>
              <a:ext uri="{FF2B5EF4-FFF2-40B4-BE49-F238E27FC236}">
                <a16:creationId xmlns:a16="http://schemas.microsoft.com/office/drawing/2014/main" id="{E01FAF2F-2127-F5D7-0704-9B10809327FA}"/>
              </a:ext>
            </a:extLst>
          </p:cNvPr>
          <p:cNvSpPr txBox="1">
            <a:spLocks noChangeArrowheads="1"/>
          </p:cNvSpPr>
          <p:nvPr/>
        </p:nvSpPr>
        <p:spPr bwMode="auto">
          <a:xfrm>
            <a:off x="177357" y="573528"/>
            <a:ext cx="8796132" cy="6828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57175" indent="-257175" fontAlgn="base">
              <a:lnSpc>
                <a:spcPct val="120000"/>
              </a:lnSpc>
              <a:spcBef>
                <a:spcPct val="0"/>
              </a:spcBef>
              <a:spcAft>
                <a:spcPct val="0"/>
              </a:spcAft>
            </a:pP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・照合や通知をする対象の車両ナンバーは、車両の属性や照合する目的により</a:t>
            </a:r>
            <a:r>
              <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10</a:t>
            </a: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種類のリストを作成し管理をすることが可能です。</a:t>
            </a:r>
            <a:endPar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fontAlgn="base">
              <a:lnSpc>
                <a:spcPct val="120000"/>
              </a:lnSpc>
              <a:spcBef>
                <a:spcPct val="0"/>
              </a:spcBef>
              <a:spcAft>
                <a:spcPct val="0"/>
              </a:spcAft>
            </a:pP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a:t>
            </a: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リストあたり、</a:t>
            </a:r>
            <a:r>
              <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25,000</a:t>
            </a: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台の車両ナンバーを登録することができます。</a:t>
            </a:r>
            <a:endPar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fontAlgn="base">
              <a:lnSpc>
                <a:spcPct val="120000"/>
              </a:lnSpc>
              <a:spcBef>
                <a:spcPct val="0"/>
              </a:spcBef>
              <a:spcAft>
                <a:spcPct val="0"/>
              </a:spcAft>
            </a:pP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・理論上は</a:t>
            </a:r>
            <a:r>
              <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25</a:t>
            </a: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万台の登録が可能ですが、以下のような例の場合は「全従業員」と「多摩工場従業員」・「役員」は重複するので、</a:t>
            </a:r>
            <a:r>
              <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25</a:t>
            </a: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万台から下回ります。</a:t>
            </a:r>
            <a:endPar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grpSp>
        <p:nvGrpSpPr>
          <p:cNvPr id="4" name="グループ化 3">
            <a:extLst>
              <a:ext uri="{FF2B5EF4-FFF2-40B4-BE49-F238E27FC236}">
                <a16:creationId xmlns:a16="http://schemas.microsoft.com/office/drawing/2014/main" id="{C367D1FE-70DE-ED84-3B69-08BE46F7AC9D}"/>
              </a:ext>
            </a:extLst>
          </p:cNvPr>
          <p:cNvGrpSpPr/>
          <p:nvPr/>
        </p:nvGrpSpPr>
        <p:grpSpPr>
          <a:xfrm>
            <a:off x="1716422" y="1300464"/>
            <a:ext cx="5711157" cy="3475899"/>
            <a:chOff x="1100572" y="1916832"/>
            <a:chExt cx="7614876" cy="4634532"/>
          </a:xfrm>
        </p:grpSpPr>
        <p:pic>
          <p:nvPicPr>
            <p:cNvPr id="5" name="図 4">
              <a:extLst>
                <a:ext uri="{FF2B5EF4-FFF2-40B4-BE49-F238E27FC236}">
                  <a16:creationId xmlns:a16="http://schemas.microsoft.com/office/drawing/2014/main" id="{85FF904E-08F7-48C2-0AC8-521BBA58BEB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00572" y="1916832"/>
              <a:ext cx="7614876" cy="4608866"/>
            </a:xfrm>
            <a:prstGeom prst="rect">
              <a:avLst/>
            </a:prstGeom>
          </p:spPr>
        </p:pic>
        <p:sp>
          <p:nvSpPr>
            <p:cNvPr id="6" name="正方形/長方形 5">
              <a:extLst>
                <a:ext uri="{FF2B5EF4-FFF2-40B4-BE49-F238E27FC236}">
                  <a16:creationId xmlns:a16="http://schemas.microsoft.com/office/drawing/2014/main" id="{93647127-7892-E7E7-F61F-1C198BA9F6CC}"/>
                </a:ext>
              </a:extLst>
            </p:cNvPr>
            <p:cNvSpPr/>
            <p:nvPr/>
          </p:nvSpPr>
          <p:spPr>
            <a:xfrm>
              <a:off x="1100572" y="6301735"/>
              <a:ext cx="576064" cy="249629"/>
            </a:xfrm>
            <a:prstGeom prst="rect">
              <a:avLst/>
            </a:prstGeom>
            <a:noFill/>
            <a:ln w="38100" cap="flat" cmpd="sng" algn="ctr">
              <a:solidFill>
                <a:srgbClr val="FFFF00"/>
              </a:solidFill>
              <a:prstDash val="solid"/>
            </a:ln>
            <a:effectLst/>
          </p:spPr>
          <p:txBody>
            <a:bodyPr rtlCol="0" anchor="ctr"/>
            <a:lstStyle/>
            <a:p>
              <a:pPr algn="ctr" fontAlgn="base">
                <a:lnSpc>
                  <a:spcPct val="120000"/>
                </a:lnSpc>
                <a:spcBef>
                  <a:spcPct val="0"/>
                </a:spcBef>
                <a:spcAft>
                  <a:spcPct val="0"/>
                </a:spcAft>
                <a:defRPr/>
              </a:pPr>
              <a:endParaRPr kumimoji="0" lang="ja-JP" altLang="en-US" sz="2400" b="1" kern="0">
                <a:solidFill>
                  <a:prstClr val="white"/>
                </a:solidFill>
                <a:latin typeface="Yu Gothic UI" panose="020B0500000000000000" pitchFamily="34" charset="-128"/>
                <a:ea typeface="Yu Gothic UI" panose="020B0500000000000000" pitchFamily="34" charset="-128"/>
              </a:endParaRPr>
            </a:p>
          </p:txBody>
        </p:sp>
        <p:sp>
          <p:nvSpPr>
            <p:cNvPr id="7" name="正方形/長方形 6">
              <a:extLst>
                <a:ext uri="{FF2B5EF4-FFF2-40B4-BE49-F238E27FC236}">
                  <a16:creationId xmlns:a16="http://schemas.microsoft.com/office/drawing/2014/main" id="{380F42ED-D6B5-EC90-577C-5BD2F5A01800}"/>
                </a:ext>
              </a:extLst>
            </p:cNvPr>
            <p:cNvSpPr/>
            <p:nvPr/>
          </p:nvSpPr>
          <p:spPr>
            <a:xfrm>
              <a:off x="7941332" y="6129300"/>
              <a:ext cx="756084" cy="259613"/>
            </a:xfrm>
            <a:prstGeom prst="rect">
              <a:avLst/>
            </a:prstGeom>
            <a:noFill/>
            <a:ln w="38100" cap="flat" cmpd="sng" algn="ctr">
              <a:solidFill>
                <a:srgbClr val="FFFF00"/>
              </a:solidFill>
              <a:prstDash val="solid"/>
            </a:ln>
            <a:effectLst/>
          </p:spPr>
          <p:txBody>
            <a:bodyPr rtlCol="0" anchor="ctr"/>
            <a:lstStyle/>
            <a:p>
              <a:pPr algn="ctr" fontAlgn="base">
                <a:lnSpc>
                  <a:spcPct val="120000"/>
                </a:lnSpc>
                <a:spcBef>
                  <a:spcPct val="0"/>
                </a:spcBef>
                <a:spcAft>
                  <a:spcPct val="0"/>
                </a:spcAft>
                <a:defRPr/>
              </a:pPr>
              <a:endParaRPr kumimoji="0" lang="ja-JP" altLang="en-US" sz="2400" b="1" kern="0">
                <a:solidFill>
                  <a:prstClr val="white"/>
                </a:solidFill>
                <a:latin typeface="Yu Gothic UI" panose="020B0500000000000000" pitchFamily="34" charset="-128"/>
                <a:ea typeface="Yu Gothic UI" panose="020B0500000000000000" pitchFamily="34" charset="-128"/>
              </a:endParaRPr>
            </a:p>
          </p:txBody>
        </p:sp>
      </p:grpSp>
    </p:spTree>
    <p:extLst>
      <p:ext uri="{BB962C8B-B14F-4D97-AF65-F5344CB8AC3E}">
        <p14:creationId xmlns:p14="http://schemas.microsoft.com/office/powerpoint/2010/main" val="3864731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運用</a:t>
            </a:r>
            <a:r>
              <a:rPr kumimoji="1" lang="ja-JP" altLang="en-US" sz="2400" dirty="0"/>
              <a:t>（照合ルールについて）</a:t>
            </a:r>
            <a:endParaRPr kumimoji="1" lang="ja-JP" altLang="en-US" dirty="0"/>
          </a:p>
        </p:txBody>
      </p:sp>
      <p:sp>
        <p:nvSpPr>
          <p:cNvPr id="3" name="Text Box 392">
            <a:extLst>
              <a:ext uri="{FF2B5EF4-FFF2-40B4-BE49-F238E27FC236}">
                <a16:creationId xmlns:a16="http://schemas.microsoft.com/office/drawing/2014/main" id="{F2139E0B-03F1-5B1B-0EE3-914B1447B3B1}"/>
              </a:ext>
            </a:extLst>
          </p:cNvPr>
          <p:cNvSpPr txBox="1">
            <a:spLocks noChangeArrowheads="1"/>
          </p:cNvSpPr>
          <p:nvPr/>
        </p:nvSpPr>
        <p:spPr bwMode="auto">
          <a:xfrm>
            <a:off x="177357" y="573529"/>
            <a:ext cx="7074786" cy="6828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57175" indent="-257175" fontAlgn="base">
              <a:lnSpc>
                <a:spcPct val="120000"/>
              </a:lnSpc>
              <a:spcBef>
                <a:spcPct val="0"/>
              </a:spcBef>
              <a:spcAft>
                <a:spcPct val="0"/>
              </a:spcAft>
            </a:pP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・照合のルールを設定します。</a:t>
            </a:r>
            <a:endPar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fontAlgn="base">
              <a:lnSpc>
                <a:spcPct val="120000"/>
              </a:lnSpc>
              <a:spcBef>
                <a:spcPct val="0"/>
              </a:spcBef>
              <a:spcAft>
                <a:spcPct val="0"/>
              </a:spcAft>
            </a:pP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・例えば営業日と休日で、「使用するカメラ」「照合対象とするナンバーリスト」「照合方法」などを設定します。</a:t>
            </a:r>
            <a:endPar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fontAlgn="base">
              <a:lnSpc>
                <a:spcPct val="120000"/>
              </a:lnSpc>
              <a:spcBef>
                <a:spcPct val="0"/>
              </a:spcBef>
              <a:spcAft>
                <a:spcPct val="0"/>
              </a:spcAft>
            </a:pP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10</a:t>
            </a: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種類のリストを作成することが可能です。</a:t>
            </a:r>
            <a:endPar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pic>
        <p:nvPicPr>
          <p:cNvPr id="4" name="図 3">
            <a:extLst>
              <a:ext uri="{FF2B5EF4-FFF2-40B4-BE49-F238E27FC236}">
                <a16:creationId xmlns:a16="http://schemas.microsoft.com/office/drawing/2014/main" id="{E6CC9747-6B95-5667-522F-D4DB6D6058C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9452" y="1226065"/>
            <a:ext cx="5983549" cy="2452808"/>
          </a:xfrm>
          <a:prstGeom prst="rect">
            <a:avLst/>
          </a:prstGeom>
        </p:spPr>
      </p:pic>
      <p:pic>
        <p:nvPicPr>
          <p:cNvPr id="5" name="図 4">
            <a:extLst>
              <a:ext uri="{FF2B5EF4-FFF2-40B4-BE49-F238E27FC236}">
                <a16:creationId xmlns:a16="http://schemas.microsoft.com/office/drawing/2014/main" id="{F1B09A83-DFD9-B98A-99A5-2F88AB745DD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578192" y="3038065"/>
            <a:ext cx="5987616" cy="1758739"/>
          </a:xfrm>
          <a:prstGeom prst="rect">
            <a:avLst/>
          </a:prstGeom>
        </p:spPr>
      </p:pic>
    </p:spTree>
    <p:extLst>
      <p:ext uri="{BB962C8B-B14F-4D97-AF65-F5344CB8AC3E}">
        <p14:creationId xmlns:p14="http://schemas.microsoft.com/office/powerpoint/2010/main" val="1430094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運用</a:t>
            </a:r>
            <a:r>
              <a:rPr kumimoji="1" lang="ja-JP" altLang="en-US" sz="2400" dirty="0"/>
              <a:t>（滞留ルールについて）</a:t>
            </a:r>
            <a:endParaRPr kumimoji="1" lang="ja-JP" altLang="en-US" dirty="0"/>
          </a:p>
        </p:txBody>
      </p:sp>
      <p:sp>
        <p:nvSpPr>
          <p:cNvPr id="3" name="Text Box 392">
            <a:extLst>
              <a:ext uri="{FF2B5EF4-FFF2-40B4-BE49-F238E27FC236}">
                <a16:creationId xmlns:a16="http://schemas.microsoft.com/office/drawing/2014/main" id="{5D7CD20F-7C8F-C81A-9290-A8FC760CFC35}"/>
              </a:ext>
            </a:extLst>
          </p:cNvPr>
          <p:cNvSpPr txBox="1">
            <a:spLocks noChangeArrowheads="1"/>
          </p:cNvSpPr>
          <p:nvPr/>
        </p:nvSpPr>
        <p:spPr bwMode="auto">
          <a:xfrm>
            <a:off x="177357" y="573529"/>
            <a:ext cx="7074786" cy="6828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57175" indent="-257175" fontAlgn="base">
              <a:lnSpc>
                <a:spcPct val="120000"/>
              </a:lnSpc>
              <a:spcBef>
                <a:spcPct val="0"/>
              </a:spcBef>
              <a:spcAft>
                <a:spcPct val="0"/>
              </a:spcAft>
            </a:pP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・滞留のルールを設定します。</a:t>
            </a:r>
            <a:endPar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fontAlgn="base">
              <a:lnSpc>
                <a:spcPct val="120000"/>
              </a:lnSpc>
              <a:spcBef>
                <a:spcPct val="0"/>
              </a:spcBef>
              <a:spcAft>
                <a:spcPct val="0"/>
              </a:spcAft>
            </a:pP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・入出庫を判定するカメラを設定します。</a:t>
            </a:r>
            <a:endPar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fontAlgn="base">
              <a:lnSpc>
                <a:spcPct val="120000"/>
              </a:lnSpc>
              <a:spcBef>
                <a:spcPct val="0"/>
              </a:spcBef>
              <a:spcAft>
                <a:spcPct val="0"/>
              </a:spcAft>
            </a:pP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10</a:t>
            </a: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種類のリストを作成することが可能です。</a:t>
            </a:r>
            <a:endPar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pic>
        <p:nvPicPr>
          <p:cNvPr id="4" name="図 3">
            <a:extLst>
              <a:ext uri="{FF2B5EF4-FFF2-40B4-BE49-F238E27FC236}">
                <a16:creationId xmlns:a16="http://schemas.microsoft.com/office/drawing/2014/main" id="{B0526307-EEB5-03A2-5846-92DB0BD5F21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44733" y="1356615"/>
            <a:ext cx="7054535" cy="1215135"/>
          </a:xfrm>
          <a:prstGeom prst="rect">
            <a:avLst/>
          </a:prstGeom>
        </p:spPr>
      </p:pic>
    </p:spTree>
    <p:extLst>
      <p:ext uri="{BB962C8B-B14F-4D97-AF65-F5344CB8AC3E}">
        <p14:creationId xmlns:p14="http://schemas.microsoft.com/office/powerpoint/2010/main" val="977297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運用</a:t>
            </a:r>
            <a:r>
              <a:rPr kumimoji="1" lang="ja-JP" altLang="en-US" sz="2400" dirty="0"/>
              <a:t>（照合アラーム動作について）</a:t>
            </a:r>
            <a:endParaRPr kumimoji="1" lang="ja-JP" altLang="en-US" dirty="0"/>
          </a:p>
        </p:txBody>
      </p:sp>
      <p:sp>
        <p:nvSpPr>
          <p:cNvPr id="3" name="Text Box 392">
            <a:extLst>
              <a:ext uri="{FF2B5EF4-FFF2-40B4-BE49-F238E27FC236}">
                <a16:creationId xmlns:a16="http://schemas.microsoft.com/office/drawing/2014/main" id="{11A0AF20-E4C4-3D72-111B-F2EEEFE26856}"/>
              </a:ext>
            </a:extLst>
          </p:cNvPr>
          <p:cNvSpPr txBox="1">
            <a:spLocks noChangeArrowheads="1"/>
          </p:cNvSpPr>
          <p:nvPr/>
        </p:nvSpPr>
        <p:spPr bwMode="auto">
          <a:xfrm>
            <a:off x="177357" y="573529"/>
            <a:ext cx="7074786" cy="6828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57175" indent="-257175" fontAlgn="base">
              <a:lnSpc>
                <a:spcPct val="120000"/>
              </a:lnSpc>
              <a:spcBef>
                <a:spcPct val="0"/>
              </a:spcBef>
              <a:spcAft>
                <a:spcPct val="0"/>
              </a:spcAft>
            </a:pP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・アラーム発報時の動作を設定します。</a:t>
            </a:r>
            <a:endPar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fontAlgn="base">
              <a:lnSpc>
                <a:spcPct val="120000"/>
              </a:lnSpc>
              <a:spcBef>
                <a:spcPct val="0"/>
              </a:spcBef>
              <a:spcAft>
                <a:spcPct val="0"/>
              </a:spcAft>
            </a:pP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・タイプ（照合か滞留）と先に設定したルールを選択し、その後のアクションを指定します。</a:t>
            </a:r>
            <a:endPar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fontAlgn="base">
              <a:lnSpc>
                <a:spcPct val="120000"/>
              </a:lnSpc>
              <a:spcBef>
                <a:spcPct val="0"/>
              </a:spcBef>
              <a:spcAft>
                <a:spcPct val="0"/>
              </a:spcAft>
            </a:pP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100</a:t>
            </a: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種類のリストを作成することが可能です。</a:t>
            </a:r>
            <a:endPar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grpSp>
        <p:nvGrpSpPr>
          <p:cNvPr id="4" name="グループ化 3">
            <a:extLst>
              <a:ext uri="{FF2B5EF4-FFF2-40B4-BE49-F238E27FC236}">
                <a16:creationId xmlns:a16="http://schemas.microsoft.com/office/drawing/2014/main" id="{467B2BD4-9929-AC85-4080-A00B06C33371}"/>
              </a:ext>
            </a:extLst>
          </p:cNvPr>
          <p:cNvGrpSpPr/>
          <p:nvPr/>
        </p:nvGrpSpPr>
        <p:grpSpPr>
          <a:xfrm>
            <a:off x="1077170" y="1383618"/>
            <a:ext cx="6989662" cy="2970330"/>
            <a:chOff x="308483" y="1844824"/>
            <a:chExt cx="9319549" cy="3960440"/>
          </a:xfrm>
        </p:grpSpPr>
        <p:pic>
          <p:nvPicPr>
            <p:cNvPr id="5" name="図 4">
              <a:extLst>
                <a:ext uri="{FF2B5EF4-FFF2-40B4-BE49-F238E27FC236}">
                  <a16:creationId xmlns:a16="http://schemas.microsoft.com/office/drawing/2014/main" id="{5745DDD7-8821-1BF0-A939-635D9C36E77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8483" y="1844824"/>
              <a:ext cx="9319549" cy="3960440"/>
            </a:xfrm>
            <a:prstGeom prst="rect">
              <a:avLst/>
            </a:prstGeom>
          </p:spPr>
        </p:pic>
        <p:sp>
          <p:nvSpPr>
            <p:cNvPr id="6" name="正方形/長方形 5">
              <a:extLst>
                <a:ext uri="{FF2B5EF4-FFF2-40B4-BE49-F238E27FC236}">
                  <a16:creationId xmlns:a16="http://schemas.microsoft.com/office/drawing/2014/main" id="{4BD35AFE-390A-E9C9-BC1F-1C85219391BC}"/>
                </a:ext>
              </a:extLst>
            </p:cNvPr>
            <p:cNvSpPr/>
            <p:nvPr/>
          </p:nvSpPr>
          <p:spPr>
            <a:xfrm>
              <a:off x="2576736" y="2989367"/>
              <a:ext cx="1764196" cy="295617"/>
            </a:xfrm>
            <a:prstGeom prst="rect">
              <a:avLst/>
            </a:prstGeom>
            <a:noFill/>
            <a:ln w="25400" cap="flat" cmpd="sng" algn="ctr">
              <a:solidFill>
                <a:srgbClr val="FFFF00"/>
              </a:solidFill>
              <a:prstDash val="solid"/>
            </a:ln>
            <a:effectLst/>
          </p:spPr>
          <p:txBody>
            <a:bodyPr rtlCol="0" anchor="ctr"/>
            <a:lstStyle/>
            <a:p>
              <a:pPr algn="ctr" fontAlgn="base">
                <a:lnSpc>
                  <a:spcPct val="120000"/>
                </a:lnSpc>
                <a:spcBef>
                  <a:spcPct val="0"/>
                </a:spcBef>
                <a:spcAft>
                  <a:spcPct val="0"/>
                </a:spcAft>
                <a:defRPr/>
              </a:pPr>
              <a:endParaRPr kumimoji="0" lang="ja-JP" altLang="en-US" sz="2800" b="1" kern="0">
                <a:solidFill>
                  <a:prstClr val="white"/>
                </a:solidFill>
                <a:latin typeface="Yu Gothic UI" panose="020B0500000000000000" pitchFamily="34" charset="-128"/>
                <a:ea typeface="Yu Gothic UI" panose="020B0500000000000000" pitchFamily="34" charset="-128"/>
              </a:endParaRPr>
            </a:p>
          </p:txBody>
        </p:sp>
      </p:grpSp>
    </p:spTree>
    <p:extLst>
      <p:ext uri="{BB962C8B-B14F-4D97-AF65-F5344CB8AC3E}">
        <p14:creationId xmlns:p14="http://schemas.microsoft.com/office/powerpoint/2010/main" val="603901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推進にあたってのご注意</a:t>
            </a:r>
          </a:p>
        </p:txBody>
      </p:sp>
      <p:sp>
        <p:nvSpPr>
          <p:cNvPr id="6" name="Rectangle 2">
            <a:extLst>
              <a:ext uri="{FF2B5EF4-FFF2-40B4-BE49-F238E27FC236}">
                <a16:creationId xmlns:a16="http://schemas.microsoft.com/office/drawing/2014/main" id="{74203918-C40C-7A5E-0F7A-81DA15E7E396}"/>
              </a:ext>
            </a:extLst>
          </p:cNvPr>
          <p:cNvSpPr>
            <a:spLocks noChangeArrowheads="1"/>
          </p:cNvSpPr>
          <p:nvPr/>
        </p:nvSpPr>
        <p:spPr bwMode="auto">
          <a:xfrm>
            <a:off x="298217" y="923478"/>
            <a:ext cx="8707237" cy="2793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square" anchor="ctr">
            <a:spAutoFit/>
          </a:bodyPr>
          <a:lstStyle>
            <a:lvl1pPr algn="l">
              <a:defRPr kumimoji="1" sz="2400">
                <a:solidFill>
                  <a:schemeClr val="tx1"/>
                </a:solidFill>
                <a:latin typeface="HG丸ｺﾞｼｯｸM-PRO" pitchFamily="50" charset="-128"/>
                <a:ea typeface="HG丸ｺﾞｼｯｸM-PRO" pitchFamily="50" charset="-128"/>
              </a:defRPr>
            </a:lvl1pPr>
            <a:lvl2pPr algn="l">
              <a:defRPr kumimoji="1" sz="2400">
                <a:solidFill>
                  <a:schemeClr val="tx1"/>
                </a:solidFill>
                <a:latin typeface="HG丸ｺﾞｼｯｸM-PRO" pitchFamily="50" charset="-128"/>
                <a:ea typeface="HG丸ｺﾞｼｯｸM-PRO" pitchFamily="50" charset="-128"/>
              </a:defRPr>
            </a:lvl2pPr>
            <a:lvl3pPr algn="l">
              <a:defRPr kumimoji="1" sz="2400">
                <a:solidFill>
                  <a:schemeClr val="tx1"/>
                </a:solidFill>
                <a:latin typeface="HG丸ｺﾞｼｯｸM-PRO" pitchFamily="50" charset="-128"/>
                <a:ea typeface="HG丸ｺﾞｼｯｸM-PRO" pitchFamily="50" charset="-128"/>
              </a:defRPr>
            </a:lvl3pPr>
            <a:lvl4pPr algn="l">
              <a:defRPr kumimoji="1" sz="2400">
                <a:solidFill>
                  <a:schemeClr val="tx1"/>
                </a:solidFill>
                <a:latin typeface="HG丸ｺﾞｼｯｸM-PRO" pitchFamily="50" charset="-128"/>
                <a:ea typeface="HG丸ｺﾞｼｯｸM-PRO" pitchFamily="50" charset="-128"/>
              </a:defRPr>
            </a:lvl4pPr>
            <a:lvl5pPr algn="l">
              <a:defRPr kumimoji="1" sz="2400">
                <a:solidFill>
                  <a:schemeClr val="tx1"/>
                </a:solidFill>
                <a:latin typeface="HG丸ｺﾞｼｯｸM-PRO" pitchFamily="50" charset="-128"/>
                <a:ea typeface="HG丸ｺﾞｼｯｸM-PRO" pitchFamily="50" charset="-128"/>
              </a:defRPr>
            </a:lvl5pPr>
            <a:lvl6pPr marL="457200" fontAlgn="base">
              <a:spcBef>
                <a:spcPct val="0"/>
              </a:spcBef>
              <a:spcAft>
                <a:spcPct val="0"/>
              </a:spcAft>
              <a:defRPr kumimoji="1" sz="2400">
                <a:solidFill>
                  <a:schemeClr val="tx1"/>
                </a:solidFill>
                <a:latin typeface="HG丸ｺﾞｼｯｸM-PRO" pitchFamily="50" charset="-128"/>
                <a:ea typeface="HG丸ｺﾞｼｯｸM-PRO" pitchFamily="50" charset="-128"/>
              </a:defRPr>
            </a:lvl6pPr>
            <a:lvl7pPr marL="914400" fontAlgn="base">
              <a:spcBef>
                <a:spcPct val="0"/>
              </a:spcBef>
              <a:spcAft>
                <a:spcPct val="0"/>
              </a:spcAft>
              <a:defRPr kumimoji="1" sz="2400">
                <a:solidFill>
                  <a:schemeClr val="tx1"/>
                </a:solidFill>
                <a:latin typeface="HG丸ｺﾞｼｯｸM-PRO" pitchFamily="50" charset="-128"/>
                <a:ea typeface="HG丸ｺﾞｼｯｸM-PRO" pitchFamily="50" charset="-128"/>
              </a:defRPr>
            </a:lvl7pPr>
            <a:lvl8pPr marL="1371600" fontAlgn="base">
              <a:spcBef>
                <a:spcPct val="0"/>
              </a:spcBef>
              <a:spcAft>
                <a:spcPct val="0"/>
              </a:spcAft>
              <a:defRPr kumimoji="1" sz="2400">
                <a:solidFill>
                  <a:schemeClr val="tx1"/>
                </a:solidFill>
                <a:latin typeface="HG丸ｺﾞｼｯｸM-PRO" pitchFamily="50" charset="-128"/>
                <a:ea typeface="HG丸ｺﾞｼｯｸM-PRO" pitchFamily="50" charset="-128"/>
              </a:defRPr>
            </a:lvl8pPr>
            <a:lvl9pPr marL="1828800" fontAlgn="base">
              <a:spcBef>
                <a:spcPct val="0"/>
              </a:spcBef>
              <a:spcAft>
                <a:spcPct val="0"/>
              </a:spcAft>
              <a:defRPr kumimoji="1" sz="2400">
                <a:solidFill>
                  <a:schemeClr val="tx1"/>
                </a:solidFill>
                <a:latin typeface="HG丸ｺﾞｼｯｸM-PRO" pitchFamily="50" charset="-128"/>
                <a:ea typeface="HG丸ｺﾞｼｯｸM-PRO" pitchFamily="50" charset="-128"/>
              </a:defRPr>
            </a:lvl9pPr>
          </a:lstStyle>
          <a:p>
            <a:pPr fontAlgn="base">
              <a:spcBef>
                <a:spcPct val="0"/>
              </a:spcBef>
              <a:spcAft>
                <a:spcPct val="0"/>
              </a:spcAft>
            </a:pPr>
            <a:r>
              <a:rPr lang="ja-JP" altLang="en-US"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本システムは、以下のような緊急性を要する場所・車両には使用しないでください。</a:t>
            </a:r>
            <a:endParaRPr lang="en-US" altLang="ja-JP"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endParaRPr>
          </a:p>
          <a:p>
            <a:pPr fontAlgn="base">
              <a:spcBef>
                <a:spcPct val="0"/>
              </a:spcBef>
              <a:spcAft>
                <a:spcPct val="0"/>
              </a:spcAft>
            </a:pPr>
            <a:r>
              <a:rPr lang="ja-JP" altLang="en-US"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特に極めて公共性の高いシステム、人命にかかわるシステム等での使用はしないでください。</a:t>
            </a:r>
          </a:p>
          <a:p>
            <a:pPr fontAlgn="base">
              <a:spcBef>
                <a:spcPct val="0"/>
              </a:spcBef>
              <a:spcAft>
                <a:spcPct val="0"/>
              </a:spcAft>
            </a:pPr>
            <a:r>
              <a:rPr lang="ja-JP" altLang="en-US"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　①警察車両、消防車両等緊急車両</a:t>
            </a:r>
          </a:p>
          <a:p>
            <a:pPr fontAlgn="base">
              <a:spcBef>
                <a:spcPct val="0"/>
              </a:spcBef>
              <a:spcAft>
                <a:spcPct val="0"/>
              </a:spcAft>
            </a:pPr>
            <a:r>
              <a:rPr lang="ja-JP" altLang="en-US"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　②警察による捜査の対象となる車両</a:t>
            </a:r>
          </a:p>
          <a:p>
            <a:pPr fontAlgn="base">
              <a:spcBef>
                <a:spcPct val="0"/>
              </a:spcBef>
              <a:spcAft>
                <a:spcPct val="0"/>
              </a:spcAft>
            </a:pPr>
            <a:r>
              <a:rPr lang="ja-JP" altLang="en-US"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　③法令等で定められた立ち入り禁止区域へ出入りする車両</a:t>
            </a:r>
          </a:p>
          <a:p>
            <a:pPr fontAlgn="base">
              <a:spcBef>
                <a:spcPct val="0"/>
              </a:spcBef>
              <a:spcAft>
                <a:spcPct val="0"/>
              </a:spcAft>
            </a:pPr>
            <a:r>
              <a:rPr lang="ja-JP" altLang="en-US"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　④災害時に指定される緊急交通路を通行する車両</a:t>
            </a:r>
          </a:p>
          <a:p>
            <a:pPr fontAlgn="base">
              <a:spcBef>
                <a:spcPct val="0"/>
              </a:spcBef>
              <a:spcAft>
                <a:spcPct val="0"/>
              </a:spcAft>
            </a:pPr>
            <a:br>
              <a:rPr lang="en-US" altLang="ja-JP"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br>
            <a:r>
              <a:rPr lang="ja-JP" altLang="en-US"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映像監視ソフトウェア（</a:t>
            </a:r>
            <a:r>
              <a:rPr lang="en-US" altLang="ja-JP"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WV-ASM300WUX</a:t>
            </a:r>
            <a:r>
              <a:rPr lang="ja-JP" altLang="en-US"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）がサポートする</a:t>
            </a:r>
            <a:r>
              <a:rPr lang="en-US" altLang="ja-JP"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PC/OS</a:t>
            </a:r>
            <a:r>
              <a:rPr lang="ja-JP" altLang="en-US"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は一般事務向けのものであり、</a:t>
            </a:r>
            <a:endParaRPr lang="en-US" altLang="ja-JP"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endParaRPr>
          </a:p>
          <a:p>
            <a:pPr fontAlgn="base">
              <a:spcBef>
                <a:spcPct val="0"/>
              </a:spcBef>
              <a:spcAft>
                <a:spcPct val="0"/>
              </a:spcAft>
            </a:pPr>
            <a:r>
              <a:rPr lang="ja-JP" altLang="en-US"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連続稼働に対する保証はありません。</a:t>
            </a:r>
            <a:endParaRPr lang="en-US" altLang="ja-JP"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endParaRPr>
          </a:p>
          <a:p>
            <a:pPr fontAlgn="base">
              <a:spcBef>
                <a:spcPct val="0"/>
              </a:spcBef>
              <a:spcAft>
                <a:spcPct val="0"/>
              </a:spcAft>
            </a:pPr>
            <a:r>
              <a:rPr lang="ja-JP" altLang="en-US"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そのため定期的に</a:t>
            </a:r>
            <a:r>
              <a:rPr lang="en-US" altLang="ja-JP"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PC</a:t>
            </a:r>
            <a:r>
              <a:rPr lang="ja-JP" altLang="en-US"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を再起動することが必要となりますので、</a:t>
            </a:r>
            <a:r>
              <a:rPr lang="en-US" altLang="ja-JP"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24</a:t>
            </a:r>
            <a:r>
              <a:rPr lang="ja-JP" altLang="en-US"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時間・</a:t>
            </a:r>
            <a:r>
              <a:rPr lang="en-US" altLang="ja-JP"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365</a:t>
            </a:r>
            <a:r>
              <a:rPr lang="ja-JP" altLang="en-US"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日稼働が求められるような運用には使用できません。</a:t>
            </a:r>
            <a:br>
              <a:rPr lang="en-US" altLang="ja-JP"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br>
            <a:br>
              <a:rPr lang="en-US" altLang="ja-JP"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br>
            <a:r>
              <a:rPr lang="ja-JP" altLang="en-US"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将来的に、ご当地ナンバーなどによる陸事（地域）の増加や、新しいナンバープレートの規約が発生した場合、</a:t>
            </a:r>
            <a:endParaRPr lang="en-US" altLang="ja-JP"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endParaRPr>
          </a:p>
          <a:p>
            <a:pPr fontAlgn="base">
              <a:spcBef>
                <a:spcPct val="0"/>
              </a:spcBef>
              <a:spcAft>
                <a:spcPct val="0"/>
              </a:spcAft>
            </a:pPr>
            <a:r>
              <a:rPr lang="ja-JP" altLang="en-US" sz="135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一定のタイミングで有償バージョンアップを行う予定です。</a:t>
            </a:r>
            <a:endParaRPr lang="ja-JP" altLang="en-US" sz="13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7" name="正方形/長方形 6">
            <a:extLst>
              <a:ext uri="{FF2B5EF4-FFF2-40B4-BE49-F238E27FC236}">
                <a16:creationId xmlns:a16="http://schemas.microsoft.com/office/drawing/2014/main" id="{C64279AD-5578-5431-8F77-2C980D7DAB9B}"/>
              </a:ext>
            </a:extLst>
          </p:cNvPr>
          <p:cNvSpPr/>
          <p:nvPr/>
        </p:nvSpPr>
        <p:spPr>
          <a:xfrm>
            <a:off x="1149044" y="3964037"/>
            <a:ext cx="7088176" cy="664545"/>
          </a:xfrm>
          <a:prstGeom prst="rect">
            <a:avLst/>
          </a:prstGeom>
          <a:solidFill>
            <a:srgbClr val="FFE0C1"/>
          </a:solidFill>
          <a:ln w="12700" cap="flat" cmpd="sng" algn="ctr">
            <a:noFill/>
            <a:prstDash val="solid"/>
            <a:miter lim="800000"/>
          </a:ln>
          <a:effectLst/>
        </p:spPr>
        <p:txBody>
          <a:bodyPr vert="horz"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600" b="0" i="0" u="none" strike="noStrike" kern="0" cap="none" spc="0" normalizeH="0" baseline="0" noProof="0" dirty="0">
                <a:ln>
                  <a:noFill/>
                </a:ln>
                <a:solidFill>
                  <a:srgbClr val="EEEEEE">
                    <a:lumMod val="25000"/>
                  </a:srgbClr>
                </a:solidFill>
                <a:effectLst/>
                <a:uLnTx/>
                <a:uFillTx/>
                <a:latin typeface="Yu Gothic UI" panose="020B0500000000000000" pitchFamily="34" charset="-128"/>
                <a:ea typeface="Yu Gothic UI" panose="020B0500000000000000" pitchFamily="34" charset="-128"/>
              </a:rPr>
              <a:t>認識したナンバー情報の蓄積や接点制御には</a:t>
            </a:r>
            <a:br>
              <a:rPr kumimoji="0" lang="ja-JP" altLang="en-US" sz="1600" b="0" i="0" u="none" strike="noStrike" kern="0" cap="none" spc="0" normalizeH="0" baseline="0" noProof="0" dirty="0">
                <a:ln>
                  <a:noFill/>
                </a:ln>
                <a:solidFill>
                  <a:srgbClr val="EEEEEE">
                    <a:lumMod val="25000"/>
                  </a:srgbClr>
                </a:solidFill>
                <a:effectLst/>
                <a:uLnTx/>
                <a:uFillTx/>
                <a:latin typeface="Yu Gothic UI" panose="020B0500000000000000" pitchFamily="34" charset="-128"/>
                <a:ea typeface="Yu Gothic UI" panose="020B0500000000000000" pitchFamily="34" charset="-128"/>
              </a:rPr>
            </a:br>
            <a:r>
              <a:rPr kumimoji="0" lang="en-US" altLang="ja-JP" sz="1600" b="0" i="0" u="none" strike="noStrike" kern="0" cap="none" spc="0" normalizeH="0" baseline="0" noProof="0" dirty="0">
                <a:ln>
                  <a:noFill/>
                </a:ln>
                <a:solidFill>
                  <a:srgbClr val="EEEEEE">
                    <a:lumMod val="25000"/>
                  </a:srgbClr>
                </a:solidFill>
                <a:effectLst/>
                <a:uLnTx/>
                <a:uFillTx/>
                <a:latin typeface="Yu Gothic UI" panose="020B0500000000000000" pitchFamily="34" charset="-128"/>
                <a:ea typeface="Yu Gothic UI" panose="020B0500000000000000" pitchFamily="34" charset="-128"/>
              </a:rPr>
              <a:t>WV-ASM300WUX</a:t>
            </a:r>
            <a:r>
              <a:rPr kumimoji="0" lang="ja-JP" altLang="en-US" sz="1600" b="0" i="0" u="none" strike="noStrike" kern="0" cap="none" spc="0" normalizeH="0" baseline="0" noProof="0" dirty="0">
                <a:ln>
                  <a:noFill/>
                </a:ln>
                <a:solidFill>
                  <a:srgbClr val="EEEEEE">
                    <a:lumMod val="25000"/>
                  </a:srgbClr>
                </a:solidFill>
                <a:effectLst/>
                <a:uLnTx/>
                <a:uFillTx/>
                <a:latin typeface="Yu Gothic UI" panose="020B0500000000000000" pitchFamily="34" charset="-128"/>
                <a:ea typeface="Yu Gothic UI" panose="020B0500000000000000" pitchFamily="34" charset="-128"/>
              </a:rPr>
              <a:t>＋</a:t>
            </a:r>
            <a:r>
              <a:rPr kumimoji="0" lang="en-US" altLang="ja-JP" sz="1600" b="0" i="0" u="none" strike="noStrike" kern="0" cap="none" spc="0" normalizeH="0" baseline="0" noProof="0" dirty="0">
                <a:ln>
                  <a:noFill/>
                </a:ln>
                <a:solidFill>
                  <a:srgbClr val="EEEEEE">
                    <a:lumMod val="25000"/>
                  </a:srgbClr>
                </a:solidFill>
                <a:effectLst/>
                <a:uLnTx/>
                <a:uFillTx/>
                <a:latin typeface="Yu Gothic UI" panose="020B0500000000000000" pitchFamily="34" charset="-128"/>
                <a:ea typeface="Yu Gothic UI" panose="020B0500000000000000" pitchFamily="34" charset="-128"/>
              </a:rPr>
              <a:t>WV-ASE334WUX</a:t>
            </a:r>
            <a:r>
              <a:rPr kumimoji="0" lang="ja-JP" altLang="en-US" sz="1600" b="0" i="0" u="none" strike="noStrike" kern="0" cap="none" spc="0" normalizeH="0" baseline="0" noProof="0" dirty="0">
                <a:ln>
                  <a:noFill/>
                </a:ln>
                <a:solidFill>
                  <a:srgbClr val="EEEEEE">
                    <a:lumMod val="25000"/>
                  </a:srgbClr>
                </a:solidFill>
                <a:effectLst/>
                <a:uLnTx/>
                <a:uFillTx/>
                <a:latin typeface="Yu Gothic UI" panose="020B0500000000000000" pitchFamily="34" charset="-128"/>
                <a:ea typeface="Yu Gothic UI" panose="020B0500000000000000" pitchFamily="34" charset="-128"/>
              </a:rPr>
              <a:t>もしくは、個別のアプリやサーバーが必要です</a:t>
            </a:r>
          </a:p>
        </p:txBody>
      </p:sp>
    </p:spTree>
    <p:extLst>
      <p:ext uri="{BB962C8B-B14F-4D97-AF65-F5344CB8AC3E}">
        <p14:creationId xmlns:p14="http://schemas.microsoft.com/office/powerpoint/2010/main" val="1808521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運用</a:t>
            </a:r>
            <a:r>
              <a:rPr kumimoji="1" lang="ja-JP" altLang="en-US" sz="2400" dirty="0"/>
              <a:t>（滞留アラーム動作について）</a:t>
            </a:r>
            <a:endParaRPr kumimoji="1" lang="ja-JP" altLang="en-US" dirty="0"/>
          </a:p>
        </p:txBody>
      </p:sp>
      <p:sp>
        <p:nvSpPr>
          <p:cNvPr id="3" name="Text Box 392">
            <a:extLst>
              <a:ext uri="{FF2B5EF4-FFF2-40B4-BE49-F238E27FC236}">
                <a16:creationId xmlns:a16="http://schemas.microsoft.com/office/drawing/2014/main" id="{F27D7F5A-60D3-5FF3-41D2-85BC08D88F2F}"/>
              </a:ext>
            </a:extLst>
          </p:cNvPr>
          <p:cNvSpPr txBox="1">
            <a:spLocks noChangeArrowheads="1"/>
          </p:cNvSpPr>
          <p:nvPr/>
        </p:nvSpPr>
        <p:spPr bwMode="auto">
          <a:xfrm>
            <a:off x="177357" y="573529"/>
            <a:ext cx="7074786" cy="6828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57175" indent="-257175" fontAlgn="base">
              <a:lnSpc>
                <a:spcPct val="120000"/>
              </a:lnSpc>
              <a:spcBef>
                <a:spcPct val="0"/>
              </a:spcBef>
              <a:spcAft>
                <a:spcPct val="0"/>
              </a:spcAft>
            </a:pP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・アラーム発報時の動作を設定します。</a:t>
            </a:r>
            <a:endPar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fontAlgn="base">
              <a:lnSpc>
                <a:spcPct val="120000"/>
              </a:lnSpc>
              <a:spcBef>
                <a:spcPct val="0"/>
              </a:spcBef>
              <a:spcAft>
                <a:spcPct val="0"/>
              </a:spcAft>
            </a:pP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・タイプ（照合か滞留）と先に設定したルールを選択し、その後のアクションを指定します。</a:t>
            </a:r>
            <a:endPar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fontAlgn="base">
              <a:lnSpc>
                <a:spcPct val="120000"/>
              </a:lnSpc>
              <a:spcBef>
                <a:spcPct val="0"/>
              </a:spcBef>
              <a:spcAft>
                <a:spcPct val="0"/>
              </a:spcAft>
            </a:pP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100</a:t>
            </a: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種類のリストを作成することが可能です。</a:t>
            </a:r>
            <a:endPar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grpSp>
        <p:nvGrpSpPr>
          <p:cNvPr id="4" name="グループ化 3">
            <a:extLst>
              <a:ext uri="{FF2B5EF4-FFF2-40B4-BE49-F238E27FC236}">
                <a16:creationId xmlns:a16="http://schemas.microsoft.com/office/drawing/2014/main" id="{20265702-0F6C-B2D0-3E3F-D81A805003B6}"/>
              </a:ext>
            </a:extLst>
          </p:cNvPr>
          <p:cNvGrpSpPr/>
          <p:nvPr/>
        </p:nvGrpSpPr>
        <p:grpSpPr>
          <a:xfrm>
            <a:off x="1081688" y="1410621"/>
            <a:ext cx="6980626" cy="2916865"/>
            <a:chOff x="308484" y="1880828"/>
            <a:chExt cx="9307501" cy="3889153"/>
          </a:xfrm>
        </p:grpSpPr>
        <p:pic>
          <p:nvPicPr>
            <p:cNvPr id="5" name="図 4">
              <a:extLst>
                <a:ext uri="{FF2B5EF4-FFF2-40B4-BE49-F238E27FC236}">
                  <a16:creationId xmlns:a16="http://schemas.microsoft.com/office/drawing/2014/main" id="{CDC92482-ED66-DDCC-E103-E87A5D9C19C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8484" y="1880828"/>
              <a:ext cx="9307501" cy="3889153"/>
            </a:xfrm>
            <a:prstGeom prst="rect">
              <a:avLst/>
            </a:prstGeom>
          </p:spPr>
        </p:pic>
        <p:sp>
          <p:nvSpPr>
            <p:cNvPr id="6" name="正方形/長方形 5">
              <a:extLst>
                <a:ext uri="{FF2B5EF4-FFF2-40B4-BE49-F238E27FC236}">
                  <a16:creationId xmlns:a16="http://schemas.microsoft.com/office/drawing/2014/main" id="{B32FEFF0-E3E7-0934-2E9F-689BB2597440}"/>
                </a:ext>
              </a:extLst>
            </p:cNvPr>
            <p:cNvSpPr/>
            <p:nvPr/>
          </p:nvSpPr>
          <p:spPr>
            <a:xfrm>
              <a:off x="2576736" y="2989367"/>
              <a:ext cx="1764196" cy="295617"/>
            </a:xfrm>
            <a:prstGeom prst="rect">
              <a:avLst/>
            </a:prstGeom>
            <a:noFill/>
            <a:ln w="25400" cap="flat" cmpd="sng" algn="ctr">
              <a:solidFill>
                <a:srgbClr val="FFFF00"/>
              </a:solidFill>
              <a:prstDash val="solid"/>
            </a:ln>
            <a:effectLst/>
          </p:spPr>
          <p:txBody>
            <a:bodyPr rtlCol="0" anchor="ctr"/>
            <a:lstStyle/>
            <a:p>
              <a:pPr algn="ctr" fontAlgn="base">
                <a:lnSpc>
                  <a:spcPct val="120000"/>
                </a:lnSpc>
                <a:spcBef>
                  <a:spcPct val="0"/>
                </a:spcBef>
                <a:spcAft>
                  <a:spcPct val="0"/>
                </a:spcAft>
                <a:defRPr/>
              </a:pPr>
              <a:endParaRPr kumimoji="0" lang="ja-JP" altLang="en-US" sz="2400" b="1" kern="0">
                <a:solidFill>
                  <a:prstClr val="white"/>
                </a:solidFill>
                <a:latin typeface="Yu Gothic UI" panose="020B0500000000000000" pitchFamily="34" charset="-128"/>
                <a:ea typeface="Yu Gothic UI" panose="020B0500000000000000" pitchFamily="34" charset="-128"/>
              </a:endParaRPr>
            </a:p>
          </p:txBody>
        </p:sp>
      </p:grpSp>
    </p:spTree>
    <p:extLst>
      <p:ext uri="{BB962C8B-B14F-4D97-AF65-F5344CB8AC3E}">
        <p14:creationId xmlns:p14="http://schemas.microsoft.com/office/powerpoint/2010/main" val="2212819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スペック</a:t>
            </a:r>
            <a:r>
              <a:rPr kumimoji="1" lang="ja-JP" altLang="en-US" sz="2400" dirty="0"/>
              <a:t>（検証済み</a:t>
            </a:r>
            <a:r>
              <a:rPr kumimoji="1" lang="en-US" altLang="ja-JP" sz="2400" dirty="0"/>
              <a:t>PC</a:t>
            </a:r>
            <a:r>
              <a:rPr kumimoji="1" lang="ja-JP" altLang="en-US" sz="2400" dirty="0"/>
              <a:t>情報）</a:t>
            </a:r>
            <a:endParaRPr kumimoji="1" lang="ja-JP" altLang="en-US" dirty="0"/>
          </a:p>
        </p:txBody>
      </p:sp>
      <p:sp>
        <p:nvSpPr>
          <p:cNvPr id="3" name="Rectangle 2">
            <a:extLst>
              <a:ext uri="{FF2B5EF4-FFF2-40B4-BE49-F238E27FC236}">
                <a16:creationId xmlns:a16="http://schemas.microsoft.com/office/drawing/2014/main" id="{1E23413F-6E99-2AC9-73BC-F42BED4B5FE9}"/>
              </a:ext>
            </a:extLst>
          </p:cNvPr>
          <p:cNvSpPr>
            <a:spLocks noChangeArrowheads="1"/>
          </p:cNvSpPr>
          <p:nvPr/>
        </p:nvSpPr>
        <p:spPr bwMode="auto">
          <a:xfrm>
            <a:off x="111587" y="497070"/>
            <a:ext cx="7120943"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square" anchor="ctr">
            <a:spAutoFit/>
          </a:bodyPr>
          <a:lstStyle>
            <a:lvl1pPr algn="l">
              <a:defRPr kumimoji="1" sz="2400">
                <a:solidFill>
                  <a:schemeClr val="tx1"/>
                </a:solidFill>
                <a:latin typeface="HG丸ｺﾞｼｯｸM-PRO" pitchFamily="50" charset="-128"/>
                <a:ea typeface="HG丸ｺﾞｼｯｸM-PRO" pitchFamily="50" charset="-128"/>
              </a:defRPr>
            </a:lvl1pPr>
            <a:lvl2pPr algn="l">
              <a:defRPr kumimoji="1" sz="2400">
                <a:solidFill>
                  <a:schemeClr val="tx1"/>
                </a:solidFill>
                <a:latin typeface="HG丸ｺﾞｼｯｸM-PRO" pitchFamily="50" charset="-128"/>
                <a:ea typeface="HG丸ｺﾞｼｯｸM-PRO" pitchFamily="50" charset="-128"/>
              </a:defRPr>
            </a:lvl2pPr>
            <a:lvl3pPr algn="l">
              <a:defRPr kumimoji="1" sz="2400">
                <a:solidFill>
                  <a:schemeClr val="tx1"/>
                </a:solidFill>
                <a:latin typeface="HG丸ｺﾞｼｯｸM-PRO" pitchFamily="50" charset="-128"/>
                <a:ea typeface="HG丸ｺﾞｼｯｸM-PRO" pitchFamily="50" charset="-128"/>
              </a:defRPr>
            </a:lvl3pPr>
            <a:lvl4pPr algn="l">
              <a:defRPr kumimoji="1" sz="2400">
                <a:solidFill>
                  <a:schemeClr val="tx1"/>
                </a:solidFill>
                <a:latin typeface="HG丸ｺﾞｼｯｸM-PRO" pitchFamily="50" charset="-128"/>
                <a:ea typeface="HG丸ｺﾞｼｯｸM-PRO" pitchFamily="50" charset="-128"/>
              </a:defRPr>
            </a:lvl4pPr>
            <a:lvl5pPr algn="l">
              <a:defRPr kumimoji="1" sz="2400">
                <a:solidFill>
                  <a:schemeClr val="tx1"/>
                </a:solidFill>
                <a:latin typeface="HG丸ｺﾞｼｯｸM-PRO" pitchFamily="50" charset="-128"/>
                <a:ea typeface="HG丸ｺﾞｼｯｸM-PRO" pitchFamily="50" charset="-128"/>
              </a:defRPr>
            </a:lvl5pPr>
            <a:lvl6pPr marL="457200" fontAlgn="base">
              <a:spcBef>
                <a:spcPct val="0"/>
              </a:spcBef>
              <a:spcAft>
                <a:spcPct val="0"/>
              </a:spcAft>
              <a:defRPr kumimoji="1" sz="2400">
                <a:solidFill>
                  <a:schemeClr val="tx1"/>
                </a:solidFill>
                <a:latin typeface="HG丸ｺﾞｼｯｸM-PRO" pitchFamily="50" charset="-128"/>
                <a:ea typeface="HG丸ｺﾞｼｯｸM-PRO" pitchFamily="50" charset="-128"/>
              </a:defRPr>
            </a:lvl6pPr>
            <a:lvl7pPr marL="914400" fontAlgn="base">
              <a:spcBef>
                <a:spcPct val="0"/>
              </a:spcBef>
              <a:spcAft>
                <a:spcPct val="0"/>
              </a:spcAft>
              <a:defRPr kumimoji="1" sz="2400">
                <a:solidFill>
                  <a:schemeClr val="tx1"/>
                </a:solidFill>
                <a:latin typeface="HG丸ｺﾞｼｯｸM-PRO" pitchFamily="50" charset="-128"/>
                <a:ea typeface="HG丸ｺﾞｼｯｸM-PRO" pitchFamily="50" charset="-128"/>
              </a:defRPr>
            </a:lvl7pPr>
            <a:lvl8pPr marL="1371600" fontAlgn="base">
              <a:spcBef>
                <a:spcPct val="0"/>
              </a:spcBef>
              <a:spcAft>
                <a:spcPct val="0"/>
              </a:spcAft>
              <a:defRPr kumimoji="1" sz="2400">
                <a:solidFill>
                  <a:schemeClr val="tx1"/>
                </a:solidFill>
                <a:latin typeface="HG丸ｺﾞｼｯｸM-PRO" pitchFamily="50" charset="-128"/>
                <a:ea typeface="HG丸ｺﾞｼｯｸM-PRO" pitchFamily="50" charset="-128"/>
              </a:defRPr>
            </a:lvl8pPr>
            <a:lvl9pPr marL="1828800" fontAlgn="base">
              <a:spcBef>
                <a:spcPct val="0"/>
              </a:spcBef>
              <a:spcAft>
                <a:spcPct val="0"/>
              </a:spcAft>
              <a:defRPr kumimoji="1" sz="2400">
                <a:solidFill>
                  <a:schemeClr val="tx1"/>
                </a:solidFill>
                <a:latin typeface="HG丸ｺﾞｼｯｸM-PRO" pitchFamily="50" charset="-128"/>
                <a:ea typeface="HG丸ｺﾞｼｯｸM-PRO" pitchFamily="50" charset="-128"/>
              </a:defRPr>
            </a:lvl9pPr>
          </a:lstStyle>
          <a:p>
            <a:pPr fontAlgn="base">
              <a:spcBef>
                <a:spcPct val="0"/>
              </a:spcBef>
              <a:spcAft>
                <a:spcPct val="0"/>
              </a:spcAft>
            </a:pP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ASM300 </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検証済み</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PC</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と同等（</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2022</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年</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11</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月現在）＞　　　　　　　　　　　　　　　　　　　　　　　　　　　　　　　　　　　　　</a:t>
            </a:r>
            <a:endPar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4" name="Text Box 392">
            <a:extLst>
              <a:ext uri="{FF2B5EF4-FFF2-40B4-BE49-F238E27FC236}">
                <a16:creationId xmlns:a16="http://schemas.microsoft.com/office/drawing/2014/main" id="{FE62C3B9-5186-66F5-7853-C7A42B5C521E}"/>
              </a:ext>
            </a:extLst>
          </p:cNvPr>
          <p:cNvSpPr txBox="1">
            <a:spLocks noChangeArrowheads="1"/>
          </p:cNvSpPr>
          <p:nvPr/>
        </p:nvSpPr>
        <p:spPr bwMode="auto">
          <a:xfrm>
            <a:off x="21962" y="4009026"/>
            <a:ext cx="9114418" cy="6608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57175" indent="-257175" fontAlgn="base">
              <a:lnSpc>
                <a:spcPct val="120000"/>
              </a:lnSpc>
              <a:spcBef>
                <a:spcPct val="0"/>
              </a:spcBef>
              <a:spcAft>
                <a:spcPct val="0"/>
              </a:spcAft>
            </a:pPr>
            <a:r>
              <a:rPr lang="en-US" altLang="ja-JP"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 : Xeon®</a:t>
            </a:r>
            <a:r>
              <a:rPr lang="ja-JP" altLang="en-US"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などサーバー向けの</a:t>
            </a:r>
            <a:r>
              <a:rPr lang="en-US" altLang="ja-JP"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CPU</a:t>
            </a:r>
            <a:r>
              <a:rPr lang="ja-JP" altLang="en-US"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は除きます</a:t>
            </a:r>
            <a:endParaRPr lang="en-US" altLang="ja-JP"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fontAlgn="base">
              <a:lnSpc>
                <a:spcPct val="120000"/>
              </a:lnSpc>
              <a:spcBef>
                <a:spcPct val="0"/>
              </a:spcBef>
              <a:spcAft>
                <a:spcPct val="0"/>
              </a:spcAft>
            </a:pPr>
            <a:r>
              <a:rPr lang="en-US" altLang="ja-JP"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*2</a:t>
            </a:r>
            <a:r>
              <a:rPr lang="ja-JP" altLang="en-US"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：同じ性能のメモリーを２枚１組でご使用ください。</a:t>
            </a:r>
            <a:endParaRPr lang="en-US" altLang="ja-JP"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fontAlgn="base">
              <a:lnSpc>
                <a:spcPct val="120000"/>
              </a:lnSpc>
              <a:spcBef>
                <a:spcPct val="0"/>
              </a:spcBef>
              <a:spcAft>
                <a:spcPct val="0"/>
              </a:spcAft>
            </a:pPr>
            <a:r>
              <a:rPr lang="en-US" altLang="ja-JP"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*3 :</a:t>
            </a:r>
            <a:r>
              <a:rPr lang="ja-JP" altLang="en-US"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インストール後のお買い上げ時の設定での運用において、インストール先ドライブの空き容量は</a:t>
            </a:r>
            <a:r>
              <a:rPr lang="en-US" altLang="ja-JP"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15GB</a:t>
            </a:r>
            <a:r>
              <a:rPr lang="ja-JP" altLang="en-US"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程度必要です。バックアップ保存先は増設ハードディスクを推奨します。</a:t>
            </a:r>
            <a:r>
              <a:rPr lang="en-US" altLang="ja-JP"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増設ハードディスクの空き容量は</a:t>
            </a:r>
            <a:r>
              <a:rPr lang="en-US" altLang="ja-JP"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15GB</a:t>
            </a:r>
            <a:r>
              <a:rPr lang="ja-JP" altLang="en-US"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程度必要です</a:t>
            </a:r>
            <a:r>
              <a:rPr lang="en-US" altLang="ja-JP"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endParaRPr lang="ja-JP" altLang="en-US"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fontAlgn="base">
              <a:lnSpc>
                <a:spcPct val="120000"/>
              </a:lnSpc>
              <a:spcBef>
                <a:spcPct val="0"/>
              </a:spcBef>
              <a:spcAft>
                <a:spcPct val="0"/>
              </a:spcAft>
            </a:pPr>
            <a:r>
              <a:rPr lang="en-US" altLang="ja-JP"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*4 : WOW64</a:t>
            </a:r>
            <a:r>
              <a:rPr lang="ja-JP" altLang="en-US"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32</a:t>
            </a:r>
            <a:r>
              <a:rPr lang="ja-JP" altLang="en-US"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ビット互換モード）で動作します</a:t>
            </a:r>
            <a:endParaRPr lang="en-US" altLang="ja-JP" sz="788"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graphicFrame>
        <p:nvGraphicFramePr>
          <p:cNvPr id="5" name="Group 393">
            <a:extLst>
              <a:ext uri="{FF2B5EF4-FFF2-40B4-BE49-F238E27FC236}">
                <a16:creationId xmlns:a16="http://schemas.microsoft.com/office/drawing/2014/main" id="{95A218DC-A911-E433-F86F-C7270B35902E}"/>
              </a:ext>
            </a:extLst>
          </p:cNvPr>
          <p:cNvGraphicFramePr>
            <a:graphicFrameLocks/>
          </p:cNvGraphicFramePr>
          <p:nvPr>
            <p:extLst>
              <p:ext uri="{D42A27DB-BD31-4B8C-83A1-F6EECF244321}">
                <p14:modId xmlns:p14="http://schemas.microsoft.com/office/powerpoint/2010/main" val="1534535874"/>
              </p:ext>
            </p:extLst>
          </p:nvPr>
        </p:nvGraphicFramePr>
        <p:xfrm>
          <a:off x="288000" y="727316"/>
          <a:ext cx="8568000" cy="1440180"/>
        </p:xfrm>
        <a:graphic>
          <a:graphicData uri="http://schemas.openxmlformats.org/drawingml/2006/table">
            <a:tbl>
              <a:tblPr>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tblPr>
              <a:tblGrid>
                <a:gridCol w="2088000">
                  <a:extLst>
                    <a:ext uri="{9D8B030D-6E8A-4147-A177-3AD203B41FA5}">
                      <a16:colId xmlns:a16="http://schemas.microsoft.com/office/drawing/2014/main" val="20000"/>
                    </a:ext>
                  </a:extLst>
                </a:gridCol>
                <a:gridCol w="6480000">
                  <a:extLst>
                    <a:ext uri="{9D8B030D-6E8A-4147-A177-3AD203B41FA5}">
                      <a16:colId xmlns:a16="http://schemas.microsoft.com/office/drawing/2014/main" val="20001"/>
                    </a:ext>
                  </a:extLst>
                </a:gridCol>
              </a:tblGrid>
              <a:tr h="205740">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900" b="0" u="none" strike="noStrike" cap="none" normalizeH="0" baseline="0" dirty="0">
                          <a:ln>
                            <a:noFill/>
                          </a:ln>
                          <a:solidFill>
                            <a:schemeClr val="bg1"/>
                          </a:solidFill>
                          <a:effectLst/>
                          <a:latin typeface="Yu Gothic UI" panose="020B0500000000000000" pitchFamily="34" charset="-128"/>
                          <a:ea typeface="Yu Gothic UI" panose="020B0500000000000000" pitchFamily="34" charset="-128"/>
                        </a:rPr>
                        <a:t>項目</a:t>
                      </a:r>
                      <a:endParaRPr kumimoji="1" lang="ja-JP" altLang="en-US" sz="900" b="0" i="0" u="none" strike="noStrike" cap="none" normalizeH="0" baseline="0" dirty="0">
                        <a:ln>
                          <a:noFill/>
                        </a:ln>
                        <a:solidFill>
                          <a:schemeClr val="bg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900" b="0" u="none" strike="noStrike" cap="none" normalizeH="0" baseline="0" dirty="0">
                          <a:ln>
                            <a:noFill/>
                          </a:ln>
                          <a:solidFill>
                            <a:schemeClr val="bg1"/>
                          </a:solidFill>
                          <a:effectLst/>
                          <a:latin typeface="Yu Gothic UI" panose="020B0500000000000000" pitchFamily="34" charset="-128"/>
                          <a:ea typeface="Yu Gothic UI" panose="020B0500000000000000" pitchFamily="34" charset="-128"/>
                        </a:rPr>
                        <a:t>内容</a:t>
                      </a:r>
                      <a:endParaRPr kumimoji="1" lang="ja-JP" altLang="en-US" sz="900" b="0" i="0" u="none" strike="noStrike" cap="none" normalizeH="0" baseline="0" dirty="0">
                        <a:ln>
                          <a:noFill/>
                        </a:ln>
                        <a:solidFill>
                          <a:schemeClr val="bg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05740">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PC</a:t>
                      </a:r>
                      <a:r>
                        <a:rPr kumimoji="1" lang="ja-JP" altLang="en-US" sz="900" b="0" u="none" strike="noStrike" cap="none" normalizeH="0" baseline="0" dirty="0">
                          <a:ln>
                            <a:noFill/>
                          </a:ln>
                          <a:effectLst/>
                          <a:latin typeface="Yu Gothic UI" panose="020B0500000000000000" pitchFamily="34" charset="-128"/>
                          <a:ea typeface="Yu Gothic UI" panose="020B0500000000000000" pitchFamily="34" charset="-128"/>
                        </a:rPr>
                        <a:t>モデル</a:t>
                      </a:r>
                      <a:endParaRPr kumimoji="1" lang="en-US" altLang="ja-JP"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algn="l"/>
                      <a:r>
                        <a:rPr lang="en-US" altLang="ja-JP" sz="900" b="0" dirty="0">
                          <a:latin typeface="Yu Gothic UI" panose="020B0500000000000000" pitchFamily="34" charset="-128"/>
                          <a:ea typeface="Yu Gothic UI" panose="020B0500000000000000" pitchFamily="34" charset="-128"/>
                        </a:rPr>
                        <a:t>HP Elite Desk 800G5 SF</a:t>
                      </a:r>
                      <a:endParaRPr lang="en-US" altLang="ja-JP" sz="900" b="0" dirty="0">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extLst>
                  <a:ext uri="{0D108BD9-81ED-4DB2-BD59-A6C34878D82A}">
                    <a16:rowId xmlns:a16="http://schemas.microsoft.com/office/drawing/2014/main" val="10001"/>
                  </a:ext>
                </a:extLst>
              </a:tr>
              <a:tr h="205740">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CPU</a:t>
                      </a:r>
                      <a:endParaRPr kumimoji="1" lang="en-US" altLang="ja-JP"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a:r>
                        <a:rPr lang="en-US" altLang="ja-JP" sz="900" b="0" dirty="0">
                          <a:latin typeface="Yu Gothic UI" panose="020B0500000000000000" pitchFamily="34" charset="-128"/>
                          <a:ea typeface="Yu Gothic UI" panose="020B0500000000000000" pitchFamily="34" charset="-128"/>
                        </a:rPr>
                        <a:t>Core™ i7-9700 </a:t>
                      </a:r>
                      <a:r>
                        <a:rPr lang="ja-JP" altLang="en-US" sz="900" b="0" dirty="0">
                          <a:latin typeface="Yu Gothic UI" panose="020B0500000000000000" pitchFamily="34" charset="-128"/>
                          <a:ea typeface="Yu Gothic UI" panose="020B0500000000000000" pitchFamily="34" charset="-128"/>
                        </a:rPr>
                        <a:t>プロセッサー</a:t>
                      </a:r>
                      <a:endParaRPr lang="en-US" altLang="ja-JP" sz="900" b="0" dirty="0">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extLst>
                  <a:ext uri="{0D108BD9-81ED-4DB2-BD59-A6C34878D82A}">
                    <a16:rowId xmlns:a16="http://schemas.microsoft.com/office/drawing/2014/main" val="3292849215"/>
                  </a:ext>
                </a:extLst>
              </a:tr>
              <a:tr h="205740">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900" b="0" u="none" strike="noStrike" cap="none" normalizeH="0" baseline="0" dirty="0">
                          <a:ln>
                            <a:noFill/>
                          </a:ln>
                          <a:effectLst/>
                          <a:latin typeface="Yu Gothic UI" panose="020B0500000000000000" pitchFamily="34" charset="-128"/>
                          <a:ea typeface="Yu Gothic UI" panose="020B0500000000000000" pitchFamily="34" charset="-128"/>
                        </a:rPr>
                        <a:t>メモリー</a:t>
                      </a:r>
                      <a:endParaRPr kumimoji="1" lang="ja-JP" altLang="en-US"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16GB(8GB X 2)</a:t>
                      </a:r>
                      <a:endParaRPr kumimoji="1" lang="ja-JP" altLang="en-US"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extLst>
                  <a:ext uri="{0D108BD9-81ED-4DB2-BD59-A6C34878D82A}">
                    <a16:rowId xmlns:a16="http://schemas.microsoft.com/office/drawing/2014/main" val="10002"/>
                  </a:ext>
                </a:extLst>
              </a:tr>
              <a:tr h="205740">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HDD</a:t>
                      </a:r>
                      <a:endParaRPr kumimoji="1" lang="en-US" altLang="ja-JP"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500GB</a:t>
                      </a:r>
                      <a:endParaRPr kumimoji="1" lang="ja-JP" altLang="en-US"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extLst>
                  <a:ext uri="{0D108BD9-81ED-4DB2-BD59-A6C34878D82A}">
                    <a16:rowId xmlns:a16="http://schemas.microsoft.com/office/drawing/2014/main" val="10003"/>
                  </a:ext>
                </a:extLst>
              </a:tr>
              <a:tr h="205740">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900" b="0" u="none" strike="noStrike" cap="none" normalizeH="0" baseline="0" dirty="0">
                          <a:ln>
                            <a:noFill/>
                          </a:ln>
                          <a:effectLst/>
                          <a:latin typeface="Yu Gothic UI" panose="020B0500000000000000" pitchFamily="34" charset="-128"/>
                          <a:ea typeface="Yu Gothic UI" panose="020B0500000000000000" pitchFamily="34" charset="-128"/>
                        </a:rPr>
                        <a:t>グラフィック</a:t>
                      </a:r>
                      <a:endParaRPr kumimoji="1" lang="en-US" altLang="ja-JP"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NVIDIA Quadro P1000</a:t>
                      </a:r>
                      <a:endParaRPr kumimoji="1" lang="ja-JP" altLang="en-US"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extLst>
                  <a:ext uri="{0D108BD9-81ED-4DB2-BD59-A6C34878D82A}">
                    <a16:rowId xmlns:a16="http://schemas.microsoft.com/office/drawing/2014/main" val="1725387589"/>
                  </a:ext>
                </a:extLst>
              </a:tr>
              <a:tr h="205740">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900" b="0" u="none" strike="noStrike" cap="none" normalizeH="0" baseline="0" dirty="0">
                          <a:ln>
                            <a:noFill/>
                          </a:ln>
                          <a:effectLst/>
                          <a:latin typeface="Yu Gothic UI" panose="020B0500000000000000" pitchFamily="34" charset="-128"/>
                          <a:ea typeface="Yu Gothic UI" panose="020B0500000000000000" pitchFamily="34" charset="-128"/>
                        </a:rPr>
                        <a:t>対応</a:t>
                      </a: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OS</a:t>
                      </a:r>
                      <a:endParaRPr kumimoji="1" lang="en-US" altLang="ja-JP" sz="900" b="0" i="0" u="none" strike="noStrike" cap="none" normalizeH="0" baseline="0" dirty="0">
                        <a:ln>
                          <a:noFill/>
                        </a:ln>
                        <a:solidFill>
                          <a:srgbClr val="0000FF"/>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Microsoft® Windows® 10 Pro 64</a:t>
                      </a:r>
                      <a:r>
                        <a:rPr kumimoji="1" lang="ja-JP" altLang="en-US" sz="900" b="0" u="none" strike="noStrike" cap="none" normalizeH="0" baseline="0" dirty="0">
                          <a:ln>
                            <a:noFill/>
                          </a:ln>
                          <a:effectLst/>
                          <a:latin typeface="Yu Gothic UI" panose="020B0500000000000000" pitchFamily="34" charset="-128"/>
                          <a:ea typeface="Yu Gothic UI" panose="020B0500000000000000" pitchFamily="34" charset="-128"/>
                        </a:rPr>
                        <a:t>ビット日本語版</a:t>
                      </a:r>
                      <a:endParaRPr kumimoji="1" lang="en-US" altLang="ja-JP"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extLst>
                  <a:ext uri="{0D108BD9-81ED-4DB2-BD59-A6C34878D82A}">
                    <a16:rowId xmlns:a16="http://schemas.microsoft.com/office/drawing/2014/main" val="10006"/>
                  </a:ext>
                </a:extLst>
              </a:tr>
            </a:tbl>
          </a:graphicData>
        </a:graphic>
      </p:graphicFrame>
      <p:graphicFrame>
        <p:nvGraphicFramePr>
          <p:cNvPr id="6" name="Group 393">
            <a:extLst>
              <a:ext uri="{FF2B5EF4-FFF2-40B4-BE49-F238E27FC236}">
                <a16:creationId xmlns:a16="http://schemas.microsoft.com/office/drawing/2014/main" id="{B8722D19-C98E-FE19-7DD2-3A3779B747D5}"/>
              </a:ext>
            </a:extLst>
          </p:cNvPr>
          <p:cNvGraphicFramePr>
            <a:graphicFrameLocks/>
          </p:cNvGraphicFramePr>
          <p:nvPr>
            <p:extLst>
              <p:ext uri="{D42A27DB-BD31-4B8C-83A1-F6EECF244321}">
                <p14:modId xmlns:p14="http://schemas.microsoft.com/office/powerpoint/2010/main" val="2878430122"/>
              </p:ext>
            </p:extLst>
          </p:nvPr>
        </p:nvGraphicFramePr>
        <p:xfrm>
          <a:off x="288000" y="2428062"/>
          <a:ext cx="8568000" cy="1589852"/>
        </p:xfrm>
        <a:graphic>
          <a:graphicData uri="http://schemas.openxmlformats.org/drawingml/2006/table">
            <a:tbl>
              <a:tblPr>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tblPr>
              <a:tblGrid>
                <a:gridCol w="2088000">
                  <a:extLst>
                    <a:ext uri="{9D8B030D-6E8A-4147-A177-3AD203B41FA5}">
                      <a16:colId xmlns:a16="http://schemas.microsoft.com/office/drawing/2014/main" val="20000"/>
                    </a:ext>
                  </a:extLst>
                </a:gridCol>
                <a:gridCol w="6480000">
                  <a:extLst>
                    <a:ext uri="{9D8B030D-6E8A-4147-A177-3AD203B41FA5}">
                      <a16:colId xmlns:a16="http://schemas.microsoft.com/office/drawing/2014/main" val="20001"/>
                    </a:ext>
                  </a:extLst>
                </a:gridCol>
              </a:tblGrid>
              <a:tr h="218252">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900" b="0" u="none" strike="noStrike" cap="none" normalizeH="0" baseline="0" dirty="0">
                          <a:ln>
                            <a:noFill/>
                          </a:ln>
                          <a:solidFill>
                            <a:schemeClr val="bg1"/>
                          </a:solidFill>
                          <a:effectLst/>
                          <a:latin typeface="Yu Gothic UI" panose="020B0500000000000000" pitchFamily="34" charset="-128"/>
                          <a:ea typeface="Yu Gothic UI" panose="020B0500000000000000" pitchFamily="34" charset="-128"/>
                        </a:rPr>
                        <a:t>項目</a:t>
                      </a:r>
                      <a:endParaRPr kumimoji="1" lang="ja-JP" altLang="en-US" sz="900" b="0" i="0" u="none" strike="noStrike" cap="none" normalizeH="0" baseline="0" dirty="0">
                        <a:ln>
                          <a:noFill/>
                        </a:ln>
                        <a:solidFill>
                          <a:schemeClr val="bg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900" b="0" u="none" strike="noStrike" cap="none" normalizeH="0" baseline="0" dirty="0">
                          <a:ln>
                            <a:noFill/>
                          </a:ln>
                          <a:solidFill>
                            <a:schemeClr val="bg1"/>
                          </a:solidFill>
                          <a:effectLst/>
                          <a:latin typeface="Yu Gothic UI" panose="020B0500000000000000" pitchFamily="34" charset="-128"/>
                          <a:ea typeface="Yu Gothic UI" panose="020B0500000000000000" pitchFamily="34" charset="-128"/>
                        </a:rPr>
                        <a:t>内容</a:t>
                      </a:r>
                      <a:endParaRPr kumimoji="1" lang="ja-JP" altLang="en-US" sz="900" b="0" i="0" u="none" strike="noStrike" cap="none" normalizeH="0" baseline="0" dirty="0">
                        <a:ln>
                          <a:noFill/>
                        </a:ln>
                        <a:solidFill>
                          <a:schemeClr val="bg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05740">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CPU</a:t>
                      </a:r>
                      <a:endParaRPr kumimoji="1" lang="en-US" altLang="ja-JP"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a:r>
                        <a:rPr lang="en-US" altLang="ja-JP" sz="900" b="0" dirty="0">
                          <a:latin typeface="Yu Gothic UI" panose="020B0500000000000000" pitchFamily="34" charset="-128"/>
                          <a:ea typeface="Yu Gothic UI" panose="020B0500000000000000" pitchFamily="34" charset="-128"/>
                        </a:rPr>
                        <a:t>Intel® Core i7-7700</a:t>
                      </a:r>
                      <a:r>
                        <a:rPr lang="ja-JP" altLang="en-US" sz="900" b="0" dirty="0">
                          <a:latin typeface="Yu Gothic UI" panose="020B0500000000000000" pitchFamily="34" charset="-128"/>
                          <a:ea typeface="Yu Gothic UI" panose="020B0500000000000000" pitchFamily="34" charset="-128"/>
                        </a:rPr>
                        <a:t>以上 </a:t>
                      </a:r>
                      <a:r>
                        <a:rPr lang="en-US" altLang="ja-JP" sz="900" b="0" dirty="0">
                          <a:latin typeface="Yu Gothic UI" panose="020B0500000000000000" pitchFamily="34" charset="-128"/>
                          <a:ea typeface="Yu Gothic UI" panose="020B0500000000000000" pitchFamily="34" charset="-128"/>
                        </a:rPr>
                        <a:t>(*1)</a:t>
                      </a:r>
                      <a:endParaRPr lang="en-US" altLang="ja-JP" sz="900" b="0" dirty="0">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extLst>
                  <a:ext uri="{0D108BD9-81ED-4DB2-BD59-A6C34878D82A}">
                    <a16:rowId xmlns:a16="http://schemas.microsoft.com/office/drawing/2014/main" val="3292849215"/>
                  </a:ext>
                </a:extLst>
              </a:tr>
              <a:tr h="205740">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900" b="0" u="none" strike="noStrike" cap="none" normalizeH="0" baseline="0" dirty="0">
                          <a:ln>
                            <a:noFill/>
                          </a:ln>
                          <a:effectLst/>
                          <a:latin typeface="Yu Gothic UI" panose="020B0500000000000000" pitchFamily="34" charset="-128"/>
                          <a:ea typeface="Yu Gothic UI" panose="020B0500000000000000" pitchFamily="34" charset="-128"/>
                        </a:rPr>
                        <a:t>メモリー</a:t>
                      </a:r>
                      <a:endParaRPr kumimoji="1" lang="ja-JP" altLang="en-US"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8GB</a:t>
                      </a:r>
                      <a:r>
                        <a:rPr kumimoji="1" lang="ja-JP" altLang="en-US" sz="900" b="0" u="none" strike="noStrike" cap="none" normalizeH="0" baseline="0" dirty="0">
                          <a:ln>
                            <a:noFill/>
                          </a:ln>
                          <a:effectLst/>
                          <a:latin typeface="Yu Gothic UI" panose="020B0500000000000000" pitchFamily="34" charset="-128"/>
                          <a:ea typeface="Yu Gothic UI" panose="020B0500000000000000" pitchFamily="34" charset="-128"/>
                        </a:rPr>
                        <a:t>以上 </a:t>
                      </a: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(*2)</a:t>
                      </a:r>
                      <a:endParaRPr kumimoji="1" lang="ja-JP" altLang="en-US"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extLst>
                  <a:ext uri="{0D108BD9-81ED-4DB2-BD59-A6C34878D82A}">
                    <a16:rowId xmlns:a16="http://schemas.microsoft.com/office/drawing/2014/main" val="10002"/>
                  </a:ext>
                </a:extLst>
              </a:tr>
              <a:tr h="205740">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HDD</a:t>
                      </a:r>
                      <a:endParaRPr kumimoji="1" lang="en-US" altLang="ja-JP"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l" rtl="0" eaLnBrk="1" fontAlgn="base" latinLnBrk="0" hangingPunct="1">
                        <a:lnSpc>
                          <a:spcPct val="100000"/>
                        </a:lnSpc>
                        <a:spcBef>
                          <a:spcPct val="0"/>
                        </a:spcBef>
                        <a:spcAft>
                          <a:spcPct val="0"/>
                        </a:spcAft>
                        <a:buClrTx/>
                        <a:buSzTx/>
                        <a:buFontTx/>
                        <a:buNone/>
                      </a:pPr>
                      <a:r>
                        <a:rPr kumimoji="1" lang="ja-JP" altLang="en-US" sz="900" b="0" u="none" strike="noStrike" cap="none" normalizeH="0" baseline="0" dirty="0">
                          <a:ln>
                            <a:noFill/>
                          </a:ln>
                          <a:effectLst/>
                          <a:latin typeface="Yu Gothic UI" panose="020B0500000000000000" pitchFamily="34" charset="-128"/>
                          <a:ea typeface="Yu Gothic UI" panose="020B0500000000000000" pitchFamily="34" charset="-128"/>
                        </a:rPr>
                        <a:t>インストールには</a:t>
                      </a: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3GB</a:t>
                      </a:r>
                      <a:r>
                        <a:rPr kumimoji="1" lang="ja-JP" altLang="en-US" sz="900" b="0" u="none" strike="noStrike" cap="none" normalizeH="0" baseline="0" dirty="0">
                          <a:ln>
                            <a:noFill/>
                          </a:ln>
                          <a:effectLst/>
                          <a:latin typeface="Yu Gothic UI" panose="020B0500000000000000" pitchFamily="34" charset="-128"/>
                          <a:ea typeface="Yu Gothic UI" panose="020B0500000000000000" pitchFamily="34" charset="-128"/>
                        </a:rPr>
                        <a:t>程度必要　</a:t>
                      </a: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(*3)</a:t>
                      </a:r>
                      <a:r>
                        <a:rPr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 </a:t>
                      </a:r>
                      <a:endParaRPr kumimoji="1" lang="ja-JP" altLang="en-US"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extLst>
                  <a:ext uri="{0D108BD9-81ED-4DB2-BD59-A6C34878D82A}">
                    <a16:rowId xmlns:a16="http://schemas.microsoft.com/office/drawing/2014/main" val="10003"/>
                  </a:ext>
                </a:extLst>
              </a:tr>
              <a:tr h="342900">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900" b="0" u="none" strike="noStrike" cap="none" normalizeH="0" baseline="0" dirty="0">
                          <a:ln>
                            <a:noFill/>
                          </a:ln>
                          <a:effectLst/>
                          <a:latin typeface="Yu Gothic UI" panose="020B0500000000000000" pitchFamily="34" charset="-128"/>
                          <a:ea typeface="Yu Gothic UI" panose="020B0500000000000000" pitchFamily="34" charset="-128"/>
                        </a:rPr>
                        <a:t>グラフィック</a:t>
                      </a: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a:t>
                      </a:r>
                      <a:r>
                        <a:rPr kumimoji="1" lang="ja-JP" altLang="en-US" sz="900" b="0" u="none" strike="noStrike" cap="none" normalizeH="0" baseline="0" dirty="0">
                          <a:ln>
                            <a:noFill/>
                          </a:ln>
                          <a:effectLst/>
                          <a:latin typeface="Yu Gothic UI" panose="020B0500000000000000" pitchFamily="34" charset="-128"/>
                          <a:ea typeface="Yu Gothic UI" panose="020B0500000000000000" pitchFamily="34" charset="-128"/>
                        </a:rPr>
                        <a:t>画面</a:t>
                      </a:r>
                      <a:endParaRPr kumimoji="1" lang="en-US" altLang="ja-JP"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VRAM512 MB</a:t>
                      </a:r>
                      <a:r>
                        <a:rPr kumimoji="1" lang="ja-JP" altLang="en-US" sz="900" b="0" u="none" strike="noStrike" cap="none" normalizeH="0" baseline="0" dirty="0">
                          <a:ln>
                            <a:noFill/>
                          </a:ln>
                          <a:effectLst/>
                          <a:latin typeface="Yu Gothic UI" panose="020B0500000000000000" pitchFamily="34" charset="-128"/>
                          <a:ea typeface="Yu Gothic UI" panose="020B0500000000000000" pitchFamily="34" charset="-128"/>
                        </a:rPr>
                        <a:t>以上（最低</a:t>
                      </a: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256 MB</a:t>
                      </a:r>
                      <a:r>
                        <a:rPr kumimoji="1" lang="ja-JP" altLang="en-US" sz="900" b="0" u="none" strike="noStrike" cap="none" normalizeH="0" baseline="0" dirty="0">
                          <a:ln>
                            <a:noFill/>
                          </a:ln>
                          <a:effectLst/>
                          <a:latin typeface="Yu Gothic UI" panose="020B0500000000000000" pitchFamily="34" charset="-128"/>
                          <a:ea typeface="Yu Gothic UI" panose="020B0500000000000000" pitchFamily="34" charset="-128"/>
                        </a:rPr>
                        <a:t>以上）で</a:t>
                      </a: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DirectX® 9.0c</a:t>
                      </a:r>
                      <a:r>
                        <a:rPr kumimoji="1" lang="ja-JP" altLang="en-US" sz="900" b="0" u="none" strike="noStrike" cap="none" normalizeH="0" baseline="0" dirty="0">
                          <a:ln>
                            <a:noFill/>
                          </a:ln>
                          <a:effectLst/>
                          <a:latin typeface="Yu Gothic UI" panose="020B0500000000000000" pitchFamily="34" charset="-128"/>
                          <a:ea typeface="Yu Gothic UI" panose="020B0500000000000000" pitchFamily="34" charset="-128"/>
                        </a:rPr>
                        <a:t>以上の機能を持つもの</a:t>
                      </a:r>
                      <a:endPar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1920x1080</a:t>
                      </a:r>
                      <a:r>
                        <a:rPr kumimoji="1" lang="ja-JP" altLang="en-US"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ピクセルの解像度、</a:t>
                      </a:r>
                      <a:r>
                        <a:rPr kumimoji="1" lang="en-US" altLang="ja-JP"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True color 24</a:t>
                      </a:r>
                      <a:r>
                        <a:rPr kumimoji="1" lang="ja-JP" altLang="en-US"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ビット以上（フルカラー環境を推奨）</a:t>
                      </a: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extLst>
                  <a:ext uri="{0D108BD9-81ED-4DB2-BD59-A6C34878D82A}">
                    <a16:rowId xmlns:a16="http://schemas.microsoft.com/office/drawing/2014/main" val="1725387589"/>
                  </a:ext>
                </a:extLst>
              </a:tr>
              <a:tr h="205740">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900" b="0" u="none" strike="noStrike" cap="none" normalizeH="0" baseline="0" dirty="0">
                          <a:ln>
                            <a:noFill/>
                          </a:ln>
                          <a:effectLst/>
                          <a:latin typeface="Yu Gothic UI" panose="020B0500000000000000" pitchFamily="34" charset="-128"/>
                          <a:ea typeface="Yu Gothic UI" panose="020B0500000000000000" pitchFamily="34" charset="-128"/>
                        </a:rPr>
                        <a:t>ネットワークインターフェース</a:t>
                      </a:r>
                      <a:endParaRPr kumimoji="1" lang="ja-JP" altLang="en-US"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pt-BR" altLang="ja-JP" sz="900" b="0" u="none" strike="noStrike" cap="none" normalizeH="0" baseline="0" dirty="0">
                          <a:ln>
                            <a:noFill/>
                          </a:ln>
                          <a:effectLst/>
                          <a:latin typeface="Yu Gothic UI" panose="020B0500000000000000" pitchFamily="34" charset="-128"/>
                          <a:ea typeface="Yu Gothic UI" panose="020B0500000000000000" pitchFamily="34" charset="-128"/>
                        </a:rPr>
                        <a:t>1000Mbps</a:t>
                      </a:r>
                      <a:r>
                        <a:rPr kumimoji="1" lang="ja-JP" altLang="pt-BR" sz="900" b="0" u="none" strike="noStrike" cap="none" normalizeH="0" baseline="0" dirty="0">
                          <a:ln>
                            <a:noFill/>
                          </a:ln>
                          <a:effectLst/>
                          <a:latin typeface="Yu Gothic UI" panose="020B0500000000000000" pitchFamily="34" charset="-128"/>
                          <a:ea typeface="Yu Gothic UI" panose="020B0500000000000000" pitchFamily="34" charset="-128"/>
                        </a:rPr>
                        <a:t>のネットワークインターフェースが内蔵されていること</a:t>
                      </a:r>
                      <a:endParaRPr kumimoji="1" lang="ja-JP" altLang="pt-BR"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extLst>
                  <a:ext uri="{0D108BD9-81ED-4DB2-BD59-A6C34878D82A}">
                    <a16:rowId xmlns:a16="http://schemas.microsoft.com/office/drawing/2014/main" val="10004"/>
                  </a:ext>
                </a:extLst>
              </a:tr>
              <a:tr h="205740">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900" b="0" u="none" strike="noStrike" cap="none" normalizeH="0" baseline="0" dirty="0">
                          <a:ln>
                            <a:noFill/>
                          </a:ln>
                          <a:effectLst/>
                          <a:latin typeface="Yu Gothic UI" panose="020B0500000000000000" pitchFamily="34" charset="-128"/>
                          <a:ea typeface="Yu Gothic UI" panose="020B0500000000000000" pitchFamily="34" charset="-128"/>
                        </a:rPr>
                        <a:t>対応</a:t>
                      </a: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OS</a:t>
                      </a:r>
                      <a:endParaRPr kumimoji="1" lang="en-US" altLang="ja-JP" sz="900" b="0" i="0" u="none" strike="noStrike" cap="none" normalizeH="0" baseline="0" dirty="0">
                        <a:ln>
                          <a:noFill/>
                        </a:ln>
                        <a:solidFill>
                          <a:srgbClr val="0000FF"/>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tc>
                  <a:txBody>
                    <a:bodyPr/>
                    <a:lstStyle>
                      <a:lvl1pPr marL="342900" indent="-342900" algn="l" defTabSz="1219170" rtl="0" eaLnBrk="1" latinLnBrk="0" hangingPunct="1">
                        <a:spcBef>
                          <a:spcPct val="20000"/>
                        </a:spcBef>
                        <a:defRPr kumimoji="1" sz="2800" kern="1200">
                          <a:solidFill>
                            <a:schemeClr val="tx1"/>
                          </a:solidFill>
                          <a:latin typeface="Arial" pitchFamily="34" charset="0"/>
                          <a:ea typeface="ＭＳ Ｐゴシック" pitchFamily="50" charset="-128"/>
                        </a:defRPr>
                      </a:lvl1pPr>
                      <a:lvl2pPr marL="742950" indent="-28575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2pPr>
                      <a:lvl3pPr marL="1143000" indent="-228600" algn="l" defTabSz="1219170" rtl="0" eaLnBrk="1" latinLnBrk="0" hangingPunct="1">
                        <a:spcBef>
                          <a:spcPct val="20000"/>
                        </a:spcBef>
                        <a:defRPr kumimoji="1" sz="2000" kern="1200">
                          <a:solidFill>
                            <a:schemeClr val="tx1"/>
                          </a:solidFill>
                          <a:latin typeface="Arial" pitchFamily="34" charset="0"/>
                          <a:ea typeface="ＭＳ Ｐゴシック" pitchFamily="50" charset="-128"/>
                        </a:defRPr>
                      </a:lvl3pPr>
                      <a:lvl4pPr marL="16002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4pPr>
                      <a:lvl5pPr marL="2057400" indent="-228600" algn="l" defTabSz="1219170" rtl="0" eaLnBrk="1" latinLnBrk="0" hangingPunct="1">
                        <a:spcBef>
                          <a:spcPct val="20000"/>
                        </a:spcBef>
                        <a:defRPr kumimoji="1" sz="2400" kern="1200">
                          <a:solidFill>
                            <a:schemeClr val="tx1"/>
                          </a:solidFill>
                          <a:latin typeface="Arial" pitchFamily="34" charset="0"/>
                          <a:ea typeface="ＭＳ Ｐゴシック" pitchFamily="50" charset="-128"/>
                        </a:defRPr>
                      </a:lvl5pPr>
                      <a:lvl6pPr marL="25146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6pPr>
                      <a:lvl7pPr marL="29718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7pPr>
                      <a:lvl8pPr marL="34290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8pPr>
                      <a:lvl9pPr marL="3886200" indent="-228600" algn="l" defTabSz="1219170" rtl="0" eaLnBrk="1" fontAlgn="base" latinLnBrk="0" hangingPunct="1">
                        <a:spcBef>
                          <a:spcPct val="20000"/>
                        </a:spcBef>
                        <a:spcAft>
                          <a:spcPct val="0"/>
                        </a:spcAft>
                        <a:defRPr kumimoji="1" sz="2400" kern="1200">
                          <a:solidFill>
                            <a:schemeClr val="tx1"/>
                          </a:solidFill>
                          <a:latin typeface="Arial" pitchFamily="34" charset="0"/>
                          <a:ea typeface="ＭＳ Ｐゴシック"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Microsoft® Windows® 10 Pro 64</a:t>
                      </a:r>
                      <a:r>
                        <a:rPr kumimoji="1" lang="ja-JP" altLang="en-US" sz="900" b="0" u="none" strike="noStrike" cap="none" normalizeH="0" baseline="0" dirty="0">
                          <a:ln>
                            <a:noFill/>
                          </a:ln>
                          <a:effectLst/>
                          <a:latin typeface="Yu Gothic UI" panose="020B0500000000000000" pitchFamily="34" charset="-128"/>
                          <a:ea typeface="Yu Gothic UI" panose="020B0500000000000000" pitchFamily="34" charset="-128"/>
                        </a:rPr>
                        <a:t>ビット日本語版 </a:t>
                      </a:r>
                      <a:r>
                        <a:rPr kumimoji="1" lang="en-US" altLang="ja-JP" sz="900" b="0" u="none" strike="noStrike" cap="none" normalizeH="0" baseline="0" dirty="0">
                          <a:ln>
                            <a:noFill/>
                          </a:ln>
                          <a:effectLst/>
                          <a:latin typeface="Yu Gothic UI" panose="020B0500000000000000" pitchFamily="34" charset="-128"/>
                          <a:ea typeface="Yu Gothic UI" panose="020B0500000000000000" pitchFamily="34" charset="-128"/>
                        </a:rPr>
                        <a:t>(*4)</a:t>
                      </a:r>
                      <a:endParaRPr kumimoji="1" lang="en-US" altLang="ja-JP" sz="9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20000"/>
                        <a:lumOff val="80000"/>
                      </a:srgbClr>
                    </a:solidFill>
                  </a:tcPr>
                </a:tc>
                <a:extLst>
                  <a:ext uri="{0D108BD9-81ED-4DB2-BD59-A6C34878D82A}">
                    <a16:rowId xmlns:a16="http://schemas.microsoft.com/office/drawing/2014/main" val="10006"/>
                  </a:ext>
                </a:extLst>
              </a:tr>
            </a:tbl>
          </a:graphicData>
        </a:graphic>
      </p:graphicFrame>
      <p:sp>
        <p:nvSpPr>
          <p:cNvPr id="7" name="Rectangle 2">
            <a:extLst>
              <a:ext uri="{FF2B5EF4-FFF2-40B4-BE49-F238E27FC236}">
                <a16:creationId xmlns:a16="http://schemas.microsoft.com/office/drawing/2014/main" id="{E65ADB3C-DE82-B306-5F94-59ACFF70C4B5}"/>
              </a:ext>
            </a:extLst>
          </p:cNvPr>
          <p:cNvSpPr>
            <a:spLocks noChangeArrowheads="1"/>
          </p:cNvSpPr>
          <p:nvPr/>
        </p:nvSpPr>
        <p:spPr bwMode="auto">
          <a:xfrm>
            <a:off x="111587" y="2208987"/>
            <a:ext cx="7120943"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square" anchor="ctr">
            <a:spAutoFit/>
          </a:bodyPr>
          <a:lstStyle>
            <a:lvl1pPr algn="l">
              <a:defRPr kumimoji="1" sz="2400">
                <a:solidFill>
                  <a:schemeClr val="tx1"/>
                </a:solidFill>
                <a:latin typeface="HG丸ｺﾞｼｯｸM-PRO" pitchFamily="50" charset="-128"/>
                <a:ea typeface="HG丸ｺﾞｼｯｸM-PRO" pitchFamily="50" charset="-128"/>
              </a:defRPr>
            </a:lvl1pPr>
            <a:lvl2pPr algn="l">
              <a:defRPr kumimoji="1" sz="2400">
                <a:solidFill>
                  <a:schemeClr val="tx1"/>
                </a:solidFill>
                <a:latin typeface="HG丸ｺﾞｼｯｸM-PRO" pitchFamily="50" charset="-128"/>
                <a:ea typeface="HG丸ｺﾞｼｯｸM-PRO" pitchFamily="50" charset="-128"/>
              </a:defRPr>
            </a:lvl2pPr>
            <a:lvl3pPr algn="l">
              <a:defRPr kumimoji="1" sz="2400">
                <a:solidFill>
                  <a:schemeClr val="tx1"/>
                </a:solidFill>
                <a:latin typeface="HG丸ｺﾞｼｯｸM-PRO" pitchFamily="50" charset="-128"/>
                <a:ea typeface="HG丸ｺﾞｼｯｸM-PRO" pitchFamily="50" charset="-128"/>
              </a:defRPr>
            </a:lvl3pPr>
            <a:lvl4pPr algn="l">
              <a:defRPr kumimoji="1" sz="2400">
                <a:solidFill>
                  <a:schemeClr val="tx1"/>
                </a:solidFill>
                <a:latin typeface="HG丸ｺﾞｼｯｸM-PRO" pitchFamily="50" charset="-128"/>
                <a:ea typeface="HG丸ｺﾞｼｯｸM-PRO" pitchFamily="50" charset="-128"/>
              </a:defRPr>
            </a:lvl4pPr>
            <a:lvl5pPr algn="l">
              <a:defRPr kumimoji="1" sz="2400">
                <a:solidFill>
                  <a:schemeClr val="tx1"/>
                </a:solidFill>
                <a:latin typeface="HG丸ｺﾞｼｯｸM-PRO" pitchFamily="50" charset="-128"/>
                <a:ea typeface="HG丸ｺﾞｼｯｸM-PRO" pitchFamily="50" charset="-128"/>
              </a:defRPr>
            </a:lvl5pPr>
            <a:lvl6pPr marL="457200" fontAlgn="base">
              <a:spcBef>
                <a:spcPct val="0"/>
              </a:spcBef>
              <a:spcAft>
                <a:spcPct val="0"/>
              </a:spcAft>
              <a:defRPr kumimoji="1" sz="2400">
                <a:solidFill>
                  <a:schemeClr val="tx1"/>
                </a:solidFill>
                <a:latin typeface="HG丸ｺﾞｼｯｸM-PRO" pitchFamily="50" charset="-128"/>
                <a:ea typeface="HG丸ｺﾞｼｯｸM-PRO" pitchFamily="50" charset="-128"/>
              </a:defRPr>
            </a:lvl6pPr>
            <a:lvl7pPr marL="914400" fontAlgn="base">
              <a:spcBef>
                <a:spcPct val="0"/>
              </a:spcBef>
              <a:spcAft>
                <a:spcPct val="0"/>
              </a:spcAft>
              <a:defRPr kumimoji="1" sz="2400">
                <a:solidFill>
                  <a:schemeClr val="tx1"/>
                </a:solidFill>
                <a:latin typeface="HG丸ｺﾞｼｯｸM-PRO" pitchFamily="50" charset="-128"/>
                <a:ea typeface="HG丸ｺﾞｼｯｸM-PRO" pitchFamily="50" charset="-128"/>
              </a:defRPr>
            </a:lvl7pPr>
            <a:lvl8pPr marL="1371600" fontAlgn="base">
              <a:spcBef>
                <a:spcPct val="0"/>
              </a:spcBef>
              <a:spcAft>
                <a:spcPct val="0"/>
              </a:spcAft>
              <a:defRPr kumimoji="1" sz="2400">
                <a:solidFill>
                  <a:schemeClr val="tx1"/>
                </a:solidFill>
                <a:latin typeface="HG丸ｺﾞｼｯｸM-PRO" pitchFamily="50" charset="-128"/>
                <a:ea typeface="HG丸ｺﾞｼｯｸM-PRO" pitchFamily="50" charset="-128"/>
              </a:defRPr>
            </a:lvl8pPr>
            <a:lvl9pPr marL="1828800" fontAlgn="base">
              <a:spcBef>
                <a:spcPct val="0"/>
              </a:spcBef>
              <a:spcAft>
                <a:spcPct val="0"/>
              </a:spcAft>
              <a:defRPr kumimoji="1" sz="2400">
                <a:solidFill>
                  <a:schemeClr val="tx1"/>
                </a:solidFill>
                <a:latin typeface="HG丸ｺﾞｼｯｸM-PRO" pitchFamily="50" charset="-128"/>
                <a:ea typeface="HG丸ｺﾞｼｯｸM-PRO" pitchFamily="50" charset="-128"/>
              </a:defRPr>
            </a:lvl9pPr>
          </a:lstStyle>
          <a:p>
            <a:pPr fontAlgn="base">
              <a:spcBef>
                <a:spcPct val="0"/>
              </a:spcBef>
              <a:spcAft>
                <a:spcPct val="0"/>
              </a:spcAft>
            </a:pP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＜必要な</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PC</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の環境＞</a:t>
            </a:r>
          </a:p>
        </p:txBody>
      </p:sp>
      <p:sp>
        <p:nvSpPr>
          <p:cNvPr id="8" name="正方形/長方形 7">
            <a:extLst>
              <a:ext uri="{FF2B5EF4-FFF2-40B4-BE49-F238E27FC236}">
                <a16:creationId xmlns:a16="http://schemas.microsoft.com/office/drawing/2014/main" id="{BD74E4F9-4D7B-B91C-EC14-136E7647034E}"/>
              </a:ext>
            </a:extLst>
          </p:cNvPr>
          <p:cNvSpPr/>
          <p:nvPr/>
        </p:nvSpPr>
        <p:spPr>
          <a:xfrm>
            <a:off x="22860" y="4593140"/>
            <a:ext cx="8877142" cy="229615"/>
          </a:xfrm>
          <a:prstGeom prst="rect">
            <a:avLst/>
          </a:prstGeom>
        </p:spPr>
        <p:txBody>
          <a:bodyPr wrap="square">
            <a:spAutoFit/>
          </a:bodyPr>
          <a:lstStyle/>
          <a:p>
            <a:pPr fontAlgn="base">
              <a:lnSpc>
                <a:spcPct val="120000"/>
              </a:lnSpc>
              <a:spcBef>
                <a:spcPct val="0"/>
              </a:spcBef>
              <a:spcAft>
                <a:spcPct val="0"/>
              </a:spcAft>
              <a:defRPr/>
            </a:pPr>
            <a:r>
              <a:rPr kumimoji="0" lang="en-US" altLang="ja-JP" sz="788" b="1" kern="0" dirty="0">
                <a:solidFill>
                  <a:srgbClr val="FF0000"/>
                </a:solidFill>
                <a:latin typeface="Yu Gothic UI" panose="020B0500000000000000" pitchFamily="34" charset="-128"/>
                <a:ea typeface="Yu Gothic UI" panose="020B0500000000000000" pitchFamily="34" charset="-128"/>
              </a:rPr>
              <a:t>※PC</a:t>
            </a:r>
            <a:r>
              <a:rPr kumimoji="0" lang="ja-JP" altLang="en-US" sz="788" b="1" kern="0" dirty="0">
                <a:solidFill>
                  <a:srgbClr val="FF0000"/>
                </a:solidFill>
                <a:latin typeface="Yu Gothic UI" panose="020B0500000000000000" pitchFamily="34" charset="-128"/>
                <a:ea typeface="Yu Gothic UI" panose="020B0500000000000000" pitchFamily="34" charset="-128"/>
              </a:rPr>
              <a:t>本体・グラフィックボードのハードウェア故障、</a:t>
            </a:r>
            <a:r>
              <a:rPr kumimoji="0" lang="en-US" altLang="ja-JP" sz="788" b="1" kern="0" dirty="0">
                <a:solidFill>
                  <a:srgbClr val="FF0000"/>
                </a:solidFill>
                <a:latin typeface="Yu Gothic UI" panose="020B0500000000000000" pitchFamily="34" charset="-128"/>
                <a:ea typeface="Yu Gothic UI" panose="020B0500000000000000" pitchFamily="34" charset="-128"/>
              </a:rPr>
              <a:t>OS</a:t>
            </a:r>
            <a:r>
              <a:rPr kumimoji="0" lang="ja-JP" altLang="en-US" sz="788" b="1" kern="0" dirty="0">
                <a:solidFill>
                  <a:srgbClr val="FF0000"/>
                </a:solidFill>
                <a:latin typeface="Yu Gothic UI" panose="020B0500000000000000" pitchFamily="34" charset="-128"/>
                <a:ea typeface="Yu Gothic UI" panose="020B0500000000000000" pitchFamily="34" charset="-128"/>
              </a:rPr>
              <a:t>・ドライバ等のソフトウェア不具合に関して、</a:t>
            </a:r>
            <a:r>
              <a:rPr kumimoji="0" lang="en-US" altLang="ja-JP" sz="788" b="1" kern="0" dirty="0">
                <a:solidFill>
                  <a:srgbClr val="FF0000"/>
                </a:solidFill>
                <a:latin typeface="Yu Gothic UI" panose="020B0500000000000000" pitchFamily="34" charset="-128"/>
                <a:ea typeface="Yu Gothic UI" panose="020B0500000000000000" pitchFamily="34" charset="-128"/>
              </a:rPr>
              <a:t>i-PRO</a:t>
            </a:r>
            <a:r>
              <a:rPr kumimoji="0" lang="ja-JP" altLang="en-US" sz="788" b="1" kern="0" dirty="0">
                <a:solidFill>
                  <a:srgbClr val="FF0000"/>
                </a:solidFill>
                <a:latin typeface="Yu Gothic UI" panose="020B0500000000000000" pitchFamily="34" charset="-128"/>
                <a:ea typeface="Yu Gothic UI" panose="020B0500000000000000" pitchFamily="34" charset="-128"/>
              </a:rPr>
              <a:t>が品質・性能・動作等を保証するものではありません。</a:t>
            </a:r>
          </a:p>
        </p:txBody>
      </p:sp>
    </p:spTree>
    <p:extLst>
      <p:ext uri="{BB962C8B-B14F-4D97-AF65-F5344CB8AC3E}">
        <p14:creationId xmlns:p14="http://schemas.microsoft.com/office/powerpoint/2010/main" val="3136309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検証済み</a:t>
            </a:r>
            <a:r>
              <a:rPr kumimoji="1" lang="en-US" altLang="ja-JP" dirty="0"/>
              <a:t>PC</a:t>
            </a:r>
            <a:r>
              <a:rPr kumimoji="1" lang="ja-JP" altLang="en-US" dirty="0"/>
              <a:t>の処理性能</a:t>
            </a:r>
          </a:p>
        </p:txBody>
      </p:sp>
      <p:sp>
        <p:nvSpPr>
          <p:cNvPr id="3" name="正方形/長方形 2">
            <a:extLst>
              <a:ext uri="{FF2B5EF4-FFF2-40B4-BE49-F238E27FC236}">
                <a16:creationId xmlns:a16="http://schemas.microsoft.com/office/drawing/2014/main" id="{8A843D48-BABE-63D6-E3F8-80DD205B560E}"/>
              </a:ext>
            </a:extLst>
          </p:cNvPr>
          <p:cNvSpPr/>
          <p:nvPr/>
        </p:nvSpPr>
        <p:spPr bwMode="auto">
          <a:xfrm>
            <a:off x="71306" y="544574"/>
            <a:ext cx="8981254" cy="1472326"/>
          </a:xfrm>
          <a:prstGeom prst="rect">
            <a:avLst/>
          </a:prstGeom>
          <a:noFill/>
          <a:ln>
            <a:noFill/>
          </a:ln>
          <a:effectLst/>
        </p:spPr>
        <p:txBody>
          <a:bodyPr vert="horz" wrap="square" lIns="68580" tIns="34290" rIns="68580" bIns="34290" numCol="1" rtlCol="0" anchor="t" anchorCtr="0" compatLnSpc="1">
            <a:prstTxWarp prst="textNoShape">
              <a:avLst/>
            </a:prstTxWarp>
            <a:spAutoFit/>
          </a:bodyPr>
          <a:lstStyle/>
          <a:p>
            <a:pPr defTabSz="685796" fontAlgn="base" hangingPunct="0">
              <a:lnSpc>
                <a:spcPct val="120000"/>
              </a:lnSpc>
              <a:spcBef>
                <a:spcPct val="0"/>
              </a:spcBef>
              <a:spcAft>
                <a:spcPct val="0"/>
              </a:spcAft>
              <a:defRPr/>
            </a:pPr>
            <a:r>
              <a:rPr kumimoji="0" lang="en-US" altLang="ja-JP" sz="11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kumimoji="0" lang="ja-JP" altLang="en-US" sz="11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概要</a:t>
            </a:r>
            <a:r>
              <a:rPr kumimoji="0" lang="en-US" altLang="ja-JP" sz="11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p>
          <a:p>
            <a:pPr defTabSz="685796" fontAlgn="base" hangingPunct="0">
              <a:lnSpc>
                <a:spcPct val="120000"/>
              </a:lnSpc>
              <a:spcBef>
                <a:spcPct val="0"/>
              </a:spcBef>
              <a:spcAft>
                <a:spcPct val="0"/>
              </a:spcAft>
              <a:defRPr/>
            </a:pPr>
            <a:r>
              <a:rPr kumimoji="0" lang="en-US" altLang="ja-JP" sz="11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WV-ASE334WUX(</a:t>
            </a:r>
            <a:r>
              <a:rPr kumimoji="0" lang="ja-JP" altLang="en-US" sz="11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ナンバーキャッチ</a:t>
            </a:r>
            <a:r>
              <a:rPr kumimoji="0" lang="en-US" altLang="ja-JP" sz="11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Ⅱ</a:t>
            </a:r>
            <a:r>
              <a:rPr kumimoji="0" lang="ja-JP" altLang="en-US" sz="11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）を使用する場合、従来に比べ</a:t>
            </a:r>
            <a:r>
              <a:rPr kumimoji="0" lang="en-US" altLang="ja-JP" sz="11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CPU</a:t>
            </a:r>
            <a:r>
              <a:rPr kumimoji="0" lang="ja-JP" altLang="en-US" sz="11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負荷が高くなるため</a:t>
            </a:r>
            <a:endParaRPr kumimoji="0" lang="en-US" altLang="ja-JP" sz="11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defTabSz="685796" fontAlgn="base" hangingPunct="0">
              <a:lnSpc>
                <a:spcPct val="120000"/>
              </a:lnSpc>
              <a:spcBef>
                <a:spcPct val="0"/>
              </a:spcBef>
              <a:spcAft>
                <a:spcPct val="0"/>
              </a:spcAft>
              <a:defRPr/>
            </a:pPr>
            <a:r>
              <a:rPr kumimoji="0" lang="ja-JP" altLang="en-US" sz="11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高解像度の映像を表示している場合、ライブモニターの表示状態によっては映像の遅延・カクツキが発生する可能性があります。</a:t>
            </a:r>
            <a:endParaRPr kumimoji="0" lang="en-US" altLang="ja-JP" sz="11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defTabSz="685796" fontAlgn="base" hangingPunct="0">
              <a:lnSpc>
                <a:spcPct val="120000"/>
              </a:lnSpc>
              <a:spcBef>
                <a:spcPct val="0"/>
              </a:spcBef>
              <a:spcAft>
                <a:spcPct val="0"/>
              </a:spcAft>
              <a:defRPr/>
            </a:pPr>
            <a:r>
              <a:rPr kumimoji="0" lang="ja-JP" altLang="en-US" sz="1100" b="1" kern="0" dirty="0">
                <a:solidFill>
                  <a:prstClr val="black"/>
                </a:solidFill>
                <a:latin typeface="Yu Gothic UI" panose="020B0500000000000000" pitchFamily="34" charset="-128"/>
                <a:ea typeface="Yu Gothic UI" panose="020B0500000000000000" pitchFamily="34" charset="-128"/>
              </a:rPr>
              <a:t>現在運用中の</a:t>
            </a:r>
            <a:r>
              <a:rPr kumimoji="0" lang="en-US" altLang="ja-JP" sz="1100" b="1" kern="0" dirty="0">
                <a:solidFill>
                  <a:prstClr val="black"/>
                </a:solidFill>
                <a:latin typeface="Yu Gothic UI" panose="020B0500000000000000" pitchFamily="34" charset="-128"/>
                <a:ea typeface="Yu Gothic UI" panose="020B0500000000000000" pitchFamily="34" charset="-128"/>
              </a:rPr>
              <a:t>ASM300WUX</a:t>
            </a:r>
            <a:r>
              <a:rPr kumimoji="0" lang="ja-JP" altLang="en-US" sz="1100" b="1" kern="0" dirty="0">
                <a:solidFill>
                  <a:prstClr val="black"/>
                </a:solidFill>
                <a:latin typeface="Yu Gothic UI" panose="020B0500000000000000" pitchFamily="34" charset="-128"/>
                <a:ea typeface="Yu Gothic UI" panose="020B0500000000000000" pitchFamily="34" charset="-128"/>
              </a:rPr>
              <a:t>に</a:t>
            </a:r>
            <a:r>
              <a:rPr kumimoji="0" lang="en-US" altLang="ja-JP" sz="1100" b="1" kern="0" dirty="0">
                <a:solidFill>
                  <a:prstClr val="black"/>
                </a:solidFill>
                <a:latin typeface="Yu Gothic UI" panose="020B0500000000000000" pitchFamily="34" charset="-128"/>
                <a:ea typeface="Yu Gothic UI" panose="020B0500000000000000" pitchFamily="34" charset="-128"/>
              </a:rPr>
              <a:t>WV-ASE334WUX</a:t>
            </a:r>
            <a:r>
              <a:rPr kumimoji="0" lang="ja-JP" altLang="en-US" sz="1100" b="1" kern="0" dirty="0">
                <a:solidFill>
                  <a:prstClr val="black"/>
                </a:solidFill>
                <a:latin typeface="Yu Gothic UI" panose="020B0500000000000000" pitchFamily="34" charset="-128"/>
                <a:ea typeface="Yu Gothic UI" panose="020B0500000000000000" pitchFamily="34" charset="-128"/>
              </a:rPr>
              <a:t>を追加する場合や、</a:t>
            </a:r>
            <a:r>
              <a:rPr kumimoji="0" lang="ja-JP" altLang="en-US" sz="11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登録ナンバーやリスト、照合と滞留のルールとアラームの件数を多く登録した場合も、通知や映像の遅延が発生する場合があります。</a:t>
            </a:r>
            <a:endParaRPr kumimoji="0" lang="en-US" altLang="ja-JP" sz="11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defTabSz="685796" fontAlgn="base" hangingPunct="0">
              <a:lnSpc>
                <a:spcPct val="120000"/>
              </a:lnSpc>
              <a:spcBef>
                <a:spcPct val="0"/>
              </a:spcBef>
              <a:spcAft>
                <a:spcPct val="0"/>
              </a:spcAft>
              <a:defRPr/>
            </a:pPr>
            <a:br>
              <a:rPr kumimoji="0" lang="en-US" altLang="ja-JP" sz="1100" b="1" kern="0" dirty="0">
                <a:solidFill>
                  <a:prstClr val="black"/>
                </a:solidFill>
                <a:latin typeface="Yu Gothic UI" panose="020B0500000000000000" pitchFamily="34" charset="-128"/>
                <a:ea typeface="Yu Gothic UI" panose="020B0500000000000000" pitchFamily="34" charset="-128"/>
              </a:rPr>
            </a:br>
            <a:r>
              <a:rPr kumimoji="0" lang="ja-JP" altLang="en-US" sz="1100" b="1" kern="0" dirty="0">
                <a:solidFill>
                  <a:prstClr val="black"/>
                </a:solidFill>
                <a:latin typeface="Yu Gothic UI" panose="020B0500000000000000" pitchFamily="34" charset="-128"/>
                <a:ea typeface="Yu Gothic UI" panose="020B0500000000000000" pitchFamily="34" charset="-128"/>
              </a:rPr>
              <a:t>次ページに記載の</a:t>
            </a:r>
            <a:r>
              <a:rPr kumimoji="0" lang="en-US" altLang="ja-JP" sz="11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WV-ASE334WUX(</a:t>
            </a:r>
            <a:r>
              <a:rPr kumimoji="0" lang="ja-JP" altLang="en-US" sz="11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ナンバーキャッチ</a:t>
            </a:r>
            <a:r>
              <a:rPr kumimoji="0" lang="en-US" altLang="ja-JP" sz="11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Ⅱ</a:t>
            </a:r>
            <a:r>
              <a:rPr kumimoji="0" lang="ja-JP" altLang="en-US" sz="11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）負荷条件の「照会ルール：動作条件」をご確認のうえ、追加運用をお願いいたします。</a:t>
            </a:r>
          </a:p>
        </p:txBody>
      </p:sp>
      <p:grpSp>
        <p:nvGrpSpPr>
          <p:cNvPr id="17" name="グループ化 16">
            <a:extLst>
              <a:ext uri="{FF2B5EF4-FFF2-40B4-BE49-F238E27FC236}">
                <a16:creationId xmlns:a16="http://schemas.microsoft.com/office/drawing/2014/main" id="{9D6671C5-62DC-146F-03CE-E0FD107B0BE7}"/>
              </a:ext>
            </a:extLst>
          </p:cNvPr>
          <p:cNvGrpSpPr/>
          <p:nvPr/>
        </p:nvGrpSpPr>
        <p:grpSpPr>
          <a:xfrm>
            <a:off x="1196625" y="2202180"/>
            <a:ext cx="6750750" cy="2533226"/>
            <a:chOff x="312372" y="2308860"/>
            <a:chExt cx="6750750" cy="2533226"/>
          </a:xfrm>
        </p:grpSpPr>
        <p:sp>
          <p:nvSpPr>
            <p:cNvPr id="4" name="角丸四角形 3">
              <a:extLst>
                <a:ext uri="{FF2B5EF4-FFF2-40B4-BE49-F238E27FC236}">
                  <a16:creationId xmlns:a16="http://schemas.microsoft.com/office/drawing/2014/main" id="{F185A70D-99E9-B11E-362B-068BB2310892}"/>
                </a:ext>
              </a:extLst>
            </p:cNvPr>
            <p:cNvSpPr/>
            <p:nvPr/>
          </p:nvSpPr>
          <p:spPr bwMode="auto">
            <a:xfrm>
              <a:off x="547684" y="2389672"/>
              <a:ext cx="1894265" cy="252093"/>
            </a:xfrm>
            <a:prstGeom prst="roundRect">
              <a:avLst/>
            </a:prstGeom>
            <a:solidFill>
              <a:sysClr val="window" lastClr="FFFFFF"/>
            </a:solidFill>
            <a:ln w="25400" cap="flat" cmpd="sng" algn="ctr">
              <a:solidFill>
                <a:sysClr val="windowText" lastClr="000000"/>
              </a:solidFill>
              <a:prstDash val="solid"/>
            </a:ln>
            <a:effectLst/>
          </p:spPr>
          <p:txBody>
            <a:bodyPr vert="horz" wrap="none" lIns="74278" tIns="37139" rIns="74278" bIns="37139" numCol="1" rtlCol="0" anchor="ctr" anchorCtr="0" compatLnSpc="1">
              <a:prstTxWarp prst="textNoShape">
                <a:avLst/>
              </a:prstTxWarp>
            </a:bodyPr>
            <a:lstStyle/>
            <a:p>
              <a:pPr algn="ctr" fontAlgn="base">
                <a:lnSpc>
                  <a:spcPct val="120000"/>
                </a:lnSpc>
                <a:spcBef>
                  <a:spcPct val="0"/>
                </a:spcBef>
                <a:spcAft>
                  <a:spcPct val="0"/>
                </a:spcAft>
                <a:defRPr/>
              </a:pPr>
              <a:r>
                <a:rPr kumimoji="0" lang="ja-JP" altLang="en-US" sz="13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評価環境</a:t>
              </a:r>
            </a:p>
          </p:txBody>
        </p:sp>
        <p:sp>
          <p:nvSpPr>
            <p:cNvPr id="5" name="Rectangle 14">
              <a:extLst>
                <a:ext uri="{FF2B5EF4-FFF2-40B4-BE49-F238E27FC236}">
                  <a16:creationId xmlns:a16="http://schemas.microsoft.com/office/drawing/2014/main" id="{90D120C2-CBE7-947B-E4D6-E9317CB58131}"/>
                </a:ext>
              </a:extLst>
            </p:cNvPr>
            <p:cNvSpPr>
              <a:spLocks noChangeArrowheads="1"/>
            </p:cNvSpPr>
            <p:nvPr/>
          </p:nvSpPr>
          <p:spPr bwMode="auto">
            <a:xfrm>
              <a:off x="2733843" y="2839832"/>
              <a:ext cx="1681430" cy="33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kumimoji="1" sz="3200">
                  <a:solidFill>
                    <a:schemeClr val="tx1"/>
                  </a:solidFill>
                  <a:latin typeface="HGP創英角ｺﾞｼｯｸUB" pitchFamily="50" charset="-128"/>
                  <a:ea typeface="HGP創英角ｺﾞｼｯｸUB" pitchFamily="50" charset="-128"/>
                </a:defRPr>
              </a:lvl1pPr>
              <a:lvl2pPr marL="742950" indent="-285750" algn="l" eaLnBrk="0" hangingPunct="0">
                <a:spcBef>
                  <a:spcPct val="20000"/>
                </a:spcBef>
                <a:buChar char="–"/>
                <a:defRPr kumimoji="1" sz="2800">
                  <a:solidFill>
                    <a:schemeClr val="tx1"/>
                  </a:solidFill>
                  <a:latin typeface="HGP創英角ｺﾞｼｯｸUB" pitchFamily="50" charset="-128"/>
                  <a:ea typeface="HGP創英角ｺﾞｼｯｸUB" pitchFamily="50" charset="-128"/>
                </a:defRPr>
              </a:lvl2pPr>
              <a:lvl3pPr marL="1143000" indent="-228600" algn="l" eaLnBrk="0" hangingPunct="0">
                <a:spcBef>
                  <a:spcPct val="20000"/>
                </a:spcBef>
                <a:buChar char="•"/>
                <a:defRPr kumimoji="1" sz="2400">
                  <a:solidFill>
                    <a:schemeClr val="tx1"/>
                  </a:solidFill>
                  <a:latin typeface="HGP創英角ｺﾞｼｯｸUB" pitchFamily="50" charset="-128"/>
                  <a:ea typeface="HGP創英角ｺﾞｼｯｸUB" pitchFamily="50" charset="-128"/>
                </a:defRPr>
              </a:lvl3pPr>
              <a:lvl4pPr marL="1600200" indent="-228600" algn="l" eaLnBrk="0" hangingPunct="0">
                <a:spcBef>
                  <a:spcPct val="20000"/>
                </a:spcBef>
                <a:buChar char="–"/>
                <a:defRPr kumimoji="1" sz="2000">
                  <a:solidFill>
                    <a:schemeClr val="tx1"/>
                  </a:solidFill>
                  <a:latin typeface="HGP創英角ｺﾞｼｯｸUB" pitchFamily="50" charset="-128"/>
                  <a:ea typeface="HGP創英角ｺﾞｼｯｸUB" pitchFamily="50" charset="-128"/>
                </a:defRPr>
              </a:lvl4pPr>
              <a:lvl5pPr marL="2057400" indent="-228600" algn="l" eaLnBrk="0" hangingPunct="0">
                <a:spcBef>
                  <a:spcPct val="20000"/>
                </a:spcBef>
                <a:buChar char="»"/>
                <a:defRPr kumimoji="1" sz="20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9pPr>
            </a:lstStyle>
            <a:p>
              <a:pPr defTabSz="742928" eaLnBrk="1" hangingPunct="1">
                <a:lnSpc>
                  <a:spcPct val="80000"/>
                </a:lnSpc>
                <a:spcBef>
                  <a:spcPct val="0"/>
                </a:spcBef>
                <a:buFontTx/>
                <a:buNone/>
                <a:defRPr/>
              </a:pPr>
              <a:r>
                <a:rPr lang="ja-JP" altLang="en-US" sz="975" b="1" kern="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増設グラフィックボード</a:t>
              </a:r>
              <a:r>
                <a:rPr lang="en-US" altLang="ja-JP" sz="975" b="1" kern="0" dirty="0">
                  <a:solidFill>
                    <a:srgbClr val="000000"/>
                  </a:solidFill>
                  <a:latin typeface="Yu Gothic UI" panose="020B0500000000000000" pitchFamily="34" charset="-128"/>
                  <a:ea typeface="Yu Gothic UI" panose="020B0500000000000000" pitchFamily="34" charset="-128"/>
                  <a:cs typeface="Meiryo UI" panose="020B0604030504040204" pitchFamily="50" charset="-128"/>
                </a:rPr>
                <a:t>(NVIDIA  P1000)</a:t>
              </a:r>
            </a:p>
          </p:txBody>
        </p:sp>
        <p:cxnSp>
          <p:nvCxnSpPr>
            <p:cNvPr id="6" name="カギ線コネクタ 5">
              <a:extLst>
                <a:ext uri="{FF2B5EF4-FFF2-40B4-BE49-F238E27FC236}">
                  <a16:creationId xmlns:a16="http://schemas.microsoft.com/office/drawing/2014/main" id="{6378B003-C88F-66DC-5004-B4E81FE452EA}"/>
                </a:ext>
              </a:extLst>
            </p:cNvPr>
            <p:cNvCxnSpPr/>
            <p:nvPr/>
          </p:nvCxnSpPr>
          <p:spPr>
            <a:xfrm>
              <a:off x="3643896" y="4351463"/>
              <a:ext cx="978646" cy="1166"/>
            </a:xfrm>
            <a:prstGeom prst="bentConnector3">
              <a:avLst>
                <a:gd name="adj1" fmla="val 50000"/>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7" name="カギ線コネクタ 6">
              <a:extLst>
                <a:ext uri="{FF2B5EF4-FFF2-40B4-BE49-F238E27FC236}">
                  <a16:creationId xmlns:a16="http://schemas.microsoft.com/office/drawing/2014/main" id="{2006822E-4651-B53B-5FE5-EC74E033EE6F}"/>
                </a:ext>
              </a:extLst>
            </p:cNvPr>
            <p:cNvCxnSpPr>
              <a:stCxn id="12" idx="1"/>
            </p:cNvCxnSpPr>
            <p:nvPr/>
          </p:nvCxnSpPr>
          <p:spPr>
            <a:xfrm rot="10800000">
              <a:off x="3119279" y="3460777"/>
              <a:ext cx="1257828" cy="891852"/>
            </a:xfrm>
            <a:prstGeom prst="bentConnector3">
              <a:avLst>
                <a:gd name="adj1" fmla="val 96592"/>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8" name="テキスト ボックス 7">
              <a:extLst>
                <a:ext uri="{FF2B5EF4-FFF2-40B4-BE49-F238E27FC236}">
                  <a16:creationId xmlns:a16="http://schemas.microsoft.com/office/drawing/2014/main" id="{10EFBA3F-E2BC-2358-BD31-113F0C1E2DA1}"/>
                </a:ext>
              </a:extLst>
            </p:cNvPr>
            <p:cNvSpPr txBox="1"/>
            <p:nvPr/>
          </p:nvSpPr>
          <p:spPr>
            <a:xfrm>
              <a:off x="5111350" y="2846020"/>
              <a:ext cx="1139380" cy="255647"/>
            </a:xfrm>
            <a:prstGeom prst="rect">
              <a:avLst/>
            </a:prstGeom>
            <a:noFill/>
          </p:spPr>
          <p:txBody>
            <a:bodyPr wrap="square" rtlCol="0">
              <a:spAutoFit/>
            </a:bodyPr>
            <a:lstStyle/>
            <a:p>
              <a:pPr algn="ctr" fontAlgn="base">
                <a:lnSpc>
                  <a:spcPct val="120000"/>
                </a:lnSpc>
                <a:spcBef>
                  <a:spcPct val="0"/>
                </a:spcBef>
                <a:spcAft>
                  <a:spcPct val="0"/>
                </a:spcAft>
                <a:defRPr/>
              </a:pPr>
              <a:r>
                <a:rPr kumimoji="0" lang="ja-JP" altLang="en-US" sz="975" b="1" kern="0" dirty="0">
                  <a:solidFill>
                    <a:prstClr val="black"/>
                  </a:solidFill>
                  <a:latin typeface="Yu Gothic UI" panose="020B0500000000000000" pitchFamily="34" charset="-128"/>
                  <a:ea typeface="Yu Gothic UI" panose="020B0500000000000000" pitchFamily="34" charset="-128"/>
                </a:rPr>
                <a:t>②ライブモニター１</a:t>
              </a:r>
            </a:p>
          </p:txBody>
        </p:sp>
        <p:sp>
          <p:nvSpPr>
            <p:cNvPr id="9" name="テキスト ボックス 8">
              <a:extLst>
                <a:ext uri="{FF2B5EF4-FFF2-40B4-BE49-F238E27FC236}">
                  <a16:creationId xmlns:a16="http://schemas.microsoft.com/office/drawing/2014/main" id="{B7EF3E9C-7A1F-4DA3-9B04-DC00C6BFB9A1}"/>
                </a:ext>
              </a:extLst>
            </p:cNvPr>
            <p:cNvSpPr txBox="1"/>
            <p:nvPr/>
          </p:nvSpPr>
          <p:spPr>
            <a:xfrm>
              <a:off x="5312694" y="4028623"/>
              <a:ext cx="1469655" cy="255647"/>
            </a:xfrm>
            <a:prstGeom prst="rect">
              <a:avLst/>
            </a:prstGeom>
            <a:noFill/>
          </p:spPr>
          <p:txBody>
            <a:bodyPr wrap="square" rtlCol="0">
              <a:spAutoFit/>
            </a:bodyPr>
            <a:lstStyle/>
            <a:p>
              <a:pPr fontAlgn="base">
                <a:lnSpc>
                  <a:spcPct val="120000"/>
                </a:lnSpc>
                <a:spcBef>
                  <a:spcPct val="0"/>
                </a:spcBef>
                <a:spcAft>
                  <a:spcPct val="0"/>
                </a:spcAft>
                <a:defRPr/>
              </a:pPr>
              <a:r>
                <a:rPr kumimoji="0" lang="ja-JP" altLang="en-US" sz="975" b="1" kern="0" dirty="0">
                  <a:solidFill>
                    <a:prstClr val="black"/>
                  </a:solidFill>
                  <a:latin typeface="Yu Gothic UI" panose="020B0500000000000000" pitchFamily="34" charset="-128"/>
                  <a:ea typeface="Yu Gothic UI" panose="020B0500000000000000" pitchFamily="34" charset="-128"/>
                </a:rPr>
                <a:t>➂ナンバーキャッチモニタ</a:t>
              </a:r>
            </a:p>
          </p:txBody>
        </p:sp>
        <p:sp>
          <p:nvSpPr>
            <p:cNvPr id="10" name="テキスト ボックス 9">
              <a:extLst>
                <a:ext uri="{FF2B5EF4-FFF2-40B4-BE49-F238E27FC236}">
                  <a16:creationId xmlns:a16="http://schemas.microsoft.com/office/drawing/2014/main" id="{B5428563-F0F1-BB60-44AC-FBE975E20A59}"/>
                </a:ext>
              </a:extLst>
            </p:cNvPr>
            <p:cNvSpPr txBox="1"/>
            <p:nvPr/>
          </p:nvSpPr>
          <p:spPr>
            <a:xfrm>
              <a:off x="1191489" y="2783348"/>
              <a:ext cx="1100537" cy="262251"/>
            </a:xfrm>
            <a:prstGeom prst="rect">
              <a:avLst/>
            </a:prstGeom>
            <a:noFill/>
          </p:spPr>
          <p:txBody>
            <a:bodyPr wrap="square" rtlCol="0">
              <a:spAutoFit/>
            </a:bodyPr>
            <a:lstStyle/>
            <a:p>
              <a:pPr algn="ctr" fontAlgn="base">
                <a:lnSpc>
                  <a:spcPct val="120000"/>
                </a:lnSpc>
                <a:spcBef>
                  <a:spcPct val="0"/>
                </a:spcBef>
                <a:spcAft>
                  <a:spcPct val="0"/>
                </a:spcAft>
                <a:defRPr/>
              </a:pPr>
              <a:r>
                <a:rPr kumimoji="0" lang="ja-JP" altLang="en-US" sz="975" b="1" kern="0">
                  <a:solidFill>
                    <a:prstClr val="black"/>
                  </a:solidFill>
                  <a:latin typeface="Yu Gothic UI" panose="020B0500000000000000" pitchFamily="34" charset="-128"/>
                  <a:ea typeface="Yu Gothic UI" panose="020B0500000000000000" pitchFamily="34" charset="-128"/>
                </a:rPr>
                <a:t>①操作モニター</a:t>
              </a:r>
            </a:p>
          </p:txBody>
        </p:sp>
        <p:pic>
          <p:nvPicPr>
            <p:cNvPr id="11" name="Picture 19" descr="MC900428945[1]">
              <a:extLst>
                <a:ext uri="{FF2B5EF4-FFF2-40B4-BE49-F238E27FC236}">
                  <a16:creationId xmlns:a16="http://schemas.microsoft.com/office/drawing/2014/main" id="{53637C55-2758-4CC3-C087-3B65F18932D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91489" y="3016023"/>
              <a:ext cx="1374638" cy="87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MC900441331[1]">
              <a:extLst>
                <a:ext uri="{FF2B5EF4-FFF2-40B4-BE49-F238E27FC236}">
                  <a16:creationId xmlns:a16="http://schemas.microsoft.com/office/drawing/2014/main" id="{E3EE1032-EEDC-CF65-9584-24B114968A2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77107" y="3863172"/>
              <a:ext cx="1103829" cy="978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カギ線コネクタ 12">
              <a:extLst>
                <a:ext uri="{FF2B5EF4-FFF2-40B4-BE49-F238E27FC236}">
                  <a16:creationId xmlns:a16="http://schemas.microsoft.com/office/drawing/2014/main" id="{4A1668E1-022C-F87D-CF86-93D9B412139E}"/>
                </a:ext>
              </a:extLst>
            </p:cNvPr>
            <p:cNvCxnSpPr/>
            <p:nvPr/>
          </p:nvCxnSpPr>
          <p:spPr>
            <a:xfrm>
              <a:off x="2566126" y="3357975"/>
              <a:ext cx="1743788" cy="1"/>
            </a:xfrm>
            <a:prstGeom prst="bentConnector3">
              <a:avLst>
                <a:gd name="adj1" fmla="val 50000"/>
              </a:avLst>
            </a:prstGeom>
            <a:noFill/>
            <a:ln w="25400" cap="flat" cmpd="sng" algn="ctr">
              <a:solidFill>
                <a:srgbClr val="4F81BD"/>
              </a:solidFill>
              <a:prstDash val="solid"/>
            </a:ln>
            <a:effectLst>
              <a:outerShdw blurRad="40000" dist="20000" dir="5400000" rotWithShape="0">
                <a:srgbClr val="000000">
                  <a:alpha val="38000"/>
                </a:srgbClr>
              </a:outerShdw>
            </a:effectLst>
          </p:spPr>
        </p:cxnSp>
        <p:pic>
          <p:nvPicPr>
            <p:cNvPr id="14" name="Picture 12" descr="MC900441331[1]">
              <a:extLst>
                <a:ext uri="{FF2B5EF4-FFF2-40B4-BE49-F238E27FC236}">
                  <a16:creationId xmlns:a16="http://schemas.microsoft.com/office/drawing/2014/main" id="{89AC7A58-4096-4DF2-6BD3-25F74E7A26B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81387" y="2699233"/>
              <a:ext cx="1103829" cy="978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05">
              <a:extLst>
                <a:ext uri="{FF2B5EF4-FFF2-40B4-BE49-F238E27FC236}">
                  <a16:creationId xmlns:a16="http://schemas.microsoft.com/office/drawing/2014/main" id="{E29B73F2-2786-58D9-643B-9FEC5E27082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244" y="3008493"/>
              <a:ext cx="863066" cy="71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正方形/長方形 15">
              <a:extLst>
                <a:ext uri="{FF2B5EF4-FFF2-40B4-BE49-F238E27FC236}">
                  <a16:creationId xmlns:a16="http://schemas.microsoft.com/office/drawing/2014/main" id="{847F22C7-A565-1CE6-EC00-2EE6535D2DDA}"/>
                </a:ext>
              </a:extLst>
            </p:cNvPr>
            <p:cNvSpPr/>
            <p:nvPr/>
          </p:nvSpPr>
          <p:spPr>
            <a:xfrm>
              <a:off x="312372" y="2308860"/>
              <a:ext cx="6750750" cy="2525606"/>
            </a:xfrm>
            <a:prstGeom prst="rect">
              <a:avLst/>
            </a:prstGeom>
            <a:noFill/>
            <a:ln w="25400" cap="flat" cmpd="sng" algn="ctr">
              <a:solidFill>
                <a:srgbClr val="4F81BD">
                  <a:shade val="50000"/>
                </a:srgbClr>
              </a:solidFill>
              <a:prstDash val="solid"/>
            </a:ln>
            <a:effectLst/>
          </p:spPr>
          <p:txBody>
            <a:bodyPr rtlCol="0" anchor="ctr"/>
            <a:lstStyle/>
            <a:p>
              <a:pPr algn="ctr" fontAlgn="base">
                <a:lnSpc>
                  <a:spcPct val="120000"/>
                </a:lnSpc>
                <a:spcBef>
                  <a:spcPct val="0"/>
                </a:spcBef>
                <a:spcAft>
                  <a:spcPct val="0"/>
                </a:spcAft>
                <a:defRPr/>
              </a:pPr>
              <a:endParaRPr kumimoji="0" lang="ja-JP" altLang="en-US" sz="2400" b="1" kern="0">
                <a:solidFill>
                  <a:prstClr val="white"/>
                </a:solidFill>
                <a:latin typeface="Yu Gothic UI" panose="020B0500000000000000" pitchFamily="34" charset="-128"/>
                <a:ea typeface="Yu Gothic UI" panose="020B0500000000000000" pitchFamily="34" charset="-128"/>
              </a:endParaRPr>
            </a:p>
          </p:txBody>
        </p:sp>
      </p:grpSp>
    </p:spTree>
    <p:extLst>
      <p:ext uri="{BB962C8B-B14F-4D97-AF65-F5344CB8AC3E}">
        <p14:creationId xmlns:p14="http://schemas.microsoft.com/office/powerpoint/2010/main" val="2940448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検証済み</a:t>
            </a:r>
            <a:r>
              <a:rPr kumimoji="1" lang="en-US" altLang="ja-JP" dirty="0"/>
              <a:t>PC</a:t>
            </a:r>
            <a:r>
              <a:rPr kumimoji="1" lang="ja-JP" altLang="en-US" dirty="0"/>
              <a:t>の処理性能</a:t>
            </a:r>
          </a:p>
        </p:txBody>
      </p:sp>
      <p:sp>
        <p:nvSpPr>
          <p:cNvPr id="3" name="角丸四角形 2">
            <a:extLst>
              <a:ext uri="{FF2B5EF4-FFF2-40B4-BE49-F238E27FC236}">
                <a16:creationId xmlns:a16="http://schemas.microsoft.com/office/drawing/2014/main" id="{917FCB7E-1FE3-6B59-C4E1-A7FF603E923E}"/>
              </a:ext>
            </a:extLst>
          </p:cNvPr>
          <p:cNvSpPr/>
          <p:nvPr/>
        </p:nvSpPr>
        <p:spPr bwMode="auto">
          <a:xfrm>
            <a:off x="692556" y="750624"/>
            <a:ext cx="1748552" cy="232701"/>
          </a:xfrm>
          <a:prstGeom prst="roundRect">
            <a:avLst/>
          </a:prstGeom>
          <a:solidFill>
            <a:sysClr val="window" lastClr="FFFFFF"/>
          </a:solidFill>
          <a:ln w="25400" cap="flat" cmpd="sng" algn="ctr">
            <a:solidFill>
              <a:sysClr val="windowText" lastClr="000000"/>
            </a:solidFill>
            <a:prstDash val="solid"/>
          </a:ln>
          <a:effectLst/>
        </p:spPr>
        <p:txBody>
          <a:bodyPr vert="horz" wrap="none" lIns="68564" tIns="34282" rIns="68564" bIns="34282" numCol="1" rtlCol="0" anchor="ctr" anchorCtr="0" compatLnSpc="1">
            <a:prstTxWarp prst="textNoShape">
              <a:avLst/>
            </a:prstTxWarp>
          </a:bodyPr>
          <a:lstStyle/>
          <a:p>
            <a:pPr algn="ctr" fontAlgn="base">
              <a:lnSpc>
                <a:spcPct val="120000"/>
              </a:lnSpc>
              <a:spcBef>
                <a:spcPct val="0"/>
              </a:spcBef>
              <a:spcAft>
                <a:spcPct val="0"/>
              </a:spcAft>
              <a:defRPr/>
            </a:pPr>
            <a:r>
              <a:rPr kumimoji="0" lang="ja-JP" altLang="en-US"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評価環境</a:t>
            </a:r>
          </a:p>
        </p:txBody>
      </p:sp>
      <p:graphicFrame>
        <p:nvGraphicFramePr>
          <p:cNvPr id="4" name="表 3">
            <a:extLst>
              <a:ext uri="{FF2B5EF4-FFF2-40B4-BE49-F238E27FC236}">
                <a16:creationId xmlns:a16="http://schemas.microsoft.com/office/drawing/2014/main" id="{F448AEB8-4803-7DD0-9B1D-EC9513E240D9}"/>
              </a:ext>
            </a:extLst>
          </p:cNvPr>
          <p:cNvGraphicFramePr>
            <a:graphicFrameLocks noGrp="1"/>
          </p:cNvGraphicFramePr>
          <p:nvPr>
            <p:extLst>
              <p:ext uri="{D42A27DB-BD31-4B8C-83A1-F6EECF244321}">
                <p14:modId xmlns:p14="http://schemas.microsoft.com/office/powerpoint/2010/main" val="2888927257"/>
              </p:ext>
            </p:extLst>
          </p:nvPr>
        </p:nvGraphicFramePr>
        <p:xfrm>
          <a:off x="1012341" y="998220"/>
          <a:ext cx="7054659" cy="1211580"/>
        </p:xfrm>
        <a:graphic>
          <a:graphicData uri="http://schemas.openxmlformats.org/drawingml/2006/table">
            <a:tbl>
              <a:tblPr firstRow="1" bandRow="1"/>
              <a:tblGrid>
                <a:gridCol w="1654659">
                  <a:extLst>
                    <a:ext uri="{9D8B030D-6E8A-4147-A177-3AD203B41FA5}">
                      <a16:colId xmlns:a16="http://schemas.microsoft.com/office/drawing/2014/main" val="1288146854"/>
                    </a:ext>
                  </a:extLst>
                </a:gridCol>
                <a:gridCol w="5400000">
                  <a:extLst>
                    <a:ext uri="{9D8B030D-6E8A-4147-A177-3AD203B41FA5}">
                      <a16:colId xmlns:a16="http://schemas.microsoft.com/office/drawing/2014/main" val="3056140226"/>
                    </a:ext>
                  </a:extLst>
                </a:gridCol>
              </a:tblGrid>
              <a:tr h="170569">
                <a:tc gridSpan="2">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r>
                        <a:rPr kumimoji="1" lang="en-US" altLang="ja-JP" sz="1200" b="0" dirty="0">
                          <a:latin typeface="Yu Gothic UI" panose="020B0500000000000000" pitchFamily="34" charset="-128"/>
                          <a:ea typeface="Yu Gothic UI" panose="020B0500000000000000" pitchFamily="34" charset="-128"/>
                        </a:rPr>
                        <a:t>PC</a:t>
                      </a:r>
                      <a:endParaRPr kumimoji="1" lang="ja-JP" altLang="en-US" sz="1200" b="0"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kumimoji="1" lang="ja-JP" altLang="en-US" sz="1200" b="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86617109"/>
                  </a:ext>
                </a:extLst>
              </a:tr>
              <a:tr h="188595">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r>
                        <a:rPr kumimoji="1" lang="ja-JP" altLang="en-US" sz="900" b="0" dirty="0">
                          <a:latin typeface="Yu Gothic UI" panose="020B0500000000000000" pitchFamily="34" charset="-128"/>
                          <a:ea typeface="Yu Gothic UI" panose="020B0500000000000000" pitchFamily="34" charset="-128"/>
                        </a:rPr>
                        <a:t>型番</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900" dirty="0">
                          <a:latin typeface="Yu Gothic UI" panose="020B0500000000000000" pitchFamily="34" charset="-128"/>
                          <a:ea typeface="Yu Gothic UI" panose="020B0500000000000000" pitchFamily="34" charset="-128"/>
                          <a:cs typeface="Meiryo UI" panose="020B0604030504040204" pitchFamily="50" charset="-128"/>
                        </a:rPr>
                        <a:t>HP-800G5</a:t>
                      </a:r>
                      <a:r>
                        <a:rPr lang="ja-JP" altLang="en-US" sz="900" dirty="0">
                          <a:latin typeface="Yu Gothic UI" panose="020B0500000000000000" pitchFamily="34" charset="-128"/>
                          <a:ea typeface="Yu Gothic UI" panose="020B0500000000000000" pitchFamily="34" charset="-128"/>
                          <a:cs typeface="Meiryo UI" panose="020B0604030504040204" pitchFamily="50" charset="-128"/>
                        </a:rPr>
                        <a:t>　＋　</a:t>
                      </a:r>
                      <a:r>
                        <a:rPr lang="en-US" altLang="ja-JP" sz="900" dirty="0">
                          <a:latin typeface="Yu Gothic UI" panose="020B0500000000000000" pitchFamily="34" charset="-128"/>
                          <a:ea typeface="Yu Gothic UI" panose="020B0500000000000000" pitchFamily="34" charset="-128"/>
                          <a:cs typeface="Meiryo UI" panose="020B0604030504040204" pitchFamily="50" charset="-128"/>
                        </a:rPr>
                        <a:t>P1000</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4663954"/>
                  </a:ext>
                </a:extLst>
              </a:tr>
              <a:tr h="308610">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r>
                        <a:rPr kumimoji="1" lang="en-US" altLang="ja-JP" sz="900" b="0" dirty="0">
                          <a:latin typeface="Yu Gothic UI" panose="020B0500000000000000" pitchFamily="34" charset="-128"/>
                          <a:ea typeface="Yu Gothic UI" panose="020B0500000000000000" pitchFamily="34" charset="-128"/>
                        </a:rPr>
                        <a:t>OS</a:t>
                      </a:r>
                      <a:endParaRPr kumimoji="1" lang="ja-JP" altLang="en-US" sz="900" b="0"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900" dirty="0">
                          <a:latin typeface="Yu Gothic UI" panose="020B0500000000000000" pitchFamily="34" charset="-128"/>
                          <a:ea typeface="Yu Gothic UI" panose="020B0500000000000000" pitchFamily="34" charset="-128"/>
                          <a:cs typeface="Meiryo UI" panose="020B0604030504040204" pitchFamily="50" charset="-128"/>
                        </a:rPr>
                        <a:t>Windows10/64Bit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kern="1200" dirty="0">
                          <a:solidFill>
                            <a:schemeClr val="tx1"/>
                          </a:solidFill>
                          <a:effectLst/>
                          <a:latin typeface="Yu Gothic UI" panose="020B0500000000000000" pitchFamily="34" charset="-128"/>
                          <a:ea typeface="Yu Gothic UI" panose="020B0500000000000000" pitchFamily="34" charset="-128"/>
                          <a:cs typeface="+mn-cs"/>
                        </a:rPr>
                        <a:t>October 2020 Update(20H2)</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495588152"/>
                  </a:ext>
                </a:extLst>
              </a:tr>
              <a:tr h="188595">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r>
                        <a:rPr lang="ja-JP" altLang="en-US" sz="900" dirty="0">
                          <a:latin typeface="Yu Gothic UI" panose="020B0500000000000000" pitchFamily="34" charset="-128"/>
                          <a:ea typeface="Yu Gothic UI" panose="020B0500000000000000" pitchFamily="34" charset="-128"/>
                          <a:cs typeface="Meiryo UI" panose="020B0604030504040204" pitchFamily="50" charset="-128"/>
                        </a:rPr>
                        <a:t>メモリ</a:t>
                      </a:r>
                      <a:r>
                        <a:rPr kumimoji="1" lang="ja-JP" altLang="en-US" sz="900" b="0" dirty="0">
                          <a:latin typeface="Yu Gothic UI" panose="020B0500000000000000" pitchFamily="34" charset="-128"/>
                          <a:ea typeface="Yu Gothic UI" panose="020B0500000000000000" pitchFamily="34" charset="-128"/>
                          <a:cs typeface="+mn-cs"/>
                        </a:rPr>
                        <a:t>ー</a:t>
                      </a:r>
                      <a:endParaRPr lang="en-US" altLang="ja-JP" sz="900" dirty="0">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lang="en-US" altLang="ja-JP" sz="900" dirty="0">
                          <a:latin typeface="Yu Gothic UI" panose="020B0500000000000000" pitchFamily="34" charset="-128"/>
                          <a:ea typeface="Yu Gothic UI" panose="020B0500000000000000" pitchFamily="34" charset="-128"/>
                          <a:cs typeface="Meiryo UI" panose="020B0604030504040204" pitchFamily="50" charset="-128"/>
                        </a:rPr>
                        <a:t>16G(8Gx2</a:t>
                      </a:r>
                      <a:r>
                        <a:rPr lang="ja-JP" altLang="en-US" sz="900" dirty="0">
                          <a:latin typeface="Yu Gothic UI" panose="020B0500000000000000" pitchFamily="34" charset="-128"/>
                          <a:ea typeface="Yu Gothic UI" panose="020B0500000000000000" pitchFamily="34" charset="-128"/>
                          <a:cs typeface="Meiryo UI" panose="020B0604030504040204" pitchFamily="50" charset="-128"/>
                        </a:rPr>
                        <a:t>枚</a:t>
                      </a:r>
                      <a:r>
                        <a:rPr lang="en-US" altLang="ja-JP" sz="900" dirty="0">
                          <a:latin typeface="Yu Gothic UI" panose="020B0500000000000000" pitchFamily="34" charset="-128"/>
                          <a:ea typeface="Yu Gothic UI" panose="020B0500000000000000" pitchFamily="34" charset="-128"/>
                          <a:cs typeface="Meiryo UI" panose="020B0604030504040204" pitchFamily="50" charset="-128"/>
                        </a:rPr>
                        <a:t>)</a:t>
                      </a:r>
                      <a:endParaRPr kumimoji="1" lang="ja-JP" altLang="en-US" sz="900" b="0"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553452803"/>
                  </a:ext>
                </a:extLst>
              </a:tr>
              <a:tr h="188595">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r>
                        <a:rPr lang="ja-JP" altLang="en-US" sz="900" dirty="0">
                          <a:latin typeface="Yu Gothic UI" panose="020B0500000000000000" pitchFamily="34" charset="-128"/>
                          <a:ea typeface="Yu Gothic UI" panose="020B0500000000000000" pitchFamily="34" charset="-128"/>
                          <a:cs typeface="Meiryo UI" panose="020B0604030504040204" pitchFamily="50" charset="-128"/>
                        </a:rPr>
                        <a:t>モニター</a:t>
                      </a:r>
                      <a:endParaRPr kumimoji="1" lang="ja-JP" altLang="en-US" sz="900" b="0"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lang="en-US" altLang="ja-JP" sz="900" dirty="0">
                          <a:latin typeface="Yu Gothic UI" panose="020B0500000000000000" pitchFamily="34" charset="-128"/>
                          <a:ea typeface="Yu Gothic UI" panose="020B0500000000000000" pitchFamily="34" charset="-128"/>
                          <a:cs typeface="Meiryo UI" panose="020B0604030504040204" pitchFamily="50" charset="-128"/>
                        </a:rPr>
                        <a:t>Full_HDx3</a:t>
                      </a:r>
                      <a:r>
                        <a:rPr lang="ja-JP" altLang="en-US" sz="900" dirty="0">
                          <a:latin typeface="Yu Gothic UI" panose="020B0500000000000000" pitchFamily="34" charset="-128"/>
                          <a:ea typeface="Yu Gothic UI" panose="020B0500000000000000" pitchFamily="34" charset="-128"/>
                          <a:cs typeface="Meiryo UI" panose="020B0604030504040204" pitchFamily="50" charset="-128"/>
                        </a:rPr>
                        <a:t>枚</a:t>
                      </a:r>
                      <a:endParaRPr kumimoji="1" lang="ja-JP" altLang="en-US" sz="900" b="0"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948511348"/>
                  </a:ext>
                </a:extLst>
              </a:tr>
            </a:tbl>
          </a:graphicData>
        </a:graphic>
      </p:graphicFrame>
      <p:graphicFrame>
        <p:nvGraphicFramePr>
          <p:cNvPr id="5" name="表 4">
            <a:extLst>
              <a:ext uri="{FF2B5EF4-FFF2-40B4-BE49-F238E27FC236}">
                <a16:creationId xmlns:a16="http://schemas.microsoft.com/office/drawing/2014/main" id="{8057401D-6B1E-7077-11E9-1FFACC2D2217}"/>
              </a:ext>
            </a:extLst>
          </p:cNvPr>
          <p:cNvGraphicFramePr>
            <a:graphicFrameLocks noGrp="1"/>
          </p:cNvGraphicFramePr>
          <p:nvPr>
            <p:extLst>
              <p:ext uri="{D42A27DB-BD31-4B8C-83A1-F6EECF244321}">
                <p14:modId xmlns:p14="http://schemas.microsoft.com/office/powerpoint/2010/main" val="2431379520"/>
              </p:ext>
            </p:extLst>
          </p:nvPr>
        </p:nvGraphicFramePr>
        <p:xfrm>
          <a:off x="977868" y="2675254"/>
          <a:ext cx="7056000" cy="1957706"/>
        </p:xfrm>
        <a:graphic>
          <a:graphicData uri="http://schemas.openxmlformats.org/drawingml/2006/table">
            <a:tbl>
              <a:tblPr firstRow="1" bandRow="1"/>
              <a:tblGrid>
                <a:gridCol w="1656000">
                  <a:extLst>
                    <a:ext uri="{9D8B030D-6E8A-4147-A177-3AD203B41FA5}">
                      <a16:colId xmlns:a16="http://schemas.microsoft.com/office/drawing/2014/main" val="2069653390"/>
                    </a:ext>
                  </a:extLst>
                </a:gridCol>
                <a:gridCol w="5400000">
                  <a:extLst>
                    <a:ext uri="{9D8B030D-6E8A-4147-A177-3AD203B41FA5}">
                      <a16:colId xmlns:a16="http://schemas.microsoft.com/office/drawing/2014/main" val="750569758"/>
                    </a:ext>
                  </a:extLst>
                </a:gridCol>
              </a:tblGrid>
              <a:tr h="205740">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機器</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構成</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44406862"/>
                  </a:ext>
                </a:extLst>
              </a:tr>
              <a:tr h="342900">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カメラ</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16</a:t>
                      </a:r>
                      <a:r>
                        <a:rPr kumimoji="1" lang="ja-JP" altLang="en-US" sz="1000" dirty="0">
                          <a:latin typeface="Yu Gothic UI" panose="020B0500000000000000" pitchFamily="34" charset="-128"/>
                          <a:ea typeface="Yu Gothic UI" panose="020B0500000000000000" pitchFamily="34" charset="-128"/>
                        </a:rPr>
                        <a:t>台（各カメラ</a:t>
                      </a:r>
                      <a:r>
                        <a:rPr kumimoji="1" lang="en-US" altLang="ja-JP" sz="1000" dirty="0">
                          <a:latin typeface="Yu Gothic UI" panose="020B0500000000000000" pitchFamily="34" charset="-128"/>
                          <a:ea typeface="Yu Gothic UI" panose="020B0500000000000000" pitchFamily="34" charset="-128"/>
                        </a:rPr>
                        <a:t>10</a:t>
                      </a:r>
                      <a:r>
                        <a:rPr kumimoji="1" lang="ja-JP" altLang="en-US" sz="1000" dirty="0">
                          <a:latin typeface="Yu Gothic UI" panose="020B0500000000000000" pitchFamily="34" charset="-128"/>
                          <a:ea typeface="Yu Gothic UI" panose="020B0500000000000000" pitchFamily="34" charset="-128"/>
                        </a:rPr>
                        <a:t>秒毎の認識ナンバー情報受信）</a:t>
                      </a:r>
                      <a:endParaRPr kumimoji="1" lang="en-US" altLang="ja-JP" sz="1000" dirty="0">
                        <a:latin typeface="Yu Gothic UI" panose="020B0500000000000000" pitchFamily="34" charset="-128"/>
                        <a:ea typeface="Yu Gothic UI" panose="020B05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latin typeface="Yu Gothic UI" panose="020B0500000000000000" pitchFamily="34" charset="-128"/>
                          <a:ea typeface="Yu Gothic UI" panose="020B0500000000000000" pitchFamily="34" charset="-128"/>
                          <a:cs typeface="Meiryo UI" panose="020B0604030504040204" pitchFamily="50" charset="-128"/>
                        </a:rPr>
                        <a:t>　　カメラ</a:t>
                      </a:r>
                      <a:r>
                        <a:rPr lang="en-US" altLang="ja-JP" sz="1000" b="0" dirty="0">
                          <a:latin typeface="Yu Gothic UI" panose="020B0500000000000000" pitchFamily="34" charset="-128"/>
                          <a:ea typeface="Yu Gothic UI" panose="020B0500000000000000" pitchFamily="34" charset="-128"/>
                          <a:cs typeface="Meiryo UI" panose="020B0604030504040204" pitchFamily="50" charset="-128"/>
                        </a:rPr>
                        <a:t>16</a:t>
                      </a:r>
                      <a:r>
                        <a:rPr lang="ja-JP" altLang="en-US" sz="1000" b="0" dirty="0">
                          <a:latin typeface="Yu Gothic UI" panose="020B0500000000000000" pitchFamily="34" charset="-128"/>
                          <a:ea typeface="Yu Gothic UI" panose="020B0500000000000000" pitchFamily="34" charset="-128"/>
                          <a:cs typeface="Meiryo UI" panose="020B0604030504040204" pitchFamily="50" charset="-128"/>
                        </a:rPr>
                        <a:t>台 ・登録ナンバーリスト </a:t>
                      </a:r>
                      <a:r>
                        <a:rPr lang="en-US" altLang="ja-JP" sz="1000" b="0" dirty="0">
                          <a:latin typeface="Yu Gothic UI" panose="020B0500000000000000" pitchFamily="34" charset="-128"/>
                          <a:ea typeface="Yu Gothic UI" panose="020B0500000000000000" pitchFamily="34" charset="-128"/>
                          <a:cs typeface="Meiryo UI" panose="020B0604030504040204" pitchFamily="50" charset="-128"/>
                        </a:rPr>
                        <a:t>2</a:t>
                      </a:r>
                      <a:r>
                        <a:rPr lang="ja-JP" altLang="en-US" sz="1000" b="0" dirty="0">
                          <a:latin typeface="Yu Gothic UI" panose="020B0500000000000000" pitchFamily="34" charset="-128"/>
                          <a:ea typeface="Yu Gothic UI" panose="020B0500000000000000" pitchFamily="34" charset="-128"/>
                          <a:cs typeface="Meiryo UI" panose="020B0604030504040204" pitchFamily="50" charset="-128"/>
                        </a:rPr>
                        <a:t>個</a:t>
                      </a:r>
                      <a:r>
                        <a:rPr lang="en-US" altLang="ja-JP" sz="1000" b="0" dirty="0">
                          <a:latin typeface="Yu Gothic UI" panose="020B0500000000000000" pitchFamily="34" charset="-128"/>
                          <a:ea typeface="Yu Gothic UI" panose="020B0500000000000000" pitchFamily="34" charset="-128"/>
                          <a:cs typeface="Meiryo UI" panose="020B0604030504040204" pitchFamily="50" charset="-128"/>
                        </a:rPr>
                        <a:t>(25000</a:t>
                      </a:r>
                      <a:r>
                        <a:rPr lang="ja-JP" altLang="en-US" sz="1000" b="0" dirty="0">
                          <a:latin typeface="Yu Gothic UI" panose="020B0500000000000000" pitchFamily="34" charset="-128"/>
                          <a:ea typeface="Yu Gothic UI" panose="020B0500000000000000" pitchFamily="34" charset="-128"/>
                          <a:cs typeface="Meiryo UI" panose="020B0604030504040204" pitchFamily="50" charset="-128"/>
                        </a:rPr>
                        <a:t>台 </a:t>
                      </a:r>
                      <a:r>
                        <a:rPr lang="en-US" altLang="ja-JP" sz="1000" b="0" dirty="0">
                          <a:latin typeface="Yu Gothic UI" panose="020B0500000000000000" pitchFamily="34" charset="-128"/>
                          <a:ea typeface="Yu Gothic UI" panose="020B0500000000000000" pitchFamily="34" charset="-128"/>
                          <a:cs typeface="Meiryo UI" panose="020B0604030504040204" pitchFamily="50" charset="-128"/>
                        </a:rPr>
                        <a:t>X 2) </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701668212"/>
                  </a:ext>
                </a:extLst>
              </a:tr>
              <a:tr h="304166">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外部出力</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16</a:t>
                      </a:r>
                      <a:r>
                        <a:rPr kumimoji="1" lang="ja-JP" altLang="en-US" sz="1000" dirty="0">
                          <a:latin typeface="Yu Gothic UI" panose="020B0500000000000000" pitchFamily="34" charset="-128"/>
                          <a:ea typeface="Yu Gothic UI" panose="020B0500000000000000" pitchFamily="34" charset="-128"/>
                        </a:rPr>
                        <a:t>台（</a:t>
                      </a:r>
                      <a:r>
                        <a:rPr kumimoji="1" lang="en-US" altLang="ja-JP" sz="1000" dirty="0">
                          <a:latin typeface="Yu Gothic UI" panose="020B0500000000000000" pitchFamily="34" charset="-128"/>
                          <a:ea typeface="Yu Gothic UI" panose="020B0500000000000000" pitchFamily="34" charset="-128"/>
                        </a:rPr>
                        <a:t>IO</a:t>
                      </a:r>
                      <a:r>
                        <a:rPr kumimoji="1" lang="ja-JP" altLang="en-US" sz="1000" dirty="0">
                          <a:latin typeface="Yu Gothic UI" panose="020B0500000000000000" pitchFamily="34" charset="-128"/>
                          <a:ea typeface="Yu Gothic UI" panose="020B0500000000000000" pitchFamily="34" charset="-128"/>
                        </a:rPr>
                        <a:t>　</a:t>
                      </a:r>
                      <a:r>
                        <a:rPr kumimoji="1" lang="en-US" altLang="ja-JP" sz="1000" dirty="0">
                          <a:latin typeface="Yu Gothic UI" panose="020B0500000000000000" pitchFamily="34" charset="-128"/>
                          <a:ea typeface="Yu Gothic UI" panose="020B0500000000000000" pitchFamily="34" charset="-128"/>
                        </a:rPr>
                        <a:t>UNIT</a:t>
                      </a:r>
                      <a:r>
                        <a:rPr kumimoji="1" lang="ja-JP" altLang="en-US" sz="1000" dirty="0">
                          <a:latin typeface="Yu Gothic UI" panose="020B0500000000000000" pitchFamily="34" charset="-128"/>
                          <a:ea typeface="Yu Gothic UI" panose="020B0500000000000000" pitchFamily="34" charset="-128"/>
                        </a:rPr>
                        <a:t>出力）</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202525033"/>
                  </a:ext>
                </a:extLst>
              </a:tr>
              <a:tr h="617220">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照合</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ja-JP" altLang="en-US" sz="1000" dirty="0">
                          <a:latin typeface="Yu Gothic UI" panose="020B0500000000000000" pitchFamily="34" charset="-128"/>
                          <a:ea typeface="Yu Gothic UI" panose="020B0500000000000000" pitchFamily="34" charset="-128"/>
                        </a:rPr>
                        <a:t>動作条件１：</a:t>
                      </a:r>
                      <a:r>
                        <a:rPr kumimoji="1" lang="en-US" altLang="ja-JP" sz="1000" dirty="0">
                          <a:latin typeface="Yu Gothic UI" panose="020B0500000000000000" pitchFamily="34" charset="-128"/>
                          <a:ea typeface="Yu Gothic UI" panose="020B0500000000000000" pitchFamily="34" charset="-128"/>
                        </a:rPr>
                        <a:t>5</a:t>
                      </a:r>
                      <a:r>
                        <a:rPr kumimoji="1" lang="ja-JP" altLang="en-US" sz="1000" dirty="0">
                          <a:latin typeface="Yu Gothic UI" panose="020B0500000000000000" pitchFamily="34" charset="-128"/>
                          <a:ea typeface="Yu Gothic UI" panose="020B0500000000000000" pitchFamily="34" charset="-128"/>
                        </a:rPr>
                        <a:t>ルール＊</a:t>
                      </a:r>
                      <a:r>
                        <a:rPr kumimoji="1" lang="en-US" altLang="ja-JP" sz="1000" dirty="0">
                          <a:latin typeface="Yu Gothic UI" panose="020B0500000000000000" pitchFamily="34" charset="-128"/>
                          <a:ea typeface="Yu Gothic UI" panose="020B0500000000000000" pitchFamily="34" charset="-128"/>
                        </a:rPr>
                        <a:t>25000</a:t>
                      </a:r>
                      <a:r>
                        <a:rPr kumimoji="1" lang="ja-JP" altLang="en-US" sz="1000" dirty="0">
                          <a:latin typeface="Yu Gothic UI" panose="020B0500000000000000" pitchFamily="34" charset="-128"/>
                          <a:ea typeface="Yu Gothic UI" panose="020B0500000000000000" pitchFamily="34" charset="-128"/>
                        </a:rPr>
                        <a:t>件から検索</a:t>
                      </a:r>
                      <a:endParaRPr kumimoji="1" lang="en-US" altLang="ja-JP" sz="1000" dirty="0">
                        <a:latin typeface="Yu Gothic UI" panose="020B0500000000000000" pitchFamily="34" charset="-128"/>
                        <a:ea typeface="Yu Gothic UI" panose="020B0500000000000000" pitchFamily="34" charset="-128"/>
                      </a:endParaRPr>
                    </a:p>
                    <a:p>
                      <a:r>
                        <a:rPr kumimoji="1" lang="ja-JP" altLang="en-US" sz="1000" dirty="0">
                          <a:latin typeface="Yu Gothic UI" panose="020B0500000000000000" pitchFamily="34" charset="-128"/>
                          <a:ea typeface="Yu Gothic UI" panose="020B0500000000000000" pitchFamily="34" charset="-128"/>
                        </a:rPr>
                        <a:t>動作条件２：</a:t>
                      </a:r>
                      <a:r>
                        <a:rPr kumimoji="1" lang="en-US" altLang="ja-JP" sz="1000" dirty="0">
                          <a:latin typeface="Yu Gothic UI" panose="020B0500000000000000" pitchFamily="34" charset="-128"/>
                          <a:ea typeface="Yu Gothic UI" panose="020B0500000000000000" pitchFamily="34" charset="-128"/>
                        </a:rPr>
                        <a:t>10</a:t>
                      </a:r>
                      <a:r>
                        <a:rPr kumimoji="1" lang="ja-JP" altLang="en-US" sz="1000" dirty="0">
                          <a:latin typeface="Yu Gothic UI" panose="020B0500000000000000" pitchFamily="34" charset="-128"/>
                          <a:ea typeface="Yu Gothic UI" panose="020B0500000000000000" pitchFamily="34" charset="-128"/>
                        </a:rPr>
                        <a:t>ルール＊</a:t>
                      </a:r>
                      <a:r>
                        <a:rPr kumimoji="1" lang="en-US" altLang="ja-JP" sz="1000" dirty="0">
                          <a:latin typeface="Yu Gothic UI" panose="020B0500000000000000" pitchFamily="34" charset="-128"/>
                          <a:ea typeface="Yu Gothic UI" panose="020B0500000000000000" pitchFamily="34" charset="-128"/>
                        </a:rPr>
                        <a:t>25000</a:t>
                      </a:r>
                      <a:r>
                        <a:rPr kumimoji="1" lang="ja-JP" altLang="en-US" sz="1000" dirty="0">
                          <a:latin typeface="Yu Gothic UI" panose="020B0500000000000000" pitchFamily="34" charset="-128"/>
                          <a:ea typeface="Yu Gothic UI" panose="020B0500000000000000" pitchFamily="34" charset="-128"/>
                        </a:rPr>
                        <a:t>件から検索</a:t>
                      </a:r>
                      <a:endParaRPr kumimoji="1" lang="en-US" altLang="ja-JP" sz="1000" dirty="0">
                        <a:latin typeface="Yu Gothic UI" panose="020B0500000000000000" pitchFamily="34" charset="-128"/>
                        <a:ea typeface="Yu Gothic UI" panose="020B0500000000000000" pitchFamily="34" charset="-128"/>
                      </a:endParaRPr>
                    </a:p>
                    <a:p>
                      <a:r>
                        <a:rPr lang="ja-JP" altLang="en-US" sz="1000" b="0" dirty="0">
                          <a:latin typeface="Yu Gothic UI" panose="020B0500000000000000" pitchFamily="34" charset="-128"/>
                          <a:ea typeface="Yu Gothic UI" panose="020B0500000000000000" pitchFamily="34" charset="-128"/>
                          <a:cs typeface="Meiryo UI" panose="020B0604030504040204" pitchFamily="50" charset="-128"/>
                        </a:rPr>
                        <a:t>・照合ルール</a:t>
                      </a:r>
                      <a:r>
                        <a:rPr lang="en-US" altLang="ja-JP" sz="1000" b="0" dirty="0">
                          <a:latin typeface="Yu Gothic UI" panose="020B0500000000000000" pitchFamily="34" charset="-128"/>
                          <a:ea typeface="Yu Gothic UI" panose="020B0500000000000000" pitchFamily="34" charset="-128"/>
                          <a:cs typeface="Meiryo UI" panose="020B0604030504040204" pitchFamily="50" charset="-128"/>
                        </a:rPr>
                        <a:t>10</a:t>
                      </a:r>
                      <a:r>
                        <a:rPr lang="ja-JP" altLang="en-US" sz="1000" b="0" dirty="0">
                          <a:latin typeface="Yu Gothic UI" panose="020B0500000000000000" pitchFamily="34" charset="-128"/>
                          <a:ea typeface="Yu Gothic UI" panose="020B0500000000000000" pitchFamily="34" charset="-128"/>
                          <a:cs typeface="Meiryo UI" panose="020B0604030504040204" pitchFamily="50" charset="-128"/>
                        </a:rPr>
                        <a:t>個</a:t>
                      </a:r>
                      <a:r>
                        <a:rPr lang="en-US" altLang="ja-JP" sz="1000" b="0" dirty="0">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0" dirty="0">
                          <a:latin typeface="Yu Gothic UI" panose="020B0500000000000000" pitchFamily="34" charset="-128"/>
                          <a:ea typeface="Yu Gothic UI" panose="020B0500000000000000" pitchFamily="34" charset="-128"/>
                          <a:cs typeface="Meiryo UI" panose="020B0604030504040204" pitchFamily="50" charset="-128"/>
                        </a:rPr>
                        <a:t>各照合ルールにアラームを</a:t>
                      </a:r>
                      <a:r>
                        <a:rPr lang="en-US" altLang="ja-JP" sz="1000" b="0" dirty="0">
                          <a:latin typeface="Yu Gothic UI" panose="020B0500000000000000" pitchFamily="34" charset="-128"/>
                          <a:ea typeface="Yu Gothic UI" panose="020B0500000000000000" pitchFamily="34" charset="-128"/>
                          <a:cs typeface="Meiryo UI" panose="020B0604030504040204" pitchFamily="50" charset="-128"/>
                        </a:rPr>
                        <a:t>1</a:t>
                      </a:r>
                      <a:r>
                        <a:rPr lang="ja-JP" altLang="en-US" sz="1000" b="0" dirty="0">
                          <a:latin typeface="Yu Gothic UI" panose="020B0500000000000000" pitchFamily="34" charset="-128"/>
                          <a:ea typeface="Yu Gothic UI" panose="020B0500000000000000" pitchFamily="34" charset="-128"/>
                          <a:cs typeface="Meiryo UI" panose="020B0604030504040204" pitchFamily="50" charset="-128"/>
                        </a:rPr>
                        <a:t>つ</a:t>
                      </a:r>
                      <a:r>
                        <a:rPr lang="en-US" altLang="ja-JP" sz="1000" b="0" dirty="0">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0" dirty="0">
                          <a:latin typeface="Yu Gothic UI" panose="020B0500000000000000" pitchFamily="34" charset="-128"/>
                          <a:ea typeface="Yu Gothic UI" panose="020B0500000000000000" pitchFamily="34" charset="-128"/>
                          <a:cs typeface="Meiryo UI" panose="020B0604030504040204" pitchFamily="50" charset="-128"/>
                        </a:rPr>
                        <a:t>ブザー鳴動</a:t>
                      </a:r>
                      <a:r>
                        <a:rPr lang="en-US" altLang="ja-JP" sz="1000" b="0" dirty="0">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0" dirty="0">
                          <a:latin typeface="Yu Gothic UI" panose="020B0500000000000000" pitchFamily="34" charset="-128"/>
                          <a:ea typeface="Yu Gothic UI" panose="020B0500000000000000" pitchFamily="34" charset="-128"/>
                          <a:cs typeface="Meiryo UI" panose="020B0604030504040204" pitchFamily="50" charset="-128"/>
                        </a:rPr>
                        <a:t>割り当て</a:t>
                      </a:r>
                      <a:r>
                        <a:rPr lang="en-US" altLang="ja-JP" sz="1000" b="0" dirty="0">
                          <a:latin typeface="Yu Gothic UI" panose="020B0500000000000000" pitchFamily="34" charset="-128"/>
                          <a:ea typeface="Yu Gothic UI" panose="020B0500000000000000" pitchFamily="34" charset="-128"/>
                          <a:cs typeface="Meiryo UI" panose="020B0604030504040204" pitchFamily="50" charset="-128"/>
                        </a:rPr>
                        <a:t>)</a:t>
                      </a:r>
                      <a:endParaRPr kumimoji="1" lang="en-US" altLang="ja-JP" sz="1000" dirty="0">
                        <a:latin typeface="Yu Gothic UI" panose="020B0500000000000000" pitchFamily="34" charset="-128"/>
                        <a:ea typeface="Yu Gothic UI" panose="020B0500000000000000" pitchFamily="34" charset="-128"/>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117637236"/>
                  </a:ext>
                </a:extLst>
              </a:tr>
              <a:tr h="205740">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滞留</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10</a:t>
                      </a:r>
                      <a:r>
                        <a:rPr kumimoji="1" lang="ja-JP" altLang="en-US" sz="1000" dirty="0">
                          <a:latin typeface="Yu Gothic UI" panose="020B0500000000000000" pitchFamily="34" charset="-128"/>
                          <a:ea typeface="Yu Gothic UI" panose="020B0500000000000000" pitchFamily="34" charset="-128"/>
                        </a:rPr>
                        <a:t>ルールの１時間毎の入りの車の滞在時間更新</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8757934"/>
                  </a:ext>
                </a:extLst>
              </a:tr>
              <a:tr h="205740">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a:r>
                        <a:rPr kumimoji="1" lang="ja-JP" altLang="en-US" sz="1000" dirty="0">
                          <a:latin typeface="Yu Gothic UI" panose="020B0500000000000000" pitchFamily="34" charset="-128"/>
                          <a:ea typeface="Yu Gothic UI" panose="020B0500000000000000" pitchFamily="34" charset="-128"/>
                        </a:rPr>
                        <a:t>バックアップ</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r>
                        <a:rPr kumimoji="1" lang="en-US" altLang="ja-JP" sz="1000" dirty="0">
                          <a:latin typeface="Yu Gothic UI" panose="020B0500000000000000" pitchFamily="34" charset="-128"/>
                          <a:ea typeface="Yu Gothic UI" panose="020B0500000000000000" pitchFamily="34" charset="-128"/>
                        </a:rPr>
                        <a:t>24</a:t>
                      </a:r>
                      <a:r>
                        <a:rPr kumimoji="1" lang="ja-JP" altLang="en-US" sz="1000" dirty="0">
                          <a:latin typeface="Yu Gothic UI" panose="020B0500000000000000" pitchFamily="34" charset="-128"/>
                          <a:ea typeface="Yu Gothic UI" panose="020B0500000000000000" pitchFamily="34" charset="-128"/>
                        </a:rPr>
                        <a:t>時間毎バックアップ、</a:t>
                      </a:r>
                      <a:r>
                        <a:rPr kumimoji="1" lang="en-US" altLang="ja-JP" sz="1000" dirty="0">
                          <a:latin typeface="Yu Gothic UI" panose="020B0500000000000000" pitchFamily="34" charset="-128"/>
                          <a:ea typeface="Yu Gothic UI" panose="020B0500000000000000" pitchFamily="34" charset="-128"/>
                        </a:rPr>
                        <a:t>2</a:t>
                      </a:r>
                      <a:r>
                        <a:rPr kumimoji="1" lang="ja-JP" altLang="en-US" sz="1000" dirty="0">
                          <a:latin typeface="Yu Gothic UI" panose="020B0500000000000000" pitchFamily="34" charset="-128"/>
                          <a:ea typeface="Yu Gothic UI" panose="020B0500000000000000" pitchFamily="34" charset="-128"/>
                        </a:rPr>
                        <a:t>世代上書き</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133416355"/>
                  </a:ext>
                </a:extLst>
              </a:tr>
            </a:tbl>
          </a:graphicData>
        </a:graphic>
      </p:graphicFrame>
      <p:sp>
        <p:nvSpPr>
          <p:cNvPr id="6" name="角丸四角形 5">
            <a:extLst>
              <a:ext uri="{FF2B5EF4-FFF2-40B4-BE49-F238E27FC236}">
                <a16:creationId xmlns:a16="http://schemas.microsoft.com/office/drawing/2014/main" id="{D60B8657-C15B-04F8-D3E2-8997D9C160BB}"/>
              </a:ext>
            </a:extLst>
          </p:cNvPr>
          <p:cNvSpPr/>
          <p:nvPr/>
        </p:nvSpPr>
        <p:spPr bwMode="auto">
          <a:xfrm>
            <a:off x="692556" y="2417326"/>
            <a:ext cx="3295554" cy="232701"/>
          </a:xfrm>
          <a:prstGeom prst="roundRect">
            <a:avLst/>
          </a:prstGeom>
          <a:solidFill>
            <a:sysClr val="window" lastClr="FFFFFF"/>
          </a:solidFill>
          <a:ln w="25400" cap="flat" cmpd="sng" algn="ctr">
            <a:solidFill>
              <a:sysClr val="windowText" lastClr="000000"/>
            </a:solidFill>
            <a:prstDash val="solid"/>
          </a:ln>
          <a:effectLst/>
        </p:spPr>
        <p:txBody>
          <a:bodyPr vert="horz" wrap="none" lIns="68564" tIns="34282" rIns="68564" bIns="34282" numCol="1" rtlCol="0" anchor="ctr" anchorCtr="0" compatLnSpc="1">
            <a:prstTxWarp prst="textNoShape">
              <a:avLst/>
            </a:prstTxWarp>
          </a:bodyPr>
          <a:lstStyle/>
          <a:p>
            <a:pPr algn="ctr" fontAlgn="base">
              <a:lnSpc>
                <a:spcPct val="120000"/>
              </a:lnSpc>
              <a:spcBef>
                <a:spcPct val="0"/>
              </a:spcBef>
              <a:spcAft>
                <a:spcPct val="0"/>
              </a:spcAft>
              <a:defRPr/>
            </a:pPr>
            <a:r>
              <a:rPr kumimoji="0" lang="en-US" altLang="ja-JP"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WV-ASE334WUX(</a:t>
            </a:r>
            <a:r>
              <a:rPr kumimoji="0" lang="ja-JP" altLang="en-US"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ナンバーキャッチ</a:t>
            </a:r>
            <a:r>
              <a:rPr kumimoji="0" lang="en-US" altLang="ja-JP"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Ⅱ</a:t>
            </a:r>
            <a:r>
              <a:rPr kumimoji="0" lang="ja-JP" altLang="en-US"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）負荷条件</a:t>
            </a:r>
          </a:p>
        </p:txBody>
      </p:sp>
      <p:sp>
        <p:nvSpPr>
          <p:cNvPr id="7" name="正方形/長方形 6">
            <a:extLst>
              <a:ext uri="{FF2B5EF4-FFF2-40B4-BE49-F238E27FC236}">
                <a16:creationId xmlns:a16="http://schemas.microsoft.com/office/drawing/2014/main" id="{ED46B21E-DE52-99F5-C198-AD6A382139B5}"/>
              </a:ext>
            </a:extLst>
          </p:cNvPr>
          <p:cNvSpPr/>
          <p:nvPr/>
        </p:nvSpPr>
        <p:spPr>
          <a:xfrm>
            <a:off x="487796" y="574710"/>
            <a:ext cx="8092324" cy="4142069"/>
          </a:xfrm>
          <a:prstGeom prst="rect">
            <a:avLst/>
          </a:prstGeom>
          <a:noFill/>
          <a:ln w="25400" cap="flat" cmpd="sng" algn="ctr">
            <a:solidFill>
              <a:srgbClr val="4F81BD">
                <a:shade val="50000"/>
              </a:srgbClr>
            </a:solidFill>
            <a:prstDash val="solid"/>
          </a:ln>
          <a:effectLst/>
        </p:spPr>
        <p:txBody>
          <a:bodyPr rtlCol="0" anchor="ctr"/>
          <a:lstStyle/>
          <a:p>
            <a:pPr algn="ctr" fontAlgn="base">
              <a:lnSpc>
                <a:spcPct val="120000"/>
              </a:lnSpc>
              <a:spcBef>
                <a:spcPct val="0"/>
              </a:spcBef>
              <a:spcAft>
                <a:spcPct val="0"/>
              </a:spcAft>
              <a:defRPr/>
            </a:pPr>
            <a:endParaRPr kumimoji="0" lang="ja-JP" altLang="en-US" sz="2400" b="1" kern="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171344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検証済み</a:t>
            </a:r>
            <a:r>
              <a:rPr kumimoji="1" lang="en-US" altLang="ja-JP" dirty="0"/>
              <a:t>PC</a:t>
            </a:r>
            <a:r>
              <a:rPr kumimoji="1" lang="ja-JP" altLang="en-US" dirty="0"/>
              <a:t>の処理性能</a:t>
            </a:r>
          </a:p>
        </p:txBody>
      </p:sp>
      <p:sp>
        <p:nvSpPr>
          <p:cNvPr id="3" name="正方形/長方形 2">
            <a:extLst>
              <a:ext uri="{FF2B5EF4-FFF2-40B4-BE49-F238E27FC236}">
                <a16:creationId xmlns:a16="http://schemas.microsoft.com/office/drawing/2014/main" id="{59011B14-C68D-2A59-4CD6-7DD261A44064}"/>
              </a:ext>
            </a:extLst>
          </p:cNvPr>
          <p:cNvSpPr/>
          <p:nvPr/>
        </p:nvSpPr>
        <p:spPr bwMode="auto">
          <a:xfrm>
            <a:off x="523748" y="605092"/>
            <a:ext cx="4703452" cy="1845699"/>
          </a:xfrm>
          <a:prstGeom prst="rect">
            <a:avLst/>
          </a:prstGeom>
          <a:solidFill>
            <a:sysClr val="window" lastClr="FFFFFF"/>
          </a:solidFill>
          <a:ln>
            <a:noFill/>
          </a:ln>
          <a:effectLst/>
        </p:spPr>
        <p:txBody>
          <a:bodyPr vert="horz" wrap="square" lIns="74295" tIns="37148" rIns="74295" bIns="37148" numCol="1" rtlCol="0" anchor="t" anchorCtr="0" compatLnSpc="1">
            <a:prstTxWarp prst="textNoShape">
              <a:avLst/>
            </a:prstTxWarp>
            <a:spAutoFit/>
          </a:bodyPr>
          <a:lstStyle/>
          <a:p>
            <a:pPr marL="371464" indent="-371464" defTabSz="742928" fontAlgn="base">
              <a:lnSpc>
                <a:spcPct val="120000"/>
              </a:lnSpc>
              <a:spcBef>
                <a:spcPct val="50000"/>
              </a:spcBef>
              <a:spcAft>
                <a:spcPct val="0"/>
              </a:spcAft>
              <a:defRPr/>
            </a:pPr>
            <a:r>
              <a:rPr kumimoji="0" lang="en-US" altLang="ja-JP"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kumimoji="0" lang="ja-JP" altLang="en-US"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評価指標</a:t>
            </a:r>
            <a:r>
              <a:rPr kumimoji="0" lang="en-US" altLang="ja-JP"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kumimoji="0" lang="ja-JP" altLang="en-US"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a:t>
            </a:r>
            <a:endParaRPr kumimoji="0" lang="en-US" altLang="ja-JP"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371464" indent="-371464" defTabSz="742928" fontAlgn="base">
              <a:lnSpc>
                <a:spcPct val="120000"/>
              </a:lnSpc>
              <a:spcBef>
                <a:spcPct val="50000"/>
              </a:spcBef>
              <a:spcAft>
                <a:spcPct val="0"/>
              </a:spcAft>
              <a:defRPr/>
            </a:pPr>
            <a:r>
              <a:rPr kumimoji="0" lang="ja-JP" altLang="en-US"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①</a:t>
            </a:r>
            <a:r>
              <a:rPr kumimoji="0" lang="en-US" altLang="ja-JP"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CPU</a:t>
            </a:r>
            <a:r>
              <a:rPr kumimoji="0" lang="ja-JP" altLang="en-US"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安定時の使用率：映像切り替え後に</a:t>
            </a:r>
            <a:r>
              <a:rPr kumimoji="0" lang="en-US" altLang="ja-JP"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20</a:t>
            </a:r>
            <a:r>
              <a:rPr kumimoji="0" lang="ja-JP" altLang="en-US"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秒間待って測定する</a:t>
            </a:r>
            <a:r>
              <a:rPr kumimoji="0" lang="en-US" altLang="ja-JP"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p>
          <a:p>
            <a:pPr marL="371464" indent="-371464" defTabSz="742928" fontAlgn="base">
              <a:lnSpc>
                <a:spcPct val="120000"/>
              </a:lnSpc>
              <a:spcBef>
                <a:spcPct val="50000"/>
              </a:spcBef>
              <a:spcAft>
                <a:spcPct val="0"/>
              </a:spcAft>
              <a:defRPr/>
            </a:pPr>
            <a:r>
              <a:rPr kumimoji="0" lang="ja-JP" altLang="en-US"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指標値：</a:t>
            </a:r>
            <a:r>
              <a:rPr kumimoji="0" lang="en-US" altLang="ja-JP" sz="1200" b="1" u="sng"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80%</a:t>
            </a:r>
            <a:r>
              <a:rPr kumimoji="0" lang="ja-JP" altLang="en-US" sz="1200" b="1" u="sng"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以上</a:t>
            </a:r>
            <a:r>
              <a:rPr kumimoji="0" lang="en-US" altLang="ja-JP" sz="1200" b="1" u="sng"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NG</a:t>
            </a:r>
          </a:p>
          <a:p>
            <a:pPr marL="371464" indent="-371464" defTabSz="742928" fontAlgn="base">
              <a:lnSpc>
                <a:spcPct val="120000"/>
              </a:lnSpc>
              <a:spcBef>
                <a:spcPct val="50000"/>
              </a:spcBef>
              <a:spcAft>
                <a:spcPct val="0"/>
              </a:spcAft>
              <a:defRPr/>
            </a:pPr>
            <a:r>
              <a:rPr kumimoji="0" lang="ja-JP" altLang="en-US"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②遅延　映像遅延が５秒以上ないこと</a:t>
            </a:r>
            <a:endParaRPr kumimoji="0" lang="en-US" altLang="ja-JP"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371464" indent="-371464" defTabSz="742928" fontAlgn="base">
              <a:lnSpc>
                <a:spcPct val="120000"/>
              </a:lnSpc>
              <a:spcBef>
                <a:spcPct val="50000"/>
              </a:spcBef>
              <a:spcAft>
                <a:spcPct val="0"/>
              </a:spcAft>
              <a:defRPr/>
            </a:pPr>
            <a:r>
              <a:rPr kumimoji="0" lang="ja-JP" altLang="en-US"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➂かくつき　映像のかくつきがないこと</a:t>
            </a:r>
            <a:endParaRPr kumimoji="0" lang="en-US" altLang="ja-JP"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371464" indent="-371464" defTabSz="742928" fontAlgn="base">
              <a:lnSpc>
                <a:spcPct val="120000"/>
              </a:lnSpc>
              <a:spcBef>
                <a:spcPct val="50000"/>
              </a:spcBef>
              <a:spcAft>
                <a:spcPct val="0"/>
              </a:spcAft>
              <a:defRPr/>
            </a:pPr>
            <a:r>
              <a:rPr kumimoji="0" lang="ja-JP" altLang="en-US"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④同期　多画面内の各画像表示が同期しバラつきなく表示されていること</a:t>
            </a:r>
            <a:endParaRPr kumimoji="0" lang="en-US" altLang="ja-JP" sz="1200" b="1" kern="0" dirty="0">
              <a:solidFill>
                <a:srgbClr val="1F497D"/>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4" name="正方形/長方形 3">
            <a:extLst>
              <a:ext uri="{FF2B5EF4-FFF2-40B4-BE49-F238E27FC236}">
                <a16:creationId xmlns:a16="http://schemas.microsoft.com/office/drawing/2014/main" id="{A24DBB0C-2063-72CE-6BB2-6D8EE5E78481}"/>
              </a:ext>
            </a:extLst>
          </p:cNvPr>
          <p:cNvSpPr/>
          <p:nvPr/>
        </p:nvSpPr>
        <p:spPr bwMode="auto">
          <a:xfrm>
            <a:off x="523749" y="2692710"/>
            <a:ext cx="3501051" cy="1661033"/>
          </a:xfrm>
          <a:prstGeom prst="rect">
            <a:avLst/>
          </a:prstGeom>
          <a:solidFill>
            <a:sysClr val="window" lastClr="FFFFFF"/>
          </a:solidFill>
          <a:ln>
            <a:noFill/>
          </a:ln>
          <a:effectLst/>
        </p:spPr>
        <p:txBody>
          <a:bodyPr vert="horz" wrap="square" lIns="74295" tIns="37148" rIns="74295" bIns="37148" numCol="1" rtlCol="0" anchor="t" anchorCtr="0" compatLnSpc="1">
            <a:prstTxWarp prst="textNoShape">
              <a:avLst/>
            </a:prstTxWarp>
            <a:spAutoFit/>
          </a:bodyPr>
          <a:lstStyle/>
          <a:p>
            <a:pPr marL="371464" indent="-371464" defTabSz="742928" fontAlgn="base">
              <a:lnSpc>
                <a:spcPct val="120000"/>
              </a:lnSpc>
              <a:spcBef>
                <a:spcPct val="50000"/>
              </a:spcBef>
              <a:spcAft>
                <a:spcPct val="0"/>
              </a:spcAft>
              <a:defRPr/>
            </a:pPr>
            <a:r>
              <a:rPr kumimoji="0" lang="en-US" altLang="ja-JP"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kumimoji="0" lang="ja-JP" altLang="en-US"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評価条件</a:t>
            </a:r>
            <a:r>
              <a:rPr kumimoji="0" lang="en-US" altLang="ja-JP"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p>
          <a:p>
            <a:pPr defTabSz="742928" fontAlgn="base">
              <a:lnSpc>
                <a:spcPct val="120000"/>
              </a:lnSpc>
              <a:spcBef>
                <a:spcPct val="50000"/>
              </a:spcBef>
              <a:spcAft>
                <a:spcPct val="0"/>
              </a:spcAft>
              <a:defRPr/>
            </a:pPr>
            <a:r>
              <a:rPr kumimoji="0" lang="ja-JP" altLang="en-US"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評価時に適用するカメラ側ビットレート設定を</a:t>
            </a:r>
            <a:br>
              <a:rPr kumimoji="0" lang="en-US" altLang="ja-JP"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br>
            <a:r>
              <a:rPr kumimoji="0" lang="ja-JP" altLang="en-US"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右表に従って行なうものとする。</a:t>
            </a:r>
            <a:endParaRPr kumimoji="0" lang="en-US" altLang="ja-JP"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defTabSz="742928" fontAlgn="base">
              <a:lnSpc>
                <a:spcPct val="120000"/>
              </a:lnSpc>
              <a:spcBef>
                <a:spcPct val="50000"/>
              </a:spcBef>
              <a:spcAft>
                <a:spcPct val="0"/>
              </a:spcAft>
              <a:defRPr/>
            </a:pPr>
            <a:r>
              <a:rPr kumimoji="0" lang="ja-JP" altLang="en-US"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補足： </a:t>
            </a:r>
            <a:r>
              <a:rPr kumimoji="0" lang="en-US" altLang="ja-JP"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H.264/H.265</a:t>
            </a:r>
            <a:r>
              <a:rPr kumimoji="0" lang="ja-JP" altLang="en-US"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を同等画質にて</a:t>
            </a:r>
            <a:br>
              <a:rPr kumimoji="0" lang="en-US" altLang="ja-JP"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br>
            <a:r>
              <a:rPr kumimoji="0" lang="ja-JP" altLang="en-US"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評価する、という観点による。</a:t>
            </a:r>
            <a:endParaRPr kumimoji="0" lang="en-US" altLang="ja-JP"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371464" indent="-371464" defTabSz="742928" fontAlgn="base">
              <a:lnSpc>
                <a:spcPct val="120000"/>
              </a:lnSpc>
              <a:spcBef>
                <a:spcPct val="50000"/>
              </a:spcBef>
              <a:spcAft>
                <a:spcPct val="0"/>
              </a:spcAft>
              <a:defRPr/>
            </a:pPr>
            <a:endParaRPr kumimoji="0" lang="en-US" altLang="ja-JP" sz="12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graphicFrame>
        <p:nvGraphicFramePr>
          <p:cNvPr id="5" name="表 4">
            <a:extLst>
              <a:ext uri="{FF2B5EF4-FFF2-40B4-BE49-F238E27FC236}">
                <a16:creationId xmlns:a16="http://schemas.microsoft.com/office/drawing/2014/main" id="{C3BF22BA-FB6E-B246-A5DD-CDF6DD36A1FB}"/>
              </a:ext>
            </a:extLst>
          </p:cNvPr>
          <p:cNvGraphicFramePr>
            <a:graphicFrameLocks noGrp="1"/>
          </p:cNvGraphicFramePr>
          <p:nvPr>
            <p:extLst>
              <p:ext uri="{D42A27DB-BD31-4B8C-83A1-F6EECF244321}">
                <p14:modId xmlns:p14="http://schemas.microsoft.com/office/powerpoint/2010/main" val="1183095233"/>
              </p:ext>
            </p:extLst>
          </p:nvPr>
        </p:nvGraphicFramePr>
        <p:xfrm>
          <a:off x="4153731" y="2692710"/>
          <a:ext cx="3998966" cy="1488985"/>
        </p:xfrm>
        <a:graphic>
          <a:graphicData uri="http://schemas.openxmlformats.org/drawingml/2006/table">
            <a:tbl>
              <a:tblPr firstRow="1" firstCol="1" bandRow="1"/>
              <a:tblGrid>
                <a:gridCol w="1498214">
                  <a:extLst>
                    <a:ext uri="{9D8B030D-6E8A-4147-A177-3AD203B41FA5}">
                      <a16:colId xmlns:a16="http://schemas.microsoft.com/office/drawing/2014/main" val="20000"/>
                    </a:ext>
                  </a:extLst>
                </a:gridCol>
                <a:gridCol w="1250376">
                  <a:extLst>
                    <a:ext uri="{9D8B030D-6E8A-4147-A177-3AD203B41FA5}">
                      <a16:colId xmlns:a16="http://schemas.microsoft.com/office/drawing/2014/main" val="20001"/>
                    </a:ext>
                  </a:extLst>
                </a:gridCol>
                <a:gridCol w="1250376">
                  <a:extLst>
                    <a:ext uri="{9D8B030D-6E8A-4147-A177-3AD203B41FA5}">
                      <a16:colId xmlns:a16="http://schemas.microsoft.com/office/drawing/2014/main" val="20002"/>
                    </a:ext>
                  </a:extLst>
                </a:gridCol>
              </a:tblGrid>
              <a:tr h="238315">
                <a:tc rowSpan="2">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algn="l">
                        <a:spcAft>
                          <a:spcPts val="0"/>
                        </a:spcAft>
                      </a:pPr>
                      <a:r>
                        <a:rPr lang="ja-JP" altLang="en-US" sz="1200" dirty="0">
                          <a:effectLst/>
                          <a:latin typeface="Yu Gothic UI" panose="020B0500000000000000" pitchFamily="34" charset="-128"/>
                          <a:ea typeface="Yu Gothic UI" panose="020B0500000000000000" pitchFamily="34" charset="-128"/>
                        </a:rPr>
                        <a:t>映像解像度</a:t>
                      </a:r>
                      <a:r>
                        <a:rPr lang="en-US" sz="1200" dirty="0">
                          <a:effectLst/>
                          <a:latin typeface="Yu Gothic UI" panose="020B0500000000000000" pitchFamily="34" charset="-128"/>
                          <a:ea typeface="Yu Gothic UI" panose="020B0500000000000000" pitchFamily="34" charset="-128"/>
                        </a:rPr>
                        <a:t> </a:t>
                      </a:r>
                      <a:endParaRPr lang="ja-JP" sz="1200" dirty="0">
                        <a:effectLst/>
                        <a:latin typeface="Yu Gothic UI" panose="020B0500000000000000" pitchFamily="34" charset="-128"/>
                        <a:ea typeface="Yu Gothic UI" panose="020B0500000000000000" pitchFamily="34" charset="-128"/>
                      </a:endParaRPr>
                    </a:p>
                  </a:txBody>
                  <a:tcPr marL="15479" marR="1547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gridSpan="2">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algn="ctr">
                        <a:spcAft>
                          <a:spcPts val="0"/>
                        </a:spcAft>
                      </a:pPr>
                      <a:r>
                        <a:rPr lang="ja-JP" altLang="en-US" sz="1200" dirty="0">
                          <a:effectLst/>
                          <a:latin typeface="Yu Gothic UI" panose="020B0500000000000000" pitchFamily="34" charset="-128"/>
                          <a:ea typeface="Yu Gothic UI" panose="020B0500000000000000" pitchFamily="34" charset="-128"/>
                        </a:rPr>
                        <a:t>ビットレート</a:t>
                      </a:r>
                      <a:endParaRPr lang="ja-JP" sz="1200" dirty="0">
                        <a:effectLst/>
                        <a:latin typeface="Yu Gothic UI" panose="020B0500000000000000" pitchFamily="34" charset="-128"/>
                        <a:ea typeface="Yu Gothic UI" panose="020B0500000000000000" pitchFamily="34" charset="-128"/>
                      </a:endParaRPr>
                    </a:p>
                  </a:txBody>
                  <a:tcPr marL="15479" marR="1547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pPr algn="l">
                        <a:spcAft>
                          <a:spcPts val="0"/>
                        </a:spcAft>
                      </a:pPr>
                      <a:endParaRPr lang="ja-JP" sz="1400">
                        <a:effectLst/>
                        <a:latin typeface="Arial"/>
                        <a:ea typeface="ＭＳ Ｐゴシック"/>
                      </a:endParaRPr>
                    </a:p>
                  </a:txBody>
                  <a:tcPr marL="19050" marR="19050" marT="0" marB="0"/>
                </a:tc>
                <a:extLst>
                  <a:ext uri="{0D108BD9-81ED-4DB2-BD59-A6C34878D82A}">
                    <a16:rowId xmlns:a16="http://schemas.microsoft.com/office/drawing/2014/main" val="10000"/>
                  </a:ext>
                </a:extLst>
              </a:tr>
              <a:tr h="238315">
                <a:tc vMerge="1">
                  <a:txBody>
                    <a:bodyPr/>
                    <a:lstStyle/>
                    <a:p>
                      <a:pPr algn="l">
                        <a:spcAft>
                          <a:spcPts val="0"/>
                        </a:spcAft>
                      </a:pPr>
                      <a:endParaRPr lang="ja-JP" sz="1400">
                        <a:effectLst/>
                        <a:latin typeface="Arial"/>
                        <a:ea typeface="ＭＳ Ｐゴシック"/>
                      </a:endParaRPr>
                    </a:p>
                  </a:txBody>
                  <a:tcPr marL="19050" marR="19050" marT="0" marB="0"/>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a:spcAft>
                          <a:spcPts val="0"/>
                        </a:spcAft>
                      </a:pPr>
                      <a:r>
                        <a:rPr lang="en-US" sz="1200" dirty="0">
                          <a:solidFill>
                            <a:schemeClr val="bg1"/>
                          </a:solidFill>
                          <a:effectLst/>
                          <a:latin typeface="Yu Gothic UI" panose="020B0500000000000000" pitchFamily="34" charset="-128"/>
                          <a:ea typeface="Yu Gothic UI" panose="020B0500000000000000" pitchFamily="34" charset="-128"/>
                        </a:rPr>
                        <a:t>H.264</a:t>
                      </a:r>
                      <a:endParaRPr lang="ja-JP" sz="1200" dirty="0">
                        <a:solidFill>
                          <a:schemeClr val="bg1"/>
                        </a:solidFill>
                        <a:effectLst/>
                        <a:latin typeface="Yu Gothic UI" panose="020B0500000000000000" pitchFamily="34" charset="-128"/>
                        <a:ea typeface="Yu Gothic UI" panose="020B0500000000000000" pitchFamily="34" charset="-128"/>
                      </a:endParaRPr>
                    </a:p>
                  </a:txBody>
                  <a:tcPr marL="15479" marR="1547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a:spcAft>
                          <a:spcPts val="0"/>
                        </a:spcAft>
                      </a:pPr>
                      <a:r>
                        <a:rPr lang="en-US" sz="1200" dirty="0">
                          <a:solidFill>
                            <a:schemeClr val="bg1"/>
                          </a:solidFill>
                          <a:effectLst/>
                          <a:latin typeface="Yu Gothic UI" panose="020B0500000000000000" pitchFamily="34" charset="-128"/>
                          <a:ea typeface="Yu Gothic UI" panose="020B0500000000000000" pitchFamily="34" charset="-128"/>
                        </a:rPr>
                        <a:t>H.265</a:t>
                      </a:r>
                      <a:endParaRPr lang="ja-JP" sz="1200" dirty="0">
                        <a:solidFill>
                          <a:schemeClr val="bg1"/>
                        </a:solidFill>
                        <a:effectLst/>
                        <a:latin typeface="Yu Gothic UI" panose="020B0500000000000000" pitchFamily="34" charset="-128"/>
                        <a:ea typeface="Yu Gothic UI" panose="020B0500000000000000" pitchFamily="34" charset="-128"/>
                      </a:endParaRPr>
                    </a:p>
                  </a:txBody>
                  <a:tcPr marL="15479" marR="1547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1"/>
                  </a:ext>
                </a:extLst>
              </a:tr>
              <a:tr h="238315">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algn="l">
                        <a:spcAft>
                          <a:spcPts val="0"/>
                        </a:spcAft>
                      </a:pPr>
                      <a:r>
                        <a:rPr lang="en-US" sz="1200">
                          <a:effectLst/>
                          <a:latin typeface="Yu Gothic UI" panose="020B0500000000000000" pitchFamily="34" charset="-128"/>
                          <a:ea typeface="Yu Gothic UI" panose="020B0500000000000000" pitchFamily="34" charset="-128"/>
                        </a:rPr>
                        <a:t>FHD</a:t>
                      </a:r>
                      <a:endParaRPr lang="ja-JP" sz="1200">
                        <a:effectLst/>
                        <a:latin typeface="Yu Gothic UI" panose="020B0500000000000000" pitchFamily="34" charset="-128"/>
                        <a:ea typeface="Yu Gothic UI" panose="020B0500000000000000" pitchFamily="34" charset="-128"/>
                      </a:endParaRPr>
                    </a:p>
                  </a:txBody>
                  <a:tcPr marL="15479" marR="1547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a:spcAft>
                          <a:spcPts val="0"/>
                        </a:spcAft>
                      </a:pPr>
                      <a:r>
                        <a:rPr lang="en-US" sz="1200">
                          <a:effectLst/>
                          <a:latin typeface="Yu Gothic UI" panose="020B0500000000000000" pitchFamily="34" charset="-128"/>
                          <a:ea typeface="Yu Gothic UI" panose="020B0500000000000000" pitchFamily="34" charset="-128"/>
                        </a:rPr>
                        <a:t>4Mbps</a:t>
                      </a:r>
                      <a:endParaRPr lang="ja-JP" sz="1200">
                        <a:effectLst/>
                        <a:latin typeface="Yu Gothic UI" panose="020B0500000000000000" pitchFamily="34" charset="-128"/>
                        <a:ea typeface="Yu Gothic UI" panose="020B0500000000000000" pitchFamily="34" charset="-128"/>
                      </a:endParaRPr>
                    </a:p>
                  </a:txBody>
                  <a:tcPr marL="15479" marR="1547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a:spcAft>
                          <a:spcPts val="0"/>
                        </a:spcAft>
                      </a:pPr>
                      <a:r>
                        <a:rPr lang="en-US" sz="1200" dirty="0">
                          <a:effectLst/>
                          <a:latin typeface="Yu Gothic UI" panose="020B0500000000000000" pitchFamily="34" charset="-128"/>
                          <a:ea typeface="Yu Gothic UI" panose="020B0500000000000000" pitchFamily="34" charset="-128"/>
                        </a:rPr>
                        <a:t>3Mbps</a:t>
                      </a:r>
                      <a:endParaRPr lang="ja-JP" sz="1200" dirty="0">
                        <a:effectLst/>
                        <a:latin typeface="Yu Gothic UI" panose="020B0500000000000000" pitchFamily="34" charset="-128"/>
                        <a:ea typeface="Yu Gothic UI" panose="020B0500000000000000" pitchFamily="34" charset="-128"/>
                      </a:endParaRPr>
                    </a:p>
                  </a:txBody>
                  <a:tcPr marL="15479" marR="1547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238315">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algn="l">
                        <a:spcAft>
                          <a:spcPts val="0"/>
                        </a:spcAft>
                      </a:pPr>
                      <a:r>
                        <a:rPr lang="en-US" sz="1200">
                          <a:effectLst/>
                          <a:latin typeface="Yu Gothic UI" panose="020B0500000000000000" pitchFamily="34" charset="-128"/>
                          <a:ea typeface="Yu Gothic UI" panose="020B0500000000000000" pitchFamily="34" charset="-128"/>
                        </a:rPr>
                        <a:t>SXVGA</a:t>
                      </a:r>
                      <a:endParaRPr lang="ja-JP" sz="1200">
                        <a:effectLst/>
                        <a:latin typeface="Yu Gothic UI" panose="020B0500000000000000" pitchFamily="34" charset="-128"/>
                        <a:ea typeface="Yu Gothic UI" panose="020B0500000000000000" pitchFamily="34" charset="-128"/>
                      </a:endParaRPr>
                    </a:p>
                  </a:txBody>
                  <a:tcPr marL="15479" marR="1547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a:spcAft>
                          <a:spcPts val="0"/>
                        </a:spcAft>
                      </a:pPr>
                      <a:r>
                        <a:rPr lang="en-US" sz="1200">
                          <a:effectLst/>
                          <a:latin typeface="Yu Gothic UI" panose="020B0500000000000000" pitchFamily="34" charset="-128"/>
                          <a:ea typeface="Yu Gothic UI" panose="020B0500000000000000" pitchFamily="34" charset="-128"/>
                        </a:rPr>
                        <a:t>3Mbps</a:t>
                      </a:r>
                      <a:endParaRPr lang="ja-JP" sz="1200">
                        <a:effectLst/>
                        <a:latin typeface="Yu Gothic UI" panose="020B0500000000000000" pitchFamily="34" charset="-128"/>
                        <a:ea typeface="Yu Gothic UI" panose="020B0500000000000000" pitchFamily="34" charset="-128"/>
                      </a:endParaRPr>
                    </a:p>
                  </a:txBody>
                  <a:tcPr marL="15479" marR="1547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a:spcAft>
                          <a:spcPts val="0"/>
                        </a:spcAft>
                      </a:pPr>
                      <a:r>
                        <a:rPr lang="en-US" sz="1200" dirty="0">
                          <a:effectLst/>
                          <a:latin typeface="Yu Gothic UI" panose="020B0500000000000000" pitchFamily="34" charset="-128"/>
                          <a:ea typeface="Yu Gothic UI" panose="020B0500000000000000" pitchFamily="34" charset="-128"/>
                        </a:rPr>
                        <a:t>2Mbps</a:t>
                      </a:r>
                      <a:endParaRPr lang="ja-JP" sz="1200" dirty="0">
                        <a:effectLst/>
                        <a:latin typeface="Yu Gothic UI" panose="020B0500000000000000" pitchFamily="34" charset="-128"/>
                        <a:ea typeface="Yu Gothic UI" panose="020B0500000000000000" pitchFamily="34" charset="-128"/>
                      </a:endParaRPr>
                    </a:p>
                  </a:txBody>
                  <a:tcPr marL="15479" marR="1547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238315">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algn="l">
                        <a:spcAft>
                          <a:spcPts val="0"/>
                        </a:spcAft>
                      </a:pPr>
                      <a:r>
                        <a:rPr lang="en-US" sz="1200" dirty="0">
                          <a:effectLst/>
                          <a:latin typeface="Yu Gothic UI" panose="020B0500000000000000" pitchFamily="34" charset="-128"/>
                          <a:ea typeface="Yu Gothic UI" panose="020B0500000000000000" pitchFamily="34" charset="-128"/>
                        </a:rPr>
                        <a:t>VGA</a:t>
                      </a:r>
                      <a:endParaRPr lang="ja-JP" sz="1200" dirty="0">
                        <a:effectLst/>
                        <a:latin typeface="Yu Gothic UI" panose="020B0500000000000000" pitchFamily="34" charset="-128"/>
                        <a:ea typeface="Yu Gothic UI" panose="020B0500000000000000" pitchFamily="34" charset="-128"/>
                      </a:endParaRPr>
                    </a:p>
                  </a:txBody>
                  <a:tcPr marL="15479" marR="1547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a:spcAft>
                          <a:spcPts val="0"/>
                        </a:spcAft>
                      </a:pPr>
                      <a:r>
                        <a:rPr lang="en-US" sz="1200">
                          <a:effectLst/>
                          <a:latin typeface="Yu Gothic UI" panose="020B0500000000000000" pitchFamily="34" charset="-128"/>
                          <a:ea typeface="Yu Gothic UI" panose="020B0500000000000000" pitchFamily="34" charset="-128"/>
                        </a:rPr>
                        <a:t>1Mbps</a:t>
                      </a:r>
                      <a:endParaRPr lang="ja-JP" sz="1200">
                        <a:effectLst/>
                        <a:latin typeface="Yu Gothic UI" panose="020B0500000000000000" pitchFamily="34" charset="-128"/>
                        <a:ea typeface="Yu Gothic UI" panose="020B0500000000000000" pitchFamily="34" charset="-128"/>
                      </a:endParaRPr>
                    </a:p>
                  </a:txBody>
                  <a:tcPr marL="15479" marR="1547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a:spcAft>
                          <a:spcPts val="0"/>
                        </a:spcAft>
                      </a:pPr>
                      <a:r>
                        <a:rPr lang="en-US" sz="1200" dirty="0">
                          <a:effectLst/>
                          <a:latin typeface="Yu Gothic UI" panose="020B0500000000000000" pitchFamily="34" charset="-128"/>
                          <a:ea typeface="Yu Gothic UI" panose="020B0500000000000000" pitchFamily="34" charset="-128"/>
                        </a:rPr>
                        <a:t>768kbps</a:t>
                      </a:r>
                      <a:endParaRPr lang="ja-JP" sz="1200" dirty="0">
                        <a:effectLst/>
                        <a:latin typeface="Yu Gothic UI" panose="020B0500000000000000" pitchFamily="34" charset="-128"/>
                        <a:ea typeface="Yu Gothic UI" panose="020B0500000000000000" pitchFamily="34" charset="-128"/>
                      </a:endParaRPr>
                    </a:p>
                  </a:txBody>
                  <a:tcPr marL="15479" marR="1547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297410">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algn="l">
                        <a:spcAft>
                          <a:spcPts val="0"/>
                        </a:spcAft>
                      </a:pPr>
                      <a:r>
                        <a:rPr lang="en-US" sz="1200">
                          <a:effectLst/>
                          <a:latin typeface="Yu Gothic UI" panose="020B0500000000000000" pitchFamily="34" charset="-128"/>
                          <a:ea typeface="Yu Gothic UI" panose="020B0500000000000000" pitchFamily="34" charset="-128"/>
                        </a:rPr>
                        <a:t>QVGA</a:t>
                      </a:r>
                      <a:endParaRPr lang="ja-JP" sz="1200">
                        <a:effectLst/>
                        <a:latin typeface="Yu Gothic UI" panose="020B0500000000000000" pitchFamily="34" charset="-128"/>
                        <a:ea typeface="Yu Gothic UI" panose="020B0500000000000000" pitchFamily="34" charset="-128"/>
                      </a:endParaRPr>
                    </a:p>
                  </a:txBody>
                  <a:tcPr marL="15479" marR="1547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a:spcAft>
                          <a:spcPts val="0"/>
                        </a:spcAft>
                      </a:pPr>
                      <a:r>
                        <a:rPr lang="en-US" sz="1200">
                          <a:effectLst/>
                          <a:latin typeface="Yu Gothic UI" panose="020B0500000000000000" pitchFamily="34" charset="-128"/>
                          <a:ea typeface="Yu Gothic UI" panose="020B0500000000000000" pitchFamily="34" charset="-128"/>
                        </a:rPr>
                        <a:t>768kbps</a:t>
                      </a:r>
                      <a:endParaRPr lang="ja-JP" sz="1200">
                        <a:effectLst/>
                        <a:latin typeface="Yu Gothic UI" panose="020B0500000000000000" pitchFamily="34" charset="-128"/>
                        <a:ea typeface="Yu Gothic UI" panose="020B0500000000000000" pitchFamily="34" charset="-128"/>
                      </a:endParaRPr>
                    </a:p>
                  </a:txBody>
                  <a:tcPr marL="15479" marR="1547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a:spcAft>
                          <a:spcPts val="0"/>
                        </a:spcAft>
                      </a:pPr>
                      <a:r>
                        <a:rPr lang="en-US" sz="1200" dirty="0">
                          <a:effectLst/>
                          <a:latin typeface="Yu Gothic UI" panose="020B0500000000000000" pitchFamily="34" charset="-128"/>
                          <a:ea typeface="Yu Gothic UI" panose="020B0500000000000000" pitchFamily="34" charset="-128"/>
                        </a:rPr>
                        <a:t>512kbps</a:t>
                      </a:r>
                      <a:endParaRPr lang="ja-JP" sz="1200" dirty="0">
                        <a:effectLst/>
                        <a:latin typeface="Yu Gothic UI" panose="020B0500000000000000" pitchFamily="34" charset="-128"/>
                        <a:ea typeface="Yu Gothic UI" panose="020B0500000000000000" pitchFamily="34" charset="-128"/>
                      </a:endParaRPr>
                    </a:p>
                  </a:txBody>
                  <a:tcPr marL="15479" marR="15479"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bl>
          </a:graphicData>
        </a:graphic>
      </p:graphicFrame>
      <p:sp>
        <p:nvSpPr>
          <p:cNvPr id="7" name="正方形/長方形 6">
            <a:extLst>
              <a:ext uri="{FF2B5EF4-FFF2-40B4-BE49-F238E27FC236}">
                <a16:creationId xmlns:a16="http://schemas.microsoft.com/office/drawing/2014/main" id="{1E93A5B6-F4B4-F8C3-2A61-4D7FE08DE62C}"/>
              </a:ext>
            </a:extLst>
          </p:cNvPr>
          <p:cNvSpPr/>
          <p:nvPr/>
        </p:nvSpPr>
        <p:spPr>
          <a:xfrm>
            <a:off x="487796" y="574710"/>
            <a:ext cx="8092324" cy="4142069"/>
          </a:xfrm>
          <a:prstGeom prst="rect">
            <a:avLst/>
          </a:prstGeom>
          <a:noFill/>
          <a:ln w="25400" cap="flat" cmpd="sng" algn="ctr">
            <a:solidFill>
              <a:srgbClr val="4F81BD">
                <a:shade val="50000"/>
              </a:srgbClr>
            </a:solidFill>
            <a:prstDash val="solid"/>
          </a:ln>
          <a:effectLst/>
        </p:spPr>
        <p:txBody>
          <a:bodyPr rtlCol="0" anchor="ctr"/>
          <a:lstStyle/>
          <a:p>
            <a:pPr algn="ctr" fontAlgn="base">
              <a:lnSpc>
                <a:spcPct val="120000"/>
              </a:lnSpc>
              <a:spcBef>
                <a:spcPct val="0"/>
              </a:spcBef>
              <a:spcAft>
                <a:spcPct val="0"/>
              </a:spcAft>
              <a:defRPr/>
            </a:pPr>
            <a:endParaRPr kumimoji="0" lang="ja-JP" altLang="en-US" sz="2400" b="1" kern="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950435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検証済み</a:t>
            </a:r>
            <a:r>
              <a:rPr kumimoji="1" lang="en-US" altLang="ja-JP" dirty="0"/>
              <a:t>PC</a:t>
            </a:r>
            <a:r>
              <a:rPr kumimoji="1" lang="ja-JP" altLang="en-US" dirty="0"/>
              <a:t>の処理性能</a:t>
            </a:r>
          </a:p>
        </p:txBody>
      </p:sp>
      <p:graphicFrame>
        <p:nvGraphicFramePr>
          <p:cNvPr id="3" name="Group 85">
            <a:extLst>
              <a:ext uri="{FF2B5EF4-FFF2-40B4-BE49-F238E27FC236}">
                <a16:creationId xmlns:a16="http://schemas.microsoft.com/office/drawing/2014/main" id="{F9FE4C3F-3791-355D-B279-B5CF5BA4C371}"/>
              </a:ext>
            </a:extLst>
          </p:cNvPr>
          <p:cNvGraphicFramePr>
            <a:graphicFrameLocks noGrp="1"/>
          </p:cNvGraphicFramePr>
          <p:nvPr>
            <p:extLst>
              <p:ext uri="{D42A27DB-BD31-4B8C-83A1-F6EECF244321}">
                <p14:modId xmlns:p14="http://schemas.microsoft.com/office/powerpoint/2010/main" val="3851048155"/>
              </p:ext>
            </p:extLst>
          </p:nvPr>
        </p:nvGraphicFramePr>
        <p:xfrm>
          <a:off x="4165153" y="1414677"/>
          <a:ext cx="1569110" cy="195263"/>
        </p:xfrm>
        <a:graphic>
          <a:graphicData uri="http://schemas.openxmlformats.org/drawingml/2006/table">
            <a:tbl>
              <a:tblPr/>
              <a:tblGrid>
                <a:gridCol w="777819">
                  <a:extLst>
                    <a:ext uri="{9D8B030D-6E8A-4147-A177-3AD203B41FA5}">
                      <a16:colId xmlns:a16="http://schemas.microsoft.com/office/drawing/2014/main" val="20000"/>
                    </a:ext>
                  </a:extLst>
                </a:gridCol>
                <a:gridCol w="791291">
                  <a:extLst>
                    <a:ext uri="{9D8B030D-6E8A-4147-A177-3AD203B41FA5}">
                      <a16:colId xmlns:a16="http://schemas.microsoft.com/office/drawing/2014/main" val="20001"/>
                    </a:ext>
                  </a:extLst>
                </a:gridCol>
              </a:tblGrid>
              <a:tr h="195263">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347788"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1887538"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234473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280193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325913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371633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solidFill>
                          <a:effectLst/>
                          <a:latin typeface="HGP創英角ｺﾞｼｯｸUB" pitchFamily="50" charset="-128"/>
                          <a:ea typeface="HGP創英角ｺﾞｼｯｸUB" pitchFamily="50" charset="-128"/>
                        </a:rPr>
                        <a:t>フルレート表示</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347788"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1887538"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234473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280193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325913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371633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HGP創英角ｺﾞｼｯｸUB" pitchFamily="50" charset="-128"/>
                          <a:ea typeface="HGP創英角ｺﾞｼｯｸUB" pitchFamily="50" charset="-128"/>
                        </a:rPr>
                        <a:t>I</a:t>
                      </a:r>
                      <a:r>
                        <a:rPr kumimoji="1" lang="ja-JP" altLang="en-US" sz="800" b="0" i="0" u="none" strike="noStrike" cap="none" normalizeH="0" baseline="0" dirty="0">
                          <a:ln>
                            <a:noFill/>
                          </a:ln>
                          <a:solidFill>
                            <a:schemeClr val="tx1"/>
                          </a:solidFill>
                          <a:effectLst/>
                          <a:latin typeface="HGP創英角ｺﾞｼｯｸUB" pitchFamily="50" charset="-128"/>
                          <a:ea typeface="HGP創英角ｺﾞｼｯｸUB" pitchFamily="50" charset="-128"/>
                        </a:rPr>
                        <a:t>フレーム表示</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extLst>
                  <a:ext uri="{0D108BD9-81ED-4DB2-BD59-A6C34878D82A}">
                    <a16:rowId xmlns:a16="http://schemas.microsoft.com/office/drawing/2014/main" val="10000"/>
                  </a:ext>
                </a:extLst>
              </a:tr>
            </a:tbl>
          </a:graphicData>
        </a:graphic>
      </p:graphicFrame>
      <p:sp>
        <p:nvSpPr>
          <p:cNvPr id="4" name="AutoShape 186">
            <a:extLst>
              <a:ext uri="{FF2B5EF4-FFF2-40B4-BE49-F238E27FC236}">
                <a16:creationId xmlns:a16="http://schemas.microsoft.com/office/drawing/2014/main" id="{998B38E1-065A-E88C-EAEC-9563577AB48F}"/>
              </a:ext>
            </a:extLst>
          </p:cNvPr>
          <p:cNvSpPr>
            <a:spLocks noChangeArrowheads="1"/>
          </p:cNvSpPr>
          <p:nvPr/>
        </p:nvSpPr>
        <p:spPr bwMode="auto">
          <a:xfrm>
            <a:off x="117229" y="1469689"/>
            <a:ext cx="3748088" cy="165611"/>
          </a:xfrm>
          <a:prstGeom prst="roundRect">
            <a:avLst>
              <a:gd name="adj" fmla="val 50000"/>
            </a:avLst>
          </a:prstGeom>
          <a:solidFill>
            <a:srgbClr val="4472C4">
              <a:lumMod val="20000"/>
              <a:lumOff val="80000"/>
            </a:srgbClr>
          </a:solidFill>
          <a:ln w="12700">
            <a:solidFill>
              <a:srgbClr val="7279B0"/>
            </a:solidFill>
            <a:round/>
            <a:headEnd/>
            <a:tailEnd/>
          </a:ln>
          <a:effectLst>
            <a:outerShdw dist="35921" dir="2700000" algn="ctr" rotWithShape="0">
              <a:srgbClr val="7279B0"/>
            </a:outerShdw>
          </a:effectLst>
        </p:spPr>
        <p:txBody>
          <a:bodyPr wrap="none" anchor="ctr"/>
          <a:lstStyle/>
          <a:p>
            <a:pPr algn="ctr">
              <a:lnSpc>
                <a:spcPct val="120000"/>
              </a:lnSpc>
              <a:defRPr/>
            </a:pPr>
            <a:r>
              <a:rPr kumimoji="0" lang="ja-JP" altLang="en-US" sz="788"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解像度：</a:t>
            </a:r>
            <a:r>
              <a:rPr kumimoji="0" lang="en-US" altLang="ja-JP" sz="788"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FULL HD</a:t>
            </a:r>
            <a:r>
              <a:rPr kumimoji="0" lang="ja-JP" altLang="en-US" sz="788"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a:t>
            </a:r>
            <a:r>
              <a:rPr kumimoji="0" lang="en-US" altLang="ja-JP" sz="788"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XF</a:t>
            </a:r>
            <a:r>
              <a:rPr kumimoji="0" lang="ja-JP" altLang="en-US" sz="788"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画質　</a:t>
            </a:r>
            <a:r>
              <a:rPr kumimoji="0" lang="en-US" altLang="ja-JP" sz="600"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H.264:30fps/4Mbps</a:t>
            </a:r>
            <a:r>
              <a:rPr kumimoji="0" lang="ja-JP" altLang="en-US" sz="600"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a:t>
            </a:r>
            <a:r>
              <a:rPr kumimoji="0" lang="en-US" altLang="ja-JP" sz="600"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H.265:30fps/3Mbps</a:t>
            </a:r>
          </a:p>
        </p:txBody>
      </p:sp>
      <p:sp>
        <p:nvSpPr>
          <p:cNvPr id="5" name="Text Box 271">
            <a:extLst>
              <a:ext uri="{FF2B5EF4-FFF2-40B4-BE49-F238E27FC236}">
                <a16:creationId xmlns:a16="http://schemas.microsoft.com/office/drawing/2014/main" id="{2E2860E2-24DD-E04A-CAA0-895E439E4037}"/>
              </a:ext>
            </a:extLst>
          </p:cNvPr>
          <p:cNvSpPr txBox="1">
            <a:spLocks noChangeArrowheads="1"/>
          </p:cNvSpPr>
          <p:nvPr/>
        </p:nvSpPr>
        <p:spPr bwMode="auto">
          <a:xfrm>
            <a:off x="6348763" y="509665"/>
            <a:ext cx="2741433" cy="962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nchor="t">
            <a:spAutoFit/>
          </a:bodyPr>
          <a:lstStyle/>
          <a:p>
            <a:pPr fontAlgn="base">
              <a:lnSpc>
                <a:spcPct val="120000"/>
              </a:lnSpc>
              <a:spcBef>
                <a:spcPct val="0"/>
              </a:spcBef>
              <a:spcAft>
                <a:spcPct val="0"/>
              </a:spcAft>
            </a:pP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検証</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PC</a:t>
            </a: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endPar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fontAlgn="base">
              <a:lnSpc>
                <a:spcPct val="120000"/>
              </a:lnSpc>
              <a:spcBef>
                <a:spcPct val="0"/>
              </a:spcBef>
              <a:spcAft>
                <a:spcPct val="0"/>
              </a:spcAft>
            </a:pP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HP Elite Desk 800G5 + NVIDIA P1000</a:t>
            </a:r>
          </a:p>
          <a:p>
            <a:pPr fontAlgn="base">
              <a:lnSpc>
                <a:spcPct val="120000"/>
              </a:lnSpc>
              <a:spcBef>
                <a:spcPct val="0"/>
              </a:spcBef>
              <a:spcAft>
                <a:spcPct val="0"/>
              </a:spcAft>
            </a:pP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Processor Intel(R)Core(TM)i7-9700 CPU 3.40GHz</a:t>
            </a:r>
          </a:p>
          <a:p>
            <a:pPr fontAlgn="base">
              <a:lnSpc>
                <a:spcPct val="120000"/>
              </a:lnSpc>
              <a:spcBef>
                <a:spcPct val="0"/>
              </a:spcBef>
              <a:spcAft>
                <a:spcPct val="0"/>
              </a:spcAft>
            </a:pP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メモリ：</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16.00GB</a:t>
            </a: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8GB</a:t>
            </a:r>
            <a:r>
              <a:rPr lang="ja-JP" altLang="en-US" sz="700" dirty="0" err="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ｘ</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2)/8GBx1</a:t>
            </a: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OS</a:t>
            </a: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Windows10</a:t>
            </a: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Pro 64bit</a:t>
            </a:r>
          </a:p>
          <a:p>
            <a:pPr fontAlgn="base">
              <a:lnSpc>
                <a:spcPct val="120000"/>
              </a:lnSpc>
              <a:spcBef>
                <a:spcPct val="0"/>
              </a:spcBef>
              <a:spcAft>
                <a:spcPct val="0"/>
              </a:spcAft>
            </a:pP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ASE334WUX</a:t>
            </a: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負荷</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p>
          <a:p>
            <a:pPr fontAlgn="base">
              <a:lnSpc>
                <a:spcPct val="120000"/>
              </a:lnSpc>
              <a:spcBef>
                <a:spcPct val="0"/>
              </a:spcBef>
              <a:spcAft>
                <a:spcPct val="0"/>
              </a:spcAft>
            </a:pP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a:t>
            </a: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・カメラ</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16</a:t>
            </a: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台 ・登録ナンバーリスト </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2</a:t>
            </a: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個</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(25000</a:t>
            </a: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台 </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X 2) </a:t>
            </a:r>
          </a:p>
          <a:p>
            <a:pPr fontAlgn="base">
              <a:lnSpc>
                <a:spcPct val="120000"/>
              </a:lnSpc>
              <a:spcBef>
                <a:spcPct val="0"/>
              </a:spcBef>
              <a:spcAft>
                <a:spcPct val="0"/>
              </a:spcAft>
            </a:pP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a:t>
            </a: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・照合ルール</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10</a:t>
            </a: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個</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各照合ルールにアラームを</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a:t>
            </a: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つ</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ブザー鳴動</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割り当て</a:t>
            </a:r>
            <a:r>
              <a:rPr lang="en-US" altLang="ja-JP" sz="7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p>
        </p:txBody>
      </p:sp>
      <p:graphicFrame>
        <p:nvGraphicFramePr>
          <p:cNvPr id="6" name="Group 187">
            <a:extLst>
              <a:ext uri="{FF2B5EF4-FFF2-40B4-BE49-F238E27FC236}">
                <a16:creationId xmlns:a16="http://schemas.microsoft.com/office/drawing/2014/main" id="{E96F5E13-573A-37C8-835A-24C614EFFA5F}"/>
              </a:ext>
            </a:extLst>
          </p:cNvPr>
          <p:cNvGraphicFramePr>
            <a:graphicFrameLocks noGrp="1"/>
          </p:cNvGraphicFramePr>
          <p:nvPr>
            <p:extLst>
              <p:ext uri="{D42A27DB-BD31-4B8C-83A1-F6EECF244321}">
                <p14:modId xmlns:p14="http://schemas.microsoft.com/office/powerpoint/2010/main" val="1120937461"/>
              </p:ext>
            </p:extLst>
          </p:nvPr>
        </p:nvGraphicFramePr>
        <p:xfrm>
          <a:off x="260180" y="1675271"/>
          <a:ext cx="8738191" cy="813000"/>
        </p:xfrm>
        <a:graphic>
          <a:graphicData uri="http://schemas.openxmlformats.org/drawingml/2006/table">
            <a:tbl>
              <a:tblPr/>
              <a:tblGrid>
                <a:gridCol w="1106191">
                  <a:extLst>
                    <a:ext uri="{9D8B030D-6E8A-4147-A177-3AD203B41FA5}">
                      <a16:colId xmlns:a16="http://schemas.microsoft.com/office/drawing/2014/main" val="20000"/>
                    </a:ext>
                  </a:extLst>
                </a:gridCol>
                <a:gridCol w="288000">
                  <a:extLst>
                    <a:ext uri="{9D8B030D-6E8A-4147-A177-3AD203B41FA5}">
                      <a16:colId xmlns:a16="http://schemas.microsoft.com/office/drawing/2014/main" val="20001"/>
                    </a:ext>
                  </a:extLst>
                </a:gridCol>
                <a:gridCol w="288000">
                  <a:extLst>
                    <a:ext uri="{9D8B030D-6E8A-4147-A177-3AD203B41FA5}">
                      <a16:colId xmlns:a16="http://schemas.microsoft.com/office/drawing/2014/main" val="20002"/>
                    </a:ext>
                  </a:extLst>
                </a:gridCol>
                <a:gridCol w="288000">
                  <a:extLst>
                    <a:ext uri="{9D8B030D-6E8A-4147-A177-3AD203B41FA5}">
                      <a16:colId xmlns:a16="http://schemas.microsoft.com/office/drawing/2014/main" val="20003"/>
                    </a:ext>
                  </a:extLst>
                </a:gridCol>
                <a:gridCol w="288000">
                  <a:extLst>
                    <a:ext uri="{9D8B030D-6E8A-4147-A177-3AD203B41FA5}">
                      <a16:colId xmlns:a16="http://schemas.microsoft.com/office/drawing/2014/main" val="20004"/>
                    </a:ext>
                  </a:extLst>
                </a:gridCol>
                <a:gridCol w="324000">
                  <a:extLst>
                    <a:ext uri="{9D8B030D-6E8A-4147-A177-3AD203B41FA5}">
                      <a16:colId xmlns:a16="http://schemas.microsoft.com/office/drawing/2014/main" val="20005"/>
                    </a:ext>
                  </a:extLst>
                </a:gridCol>
                <a:gridCol w="324000">
                  <a:extLst>
                    <a:ext uri="{9D8B030D-6E8A-4147-A177-3AD203B41FA5}">
                      <a16:colId xmlns:a16="http://schemas.microsoft.com/office/drawing/2014/main" val="20006"/>
                    </a:ext>
                  </a:extLst>
                </a:gridCol>
                <a:gridCol w="324000">
                  <a:extLst>
                    <a:ext uri="{9D8B030D-6E8A-4147-A177-3AD203B41FA5}">
                      <a16:colId xmlns:a16="http://schemas.microsoft.com/office/drawing/2014/main" val="20007"/>
                    </a:ext>
                  </a:extLst>
                </a:gridCol>
                <a:gridCol w="324000">
                  <a:extLst>
                    <a:ext uri="{9D8B030D-6E8A-4147-A177-3AD203B41FA5}">
                      <a16:colId xmlns:a16="http://schemas.microsoft.com/office/drawing/2014/main" val="20008"/>
                    </a:ext>
                  </a:extLst>
                </a:gridCol>
                <a:gridCol w="324000">
                  <a:extLst>
                    <a:ext uri="{9D8B030D-6E8A-4147-A177-3AD203B41FA5}">
                      <a16:colId xmlns:a16="http://schemas.microsoft.com/office/drawing/2014/main" val="20009"/>
                    </a:ext>
                  </a:extLst>
                </a:gridCol>
                <a:gridCol w="324000">
                  <a:extLst>
                    <a:ext uri="{9D8B030D-6E8A-4147-A177-3AD203B41FA5}">
                      <a16:colId xmlns:a16="http://schemas.microsoft.com/office/drawing/2014/main" val="20010"/>
                    </a:ext>
                  </a:extLst>
                </a:gridCol>
                <a:gridCol w="324000">
                  <a:extLst>
                    <a:ext uri="{9D8B030D-6E8A-4147-A177-3AD203B41FA5}">
                      <a16:colId xmlns:a16="http://schemas.microsoft.com/office/drawing/2014/main" val="20011"/>
                    </a:ext>
                  </a:extLst>
                </a:gridCol>
                <a:gridCol w="324000">
                  <a:extLst>
                    <a:ext uri="{9D8B030D-6E8A-4147-A177-3AD203B41FA5}">
                      <a16:colId xmlns:a16="http://schemas.microsoft.com/office/drawing/2014/main" val="20012"/>
                    </a:ext>
                  </a:extLst>
                </a:gridCol>
                <a:gridCol w="324000">
                  <a:extLst>
                    <a:ext uri="{9D8B030D-6E8A-4147-A177-3AD203B41FA5}">
                      <a16:colId xmlns:a16="http://schemas.microsoft.com/office/drawing/2014/main" val="20013"/>
                    </a:ext>
                  </a:extLst>
                </a:gridCol>
                <a:gridCol w="324000">
                  <a:extLst>
                    <a:ext uri="{9D8B030D-6E8A-4147-A177-3AD203B41FA5}">
                      <a16:colId xmlns:a16="http://schemas.microsoft.com/office/drawing/2014/main" val="20014"/>
                    </a:ext>
                  </a:extLst>
                </a:gridCol>
                <a:gridCol w="324000">
                  <a:extLst>
                    <a:ext uri="{9D8B030D-6E8A-4147-A177-3AD203B41FA5}">
                      <a16:colId xmlns:a16="http://schemas.microsoft.com/office/drawing/2014/main" val="20015"/>
                    </a:ext>
                  </a:extLst>
                </a:gridCol>
                <a:gridCol w="324000">
                  <a:extLst>
                    <a:ext uri="{9D8B030D-6E8A-4147-A177-3AD203B41FA5}">
                      <a16:colId xmlns:a16="http://schemas.microsoft.com/office/drawing/2014/main" val="20016"/>
                    </a:ext>
                  </a:extLst>
                </a:gridCol>
                <a:gridCol w="324000">
                  <a:extLst>
                    <a:ext uri="{9D8B030D-6E8A-4147-A177-3AD203B41FA5}">
                      <a16:colId xmlns:a16="http://schemas.microsoft.com/office/drawing/2014/main" val="20017"/>
                    </a:ext>
                  </a:extLst>
                </a:gridCol>
                <a:gridCol w="324000">
                  <a:extLst>
                    <a:ext uri="{9D8B030D-6E8A-4147-A177-3AD203B41FA5}">
                      <a16:colId xmlns:a16="http://schemas.microsoft.com/office/drawing/2014/main" val="20018"/>
                    </a:ext>
                  </a:extLst>
                </a:gridCol>
                <a:gridCol w="324000">
                  <a:extLst>
                    <a:ext uri="{9D8B030D-6E8A-4147-A177-3AD203B41FA5}">
                      <a16:colId xmlns:a16="http://schemas.microsoft.com/office/drawing/2014/main" val="20019"/>
                    </a:ext>
                  </a:extLst>
                </a:gridCol>
                <a:gridCol w="324000">
                  <a:extLst>
                    <a:ext uri="{9D8B030D-6E8A-4147-A177-3AD203B41FA5}">
                      <a16:colId xmlns:a16="http://schemas.microsoft.com/office/drawing/2014/main" val="20020"/>
                    </a:ext>
                  </a:extLst>
                </a:gridCol>
                <a:gridCol w="324000">
                  <a:extLst>
                    <a:ext uri="{9D8B030D-6E8A-4147-A177-3AD203B41FA5}">
                      <a16:colId xmlns:a16="http://schemas.microsoft.com/office/drawing/2014/main" val="20021"/>
                    </a:ext>
                  </a:extLst>
                </a:gridCol>
                <a:gridCol w="324000">
                  <a:extLst>
                    <a:ext uri="{9D8B030D-6E8A-4147-A177-3AD203B41FA5}">
                      <a16:colId xmlns:a16="http://schemas.microsoft.com/office/drawing/2014/main" val="20022"/>
                    </a:ext>
                  </a:extLst>
                </a:gridCol>
                <a:gridCol w="324000">
                  <a:extLst>
                    <a:ext uri="{9D8B030D-6E8A-4147-A177-3AD203B41FA5}">
                      <a16:colId xmlns:a16="http://schemas.microsoft.com/office/drawing/2014/main" val="20023"/>
                    </a:ext>
                  </a:extLst>
                </a:gridCol>
                <a:gridCol w="324000">
                  <a:extLst>
                    <a:ext uri="{9D8B030D-6E8A-4147-A177-3AD203B41FA5}">
                      <a16:colId xmlns:a16="http://schemas.microsoft.com/office/drawing/2014/main" val="20024"/>
                    </a:ext>
                  </a:extLst>
                </a:gridCol>
              </a:tblGrid>
              <a:tr h="160562">
                <a:tc row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　</a:t>
                      </a:r>
                    </a:p>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ap="flat" cmpd="sng" algn="ctr">
                      <a:solidFill>
                        <a:sysClr val="windowText" lastClr="000000"/>
                      </a:solidFill>
                      <a:prstDash val="solid"/>
                      <a:round/>
                      <a:headEnd type="none" w="med" len="med"/>
                      <a:tailEnd type="none" w="med" len="med"/>
                    </a:lnTlToBr>
                    <a:lnBlToTr>
                      <a:noFill/>
                    </a:lnBlToTr>
                    <a:solidFill>
                      <a:srgbClr val="CCFFCC"/>
                    </a:solidFill>
                  </a:tcPr>
                </a:tc>
                <a:tc gridSpan="4">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操作モニタのみ</a:t>
                      </a: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CC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0">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操作モニタ＋ライブモニタ</a:t>
                      </a: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CC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60562">
                <a:tc vMerge="1">
                  <a:txBody>
                    <a:bodyPr/>
                    <a:lstStyle/>
                    <a:p>
                      <a:endParaRPr kumimoji="1" lang="ja-JP" altLang="en-US"/>
                    </a:p>
                  </a:txBody>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4</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9</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16</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4</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9</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16</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4</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4</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4</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9</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4</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16</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9</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9</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9</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lumMod val="50000"/>
                      </a:sysClr>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16</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lumMod val="50000"/>
                      </a:sysClr>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16</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lumMod val="50000"/>
                      </a:sysClr>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16</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lumMod val="50000"/>
                      </a:sysClr>
                    </a:solidFill>
                  </a:tcPr>
                </a:tc>
                <a:extLst>
                  <a:ext uri="{0D108BD9-81ED-4DB2-BD59-A6C34878D82A}">
                    <a16:rowId xmlns:a16="http://schemas.microsoft.com/office/drawing/2014/main" val="10001"/>
                  </a:ext>
                </a:extLst>
              </a:tr>
              <a:tr h="216000">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ASM300WUX</a:t>
                      </a: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単独</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FFCC"/>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w="12700" cap="flat" cmpd="sng" algn="ctr">
                      <a:solidFill>
                        <a:schemeClr val="tx1"/>
                      </a:solidFill>
                      <a:prstDash val="solid"/>
                      <a:round/>
                      <a:headEnd type="none" w="med" len="med"/>
                      <a:tailEnd type="none" w="med" len="med"/>
                    </a:lnBlToTr>
                    <a:solidFill>
                      <a:sysClr val="window" lastClr="FFFFFF">
                        <a:lumMod val="50000"/>
                      </a:sysClr>
                    </a:solid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w="12700" cap="flat" cmpd="sng" algn="ctr">
                      <a:solidFill>
                        <a:schemeClr val="tx1"/>
                      </a:solidFill>
                      <a:prstDash val="solid"/>
                      <a:round/>
                      <a:headEnd type="none" w="med" len="med"/>
                      <a:tailEnd type="none" w="med" len="med"/>
                    </a:lnBlToTr>
                    <a:solidFill>
                      <a:sysClr val="window" lastClr="FFFFFF">
                        <a:lumMod val="50000"/>
                      </a:sysClr>
                    </a:solidFill>
                  </a:tcPr>
                </a:tc>
                <a:tc hMerge="1">
                  <a:txBody>
                    <a:bodyPr/>
                    <a:lstStyle/>
                    <a:p>
                      <a:endParaRPr kumimoji="1" lang="ja-JP" altLang="en-US"/>
                    </a:p>
                  </a:txBody>
                  <a:tcPr/>
                </a:tc>
                <a:extLst>
                  <a:ext uri="{0D108BD9-81ED-4DB2-BD59-A6C34878D82A}">
                    <a16:rowId xmlns:a16="http://schemas.microsoft.com/office/drawing/2014/main" val="10002"/>
                  </a:ext>
                </a:extLst>
              </a:tr>
              <a:tr h="216000">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ASE334WUX</a:t>
                      </a: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負荷状態</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FFCC"/>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lumMod val="50000"/>
                      </a:sysClr>
                    </a:solid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lumMod val="50000"/>
                      </a:sysClr>
                    </a:solidFill>
                  </a:tcPr>
                </a:tc>
                <a:tc hMerge="1">
                  <a:txBody>
                    <a:bodyPr/>
                    <a:lstStyle/>
                    <a:p>
                      <a:endParaRPr kumimoji="1" lang="ja-JP" altLang="en-US"/>
                    </a:p>
                  </a:txBody>
                  <a:tcPr/>
                </a:tc>
                <a:extLst>
                  <a:ext uri="{0D108BD9-81ED-4DB2-BD59-A6C34878D82A}">
                    <a16:rowId xmlns:a16="http://schemas.microsoft.com/office/drawing/2014/main" val="208034201"/>
                  </a:ext>
                </a:extLst>
              </a:tr>
            </a:tbl>
          </a:graphicData>
        </a:graphic>
      </p:graphicFrame>
      <p:sp>
        <p:nvSpPr>
          <p:cNvPr id="7" name="AutoShape 186">
            <a:extLst>
              <a:ext uri="{FF2B5EF4-FFF2-40B4-BE49-F238E27FC236}">
                <a16:creationId xmlns:a16="http://schemas.microsoft.com/office/drawing/2014/main" id="{53F6844F-4829-E8D8-E464-C771DFAB2792}"/>
              </a:ext>
            </a:extLst>
          </p:cNvPr>
          <p:cNvSpPr>
            <a:spLocks noChangeArrowheads="1"/>
          </p:cNvSpPr>
          <p:nvPr/>
        </p:nvSpPr>
        <p:spPr bwMode="auto">
          <a:xfrm>
            <a:off x="117229" y="2512421"/>
            <a:ext cx="3748088" cy="158198"/>
          </a:xfrm>
          <a:prstGeom prst="roundRect">
            <a:avLst>
              <a:gd name="adj" fmla="val 50000"/>
            </a:avLst>
          </a:prstGeom>
          <a:solidFill>
            <a:srgbClr val="4472C4">
              <a:lumMod val="20000"/>
              <a:lumOff val="80000"/>
            </a:srgbClr>
          </a:solidFill>
          <a:ln w="12700">
            <a:solidFill>
              <a:srgbClr val="7279B0"/>
            </a:solidFill>
            <a:round/>
            <a:headEnd/>
            <a:tailEnd/>
          </a:ln>
          <a:effectLst>
            <a:outerShdw dist="35921" dir="2700000" algn="ctr" rotWithShape="0">
              <a:srgbClr val="7279B0"/>
            </a:outerShdw>
          </a:effectLst>
        </p:spPr>
        <p:txBody>
          <a:bodyPr wrap="none" anchor="ctr"/>
          <a:lstStyle/>
          <a:p>
            <a:pPr algn="ctr">
              <a:lnSpc>
                <a:spcPct val="120000"/>
              </a:lnSpc>
              <a:defRPr/>
            </a:pPr>
            <a:r>
              <a:rPr kumimoji="0" lang="ja-JP" altLang="en-US" sz="788"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解像度：</a:t>
            </a:r>
            <a:r>
              <a:rPr kumimoji="0" lang="en-US" altLang="ja-JP" sz="788"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SXVGA</a:t>
            </a:r>
            <a:r>
              <a:rPr kumimoji="0" lang="ja-JP" altLang="en-US" sz="788"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a:t>
            </a:r>
            <a:r>
              <a:rPr kumimoji="0" lang="en-US" altLang="ja-JP" sz="788"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XF</a:t>
            </a:r>
            <a:r>
              <a:rPr kumimoji="0" lang="ja-JP" altLang="en-US" sz="788"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画質　</a:t>
            </a:r>
            <a:r>
              <a:rPr kumimoji="0" lang="en-US" altLang="ja-JP" sz="788"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a:t>
            </a:r>
            <a:r>
              <a:rPr kumimoji="0" lang="en-US" altLang="ja-JP" sz="6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H.264:30fps/3Mbps</a:t>
            </a:r>
            <a:r>
              <a:rPr kumimoji="0" lang="ja-JP" altLang="en-US" sz="6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a:t>
            </a:r>
            <a:r>
              <a:rPr kumimoji="0" lang="en-US" altLang="ja-JP" sz="6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H.265:30fps/2Mbps</a:t>
            </a:r>
            <a:endParaRPr kumimoji="0" lang="en-US" altLang="ja-JP" sz="600"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graphicFrame>
        <p:nvGraphicFramePr>
          <p:cNvPr id="8" name="Group 94">
            <a:extLst>
              <a:ext uri="{FF2B5EF4-FFF2-40B4-BE49-F238E27FC236}">
                <a16:creationId xmlns:a16="http://schemas.microsoft.com/office/drawing/2014/main" id="{A47670AF-80B4-A76C-61ED-CCAF994E5EAF}"/>
              </a:ext>
            </a:extLst>
          </p:cNvPr>
          <p:cNvGraphicFramePr>
            <a:graphicFrameLocks noGrp="1"/>
          </p:cNvGraphicFramePr>
          <p:nvPr>
            <p:extLst>
              <p:ext uri="{D42A27DB-BD31-4B8C-83A1-F6EECF244321}">
                <p14:modId xmlns:p14="http://schemas.microsoft.com/office/powerpoint/2010/main" val="3034991645"/>
              </p:ext>
            </p:extLst>
          </p:nvPr>
        </p:nvGraphicFramePr>
        <p:xfrm>
          <a:off x="250290" y="2704442"/>
          <a:ext cx="8738179" cy="885000"/>
        </p:xfrm>
        <a:graphic>
          <a:graphicData uri="http://schemas.openxmlformats.org/drawingml/2006/table">
            <a:tbl>
              <a:tblPr/>
              <a:tblGrid>
                <a:gridCol w="1106179">
                  <a:extLst>
                    <a:ext uri="{9D8B030D-6E8A-4147-A177-3AD203B41FA5}">
                      <a16:colId xmlns:a16="http://schemas.microsoft.com/office/drawing/2014/main" val="20000"/>
                    </a:ext>
                  </a:extLst>
                </a:gridCol>
                <a:gridCol w="288000">
                  <a:extLst>
                    <a:ext uri="{9D8B030D-6E8A-4147-A177-3AD203B41FA5}">
                      <a16:colId xmlns:a16="http://schemas.microsoft.com/office/drawing/2014/main" val="20001"/>
                    </a:ext>
                  </a:extLst>
                </a:gridCol>
                <a:gridCol w="288000">
                  <a:extLst>
                    <a:ext uri="{9D8B030D-6E8A-4147-A177-3AD203B41FA5}">
                      <a16:colId xmlns:a16="http://schemas.microsoft.com/office/drawing/2014/main" val="20002"/>
                    </a:ext>
                  </a:extLst>
                </a:gridCol>
                <a:gridCol w="288000">
                  <a:extLst>
                    <a:ext uri="{9D8B030D-6E8A-4147-A177-3AD203B41FA5}">
                      <a16:colId xmlns:a16="http://schemas.microsoft.com/office/drawing/2014/main" val="20003"/>
                    </a:ext>
                  </a:extLst>
                </a:gridCol>
                <a:gridCol w="288000">
                  <a:extLst>
                    <a:ext uri="{9D8B030D-6E8A-4147-A177-3AD203B41FA5}">
                      <a16:colId xmlns:a16="http://schemas.microsoft.com/office/drawing/2014/main" val="20004"/>
                    </a:ext>
                  </a:extLst>
                </a:gridCol>
                <a:gridCol w="324000">
                  <a:extLst>
                    <a:ext uri="{9D8B030D-6E8A-4147-A177-3AD203B41FA5}">
                      <a16:colId xmlns:a16="http://schemas.microsoft.com/office/drawing/2014/main" val="20005"/>
                    </a:ext>
                  </a:extLst>
                </a:gridCol>
                <a:gridCol w="324000">
                  <a:extLst>
                    <a:ext uri="{9D8B030D-6E8A-4147-A177-3AD203B41FA5}">
                      <a16:colId xmlns:a16="http://schemas.microsoft.com/office/drawing/2014/main" val="20006"/>
                    </a:ext>
                  </a:extLst>
                </a:gridCol>
                <a:gridCol w="324000">
                  <a:extLst>
                    <a:ext uri="{9D8B030D-6E8A-4147-A177-3AD203B41FA5}">
                      <a16:colId xmlns:a16="http://schemas.microsoft.com/office/drawing/2014/main" val="20007"/>
                    </a:ext>
                  </a:extLst>
                </a:gridCol>
                <a:gridCol w="324000">
                  <a:extLst>
                    <a:ext uri="{9D8B030D-6E8A-4147-A177-3AD203B41FA5}">
                      <a16:colId xmlns:a16="http://schemas.microsoft.com/office/drawing/2014/main" val="20008"/>
                    </a:ext>
                  </a:extLst>
                </a:gridCol>
                <a:gridCol w="324000">
                  <a:extLst>
                    <a:ext uri="{9D8B030D-6E8A-4147-A177-3AD203B41FA5}">
                      <a16:colId xmlns:a16="http://schemas.microsoft.com/office/drawing/2014/main" val="20009"/>
                    </a:ext>
                  </a:extLst>
                </a:gridCol>
                <a:gridCol w="324000">
                  <a:extLst>
                    <a:ext uri="{9D8B030D-6E8A-4147-A177-3AD203B41FA5}">
                      <a16:colId xmlns:a16="http://schemas.microsoft.com/office/drawing/2014/main" val="20010"/>
                    </a:ext>
                  </a:extLst>
                </a:gridCol>
                <a:gridCol w="324000">
                  <a:extLst>
                    <a:ext uri="{9D8B030D-6E8A-4147-A177-3AD203B41FA5}">
                      <a16:colId xmlns:a16="http://schemas.microsoft.com/office/drawing/2014/main" val="20011"/>
                    </a:ext>
                  </a:extLst>
                </a:gridCol>
                <a:gridCol w="324000">
                  <a:extLst>
                    <a:ext uri="{9D8B030D-6E8A-4147-A177-3AD203B41FA5}">
                      <a16:colId xmlns:a16="http://schemas.microsoft.com/office/drawing/2014/main" val="20012"/>
                    </a:ext>
                  </a:extLst>
                </a:gridCol>
                <a:gridCol w="324000">
                  <a:extLst>
                    <a:ext uri="{9D8B030D-6E8A-4147-A177-3AD203B41FA5}">
                      <a16:colId xmlns:a16="http://schemas.microsoft.com/office/drawing/2014/main" val="20013"/>
                    </a:ext>
                  </a:extLst>
                </a:gridCol>
                <a:gridCol w="324000">
                  <a:extLst>
                    <a:ext uri="{9D8B030D-6E8A-4147-A177-3AD203B41FA5}">
                      <a16:colId xmlns:a16="http://schemas.microsoft.com/office/drawing/2014/main" val="20014"/>
                    </a:ext>
                  </a:extLst>
                </a:gridCol>
                <a:gridCol w="324000">
                  <a:extLst>
                    <a:ext uri="{9D8B030D-6E8A-4147-A177-3AD203B41FA5}">
                      <a16:colId xmlns:a16="http://schemas.microsoft.com/office/drawing/2014/main" val="20015"/>
                    </a:ext>
                  </a:extLst>
                </a:gridCol>
                <a:gridCol w="324000">
                  <a:extLst>
                    <a:ext uri="{9D8B030D-6E8A-4147-A177-3AD203B41FA5}">
                      <a16:colId xmlns:a16="http://schemas.microsoft.com/office/drawing/2014/main" val="20016"/>
                    </a:ext>
                  </a:extLst>
                </a:gridCol>
                <a:gridCol w="324000">
                  <a:extLst>
                    <a:ext uri="{9D8B030D-6E8A-4147-A177-3AD203B41FA5}">
                      <a16:colId xmlns:a16="http://schemas.microsoft.com/office/drawing/2014/main" val="20017"/>
                    </a:ext>
                  </a:extLst>
                </a:gridCol>
                <a:gridCol w="324000">
                  <a:extLst>
                    <a:ext uri="{9D8B030D-6E8A-4147-A177-3AD203B41FA5}">
                      <a16:colId xmlns:a16="http://schemas.microsoft.com/office/drawing/2014/main" val="20018"/>
                    </a:ext>
                  </a:extLst>
                </a:gridCol>
                <a:gridCol w="324000">
                  <a:extLst>
                    <a:ext uri="{9D8B030D-6E8A-4147-A177-3AD203B41FA5}">
                      <a16:colId xmlns:a16="http://schemas.microsoft.com/office/drawing/2014/main" val="20019"/>
                    </a:ext>
                  </a:extLst>
                </a:gridCol>
                <a:gridCol w="324000">
                  <a:extLst>
                    <a:ext uri="{9D8B030D-6E8A-4147-A177-3AD203B41FA5}">
                      <a16:colId xmlns:a16="http://schemas.microsoft.com/office/drawing/2014/main" val="20020"/>
                    </a:ext>
                  </a:extLst>
                </a:gridCol>
                <a:gridCol w="324000">
                  <a:extLst>
                    <a:ext uri="{9D8B030D-6E8A-4147-A177-3AD203B41FA5}">
                      <a16:colId xmlns:a16="http://schemas.microsoft.com/office/drawing/2014/main" val="20021"/>
                    </a:ext>
                  </a:extLst>
                </a:gridCol>
                <a:gridCol w="324000">
                  <a:extLst>
                    <a:ext uri="{9D8B030D-6E8A-4147-A177-3AD203B41FA5}">
                      <a16:colId xmlns:a16="http://schemas.microsoft.com/office/drawing/2014/main" val="20022"/>
                    </a:ext>
                  </a:extLst>
                </a:gridCol>
                <a:gridCol w="324000">
                  <a:extLst>
                    <a:ext uri="{9D8B030D-6E8A-4147-A177-3AD203B41FA5}">
                      <a16:colId xmlns:a16="http://schemas.microsoft.com/office/drawing/2014/main" val="20023"/>
                    </a:ext>
                  </a:extLst>
                </a:gridCol>
                <a:gridCol w="324000">
                  <a:extLst>
                    <a:ext uri="{9D8B030D-6E8A-4147-A177-3AD203B41FA5}">
                      <a16:colId xmlns:a16="http://schemas.microsoft.com/office/drawing/2014/main" val="20024"/>
                    </a:ext>
                  </a:extLst>
                </a:gridCol>
              </a:tblGrid>
              <a:tr h="137160">
                <a:tc row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　</a:t>
                      </a:r>
                    </a:p>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ap="flat" cmpd="sng" algn="ctr">
                      <a:solidFill>
                        <a:sysClr val="windowText" lastClr="000000"/>
                      </a:solidFill>
                      <a:prstDash val="solid"/>
                      <a:round/>
                      <a:headEnd type="none" w="med" len="med"/>
                      <a:tailEnd type="none" w="med" len="med"/>
                    </a:lnTlToBr>
                    <a:lnBlToTr>
                      <a:noFill/>
                    </a:lnBlToTr>
                    <a:solidFill>
                      <a:srgbClr val="CCFFCC"/>
                    </a:solidFill>
                  </a:tcPr>
                </a:tc>
                <a:tc gridSpan="4">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操作モニタのみ</a:t>
                      </a: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CC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0">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操作モニタ＋ライブモニタ</a:t>
                      </a: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CC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37160">
                <a:tc vMerge="1">
                  <a:txBody>
                    <a:bodyPr/>
                    <a:lstStyle/>
                    <a:p>
                      <a:endParaRPr kumimoji="1" lang="ja-JP" altLang="en-US"/>
                    </a:p>
                  </a:txBody>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4</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9</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16</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4</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9</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16</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4</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4</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4</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9</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4</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16</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9</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9</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9933"/>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9</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lumMod val="50000"/>
                      </a:sysClr>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16</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lumMod val="50000"/>
                      </a:sysClr>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16</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lumMod val="50000"/>
                      </a:sysClr>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16</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lumMod val="50000"/>
                      </a:sysClr>
                    </a:solidFill>
                  </a:tcPr>
                </a:tc>
                <a:extLst>
                  <a:ext uri="{0D108BD9-81ED-4DB2-BD59-A6C34878D82A}">
                    <a16:rowId xmlns:a16="http://schemas.microsoft.com/office/drawing/2014/main" val="10001"/>
                  </a:ext>
                </a:extLst>
              </a:tr>
              <a:tr h="252000">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ASM300WUX</a:t>
                      </a: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単独</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FFCC"/>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メモリ</a:t>
                      </a:r>
                      <a:r>
                        <a:rPr kumimoji="1" lang="en-US" altLang="ja-JP"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2</a:t>
                      </a:r>
                      <a:r>
                        <a:rPr kumimoji="1" lang="ja-JP" altLang="en-US"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枚挿し○</a:t>
                      </a:r>
                      <a:endParaRPr kumimoji="1" lang="en-US" altLang="ja-JP"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メモリ</a:t>
                      </a:r>
                      <a:r>
                        <a:rPr kumimoji="1" lang="en-US" altLang="ja-JP"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r>
                        <a:rPr kumimoji="1" lang="ja-JP" altLang="en-US"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枚挿し</a:t>
                      </a:r>
                      <a:r>
                        <a:rPr kumimoji="1" lang="en-US" altLang="ja-JP"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0504D">
                        <a:lumMod val="20000"/>
                        <a:lumOff val="80000"/>
                      </a:srgbClr>
                    </a:solid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w="12700" cap="flat" cmpd="sng" algn="ctr">
                      <a:solidFill>
                        <a:schemeClr val="tx1"/>
                      </a:solidFill>
                      <a:prstDash val="solid"/>
                      <a:round/>
                      <a:headEnd type="none" w="med" len="med"/>
                      <a:tailEnd type="none" w="med" len="med"/>
                    </a:lnBlToTr>
                    <a:solidFill>
                      <a:sysClr val="window" lastClr="FFFFFF">
                        <a:lumMod val="50000"/>
                      </a:sysClr>
                    </a:solid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w="12700" cap="flat" cmpd="sng" algn="ctr">
                      <a:solidFill>
                        <a:schemeClr val="tx1"/>
                      </a:solidFill>
                      <a:prstDash val="solid"/>
                      <a:round/>
                      <a:headEnd type="none" w="med" len="med"/>
                      <a:tailEnd type="none" w="med" len="med"/>
                    </a:lnBlToTr>
                    <a:solidFill>
                      <a:sysClr val="window" lastClr="FFFFFF">
                        <a:lumMod val="50000"/>
                      </a:sysClr>
                    </a:solidFill>
                  </a:tcPr>
                </a:tc>
                <a:tc hMerge="1">
                  <a:txBody>
                    <a:bodyPr/>
                    <a:lstStyle/>
                    <a:p>
                      <a:endParaRPr kumimoji="1" lang="ja-JP" altLang="en-US"/>
                    </a:p>
                  </a:txBody>
                  <a:tcPr/>
                </a:tc>
                <a:extLst>
                  <a:ext uri="{0D108BD9-81ED-4DB2-BD59-A6C34878D82A}">
                    <a16:rowId xmlns:a16="http://schemas.microsoft.com/office/drawing/2014/main" val="10002"/>
                  </a:ext>
                </a:extLst>
              </a:tr>
              <a:tr h="252000">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ASE334WUX</a:t>
                      </a: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負荷状態</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CCFFCC"/>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noFill/>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rgbClr val="FF0000"/>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C0504D">
                        <a:lumMod val="20000"/>
                        <a:lumOff val="80000"/>
                      </a:srgbClr>
                    </a:solid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ysClr val="window" lastClr="FFFFFF">
                        <a:lumMod val="50000"/>
                      </a:sysClr>
                    </a:solid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ysClr val="window" lastClr="FFFFFF">
                        <a:lumMod val="50000"/>
                      </a:sysClr>
                    </a:solidFill>
                  </a:tcPr>
                </a:tc>
                <a:tc hMerge="1">
                  <a:txBody>
                    <a:bodyPr/>
                    <a:lstStyle/>
                    <a:p>
                      <a:endParaRPr kumimoji="1" lang="ja-JP" altLang="en-US"/>
                    </a:p>
                  </a:txBody>
                  <a:tcPr/>
                </a:tc>
                <a:extLst>
                  <a:ext uri="{0D108BD9-81ED-4DB2-BD59-A6C34878D82A}">
                    <a16:rowId xmlns:a16="http://schemas.microsoft.com/office/drawing/2014/main" val="2311444172"/>
                  </a:ext>
                </a:extLst>
              </a:tr>
            </a:tbl>
          </a:graphicData>
        </a:graphic>
      </p:graphicFrame>
      <p:sp>
        <p:nvSpPr>
          <p:cNvPr id="9" name="AutoShape 186">
            <a:extLst>
              <a:ext uri="{FF2B5EF4-FFF2-40B4-BE49-F238E27FC236}">
                <a16:creationId xmlns:a16="http://schemas.microsoft.com/office/drawing/2014/main" id="{D470B6A7-E234-2EA0-2D1C-8A1084E01097}"/>
              </a:ext>
            </a:extLst>
          </p:cNvPr>
          <p:cNvSpPr>
            <a:spLocks noChangeArrowheads="1"/>
          </p:cNvSpPr>
          <p:nvPr/>
        </p:nvSpPr>
        <p:spPr bwMode="auto">
          <a:xfrm>
            <a:off x="117229" y="3615688"/>
            <a:ext cx="3748088" cy="168261"/>
          </a:xfrm>
          <a:prstGeom prst="roundRect">
            <a:avLst>
              <a:gd name="adj" fmla="val 50000"/>
            </a:avLst>
          </a:prstGeom>
          <a:solidFill>
            <a:srgbClr val="4472C4">
              <a:lumMod val="20000"/>
              <a:lumOff val="80000"/>
            </a:srgbClr>
          </a:solidFill>
          <a:ln w="12700">
            <a:solidFill>
              <a:srgbClr val="7279B0"/>
            </a:solidFill>
            <a:round/>
            <a:headEnd/>
            <a:tailEnd/>
          </a:ln>
          <a:effectLst>
            <a:outerShdw dist="35921" dir="2700000" algn="ctr" rotWithShape="0">
              <a:srgbClr val="7279B0"/>
            </a:outerShdw>
          </a:effectLst>
        </p:spPr>
        <p:txBody>
          <a:bodyPr wrap="none" anchor="ctr"/>
          <a:lstStyle/>
          <a:p>
            <a:pPr algn="ctr">
              <a:lnSpc>
                <a:spcPct val="120000"/>
              </a:lnSpc>
              <a:defRPr/>
            </a:pPr>
            <a:r>
              <a:rPr kumimoji="0" lang="ja-JP" altLang="en-US" sz="788"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解像度：</a:t>
            </a:r>
            <a:r>
              <a:rPr kumimoji="0" lang="en-US" altLang="ja-JP" sz="788"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VGA</a:t>
            </a:r>
            <a:r>
              <a:rPr kumimoji="0" lang="ja-JP" altLang="en-US" sz="788"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a:t>
            </a:r>
            <a:r>
              <a:rPr kumimoji="0" lang="en-US" altLang="ja-JP" sz="788"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XF</a:t>
            </a:r>
            <a:r>
              <a:rPr kumimoji="0" lang="ja-JP" altLang="en-US" sz="788"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画質　</a:t>
            </a:r>
            <a:r>
              <a:rPr kumimoji="0" lang="en-US" altLang="ja-JP" sz="788"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a:t>
            </a:r>
            <a:r>
              <a:rPr kumimoji="0" lang="en-US" altLang="ja-JP" sz="6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H.264:30fps/1Mbps</a:t>
            </a:r>
            <a:r>
              <a:rPr kumimoji="0" lang="ja-JP" altLang="en-US" sz="6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a:t>
            </a:r>
            <a:r>
              <a:rPr kumimoji="0" lang="en-US" altLang="ja-JP" sz="6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H.265:30fps/786Kbps</a:t>
            </a:r>
            <a:endParaRPr kumimoji="0" lang="en-US" altLang="ja-JP" sz="788"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graphicFrame>
        <p:nvGraphicFramePr>
          <p:cNvPr id="10" name="Group 2">
            <a:extLst>
              <a:ext uri="{FF2B5EF4-FFF2-40B4-BE49-F238E27FC236}">
                <a16:creationId xmlns:a16="http://schemas.microsoft.com/office/drawing/2014/main" id="{F37377C2-51DC-7E53-44E0-28D972F4E24E}"/>
              </a:ext>
            </a:extLst>
          </p:cNvPr>
          <p:cNvGraphicFramePr>
            <a:graphicFrameLocks noGrp="1"/>
          </p:cNvGraphicFramePr>
          <p:nvPr>
            <p:extLst>
              <p:ext uri="{D42A27DB-BD31-4B8C-83A1-F6EECF244321}">
                <p14:modId xmlns:p14="http://schemas.microsoft.com/office/powerpoint/2010/main" val="2949480877"/>
              </p:ext>
            </p:extLst>
          </p:nvPr>
        </p:nvGraphicFramePr>
        <p:xfrm>
          <a:off x="232430" y="3818123"/>
          <a:ext cx="8738180" cy="969806"/>
        </p:xfrm>
        <a:graphic>
          <a:graphicData uri="http://schemas.openxmlformats.org/drawingml/2006/table">
            <a:tbl>
              <a:tblPr/>
              <a:tblGrid>
                <a:gridCol w="1106180">
                  <a:extLst>
                    <a:ext uri="{9D8B030D-6E8A-4147-A177-3AD203B41FA5}">
                      <a16:colId xmlns:a16="http://schemas.microsoft.com/office/drawing/2014/main" val="20000"/>
                    </a:ext>
                  </a:extLst>
                </a:gridCol>
                <a:gridCol w="288000">
                  <a:extLst>
                    <a:ext uri="{9D8B030D-6E8A-4147-A177-3AD203B41FA5}">
                      <a16:colId xmlns:a16="http://schemas.microsoft.com/office/drawing/2014/main" val="20001"/>
                    </a:ext>
                  </a:extLst>
                </a:gridCol>
                <a:gridCol w="288000">
                  <a:extLst>
                    <a:ext uri="{9D8B030D-6E8A-4147-A177-3AD203B41FA5}">
                      <a16:colId xmlns:a16="http://schemas.microsoft.com/office/drawing/2014/main" val="20002"/>
                    </a:ext>
                  </a:extLst>
                </a:gridCol>
                <a:gridCol w="288000">
                  <a:extLst>
                    <a:ext uri="{9D8B030D-6E8A-4147-A177-3AD203B41FA5}">
                      <a16:colId xmlns:a16="http://schemas.microsoft.com/office/drawing/2014/main" val="20003"/>
                    </a:ext>
                  </a:extLst>
                </a:gridCol>
                <a:gridCol w="288000">
                  <a:extLst>
                    <a:ext uri="{9D8B030D-6E8A-4147-A177-3AD203B41FA5}">
                      <a16:colId xmlns:a16="http://schemas.microsoft.com/office/drawing/2014/main" val="20004"/>
                    </a:ext>
                  </a:extLst>
                </a:gridCol>
                <a:gridCol w="324000">
                  <a:extLst>
                    <a:ext uri="{9D8B030D-6E8A-4147-A177-3AD203B41FA5}">
                      <a16:colId xmlns:a16="http://schemas.microsoft.com/office/drawing/2014/main" val="20005"/>
                    </a:ext>
                  </a:extLst>
                </a:gridCol>
                <a:gridCol w="324000">
                  <a:extLst>
                    <a:ext uri="{9D8B030D-6E8A-4147-A177-3AD203B41FA5}">
                      <a16:colId xmlns:a16="http://schemas.microsoft.com/office/drawing/2014/main" val="20006"/>
                    </a:ext>
                  </a:extLst>
                </a:gridCol>
                <a:gridCol w="324000">
                  <a:extLst>
                    <a:ext uri="{9D8B030D-6E8A-4147-A177-3AD203B41FA5}">
                      <a16:colId xmlns:a16="http://schemas.microsoft.com/office/drawing/2014/main" val="20007"/>
                    </a:ext>
                  </a:extLst>
                </a:gridCol>
                <a:gridCol w="324000">
                  <a:extLst>
                    <a:ext uri="{9D8B030D-6E8A-4147-A177-3AD203B41FA5}">
                      <a16:colId xmlns:a16="http://schemas.microsoft.com/office/drawing/2014/main" val="20008"/>
                    </a:ext>
                  </a:extLst>
                </a:gridCol>
                <a:gridCol w="324000">
                  <a:extLst>
                    <a:ext uri="{9D8B030D-6E8A-4147-A177-3AD203B41FA5}">
                      <a16:colId xmlns:a16="http://schemas.microsoft.com/office/drawing/2014/main" val="20009"/>
                    </a:ext>
                  </a:extLst>
                </a:gridCol>
                <a:gridCol w="324000">
                  <a:extLst>
                    <a:ext uri="{9D8B030D-6E8A-4147-A177-3AD203B41FA5}">
                      <a16:colId xmlns:a16="http://schemas.microsoft.com/office/drawing/2014/main" val="20010"/>
                    </a:ext>
                  </a:extLst>
                </a:gridCol>
                <a:gridCol w="324000">
                  <a:extLst>
                    <a:ext uri="{9D8B030D-6E8A-4147-A177-3AD203B41FA5}">
                      <a16:colId xmlns:a16="http://schemas.microsoft.com/office/drawing/2014/main" val="20011"/>
                    </a:ext>
                  </a:extLst>
                </a:gridCol>
                <a:gridCol w="324000">
                  <a:extLst>
                    <a:ext uri="{9D8B030D-6E8A-4147-A177-3AD203B41FA5}">
                      <a16:colId xmlns:a16="http://schemas.microsoft.com/office/drawing/2014/main" val="20012"/>
                    </a:ext>
                  </a:extLst>
                </a:gridCol>
                <a:gridCol w="324000">
                  <a:extLst>
                    <a:ext uri="{9D8B030D-6E8A-4147-A177-3AD203B41FA5}">
                      <a16:colId xmlns:a16="http://schemas.microsoft.com/office/drawing/2014/main" val="20013"/>
                    </a:ext>
                  </a:extLst>
                </a:gridCol>
                <a:gridCol w="324000">
                  <a:extLst>
                    <a:ext uri="{9D8B030D-6E8A-4147-A177-3AD203B41FA5}">
                      <a16:colId xmlns:a16="http://schemas.microsoft.com/office/drawing/2014/main" val="20014"/>
                    </a:ext>
                  </a:extLst>
                </a:gridCol>
                <a:gridCol w="324000">
                  <a:extLst>
                    <a:ext uri="{9D8B030D-6E8A-4147-A177-3AD203B41FA5}">
                      <a16:colId xmlns:a16="http://schemas.microsoft.com/office/drawing/2014/main" val="20015"/>
                    </a:ext>
                  </a:extLst>
                </a:gridCol>
                <a:gridCol w="324000">
                  <a:extLst>
                    <a:ext uri="{9D8B030D-6E8A-4147-A177-3AD203B41FA5}">
                      <a16:colId xmlns:a16="http://schemas.microsoft.com/office/drawing/2014/main" val="20016"/>
                    </a:ext>
                  </a:extLst>
                </a:gridCol>
                <a:gridCol w="324000">
                  <a:extLst>
                    <a:ext uri="{9D8B030D-6E8A-4147-A177-3AD203B41FA5}">
                      <a16:colId xmlns:a16="http://schemas.microsoft.com/office/drawing/2014/main" val="20017"/>
                    </a:ext>
                  </a:extLst>
                </a:gridCol>
                <a:gridCol w="324000">
                  <a:extLst>
                    <a:ext uri="{9D8B030D-6E8A-4147-A177-3AD203B41FA5}">
                      <a16:colId xmlns:a16="http://schemas.microsoft.com/office/drawing/2014/main" val="20018"/>
                    </a:ext>
                  </a:extLst>
                </a:gridCol>
                <a:gridCol w="324000">
                  <a:extLst>
                    <a:ext uri="{9D8B030D-6E8A-4147-A177-3AD203B41FA5}">
                      <a16:colId xmlns:a16="http://schemas.microsoft.com/office/drawing/2014/main" val="20019"/>
                    </a:ext>
                  </a:extLst>
                </a:gridCol>
                <a:gridCol w="324000">
                  <a:extLst>
                    <a:ext uri="{9D8B030D-6E8A-4147-A177-3AD203B41FA5}">
                      <a16:colId xmlns:a16="http://schemas.microsoft.com/office/drawing/2014/main" val="20020"/>
                    </a:ext>
                  </a:extLst>
                </a:gridCol>
                <a:gridCol w="324000">
                  <a:extLst>
                    <a:ext uri="{9D8B030D-6E8A-4147-A177-3AD203B41FA5}">
                      <a16:colId xmlns:a16="http://schemas.microsoft.com/office/drawing/2014/main" val="20021"/>
                    </a:ext>
                  </a:extLst>
                </a:gridCol>
                <a:gridCol w="324000">
                  <a:extLst>
                    <a:ext uri="{9D8B030D-6E8A-4147-A177-3AD203B41FA5}">
                      <a16:colId xmlns:a16="http://schemas.microsoft.com/office/drawing/2014/main" val="20022"/>
                    </a:ext>
                  </a:extLst>
                </a:gridCol>
                <a:gridCol w="324000">
                  <a:extLst>
                    <a:ext uri="{9D8B030D-6E8A-4147-A177-3AD203B41FA5}">
                      <a16:colId xmlns:a16="http://schemas.microsoft.com/office/drawing/2014/main" val="20023"/>
                    </a:ext>
                  </a:extLst>
                </a:gridCol>
                <a:gridCol w="324000">
                  <a:extLst>
                    <a:ext uri="{9D8B030D-6E8A-4147-A177-3AD203B41FA5}">
                      <a16:colId xmlns:a16="http://schemas.microsoft.com/office/drawing/2014/main" val="20024"/>
                    </a:ext>
                  </a:extLst>
                </a:gridCol>
              </a:tblGrid>
              <a:tr h="214886">
                <a:tc row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　</a:t>
                      </a: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ap="flat" cmpd="sng" algn="ctr">
                      <a:solidFill>
                        <a:sysClr val="windowText" lastClr="000000"/>
                      </a:solidFill>
                      <a:prstDash val="solid"/>
                      <a:round/>
                      <a:headEnd type="none" w="med" len="med"/>
                      <a:tailEnd type="none" w="med" len="med"/>
                    </a:lnTlToBr>
                    <a:lnBlToTr>
                      <a:noFill/>
                    </a:lnBlToTr>
                    <a:solidFill>
                      <a:srgbClr val="CCFFCC"/>
                    </a:solidFill>
                  </a:tcPr>
                </a:tc>
                <a:tc gridSpan="4">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操作モニタのみ</a:t>
                      </a: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CC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0">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操作モニタ＋ライブモニタ</a:t>
                      </a: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CC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42576">
                <a:tc vMerge="1">
                  <a:txBody>
                    <a:bodyPr/>
                    <a:lstStyle/>
                    <a:p>
                      <a:endParaRPr kumimoji="1" lang="ja-JP" altLang="en-US"/>
                    </a:p>
                  </a:txBody>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4</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9</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16</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4</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9</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16</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4</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4</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4</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9</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4</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16</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9</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9</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CCFF"/>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9</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lumMod val="50000"/>
                      </a:sysClr>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16</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lumMod val="50000"/>
                      </a:sysClr>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16</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lumMod val="50000"/>
                      </a:sysClr>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16</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lumMod val="50000"/>
                      </a:sysClr>
                    </a:solidFill>
                  </a:tcPr>
                </a:tc>
                <a:extLst>
                  <a:ext uri="{0D108BD9-81ED-4DB2-BD59-A6C34878D82A}">
                    <a16:rowId xmlns:a16="http://schemas.microsoft.com/office/drawing/2014/main" val="10001"/>
                  </a:ext>
                </a:extLst>
              </a:tr>
              <a:tr h="288000">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ASM300WUX</a:t>
                      </a: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単独</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FFCC"/>
                    </a:solid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0504D">
                        <a:lumMod val="20000"/>
                        <a:lumOff val="80000"/>
                      </a:srgbClr>
                    </a:solidFill>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0504D">
                        <a:lumMod val="20000"/>
                        <a:lumOff val="80000"/>
                      </a:srgbClr>
                    </a:solid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0504D">
                        <a:lumMod val="20000"/>
                        <a:lumOff val="80000"/>
                      </a:srgbClr>
                    </a:solid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0504D">
                        <a:lumMod val="20000"/>
                        <a:lumOff val="80000"/>
                      </a:srgbClr>
                    </a:solid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メモリ</a:t>
                      </a:r>
                      <a:r>
                        <a:rPr kumimoji="1" lang="en-US" altLang="ja-JP"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2</a:t>
                      </a:r>
                      <a:r>
                        <a:rPr kumimoji="1" lang="ja-JP" altLang="en-US"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枚挿し○</a:t>
                      </a:r>
                      <a:endParaRPr kumimoji="1" lang="en-US" altLang="ja-JP"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メモリ</a:t>
                      </a:r>
                      <a:r>
                        <a:rPr kumimoji="1" lang="en-US" altLang="ja-JP"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r>
                        <a:rPr kumimoji="1" lang="ja-JP" altLang="en-US"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枚挿し</a:t>
                      </a:r>
                      <a:r>
                        <a:rPr kumimoji="1" lang="en-US" altLang="ja-JP"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0504D">
                        <a:lumMod val="20000"/>
                        <a:lumOff val="80000"/>
                      </a:srgbClr>
                    </a:solid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メモリ</a:t>
                      </a:r>
                      <a:r>
                        <a:rPr kumimoji="1" lang="en-US" altLang="ja-JP"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2</a:t>
                      </a:r>
                      <a:r>
                        <a:rPr kumimoji="1" lang="ja-JP" altLang="en-US"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枚挿し○</a:t>
                      </a:r>
                      <a:endParaRPr kumimoji="1" lang="en-US" altLang="ja-JP"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メモリ</a:t>
                      </a:r>
                      <a:r>
                        <a:rPr kumimoji="1" lang="en-US" altLang="ja-JP"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1</a:t>
                      </a:r>
                      <a:r>
                        <a:rPr kumimoji="1" lang="ja-JP" altLang="en-US"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枚挿し</a:t>
                      </a:r>
                      <a:r>
                        <a:rPr kumimoji="1" lang="en-US" altLang="ja-JP" sz="6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0504D">
                        <a:lumMod val="20000"/>
                        <a:lumOff val="80000"/>
                      </a:srgbClr>
                    </a:solid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w="12700" cap="flat" cmpd="sng" algn="ctr">
                      <a:solidFill>
                        <a:schemeClr val="tx1"/>
                      </a:solidFill>
                      <a:prstDash val="solid"/>
                      <a:round/>
                      <a:headEnd type="none" w="med" len="med"/>
                      <a:tailEnd type="none" w="med" len="med"/>
                    </a:lnBlToTr>
                    <a:solidFill>
                      <a:sysClr val="window" lastClr="FFFFFF">
                        <a:lumMod val="50000"/>
                      </a:sysClr>
                    </a:solidFill>
                  </a:tcPr>
                </a:tc>
                <a:tc hMerge="1">
                  <a:txBody>
                    <a:bodyPr/>
                    <a:lstStyle/>
                    <a:p>
                      <a:endParaRPr kumimoji="1" lang="ja-JP" altLang="en-US"/>
                    </a:p>
                  </a:txBody>
                  <a:tcPr/>
                </a:tc>
                <a:tc gridSpan="2">
                  <a:txBody>
                    <a:bodyPr/>
                    <a:lstStyle>
                      <a:lvl1pPr marL="0" algn="l" defTabSz="1219170" rtl="0" eaLnBrk="1" latinLnBrk="0" hangingPunct="1">
                        <a:spcBef>
                          <a:spcPct val="20000"/>
                        </a:spcBef>
                        <a:defRPr kumimoji="1" sz="2800" kern="1200">
                          <a:solidFill>
                            <a:schemeClr val="tx1"/>
                          </a:solidFill>
                          <a:latin typeface="HGP創英角ｺﾞｼｯｸUB" pitchFamily="50" charset="-128"/>
                          <a:ea typeface="HGP創英角ｺﾞｼｯｸUB" pitchFamily="50" charset="-128"/>
                        </a:defRPr>
                      </a:lvl1pPr>
                      <a:lvl2pPr marL="609585"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2pPr>
                      <a:lvl3pPr marL="1219170" algn="l" defTabSz="1219170" rtl="0" eaLnBrk="1" latinLnBrk="0" hangingPunct="1">
                        <a:spcBef>
                          <a:spcPct val="20000"/>
                        </a:spcBef>
                        <a:defRPr kumimoji="1" sz="2000" kern="1200">
                          <a:solidFill>
                            <a:schemeClr val="tx1"/>
                          </a:solidFill>
                          <a:latin typeface="HGP創英角ｺﾞｼｯｸUB" pitchFamily="50" charset="-128"/>
                          <a:ea typeface="HGP創英角ｺﾞｼｯｸUB" pitchFamily="50" charset="-128"/>
                        </a:defRPr>
                      </a:lvl3pPr>
                      <a:lvl4pPr marL="1828754"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4pPr>
                      <a:lvl5pPr marL="2438339" algn="l" defTabSz="1219170" rtl="0" eaLnBrk="1" latinLnBrk="0" hangingPunct="1">
                        <a:spcBef>
                          <a:spcPct val="20000"/>
                        </a:spcBef>
                        <a:defRPr kumimoji="1" sz="2400" kern="1200">
                          <a:solidFill>
                            <a:schemeClr val="tx1"/>
                          </a:solidFill>
                          <a:latin typeface="HGP創英角ｺﾞｼｯｸUB" pitchFamily="50" charset="-128"/>
                          <a:ea typeface="HGP創英角ｺﾞｼｯｸUB" pitchFamily="50" charset="-128"/>
                        </a:defRPr>
                      </a:lvl5pPr>
                      <a:lvl6pPr marL="3047924"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6pPr>
                      <a:lvl7pPr marL="3657509"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7pPr>
                      <a:lvl8pPr marL="4267093"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8pPr>
                      <a:lvl9pPr marL="4876678" algn="l" defTabSz="1219170" rtl="0" eaLnBrk="1" fontAlgn="base" latinLnBrk="0" hangingPunct="1">
                        <a:spcBef>
                          <a:spcPct val="20000"/>
                        </a:spcBef>
                        <a:spcAft>
                          <a:spcPct val="0"/>
                        </a:spcAft>
                        <a:defRPr kumimoji="1" sz="2400" kern="1200">
                          <a:solidFill>
                            <a:schemeClr val="tx1"/>
                          </a:solidFill>
                          <a:latin typeface="HGP創英角ｺﾞｼｯｸUB" pitchFamily="50" charset="-128"/>
                          <a:ea typeface="HGP創英角ｺﾞｼｯｸUB"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w="12700" cap="flat" cmpd="sng" algn="ctr">
                      <a:solidFill>
                        <a:schemeClr val="tx1"/>
                      </a:solidFill>
                      <a:prstDash val="solid"/>
                      <a:round/>
                      <a:headEnd type="none" w="med" len="med"/>
                      <a:tailEnd type="none" w="med" len="med"/>
                    </a:lnBlToTr>
                    <a:solidFill>
                      <a:sysClr val="window" lastClr="FFFFFF">
                        <a:lumMod val="50000"/>
                      </a:sysClr>
                    </a:solidFill>
                  </a:tcPr>
                </a:tc>
                <a:tc hMerge="1">
                  <a:txBody>
                    <a:bodyPr/>
                    <a:lstStyle/>
                    <a:p>
                      <a:endParaRPr kumimoji="1" lang="ja-JP" altLang="en-US"/>
                    </a:p>
                  </a:txBody>
                  <a:tcPr/>
                </a:tc>
                <a:extLst>
                  <a:ext uri="{0D108BD9-81ED-4DB2-BD59-A6C34878D82A}">
                    <a16:rowId xmlns:a16="http://schemas.microsoft.com/office/drawing/2014/main" val="10002"/>
                  </a:ext>
                </a:extLst>
              </a:tr>
              <a:tr h="252000">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ASE334WUX</a:t>
                      </a: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負荷状態</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CFFCC"/>
                    </a:solid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rgbClr val="FF0000"/>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0504D">
                        <a:lumMod val="20000"/>
                        <a:lumOff val="80000"/>
                      </a:srgbClr>
                    </a:solidFill>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rPr>
                        <a:t>〇</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rgbClr val="FF0000"/>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0504D">
                        <a:lumMod val="20000"/>
                        <a:lumOff val="80000"/>
                      </a:srgbClr>
                    </a:solid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rgbClr val="FF0000"/>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0504D">
                        <a:lumMod val="20000"/>
                        <a:lumOff val="80000"/>
                      </a:srgbClr>
                    </a:solid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rgbClr val="FF0000"/>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0504D">
                        <a:lumMod val="20000"/>
                        <a:lumOff val="80000"/>
                      </a:srgbClr>
                    </a:solid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1" i="0" u="none" strike="noStrike" cap="none" normalizeH="0" baseline="0" dirty="0">
                          <a:ln>
                            <a:noFill/>
                          </a:ln>
                          <a:solidFill>
                            <a:srgbClr val="FF0000"/>
                          </a:solidFill>
                          <a:effectLst/>
                          <a:latin typeface="Yu Gothic UI" panose="020B0500000000000000" pitchFamily="34" charset="-128"/>
                          <a:ea typeface="Yu Gothic UI" panose="020B0500000000000000" pitchFamily="34" charset="-128"/>
                          <a:cs typeface="Meiryo UI" panose="020B0604030504040204" pitchFamily="50" charset="-128"/>
                        </a:rPr>
                        <a: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0504D">
                        <a:lumMod val="20000"/>
                        <a:lumOff val="80000"/>
                      </a:srgbClr>
                    </a:solid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rgbClr val="FF0000"/>
                          </a:solidFill>
                          <a:effectLst/>
                          <a:latin typeface="Yu Gothic UI" panose="020B0500000000000000" pitchFamily="34" charset="-128"/>
                          <a:ea typeface="Yu Gothic UI" panose="020B0500000000000000" pitchFamily="34" charset="-128"/>
                          <a:cs typeface="Meiryo UI" panose="020B0604030504040204" pitchFamily="50" charset="-128"/>
                        </a:rPr>
                        <a:t>×</a:t>
                      </a: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C0504D">
                        <a:lumMod val="20000"/>
                        <a:lumOff val="80000"/>
                      </a:srgbClr>
                    </a:solid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lumMod val="50000"/>
                      </a:sysClr>
                    </a:solid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tx1"/>
                          </a:solidFill>
                          <a:latin typeface="Calibri"/>
                          <a:ea typeface="Meiryo UI"/>
                        </a:defRPr>
                      </a:lvl1pPr>
                      <a:lvl2pPr marL="609585" algn="l" defTabSz="1219170" rtl="0" eaLnBrk="1" latinLnBrk="0" hangingPunct="1">
                        <a:defRPr kumimoji="1" sz="2400" kern="1200">
                          <a:solidFill>
                            <a:schemeClr val="tx1"/>
                          </a:solidFill>
                          <a:latin typeface="Calibri"/>
                          <a:ea typeface="Meiryo UI"/>
                        </a:defRPr>
                      </a:lvl2pPr>
                      <a:lvl3pPr marL="1219170" algn="l" defTabSz="1219170" rtl="0" eaLnBrk="1" latinLnBrk="0" hangingPunct="1">
                        <a:defRPr kumimoji="1" sz="2400" kern="1200">
                          <a:solidFill>
                            <a:schemeClr val="tx1"/>
                          </a:solidFill>
                          <a:latin typeface="Calibri"/>
                          <a:ea typeface="Meiryo UI"/>
                        </a:defRPr>
                      </a:lvl3pPr>
                      <a:lvl4pPr marL="1828754" algn="l" defTabSz="1219170" rtl="0" eaLnBrk="1" latinLnBrk="0" hangingPunct="1">
                        <a:defRPr kumimoji="1" sz="2400" kern="1200">
                          <a:solidFill>
                            <a:schemeClr val="tx1"/>
                          </a:solidFill>
                          <a:latin typeface="Calibri"/>
                          <a:ea typeface="Meiryo UI"/>
                        </a:defRPr>
                      </a:lvl4pPr>
                      <a:lvl5pPr marL="2438339" algn="l" defTabSz="1219170" rtl="0" eaLnBrk="1" latinLnBrk="0" hangingPunct="1">
                        <a:defRPr kumimoji="1" sz="2400" kern="1200">
                          <a:solidFill>
                            <a:schemeClr val="tx1"/>
                          </a:solidFill>
                          <a:latin typeface="Calibri"/>
                          <a:ea typeface="Meiryo UI"/>
                        </a:defRPr>
                      </a:lvl5pPr>
                      <a:lvl6pPr marL="3047924" algn="l" defTabSz="1219170" rtl="0" eaLnBrk="1" latinLnBrk="0" hangingPunct="1">
                        <a:defRPr kumimoji="1" sz="2400" kern="1200">
                          <a:solidFill>
                            <a:schemeClr val="tx1"/>
                          </a:solidFill>
                          <a:latin typeface="Calibri"/>
                          <a:ea typeface="Meiryo UI"/>
                        </a:defRPr>
                      </a:lvl6pPr>
                      <a:lvl7pPr marL="3657509" algn="l" defTabSz="1219170" rtl="0" eaLnBrk="1" latinLnBrk="0" hangingPunct="1">
                        <a:defRPr kumimoji="1" sz="2400" kern="1200">
                          <a:solidFill>
                            <a:schemeClr val="tx1"/>
                          </a:solidFill>
                          <a:latin typeface="Calibri"/>
                          <a:ea typeface="Meiryo UI"/>
                        </a:defRPr>
                      </a:lvl7pPr>
                      <a:lvl8pPr marL="4267093" algn="l" defTabSz="1219170" rtl="0" eaLnBrk="1" latinLnBrk="0" hangingPunct="1">
                        <a:defRPr kumimoji="1" sz="2400" kern="1200">
                          <a:solidFill>
                            <a:schemeClr val="tx1"/>
                          </a:solidFill>
                          <a:latin typeface="Calibri"/>
                          <a:ea typeface="Meiryo UI"/>
                        </a:defRPr>
                      </a:lvl8pPr>
                      <a:lvl9pPr marL="4876678" algn="l" defTabSz="1219170" rtl="0" eaLnBrk="1" latinLnBrk="0" hangingPunct="1">
                        <a:defRPr kumimoji="1" sz="2400" kern="1200">
                          <a:solidFill>
                            <a:schemeClr val="tx1"/>
                          </a:solidFill>
                          <a:latin typeface="Calibri"/>
                          <a:ea typeface="Meiryo UI"/>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ysClr val="window" lastClr="FFFFFF">
                        <a:lumMod val="50000"/>
                      </a:sysClr>
                    </a:solidFill>
                  </a:tcPr>
                </a:tc>
                <a:tc hMerge="1">
                  <a:txBody>
                    <a:bodyPr/>
                    <a:lstStyle/>
                    <a:p>
                      <a:endParaRPr kumimoji="1" lang="ja-JP" altLang="en-US"/>
                    </a:p>
                  </a:txBody>
                  <a:tcPr/>
                </a:tc>
                <a:extLst>
                  <a:ext uri="{0D108BD9-81ED-4DB2-BD59-A6C34878D82A}">
                    <a16:rowId xmlns:a16="http://schemas.microsoft.com/office/drawing/2014/main" val="4147896458"/>
                  </a:ext>
                </a:extLst>
              </a:tr>
            </a:tbl>
          </a:graphicData>
        </a:graphic>
      </p:graphicFrame>
      <p:sp>
        <p:nvSpPr>
          <p:cNvPr id="11" name="Text Box 261">
            <a:extLst>
              <a:ext uri="{FF2B5EF4-FFF2-40B4-BE49-F238E27FC236}">
                <a16:creationId xmlns:a16="http://schemas.microsoft.com/office/drawing/2014/main" id="{940B46C0-9F8B-5CE0-F548-7A4D23A827AE}"/>
              </a:ext>
            </a:extLst>
          </p:cNvPr>
          <p:cNvSpPr txBox="1">
            <a:spLocks noChangeArrowheads="1"/>
          </p:cNvSpPr>
          <p:nvPr/>
        </p:nvSpPr>
        <p:spPr bwMode="auto">
          <a:xfrm>
            <a:off x="685096" y="1689326"/>
            <a:ext cx="492443" cy="22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120000"/>
              </a:lnSpc>
              <a:spcBef>
                <a:spcPct val="0"/>
              </a:spcBef>
              <a:spcAft>
                <a:spcPct val="0"/>
              </a:spcAft>
            </a:pPr>
            <a:r>
              <a:rPr lang="ja-JP" altLang="en-US" sz="8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表示数</a:t>
            </a:r>
          </a:p>
        </p:txBody>
      </p:sp>
      <p:sp>
        <p:nvSpPr>
          <p:cNvPr id="12" name="Text Box 261">
            <a:extLst>
              <a:ext uri="{FF2B5EF4-FFF2-40B4-BE49-F238E27FC236}">
                <a16:creationId xmlns:a16="http://schemas.microsoft.com/office/drawing/2014/main" id="{BF4CF878-3B7A-30C0-FF98-6CD339C42D0E}"/>
              </a:ext>
            </a:extLst>
          </p:cNvPr>
          <p:cNvSpPr txBox="1">
            <a:spLocks noChangeArrowheads="1"/>
          </p:cNvSpPr>
          <p:nvPr/>
        </p:nvSpPr>
        <p:spPr bwMode="auto">
          <a:xfrm>
            <a:off x="670696" y="2724567"/>
            <a:ext cx="492443" cy="22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120000"/>
              </a:lnSpc>
              <a:spcBef>
                <a:spcPct val="0"/>
              </a:spcBef>
              <a:spcAft>
                <a:spcPct val="0"/>
              </a:spcAft>
            </a:pPr>
            <a:r>
              <a:rPr lang="ja-JP" altLang="en-US" sz="8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表示数</a:t>
            </a:r>
          </a:p>
        </p:txBody>
      </p:sp>
      <p:sp>
        <p:nvSpPr>
          <p:cNvPr id="13" name="Text Box 261">
            <a:extLst>
              <a:ext uri="{FF2B5EF4-FFF2-40B4-BE49-F238E27FC236}">
                <a16:creationId xmlns:a16="http://schemas.microsoft.com/office/drawing/2014/main" id="{4417F9D6-F55E-A1CC-4333-2489D10E4C18}"/>
              </a:ext>
            </a:extLst>
          </p:cNvPr>
          <p:cNvSpPr txBox="1">
            <a:spLocks noChangeArrowheads="1"/>
          </p:cNvSpPr>
          <p:nvPr/>
        </p:nvSpPr>
        <p:spPr bwMode="auto">
          <a:xfrm>
            <a:off x="656638" y="3839723"/>
            <a:ext cx="492444" cy="22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120000"/>
              </a:lnSpc>
              <a:spcBef>
                <a:spcPct val="0"/>
              </a:spcBef>
              <a:spcAft>
                <a:spcPct val="0"/>
              </a:spcAft>
            </a:pPr>
            <a:r>
              <a:rPr lang="ja-JP" altLang="en-US" sz="8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表示数</a:t>
            </a:r>
          </a:p>
        </p:txBody>
      </p:sp>
      <p:sp>
        <p:nvSpPr>
          <p:cNvPr id="20" name="テキスト ボックス 19">
            <a:extLst>
              <a:ext uri="{FF2B5EF4-FFF2-40B4-BE49-F238E27FC236}">
                <a16:creationId xmlns:a16="http://schemas.microsoft.com/office/drawing/2014/main" id="{1E9950E4-0A25-86F9-9A8E-DEED69D3CF2B}"/>
              </a:ext>
            </a:extLst>
          </p:cNvPr>
          <p:cNvSpPr txBox="1"/>
          <p:nvPr/>
        </p:nvSpPr>
        <p:spPr>
          <a:xfrm>
            <a:off x="5734263" y="1447197"/>
            <a:ext cx="2097048" cy="224357"/>
          </a:xfrm>
          <a:prstGeom prst="rect">
            <a:avLst/>
          </a:prstGeom>
          <a:noFill/>
        </p:spPr>
        <p:txBody>
          <a:bodyPr wrap="none" rtlCol="0">
            <a:spAutoFit/>
          </a:bodyPr>
          <a:lstStyle/>
          <a:p>
            <a:pPr algn="ctr" fontAlgn="base">
              <a:lnSpc>
                <a:spcPct val="120000"/>
              </a:lnSpc>
              <a:spcBef>
                <a:spcPct val="0"/>
              </a:spcBef>
              <a:spcAft>
                <a:spcPct val="0"/>
              </a:spcAft>
              <a:defRPr/>
            </a:pPr>
            <a:r>
              <a:rPr kumimoji="0" lang="en-US" altLang="ja-JP" sz="788" b="1" kern="0" dirty="0">
                <a:solidFill>
                  <a:srgbClr val="FF0000"/>
                </a:solidFill>
                <a:latin typeface="Yu Gothic UI" panose="020B0500000000000000" pitchFamily="34" charset="-128"/>
                <a:ea typeface="Yu Gothic UI" panose="020B0500000000000000" pitchFamily="34" charset="-128"/>
              </a:rPr>
              <a:t>×: PC</a:t>
            </a:r>
            <a:r>
              <a:rPr kumimoji="0" lang="ja-JP" altLang="en-US" sz="788" b="1" kern="0" dirty="0">
                <a:solidFill>
                  <a:srgbClr val="FF0000"/>
                </a:solidFill>
                <a:latin typeface="Yu Gothic UI" panose="020B0500000000000000" pitchFamily="34" charset="-128"/>
                <a:ea typeface="Yu Gothic UI" panose="020B0500000000000000" pitchFamily="34" charset="-128"/>
              </a:rPr>
              <a:t>負荷が高く、映像の遅延・カクツキ等発生</a:t>
            </a:r>
          </a:p>
        </p:txBody>
      </p:sp>
      <p:sp>
        <p:nvSpPr>
          <p:cNvPr id="21" name="テキスト ボックス 20">
            <a:extLst>
              <a:ext uri="{FF2B5EF4-FFF2-40B4-BE49-F238E27FC236}">
                <a16:creationId xmlns:a16="http://schemas.microsoft.com/office/drawing/2014/main" id="{52166397-6D35-5E90-724A-B23FE69CF995}"/>
              </a:ext>
            </a:extLst>
          </p:cNvPr>
          <p:cNvSpPr txBox="1"/>
          <p:nvPr/>
        </p:nvSpPr>
        <p:spPr>
          <a:xfrm>
            <a:off x="28074" y="522241"/>
            <a:ext cx="6048726" cy="245132"/>
          </a:xfrm>
          <a:prstGeom prst="rect">
            <a:avLst/>
          </a:prstGeom>
          <a:noFill/>
        </p:spPr>
        <p:txBody>
          <a:bodyPr wrap="square" lIns="68580" tIns="34290" rIns="68580" bIns="34290" rtlCol="0" anchor="t">
            <a:spAutoFit/>
          </a:bodyPr>
          <a:lstStyle/>
          <a:p>
            <a:pPr fontAlgn="base">
              <a:lnSpc>
                <a:spcPct val="120000"/>
              </a:lnSpc>
              <a:spcBef>
                <a:spcPct val="0"/>
              </a:spcBef>
              <a:spcAft>
                <a:spcPct val="0"/>
              </a:spcAft>
              <a:defRPr/>
            </a:pPr>
            <a:r>
              <a:rPr kumimoji="0" lang="ja-JP" altLang="en-US" sz="1050" b="1" kern="0" dirty="0">
                <a:solidFill>
                  <a:prstClr val="black"/>
                </a:solidFill>
                <a:latin typeface="Yu Gothic UI" panose="020B0500000000000000" pitchFamily="34" charset="-128"/>
                <a:ea typeface="Yu Gothic UI" panose="020B0500000000000000" pitchFamily="34" charset="-128"/>
              </a:rPr>
              <a:t>以下条件にて性能検証を実施した結果となります。本結果は参考値であり、性能を保証するものではありません。</a:t>
            </a:r>
            <a:endParaRPr kumimoji="0" lang="ja-JP" altLang="en-US" sz="2400" b="1" kern="0" dirty="0">
              <a:solidFill>
                <a:prstClr val="black"/>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635007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検証済み</a:t>
            </a:r>
            <a:r>
              <a:rPr kumimoji="1" lang="en-US" altLang="ja-JP" dirty="0"/>
              <a:t>PC</a:t>
            </a:r>
            <a:r>
              <a:rPr kumimoji="1" lang="ja-JP" altLang="en-US" dirty="0"/>
              <a:t>の処理性能</a:t>
            </a:r>
          </a:p>
        </p:txBody>
      </p:sp>
      <p:sp>
        <p:nvSpPr>
          <p:cNvPr id="3" name="Text Box 392">
            <a:extLst>
              <a:ext uri="{FF2B5EF4-FFF2-40B4-BE49-F238E27FC236}">
                <a16:creationId xmlns:a16="http://schemas.microsoft.com/office/drawing/2014/main" id="{B685B0F0-56EB-66A7-CA3D-2FDEBCA9B577}"/>
              </a:ext>
            </a:extLst>
          </p:cNvPr>
          <p:cNvSpPr txBox="1">
            <a:spLocks noChangeArrowheads="1"/>
          </p:cNvSpPr>
          <p:nvPr/>
        </p:nvSpPr>
        <p:spPr bwMode="auto">
          <a:xfrm>
            <a:off x="177357" y="727242"/>
            <a:ext cx="8364084" cy="12003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57175" indent="-25717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・３</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D</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デワープ</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操作モニター </a:t>
            </a:r>
            <a:r>
              <a:rPr lang="zh-CN"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単画（</a:t>
            </a:r>
            <a:r>
              <a:rPr lang="en-US" altLang="zh-CN"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2992×2992</a:t>
            </a:r>
            <a:r>
              <a:rPr lang="zh-CN"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a:t>
            </a:r>
            <a:r>
              <a:rPr lang="en-US" altLang="zh-CN"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30fps)</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表示の条件においては、デワープ操作中は</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CPU</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負荷が高くなり</a:t>
            </a:r>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映像の遅延・カクツキが表示します。</a:t>
            </a:r>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ASM300WUX</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の描画性能で性能超過になる箇所については、</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ASE334WUX</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の設定変更することで（照合ルール数等）</a:t>
            </a:r>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改善される可能性があります。</a:t>
            </a:r>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本性能検証の場合、照合ルール</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5</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個</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各照合ルールにアラームを</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つ</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ブザー鳴動</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割り当て</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とするのが改善の目安となります。</a:t>
            </a:r>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spTree>
    <p:extLst>
      <p:ext uri="{BB962C8B-B14F-4D97-AF65-F5344CB8AC3E}">
        <p14:creationId xmlns:p14="http://schemas.microsoft.com/office/powerpoint/2010/main" val="3959379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PC</a:t>
            </a:r>
            <a:r>
              <a:rPr kumimoji="1" lang="ja-JP" altLang="en-US" dirty="0"/>
              <a:t>の設定　バックアップについて</a:t>
            </a:r>
          </a:p>
        </p:txBody>
      </p:sp>
      <p:sp>
        <p:nvSpPr>
          <p:cNvPr id="3" name="Text Box 392">
            <a:extLst>
              <a:ext uri="{FF2B5EF4-FFF2-40B4-BE49-F238E27FC236}">
                <a16:creationId xmlns:a16="http://schemas.microsoft.com/office/drawing/2014/main" id="{2E5BB255-2C82-A73D-17EE-26A9069B2F2F}"/>
              </a:ext>
            </a:extLst>
          </p:cNvPr>
          <p:cNvSpPr txBox="1">
            <a:spLocks noChangeArrowheads="1"/>
          </p:cNvSpPr>
          <p:nvPr/>
        </p:nvSpPr>
        <p:spPr bwMode="auto">
          <a:xfrm>
            <a:off x="67548" y="544538"/>
            <a:ext cx="8580108" cy="12003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PC</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起動中に自動バックアップを行います。</a:t>
            </a:r>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・バックアップ時刻：デフォルトは深夜</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0</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時に設定されていますが、本時刻が運用時間帯の場合は運用時間帯を避ける、もしくは車両の出入りの一番少ない時間帯に設定しなおしてください。</a:t>
            </a:r>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・バックアップ世代数：世代数を減らすことで、バックアップ容量を減らすことができます。</a:t>
            </a:r>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・バックアップ保存先フォルダー：インストールドライブ以外の増設ハードディスクにすることで、負荷を減らすことができます。</a:t>
            </a:r>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257175" indent="-257175"/>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pic>
        <p:nvPicPr>
          <p:cNvPr id="4" name="図 3">
            <a:extLst>
              <a:ext uri="{FF2B5EF4-FFF2-40B4-BE49-F238E27FC236}">
                <a16:creationId xmlns:a16="http://schemas.microsoft.com/office/drawing/2014/main" id="{CC955207-0EA4-20C4-34E6-40560CE94A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440" y="1805311"/>
            <a:ext cx="7833119" cy="1907648"/>
          </a:xfrm>
          <a:prstGeom prst="rect">
            <a:avLst/>
          </a:prstGeom>
        </p:spPr>
      </p:pic>
      <p:sp>
        <p:nvSpPr>
          <p:cNvPr id="5" name="Text Box 392">
            <a:extLst>
              <a:ext uri="{FF2B5EF4-FFF2-40B4-BE49-F238E27FC236}">
                <a16:creationId xmlns:a16="http://schemas.microsoft.com/office/drawing/2014/main" id="{CD5E5009-CEFE-B3BB-8AFE-7563AA9A190D}"/>
              </a:ext>
            </a:extLst>
          </p:cNvPr>
          <p:cNvSpPr txBox="1">
            <a:spLocks noChangeArrowheads="1"/>
          </p:cNvSpPr>
          <p:nvPr/>
        </p:nvSpPr>
        <p:spPr bwMode="auto">
          <a:xfrm>
            <a:off x="96348" y="3883238"/>
            <a:ext cx="8580108"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注意事項</a:t>
            </a:r>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・バックアップ時刻に、</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PC</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の電源を切る運用の場合、高速スタートアップを無効に設定してください。</a:t>
            </a:r>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spTree>
    <p:extLst>
      <p:ext uri="{BB962C8B-B14F-4D97-AF65-F5344CB8AC3E}">
        <p14:creationId xmlns:p14="http://schemas.microsoft.com/office/powerpoint/2010/main" val="2921402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PC</a:t>
            </a:r>
            <a:r>
              <a:rPr kumimoji="1" lang="ja-JP" altLang="en-US" dirty="0"/>
              <a:t>の設定　高速スタートアップを無効にする手法</a:t>
            </a:r>
          </a:p>
        </p:txBody>
      </p:sp>
      <p:sp>
        <p:nvSpPr>
          <p:cNvPr id="3" name="Text Box 392">
            <a:extLst>
              <a:ext uri="{FF2B5EF4-FFF2-40B4-BE49-F238E27FC236}">
                <a16:creationId xmlns:a16="http://schemas.microsoft.com/office/drawing/2014/main" id="{AC95FC25-81B4-97C4-78F5-A2D26128A9D5}"/>
              </a:ext>
            </a:extLst>
          </p:cNvPr>
          <p:cNvSpPr txBox="1">
            <a:spLocks noChangeArrowheads="1"/>
          </p:cNvSpPr>
          <p:nvPr/>
        </p:nvSpPr>
        <p:spPr bwMode="auto">
          <a:xfrm>
            <a:off x="177357" y="573528"/>
            <a:ext cx="7074786"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・スタート</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&gt;</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設定＞システム</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&gt;</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電源とスリープ</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&gt;</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電源の追加設定</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&gt;</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電源ボタンの定義</a:t>
            </a:r>
          </a:p>
        </p:txBody>
      </p:sp>
      <p:pic>
        <p:nvPicPr>
          <p:cNvPr id="4" name="図 3">
            <a:extLst>
              <a:ext uri="{FF2B5EF4-FFF2-40B4-BE49-F238E27FC236}">
                <a16:creationId xmlns:a16="http://schemas.microsoft.com/office/drawing/2014/main" id="{E1840505-CD2D-99BC-3C2B-4E60BBA28A8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03298" y="816484"/>
            <a:ext cx="3494430" cy="29113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5" name="Text Box 392">
            <a:extLst>
              <a:ext uri="{FF2B5EF4-FFF2-40B4-BE49-F238E27FC236}">
                <a16:creationId xmlns:a16="http://schemas.microsoft.com/office/drawing/2014/main" id="{E01B8475-8E23-13BA-EBD5-91EFD9CE51D9}"/>
              </a:ext>
            </a:extLst>
          </p:cNvPr>
          <p:cNvSpPr txBox="1">
            <a:spLocks noChangeArrowheads="1"/>
          </p:cNvSpPr>
          <p:nvPr/>
        </p:nvSpPr>
        <p:spPr bwMode="auto">
          <a:xfrm>
            <a:off x="177357" y="3851921"/>
            <a:ext cx="7074786"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・現在利用可能ではない設定を変更します をクリックし、高速スタートアップを無効にし、変更保存する。</a:t>
            </a:r>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pic>
        <p:nvPicPr>
          <p:cNvPr id="6" name="図 5">
            <a:extLst>
              <a:ext uri="{FF2B5EF4-FFF2-40B4-BE49-F238E27FC236}">
                <a16:creationId xmlns:a16="http://schemas.microsoft.com/office/drawing/2014/main" id="{11A9C7AF-569E-B69B-8B18-0D69ACE8C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298" y="4056915"/>
            <a:ext cx="4958455" cy="69304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945393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WV-ASE334WUX</a:t>
            </a:r>
            <a:r>
              <a:rPr kumimoji="1" lang="ja-JP" altLang="en-US" dirty="0"/>
              <a:t>の設定内容</a:t>
            </a:r>
          </a:p>
        </p:txBody>
      </p:sp>
      <p:sp>
        <p:nvSpPr>
          <p:cNvPr id="3" name="テキスト ボックス 2">
            <a:extLst>
              <a:ext uri="{FF2B5EF4-FFF2-40B4-BE49-F238E27FC236}">
                <a16:creationId xmlns:a16="http://schemas.microsoft.com/office/drawing/2014/main" id="{36013182-484B-59F9-7877-8D2E3DCF5CDF}"/>
              </a:ext>
            </a:extLst>
          </p:cNvPr>
          <p:cNvSpPr txBox="1"/>
          <p:nvPr/>
        </p:nvSpPr>
        <p:spPr>
          <a:xfrm>
            <a:off x="177356" y="620769"/>
            <a:ext cx="7973043" cy="3926268"/>
          </a:xfrm>
          <a:prstGeom prst="rect">
            <a:avLst/>
          </a:prstGeom>
          <a:noFill/>
        </p:spPr>
        <p:txBody>
          <a:bodyPr wrap="square" rtlCol="0">
            <a:spAutoFit/>
          </a:bodyPr>
          <a:lstStyle/>
          <a:p>
            <a:pPr>
              <a:lnSpc>
                <a:spcPts val="1500"/>
              </a:lnSpc>
            </a:pPr>
            <a:r>
              <a:rPr lang="en-US" altLang="ja-JP" sz="1200" dirty="0">
                <a:solidFill>
                  <a:prstClr val="black"/>
                </a:solidFill>
                <a:latin typeface="Yu Gothic UI" panose="020B0500000000000000" pitchFamily="34" charset="-128"/>
                <a:ea typeface="Yu Gothic UI" panose="020B0500000000000000" pitchFamily="34" charset="-128"/>
              </a:rPr>
              <a:t>WV-XAE202WUX</a:t>
            </a:r>
            <a:r>
              <a:rPr lang="ja-JP" altLang="en-US" sz="1200" dirty="0">
                <a:solidFill>
                  <a:prstClr val="black"/>
                </a:solidFill>
                <a:latin typeface="Yu Gothic UI" panose="020B0500000000000000" pitchFamily="34" charset="-128"/>
                <a:ea typeface="Yu Gothic UI" panose="020B0500000000000000" pitchFamily="34" charset="-128"/>
              </a:rPr>
              <a:t>と</a:t>
            </a:r>
            <a:r>
              <a:rPr lang="en-US" altLang="ja-JP" sz="1200" dirty="0">
                <a:solidFill>
                  <a:prstClr val="black"/>
                </a:solidFill>
                <a:latin typeface="Yu Gothic UI" panose="020B0500000000000000" pitchFamily="34" charset="-128"/>
                <a:ea typeface="Yu Gothic UI" panose="020B0500000000000000" pitchFamily="34" charset="-128"/>
              </a:rPr>
              <a:t>WV-ASE334WUX</a:t>
            </a:r>
            <a:r>
              <a:rPr lang="ja-JP" altLang="en-US" sz="1200" dirty="0">
                <a:solidFill>
                  <a:prstClr val="black"/>
                </a:solidFill>
                <a:latin typeface="Yu Gothic UI" panose="020B0500000000000000" pitchFamily="34" charset="-128"/>
                <a:ea typeface="Yu Gothic UI" panose="020B0500000000000000" pitchFamily="34" charset="-128"/>
              </a:rPr>
              <a:t>を接続するための準備は以下の流れとなります。</a:t>
            </a:r>
            <a:endParaRPr lang="en-US" altLang="ja-JP" sz="1200" dirty="0">
              <a:solidFill>
                <a:prstClr val="black"/>
              </a:solidFill>
              <a:latin typeface="Yu Gothic UI" panose="020B0500000000000000" pitchFamily="34" charset="-128"/>
              <a:ea typeface="Yu Gothic UI" panose="020B0500000000000000" pitchFamily="34" charset="-128"/>
            </a:endParaRPr>
          </a:p>
          <a:p>
            <a:pPr>
              <a:lnSpc>
                <a:spcPts val="1500"/>
              </a:lnSpc>
            </a:pPr>
            <a:r>
              <a:rPr lang="ja-JP" altLang="en-US" sz="1200" dirty="0">
                <a:solidFill>
                  <a:prstClr val="black"/>
                </a:solidFill>
                <a:latin typeface="Yu Gothic UI" panose="020B0500000000000000" pitchFamily="34" charset="-128"/>
                <a:ea typeface="Yu Gothic UI" panose="020B0500000000000000" pitchFamily="34" charset="-128"/>
              </a:rPr>
              <a:t>詳細は</a:t>
            </a:r>
            <a:r>
              <a:rPr lang="en-US" altLang="ja-JP" sz="1200" dirty="0">
                <a:solidFill>
                  <a:prstClr val="black"/>
                </a:solidFill>
                <a:latin typeface="Yu Gothic UI" panose="020B0500000000000000" pitchFamily="34" charset="-128"/>
                <a:ea typeface="Yu Gothic UI" panose="020B0500000000000000" pitchFamily="34" charset="-128"/>
              </a:rPr>
              <a:t>ASE334WUX</a:t>
            </a:r>
            <a:r>
              <a:rPr lang="ja-JP" altLang="en-US" sz="1200" dirty="0">
                <a:solidFill>
                  <a:prstClr val="black"/>
                </a:solidFill>
                <a:latin typeface="Yu Gothic UI" panose="020B0500000000000000" pitchFamily="34" charset="-128"/>
                <a:ea typeface="Yu Gothic UI" panose="020B0500000000000000" pitchFamily="34" charset="-128"/>
              </a:rPr>
              <a:t>の取扱説明書を参照してください。</a:t>
            </a:r>
            <a:endParaRPr lang="en-US" altLang="ja-JP" sz="1200" dirty="0">
              <a:solidFill>
                <a:prstClr val="black"/>
              </a:solidFill>
              <a:latin typeface="Yu Gothic UI" panose="020B0500000000000000" pitchFamily="34" charset="-128"/>
              <a:ea typeface="Yu Gothic UI" panose="020B0500000000000000" pitchFamily="34" charset="-128"/>
            </a:endParaRPr>
          </a:p>
          <a:p>
            <a:pPr>
              <a:lnSpc>
                <a:spcPts val="1500"/>
              </a:lnSpc>
            </a:pPr>
            <a:endParaRPr lang="en-US" altLang="ja-JP" sz="1200" dirty="0">
              <a:solidFill>
                <a:prstClr val="black"/>
              </a:solidFill>
              <a:latin typeface="Yu Gothic UI" panose="020B0500000000000000" pitchFamily="34" charset="-128"/>
              <a:ea typeface="Yu Gothic UI" panose="020B0500000000000000" pitchFamily="34" charset="-128"/>
            </a:endParaRPr>
          </a:p>
          <a:p>
            <a:pPr>
              <a:lnSpc>
                <a:spcPts val="1500"/>
              </a:lnSpc>
            </a:pPr>
            <a:r>
              <a:rPr lang="ja-JP" altLang="en-US" sz="1200" dirty="0">
                <a:solidFill>
                  <a:prstClr val="black"/>
                </a:solidFill>
                <a:latin typeface="Yu Gothic UI" panose="020B0500000000000000" pitchFamily="34" charset="-128"/>
                <a:ea typeface="Yu Gothic UI" panose="020B0500000000000000" pitchFamily="34" charset="-128"/>
              </a:rPr>
              <a:t>　　・必要なソフトウェアの入手</a:t>
            </a:r>
            <a:endParaRPr lang="en-US" altLang="ja-JP" sz="1200" dirty="0">
              <a:solidFill>
                <a:prstClr val="black"/>
              </a:solidFill>
              <a:latin typeface="Yu Gothic UI" panose="020B0500000000000000" pitchFamily="34" charset="-128"/>
              <a:ea typeface="Yu Gothic UI" panose="020B0500000000000000" pitchFamily="34" charset="-128"/>
            </a:endParaRPr>
          </a:p>
          <a:p>
            <a:pPr>
              <a:lnSpc>
                <a:spcPts val="1500"/>
              </a:lnSpc>
            </a:pPr>
            <a:r>
              <a:rPr lang="ja-JP" altLang="en-US" sz="1200" dirty="0">
                <a:solidFill>
                  <a:prstClr val="black"/>
                </a:solidFill>
                <a:latin typeface="Yu Gothic UI" panose="020B0500000000000000" pitchFamily="34" charset="-128"/>
                <a:ea typeface="Yu Gothic UI" panose="020B0500000000000000" pitchFamily="34" charset="-128"/>
              </a:rPr>
              <a:t>　　　　　</a:t>
            </a:r>
            <a:r>
              <a:rPr lang="en-US" altLang="ja-JP" sz="1200" dirty="0">
                <a:solidFill>
                  <a:prstClr val="black"/>
                </a:solidFill>
                <a:latin typeface="Yu Gothic UI" panose="020B0500000000000000" pitchFamily="34" charset="-128"/>
                <a:ea typeface="Yu Gothic UI" panose="020B0500000000000000" pitchFamily="34" charset="-128"/>
              </a:rPr>
              <a:t>ASM300WUX/ASE334WUX/</a:t>
            </a:r>
            <a:r>
              <a:rPr lang="ja-JP" altLang="en-US" sz="1200" dirty="0">
                <a:solidFill>
                  <a:prstClr val="black"/>
                </a:solidFill>
                <a:latin typeface="Yu Gothic UI" panose="020B0500000000000000" pitchFamily="34" charset="-128"/>
                <a:ea typeface="Yu Gothic UI" panose="020B0500000000000000" pitchFamily="34" charset="-128"/>
              </a:rPr>
              <a:t>専用デフラグツール</a:t>
            </a:r>
            <a:r>
              <a:rPr lang="en-US" altLang="ja-JP" sz="1200" dirty="0">
                <a:solidFill>
                  <a:prstClr val="black"/>
                </a:solidFill>
                <a:latin typeface="Yu Gothic UI" panose="020B0500000000000000" pitchFamily="34" charset="-128"/>
                <a:ea typeface="Yu Gothic UI" panose="020B0500000000000000" pitchFamily="34" charset="-128"/>
              </a:rPr>
              <a:t>(※)</a:t>
            </a:r>
          </a:p>
          <a:p>
            <a:pPr>
              <a:lnSpc>
                <a:spcPts val="1500"/>
              </a:lnSpc>
            </a:pPr>
            <a:r>
              <a:rPr lang="ja-JP" altLang="en-US" sz="1200" dirty="0">
                <a:solidFill>
                  <a:prstClr val="black"/>
                </a:solidFill>
                <a:latin typeface="Yu Gothic UI" panose="020B0500000000000000" pitchFamily="34" charset="-128"/>
                <a:ea typeface="Yu Gothic UI" panose="020B0500000000000000" pitchFamily="34" charset="-128"/>
              </a:rPr>
              <a:t>　　　　　　</a:t>
            </a:r>
            <a:r>
              <a:rPr lang="en-US" altLang="ja-JP" sz="1200" dirty="0">
                <a:solidFill>
                  <a:prstClr val="black"/>
                </a:solidFill>
                <a:latin typeface="Yu Gothic UI" panose="020B0500000000000000" pitchFamily="34" charset="-128"/>
                <a:ea typeface="Yu Gothic UI" panose="020B0500000000000000" pitchFamily="34" charset="-128"/>
              </a:rPr>
              <a:t>※Microsoft </a:t>
            </a:r>
            <a:r>
              <a:rPr lang="ja-JP" altLang="en-US" sz="1200" dirty="0">
                <a:solidFill>
                  <a:prstClr val="black"/>
                </a:solidFill>
                <a:latin typeface="Yu Gothic UI" panose="020B0500000000000000" pitchFamily="34" charset="-128"/>
                <a:ea typeface="Yu Gothic UI" panose="020B0500000000000000" pitchFamily="34" charset="-128"/>
              </a:rPr>
              <a:t>社が提供しているデフラグ用のツール</a:t>
            </a:r>
            <a:r>
              <a:rPr lang="en-US" altLang="ja-JP" sz="1200" dirty="0">
                <a:solidFill>
                  <a:prstClr val="black"/>
                </a:solidFill>
                <a:latin typeface="Yu Gothic UI" panose="020B0500000000000000" pitchFamily="34" charset="-128"/>
                <a:ea typeface="Yu Gothic UI" panose="020B0500000000000000" pitchFamily="34" charset="-128"/>
              </a:rPr>
              <a:t>(Contig)</a:t>
            </a:r>
          </a:p>
          <a:p>
            <a:pPr>
              <a:lnSpc>
                <a:spcPts val="1500"/>
              </a:lnSpc>
            </a:pPr>
            <a:r>
              <a:rPr lang="en-US" altLang="ja-JP" sz="1200" dirty="0">
                <a:solidFill>
                  <a:prstClr val="black"/>
                </a:solidFill>
                <a:latin typeface="Yu Gothic UI" panose="020B0500000000000000" pitchFamily="34" charset="-128"/>
                <a:ea typeface="Yu Gothic UI" panose="020B0500000000000000" pitchFamily="34" charset="-128"/>
              </a:rPr>
              <a:t>                </a:t>
            </a:r>
            <a:r>
              <a:rPr lang="en-US" altLang="ja-JP" sz="1200" dirty="0">
                <a:solidFill>
                  <a:srgbClr val="0000FF"/>
                </a:solidFill>
                <a:latin typeface="Yu Gothic UI" panose="020B0500000000000000" pitchFamily="34" charset="-128"/>
                <a:ea typeface="Yu Gothic UI" panose="020B0500000000000000" pitchFamily="34" charset="-128"/>
                <a:hlinkClick r:id="rId2">
                  <a:extLst>
                    <a:ext uri="{A12FA001-AC4F-418D-AE19-62706E023703}">
                      <ahyp:hlinkClr xmlns:ahyp="http://schemas.microsoft.com/office/drawing/2018/hyperlinkcolor" val="tx"/>
                    </a:ext>
                  </a:extLst>
                </a:hlinkClick>
              </a:rPr>
              <a:t>https://docs.microsoft.com/en-us/sysinternals/downloads/contig</a:t>
            </a:r>
            <a:endParaRPr lang="en-US" altLang="ja-JP" sz="1200" dirty="0">
              <a:solidFill>
                <a:srgbClr val="0000FF"/>
              </a:solidFill>
              <a:latin typeface="Yu Gothic UI" panose="020B0500000000000000" pitchFamily="34" charset="-128"/>
              <a:ea typeface="Yu Gothic UI" panose="020B0500000000000000" pitchFamily="34" charset="-128"/>
            </a:endParaRPr>
          </a:p>
          <a:p>
            <a:pPr>
              <a:lnSpc>
                <a:spcPts val="1500"/>
              </a:lnSpc>
            </a:pPr>
            <a:endParaRPr lang="en-US" altLang="ja-JP" sz="1200" dirty="0">
              <a:solidFill>
                <a:prstClr val="black"/>
              </a:solidFill>
              <a:latin typeface="Yu Gothic UI" panose="020B0500000000000000" pitchFamily="34" charset="-128"/>
              <a:ea typeface="Yu Gothic UI" panose="020B0500000000000000" pitchFamily="34" charset="-128"/>
            </a:endParaRPr>
          </a:p>
          <a:p>
            <a:pPr>
              <a:lnSpc>
                <a:spcPts val="1500"/>
              </a:lnSpc>
            </a:pPr>
            <a:endParaRPr lang="en-US" altLang="ja-JP" sz="1200" dirty="0">
              <a:solidFill>
                <a:prstClr val="black"/>
              </a:solidFill>
              <a:latin typeface="Yu Gothic UI" panose="020B0500000000000000" pitchFamily="34" charset="-128"/>
              <a:ea typeface="Yu Gothic UI" panose="020B0500000000000000" pitchFamily="34" charset="-128"/>
            </a:endParaRPr>
          </a:p>
          <a:p>
            <a:pPr>
              <a:lnSpc>
                <a:spcPts val="1500"/>
              </a:lnSpc>
            </a:pPr>
            <a:r>
              <a:rPr lang="ja-JP" altLang="en-US" sz="1200" dirty="0">
                <a:solidFill>
                  <a:prstClr val="black"/>
                </a:solidFill>
                <a:latin typeface="Yu Gothic UI" panose="020B0500000000000000" pitchFamily="34" charset="-128"/>
                <a:ea typeface="Yu Gothic UI" panose="020B0500000000000000" pitchFamily="34" charset="-128"/>
              </a:rPr>
              <a:t>　　・</a:t>
            </a:r>
            <a:r>
              <a:rPr lang="en-US" altLang="ja-JP" sz="1200" dirty="0">
                <a:solidFill>
                  <a:prstClr val="black"/>
                </a:solidFill>
                <a:latin typeface="Yu Gothic UI" panose="020B0500000000000000" pitchFamily="34" charset="-128"/>
                <a:ea typeface="Yu Gothic UI" panose="020B0500000000000000" pitchFamily="34" charset="-128"/>
              </a:rPr>
              <a:t>ASM300WUX </a:t>
            </a:r>
            <a:r>
              <a:rPr lang="ja-JP" altLang="en-US" sz="1200" dirty="0">
                <a:solidFill>
                  <a:prstClr val="black"/>
                </a:solidFill>
                <a:latin typeface="Yu Gothic UI" panose="020B0500000000000000" pitchFamily="34" charset="-128"/>
                <a:ea typeface="Yu Gothic UI" panose="020B0500000000000000" pitchFamily="34" charset="-128"/>
              </a:rPr>
              <a:t>の起動</a:t>
            </a:r>
            <a:endParaRPr lang="en-US" altLang="ja-JP" sz="1200" dirty="0">
              <a:solidFill>
                <a:prstClr val="black"/>
              </a:solidFill>
              <a:latin typeface="Yu Gothic UI" panose="020B0500000000000000" pitchFamily="34" charset="-128"/>
              <a:ea typeface="Yu Gothic UI" panose="020B0500000000000000" pitchFamily="34" charset="-128"/>
            </a:endParaRPr>
          </a:p>
          <a:p>
            <a:pPr>
              <a:lnSpc>
                <a:spcPts val="1500"/>
              </a:lnSpc>
            </a:pPr>
            <a:endParaRPr lang="en-US" altLang="ja-JP" sz="1200" dirty="0">
              <a:solidFill>
                <a:prstClr val="black"/>
              </a:solidFill>
              <a:latin typeface="Yu Gothic UI" panose="020B0500000000000000" pitchFamily="34" charset="-128"/>
              <a:ea typeface="Yu Gothic UI" panose="020B0500000000000000" pitchFamily="34" charset="-128"/>
            </a:endParaRPr>
          </a:p>
          <a:p>
            <a:pPr>
              <a:lnSpc>
                <a:spcPts val="1500"/>
              </a:lnSpc>
            </a:pPr>
            <a:r>
              <a:rPr lang="ja-JP" altLang="en-US" sz="1200" dirty="0">
                <a:solidFill>
                  <a:prstClr val="black"/>
                </a:solidFill>
                <a:latin typeface="Yu Gothic UI" panose="020B0500000000000000" pitchFamily="34" charset="-128"/>
                <a:ea typeface="Yu Gothic UI" panose="020B0500000000000000" pitchFamily="34" charset="-128"/>
              </a:rPr>
              <a:t>　　・</a:t>
            </a:r>
            <a:r>
              <a:rPr lang="en-US" altLang="ja-JP" sz="1200" dirty="0">
                <a:solidFill>
                  <a:prstClr val="black"/>
                </a:solidFill>
                <a:latin typeface="Yu Gothic UI" panose="020B0500000000000000" pitchFamily="34" charset="-128"/>
                <a:ea typeface="Yu Gothic UI" panose="020B0500000000000000" pitchFamily="34" charset="-128"/>
              </a:rPr>
              <a:t>ASE334WUX</a:t>
            </a:r>
            <a:r>
              <a:rPr lang="ja-JP" altLang="en-US" sz="1200" dirty="0">
                <a:solidFill>
                  <a:prstClr val="black"/>
                </a:solidFill>
                <a:latin typeface="Yu Gothic UI" panose="020B0500000000000000" pitchFamily="34" charset="-128"/>
                <a:ea typeface="Yu Gothic UI" panose="020B0500000000000000" pitchFamily="34" charset="-128"/>
              </a:rPr>
              <a:t>のインストール</a:t>
            </a:r>
            <a:endParaRPr lang="en-US" altLang="ja-JP" sz="1200" dirty="0">
              <a:solidFill>
                <a:prstClr val="black"/>
              </a:solidFill>
              <a:latin typeface="Yu Gothic UI" panose="020B0500000000000000" pitchFamily="34" charset="-128"/>
              <a:ea typeface="Yu Gothic UI" panose="020B0500000000000000" pitchFamily="34" charset="-128"/>
            </a:endParaRPr>
          </a:p>
          <a:p>
            <a:pPr>
              <a:lnSpc>
                <a:spcPts val="1500"/>
              </a:lnSpc>
            </a:pPr>
            <a:endParaRPr lang="en-US" altLang="ja-JP" sz="1200" dirty="0">
              <a:solidFill>
                <a:prstClr val="black"/>
              </a:solidFill>
              <a:latin typeface="Yu Gothic UI" panose="020B0500000000000000" pitchFamily="34" charset="-128"/>
              <a:ea typeface="Yu Gothic UI" panose="020B0500000000000000" pitchFamily="34" charset="-128"/>
            </a:endParaRPr>
          </a:p>
          <a:p>
            <a:pPr>
              <a:lnSpc>
                <a:spcPts val="1500"/>
              </a:lnSpc>
            </a:pPr>
            <a:r>
              <a:rPr lang="ja-JP" altLang="en-US" sz="1200" dirty="0">
                <a:solidFill>
                  <a:prstClr val="black"/>
                </a:solidFill>
                <a:latin typeface="Yu Gothic UI" panose="020B0500000000000000" pitchFamily="34" charset="-128"/>
                <a:ea typeface="Yu Gothic UI" panose="020B0500000000000000" pitchFamily="34" charset="-128"/>
              </a:rPr>
              <a:t>　　・ライセンス</a:t>
            </a:r>
            <a:r>
              <a:rPr lang="en-US" altLang="ja-JP" sz="1200" dirty="0">
                <a:solidFill>
                  <a:prstClr val="black"/>
                </a:solidFill>
                <a:latin typeface="Yu Gothic UI" panose="020B0500000000000000" pitchFamily="34" charset="-128"/>
                <a:ea typeface="Yu Gothic UI" panose="020B0500000000000000" pitchFamily="34" charset="-128"/>
              </a:rPr>
              <a:t>(</a:t>
            </a:r>
            <a:r>
              <a:rPr lang="ja-JP" altLang="en-US" sz="1200" dirty="0">
                <a:solidFill>
                  <a:prstClr val="black"/>
                </a:solidFill>
                <a:latin typeface="Yu Gothic UI" panose="020B0500000000000000" pitchFamily="34" charset="-128"/>
                <a:ea typeface="Yu Gothic UI" panose="020B0500000000000000" pitchFamily="34" charset="-128"/>
              </a:rPr>
              <a:t>解除キー番号</a:t>
            </a:r>
            <a:r>
              <a:rPr lang="en-US" altLang="ja-JP" sz="1200" dirty="0">
                <a:solidFill>
                  <a:prstClr val="black"/>
                </a:solidFill>
                <a:latin typeface="Yu Gothic UI" panose="020B0500000000000000" pitchFamily="34" charset="-128"/>
                <a:ea typeface="Yu Gothic UI" panose="020B0500000000000000" pitchFamily="34" charset="-128"/>
              </a:rPr>
              <a:t>)</a:t>
            </a:r>
            <a:r>
              <a:rPr lang="ja-JP" altLang="en-US" sz="1200" dirty="0">
                <a:solidFill>
                  <a:prstClr val="black"/>
                </a:solidFill>
                <a:latin typeface="Yu Gothic UI" panose="020B0500000000000000" pitchFamily="34" charset="-128"/>
                <a:ea typeface="Yu Gothic UI" panose="020B0500000000000000" pitchFamily="34" charset="-128"/>
              </a:rPr>
              <a:t>を登録する</a:t>
            </a:r>
            <a:endParaRPr lang="en-US" altLang="ja-JP" sz="1200" dirty="0">
              <a:solidFill>
                <a:prstClr val="black"/>
              </a:solidFill>
              <a:latin typeface="Yu Gothic UI" panose="020B0500000000000000" pitchFamily="34" charset="-128"/>
              <a:ea typeface="Yu Gothic UI" panose="020B0500000000000000" pitchFamily="34" charset="-128"/>
            </a:endParaRPr>
          </a:p>
          <a:p>
            <a:pPr>
              <a:lnSpc>
                <a:spcPts val="1500"/>
              </a:lnSpc>
            </a:pPr>
            <a:endParaRPr lang="en-US" altLang="ja-JP" sz="1200" dirty="0">
              <a:solidFill>
                <a:prstClr val="black"/>
              </a:solidFill>
              <a:latin typeface="Yu Gothic UI" panose="020B0500000000000000" pitchFamily="34" charset="-128"/>
              <a:ea typeface="Yu Gothic UI" panose="020B0500000000000000" pitchFamily="34" charset="-128"/>
            </a:endParaRPr>
          </a:p>
          <a:p>
            <a:pPr>
              <a:lnSpc>
                <a:spcPts val="1500"/>
              </a:lnSpc>
            </a:pPr>
            <a:r>
              <a:rPr lang="ja-JP" altLang="en-US" sz="1200" dirty="0">
                <a:solidFill>
                  <a:prstClr val="black"/>
                </a:solidFill>
                <a:latin typeface="Yu Gothic UI" panose="020B0500000000000000" pitchFamily="34" charset="-128"/>
                <a:ea typeface="Yu Gothic UI" panose="020B0500000000000000" pitchFamily="34" charset="-128"/>
              </a:rPr>
              <a:t>　　・ファイアウォールの例外設定</a:t>
            </a:r>
            <a:endParaRPr lang="en-US" altLang="ja-JP" sz="1200" dirty="0">
              <a:solidFill>
                <a:prstClr val="black"/>
              </a:solidFill>
              <a:latin typeface="Yu Gothic UI" panose="020B0500000000000000" pitchFamily="34" charset="-128"/>
              <a:ea typeface="Yu Gothic UI" panose="020B0500000000000000" pitchFamily="34" charset="-128"/>
            </a:endParaRPr>
          </a:p>
          <a:p>
            <a:pPr>
              <a:lnSpc>
                <a:spcPts val="1500"/>
              </a:lnSpc>
            </a:pPr>
            <a:endParaRPr lang="en-US" altLang="ja-JP" sz="1200" dirty="0">
              <a:solidFill>
                <a:prstClr val="black"/>
              </a:solidFill>
              <a:latin typeface="Yu Gothic UI" panose="020B0500000000000000" pitchFamily="34" charset="-128"/>
              <a:ea typeface="Yu Gothic UI" panose="020B0500000000000000" pitchFamily="34" charset="-128"/>
            </a:endParaRPr>
          </a:p>
          <a:p>
            <a:pPr>
              <a:lnSpc>
                <a:spcPts val="1500"/>
              </a:lnSpc>
            </a:pPr>
            <a:r>
              <a:rPr lang="ja-JP" altLang="en-US" sz="1200" dirty="0">
                <a:solidFill>
                  <a:prstClr val="black"/>
                </a:solidFill>
                <a:latin typeface="Yu Gothic UI" panose="020B0500000000000000" pitchFamily="34" charset="-128"/>
                <a:ea typeface="Yu Gothic UI" panose="020B0500000000000000" pitchFamily="34" charset="-128"/>
              </a:rPr>
              <a:t>　　・ナンバーキャッチモニター起動</a:t>
            </a:r>
            <a:endParaRPr lang="en-US" altLang="ja-JP" sz="1200" dirty="0">
              <a:solidFill>
                <a:prstClr val="black"/>
              </a:solidFill>
              <a:latin typeface="Yu Gothic UI" panose="020B0500000000000000" pitchFamily="34" charset="-128"/>
              <a:ea typeface="Yu Gothic UI" panose="020B0500000000000000" pitchFamily="34" charset="-128"/>
            </a:endParaRPr>
          </a:p>
          <a:p>
            <a:pPr>
              <a:lnSpc>
                <a:spcPts val="1500"/>
              </a:lnSpc>
            </a:pPr>
            <a:endParaRPr lang="en-US" altLang="ja-JP" sz="1200" dirty="0">
              <a:solidFill>
                <a:prstClr val="black"/>
              </a:solidFill>
              <a:latin typeface="Yu Gothic UI" panose="020B0500000000000000" pitchFamily="34" charset="-128"/>
              <a:ea typeface="Yu Gothic UI" panose="020B0500000000000000" pitchFamily="34" charset="-128"/>
            </a:endParaRPr>
          </a:p>
          <a:p>
            <a:pPr>
              <a:lnSpc>
                <a:spcPts val="1500"/>
              </a:lnSpc>
            </a:pPr>
            <a:r>
              <a:rPr lang="en-US" altLang="ja-JP" sz="1200" dirty="0">
                <a:solidFill>
                  <a:prstClr val="black"/>
                </a:solidFill>
                <a:latin typeface="Yu Gothic UI" panose="020B0500000000000000" pitchFamily="34" charset="-128"/>
                <a:ea typeface="Yu Gothic UI" panose="020B0500000000000000" pitchFamily="34" charset="-128"/>
              </a:rPr>
              <a:t>    </a:t>
            </a:r>
            <a:r>
              <a:rPr lang="ja-JP" altLang="en-US" sz="1200" dirty="0">
                <a:solidFill>
                  <a:prstClr val="black"/>
                </a:solidFill>
                <a:latin typeface="Yu Gothic UI" panose="020B0500000000000000" pitchFamily="34" charset="-128"/>
                <a:ea typeface="Yu Gothic UI" panose="020B0500000000000000" pitchFamily="34" charset="-128"/>
              </a:rPr>
              <a:t>・基本設定（カメラとの通信設定等）</a:t>
            </a:r>
            <a:endParaRPr lang="en-US" altLang="ja-JP" sz="1200" dirty="0">
              <a:solidFill>
                <a:prstClr val="black"/>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66642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推進にあたってのご注意</a:t>
            </a:r>
          </a:p>
        </p:txBody>
      </p:sp>
      <p:sp>
        <p:nvSpPr>
          <p:cNvPr id="3" name="Rectangle 2">
            <a:extLst>
              <a:ext uri="{FF2B5EF4-FFF2-40B4-BE49-F238E27FC236}">
                <a16:creationId xmlns:a16="http://schemas.microsoft.com/office/drawing/2014/main" id="{624AC51C-8AEF-5E9B-E68E-B58B5A83F806}"/>
              </a:ext>
            </a:extLst>
          </p:cNvPr>
          <p:cNvSpPr>
            <a:spLocks noChangeArrowheads="1"/>
          </p:cNvSpPr>
          <p:nvPr/>
        </p:nvSpPr>
        <p:spPr bwMode="auto">
          <a:xfrm>
            <a:off x="1250631" y="634940"/>
            <a:ext cx="6642738"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square" anchor="ctr">
            <a:spAutoFit/>
          </a:bodyPr>
          <a:lstStyle>
            <a:lvl1pPr algn="l">
              <a:defRPr kumimoji="1" sz="2400">
                <a:solidFill>
                  <a:schemeClr val="tx1"/>
                </a:solidFill>
                <a:latin typeface="HG丸ｺﾞｼｯｸM-PRO" pitchFamily="50" charset="-128"/>
                <a:ea typeface="HG丸ｺﾞｼｯｸM-PRO" pitchFamily="50" charset="-128"/>
              </a:defRPr>
            </a:lvl1pPr>
            <a:lvl2pPr algn="l">
              <a:defRPr kumimoji="1" sz="2400">
                <a:solidFill>
                  <a:schemeClr val="tx1"/>
                </a:solidFill>
                <a:latin typeface="HG丸ｺﾞｼｯｸM-PRO" pitchFamily="50" charset="-128"/>
                <a:ea typeface="HG丸ｺﾞｼｯｸM-PRO" pitchFamily="50" charset="-128"/>
              </a:defRPr>
            </a:lvl2pPr>
            <a:lvl3pPr algn="l">
              <a:defRPr kumimoji="1" sz="2400">
                <a:solidFill>
                  <a:schemeClr val="tx1"/>
                </a:solidFill>
                <a:latin typeface="HG丸ｺﾞｼｯｸM-PRO" pitchFamily="50" charset="-128"/>
                <a:ea typeface="HG丸ｺﾞｼｯｸM-PRO" pitchFamily="50" charset="-128"/>
              </a:defRPr>
            </a:lvl3pPr>
            <a:lvl4pPr algn="l">
              <a:defRPr kumimoji="1" sz="2400">
                <a:solidFill>
                  <a:schemeClr val="tx1"/>
                </a:solidFill>
                <a:latin typeface="HG丸ｺﾞｼｯｸM-PRO" pitchFamily="50" charset="-128"/>
                <a:ea typeface="HG丸ｺﾞｼｯｸM-PRO" pitchFamily="50" charset="-128"/>
              </a:defRPr>
            </a:lvl4pPr>
            <a:lvl5pPr algn="l">
              <a:defRPr kumimoji="1" sz="2400">
                <a:solidFill>
                  <a:schemeClr val="tx1"/>
                </a:solidFill>
                <a:latin typeface="HG丸ｺﾞｼｯｸM-PRO" pitchFamily="50" charset="-128"/>
                <a:ea typeface="HG丸ｺﾞｼｯｸM-PRO" pitchFamily="50" charset="-128"/>
              </a:defRPr>
            </a:lvl5pPr>
            <a:lvl6pPr marL="457200" fontAlgn="base">
              <a:spcBef>
                <a:spcPct val="0"/>
              </a:spcBef>
              <a:spcAft>
                <a:spcPct val="0"/>
              </a:spcAft>
              <a:defRPr kumimoji="1" sz="2400">
                <a:solidFill>
                  <a:schemeClr val="tx1"/>
                </a:solidFill>
                <a:latin typeface="HG丸ｺﾞｼｯｸM-PRO" pitchFamily="50" charset="-128"/>
                <a:ea typeface="HG丸ｺﾞｼｯｸM-PRO" pitchFamily="50" charset="-128"/>
              </a:defRPr>
            </a:lvl6pPr>
            <a:lvl7pPr marL="914400" fontAlgn="base">
              <a:spcBef>
                <a:spcPct val="0"/>
              </a:spcBef>
              <a:spcAft>
                <a:spcPct val="0"/>
              </a:spcAft>
              <a:defRPr kumimoji="1" sz="2400">
                <a:solidFill>
                  <a:schemeClr val="tx1"/>
                </a:solidFill>
                <a:latin typeface="HG丸ｺﾞｼｯｸM-PRO" pitchFamily="50" charset="-128"/>
                <a:ea typeface="HG丸ｺﾞｼｯｸM-PRO" pitchFamily="50" charset="-128"/>
              </a:defRPr>
            </a:lvl7pPr>
            <a:lvl8pPr marL="1371600" fontAlgn="base">
              <a:spcBef>
                <a:spcPct val="0"/>
              </a:spcBef>
              <a:spcAft>
                <a:spcPct val="0"/>
              </a:spcAft>
              <a:defRPr kumimoji="1" sz="2400">
                <a:solidFill>
                  <a:schemeClr val="tx1"/>
                </a:solidFill>
                <a:latin typeface="HG丸ｺﾞｼｯｸM-PRO" pitchFamily="50" charset="-128"/>
                <a:ea typeface="HG丸ｺﾞｼｯｸM-PRO" pitchFamily="50" charset="-128"/>
              </a:defRPr>
            </a:lvl8pPr>
            <a:lvl9pPr marL="1828800" fontAlgn="base">
              <a:spcBef>
                <a:spcPct val="0"/>
              </a:spcBef>
              <a:spcAft>
                <a:spcPct val="0"/>
              </a:spcAft>
              <a:defRPr kumimoji="1" sz="2400">
                <a:solidFill>
                  <a:schemeClr val="tx1"/>
                </a:solidFill>
                <a:latin typeface="HG丸ｺﾞｼｯｸM-PRO" pitchFamily="50" charset="-128"/>
                <a:ea typeface="HG丸ｺﾞｼｯｸM-PRO" pitchFamily="50" charset="-128"/>
              </a:defRPr>
            </a:lvl9pPr>
          </a:lstStyle>
          <a:p>
            <a:pPr fontAlgn="base">
              <a:spcBef>
                <a:spcPct val="0"/>
              </a:spcBef>
              <a:spcAft>
                <a:spcPct val="0"/>
              </a:spcAft>
              <a:defRPr/>
            </a:pPr>
            <a:r>
              <a:rPr lang="ja-JP" altLang="en-US" sz="13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良好な現場環境で、最適な設定を行っても、認識できないケースが発生します。</a:t>
            </a:r>
            <a:br>
              <a:rPr lang="en-US" altLang="ja-JP" sz="13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br>
            <a:r>
              <a:rPr lang="ja-JP" altLang="en-US" sz="13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以下に例を記載しますので、お客様へのご説明をお願いします。</a:t>
            </a:r>
          </a:p>
        </p:txBody>
      </p:sp>
      <p:sp>
        <p:nvSpPr>
          <p:cNvPr id="4" name="テキスト ボックス 3">
            <a:extLst>
              <a:ext uri="{FF2B5EF4-FFF2-40B4-BE49-F238E27FC236}">
                <a16:creationId xmlns:a16="http://schemas.microsoft.com/office/drawing/2014/main" id="{AED89529-0656-06D3-31EB-646322399D0B}"/>
              </a:ext>
            </a:extLst>
          </p:cNvPr>
          <p:cNvSpPr txBox="1"/>
          <p:nvPr/>
        </p:nvSpPr>
        <p:spPr>
          <a:xfrm>
            <a:off x="1157000" y="1572081"/>
            <a:ext cx="1127232" cy="268215"/>
          </a:xfrm>
          <a:prstGeom prst="rect">
            <a:avLst/>
          </a:prstGeom>
          <a:noFill/>
        </p:spPr>
        <p:txBody>
          <a:bodyPr wrap="none">
            <a:spAutoFit/>
          </a:bodyPr>
          <a:lstStyle/>
          <a:p>
            <a:pPr fontAlgn="base">
              <a:lnSpc>
                <a:spcPct val="120000"/>
              </a:lnSpc>
              <a:spcBef>
                <a:spcPct val="0"/>
              </a:spcBef>
              <a:spcAft>
                <a:spcPct val="0"/>
              </a:spcAft>
              <a:defRPr/>
            </a:pP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遮蔽されている</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p>
        </p:txBody>
      </p:sp>
      <p:sp>
        <p:nvSpPr>
          <p:cNvPr id="5" name="テキスト ボックス 4">
            <a:extLst>
              <a:ext uri="{FF2B5EF4-FFF2-40B4-BE49-F238E27FC236}">
                <a16:creationId xmlns:a16="http://schemas.microsoft.com/office/drawing/2014/main" id="{BF264749-D2B0-7C07-557C-A762C371AF0B}"/>
              </a:ext>
            </a:extLst>
          </p:cNvPr>
          <p:cNvSpPr txBox="1"/>
          <p:nvPr/>
        </p:nvSpPr>
        <p:spPr>
          <a:xfrm>
            <a:off x="3479259" y="1568102"/>
            <a:ext cx="1388522" cy="268215"/>
          </a:xfrm>
          <a:prstGeom prst="rect">
            <a:avLst/>
          </a:prstGeom>
          <a:noFill/>
        </p:spPr>
        <p:txBody>
          <a:bodyPr wrap="none">
            <a:spAutoFit/>
          </a:bodyPr>
          <a:lstStyle/>
          <a:p>
            <a:pPr fontAlgn="base">
              <a:lnSpc>
                <a:spcPct val="120000"/>
              </a:lnSpc>
              <a:spcBef>
                <a:spcPct val="0"/>
              </a:spcBef>
              <a:spcAft>
                <a:spcPct val="0"/>
              </a:spcAft>
              <a:defRPr/>
            </a:pP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中央に付いていない</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p>
        </p:txBody>
      </p:sp>
      <p:sp>
        <p:nvSpPr>
          <p:cNvPr id="6" name="テキスト ボックス 5">
            <a:extLst>
              <a:ext uri="{FF2B5EF4-FFF2-40B4-BE49-F238E27FC236}">
                <a16:creationId xmlns:a16="http://schemas.microsoft.com/office/drawing/2014/main" id="{944532E8-A9E9-25B1-382F-BAC0D8CB8764}"/>
              </a:ext>
            </a:extLst>
          </p:cNvPr>
          <p:cNvSpPr txBox="1"/>
          <p:nvPr/>
        </p:nvSpPr>
        <p:spPr>
          <a:xfrm>
            <a:off x="5801516" y="1561220"/>
            <a:ext cx="1042273" cy="268215"/>
          </a:xfrm>
          <a:prstGeom prst="rect">
            <a:avLst/>
          </a:prstGeom>
          <a:noFill/>
        </p:spPr>
        <p:txBody>
          <a:bodyPr wrap="none">
            <a:spAutoFit/>
          </a:bodyPr>
          <a:lstStyle/>
          <a:p>
            <a:pPr fontAlgn="base">
              <a:lnSpc>
                <a:spcPct val="120000"/>
              </a:lnSpc>
              <a:spcBef>
                <a:spcPct val="0"/>
              </a:spcBef>
              <a:spcAft>
                <a:spcPct val="0"/>
              </a:spcAft>
              <a:defRPr/>
            </a:pP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歪みが大きい</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p>
        </p:txBody>
      </p:sp>
      <p:pic>
        <p:nvPicPr>
          <p:cNvPr id="7" name="図 6">
            <a:extLst>
              <a:ext uri="{FF2B5EF4-FFF2-40B4-BE49-F238E27FC236}">
                <a16:creationId xmlns:a16="http://schemas.microsoft.com/office/drawing/2014/main" id="{62F94D77-094A-CA9F-BDE5-B29ACDAF65B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3533264" y="3642347"/>
            <a:ext cx="1944216" cy="961247"/>
          </a:xfrm>
          <a:prstGeom prst="rect">
            <a:avLst/>
          </a:prstGeom>
        </p:spPr>
      </p:pic>
      <p:sp>
        <p:nvSpPr>
          <p:cNvPr id="8" name="テキスト ボックス 7">
            <a:extLst>
              <a:ext uri="{FF2B5EF4-FFF2-40B4-BE49-F238E27FC236}">
                <a16:creationId xmlns:a16="http://schemas.microsoft.com/office/drawing/2014/main" id="{3D3C76BE-0C2D-FC4D-5648-484DF8683C0E}"/>
              </a:ext>
            </a:extLst>
          </p:cNvPr>
          <p:cNvSpPr txBox="1"/>
          <p:nvPr/>
        </p:nvSpPr>
        <p:spPr>
          <a:xfrm>
            <a:off x="3479259" y="3370421"/>
            <a:ext cx="835485" cy="268215"/>
          </a:xfrm>
          <a:prstGeom prst="rect">
            <a:avLst/>
          </a:prstGeom>
          <a:noFill/>
        </p:spPr>
        <p:txBody>
          <a:bodyPr wrap="none">
            <a:spAutoFit/>
          </a:bodyPr>
          <a:lstStyle/>
          <a:p>
            <a:pPr fontAlgn="base">
              <a:lnSpc>
                <a:spcPct val="120000"/>
              </a:lnSpc>
              <a:spcBef>
                <a:spcPct val="0"/>
              </a:spcBef>
              <a:spcAft>
                <a:spcPct val="0"/>
              </a:spcAft>
              <a:defRPr/>
            </a:pP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強い西日</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p>
        </p:txBody>
      </p:sp>
      <p:sp>
        <p:nvSpPr>
          <p:cNvPr id="9" name="テキスト ボックス 8">
            <a:extLst>
              <a:ext uri="{FF2B5EF4-FFF2-40B4-BE49-F238E27FC236}">
                <a16:creationId xmlns:a16="http://schemas.microsoft.com/office/drawing/2014/main" id="{5E60F6B9-DA1A-5A33-2DFD-718900488C63}"/>
              </a:ext>
            </a:extLst>
          </p:cNvPr>
          <p:cNvSpPr txBox="1"/>
          <p:nvPr/>
        </p:nvSpPr>
        <p:spPr>
          <a:xfrm>
            <a:off x="1184003" y="3370421"/>
            <a:ext cx="974947" cy="268215"/>
          </a:xfrm>
          <a:prstGeom prst="rect">
            <a:avLst/>
          </a:prstGeom>
          <a:noFill/>
        </p:spPr>
        <p:txBody>
          <a:bodyPr wrap="none">
            <a:spAutoFit/>
          </a:bodyPr>
          <a:lstStyle/>
          <a:p>
            <a:pPr fontAlgn="base">
              <a:lnSpc>
                <a:spcPct val="120000"/>
              </a:lnSpc>
              <a:spcBef>
                <a:spcPct val="0"/>
              </a:spcBef>
              <a:spcAft>
                <a:spcPct val="0"/>
              </a:spcAft>
              <a:defRPr/>
            </a:pP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降雨や降雪</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p>
        </p:txBody>
      </p:sp>
      <p:sp>
        <p:nvSpPr>
          <p:cNvPr id="10" name="テキスト ボックス 9">
            <a:extLst>
              <a:ext uri="{FF2B5EF4-FFF2-40B4-BE49-F238E27FC236}">
                <a16:creationId xmlns:a16="http://schemas.microsoft.com/office/drawing/2014/main" id="{61D32B9D-DF7F-5A86-99F7-4550FA791E0B}"/>
              </a:ext>
            </a:extLst>
          </p:cNvPr>
          <p:cNvSpPr txBox="1"/>
          <p:nvPr/>
        </p:nvSpPr>
        <p:spPr>
          <a:xfrm>
            <a:off x="5870683" y="3593327"/>
            <a:ext cx="2173993" cy="656013"/>
          </a:xfrm>
          <a:prstGeom prst="rect">
            <a:avLst/>
          </a:prstGeom>
          <a:noFill/>
        </p:spPr>
        <p:txBody>
          <a:bodyPr wrap="none">
            <a:spAutoFit/>
          </a:bodyPr>
          <a:lstStyle/>
          <a:p>
            <a:pPr fontAlgn="base">
              <a:lnSpc>
                <a:spcPct val="120000"/>
              </a:lnSpc>
              <a:spcBef>
                <a:spcPct val="0"/>
              </a:spcBef>
              <a:spcAft>
                <a:spcPct val="0"/>
              </a:spcAft>
              <a:defRPr/>
            </a:pPr>
            <a:r>
              <a:rPr lang="ja-JP" altLang="en-US" sz="1050" b="1"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現場環境や季節により</a:t>
            </a:r>
            <a:endParaRPr lang="en-US" altLang="ja-JP" sz="1050" b="1"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endParaRPr>
          </a:p>
          <a:p>
            <a:pPr fontAlgn="base">
              <a:lnSpc>
                <a:spcPct val="120000"/>
              </a:lnSpc>
              <a:spcBef>
                <a:spcPct val="0"/>
              </a:spcBef>
              <a:spcAft>
                <a:spcPct val="0"/>
              </a:spcAft>
              <a:defRPr/>
            </a:pPr>
            <a:r>
              <a:rPr lang="ja-JP" altLang="en-US" sz="1050" b="1"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西日の影響を回避できない時間帯が</a:t>
            </a:r>
            <a:br>
              <a:rPr lang="en-US" altLang="ja-JP" sz="1050" b="1"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br>
            <a:r>
              <a:rPr lang="ja-JP" altLang="en-US" sz="1050" b="1"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一定期間発生することがあります</a:t>
            </a:r>
            <a:endParaRPr lang="en-US" altLang="ja-JP" sz="1050" b="1"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11" name="正方形/長方形 10">
            <a:extLst>
              <a:ext uri="{FF2B5EF4-FFF2-40B4-BE49-F238E27FC236}">
                <a16:creationId xmlns:a16="http://schemas.microsoft.com/office/drawing/2014/main" id="{3B876AAD-83A3-EB9F-7F62-E071B81D1E84}"/>
              </a:ext>
            </a:extLst>
          </p:cNvPr>
          <p:cNvSpPr/>
          <p:nvPr/>
        </p:nvSpPr>
        <p:spPr>
          <a:xfrm>
            <a:off x="7218295" y="1003547"/>
            <a:ext cx="1694015" cy="496125"/>
          </a:xfrm>
          <a:prstGeom prst="rect">
            <a:avLst/>
          </a:prstGeom>
          <a:solidFill>
            <a:srgbClr val="FFE0C1"/>
          </a:solidFill>
          <a:ln w="25400" cap="flat" cmpd="sng" algn="ctr">
            <a:noFill/>
            <a:prstDash val="solid"/>
          </a:ln>
          <a:effectLst/>
        </p:spPr>
        <p:txBody>
          <a:bodyPr lIns="68580" tIns="34290" rIns="68580" bIns="34290" rtlCol="0" anchor="ctr"/>
          <a:lstStyle/>
          <a:p>
            <a:pPr algn="ctr" fontAlgn="base">
              <a:lnSpc>
                <a:spcPct val="120000"/>
              </a:lnSpc>
              <a:spcBef>
                <a:spcPct val="0"/>
              </a:spcBef>
              <a:spcAft>
                <a:spcPct val="0"/>
              </a:spcAft>
              <a:defRPr/>
            </a:pPr>
            <a:r>
              <a:rPr kumimoji="0" lang="ja-JP" altLang="en-US" sz="1200" b="1" kern="0" dirty="0">
                <a:solidFill>
                  <a:srgbClr val="E7E6E6">
                    <a:lumMod val="25000"/>
                  </a:srgbClr>
                </a:solidFill>
                <a:latin typeface="Yu Gothic UI" panose="020B0500000000000000" pitchFamily="34" charset="-128"/>
                <a:ea typeface="Yu Gothic UI" panose="020B0500000000000000" pitchFamily="34" charset="-128"/>
              </a:rPr>
              <a:t>一部モザイク</a:t>
            </a:r>
            <a:endParaRPr kumimoji="0" lang="en-US" altLang="ja-JP" sz="1200" b="1" kern="0" dirty="0">
              <a:solidFill>
                <a:srgbClr val="E7E6E6">
                  <a:lumMod val="25000"/>
                </a:srgbClr>
              </a:solidFill>
              <a:latin typeface="Yu Gothic UI" panose="020B0500000000000000" pitchFamily="34" charset="-128"/>
              <a:ea typeface="Yu Gothic UI" panose="020B0500000000000000" pitchFamily="34" charset="-128"/>
            </a:endParaRPr>
          </a:p>
          <a:p>
            <a:pPr algn="ctr" fontAlgn="base">
              <a:lnSpc>
                <a:spcPct val="120000"/>
              </a:lnSpc>
              <a:spcBef>
                <a:spcPct val="0"/>
              </a:spcBef>
              <a:spcAft>
                <a:spcPct val="0"/>
              </a:spcAft>
              <a:defRPr/>
            </a:pPr>
            <a:r>
              <a:rPr kumimoji="0" lang="ja-JP" altLang="en-US" sz="1200" b="1" kern="0" dirty="0">
                <a:solidFill>
                  <a:srgbClr val="E7E6E6">
                    <a:lumMod val="25000"/>
                  </a:srgbClr>
                </a:solidFill>
                <a:latin typeface="Yu Gothic UI" panose="020B0500000000000000" pitchFamily="34" charset="-128"/>
                <a:ea typeface="Yu Gothic UI" panose="020B0500000000000000" pitchFamily="34" charset="-128"/>
              </a:rPr>
              <a:t>処理をしています</a:t>
            </a:r>
            <a:endParaRPr kumimoji="0" lang="ja-JP" altLang="en-US" sz="1500" b="1" kern="0" dirty="0">
              <a:solidFill>
                <a:srgbClr val="E7E6E6">
                  <a:lumMod val="25000"/>
                </a:srgbClr>
              </a:solidFill>
              <a:latin typeface="Yu Gothic UI" panose="020B0500000000000000" pitchFamily="34" charset="-128"/>
              <a:ea typeface="Yu Gothic UI" panose="020B0500000000000000" pitchFamily="34" charset="-128"/>
            </a:endParaRPr>
          </a:p>
        </p:txBody>
      </p:sp>
      <p:pic>
        <p:nvPicPr>
          <p:cNvPr id="12" name="図 11">
            <a:extLst>
              <a:ext uri="{FF2B5EF4-FFF2-40B4-BE49-F238E27FC236}">
                <a16:creationId xmlns:a16="http://schemas.microsoft.com/office/drawing/2014/main" id="{50AC0C87-C127-596D-4CDD-3EBAE5B558A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07659" y="1885257"/>
            <a:ext cx="1996874" cy="989062"/>
          </a:xfrm>
          <a:prstGeom prst="rect">
            <a:avLst/>
          </a:prstGeom>
        </p:spPr>
      </p:pic>
      <p:pic>
        <p:nvPicPr>
          <p:cNvPr id="13" name="図 12">
            <a:extLst>
              <a:ext uri="{FF2B5EF4-FFF2-40B4-BE49-F238E27FC236}">
                <a16:creationId xmlns:a16="http://schemas.microsoft.com/office/drawing/2014/main" id="{AB41C815-ACF7-A37B-BD5B-255441C616B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33264" y="1876291"/>
            <a:ext cx="1944216" cy="998027"/>
          </a:xfrm>
          <a:prstGeom prst="rect">
            <a:avLst/>
          </a:prstGeom>
        </p:spPr>
      </p:pic>
      <p:pic>
        <p:nvPicPr>
          <p:cNvPr id="14" name="図 13">
            <a:extLst>
              <a:ext uri="{FF2B5EF4-FFF2-40B4-BE49-F238E27FC236}">
                <a16:creationId xmlns:a16="http://schemas.microsoft.com/office/drawing/2014/main" id="{E477CA7F-779D-19B2-7FB0-DC341A68D39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32246" y="1885258"/>
            <a:ext cx="2048502" cy="989060"/>
          </a:xfrm>
          <a:prstGeom prst="rect">
            <a:avLst/>
          </a:prstGeom>
        </p:spPr>
      </p:pic>
      <p:pic>
        <p:nvPicPr>
          <p:cNvPr id="15" name="図 14">
            <a:extLst>
              <a:ext uri="{FF2B5EF4-FFF2-40B4-BE49-F238E27FC236}">
                <a16:creationId xmlns:a16="http://schemas.microsoft.com/office/drawing/2014/main" id="{211CED2F-B3A5-2A67-C9A1-02765D36CD9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07660" y="3631486"/>
            <a:ext cx="1996873" cy="972108"/>
          </a:xfrm>
          <a:prstGeom prst="rect">
            <a:avLst/>
          </a:prstGeom>
        </p:spPr>
      </p:pic>
    </p:spTree>
    <p:extLst>
      <p:ext uri="{BB962C8B-B14F-4D97-AF65-F5344CB8AC3E}">
        <p14:creationId xmlns:p14="http://schemas.microsoft.com/office/powerpoint/2010/main" val="3420694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WV-ASE334WUX</a:t>
            </a:r>
            <a:r>
              <a:rPr kumimoji="1" lang="ja-JP" altLang="en-US" dirty="0"/>
              <a:t>の設定内容</a:t>
            </a:r>
          </a:p>
        </p:txBody>
      </p:sp>
      <p:sp>
        <p:nvSpPr>
          <p:cNvPr id="5" name="テキスト ボックス 4">
            <a:extLst>
              <a:ext uri="{FF2B5EF4-FFF2-40B4-BE49-F238E27FC236}">
                <a16:creationId xmlns:a16="http://schemas.microsoft.com/office/drawing/2014/main" id="{A0FA5972-B64C-DF5A-8A45-26E5060285E7}"/>
              </a:ext>
            </a:extLst>
          </p:cNvPr>
          <p:cNvSpPr txBox="1"/>
          <p:nvPr/>
        </p:nvSpPr>
        <p:spPr>
          <a:xfrm>
            <a:off x="315867" y="766921"/>
            <a:ext cx="8512267" cy="3447098"/>
          </a:xfrm>
          <a:prstGeom prst="rect">
            <a:avLst/>
          </a:prstGeom>
          <a:noFill/>
        </p:spPr>
        <p:txBody>
          <a:bodyPr wrap="none" rtlCol="0">
            <a:spAutoFit/>
          </a:bodyPr>
          <a:lstStyle/>
          <a:p>
            <a:r>
              <a:rPr lang="en-US" altLang="ja-JP" sz="1400" dirty="0">
                <a:solidFill>
                  <a:srgbClr val="0070C0"/>
                </a:solidFill>
                <a:latin typeface="Yu Gothic UI" panose="020B0500000000000000" pitchFamily="34" charset="-128"/>
                <a:ea typeface="Yu Gothic UI" panose="020B0500000000000000" pitchFamily="34" charset="-128"/>
              </a:rPr>
              <a:t>※</a:t>
            </a:r>
            <a:r>
              <a:rPr lang="ja-JP" altLang="en-US" sz="1400" dirty="0">
                <a:solidFill>
                  <a:srgbClr val="0070C0"/>
                </a:solidFill>
                <a:latin typeface="Yu Gothic UI" panose="020B0500000000000000" pitchFamily="34" charset="-128"/>
                <a:ea typeface="Yu Gothic UI" panose="020B0500000000000000" pitchFamily="34" charset="-128"/>
              </a:rPr>
              <a:t>本システムでは不特定多数の車両ナンバー情報を取得管理するため、デフォルトでセキュア通信が有効となっています。</a:t>
            </a:r>
            <a:br>
              <a:rPr lang="en-US" altLang="ja-JP" sz="1400" dirty="0">
                <a:solidFill>
                  <a:srgbClr val="0070C0"/>
                </a:solidFill>
                <a:latin typeface="Yu Gothic UI" panose="020B0500000000000000" pitchFamily="34" charset="-128"/>
                <a:ea typeface="Yu Gothic UI" panose="020B0500000000000000" pitchFamily="34" charset="-128"/>
              </a:rPr>
            </a:br>
            <a:br>
              <a:rPr lang="en-US" altLang="ja-JP" sz="1200" dirty="0">
                <a:solidFill>
                  <a:prstClr val="black"/>
                </a:solidFill>
                <a:latin typeface="Yu Gothic UI" panose="020B0500000000000000" pitchFamily="34" charset="-128"/>
                <a:ea typeface="Yu Gothic UI" panose="020B0500000000000000" pitchFamily="34" charset="-128"/>
              </a:rPr>
            </a:br>
            <a:r>
              <a:rPr lang="ja-JP" altLang="en-US" sz="1200" dirty="0">
                <a:latin typeface="Yu Gothic UI" panose="020B0500000000000000" pitchFamily="34" charset="-128"/>
                <a:ea typeface="Yu Gothic UI" panose="020B0500000000000000" pitchFamily="34" charset="-128"/>
              </a:rPr>
              <a:t>・ ナンバーキャッチを使⽤するためには、はじめにサーバー証明書を本ソフトウェアに登録する必要があります。</a:t>
            </a:r>
            <a:br>
              <a:rPr lang="ja-JP" altLang="en-US" sz="1200" dirty="0">
                <a:latin typeface="Yu Gothic UI" panose="020B0500000000000000" pitchFamily="34" charset="-128"/>
                <a:ea typeface="Yu Gothic UI" panose="020B0500000000000000" pitchFamily="34" charset="-128"/>
              </a:rPr>
            </a:br>
            <a:r>
              <a:rPr lang="ja-JP" altLang="en-US" sz="1200" dirty="0">
                <a:latin typeface="Yu Gothic UI" panose="020B0500000000000000" pitchFamily="34" charset="-128"/>
                <a:ea typeface="Yu Gothic UI" panose="020B0500000000000000" pitchFamily="34" charset="-128"/>
              </a:rPr>
              <a:t>・ サーバー証明書には、お客様と認証機関の間で取得していただく </a:t>
            </a:r>
            <a:r>
              <a:rPr lang="en-US" altLang="ja-JP" sz="1200" dirty="0">
                <a:latin typeface="Yu Gothic UI" panose="020B0500000000000000" pitchFamily="34" charset="-128"/>
                <a:ea typeface="Yu Gothic UI" panose="020B0500000000000000" pitchFamily="34" charset="-128"/>
              </a:rPr>
              <a:t>CA</a:t>
            </a:r>
            <a:r>
              <a:rPr lang="ja-JP" altLang="en-US" sz="1200" dirty="0">
                <a:latin typeface="Yu Gothic UI" panose="020B0500000000000000" pitchFamily="34" charset="-128"/>
                <a:ea typeface="Yu Gothic UI" panose="020B0500000000000000" pitchFamily="34" charset="-128"/>
              </a:rPr>
              <a:t>（</a:t>
            </a:r>
            <a:r>
              <a:rPr lang="en-US" altLang="ja-JP" sz="1200" dirty="0">
                <a:latin typeface="Yu Gothic UI" panose="020B0500000000000000" pitchFamily="34" charset="-128"/>
                <a:ea typeface="Yu Gothic UI" panose="020B0500000000000000" pitchFamily="34" charset="-128"/>
              </a:rPr>
              <a:t>Certification Authority</a:t>
            </a:r>
            <a:r>
              <a:rPr lang="ja-JP" altLang="en-US" sz="1200" dirty="0">
                <a:latin typeface="Yu Gothic UI" panose="020B0500000000000000" pitchFamily="34" charset="-128"/>
                <a:ea typeface="Yu Gothic UI" panose="020B0500000000000000" pitchFamily="34" charset="-128"/>
              </a:rPr>
              <a:t>）証明書 と</a:t>
            </a:r>
            <a:br>
              <a:rPr lang="ja-JP" altLang="en-US" sz="1200" dirty="0">
                <a:latin typeface="Yu Gothic UI" panose="020B0500000000000000" pitchFamily="34" charset="-128"/>
                <a:ea typeface="Yu Gothic UI" panose="020B0500000000000000" pitchFamily="34" charset="-128"/>
              </a:rPr>
            </a:br>
            <a:r>
              <a:rPr lang="ja-JP" altLang="en-US" sz="1200" dirty="0">
                <a:latin typeface="Yu Gothic UI" panose="020B0500000000000000" pitchFamily="34" charset="-128"/>
                <a:ea typeface="Yu Gothic UI" panose="020B0500000000000000" pitchFamily="34" charset="-128"/>
              </a:rPr>
              <a:t>　動作確認⽤として本ソフトウェアで⼀時的に発⾏する⾃⼰証明書があります。</a:t>
            </a:r>
            <a:br>
              <a:rPr lang="ja-JP" altLang="en-US" sz="1200" dirty="0">
                <a:latin typeface="Yu Gothic UI" panose="020B0500000000000000" pitchFamily="34" charset="-128"/>
                <a:ea typeface="Yu Gothic UI" panose="020B0500000000000000" pitchFamily="34" charset="-128"/>
              </a:rPr>
            </a:br>
            <a:r>
              <a:rPr lang="ja-JP" altLang="en-US" sz="1200" dirty="0">
                <a:latin typeface="Yu Gothic UI" panose="020B0500000000000000" pitchFamily="34" charset="-128"/>
                <a:ea typeface="Yu Gothic UI" panose="020B0500000000000000" pitchFamily="34" charset="-128"/>
              </a:rPr>
              <a:t>・サーバー証明書を登録することでナンバー認識アプリケーション（</a:t>
            </a:r>
            <a:r>
              <a:rPr lang="en-US" altLang="ja-JP" sz="1200" dirty="0">
                <a:latin typeface="Yu Gothic UI" panose="020B0500000000000000" pitchFamily="34" charset="-128"/>
                <a:ea typeface="Yu Gothic UI" panose="020B0500000000000000" pitchFamily="34" charset="-128"/>
              </a:rPr>
              <a:t>WV-XAE202WUX</a:t>
            </a:r>
            <a:r>
              <a:rPr lang="ja-JP" altLang="en-US" sz="1200" dirty="0">
                <a:latin typeface="Yu Gothic UI" panose="020B0500000000000000" pitchFamily="34" charset="-128"/>
                <a:ea typeface="Yu Gothic UI" panose="020B0500000000000000" pitchFamily="34" charset="-128"/>
              </a:rPr>
              <a:t>）と本ソフトウェア間の通信を</a:t>
            </a:r>
            <a:r>
              <a:rPr lang="en-US" altLang="ja-JP" sz="1200" dirty="0">
                <a:latin typeface="Yu Gothic UI" panose="020B0500000000000000" pitchFamily="34" charset="-128"/>
                <a:ea typeface="Yu Gothic UI" panose="020B0500000000000000" pitchFamily="34" charset="-128"/>
              </a:rPr>
              <a:t>SSL/TLS</a:t>
            </a:r>
            <a:r>
              <a:rPr lang="ja-JP" altLang="en-US" sz="1200" dirty="0">
                <a:latin typeface="Yu Gothic UI" panose="020B0500000000000000" pitchFamily="34" charset="-128"/>
                <a:ea typeface="Yu Gothic UI" panose="020B0500000000000000" pitchFamily="34" charset="-128"/>
              </a:rPr>
              <a:t>により暗号化し</a:t>
            </a:r>
            <a:br>
              <a:rPr lang="ja-JP" altLang="en-US" sz="1200" dirty="0">
                <a:latin typeface="Yu Gothic UI" panose="020B0500000000000000" pitchFamily="34" charset="-128"/>
                <a:ea typeface="Yu Gothic UI" panose="020B0500000000000000" pitchFamily="34" charset="-128"/>
              </a:rPr>
            </a:br>
            <a:r>
              <a:rPr lang="ja-JP" altLang="en-US" sz="1200" dirty="0">
                <a:latin typeface="Yu Gothic UI" panose="020B0500000000000000" pitchFamily="34" charset="-128"/>
                <a:ea typeface="Yu Gothic UI" panose="020B0500000000000000" pitchFamily="34" charset="-128"/>
              </a:rPr>
              <a:t>　通信データの安全性を高めることができます。</a:t>
            </a:r>
          </a:p>
          <a:p>
            <a:endParaRPr lang="en-US" altLang="ja-JP" sz="1200" dirty="0">
              <a:solidFill>
                <a:prstClr val="black"/>
              </a:solidFill>
              <a:latin typeface="Yu Gothic UI" panose="020B0500000000000000" pitchFamily="34" charset="-128"/>
              <a:ea typeface="Yu Gothic UI" panose="020B0500000000000000" pitchFamily="34" charset="-128"/>
            </a:endParaRPr>
          </a:p>
          <a:p>
            <a:br>
              <a:rPr lang="en-US" altLang="ja-JP" sz="1200" dirty="0">
                <a:solidFill>
                  <a:prstClr val="black"/>
                </a:solidFill>
                <a:latin typeface="Yu Gothic UI" panose="020B0500000000000000" pitchFamily="34" charset="-128"/>
                <a:ea typeface="Yu Gothic UI" panose="020B0500000000000000" pitchFamily="34" charset="-128"/>
              </a:rPr>
            </a:br>
            <a:endParaRPr lang="en-US" altLang="ja-JP" sz="1200" dirty="0">
              <a:solidFill>
                <a:prstClr val="black"/>
              </a:solidFill>
              <a:latin typeface="Yu Gothic UI" panose="020B0500000000000000" pitchFamily="34" charset="-128"/>
              <a:ea typeface="Yu Gothic UI" panose="020B0500000000000000" pitchFamily="34" charset="-128"/>
            </a:endParaRPr>
          </a:p>
          <a:p>
            <a:r>
              <a:rPr lang="ja-JP" altLang="en-US" sz="1200" dirty="0">
                <a:solidFill>
                  <a:srgbClr val="FF0000"/>
                </a:solidFill>
                <a:latin typeface="Yu Gothic UI" panose="020B0500000000000000" pitchFamily="34" charset="-128"/>
                <a:ea typeface="Yu Gothic UI" panose="020B0500000000000000" pitchFamily="34" charset="-128"/>
              </a:rPr>
              <a:t>　</a:t>
            </a:r>
            <a:r>
              <a:rPr lang="ja-JP" altLang="en-US" sz="1200" u="sng" dirty="0">
                <a:solidFill>
                  <a:srgbClr val="FF0000"/>
                </a:solidFill>
                <a:latin typeface="Yu Gothic UI" panose="020B0500000000000000" pitchFamily="34" charset="-128"/>
                <a:ea typeface="Yu Gothic UI" panose="020B0500000000000000" pitchFamily="34" charset="-128"/>
              </a:rPr>
              <a:t>セキュア通信で運用に使用するサーバー証明書は、証明書を販売している公式な認証局から</a:t>
            </a:r>
            <a:endParaRPr lang="en-US" altLang="ja-JP" sz="1200" u="sng" dirty="0">
              <a:solidFill>
                <a:srgbClr val="FF0000"/>
              </a:solidFill>
              <a:latin typeface="Yu Gothic UI" panose="020B0500000000000000" pitchFamily="34" charset="-128"/>
              <a:ea typeface="Yu Gothic UI" panose="020B0500000000000000" pitchFamily="34" charset="-128"/>
            </a:endParaRPr>
          </a:p>
          <a:p>
            <a:r>
              <a:rPr lang="ja-JP" altLang="en-US" sz="1200" dirty="0">
                <a:solidFill>
                  <a:srgbClr val="FF0000"/>
                </a:solidFill>
                <a:latin typeface="Yu Gothic UI" panose="020B0500000000000000" pitchFamily="34" charset="-128"/>
                <a:ea typeface="Yu Gothic UI" panose="020B0500000000000000" pitchFamily="34" charset="-128"/>
              </a:rPr>
              <a:t>　　</a:t>
            </a:r>
            <a:r>
              <a:rPr lang="ja-JP" altLang="en-US" sz="1200" u="sng" dirty="0">
                <a:solidFill>
                  <a:srgbClr val="FF0000"/>
                </a:solidFill>
                <a:latin typeface="Yu Gothic UI" panose="020B0500000000000000" pitchFamily="34" charset="-128"/>
                <a:ea typeface="Yu Gothic UI" panose="020B0500000000000000" pitchFamily="34" charset="-128"/>
              </a:rPr>
              <a:t>別途有償で購入する必要があります。</a:t>
            </a:r>
            <a:endParaRPr lang="en-US" altLang="ja-JP" sz="1200" u="sng" dirty="0">
              <a:solidFill>
                <a:srgbClr val="FF0000"/>
              </a:solidFill>
              <a:latin typeface="Yu Gothic UI" panose="020B0500000000000000" pitchFamily="34" charset="-128"/>
              <a:ea typeface="Yu Gothic UI" panose="020B0500000000000000" pitchFamily="34" charset="-128"/>
            </a:endParaRPr>
          </a:p>
          <a:p>
            <a:endParaRPr lang="en-US" altLang="ja-JP" sz="1200" u="sng" dirty="0">
              <a:solidFill>
                <a:srgbClr val="FF0000"/>
              </a:solidFill>
              <a:latin typeface="Yu Gothic UI" panose="020B0500000000000000" pitchFamily="34" charset="-128"/>
              <a:ea typeface="Yu Gothic UI" panose="020B0500000000000000" pitchFamily="34" charset="-128"/>
            </a:endParaRPr>
          </a:p>
          <a:p>
            <a:r>
              <a:rPr lang="ja-JP" altLang="en-US" sz="1200" dirty="0">
                <a:latin typeface="Yu Gothic UI" panose="020B0500000000000000" pitchFamily="34" charset="-128"/>
                <a:ea typeface="Yu Gothic UI" panose="020B0500000000000000" pitchFamily="34" charset="-128"/>
              </a:rPr>
              <a:t>・ ナンバーキャッチでは、不特定多数の車両ナンバー情報を取得するため、</a:t>
            </a:r>
            <a:r>
              <a:rPr lang="en-US" altLang="ja-JP" sz="1200" dirty="0">
                <a:latin typeface="Yu Gothic UI" panose="020B0500000000000000" pitchFamily="34" charset="-128"/>
                <a:ea typeface="Yu Gothic UI" panose="020B0500000000000000" pitchFamily="34" charset="-128"/>
              </a:rPr>
              <a:t>SSL/TLS</a:t>
            </a:r>
            <a:r>
              <a:rPr lang="ja-JP" altLang="en-US" sz="1200" dirty="0">
                <a:latin typeface="Yu Gothic UI" panose="020B0500000000000000" pitchFamily="34" charset="-128"/>
                <a:ea typeface="Yu Gothic UI" panose="020B0500000000000000" pitchFamily="34" charset="-128"/>
              </a:rPr>
              <a:t>通信による情報の暗号化を強くお勧めします。</a:t>
            </a:r>
            <a:br>
              <a:rPr lang="ja-JP" altLang="en-US" sz="1200" dirty="0">
                <a:latin typeface="Yu Gothic UI" panose="020B0500000000000000" pitchFamily="34" charset="-128"/>
                <a:ea typeface="Yu Gothic UI" panose="020B0500000000000000" pitchFamily="34" charset="-128"/>
              </a:rPr>
            </a:br>
            <a:r>
              <a:rPr lang="ja-JP" altLang="en-US" sz="1200" dirty="0">
                <a:latin typeface="Yu Gothic UI" panose="020B0500000000000000" pitchFamily="34" charset="-128"/>
                <a:ea typeface="Yu Gothic UI" panose="020B0500000000000000" pitchFamily="34" charset="-128"/>
              </a:rPr>
              <a:t>・ 将来も含めて常時</a:t>
            </a:r>
            <a:r>
              <a:rPr lang="en-US" altLang="ja-JP" sz="1200" dirty="0">
                <a:latin typeface="Yu Gothic UI" panose="020B0500000000000000" pitchFamily="34" charset="-128"/>
                <a:ea typeface="Yu Gothic UI" panose="020B0500000000000000" pitchFamily="34" charset="-128"/>
              </a:rPr>
              <a:t>LAN</a:t>
            </a:r>
            <a:r>
              <a:rPr lang="ja-JP" altLang="en-US" sz="1200" dirty="0">
                <a:latin typeface="Yu Gothic UI" panose="020B0500000000000000" pitchFamily="34" charset="-128"/>
                <a:ea typeface="Yu Gothic UI" panose="020B0500000000000000" pitchFamily="34" charset="-128"/>
              </a:rPr>
              <a:t>環境で使⽤する、通行する車両は組織や団体の関係者のみの場合は、</a:t>
            </a:r>
            <a:r>
              <a:rPr lang="en-US" altLang="ja-JP" sz="1200" dirty="0">
                <a:latin typeface="Yu Gothic UI" panose="020B0500000000000000" pitchFamily="34" charset="-128"/>
                <a:ea typeface="Yu Gothic UI" panose="020B0500000000000000" pitchFamily="34" charset="-128"/>
              </a:rPr>
              <a:t>HTTP</a:t>
            </a:r>
            <a:r>
              <a:rPr lang="ja-JP" altLang="en-US" sz="1200" dirty="0">
                <a:latin typeface="Yu Gothic UI" panose="020B0500000000000000" pitchFamily="34" charset="-128"/>
                <a:ea typeface="Yu Gothic UI" panose="020B0500000000000000" pitchFamily="34" charset="-128"/>
              </a:rPr>
              <a:t>通信での運用も可能です。</a:t>
            </a:r>
          </a:p>
          <a:p>
            <a:r>
              <a:rPr lang="ja-JP" altLang="en-US" sz="1200" dirty="0">
                <a:solidFill>
                  <a:prstClr val="black"/>
                </a:solidFill>
                <a:latin typeface="Yu Gothic UI" panose="020B0500000000000000" pitchFamily="34" charset="-128"/>
                <a:ea typeface="Yu Gothic UI" panose="020B0500000000000000" pitchFamily="34" charset="-128"/>
              </a:rPr>
              <a:t>・ ユーザーに安全性に対するリスクを十分ご理解頂いた上でセキュア通信オフとするようにしてください。</a:t>
            </a:r>
            <a:endParaRPr lang="en-US" altLang="ja-JP" sz="1200" dirty="0">
              <a:solidFill>
                <a:prstClr val="black"/>
              </a:solidFill>
              <a:latin typeface="Yu Gothic UI" panose="020B0500000000000000" pitchFamily="34" charset="-128"/>
              <a:ea typeface="Yu Gothic UI" panose="020B0500000000000000" pitchFamily="34" charset="-128"/>
            </a:endParaRPr>
          </a:p>
          <a:p>
            <a:endParaRPr lang="en-US" altLang="ja-JP" sz="1200" dirty="0">
              <a:solidFill>
                <a:prstClr val="black"/>
              </a:solidFill>
              <a:latin typeface="Yu Gothic UI" panose="020B0500000000000000" pitchFamily="34" charset="-128"/>
              <a:ea typeface="Yu Gothic UI" panose="020B0500000000000000" pitchFamily="34" charset="-128"/>
            </a:endParaRPr>
          </a:p>
          <a:p>
            <a:r>
              <a:rPr lang="ja-JP" altLang="en-US" sz="1200" dirty="0">
                <a:solidFill>
                  <a:prstClr val="black"/>
                </a:solidFill>
                <a:latin typeface="Yu Gothic UI" panose="020B0500000000000000" pitchFamily="34" charset="-128"/>
                <a:ea typeface="Yu Gothic UI" panose="020B0500000000000000" pitchFamily="34" charset="-128"/>
              </a:rPr>
              <a:t>（</a:t>
            </a:r>
            <a:r>
              <a:rPr lang="en-US" altLang="ja-JP" sz="1200" dirty="0">
                <a:solidFill>
                  <a:prstClr val="black"/>
                </a:solidFill>
                <a:latin typeface="Yu Gothic UI" panose="020B0500000000000000" pitchFamily="34" charset="-128"/>
                <a:ea typeface="Yu Gothic UI" panose="020B0500000000000000" pitchFamily="34" charset="-128"/>
              </a:rPr>
              <a:t>ASE334WUX</a:t>
            </a:r>
            <a:r>
              <a:rPr lang="ja-JP" altLang="en-US" sz="1200" dirty="0">
                <a:solidFill>
                  <a:prstClr val="black"/>
                </a:solidFill>
                <a:latin typeface="Yu Gothic UI" panose="020B0500000000000000" pitchFamily="34" charset="-128"/>
                <a:ea typeface="Yu Gothic UI" panose="020B0500000000000000" pitchFamily="34" charset="-128"/>
              </a:rPr>
              <a:t>の設定では、一度正式な証明書を登録するか、自己証明書を作成の後でのみセキュア通信がオフにすることが可能です）</a:t>
            </a:r>
            <a:endParaRPr lang="en-US" altLang="ja-JP" sz="1200" dirty="0">
              <a:solidFill>
                <a:prstClr val="black"/>
              </a:solidFill>
              <a:latin typeface="Yu Gothic UI" panose="020B0500000000000000" pitchFamily="34" charset="-128"/>
              <a:ea typeface="Yu Gothic UI" panose="020B0500000000000000" pitchFamily="34" charset="-128"/>
            </a:endParaRPr>
          </a:p>
        </p:txBody>
      </p:sp>
      <p:sp>
        <p:nvSpPr>
          <p:cNvPr id="6" name="星 7 3">
            <a:extLst>
              <a:ext uri="{FF2B5EF4-FFF2-40B4-BE49-F238E27FC236}">
                <a16:creationId xmlns:a16="http://schemas.microsoft.com/office/drawing/2014/main" id="{4A9D035D-E9C4-77EE-41C6-3097778BC2F3}"/>
              </a:ext>
            </a:extLst>
          </p:cNvPr>
          <p:cNvSpPr/>
          <p:nvPr/>
        </p:nvSpPr>
        <p:spPr>
          <a:xfrm>
            <a:off x="57150" y="2259946"/>
            <a:ext cx="897252" cy="327698"/>
          </a:xfrm>
          <a:prstGeom prst="star7">
            <a:avLst/>
          </a:prstGeom>
          <a:solidFill>
            <a:srgbClr val="FF00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1200" kern="0" dirty="0">
                <a:solidFill>
                  <a:prstClr val="white"/>
                </a:solidFill>
                <a:latin typeface="Yu Gothic UI" panose="020B0500000000000000" pitchFamily="34" charset="-128"/>
                <a:ea typeface="Yu Gothic UI" panose="020B0500000000000000" pitchFamily="34" charset="-128"/>
              </a:rPr>
              <a:t>重要</a:t>
            </a:r>
          </a:p>
        </p:txBody>
      </p:sp>
    </p:spTree>
    <p:extLst>
      <p:ext uri="{BB962C8B-B14F-4D97-AF65-F5344CB8AC3E}">
        <p14:creationId xmlns:p14="http://schemas.microsoft.com/office/powerpoint/2010/main" val="1080120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WV-ASE334WUX</a:t>
            </a:r>
            <a:r>
              <a:rPr kumimoji="1" lang="ja-JP" altLang="en-US" dirty="0"/>
              <a:t>の設定内容</a:t>
            </a:r>
          </a:p>
        </p:txBody>
      </p:sp>
      <p:pic>
        <p:nvPicPr>
          <p:cNvPr id="5" name="図 4">
            <a:extLst>
              <a:ext uri="{FF2B5EF4-FFF2-40B4-BE49-F238E27FC236}">
                <a16:creationId xmlns:a16="http://schemas.microsoft.com/office/drawing/2014/main" id="{68B29167-7397-3D6A-76DF-79C9317647B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16695" y="1519762"/>
            <a:ext cx="3321868" cy="3155774"/>
          </a:xfrm>
          <a:prstGeom prst="rect">
            <a:avLst/>
          </a:prstGeom>
        </p:spPr>
      </p:pic>
      <p:sp>
        <p:nvSpPr>
          <p:cNvPr id="6" name="テキスト ボックス 5">
            <a:extLst>
              <a:ext uri="{FF2B5EF4-FFF2-40B4-BE49-F238E27FC236}">
                <a16:creationId xmlns:a16="http://schemas.microsoft.com/office/drawing/2014/main" id="{64DA880C-1D49-7166-F15C-F87575BF922B}"/>
              </a:ext>
            </a:extLst>
          </p:cNvPr>
          <p:cNvSpPr txBox="1"/>
          <p:nvPr/>
        </p:nvSpPr>
        <p:spPr>
          <a:xfrm>
            <a:off x="177357" y="640321"/>
            <a:ext cx="8823135" cy="646331"/>
          </a:xfrm>
          <a:prstGeom prst="rect">
            <a:avLst/>
          </a:prstGeom>
          <a:noFill/>
        </p:spPr>
        <p:txBody>
          <a:bodyPr wrap="square" rtlCol="0">
            <a:spAutoFit/>
          </a:bodyPr>
          <a:lstStyle/>
          <a:p>
            <a:r>
              <a:rPr lang="en-US" altLang="ja-JP" sz="1200" dirty="0">
                <a:solidFill>
                  <a:prstClr val="black"/>
                </a:solidFill>
                <a:latin typeface="Yu Gothic UI" panose="020B0500000000000000" pitchFamily="34" charset="-128"/>
                <a:ea typeface="Yu Gothic UI" panose="020B0500000000000000" pitchFamily="34" charset="-128"/>
              </a:rPr>
              <a:t>※</a:t>
            </a:r>
            <a:r>
              <a:rPr lang="ja-JP" altLang="en-US" sz="1200" dirty="0">
                <a:solidFill>
                  <a:prstClr val="black"/>
                </a:solidFill>
                <a:latin typeface="Yu Gothic UI" panose="020B0500000000000000" pitchFamily="34" charset="-128"/>
                <a:ea typeface="Yu Gothic UI" panose="020B0500000000000000" pitchFamily="34" charset="-128"/>
              </a:rPr>
              <a:t>接点</a:t>
            </a:r>
            <a:r>
              <a:rPr lang="en-US" altLang="ja-JP" sz="1200" dirty="0">
                <a:solidFill>
                  <a:prstClr val="black"/>
                </a:solidFill>
                <a:latin typeface="Yu Gothic UI" panose="020B0500000000000000" pitchFamily="34" charset="-128"/>
                <a:ea typeface="Yu Gothic UI" panose="020B0500000000000000" pitchFamily="34" charset="-128"/>
              </a:rPr>
              <a:t>IO</a:t>
            </a:r>
            <a:r>
              <a:rPr lang="ja-JP" altLang="en-US" sz="1200" dirty="0">
                <a:solidFill>
                  <a:prstClr val="black"/>
                </a:solidFill>
                <a:latin typeface="Yu Gothic UI" panose="020B0500000000000000" pitchFamily="34" charset="-128"/>
                <a:ea typeface="Yu Gothic UI" panose="020B0500000000000000" pitchFamily="34" charset="-128"/>
              </a:rPr>
              <a:t>と通信するための</a:t>
            </a:r>
            <a:r>
              <a:rPr lang="en-US" altLang="ja-JP" sz="1200" dirty="0">
                <a:solidFill>
                  <a:prstClr val="black"/>
                </a:solidFill>
                <a:latin typeface="Yu Gothic UI" panose="020B0500000000000000" pitchFamily="34" charset="-128"/>
                <a:ea typeface="Yu Gothic UI" panose="020B0500000000000000" pitchFamily="34" charset="-128"/>
              </a:rPr>
              <a:t>ASE334WUX</a:t>
            </a:r>
            <a:r>
              <a:rPr lang="ja-JP" altLang="en-US" sz="1200" dirty="0">
                <a:solidFill>
                  <a:prstClr val="black"/>
                </a:solidFill>
                <a:latin typeface="Yu Gothic UI" panose="020B0500000000000000" pitchFamily="34" charset="-128"/>
                <a:ea typeface="Yu Gothic UI" panose="020B0500000000000000" pitchFamily="34" charset="-128"/>
              </a:rPr>
              <a:t>の設定は、機器の品番・</a:t>
            </a:r>
            <a:r>
              <a:rPr lang="en-US" altLang="ja-JP" sz="1200" dirty="0">
                <a:solidFill>
                  <a:prstClr val="black"/>
                </a:solidFill>
                <a:latin typeface="Yu Gothic UI" panose="020B0500000000000000" pitchFamily="34" charset="-128"/>
                <a:ea typeface="Yu Gothic UI" panose="020B0500000000000000" pitchFamily="34" charset="-128"/>
              </a:rPr>
              <a:t>IP</a:t>
            </a:r>
            <a:r>
              <a:rPr lang="ja-JP" altLang="en-US" sz="1200" dirty="0">
                <a:solidFill>
                  <a:prstClr val="black"/>
                </a:solidFill>
                <a:latin typeface="Yu Gothic UI" panose="020B0500000000000000" pitchFamily="34" charset="-128"/>
                <a:ea typeface="Yu Gothic UI" panose="020B0500000000000000" pitchFamily="34" charset="-128"/>
              </a:rPr>
              <a:t>アドレス・ポート番号</a:t>
            </a:r>
            <a:r>
              <a:rPr lang="en-US" altLang="ja-JP" sz="1200" dirty="0">
                <a:solidFill>
                  <a:prstClr val="black"/>
                </a:solidFill>
                <a:latin typeface="Yu Gothic UI" panose="020B0500000000000000" pitchFamily="34" charset="-128"/>
                <a:ea typeface="Yu Gothic UI" panose="020B0500000000000000" pitchFamily="34" charset="-128"/>
              </a:rPr>
              <a:t>(</a:t>
            </a:r>
            <a:r>
              <a:rPr lang="ja-JP" altLang="en-US" sz="1200" dirty="0">
                <a:solidFill>
                  <a:prstClr val="black"/>
                </a:solidFill>
                <a:latin typeface="Yu Gothic UI" panose="020B0500000000000000" pitchFamily="34" charset="-128"/>
                <a:ea typeface="Yu Gothic UI" panose="020B0500000000000000" pitchFamily="34" charset="-128"/>
              </a:rPr>
              <a:t>現在サポートしている機器の場合、</a:t>
            </a:r>
            <a:r>
              <a:rPr lang="en-US" altLang="ja-JP" sz="1200" dirty="0">
                <a:solidFill>
                  <a:prstClr val="black"/>
                </a:solidFill>
                <a:latin typeface="Yu Gothic UI" panose="020B0500000000000000" pitchFamily="34" charset="-128"/>
                <a:ea typeface="Yu Gothic UI" panose="020B0500000000000000" pitchFamily="34" charset="-128"/>
              </a:rPr>
              <a:t>502)</a:t>
            </a:r>
            <a:r>
              <a:rPr lang="ja-JP" altLang="en-US" sz="1200" dirty="0">
                <a:solidFill>
                  <a:prstClr val="black"/>
                </a:solidFill>
                <a:latin typeface="Yu Gothic UI" panose="020B0500000000000000" pitchFamily="34" charset="-128"/>
                <a:ea typeface="Yu Gothic UI" panose="020B0500000000000000" pitchFamily="34" charset="-128"/>
              </a:rPr>
              <a:t>のみです。</a:t>
            </a:r>
            <a:endParaRPr lang="en-US" altLang="ja-JP" sz="1200" dirty="0">
              <a:solidFill>
                <a:prstClr val="black"/>
              </a:solidFill>
              <a:latin typeface="Yu Gothic UI" panose="020B0500000000000000" pitchFamily="34" charset="-128"/>
              <a:ea typeface="Yu Gothic UI" panose="020B0500000000000000" pitchFamily="34" charset="-128"/>
            </a:endParaRPr>
          </a:p>
          <a:p>
            <a:r>
              <a:rPr lang="ja-JP" altLang="en-US" sz="1200" dirty="0">
                <a:solidFill>
                  <a:prstClr val="black"/>
                </a:solidFill>
                <a:latin typeface="Yu Gothic UI" panose="020B0500000000000000" pitchFamily="34" charset="-128"/>
                <a:ea typeface="Yu Gothic UI" panose="020B0500000000000000" pitchFamily="34" charset="-128"/>
              </a:rPr>
              <a:t>　　設点</a:t>
            </a:r>
            <a:r>
              <a:rPr lang="en-US" altLang="ja-JP" sz="1200" dirty="0">
                <a:solidFill>
                  <a:prstClr val="black"/>
                </a:solidFill>
                <a:latin typeface="Yu Gothic UI" panose="020B0500000000000000" pitchFamily="34" charset="-128"/>
                <a:ea typeface="Yu Gothic UI" panose="020B0500000000000000" pitchFamily="34" charset="-128"/>
              </a:rPr>
              <a:t>IO</a:t>
            </a:r>
            <a:r>
              <a:rPr lang="ja-JP" altLang="en-US" sz="1200" dirty="0">
                <a:solidFill>
                  <a:prstClr val="black"/>
                </a:solidFill>
                <a:latin typeface="Yu Gothic UI" panose="020B0500000000000000" pitchFamily="34" charset="-128"/>
                <a:ea typeface="Yu Gothic UI" panose="020B0500000000000000" pitchFamily="34" charset="-128"/>
              </a:rPr>
              <a:t>と実際に制御する機器との接続に関しては、機器の取り扱い説明書等をご確認のうえ各機器の</a:t>
            </a:r>
            <a:endParaRPr lang="en-US" altLang="ja-JP" sz="1200" dirty="0">
              <a:solidFill>
                <a:prstClr val="black"/>
              </a:solidFill>
              <a:latin typeface="Yu Gothic UI" panose="020B0500000000000000" pitchFamily="34" charset="-128"/>
              <a:ea typeface="Yu Gothic UI" panose="020B0500000000000000" pitchFamily="34" charset="-128"/>
            </a:endParaRPr>
          </a:p>
          <a:p>
            <a:r>
              <a:rPr lang="ja-JP" altLang="en-US" sz="1200" dirty="0">
                <a:solidFill>
                  <a:prstClr val="black"/>
                </a:solidFill>
                <a:latin typeface="Yu Gothic UI" panose="020B0500000000000000" pitchFamily="34" charset="-128"/>
                <a:ea typeface="Yu Gothic UI" panose="020B0500000000000000" pitchFamily="34" charset="-128"/>
              </a:rPr>
              <a:t>　　メーカーにお問い合わせください。</a:t>
            </a:r>
            <a:endParaRPr lang="en-US" altLang="ja-JP" sz="1200" dirty="0">
              <a:solidFill>
                <a:prstClr val="black"/>
              </a:solidFill>
              <a:latin typeface="Yu Gothic UI" panose="020B0500000000000000" pitchFamily="34" charset="-128"/>
              <a:ea typeface="Yu Gothic UI" panose="020B0500000000000000" pitchFamily="34" charset="-128"/>
            </a:endParaRPr>
          </a:p>
        </p:txBody>
      </p:sp>
      <p:sp>
        <p:nvSpPr>
          <p:cNvPr id="8" name="正方形/長方形 7">
            <a:extLst>
              <a:ext uri="{FF2B5EF4-FFF2-40B4-BE49-F238E27FC236}">
                <a16:creationId xmlns:a16="http://schemas.microsoft.com/office/drawing/2014/main" id="{AF605BBF-5E05-3332-9C92-CB68CFF6E6C5}"/>
              </a:ext>
            </a:extLst>
          </p:cNvPr>
          <p:cNvSpPr/>
          <p:nvPr/>
        </p:nvSpPr>
        <p:spPr>
          <a:xfrm>
            <a:off x="1142407" y="2373940"/>
            <a:ext cx="1616798" cy="189021"/>
          </a:xfrm>
          <a:prstGeom prst="rect">
            <a:avLst/>
          </a:prstGeom>
          <a:noFill/>
          <a:ln w="381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pic>
        <p:nvPicPr>
          <p:cNvPr id="9" name="図 8">
            <a:extLst>
              <a:ext uri="{FF2B5EF4-FFF2-40B4-BE49-F238E27FC236}">
                <a16:creationId xmlns:a16="http://schemas.microsoft.com/office/drawing/2014/main" id="{84F56CBF-376E-8B26-7102-2B0846FD11E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017633" y="1519762"/>
            <a:ext cx="2736427" cy="1389799"/>
          </a:xfrm>
          <a:prstGeom prst="rect">
            <a:avLst/>
          </a:prstGeom>
        </p:spPr>
      </p:pic>
      <p:pic>
        <p:nvPicPr>
          <p:cNvPr id="10" name="図 9">
            <a:extLst>
              <a:ext uri="{FF2B5EF4-FFF2-40B4-BE49-F238E27FC236}">
                <a16:creationId xmlns:a16="http://schemas.microsoft.com/office/drawing/2014/main" id="{0FA09882-E239-2C07-5679-E4D49C40D11A}"/>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017633" y="3207598"/>
            <a:ext cx="2763453" cy="1322660"/>
          </a:xfrm>
          <a:prstGeom prst="rect">
            <a:avLst/>
          </a:prstGeom>
        </p:spPr>
      </p:pic>
      <p:sp>
        <p:nvSpPr>
          <p:cNvPr id="11" name="正方形/長方形 10">
            <a:extLst>
              <a:ext uri="{FF2B5EF4-FFF2-40B4-BE49-F238E27FC236}">
                <a16:creationId xmlns:a16="http://schemas.microsoft.com/office/drawing/2014/main" id="{BA65FDBE-CD6A-7FD3-7AF7-11F4C0538022}"/>
              </a:ext>
            </a:extLst>
          </p:cNvPr>
          <p:cNvSpPr/>
          <p:nvPr/>
        </p:nvSpPr>
        <p:spPr>
          <a:xfrm>
            <a:off x="5093675" y="1561894"/>
            <a:ext cx="275531" cy="257427"/>
          </a:xfrm>
          <a:prstGeom prst="rect">
            <a:avLst/>
          </a:prstGeom>
          <a:noFill/>
          <a:ln w="381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2" name="正方形/長方形 11">
            <a:extLst>
              <a:ext uri="{FF2B5EF4-FFF2-40B4-BE49-F238E27FC236}">
                <a16:creationId xmlns:a16="http://schemas.microsoft.com/office/drawing/2014/main" id="{3F64F84E-43EF-09D2-E118-B7AA03474E8E}"/>
              </a:ext>
            </a:extLst>
          </p:cNvPr>
          <p:cNvSpPr/>
          <p:nvPr/>
        </p:nvSpPr>
        <p:spPr>
          <a:xfrm>
            <a:off x="5059691" y="3189893"/>
            <a:ext cx="275531" cy="257427"/>
          </a:xfrm>
          <a:prstGeom prst="rect">
            <a:avLst/>
          </a:prstGeom>
          <a:noFill/>
          <a:ln w="381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3" name="正方形/長方形 12">
            <a:extLst>
              <a:ext uri="{FF2B5EF4-FFF2-40B4-BE49-F238E27FC236}">
                <a16:creationId xmlns:a16="http://schemas.microsoft.com/office/drawing/2014/main" id="{0E95A2F6-8E0B-40CF-7A56-1BD265BCD884}"/>
              </a:ext>
            </a:extLst>
          </p:cNvPr>
          <p:cNvSpPr/>
          <p:nvPr/>
        </p:nvSpPr>
        <p:spPr>
          <a:xfrm>
            <a:off x="5492182" y="1836834"/>
            <a:ext cx="1193018" cy="371725"/>
          </a:xfrm>
          <a:prstGeom prst="rect">
            <a:avLst/>
          </a:prstGeom>
          <a:noFill/>
          <a:ln w="381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4" name="正方形/長方形 13">
            <a:extLst>
              <a:ext uri="{FF2B5EF4-FFF2-40B4-BE49-F238E27FC236}">
                <a16:creationId xmlns:a16="http://schemas.microsoft.com/office/drawing/2014/main" id="{CA4B07E4-B4C9-8113-FED7-79373899EE76}"/>
              </a:ext>
            </a:extLst>
          </p:cNvPr>
          <p:cNvSpPr/>
          <p:nvPr/>
        </p:nvSpPr>
        <p:spPr>
          <a:xfrm>
            <a:off x="5476733" y="3471015"/>
            <a:ext cx="1193018" cy="371725"/>
          </a:xfrm>
          <a:prstGeom prst="rect">
            <a:avLst/>
          </a:prstGeom>
          <a:noFill/>
          <a:ln w="381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7" name="角丸四角形吹き出し 4">
            <a:extLst>
              <a:ext uri="{FF2B5EF4-FFF2-40B4-BE49-F238E27FC236}">
                <a16:creationId xmlns:a16="http://schemas.microsoft.com/office/drawing/2014/main" id="{2214496B-A44F-0DC9-1E3A-1685154ACF84}"/>
              </a:ext>
            </a:extLst>
          </p:cNvPr>
          <p:cNvSpPr/>
          <p:nvPr/>
        </p:nvSpPr>
        <p:spPr>
          <a:xfrm>
            <a:off x="2911308" y="2208559"/>
            <a:ext cx="1562400" cy="459486"/>
          </a:xfrm>
          <a:prstGeom prst="wedgeRoundRectCallout">
            <a:avLst>
              <a:gd name="adj1" fmla="val -69155"/>
              <a:gd name="adj2" fmla="val -4451"/>
              <a:gd name="adj3" fmla="val 16667"/>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1050" kern="0" dirty="0">
                <a:solidFill>
                  <a:prstClr val="black"/>
                </a:solidFill>
                <a:latin typeface="Yu Gothic UI" panose="020B0500000000000000" pitchFamily="34" charset="-128"/>
                <a:ea typeface="Yu Gothic UI" panose="020B0500000000000000" pitchFamily="34" charset="-128"/>
              </a:rPr>
              <a:t>アドバンテック　</a:t>
            </a:r>
            <a:r>
              <a:rPr kumimoji="0" lang="en-US" altLang="ja-JP" sz="1050" kern="0" dirty="0">
                <a:solidFill>
                  <a:prstClr val="black"/>
                </a:solidFill>
                <a:latin typeface="Yu Gothic UI" panose="020B0500000000000000" pitchFamily="34" charset="-128"/>
                <a:ea typeface="Yu Gothic UI" panose="020B0500000000000000" pitchFamily="34" charset="-128"/>
              </a:rPr>
              <a:t>ADAM</a:t>
            </a:r>
            <a:br>
              <a:rPr kumimoji="0" lang="en-US" altLang="ja-JP" sz="1050" kern="0" dirty="0">
                <a:solidFill>
                  <a:prstClr val="black"/>
                </a:solidFill>
                <a:latin typeface="Yu Gothic UI" panose="020B0500000000000000" pitchFamily="34" charset="-128"/>
                <a:ea typeface="Yu Gothic UI" panose="020B0500000000000000" pitchFamily="34" charset="-128"/>
              </a:rPr>
            </a:br>
            <a:r>
              <a:rPr kumimoji="0" lang="ja-JP" altLang="en-US" sz="1050" kern="0" dirty="0">
                <a:solidFill>
                  <a:prstClr val="black"/>
                </a:solidFill>
                <a:latin typeface="Yu Gothic UI" panose="020B0500000000000000" pitchFamily="34" charset="-128"/>
                <a:ea typeface="Yu Gothic UI" panose="020B0500000000000000" pitchFamily="34" charset="-128"/>
              </a:rPr>
              <a:t>の場合、</a:t>
            </a:r>
            <a:r>
              <a:rPr kumimoji="0" lang="en-US" altLang="ja-JP" sz="1050" kern="0" dirty="0">
                <a:solidFill>
                  <a:prstClr val="black"/>
                </a:solidFill>
                <a:latin typeface="Yu Gothic UI" panose="020B0500000000000000" pitchFamily="34" charset="-128"/>
                <a:ea typeface="Yu Gothic UI" panose="020B0500000000000000" pitchFamily="34" charset="-128"/>
              </a:rPr>
              <a:t>502</a:t>
            </a:r>
            <a:endParaRPr kumimoji="0" lang="ja-JP" altLang="en-US" sz="1050" kern="0" dirty="0">
              <a:solidFill>
                <a:prstClr val="black"/>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744373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PC</a:t>
            </a:r>
            <a:r>
              <a:rPr kumimoji="1" lang="ja-JP" altLang="en-US" dirty="0"/>
              <a:t>の環境について</a:t>
            </a:r>
          </a:p>
        </p:txBody>
      </p:sp>
      <p:sp>
        <p:nvSpPr>
          <p:cNvPr id="3" name="テキスト ボックス 2">
            <a:extLst>
              <a:ext uri="{FF2B5EF4-FFF2-40B4-BE49-F238E27FC236}">
                <a16:creationId xmlns:a16="http://schemas.microsoft.com/office/drawing/2014/main" id="{1E5C4428-1A9A-330F-C88A-71FFAA001167}"/>
              </a:ext>
            </a:extLst>
          </p:cNvPr>
          <p:cNvSpPr txBox="1"/>
          <p:nvPr/>
        </p:nvSpPr>
        <p:spPr>
          <a:xfrm>
            <a:off x="47757" y="540173"/>
            <a:ext cx="8454264" cy="1290546"/>
          </a:xfrm>
          <a:prstGeom prst="rect">
            <a:avLst/>
          </a:prstGeom>
          <a:noFill/>
        </p:spPr>
        <p:txBody>
          <a:bodyPr wrap="square" rtlCol="0">
            <a:spAutoFit/>
          </a:bodyPr>
          <a:lstStyle/>
          <a:p>
            <a:pPr fontAlgn="base">
              <a:lnSpc>
                <a:spcPct val="120000"/>
              </a:lnSpc>
              <a:spcBef>
                <a:spcPct val="0"/>
              </a:spcBef>
              <a:spcAft>
                <a:spcPct val="0"/>
              </a:spcAft>
              <a:defRPr/>
            </a:pPr>
            <a:r>
              <a:rPr kumimoji="0" lang="ja-JP" altLang="en-US" sz="1200" b="1" kern="0" dirty="0">
                <a:solidFill>
                  <a:prstClr val="black"/>
                </a:solidFill>
                <a:latin typeface="Yu Gothic UI" panose="020B0500000000000000" pitchFamily="34" charset="-128"/>
                <a:ea typeface="Yu Gothic UI" panose="020B0500000000000000" pitchFamily="34" charset="-128"/>
              </a:rPr>
              <a:t>使用する</a:t>
            </a:r>
            <a:r>
              <a:rPr kumimoji="0" lang="en-US" altLang="ja-JP" sz="1200" b="1" kern="0" dirty="0">
                <a:solidFill>
                  <a:prstClr val="black"/>
                </a:solidFill>
                <a:latin typeface="Yu Gothic UI" panose="020B0500000000000000" pitchFamily="34" charset="-128"/>
                <a:ea typeface="Yu Gothic UI" panose="020B0500000000000000" pitchFamily="34" charset="-128"/>
              </a:rPr>
              <a:t>Windows</a:t>
            </a:r>
            <a:r>
              <a:rPr kumimoji="0" lang="ja-JP" altLang="en-US" sz="1200" b="1" kern="0" dirty="0">
                <a:solidFill>
                  <a:prstClr val="black"/>
                </a:solidFill>
                <a:latin typeface="Yu Gothic UI" panose="020B0500000000000000" pitchFamily="34" charset="-128"/>
                <a:ea typeface="Yu Gothic UI" panose="020B0500000000000000" pitchFamily="34" charset="-128"/>
              </a:rPr>
              <a:t>や</a:t>
            </a:r>
            <a:r>
              <a:rPr kumimoji="0" lang="en-US" altLang="ja-JP" sz="1200" b="1" kern="0" dirty="0">
                <a:solidFill>
                  <a:prstClr val="black"/>
                </a:solidFill>
                <a:latin typeface="Yu Gothic UI" panose="020B0500000000000000" pitchFamily="34" charset="-128"/>
                <a:ea typeface="Yu Gothic UI" panose="020B0500000000000000" pitchFamily="34" charset="-128"/>
              </a:rPr>
              <a:t>PC</a:t>
            </a:r>
            <a:r>
              <a:rPr kumimoji="0" lang="ja-JP" altLang="en-US" sz="1200" b="1" kern="0" dirty="0">
                <a:solidFill>
                  <a:prstClr val="black"/>
                </a:solidFill>
                <a:latin typeface="Yu Gothic UI" panose="020B0500000000000000" pitchFamily="34" charset="-128"/>
                <a:ea typeface="Yu Gothic UI" panose="020B0500000000000000" pitchFamily="34" charset="-128"/>
              </a:rPr>
              <a:t>の環境によっては、</a:t>
            </a:r>
            <a:r>
              <a:rPr kumimoji="0" lang="en-US" altLang="ja-JP" sz="1200" b="1" kern="0" dirty="0">
                <a:solidFill>
                  <a:prstClr val="black"/>
                </a:solidFill>
                <a:latin typeface="Yu Gothic UI" panose="020B0500000000000000" pitchFamily="34" charset="-128"/>
                <a:ea typeface="Yu Gothic UI" panose="020B0500000000000000" pitchFamily="34" charset="-128"/>
              </a:rPr>
              <a:t>OS/</a:t>
            </a:r>
            <a:r>
              <a:rPr kumimoji="0" lang="ja-JP" altLang="en-US" sz="1200" b="1" kern="0" dirty="0">
                <a:solidFill>
                  <a:prstClr val="black"/>
                </a:solidFill>
                <a:latin typeface="Yu Gothic UI" panose="020B0500000000000000" pitchFamily="34" charset="-128"/>
                <a:ea typeface="Yu Gothic UI" panose="020B0500000000000000" pitchFamily="34" charset="-128"/>
              </a:rPr>
              <a:t>ドライバ・その他プレインストールソフトの問題により</a:t>
            </a:r>
            <a:endParaRPr kumimoji="0" lang="en-US" altLang="ja-JP" sz="1200" b="1" kern="0" dirty="0">
              <a:solidFill>
                <a:prstClr val="black"/>
              </a:solidFill>
              <a:latin typeface="Yu Gothic UI" panose="020B0500000000000000" pitchFamily="34" charset="-128"/>
              <a:ea typeface="Yu Gothic UI" panose="020B0500000000000000" pitchFamily="34" charset="-128"/>
            </a:endParaRPr>
          </a:p>
          <a:p>
            <a:pPr fontAlgn="base">
              <a:lnSpc>
                <a:spcPct val="120000"/>
              </a:lnSpc>
              <a:spcBef>
                <a:spcPct val="0"/>
              </a:spcBef>
              <a:spcAft>
                <a:spcPct val="0"/>
              </a:spcAft>
              <a:defRPr/>
            </a:pPr>
            <a:r>
              <a:rPr kumimoji="0" lang="en-US" altLang="ja-JP" sz="1200" b="1" kern="0" dirty="0">
                <a:solidFill>
                  <a:prstClr val="black"/>
                </a:solidFill>
                <a:latin typeface="Yu Gothic UI" panose="020B0500000000000000" pitchFamily="34" charset="-128"/>
                <a:ea typeface="Yu Gothic UI" panose="020B0500000000000000" pitchFamily="34" charset="-128"/>
              </a:rPr>
              <a:t>PC</a:t>
            </a:r>
            <a:r>
              <a:rPr kumimoji="0" lang="ja-JP" altLang="en-US" sz="1200" b="1" kern="0" dirty="0">
                <a:solidFill>
                  <a:prstClr val="black"/>
                </a:solidFill>
                <a:latin typeface="Yu Gothic UI" panose="020B0500000000000000" pitchFamily="34" charset="-128"/>
                <a:ea typeface="Yu Gothic UI" panose="020B0500000000000000" pitchFamily="34" charset="-128"/>
              </a:rPr>
              <a:t>全体で想定以上の</a:t>
            </a:r>
            <a:r>
              <a:rPr kumimoji="0" lang="en-US" altLang="ja-JP" sz="1200" b="1" kern="0" dirty="0">
                <a:solidFill>
                  <a:prstClr val="black"/>
                </a:solidFill>
                <a:latin typeface="Yu Gothic UI" panose="020B0500000000000000" pitchFamily="34" charset="-128"/>
                <a:ea typeface="Yu Gothic UI" panose="020B0500000000000000" pitchFamily="34" charset="-128"/>
              </a:rPr>
              <a:t>CPU/</a:t>
            </a:r>
            <a:r>
              <a:rPr kumimoji="0" lang="ja-JP" altLang="en-US" sz="1200" b="1" kern="0" dirty="0">
                <a:solidFill>
                  <a:prstClr val="black"/>
                </a:solidFill>
                <a:latin typeface="Yu Gothic UI" panose="020B0500000000000000" pitchFamily="34" charset="-128"/>
                <a:ea typeface="Yu Gothic UI" panose="020B0500000000000000" pitchFamily="34" charset="-128"/>
              </a:rPr>
              <a:t>もしくはメモリーの使用量になる等問題が発生する場合があります。</a:t>
            </a:r>
            <a:endParaRPr kumimoji="0" lang="en-US" altLang="ja-JP" sz="1200" b="1" kern="0" dirty="0">
              <a:solidFill>
                <a:prstClr val="black"/>
              </a:solidFill>
              <a:latin typeface="Yu Gothic UI" panose="020B0500000000000000" pitchFamily="34" charset="-128"/>
              <a:ea typeface="Yu Gothic UI" panose="020B0500000000000000" pitchFamily="34" charset="-128"/>
            </a:endParaRPr>
          </a:p>
          <a:p>
            <a:pPr fontAlgn="base">
              <a:lnSpc>
                <a:spcPct val="120000"/>
              </a:lnSpc>
              <a:spcBef>
                <a:spcPct val="0"/>
              </a:spcBef>
              <a:spcAft>
                <a:spcPct val="0"/>
              </a:spcAft>
              <a:defRPr/>
            </a:pPr>
            <a:r>
              <a:rPr kumimoji="0" lang="en-US" altLang="ja-JP" sz="1200" b="1" kern="0" dirty="0">
                <a:solidFill>
                  <a:prstClr val="black"/>
                </a:solidFill>
                <a:latin typeface="Yu Gothic UI" panose="020B0500000000000000" pitchFamily="34" charset="-128"/>
                <a:ea typeface="Yu Gothic UI" panose="020B0500000000000000" pitchFamily="34" charset="-128"/>
              </a:rPr>
              <a:t>PC</a:t>
            </a:r>
            <a:r>
              <a:rPr kumimoji="0" lang="ja-JP" altLang="en-US" sz="1200" b="1" kern="0" dirty="0">
                <a:solidFill>
                  <a:prstClr val="black"/>
                </a:solidFill>
                <a:latin typeface="Yu Gothic UI" panose="020B0500000000000000" pitchFamily="34" charset="-128"/>
                <a:ea typeface="Yu Gothic UI" panose="020B0500000000000000" pitchFamily="34" charset="-128"/>
              </a:rPr>
              <a:t>の定期的な再起動を実施するとともに、問題発生時には</a:t>
            </a:r>
            <a:r>
              <a:rPr kumimoji="0" lang="en-US" altLang="ja-JP" sz="1200" b="1" kern="0" dirty="0">
                <a:solidFill>
                  <a:prstClr val="black"/>
                </a:solidFill>
                <a:latin typeface="Yu Gothic UI" panose="020B0500000000000000" pitchFamily="34" charset="-128"/>
                <a:ea typeface="Yu Gothic UI" panose="020B0500000000000000" pitchFamily="34" charset="-128"/>
              </a:rPr>
              <a:t>WV-ASM300WUX/WV-ASE334WUX</a:t>
            </a:r>
            <a:r>
              <a:rPr kumimoji="0" lang="ja-JP" altLang="en-US" sz="1200" b="1" kern="0" dirty="0">
                <a:solidFill>
                  <a:prstClr val="black"/>
                </a:solidFill>
                <a:latin typeface="Yu Gothic UI" panose="020B0500000000000000" pitchFamily="34" charset="-128"/>
                <a:ea typeface="Yu Gothic UI" panose="020B0500000000000000" pitchFamily="34" charset="-128"/>
              </a:rPr>
              <a:t>のマニュアル</a:t>
            </a:r>
            <a:endParaRPr kumimoji="0" lang="en-US" altLang="ja-JP" sz="1200" b="1" kern="0" dirty="0">
              <a:solidFill>
                <a:prstClr val="black"/>
              </a:solidFill>
              <a:latin typeface="Yu Gothic UI" panose="020B0500000000000000" pitchFamily="34" charset="-128"/>
              <a:ea typeface="Yu Gothic UI" panose="020B0500000000000000" pitchFamily="34" charset="-128"/>
            </a:endParaRPr>
          </a:p>
          <a:p>
            <a:pPr fontAlgn="base">
              <a:lnSpc>
                <a:spcPct val="120000"/>
              </a:lnSpc>
              <a:spcBef>
                <a:spcPct val="0"/>
              </a:spcBef>
              <a:spcAft>
                <a:spcPct val="0"/>
              </a:spcAft>
              <a:defRPr/>
            </a:pPr>
            <a:r>
              <a:rPr kumimoji="0" lang="ja-JP" altLang="en-US" sz="1200" b="1" kern="0" dirty="0">
                <a:solidFill>
                  <a:prstClr val="black"/>
                </a:solidFill>
                <a:latin typeface="Yu Gothic UI" panose="020B0500000000000000" pitchFamily="34" charset="-128"/>
                <a:ea typeface="Yu Gothic UI" panose="020B0500000000000000" pitchFamily="34" charset="-128"/>
              </a:rPr>
              <a:t>（故障かな！？）に記載の内容をご確認ください。</a:t>
            </a:r>
            <a:endParaRPr kumimoji="0" lang="en-US" altLang="ja-JP" sz="1200" b="1" kern="0" dirty="0">
              <a:solidFill>
                <a:prstClr val="black"/>
              </a:solidFill>
              <a:latin typeface="Yu Gothic UI" panose="020B0500000000000000" pitchFamily="34" charset="-128"/>
              <a:ea typeface="Yu Gothic UI" panose="020B0500000000000000" pitchFamily="34" charset="-128"/>
            </a:endParaRPr>
          </a:p>
          <a:p>
            <a:pPr fontAlgn="base">
              <a:lnSpc>
                <a:spcPct val="120000"/>
              </a:lnSpc>
              <a:spcBef>
                <a:spcPct val="0"/>
              </a:spcBef>
              <a:spcAft>
                <a:spcPct val="0"/>
              </a:spcAft>
              <a:defRPr/>
            </a:pPr>
            <a:endParaRPr kumimoji="0" lang="en-US" altLang="ja-JP" sz="500" b="1" kern="0" dirty="0">
              <a:solidFill>
                <a:prstClr val="black"/>
              </a:solidFill>
              <a:latin typeface="Yu Gothic UI" panose="020B0500000000000000" pitchFamily="34" charset="-128"/>
              <a:ea typeface="Yu Gothic UI" panose="020B0500000000000000" pitchFamily="34" charset="-128"/>
            </a:endParaRPr>
          </a:p>
          <a:p>
            <a:pPr fontAlgn="base">
              <a:lnSpc>
                <a:spcPct val="120000"/>
              </a:lnSpc>
              <a:spcBef>
                <a:spcPct val="0"/>
              </a:spcBef>
              <a:spcAft>
                <a:spcPct val="0"/>
              </a:spcAft>
              <a:defRPr/>
            </a:pPr>
            <a:r>
              <a:rPr kumimoji="0" lang="ja-JP" altLang="en-US" sz="1200" b="1" kern="0" dirty="0">
                <a:solidFill>
                  <a:prstClr val="black"/>
                </a:solidFill>
                <a:latin typeface="Yu Gothic UI" panose="020B0500000000000000" pitchFamily="34" charset="-128"/>
                <a:ea typeface="Yu Gothic UI" panose="020B0500000000000000" pitchFamily="34" charset="-128"/>
              </a:rPr>
              <a:t>（例）</a:t>
            </a:r>
            <a:endParaRPr kumimoji="0" lang="en-US" altLang="ja-JP" sz="1200" b="1" kern="0" dirty="0">
              <a:solidFill>
                <a:prstClr val="black"/>
              </a:solidFill>
              <a:latin typeface="Yu Gothic UI" panose="020B0500000000000000" pitchFamily="34" charset="-128"/>
              <a:ea typeface="Yu Gothic UI" panose="020B0500000000000000" pitchFamily="34" charset="-128"/>
            </a:endParaRPr>
          </a:p>
        </p:txBody>
      </p:sp>
      <p:graphicFrame>
        <p:nvGraphicFramePr>
          <p:cNvPr id="4" name="表 3">
            <a:extLst>
              <a:ext uri="{FF2B5EF4-FFF2-40B4-BE49-F238E27FC236}">
                <a16:creationId xmlns:a16="http://schemas.microsoft.com/office/drawing/2014/main" id="{2768D797-7BC3-C11D-D91C-CF7EEED0E245}"/>
              </a:ext>
            </a:extLst>
          </p:cNvPr>
          <p:cNvGraphicFramePr>
            <a:graphicFrameLocks noGrp="1"/>
          </p:cNvGraphicFramePr>
          <p:nvPr>
            <p:extLst>
              <p:ext uri="{D42A27DB-BD31-4B8C-83A1-F6EECF244321}">
                <p14:modId xmlns:p14="http://schemas.microsoft.com/office/powerpoint/2010/main" val="1328574238"/>
              </p:ext>
            </p:extLst>
          </p:nvPr>
        </p:nvGraphicFramePr>
        <p:xfrm>
          <a:off x="581104" y="1566412"/>
          <a:ext cx="8206692" cy="3218371"/>
        </p:xfrm>
        <a:graphic>
          <a:graphicData uri="http://schemas.openxmlformats.org/drawingml/2006/table">
            <a:tbl>
              <a:tblPr firstRow="1" bandRow="1"/>
              <a:tblGrid>
                <a:gridCol w="2150287">
                  <a:extLst>
                    <a:ext uri="{9D8B030D-6E8A-4147-A177-3AD203B41FA5}">
                      <a16:colId xmlns:a16="http://schemas.microsoft.com/office/drawing/2014/main" val="261973115"/>
                    </a:ext>
                  </a:extLst>
                </a:gridCol>
                <a:gridCol w="6056405">
                  <a:extLst>
                    <a:ext uri="{9D8B030D-6E8A-4147-A177-3AD203B41FA5}">
                      <a16:colId xmlns:a16="http://schemas.microsoft.com/office/drawing/2014/main" val="2288437728"/>
                    </a:ext>
                  </a:extLst>
                </a:gridCol>
              </a:tblGrid>
              <a:tr h="188595">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algn="ctr"/>
                      <a:r>
                        <a:rPr kumimoji="1" lang="ja-JP" altLang="ja-JP" sz="800" b="1" kern="1200">
                          <a:solidFill>
                            <a:schemeClr val="lt1"/>
                          </a:solidFill>
                          <a:effectLst/>
                          <a:latin typeface="Yu Gothic UI" panose="020B0500000000000000" pitchFamily="34" charset="-128"/>
                          <a:ea typeface="Yu Gothic UI" panose="020B0500000000000000" pitchFamily="34" charset="-128"/>
                          <a:cs typeface="+mn-cs"/>
                        </a:rPr>
                        <a:t>現 象</a:t>
                      </a:r>
                      <a:endParaRPr kumimoji="1" lang="ja-JP" altLang="en-US" sz="800">
                        <a:latin typeface="Yu Gothic UI" panose="020B0500000000000000" pitchFamily="34" charset="-128"/>
                        <a:ea typeface="Yu Gothic UI" panose="020B0500000000000000" pitchFamily="34" charset="-128"/>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1219170" rtl="0" eaLnBrk="1" latinLnBrk="0" hangingPunct="1">
                        <a:defRPr kumimoji="1" sz="2400" b="1" kern="1200">
                          <a:solidFill>
                            <a:schemeClr val="lt1"/>
                          </a:solidFill>
                          <a:latin typeface="Calibri"/>
                          <a:ea typeface="Meiryo UI"/>
                        </a:defRPr>
                      </a:lvl1pPr>
                      <a:lvl2pPr marL="609585" algn="l" defTabSz="1219170" rtl="0" eaLnBrk="1" latinLnBrk="0" hangingPunct="1">
                        <a:defRPr kumimoji="1" sz="2400" b="1" kern="1200">
                          <a:solidFill>
                            <a:schemeClr val="lt1"/>
                          </a:solidFill>
                          <a:latin typeface="Calibri"/>
                          <a:ea typeface="Meiryo UI"/>
                        </a:defRPr>
                      </a:lvl2pPr>
                      <a:lvl3pPr marL="1219170" algn="l" defTabSz="1219170" rtl="0" eaLnBrk="1" latinLnBrk="0" hangingPunct="1">
                        <a:defRPr kumimoji="1" sz="2400" b="1" kern="1200">
                          <a:solidFill>
                            <a:schemeClr val="lt1"/>
                          </a:solidFill>
                          <a:latin typeface="Calibri"/>
                          <a:ea typeface="Meiryo UI"/>
                        </a:defRPr>
                      </a:lvl3pPr>
                      <a:lvl4pPr marL="1828754" algn="l" defTabSz="1219170" rtl="0" eaLnBrk="1" latinLnBrk="0" hangingPunct="1">
                        <a:defRPr kumimoji="1" sz="2400" b="1" kern="1200">
                          <a:solidFill>
                            <a:schemeClr val="lt1"/>
                          </a:solidFill>
                          <a:latin typeface="Calibri"/>
                          <a:ea typeface="Meiryo UI"/>
                        </a:defRPr>
                      </a:lvl4pPr>
                      <a:lvl5pPr marL="2438339" algn="l" defTabSz="1219170" rtl="0" eaLnBrk="1" latinLnBrk="0" hangingPunct="1">
                        <a:defRPr kumimoji="1" sz="2400" b="1" kern="1200">
                          <a:solidFill>
                            <a:schemeClr val="lt1"/>
                          </a:solidFill>
                          <a:latin typeface="Calibri"/>
                          <a:ea typeface="Meiryo UI"/>
                        </a:defRPr>
                      </a:lvl5pPr>
                      <a:lvl6pPr marL="3047924" algn="l" defTabSz="1219170" rtl="0" eaLnBrk="1" latinLnBrk="0" hangingPunct="1">
                        <a:defRPr kumimoji="1" sz="2400" b="1" kern="1200">
                          <a:solidFill>
                            <a:schemeClr val="lt1"/>
                          </a:solidFill>
                          <a:latin typeface="Calibri"/>
                          <a:ea typeface="Meiryo UI"/>
                        </a:defRPr>
                      </a:lvl6pPr>
                      <a:lvl7pPr marL="3657509" algn="l" defTabSz="1219170" rtl="0" eaLnBrk="1" latinLnBrk="0" hangingPunct="1">
                        <a:defRPr kumimoji="1" sz="2400" b="1" kern="1200">
                          <a:solidFill>
                            <a:schemeClr val="lt1"/>
                          </a:solidFill>
                          <a:latin typeface="Calibri"/>
                          <a:ea typeface="Meiryo UI"/>
                        </a:defRPr>
                      </a:lvl7pPr>
                      <a:lvl8pPr marL="4267093" algn="l" defTabSz="1219170" rtl="0" eaLnBrk="1" latinLnBrk="0" hangingPunct="1">
                        <a:defRPr kumimoji="1" sz="2400" b="1" kern="1200">
                          <a:solidFill>
                            <a:schemeClr val="lt1"/>
                          </a:solidFill>
                          <a:latin typeface="Calibri"/>
                          <a:ea typeface="Meiryo UI"/>
                        </a:defRPr>
                      </a:lvl8pPr>
                      <a:lvl9pPr marL="4876678" algn="l" defTabSz="1219170" rtl="0" eaLnBrk="1" latinLnBrk="0" hangingPunct="1">
                        <a:defRPr kumimoji="1" sz="2400" b="1" kern="1200">
                          <a:solidFill>
                            <a:schemeClr val="lt1"/>
                          </a:solidFill>
                          <a:latin typeface="Calibri"/>
                          <a:ea typeface="Meiryo UI"/>
                        </a:defRPr>
                      </a:lvl9pPr>
                    </a:lstStyle>
                    <a:p>
                      <a:pPr algn="ctr"/>
                      <a:r>
                        <a:rPr kumimoji="1" lang="ja-JP" altLang="ja-JP" sz="800" b="1" kern="1200">
                          <a:solidFill>
                            <a:schemeClr val="lt1"/>
                          </a:solidFill>
                          <a:effectLst/>
                          <a:latin typeface="Yu Gothic UI" panose="020B0500000000000000" pitchFamily="34" charset="-128"/>
                          <a:ea typeface="Yu Gothic UI" panose="020B0500000000000000" pitchFamily="34" charset="-128"/>
                          <a:cs typeface="+mn-cs"/>
                        </a:rPr>
                        <a:t>原 因 ・ 対 策</a:t>
                      </a:r>
                      <a:endParaRPr kumimoji="1" lang="ja-JP" altLang="en-US" sz="800">
                        <a:latin typeface="Yu Gothic UI" panose="020B0500000000000000" pitchFamily="34" charset="-128"/>
                        <a:ea typeface="Yu Gothic UI" panose="020B0500000000000000" pitchFamily="34" charset="-128"/>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793380157"/>
                  </a:ext>
                </a:extLst>
              </a:tr>
              <a:tr h="2555177">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R="133350" algn="just">
                        <a:lnSpc>
                          <a:spcPts val="1400"/>
                        </a:lnSpc>
                        <a:spcAft>
                          <a:spcPts val="0"/>
                        </a:spcAft>
                      </a:pPr>
                      <a:r>
                        <a:rPr lang="en-US" sz="800" kern="100" dirty="0">
                          <a:effectLst/>
                          <a:latin typeface="Yu Gothic UI" panose="020B0500000000000000" pitchFamily="34" charset="-128"/>
                          <a:ea typeface="Yu Gothic UI" panose="020B0500000000000000" pitchFamily="34" charset="-128"/>
                          <a:cs typeface="メイリオ" panose="020B0604030504040204" pitchFamily="50" charset="-128"/>
                        </a:rPr>
                        <a:t>CPU</a:t>
                      </a: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もしくはメモリーの使用量が異常に高い</a:t>
                      </a:r>
                      <a:endParaRPr lang="ja-JP" sz="800" kern="100" dirty="0">
                        <a:effectLst/>
                        <a:latin typeface="Yu Gothic UI" panose="020B0500000000000000" pitchFamily="34" charset="-128"/>
                        <a:ea typeface="Yu Gothic UI" panose="020B0500000000000000" pitchFamily="34" charset="-128"/>
                        <a:cs typeface="Times New Roman" panose="02020603050405020304" pitchFamily="18" charset="0"/>
                      </a:endParaRPr>
                    </a:p>
                  </a:txBody>
                  <a:tcPr marL="27146" marR="27146" marT="13335" marB="13335"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marR="133350">
                        <a:lnSpc>
                          <a:spcPts val="1400"/>
                        </a:lnSpc>
                        <a:spcAft>
                          <a:spcPts val="0"/>
                        </a:spcAft>
                      </a:pPr>
                      <a:r>
                        <a:rPr lang="en-US" sz="800" kern="100" dirty="0">
                          <a:effectLst/>
                          <a:latin typeface="Yu Gothic UI" panose="020B0500000000000000" pitchFamily="34" charset="-128"/>
                          <a:ea typeface="Yu Gothic UI" panose="020B0500000000000000" pitchFamily="34" charset="-128"/>
                          <a:cs typeface="メイリオ" panose="020B0604030504040204" pitchFamily="50" charset="-128"/>
                        </a:rPr>
                        <a:t>“audiodg.exe”</a:t>
                      </a: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というプロセスがリソースを消費している可能性があります。その場合は以下のどちらかの手順で症状が改善される場合があります。ただし、ご使用の</a:t>
                      </a:r>
                      <a:r>
                        <a:rPr lang="en-US" sz="800" kern="100" dirty="0">
                          <a:effectLst/>
                          <a:latin typeface="Yu Gothic UI" panose="020B0500000000000000" pitchFamily="34" charset="-128"/>
                          <a:ea typeface="Yu Gothic UI" panose="020B0500000000000000" pitchFamily="34" charset="-128"/>
                          <a:cs typeface="メイリオ" panose="020B0604030504040204" pitchFamily="50" charset="-128"/>
                        </a:rPr>
                        <a:t>PC</a:t>
                      </a: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によっては以下の画面が存在しないことがあります。</a:t>
                      </a:r>
                      <a:endParaRPr lang="ja-JP" sz="800" kern="100" dirty="0">
                        <a:effectLst/>
                        <a:latin typeface="Yu Gothic UI" panose="020B0500000000000000" pitchFamily="34" charset="-128"/>
                        <a:ea typeface="Yu Gothic UI" panose="020B0500000000000000" pitchFamily="34" charset="-128"/>
                        <a:cs typeface="Times New Roman" panose="02020603050405020304" pitchFamily="18" charset="0"/>
                      </a:endParaRPr>
                    </a:p>
                    <a:p>
                      <a:pPr marR="133350">
                        <a:lnSpc>
                          <a:spcPts val="1400"/>
                        </a:lnSpc>
                        <a:spcAft>
                          <a:spcPts val="0"/>
                        </a:spcAft>
                      </a:pP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【その１】</a:t>
                      </a:r>
                      <a:endParaRPr lang="ja-JP" sz="800" kern="100" dirty="0">
                        <a:effectLst/>
                        <a:latin typeface="Yu Gothic UI" panose="020B0500000000000000" pitchFamily="34" charset="-128"/>
                        <a:ea typeface="Yu Gothic UI" panose="020B0500000000000000" pitchFamily="34" charset="-128"/>
                        <a:cs typeface="Times New Roman" panose="02020603050405020304" pitchFamily="18" charset="0"/>
                      </a:endParaRPr>
                    </a:p>
                    <a:p>
                      <a:pPr marR="133350">
                        <a:lnSpc>
                          <a:spcPts val="1400"/>
                        </a:lnSpc>
                        <a:spcAft>
                          <a:spcPts val="0"/>
                        </a:spcAft>
                      </a:pP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１．</a:t>
                      </a:r>
                      <a:r>
                        <a:rPr lang="en-US" sz="800" kern="100" dirty="0">
                          <a:effectLst/>
                          <a:latin typeface="Yu Gothic UI" panose="020B0500000000000000" pitchFamily="34" charset="-128"/>
                          <a:ea typeface="Yu Gothic UI" panose="020B0500000000000000" pitchFamily="34" charset="-128"/>
                          <a:cs typeface="メイリオ" panose="020B0604030504040204" pitchFamily="50" charset="-128"/>
                        </a:rPr>
                        <a:t>Windows</a:t>
                      </a: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の設定である［コントロールパネル］</a:t>
                      </a:r>
                      <a:r>
                        <a:rPr lang="ja-JP" sz="800" kern="100" dirty="0" err="1">
                          <a:effectLst/>
                          <a:latin typeface="Yu Gothic UI" panose="020B0500000000000000" pitchFamily="34" charset="-128"/>
                          <a:ea typeface="Yu Gothic UI" panose="020B0500000000000000" pitchFamily="34" charset="-128"/>
                          <a:cs typeface="メイリオ" panose="020B0604030504040204" pitchFamily="50" charset="-128"/>
                        </a:rPr>
                        <a:t>ー</a:t>
                      </a: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［ハードウェアとサウンド］</a:t>
                      </a:r>
                      <a:r>
                        <a:rPr lang="ja-JP" sz="800" kern="100" dirty="0" err="1">
                          <a:effectLst/>
                          <a:latin typeface="Yu Gothic UI" panose="020B0500000000000000" pitchFamily="34" charset="-128"/>
                          <a:ea typeface="Yu Gothic UI" panose="020B0500000000000000" pitchFamily="34" charset="-128"/>
                          <a:cs typeface="メイリオ" panose="020B0604030504040204" pitchFamily="50" charset="-128"/>
                        </a:rPr>
                        <a:t>ー</a:t>
                      </a: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［サウンド］をクリックして［サウンド］画面を開きます。</a:t>
                      </a:r>
                      <a:endParaRPr lang="ja-JP" sz="800" kern="100" dirty="0">
                        <a:effectLst/>
                        <a:latin typeface="Yu Gothic UI" panose="020B0500000000000000" pitchFamily="34" charset="-128"/>
                        <a:ea typeface="Yu Gothic UI" panose="020B0500000000000000" pitchFamily="34" charset="-128"/>
                        <a:cs typeface="Times New Roman" panose="02020603050405020304" pitchFamily="18" charset="0"/>
                      </a:endParaRPr>
                    </a:p>
                    <a:p>
                      <a:pPr marR="133350">
                        <a:lnSpc>
                          <a:spcPts val="1400"/>
                        </a:lnSpc>
                        <a:spcAft>
                          <a:spcPts val="0"/>
                        </a:spcAft>
                      </a:pP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２．［再生］タブの［スピーカー］をダブルクリックして、［スピーカーのプロパティ］画面を開きます。</a:t>
                      </a:r>
                      <a:endParaRPr lang="ja-JP" sz="800" kern="100" dirty="0">
                        <a:effectLst/>
                        <a:latin typeface="Yu Gothic UI" panose="020B0500000000000000" pitchFamily="34" charset="-128"/>
                        <a:ea typeface="Yu Gothic UI" panose="020B0500000000000000" pitchFamily="34" charset="-128"/>
                        <a:cs typeface="Times New Roman" panose="02020603050405020304" pitchFamily="18" charset="0"/>
                      </a:endParaRPr>
                    </a:p>
                    <a:p>
                      <a:pPr marR="133350">
                        <a:lnSpc>
                          <a:spcPts val="1400"/>
                        </a:lnSpc>
                        <a:spcAft>
                          <a:spcPts val="0"/>
                        </a:spcAft>
                      </a:pP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３．［音の明瞭化］タブを開き［すべての音の明瞭化を無効化する］にチェックを入れます。</a:t>
                      </a:r>
                      <a:endParaRPr lang="ja-JP" sz="800" kern="100" dirty="0">
                        <a:effectLst/>
                        <a:latin typeface="Yu Gothic UI" panose="020B0500000000000000" pitchFamily="34" charset="-128"/>
                        <a:ea typeface="Yu Gothic UI" panose="020B0500000000000000" pitchFamily="34" charset="-128"/>
                        <a:cs typeface="Times New Roman" panose="02020603050405020304" pitchFamily="18" charset="0"/>
                      </a:endParaRPr>
                    </a:p>
                    <a:p>
                      <a:pPr marR="133350">
                        <a:lnSpc>
                          <a:spcPts val="1400"/>
                        </a:lnSpc>
                        <a:spcAft>
                          <a:spcPts val="0"/>
                        </a:spcAft>
                      </a:pP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４．［適用］ボタンをクリックします。</a:t>
                      </a:r>
                      <a:endParaRPr lang="ja-JP" sz="800" kern="100" dirty="0">
                        <a:effectLst/>
                        <a:latin typeface="Yu Gothic UI" panose="020B0500000000000000" pitchFamily="34" charset="-128"/>
                        <a:ea typeface="Yu Gothic UI" panose="020B0500000000000000" pitchFamily="34" charset="-128"/>
                        <a:cs typeface="Times New Roman" panose="02020603050405020304" pitchFamily="18" charset="0"/>
                      </a:endParaRPr>
                    </a:p>
                    <a:p>
                      <a:pPr marR="133350">
                        <a:lnSpc>
                          <a:spcPts val="1400"/>
                        </a:lnSpc>
                        <a:spcAft>
                          <a:spcPts val="0"/>
                        </a:spcAft>
                      </a:pP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５．［</a:t>
                      </a:r>
                      <a:r>
                        <a:rPr lang="en-US" sz="800" kern="100" dirty="0">
                          <a:effectLst/>
                          <a:latin typeface="Yu Gothic UI" panose="020B0500000000000000" pitchFamily="34" charset="-128"/>
                          <a:ea typeface="Yu Gothic UI" panose="020B0500000000000000" pitchFamily="34" charset="-128"/>
                          <a:cs typeface="メイリオ" panose="020B0604030504040204" pitchFamily="50" charset="-128"/>
                        </a:rPr>
                        <a:t>OK</a:t>
                      </a: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］ボタンをクリックします。</a:t>
                      </a:r>
                      <a:endParaRPr lang="en-US" altLang="ja-JP" sz="800" kern="100" dirty="0">
                        <a:effectLst/>
                        <a:latin typeface="Yu Gothic UI" panose="020B0500000000000000" pitchFamily="34" charset="-128"/>
                        <a:ea typeface="Yu Gothic UI" panose="020B0500000000000000" pitchFamily="34" charset="-128"/>
                        <a:cs typeface="メイリオ" panose="020B0604030504040204" pitchFamily="50" charset="-128"/>
                      </a:endParaRPr>
                    </a:p>
                    <a:p>
                      <a:pPr marR="133350">
                        <a:lnSpc>
                          <a:spcPts val="1400"/>
                        </a:lnSpc>
                        <a:spcAft>
                          <a:spcPts val="0"/>
                        </a:spcAft>
                      </a:pPr>
                      <a:endParaRPr lang="ja-JP" sz="800" kern="100" dirty="0">
                        <a:effectLst/>
                        <a:latin typeface="Yu Gothic UI" panose="020B0500000000000000" pitchFamily="34" charset="-128"/>
                        <a:ea typeface="Yu Gothic UI" panose="020B0500000000000000" pitchFamily="34" charset="-128"/>
                        <a:cs typeface="Times New Roman" panose="02020603050405020304" pitchFamily="18" charset="0"/>
                      </a:endParaRPr>
                    </a:p>
                    <a:p>
                      <a:pPr marR="133350">
                        <a:lnSpc>
                          <a:spcPts val="1400"/>
                        </a:lnSpc>
                        <a:spcAft>
                          <a:spcPts val="0"/>
                        </a:spcAft>
                      </a:pP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【その２】</a:t>
                      </a:r>
                      <a:endParaRPr lang="ja-JP" sz="800" kern="100" dirty="0">
                        <a:effectLst/>
                        <a:latin typeface="Yu Gothic UI" panose="020B0500000000000000" pitchFamily="34" charset="-128"/>
                        <a:ea typeface="Yu Gothic UI" panose="020B0500000000000000" pitchFamily="34" charset="-128"/>
                        <a:cs typeface="Times New Roman" panose="02020603050405020304" pitchFamily="18" charset="0"/>
                      </a:endParaRPr>
                    </a:p>
                    <a:p>
                      <a:pPr marR="133350">
                        <a:lnSpc>
                          <a:spcPts val="1400"/>
                        </a:lnSpc>
                        <a:spcAft>
                          <a:spcPts val="0"/>
                        </a:spcAft>
                      </a:pPr>
                      <a:r>
                        <a:rPr lang="en-US" sz="800" kern="100" dirty="0">
                          <a:effectLst/>
                          <a:latin typeface="Yu Gothic UI" panose="020B0500000000000000" pitchFamily="34" charset="-128"/>
                          <a:ea typeface="Yu Gothic UI" panose="020B0500000000000000" pitchFamily="34" charset="-128"/>
                          <a:cs typeface="メイリオ" panose="020B0604030504040204" pitchFamily="50" charset="-128"/>
                        </a:rPr>
                        <a:t>1. Windows</a:t>
                      </a: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の設定である［コントロールパネル］</a:t>
                      </a:r>
                      <a:r>
                        <a:rPr lang="ja-JP" sz="800" kern="100" dirty="0" err="1">
                          <a:effectLst/>
                          <a:latin typeface="Yu Gothic UI" panose="020B0500000000000000" pitchFamily="34" charset="-128"/>
                          <a:ea typeface="Yu Gothic UI" panose="020B0500000000000000" pitchFamily="34" charset="-128"/>
                          <a:cs typeface="メイリオ" panose="020B0604030504040204" pitchFamily="50" charset="-128"/>
                        </a:rPr>
                        <a:t>ー</a:t>
                      </a: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［ハードウェアとサウンド］</a:t>
                      </a:r>
                      <a:r>
                        <a:rPr lang="ja-JP" sz="800" kern="100" dirty="0" err="1">
                          <a:effectLst/>
                          <a:latin typeface="Yu Gothic UI" panose="020B0500000000000000" pitchFamily="34" charset="-128"/>
                          <a:ea typeface="Yu Gothic UI" panose="020B0500000000000000" pitchFamily="34" charset="-128"/>
                          <a:cs typeface="メイリオ" panose="020B0604030504040204" pitchFamily="50" charset="-128"/>
                        </a:rPr>
                        <a:t>ー</a:t>
                      </a: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［デバイスとプリンター］内の［デバイスマネージャー］をクリックして［デバイスマネージャー］画面を開きます。</a:t>
                      </a:r>
                      <a:endParaRPr lang="ja-JP" sz="800" kern="100" dirty="0">
                        <a:effectLst/>
                        <a:latin typeface="Yu Gothic UI" panose="020B0500000000000000" pitchFamily="34" charset="-128"/>
                        <a:ea typeface="Yu Gothic UI" panose="020B0500000000000000" pitchFamily="34" charset="-128"/>
                        <a:cs typeface="Times New Roman" panose="02020603050405020304" pitchFamily="18" charset="0"/>
                      </a:endParaRPr>
                    </a:p>
                    <a:p>
                      <a:pPr marR="133350">
                        <a:lnSpc>
                          <a:spcPts val="1400"/>
                        </a:lnSpc>
                        <a:spcAft>
                          <a:spcPts val="0"/>
                        </a:spcAft>
                      </a:pP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２．サウンド、ビデオ、およびゲームコントローラーを展開して、インストール済みの</a:t>
                      </a:r>
                      <a:r>
                        <a:rPr lang="en-US" sz="800" kern="100" dirty="0">
                          <a:effectLst/>
                          <a:latin typeface="Yu Gothic UI" panose="020B0500000000000000" pitchFamily="34" charset="-128"/>
                          <a:ea typeface="Yu Gothic UI" panose="020B0500000000000000" pitchFamily="34" charset="-128"/>
                          <a:cs typeface="メイリオ" panose="020B0604030504040204" pitchFamily="50" charset="-128"/>
                        </a:rPr>
                        <a:t>Audio</a:t>
                      </a: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デバイスを右クリックし、［プロパティ］を選択します。</a:t>
                      </a:r>
                      <a:endParaRPr lang="ja-JP" sz="800" kern="100" dirty="0">
                        <a:effectLst/>
                        <a:latin typeface="Yu Gothic UI" panose="020B0500000000000000" pitchFamily="34" charset="-128"/>
                        <a:ea typeface="Yu Gothic UI" panose="020B0500000000000000" pitchFamily="34" charset="-128"/>
                        <a:cs typeface="Times New Roman" panose="02020603050405020304" pitchFamily="18" charset="0"/>
                      </a:endParaRPr>
                    </a:p>
                    <a:p>
                      <a:pPr marR="133350">
                        <a:lnSpc>
                          <a:spcPts val="1400"/>
                        </a:lnSpc>
                        <a:spcAft>
                          <a:spcPts val="0"/>
                        </a:spcAft>
                      </a:pP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３．［ドライバー］タブを開き、［ドライバーの更新］ボタンをクリックします。</a:t>
                      </a:r>
                      <a:endParaRPr lang="ja-JP" sz="800" kern="100" dirty="0">
                        <a:effectLst/>
                        <a:latin typeface="Yu Gothic UI" panose="020B0500000000000000" pitchFamily="34" charset="-128"/>
                        <a:ea typeface="Yu Gothic UI" panose="020B0500000000000000" pitchFamily="34" charset="-128"/>
                        <a:cs typeface="Times New Roman" panose="02020603050405020304" pitchFamily="18" charset="0"/>
                      </a:endParaRPr>
                    </a:p>
                    <a:p>
                      <a:pPr marR="133350">
                        <a:lnSpc>
                          <a:spcPts val="1400"/>
                        </a:lnSpc>
                        <a:spcAft>
                          <a:spcPts val="0"/>
                        </a:spcAft>
                      </a:pP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４．［コンピューターを参照してドライバーソフトウェアを検索］をクリックします。</a:t>
                      </a:r>
                      <a:endParaRPr lang="ja-JP" sz="800" kern="100" dirty="0">
                        <a:effectLst/>
                        <a:latin typeface="Yu Gothic UI" panose="020B0500000000000000" pitchFamily="34" charset="-128"/>
                        <a:ea typeface="Yu Gothic UI" panose="020B0500000000000000" pitchFamily="34" charset="-128"/>
                        <a:cs typeface="Times New Roman" panose="02020603050405020304" pitchFamily="18" charset="0"/>
                      </a:endParaRPr>
                    </a:p>
                    <a:p>
                      <a:pPr marR="133350">
                        <a:lnSpc>
                          <a:spcPts val="1400"/>
                        </a:lnSpc>
                        <a:spcAft>
                          <a:spcPts val="0"/>
                        </a:spcAft>
                      </a:pP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５．［コンピューター上の利用可能なドライバーの一覧から選択します］をクリックします。</a:t>
                      </a:r>
                      <a:endParaRPr lang="ja-JP" sz="800" kern="100" dirty="0">
                        <a:effectLst/>
                        <a:latin typeface="Yu Gothic UI" panose="020B0500000000000000" pitchFamily="34" charset="-128"/>
                        <a:ea typeface="Yu Gothic UI" panose="020B0500000000000000" pitchFamily="34" charset="-128"/>
                        <a:cs typeface="Times New Roman" panose="02020603050405020304" pitchFamily="18" charset="0"/>
                      </a:endParaRPr>
                    </a:p>
                    <a:p>
                      <a:pPr marR="133350">
                        <a:lnSpc>
                          <a:spcPts val="1400"/>
                        </a:lnSpc>
                        <a:spcAft>
                          <a:spcPts val="0"/>
                        </a:spcAft>
                      </a:pPr>
                      <a:r>
                        <a:rPr lang="en-US" sz="800" kern="100" dirty="0">
                          <a:effectLst/>
                          <a:latin typeface="Yu Gothic UI" panose="020B0500000000000000" pitchFamily="34" charset="-128"/>
                          <a:ea typeface="Yu Gothic UI" panose="020B0500000000000000" pitchFamily="34" charset="-128"/>
                          <a:cs typeface="メイリオ" panose="020B0604030504040204" pitchFamily="50" charset="-128"/>
                        </a:rPr>
                        <a:t>6</a:t>
                      </a:r>
                      <a:r>
                        <a:rPr lang="ja-JP" sz="800" kern="100" dirty="0" err="1">
                          <a:effectLst/>
                          <a:latin typeface="Yu Gothic UI" panose="020B0500000000000000" pitchFamily="34" charset="-128"/>
                          <a:ea typeface="Yu Gothic UI" panose="020B0500000000000000" pitchFamily="34" charset="-128"/>
                          <a:cs typeface="メイリオ" panose="020B0604030504040204" pitchFamily="50" charset="-128"/>
                        </a:rPr>
                        <a:t>．</a:t>
                      </a: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a:t>
                      </a:r>
                      <a:r>
                        <a:rPr lang="en-US" sz="800" kern="100" dirty="0">
                          <a:effectLst/>
                          <a:latin typeface="Yu Gothic UI" panose="020B0500000000000000" pitchFamily="34" charset="-128"/>
                          <a:ea typeface="Yu Gothic UI" panose="020B0500000000000000" pitchFamily="34" charset="-128"/>
                          <a:cs typeface="メイリオ" panose="020B0604030504040204" pitchFamily="50" charset="-128"/>
                        </a:rPr>
                        <a:t>High Definition Audio</a:t>
                      </a:r>
                      <a:r>
                        <a:rPr lang="ja-JP" sz="800" kern="100" dirty="0">
                          <a:effectLst/>
                          <a:latin typeface="Yu Gothic UI" panose="020B0500000000000000" pitchFamily="34" charset="-128"/>
                          <a:ea typeface="Yu Gothic UI" panose="020B0500000000000000" pitchFamily="34" charset="-128"/>
                          <a:cs typeface="メイリオ" panose="020B0604030504040204" pitchFamily="50" charset="-128"/>
                        </a:rPr>
                        <a:t>デバイス］を選択して、［次へ］ボタンを押します。</a:t>
                      </a:r>
                      <a:endParaRPr lang="ja-JP" sz="800" kern="100" dirty="0">
                        <a:effectLst/>
                        <a:latin typeface="Yu Gothic UI" panose="020B0500000000000000" pitchFamily="34" charset="-128"/>
                        <a:ea typeface="Yu Gothic UI" panose="020B0500000000000000" pitchFamily="34" charset="-128"/>
                        <a:cs typeface="Times New Roman" panose="02020603050405020304" pitchFamily="18" charset="0"/>
                      </a:endParaRPr>
                    </a:p>
                  </a:txBody>
                  <a:tcPr marL="27146" marR="27146" marT="13335" marB="13335"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625609276"/>
                  </a:ext>
                </a:extLst>
              </a:tr>
            </a:tbl>
          </a:graphicData>
        </a:graphic>
      </p:graphicFrame>
    </p:spTree>
    <p:extLst>
      <p:ext uri="{BB962C8B-B14F-4D97-AF65-F5344CB8AC3E}">
        <p14:creationId xmlns:p14="http://schemas.microsoft.com/office/powerpoint/2010/main" val="799578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カメラの設置範囲</a:t>
            </a:r>
            <a:r>
              <a:rPr kumimoji="1" lang="ja-JP" altLang="en-US" sz="2400" dirty="0"/>
              <a:t>（</a:t>
            </a:r>
            <a:r>
              <a:rPr kumimoji="1" lang="en-US" altLang="ja-JP" sz="2400" dirty="0"/>
              <a:t>X</a:t>
            </a:r>
            <a:r>
              <a:rPr kumimoji="1" lang="ja-JP" altLang="en-US" sz="2400" dirty="0"/>
              <a:t>シリーズ：</a:t>
            </a:r>
            <a:r>
              <a:rPr kumimoji="1" lang="en-US" altLang="ja-JP" sz="2400" dirty="0"/>
              <a:t>FHD</a:t>
            </a:r>
            <a:r>
              <a:rPr kumimoji="1" lang="ja-JP" altLang="en-US" sz="2400" dirty="0"/>
              <a:t>カメラ）</a:t>
            </a:r>
            <a:endParaRPr kumimoji="1" lang="ja-JP" altLang="en-US" dirty="0"/>
          </a:p>
        </p:txBody>
      </p:sp>
      <p:grpSp>
        <p:nvGrpSpPr>
          <p:cNvPr id="151" name="グループ化 150">
            <a:extLst>
              <a:ext uri="{FF2B5EF4-FFF2-40B4-BE49-F238E27FC236}">
                <a16:creationId xmlns:a16="http://schemas.microsoft.com/office/drawing/2014/main" id="{D731A123-DB15-2880-4026-3D1FD561BE10}"/>
              </a:ext>
            </a:extLst>
          </p:cNvPr>
          <p:cNvGrpSpPr/>
          <p:nvPr/>
        </p:nvGrpSpPr>
        <p:grpSpPr>
          <a:xfrm>
            <a:off x="644697" y="656081"/>
            <a:ext cx="5914352" cy="4405893"/>
            <a:chOff x="687897" y="591281"/>
            <a:chExt cx="5914352" cy="4405893"/>
          </a:xfrm>
        </p:grpSpPr>
        <p:sp>
          <p:nvSpPr>
            <p:cNvPr id="114" name="Rectangle 49">
              <a:extLst>
                <a:ext uri="{FF2B5EF4-FFF2-40B4-BE49-F238E27FC236}">
                  <a16:creationId xmlns:a16="http://schemas.microsoft.com/office/drawing/2014/main" id="{9F1A56B3-1BD2-6ED5-44FD-A0FD4BEBFCDB}"/>
                </a:ext>
              </a:extLst>
            </p:cNvPr>
            <p:cNvSpPr>
              <a:spLocks noChangeArrowheads="1"/>
            </p:cNvSpPr>
            <p:nvPr/>
          </p:nvSpPr>
          <p:spPr bwMode="auto">
            <a:xfrm>
              <a:off x="1577338" y="2237475"/>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15" name="Rectangle 50">
              <a:extLst>
                <a:ext uri="{FF2B5EF4-FFF2-40B4-BE49-F238E27FC236}">
                  <a16:creationId xmlns:a16="http://schemas.microsoft.com/office/drawing/2014/main" id="{FB9F2663-F860-2EDC-D2BC-D1945EEF54E7}"/>
                </a:ext>
              </a:extLst>
            </p:cNvPr>
            <p:cNvSpPr>
              <a:spLocks noChangeArrowheads="1"/>
            </p:cNvSpPr>
            <p:nvPr/>
          </p:nvSpPr>
          <p:spPr bwMode="auto">
            <a:xfrm>
              <a:off x="1577338" y="1794562"/>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16" name="Rectangle 51">
              <a:extLst>
                <a:ext uri="{FF2B5EF4-FFF2-40B4-BE49-F238E27FC236}">
                  <a16:creationId xmlns:a16="http://schemas.microsoft.com/office/drawing/2014/main" id="{4D7EBB7A-A3DB-D424-2C59-2D0D99124486}"/>
                </a:ext>
              </a:extLst>
            </p:cNvPr>
            <p:cNvSpPr>
              <a:spLocks noChangeArrowheads="1"/>
            </p:cNvSpPr>
            <p:nvPr/>
          </p:nvSpPr>
          <p:spPr bwMode="auto">
            <a:xfrm>
              <a:off x="1577338" y="1954106"/>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17" name="Line 53">
              <a:extLst>
                <a:ext uri="{FF2B5EF4-FFF2-40B4-BE49-F238E27FC236}">
                  <a16:creationId xmlns:a16="http://schemas.microsoft.com/office/drawing/2014/main" id="{4DA6215B-4A19-87AD-7391-1C401EF34560}"/>
                </a:ext>
              </a:extLst>
            </p:cNvPr>
            <p:cNvSpPr>
              <a:spLocks noChangeShapeType="1"/>
            </p:cNvSpPr>
            <p:nvPr/>
          </p:nvSpPr>
          <p:spPr bwMode="auto">
            <a:xfrm flipH="1" flipV="1">
              <a:off x="687897" y="3496327"/>
              <a:ext cx="5740264" cy="47264"/>
            </a:xfrm>
            <a:prstGeom prst="line">
              <a:avLst/>
            </a:prstGeom>
            <a:noFill/>
            <a:ln w="9525">
              <a:solidFill>
                <a:sysClr val="windowText" lastClr="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18" name="Line 54">
              <a:extLst>
                <a:ext uri="{FF2B5EF4-FFF2-40B4-BE49-F238E27FC236}">
                  <a16:creationId xmlns:a16="http://schemas.microsoft.com/office/drawing/2014/main" id="{1005623F-8B06-BD6C-4B06-BA4D4F47CFCB}"/>
                </a:ext>
              </a:extLst>
            </p:cNvPr>
            <p:cNvSpPr>
              <a:spLocks noChangeShapeType="1"/>
            </p:cNvSpPr>
            <p:nvPr/>
          </p:nvSpPr>
          <p:spPr bwMode="auto">
            <a:xfrm flipH="1">
              <a:off x="715278" y="1966012"/>
              <a:ext cx="5712883" cy="9643"/>
            </a:xfrm>
            <a:prstGeom prst="line">
              <a:avLst/>
            </a:prstGeom>
            <a:noFill/>
            <a:ln w="9525">
              <a:solidFill>
                <a:sysClr val="windowText" lastClr="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19" name="Arc 55">
              <a:extLst>
                <a:ext uri="{FF2B5EF4-FFF2-40B4-BE49-F238E27FC236}">
                  <a16:creationId xmlns:a16="http://schemas.microsoft.com/office/drawing/2014/main" id="{352BAE9B-8372-3CD6-8A5D-FC34C880B0EC}"/>
                </a:ext>
              </a:extLst>
            </p:cNvPr>
            <p:cNvSpPr>
              <a:spLocks/>
            </p:cNvSpPr>
            <p:nvPr/>
          </p:nvSpPr>
          <p:spPr bwMode="auto">
            <a:xfrm rot="20196764" flipH="1">
              <a:off x="1804965" y="1236160"/>
              <a:ext cx="1279922" cy="1071563"/>
            </a:xfrm>
            <a:custGeom>
              <a:avLst/>
              <a:gdLst>
                <a:gd name="G0" fmla="+- 0 0 0"/>
                <a:gd name="G1" fmla="+- 15317 0 0"/>
                <a:gd name="G2" fmla="+- 21600 0 0"/>
                <a:gd name="T0" fmla="*/ 15230 w 19789"/>
                <a:gd name="T1" fmla="*/ 0 h 15317"/>
                <a:gd name="T2" fmla="*/ 19789 w 19789"/>
                <a:gd name="T3" fmla="*/ 6660 h 15317"/>
                <a:gd name="T4" fmla="*/ 0 w 19789"/>
                <a:gd name="T5" fmla="*/ 15317 h 15317"/>
              </a:gdLst>
              <a:ahLst/>
              <a:cxnLst>
                <a:cxn ang="0">
                  <a:pos x="T0" y="T1"/>
                </a:cxn>
                <a:cxn ang="0">
                  <a:pos x="T2" y="T3"/>
                </a:cxn>
                <a:cxn ang="0">
                  <a:pos x="T4" y="T5"/>
                </a:cxn>
              </a:cxnLst>
              <a:rect l="0" t="0" r="r" b="b"/>
              <a:pathLst>
                <a:path w="19789" h="15317" fill="none" extrusionOk="0">
                  <a:moveTo>
                    <a:pt x="15229" y="0"/>
                  </a:moveTo>
                  <a:cubicBezTo>
                    <a:pt x="17154" y="1913"/>
                    <a:pt x="18701" y="4173"/>
                    <a:pt x="19789" y="6659"/>
                  </a:cubicBezTo>
                </a:path>
                <a:path w="19789" h="15317" stroke="0" extrusionOk="0">
                  <a:moveTo>
                    <a:pt x="15229" y="0"/>
                  </a:moveTo>
                  <a:cubicBezTo>
                    <a:pt x="17154" y="1913"/>
                    <a:pt x="18701" y="4173"/>
                    <a:pt x="19789" y="6659"/>
                  </a:cubicBezTo>
                  <a:lnTo>
                    <a:pt x="0" y="15317"/>
                  </a:lnTo>
                  <a:close/>
                </a:path>
              </a:pathLst>
            </a:custGeom>
            <a:noFill/>
            <a:ln w="9525">
              <a:solidFill>
                <a:sysClr val="windowText" lastClr="00000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20" name="Arc 56">
              <a:extLst>
                <a:ext uri="{FF2B5EF4-FFF2-40B4-BE49-F238E27FC236}">
                  <a16:creationId xmlns:a16="http://schemas.microsoft.com/office/drawing/2014/main" id="{0DBF8D2F-4DF5-C874-8250-0C6DCE1F0059}"/>
                </a:ext>
              </a:extLst>
            </p:cNvPr>
            <p:cNvSpPr>
              <a:spLocks/>
            </p:cNvSpPr>
            <p:nvPr/>
          </p:nvSpPr>
          <p:spPr bwMode="auto">
            <a:xfrm rot="20196764" flipH="1">
              <a:off x="1827586" y="2818500"/>
              <a:ext cx="1279922" cy="1073944"/>
            </a:xfrm>
            <a:custGeom>
              <a:avLst/>
              <a:gdLst>
                <a:gd name="G0" fmla="+- 0 0 0"/>
                <a:gd name="G1" fmla="+- 15346 0 0"/>
                <a:gd name="G2" fmla="+- 21600 0 0"/>
                <a:gd name="T0" fmla="*/ 15200 w 19789"/>
                <a:gd name="T1" fmla="*/ 0 h 15346"/>
                <a:gd name="T2" fmla="*/ 19789 w 19789"/>
                <a:gd name="T3" fmla="*/ 6689 h 15346"/>
                <a:gd name="T4" fmla="*/ 0 w 19789"/>
                <a:gd name="T5" fmla="*/ 15346 h 15346"/>
              </a:gdLst>
              <a:ahLst/>
              <a:cxnLst>
                <a:cxn ang="0">
                  <a:pos x="T0" y="T1"/>
                </a:cxn>
                <a:cxn ang="0">
                  <a:pos x="T2" y="T3"/>
                </a:cxn>
                <a:cxn ang="0">
                  <a:pos x="T4" y="T5"/>
                </a:cxn>
              </a:cxnLst>
              <a:rect l="0" t="0" r="r" b="b"/>
              <a:pathLst>
                <a:path w="19789" h="15346" fill="none" extrusionOk="0">
                  <a:moveTo>
                    <a:pt x="15200" y="-1"/>
                  </a:moveTo>
                  <a:cubicBezTo>
                    <a:pt x="17138" y="1919"/>
                    <a:pt x="18695" y="4189"/>
                    <a:pt x="19789" y="6688"/>
                  </a:cubicBezTo>
                </a:path>
                <a:path w="19789" h="15346" stroke="0" extrusionOk="0">
                  <a:moveTo>
                    <a:pt x="15200" y="-1"/>
                  </a:moveTo>
                  <a:cubicBezTo>
                    <a:pt x="17138" y="1919"/>
                    <a:pt x="18695" y="4189"/>
                    <a:pt x="19789" y="6688"/>
                  </a:cubicBezTo>
                  <a:lnTo>
                    <a:pt x="0" y="15346"/>
                  </a:lnTo>
                  <a:close/>
                </a:path>
              </a:pathLst>
            </a:custGeom>
            <a:noFill/>
            <a:ln w="9525">
              <a:solidFill>
                <a:sysClr val="windowText" lastClr="00000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21" name="Arc 57">
              <a:extLst>
                <a:ext uri="{FF2B5EF4-FFF2-40B4-BE49-F238E27FC236}">
                  <a16:creationId xmlns:a16="http://schemas.microsoft.com/office/drawing/2014/main" id="{4E3FA472-F714-843A-5AFE-2663692ADE7D}"/>
                </a:ext>
              </a:extLst>
            </p:cNvPr>
            <p:cNvSpPr>
              <a:spLocks/>
            </p:cNvSpPr>
            <p:nvPr/>
          </p:nvSpPr>
          <p:spPr bwMode="auto">
            <a:xfrm rot="1403236" flipH="1" flipV="1">
              <a:off x="1832349" y="3206644"/>
              <a:ext cx="1279922" cy="1058466"/>
            </a:xfrm>
            <a:custGeom>
              <a:avLst/>
              <a:gdLst>
                <a:gd name="G0" fmla="+- 0 0 0"/>
                <a:gd name="G1" fmla="+- 15125 0 0"/>
                <a:gd name="G2" fmla="+- 21600 0 0"/>
                <a:gd name="T0" fmla="*/ 15420 w 19789"/>
                <a:gd name="T1" fmla="*/ 0 h 15125"/>
                <a:gd name="T2" fmla="*/ 19789 w 19789"/>
                <a:gd name="T3" fmla="*/ 6468 h 15125"/>
                <a:gd name="T4" fmla="*/ 0 w 19789"/>
                <a:gd name="T5" fmla="*/ 15125 h 15125"/>
              </a:gdLst>
              <a:ahLst/>
              <a:cxnLst>
                <a:cxn ang="0">
                  <a:pos x="T0" y="T1"/>
                </a:cxn>
                <a:cxn ang="0">
                  <a:pos x="T2" y="T3"/>
                </a:cxn>
                <a:cxn ang="0">
                  <a:pos x="T4" y="T5"/>
                </a:cxn>
              </a:cxnLst>
              <a:rect l="0" t="0" r="r" b="b"/>
              <a:pathLst>
                <a:path w="19789" h="15125" fill="none" extrusionOk="0">
                  <a:moveTo>
                    <a:pt x="15420" y="-1"/>
                  </a:moveTo>
                  <a:cubicBezTo>
                    <a:pt x="17257" y="1872"/>
                    <a:pt x="18737" y="4064"/>
                    <a:pt x="19789" y="6467"/>
                  </a:cubicBezTo>
                </a:path>
                <a:path w="19789" h="15125" stroke="0" extrusionOk="0">
                  <a:moveTo>
                    <a:pt x="15420" y="-1"/>
                  </a:moveTo>
                  <a:cubicBezTo>
                    <a:pt x="17257" y="1872"/>
                    <a:pt x="18737" y="4064"/>
                    <a:pt x="19789" y="6467"/>
                  </a:cubicBezTo>
                  <a:lnTo>
                    <a:pt x="0" y="15125"/>
                  </a:lnTo>
                  <a:close/>
                </a:path>
              </a:pathLst>
            </a:custGeom>
            <a:noFill/>
            <a:ln w="9525">
              <a:solidFill>
                <a:sysClr val="windowText" lastClr="00000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22" name="Text Box 58">
              <a:extLst>
                <a:ext uri="{FF2B5EF4-FFF2-40B4-BE49-F238E27FC236}">
                  <a16:creationId xmlns:a16="http://schemas.microsoft.com/office/drawing/2014/main" id="{13C4BE19-42DE-C21F-E2E9-4425E5106E60}"/>
                </a:ext>
              </a:extLst>
            </p:cNvPr>
            <p:cNvSpPr txBox="1">
              <a:spLocks noChangeArrowheads="1"/>
            </p:cNvSpPr>
            <p:nvPr/>
          </p:nvSpPr>
          <p:spPr bwMode="auto">
            <a:xfrm>
              <a:off x="1612546" y="1810041"/>
              <a:ext cx="33374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sz="75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0°</a:t>
              </a:r>
            </a:p>
          </p:txBody>
        </p:sp>
        <p:sp>
          <p:nvSpPr>
            <p:cNvPr id="123" name="Text Box 59">
              <a:extLst>
                <a:ext uri="{FF2B5EF4-FFF2-40B4-BE49-F238E27FC236}">
                  <a16:creationId xmlns:a16="http://schemas.microsoft.com/office/drawing/2014/main" id="{751ADB74-F553-39AC-785A-8DB5188E7B22}"/>
                </a:ext>
              </a:extLst>
            </p:cNvPr>
            <p:cNvSpPr txBox="1">
              <a:spLocks noChangeArrowheads="1"/>
            </p:cNvSpPr>
            <p:nvPr/>
          </p:nvSpPr>
          <p:spPr bwMode="auto">
            <a:xfrm>
              <a:off x="1332060" y="1571916"/>
              <a:ext cx="579005"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sz="75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30°</a:t>
              </a:r>
              <a:r>
                <a:rPr lang="ja-JP" altLang="en-US" sz="75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以内</a:t>
              </a:r>
            </a:p>
          </p:txBody>
        </p:sp>
        <p:sp>
          <p:nvSpPr>
            <p:cNvPr id="124" name="Text Box 60">
              <a:extLst>
                <a:ext uri="{FF2B5EF4-FFF2-40B4-BE49-F238E27FC236}">
                  <a16:creationId xmlns:a16="http://schemas.microsoft.com/office/drawing/2014/main" id="{11B298F1-2576-EB9D-E5CD-9647B3E00825}"/>
                </a:ext>
              </a:extLst>
            </p:cNvPr>
            <p:cNvSpPr txBox="1">
              <a:spLocks noChangeArrowheads="1"/>
            </p:cNvSpPr>
            <p:nvPr/>
          </p:nvSpPr>
          <p:spPr bwMode="auto">
            <a:xfrm>
              <a:off x="1628023" y="3386429"/>
              <a:ext cx="33374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sz="75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0°</a:t>
              </a:r>
            </a:p>
          </p:txBody>
        </p:sp>
        <p:sp>
          <p:nvSpPr>
            <p:cNvPr id="125" name="Text Box 61">
              <a:extLst>
                <a:ext uri="{FF2B5EF4-FFF2-40B4-BE49-F238E27FC236}">
                  <a16:creationId xmlns:a16="http://schemas.microsoft.com/office/drawing/2014/main" id="{265C2211-EA33-C331-ECA1-9DB0213E0C8B}"/>
                </a:ext>
              </a:extLst>
            </p:cNvPr>
            <p:cNvSpPr txBox="1">
              <a:spLocks noChangeArrowheads="1"/>
            </p:cNvSpPr>
            <p:nvPr/>
          </p:nvSpPr>
          <p:spPr bwMode="auto">
            <a:xfrm>
              <a:off x="1411831" y="2975663"/>
              <a:ext cx="579005"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sz="75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30°</a:t>
              </a:r>
              <a:r>
                <a:rPr lang="ja-JP" altLang="en-US" sz="75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以内</a:t>
              </a:r>
            </a:p>
          </p:txBody>
        </p:sp>
        <p:sp>
          <p:nvSpPr>
            <p:cNvPr id="126" name="Text Box 62">
              <a:extLst>
                <a:ext uri="{FF2B5EF4-FFF2-40B4-BE49-F238E27FC236}">
                  <a16:creationId xmlns:a16="http://schemas.microsoft.com/office/drawing/2014/main" id="{B825609A-C668-453B-79DB-7D5D9CBD7E41}"/>
                </a:ext>
              </a:extLst>
            </p:cNvPr>
            <p:cNvSpPr txBox="1">
              <a:spLocks noChangeArrowheads="1"/>
            </p:cNvSpPr>
            <p:nvPr/>
          </p:nvSpPr>
          <p:spPr bwMode="auto">
            <a:xfrm>
              <a:off x="1411831" y="3926973"/>
              <a:ext cx="579005"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sz="75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30°</a:t>
              </a:r>
              <a:r>
                <a:rPr lang="ja-JP" altLang="en-US" sz="75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以内</a:t>
              </a:r>
            </a:p>
          </p:txBody>
        </p:sp>
        <p:sp>
          <p:nvSpPr>
            <p:cNvPr id="127" name="Line 63">
              <a:extLst>
                <a:ext uri="{FF2B5EF4-FFF2-40B4-BE49-F238E27FC236}">
                  <a16:creationId xmlns:a16="http://schemas.microsoft.com/office/drawing/2014/main" id="{E472707E-A017-D6A3-C092-4A024D7C30CC}"/>
                </a:ext>
              </a:extLst>
            </p:cNvPr>
            <p:cNvSpPr>
              <a:spLocks noChangeShapeType="1"/>
            </p:cNvSpPr>
            <p:nvPr/>
          </p:nvSpPr>
          <p:spPr bwMode="auto">
            <a:xfrm>
              <a:off x="5807846" y="953062"/>
              <a:ext cx="0" cy="2878661"/>
            </a:xfrm>
            <a:prstGeom prst="line">
              <a:avLst/>
            </a:prstGeom>
            <a:noFill/>
            <a:ln w="9525">
              <a:solidFill>
                <a:sysClr val="windowText" lastClr="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28" name="Line 67">
              <a:extLst>
                <a:ext uri="{FF2B5EF4-FFF2-40B4-BE49-F238E27FC236}">
                  <a16:creationId xmlns:a16="http://schemas.microsoft.com/office/drawing/2014/main" id="{7DADADA9-703C-F158-9311-C8B62A5B1F2D}"/>
                </a:ext>
              </a:extLst>
            </p:cNvPr>
            <p:cNvSpPr>
              <a:spLocks noChangeShapeType="1"/>
            </p:cNvSpPr>
            <p:nvPr/>
          </p:nvSpPr>
          <p:spPr bwMode="auto">
            <a:xfrm>
              <a:off x="3107508" y="953061"/>
              <a:ext cx="0" cy="2987008"/>
            </a:xfrm>
            <a:prstGeom prst="line">
              <a:avLst/>
            </a:prstGeom>
            <a:noFill/>
            <a:ln w="9525">
              <a:solidFill>
                <a:sysClr val="windowText" lastClr="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29" name="Text Box 68">
              <a:extLst>
                <a:ext uri="{FF2B5EF4-FFF2-40B4-BE49-F238E27FC236}">
                  <a16:creationId xmlns:a16="http://schemas.microsoft.com/office/drawing/2014/main" id="{97DB755C-806F-3CFE-3417-3C61EADAE70F}"/>
                </a:ext>
              </a:extLst>
            </p:cNvPr>
            <p:cNvSpPr txBox="1">
              <a:spLocks noChangeArrowheads="1"/>
            </p:cNvSpPr>
            <p:nvPr/>
          </p:nvSpPr>
          <p:spPr bwMode="auto">
            <a:xfrm>
              <a:off x="5807845" y="598679"/>
              <a:ext cx="794404" cy="338554"/>
            </a:xfrm>
            <a:prstGeom prst="rect">
              <a:avLst/>
            </a:prstGeom>
            <a:solidFill>
              <a:srgbClr val="33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ct val="50000"/>
                </a:spcBef>
              </a:pPr>
              <a:r>
                <a:rPr lang="ja-JP" altLang="en-US" sz="8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ナンバープレート撮像開始位置</a:t>
              </a:r>
            </a:p>
          </p:txBody>
        </p:sp>
        <p:pic>
          <p:nvPicPr>
            <p:cNvPr id="130" name="Picture 70" descr="横">
              <a:extLst>
                <a:ext uri="{FF2B5EF4-FFF2-40B4-BE49-F238E27FC236}">
                  <a16:creationId xmlns:a16="http://schemas.microsoft.com/office/drawing/2014/main" id="{3170BF13-1B8C-198F-6074-6951F1BD246D}"/>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7033" y="1592157"/>
              <a:ext cx="1587104" cy="569119"/>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71" descr="上">
              <a:extLst>
                <a:ext uri="{FF2B5EF4-FFF2-40B4-BE49-F238E27FC236}">
                  <a16:creationId xmlns:a16="http://schemas.microsoft.com/office/drawing/2014/main" id="{F4F38F35-D3A1-62D8-6354-CB0707AB9DC2}"/>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7508" y="3153066"/>
              <a:ext cx="1571625" cy="766763"/>
            </a:xfrm>
            <a:prstGeom prst="rect">
              <a:avLst/>
            </a:prstGeom>
            <a:noFill/>
            <a:extLst>
              <a:ext uri="{909E8E84-426E-40DD-AFC4-6F175D3DCCD1}">
                <a14:hiddenFill xmlns:a14="http://schemas.microsoft.com/office/drawing/2010/main">
                  <a:solidFill>
                    <a:srgbClr val="FFFFFF"/>
                  </a:solidFill>
                </a14:hiddenFill>
              </a:ext>
            </a:extLst>
          </p:spPr>
        </p:pic>
        <p:sp>
          <p:nvSpPr>
            <p:cNvPr id="132" name="Line 72">
              <a:extLst>
                <a:ext uri="{FF2B5EF4-FFF2-40B4-BE49-F238E27FC236}">
                  <a16:creationId xmlns:a16="http://schemas.microsoft.com/office/drawing/2014/main" id="{01FA22CF-4665-1CEE-F90E-C596E8500AB2}"/>
                </a:ext>
              </a:extLst>
            </p:cNvPr>
            <p:cNvSpPr>
              <a:spLocks noChangeShapeType="1"/>
            </p:cNvSpPr>
            <p:nvPr/>
          </p:nvSpPr>
          <p:spPr bwMode="auto">
            <a:xfrm rot="720000" flipH="1">
              <a:off x="1021533" y="3024479"/>
              <a:ext cx="4835129" cy="39290"/>
            </a:xfrm>
            <a:prstGeom prst="line">
              <a:avLst/>
            </a:prstGeom>
            <a:noFill/>
            <a:ln w="9525">
              <a:solidFill>
                <a:sysClr val="windowText" lastClr="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33" name="Line 73">
              <a:extLst>
                <a:ext uri="{FF2B5EF4-FFF2-40B4-BE49-F238E27FC236}">
                  <a16:creationId xmlns:a16="http://schemas.microsoft.com/office/drawing/2014/main" id="{7ECF3AF3-4DB2-01BC-B224-85E575EF505B}"/>
                </a:ext>
              </a:extLst>
            </p:cNvPr>
            <p:cNvSpPr>
              <a:spLocks noChangeShapeType="1"/>
            </p:cNvSpPr>
            <p:nvPr/>
          </p:nvSpPr>
          <p:spPr bwMode="auto">
            <a:xfrm rot="720000" flipH="1">
              <a:off x="1243706" y="3080268"/>
              <a:ext cx="4439840" cy="1916906"/>
            </a:xfrm>
            <a:prstGeom prst="line">
              <a:avLst/>
            </a:prstGeom>
            <a:noFill/>
            <a:ln w="9525">
              <a:solidFill>
                <a:sysClr val="windowText" lastClr="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pic>
          <p:nvPicPr>
            <p:cNvPr id="134" name="Picture 74">
              <a:extLst>
                <a:ext uri="{FF2B5EF4-FFF2-40B4-BE49-F238E27FC236}">
                  <a16:creationId xmlns:a16="http://schemas.microsoft.com/office/drawing/2014/main" id="{608B2D96-6395-A34D-1E28-10FC626E554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8309" y="1538579"/>
              <a:ext cx="669131" cy="711994"/>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75">
              <a:extLst>
                <a:ext uri="{FF2B5EF4-FFF2-40B4-BE49-F238E27FC236}">
                  <a16:creationId xmlns:a16="http://schemas.microsoft.com/office/drawing/2014/main" id="{A9C32C3B-F234-FAA4-68FB-87B79C3513F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35218" y="3120919"/>
              <a:ext cx="621506" cy="809625"/>
            </a:xfrm>
            <a:prstGeom prst="rect">
              <a:avLst/>
            </a:prstGeom>
            <a:noFill/>
            <a:extLst>
              <a:ext uri="{909E8E84-426E-40DD-AFC4-6F175D3DCCD1}">
                <a14:hiddenFill xmlns:a14="http://schemas.microsoft.com/office/drawing/2010/main">
                  <a:solidFill>
                    <a:srgbClr val="FFFFFF"/>
                  </a:solidFill>
                </a14:hiddenFill>
              </a:ext>
            </a:extLst>
          </p:spPr>
        </p:pic>
        <p:sp>
          <p:nvSpPr>
            <p:cNvPr id="136" name="Line 76">
              <a:extLst>
                <a:ext uri="{FF2B5EF4-FFF2-40B4-BE49-F238E27FC236}">
                  <a16:creationId xmlns:a16="http://schemas.microsoft.com/office/drawing/2014/main" id="{C29F2F79-EDC0-765E-B395-520E0EC6EE04}"/>
                </a:ext>
              </a:extLst>
            </p:cNvPr>
            <p:cNvSpPr>
              <a:spLocks noChangeShapeType="1"/>
            </p:cNvSpPr>
            <p:nvPr/>
          </p:nvSpPr>
          <p:spPr bwMode="auto">
            <a:xfrm rot="1500000">
              <a:off x="838177" y="1455235"/>
              <a:ext cx="2376488" cy="0"/>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37" name="Line 77">
              <a:extLst>
                <a:ext uri="{FF2B5EF4-FFF2-40B4-BE49-F238E27FC236}">
                  <a16:creationId xmlns:a16="http://schemas.microsoft.com/office/drawing/2014/main" id="{A97F94B5-D773-3B2A-B379-D54D581D1DD4}"/>
                </a:ext>
              </a:extLst>
            </p:cNvPr>
            <p:cNvSpPr>
              <a:spLocks noChangeShapeType="1"/>
            </p:cNvSpPr>
            <p:nvPr/>
          </p:nvSpPr>
          <p:spPr bwMode="auto">
            <a:xfrm rot="1500000">
              <a:off x="838177" y="3020906"/>
              <a:ext cx="2376488" cy="0"/>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pic>
          <p:nvPicPr>
            <p:cNvPr id="138" name="Picture 78" descr="NP1000">
              <a:extLst>
                <a:ext uri="{FF2B5EF4-FFF2-40B4-BE49-F238E27FC236}">
                  <a16:creationId xmlns:a16="http://schemas.microsoft.com/office/drawing/2014/main" id="{43BDE4C3-ECD0-3B99-F0E4-B0D1A0D79F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00000" flipH="1">
              <a:off x="702446" y="849207"/>
              <a:ext cx="350044" cy="146447"/>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79" descr="NP1000">
              <a:extLst>
                <a:ext uri="{FF2B5EF4-FFF2-40B4-BE49-F238E27FC236}">
                  <a16:creationId xmlns:a16="http://schemas.microsoft.com/office/drawing/2014/main" id="{BB8E074B-4406-BDE4-A5A7-AB75484C46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440000" flipH="1">
              <a:off x="732212" y="2416069"/>
              <a:ext cx="348853" cy="146447"/>
            </a:xfrm>
            <a:prstGeom prst="rect">
              <a:avLst/>
            </a:prstGeom>
            <a:noFill/>
            <a:extLst>
              <a:ext uri="{909E8E84-426E-40DD-AFC4-6F175D3DCCD1}">
                <a14:hiddenFill xmlns:a14="http://schemas.microsoft.com/office/drawing/2010/main">
                  <a:solidFill>
                    <a:srgbClr val="FFFFFF"/>
                  </a:solidFill>
                </a14:hiddenFill>
              </a:ext>
            </a:extLst>
          </p:spPr>
        </p:pic>
        <p:sp>
          <p:nvSpPr>
            <p:cNvPr id="140" name="Line 80">
              <a:extLst>
                <a:ext uri="{FF2B5EF4-FFF2-40B4-BE49-F238E27FC236}">
                  <a16:creationId xmlns:a16="http://schemas.microsoft.com/office/drawing/2014/main" id="{7461224A-3402-5A09-4497-4CCDAEA6DC50}"/>
                </a:ext>
              </a:extLst>
            </p:cNvPr>
            <p:cNvSpPr>
              <a:spLocks noChangeShapeType="1"/>
            </p:cNvSpPr>
            <p:nvPr/>
          </p:nvSpPr>
          <p:spPr bwMode="auto">
            <a:xfrm rot="20100000">
              <a:off x="838177" y="4047225"/>
              <a:ext cx="2376488" cy="0"/>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pic>
          <p:nvPicPr>
            <p:cNvPr id="141" name="Picture 81" descr="NP1000">
              <a:extLst>
                <a:ext uri="{FF2B5EF4-FFF2-40B4-BE49-F238E27FC236}">
                  <a16:creationId xmlns:a16="http://schemas.microsoft.com/office/drawing/2014/main" id="{31A9AE30-027D-CC32-F3E8-A3B94D270F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077449" flipH="1" flipV="1">
              <a:off x="729831" y="4509188"/>
              <a:ext cx="348853" cy="146447"/>
            </a:xfrm>
            <a:prstGeom prst="rect">
              <a:avLst/>
            </a:prstGeom>
            <a:noFill/>
            <a:extLst>
              <a:ext uri="{909E8E84-426E-40DD-AFC4-6F175D3DCCD1}">
                <a14:hiddenFill xmlns:a14="http://schemas.microsoft.com/office/drawing/2010/main">
                  <a:solidFill>
                    <a:srgbClr val="FFFFFF"/>
                  </a:solidFill>
                </a14:hiddenFill>
              </a:ext>
            </a:extLst>
          </p:spPr>
        </p:pic>
        <p:sp>
          <p:nvSpPr>
            <p:cNvPr id="142" name="Text Box 82">
              <a:extLst>
                <a:ext uri="{FF2B5EF4-FFF2-40B4-BE49-F238E27FC236}">
                  <a16:creationId xmlns:a16="http://schemas.microsoft.com/office/drawing/2014/main" id="{06331649-A145-8D03-3BDF-DA2D138039F6}"/>
                </a:ext>
              </a:extLst>
            </p:cNvPr>
            <p:cNvSpPr txBox="1">
              <a:spLocks noChangeArrowheads="1"/>
            </p:cNvSpPr>
            <p:nvPr/>
          </p:nvSpPr>
          <p:spPr bwMode="auto">
            <a:xfrm>
              <a:off x="3110536" y="591281"/>
              <a:ext cx="794404" cy="338554"/>
            </a:xfrm>
            <a:prstGeom prst="rect">
              <a:avLst/>
            </a:prstGeom>
            <a:solidFill>
              <a:srgbClr val="33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ct val="50000"/>
                </a:spcBef>
              </a:pPr>
              <a:r>
                <a:rPr lang="ja-JP" altLang="en-US" sz="8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ナンバープレート撮像終了位置</a:t>
              </a:r>
            </a:p>
          </p:txBody>
        </p:sp>
        <p:sp>
          <p:nvSpPr>
            <p:cNvPr id="143" name="Line 41">
              <a:extLst>
                <a:ext uri="{FF2B5EF4-FFF2-40B4-BE49-F238E27FC236}">
                  <a16:creationId xmlns:a16="http://schemas.microsoft.com/office/drawing/2014/main" id="{6898A89C-C5AC-5587-CBD1-C634E7736C81}"/>
                </a:ext>
              </a:extLst>
            </p:cNvPr>
            <p:cNvSpPr>
              <a:spLocks noChangeShapeType="1"/>
            </p:cNvSpPr>
            <p:nvPr/>
          </p:nvSpPr>
          <p:spPr bwMode="auto">
            <a:xfrm flipH="1">
              <a:off x="3110959" y="2349744"/>
              <a:ext cx="2700338" cy="0"/>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44" name="Line 67">
              <a:extLst>
                <a:ext uri="{FF2B5EF4-FFF2-40B4-BE49-F238E27FC236}">
                  <a16:creationId xmlns:a16="http://schemas.microsoft.com/office/drawing/2014/main" id="{71E14E80-7D55-934E-EDFB-0465CCCE3965}"/>
                </a:ext>
              </a:extLst>
            </p:cNvPr>
            <p:cNvSpPr>
              <a:spLocks noChangeShapeType="1"/>
            </p:cNvSpPr>
            <p:nvPr/>
          </p:nvSpPr>
          <p:spPr bwMode="auto">
            <a:xfrm>
              <a:off x="1035869" y="863494"/>
              <a:ext cx="0" cy="3969944"/>
            </a:xfrm>
            <a:prstGeom prst="line">
              <a:avLst/>
            </a:prstGeom>
            <a:noFill/>
            <a:ln w="9525">
              <a:solidFill>
                <a:sysClr val="windowText" lastClr="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45" name="Line 41">
              <a:extLst>
                <a:ext uri="{FF2B5EF4-FFF2-40B4-BE49-F238E27FC236}">
                  <a16:creationId xmlns:a16="http://schemas.microsoft.com/office/drawing/2014/main" id="{7BDC53D6-3B55-DD0F-4109-88DEAEDDB9BA}"/>
                </a:ext>
              </a:extLst>
            </p:cNvPr>
            <p:cNvSpPr>
              <a:spLocks noChangeShapeType="1"/>
            </p:cNvSpPr>
            <p:nvPr/>
          </p:nvSpPr>
          <p:spPr bwMode="auto">
            <a:xfrm flipH="1">
              <a:off x="1055316" y="974492"/>
              <a:ext cx="4752529" cy="0"/>
            </a:xfrm>
            <a:prstGeom prst="line">
              <a:avLst/>
            </a:prstGeom>
            <a:noFill/>
            <a:ln w="2857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46" name="Text Box 43">
              <a:extLst>
                <a:ext uri="{FF2B5EF4-FFF2-40B4-BE49-F238E27FC236}">
                  <a16:creationId xmlns:a16="http://schemas.microsoft.com/office/drawing/2014/main" id="{594CC15E-341E-30F5-0E8D-AA4A9F1B582D}"/>
                </a:ext>
              </a:extLst>
            </p:cNvPr>
            <p:cNvSpPr txBox="1">
              <a:spLocks noChangeArrowheads="1"/>
            </p:cNvSpPr>
            <p:nvPr/>
          </p:nvSpPr>
          <p:spPr bwMode="auto">
            <a:xfrm>
              <a:off x="4768861" y="1004417"/>
              <a:ext cx="102944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sz="1050"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L1=5m</a:t>
              </a:r>
              <a:r>
                <a:rPr lang="ja-JP" altLang="en-US" sz="1050"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1050"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12m</a:t>
              </a:r>
              <a:endParaRPr lang="ja-JP" altLang="en-US" sz="1050"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47" name="Text Box 43">
              <a:extLst>
                <a:ext uri="{FF2B5EF4-FFF2-40B4-BE49-F238E27FC236}">
                  <a16:creationId xmlns:a16="http://schemas.microsoft.com/office/drawing/2014/main" id="{81C2A134-6E63-D30E-DA74-381835715BFE}"/>
                </a:ext>
              </a:extLst>
            </p:cNvPr>
            <p:cNvSpPr txBox="1">
              <a:spLocks noChangeArrowheads="1"/>
            </p:cNvSpPr>
            <p:nvPr/>
          </p:nvSpPr>
          <p:spPr bwMode="auto">
            <a:xfrm>
              <a:off x="3196969" y="2332670"/>
              <a:ext cx="252986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L2=1.68m</a:t>
              </a:r>
              <a:r>
                <a:rPr lang="ja-JP" altLang="en-US"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以上</a:t>
              </a:r>
              <a:br>
                <a:rPr lang="en-US" altLang="ja-JP"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br>
              <a:r>
                <a:rPr lang="en-US" altLang="ja-JP"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時速</a:t>
              </a:r>
              <a:r>
                <a:rPr lang="en-US" altLang="ja-JP"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20</a:t>
              </a:r>
              <a:r>
                <a:rPr lang="ja-JP" altLang="en-US"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キロで</a:t>
              </a:r>
              <a:r>
                <a:rPr lang="en-US" altLang="ja-JP"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10ips</a:t>
              </a:r>
              <a:r>
                <a:rPr lang="ja-JP" altLang="en-US"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で</a:t>
              </a:r>
              <a:r>
                <a:rPr lang="en-US" altLang="ja-JP"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3</a:t>
              </a:r>
              <a:r>
                <a:rPr lang="ja-JP" altLang="en-US"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コマ撮影＝</a:t>
              </a:r>
              <a:r>
                <a:rPr lang="en-US" altLang="ja-JP"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1.68m</a:t>
              </a:r>
              <a:r>
                <a:rPr lang="ja-JP" altLang="en-US"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a:t>
              </a:r>
            </a:p>
          </p:txBody>
        </p:sp>
      </p:grpSp>
      <p:sp>
        <p:nvSpPr>
          <p:cNvPr id="148" name="正方形/長方形 147">
            <a:extLst>
              <a:ext uri="{FF2B5EF4-FFF2-40B4-BE49-F238E27FC236}">
                <a16:creationId xmlns:a16="http://schemas.microsoft.com/office/drawing/2014/main" id="{0BA5628F-10BA-EF02-2F61-002D049C1ED7}"/>
              </a:ext>
            </a:extLst>
          </p:cNvPr>
          <p:cNvSpPr/>
          <p:nvPr/>
        </p:nvSpPr>
        <p:spPr>
          <a:xfrm>
            <a:off x="6028710" y="3992115"/>
            <a:ext cx="2706723" cy="765425"/>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defRPr/>
            </a:pPr>
            <a:r>
              <a:rPr kumimoji="0" lang="en-US" altLang="ja-JP" sz="1200" kern="0" dirty="0">
                <a:solidFill>
                  <a:srgbClr val="FF0000"/>
                </a:solidFill>
                <a:latin typeface="Yu Gothic UI" panose="020B0500000000000000" pitchFamily="34" charset="-128"/>
                <a:ea typeface="Yu Gothic UI" panose="020B0500000000000000" pitchFamily="34" charset="-128"/>
              </a:rPr>
              <a:t>L2</a:t>
            </a:r>
            <a:r>
              <a:rPr kumimoji="0" lang="ja-JP" altLang="en-US" sz="1200" kern="0" dirty="0">
                <a:solidFill>
                  <a:srgbClr val="FF0000"/>
                </a:solidFill>
                <a:latin typeface="Yu Gothic UI" panose="020B0500000000000000" pitchFamily="34" charset="-128"/>
                <a:ea typeface="Yu Gothic UI" panose="020B0500000000000000" pitchFamily="34" charset="-128"/>
              </a:rPr>
              <a:t>の必要最短距離</a:t>
            </a:r>
            <a:br>
              <a:rPr kumimoji="0" lang="en-US" altLang="ja-JP" sz="1200" kern="0" dirty="0">
                <a:solidFill>
                  <a:srgbClr val="FF0000"/>
                </a:solidFill>
                <a:latin typeface="Yu Gothic UI" panose="020B0500000000000000" pitchFamily="34" charset="-128"/>
                <a:ea typeface="Yu Gothic UI" panose="020B0500000000000000" pitchFamily="34" charset="-128"/>
              </a:rPr>
            </a:br>
            <a:r>
              <a:rPr kumimoji="0" lang="ja-JP" altLang="en-US" sz="1200" kern="0" dirty="0">
                <a:solidFill>
                  <a:srgbClr val="FF0000"/>
                </a:solidFill>
                <a:latin typeface="Yu Gothic UI" panose="020B0500000000000000" pitchFamily="34" charset="-128"/>
                <a:ea typeface="Yu Gothic UI" panose="020B0500000000000000" pitchFamily="34" charset="-128"/>
              </a:rPr>
              <a:t>俯角：</a:t>
            </a:r>
            <a:r>
              <a:rPr kumimoji="0" lang="en-US" altLang="ja-JP" sz="1200" kern="0" dirty="0">
                <a:solidFill>
                  <a:srgbClr val="FF0000"/>
                </a:solidFill>
                <a:latin typeface="Yu Gothic UI" panose="020B0500000000000000" pitchFamily="34" charset="-128"/>
                <a:ea typeface="Yu Gothic UI" panose="020B0500000000000000" pitchFamily="34" charset="-128"/>
              </a:rPr>
              <a:t>0</a:t>
            </a:r>
            <a:r>
              <a:rPr kumimoji="0" lang="ja-JP" altLang="en-US" sz="1200" kern="0" dirty="0">
                <a:solidFill>
                  <a:srgbClr val="FF0000"/>
                </a:solidFill>
                <a:latin typeface="Yu Gothic UI" panose="020B0500000000000000" pitchFamily="34" charset="-128"/>
                <a:ea typeface="Yu Gothic UI" panose="020B0500000000000000" pitchFamily="34" charset="-128"/>
              </a:rPr>
              <a:t>度⇒理論上</a:t>
            </a:r>
            <a:r>
              <a:rPr kumimoji="0" lang="en-US" altLang="ja-JP" sz="1200" kern="0" dirty="0">
                <a:solidFill>
                  <a:srgbClr val="FF0000"/>
                </a:solidFill>
                <a:latin typeface="Yu Gothic UI" panose="020B0500000000000000" pitchFamily="34" charset="-128"/>
                <a:ea typeface="Yu Gothic UI" panose="020B0500000000000000" pitchFamily="34" charset="-128"/>
              </a:rPr>
              <a:t>1.68</a:t>
            </a:r>
            <a:r>
              <a:rPr kumimoji="0" lang="ja-JP" altLang="en-US" sz="1200" kern="0" dirty="0">
                <a:solidFill>
                  <a:srgbClr val="FF0000"/>
                </a:solidFill>
                <a:latin typeface="Yu Gothic UI" panose="020B0500000000000000" pitchFamily="34" charset="-128"/>
                <a:ea typeface="Yu Gothic UI" panose="020B0500000000000000" pitchFamily="34" charset="-128"/>
              </a:rPr>
              <a:t>～∞</a:t>
            </a:r>
            <a:r>
              <a:rPr kumimoji="0" lang="en-US" altLang="ja-JP" sz="1200" kern="0" dirty="0">
                <a:solidFill>
                  <a:srgbClr val="FF0000"/>
                </a:solidFill>
                <a:latin typeface="Yu Gothic UI" panose="020B0500000000000000" pitchFamily="34" charset="-128"/>
                <a:ea typeface="Yu Gothic UI" panose="020B0500000000000000" pitchFamily="34" charset="-128"/>
              </a:rPr>
              <a:t>m</a:t>
            </a:r>
          </a:p>
          <a:p>
            <a:pPr>
              <a:defRPr/>
            </a:pPr>
            <a:r>
              <a:rPr kumimoji="0" lang="ja-JP" altLang="en-US" sz="1200" kern="0" dirty="0">
                <a:solidFill>
                  <a:srgbClr val="FF0000"/>
                </a:solidFill>
                <a:latin typeface="Yu Gothic UI" panose="020B0500000000000000" pitchFamily="34" charset="-128"/>
                <a:ea typeface="Yu Gothic UI" panose="020B0500000000000000" pitchFamily="34" charset="-128"/>
              </a:rPr>
              <a:t>俯角：</a:t>
            </a:r>
            <a:r>
              <a:rPr kumimoji="0" lang="en-US" altLang="ja-JP" sz="1200" kern="0" dirty="0">
                <a:solidFill>
                  <a:srgbClr val="FF0000"/>
                </a:solidFill>
                <a:latin typeface="Yu Gothic UI" panose="020B0500000000000000" pitchFamily="34" charset="-128"/>
                <a:ea typeface="Yu Gothic UI" panose="020B0500000000000000" pitchFamily="34" charset="-128"/>
              </a:rPr>
              <a:t>30</a:t>
            </a:r>
            <a:r>
              <a:rPr kumimoji="0" lang="ja-JP" altLang="en-US" sz="1200" kern="0" dirty="0">
                <a:solidFill>
                  <a:srgbClr val="FF0000"/>
                </a:solidFill>
                <a:latin typeface="Yu Gothic UI" panose="020B0500000000000000" pitchFamily="34" charset="-128"/>
                <a:ea typeface="Yu Gothic UI" panose="020B0500000000000000" pitchFamily="34" charset="-128"/>
              </a:rPr>
              <a:t>度⇒</a:t>
            </a:r>
            <a:r>
              <a:rPr kumimoji="0" lang="en-US" altLang="ja-JP" sz="1200" kern="0" dirty="0">
                <a:solidFill>
                  <a:srgbClr val="FF0000"/>
                </a:solidFill>
                <a:latin typeface="Yu Gothic UI" panose="020B0500000000000000" pitchFamily="34" charset="-128"/>
                <a:ea typeface="Yu Gothic UI" panose="020B0500000000000000" pitchFamily="34" charset="-128"/>
              </a:rPr>
              <a:t>1.68m</a:t>
            </a:r>
          </a:p>
          <a:p>
            <a:pPr>
              <a:defRPr/>
            </a:pPr>
            <a:r>
              <a:rPr kumimoji="0" lang="en-US" altLang="ja-JP" sz="1200" kern="0" dirty="0">
                <a:solidFill>
                  <a:srgbClr val="FF0000"/>
                </a:solidFill>
                <a:latin typeface="Yu Gothic UI" panose="020B0500000000000000" pitchFamily="34" charset="-128"/>
                <a:ea typeface="Yu Gothic UI" panose="020B0500000000000000" pitchFamily="34" charset="-128"/>
              </a:rPr>
              <a:t>※</a:t>
            </a:r>
            <a:r>
              <a:rPr kumimoji="0" lang="ja-JP" altLang="en-US" sz="1200" kern="0" dirty="0">
                <a:solidFill>
                  <a:srgbClr val="FF0000"/>
                </a:solidFill>
                <a:latin typeface="Yu Gothic UI" panose="020B0500000000000000" pitchFamily="34" charset="-128"/>
                <a:ea typeface="Yu Gothic UI" panose="020B0500000000000000" pitchFamily="34" charset="-128"/>
              </a:rPr>
              <a:t>プレート幅（</a:t>
            </a:r>
            <a:r>
              <a:rPr kumimoji="0" lang="en-US" altLang="ja-JP" sz="1200" kern="0" dirty="0">
                <a:solidFill>
                  <a:srgbClr val="FF0000"/>
                </a:solidFill>
                <a:latin typeface="Yu Gothic UI" panose="020B0500000000000000" pitchFamily="34" charset="-128"/>
                <a:ea typeface="Yu Gothic UI" panose="020B0500000000000000" pitchFamily="34" charset="-128"/>
              </a:rPr>
              <a:t>pixel</a:t>
            </a:r>
            <a:r>
              <a:rPr kumimoji="0" lang="ja-JP" altLang="en-US" sz="1200" kern="0" dirty="0">
                <a:solidFill>
                  <a:srgbClr val="FF0000"/>
                </a:solidFill>
                <a:latin typeface="Yu Gothic UI" panose="020B0500000000000000" pitchFamily="34" charset="-128"/>
                <a:ea typeface="Yu Gothic UI" panose="020B0500000000000000" pitchFamily="34" charset="-128"/>
              </a:rPr>
              <a:t>数）の確保が前提</a:t>
            </a:r>
          </a:p>
        </p:txBody>
      </p:sp>
      <p:sp>
        <p:nvSpPr>
          <p:cNvPr id="149" name="テキスト ボックス 148">
            <a:extLst>
              <a:ext uri="{FF2B5EF4-FFF2-40B4-BE49-F238E27FC236}">
                <a16:creationId xmlns:a16="http://schemas.microsoft.com/office/drawing/2014/main" id="{A903F486-99E9-B1E5-53B9-F5E14A8A0D57}"/>
              </a:ext>
            </a:extLst>
          </p:cNvPr>
          <p:cNvSpPr txBox="1"/>
          <p:nvPr/>
        </p:nvSpPr>
        <p:spPr>
          <a:xfrm>
            <a:off x="6816515" y="1346657"/>
            <a:ext cx="1543049" cy="461665"/>
          </a:xfrm>
          <a:prstGeom prst="rect">
            <a:avLst/>
          </a:prstGeom>
          <a:noFill/>
        </p:spPr>
        <p:txBody>
          <a:bodyPr wrap="square" rtlCol="0">
            <a:spAutoFit/>
          </a:bodyPr>
          <a:lstStyle/>
          <a:p>
            <a:r>
              <a:rPr lang="ja-JP" altLang="en-US" sz="1200" dirty="0">
                <a:solidFill>
                  <a:prstClr val="black"/>
                </a:solidFill>
                <a:latin typeface="Yu Gothic UI" panose="020B0500000000000000" pitchFamily="34" charset="-128"/>
                <a:ea typeface="Yu Gothic UI" panose="020B0500000000000000" pitchFamily="34" charset="-128"/>
              </a:rPr>
              <a:t>時速</a:t>
            </a:r>
            <a:r>
              <a:rPr lang="en-US" altLang="ja-JP" sz="1200" dirty="0">
                <a:solidFill>
                  <a:prstClr val="black"/>
                </a:solidFill>
                <a:latin typeface="Yu Gothic UI" panose="020B0500000000000000" pitchFamily="34" charset="-128"/>
                <a:ea typeface="Yu Gothic UI" panose="020B0500000000000000" pitchFamily="34" charset="-128"/>
              </a:rPr>
              <a:t>20Km</a:t>
            </a:r>
            <a:r>
              <a:rPr lang="ja-JP" altLang="en-US" sz="1200" dirty="0">
                <a:solidFill>
                  <a:prstClr val="black"/>
                </a:solidFill>
                <a:latin typeface="Yu Gothic UI" panose="020B0500000000000000" pitchFamily="34" charset="-128"/>
                <a:ea typeface="Yu Gothic UI" panose="020B0500000000000000" pitchFamily="34" charset="-128"/>
              </a:rPr>
              <a:t>での</a:t>
            </a:r>
            <a:endParaRPr lang="en-US" altLang="ja-JP" sz="1200" dirty="0">
              <a:solidFill>
                <a:prstClr val="black"/>
              </a:solidFill>
              <a:latin typeface="Yu Gothic UI" panose="020B0500000000000000" pitchFamily="34" charset="-128"/>
              <a:ea typeface="Yu Gothic UI" panose="020B0500000000000000" pitchFamily="34" charset="-128"/>
            </a:endParaRPr>
          </a:p>
          <a:p>
            <a:r>
              <a:rPr lang="ja-JP" altLang="en-US" sz="1200" dirty="0">
                <a:solidFill>
                  <a:prstClr val="black"/>
                </a:solidFill>
                <a:latin typeface="Yu Gothic UI" panose="020B0500000000000000" pitchFamily="34" charset="-128"/>
                <a:ea typeface="Yu Gothic UI" panose="020B0500000000000000" pitchFamily="34" charset="-128"/>
              </a:rPr>
              <a:t>移動距離と撮影枚数</a:t>
            </a:r>
          </a:p>
        </p:txBody>
      </p:sp>
      <p:graphicFrame>
        <p:nvGraphicFramePr>
          <p:cNvPr id="152" name="表 151">
            <a:extLst>
              <a:ext uri="{FF2B5EF4-FFF2-40B4-BE49-F238E27FC236}">
                <a16:creationId xmlns:a16="http://schemas.microsoft.com/office/drawing/2014/main" id="{3B158436-4051-5610-7C23-7EE560328FA5}"/>
              </a:ext>
            </a:extLst>
          </p:cNvPr>
          <p:cNvGraphicFramePr>
            <a:graphicFrameLocks noGrp="1"/>
          </p:cNvGraphicFramePr>
          <p:nvPr>
            <p:extLst>
              <p:ext uri="{D42A27DB-BD31-4B8C-83A1-F6EECF244321}">
                <p14:modId xmlns:p14="http://schemas.microsoft.com/office/powerpoint/2010/main" val="2365709118"/>
              </p:ext>
            </p:extLst>
          </p:nvPr>
        </p:nvGraphicFramePr>
        <p:xfrm>
          <a:off x="6833582" y="1833779"/>
          <a:ext cx="1543050" cy="1720215"/>
        </p:xfrm>
        <a:graphic>
          <a:graphicData uri="http://schemas.openxmlformats.org/drawingml/2006/table">
            <a:tbl>
              <a:tblPr/>
              <a:tblGrid>
                <a:gridCol w="771525">
                  <a:extLst>
                    <a:ext uri="{9D8B030D-6E8A-4147-A177-3AD203B41FA5}">
                      <a16:colId xmlns:a16="http://schemas.microsoft.com/office/drawing/2014/main" val="3264561519"/>
                    </a:ext>
                  </a:extLst>
                </a:gridCol>
                <a:gridCol w="771525">
                  <a:extLst>
                    <a:ext uri="{9D8B030D-6E8A-4147-A177-3AD203B41FA5}">
                      <a16:colId xmlns:a16="http://schemas.microsoft.com/office/drawing/2014/main" val="3900840532"/>
                    </a:ext>
                  </a:extLst>
                </a:gridCol>
              </a:tblGrid>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u="none" strike="noStrike" dirty="0">
                          <a:effectLst/>
                          <a:latin typeface="Yu Gothic UI" panose="020B0500000000000000" pitchFamily="34" charset="-128"/>
                          <a:ea typeface="Yu Gothic UI" panose="020B0500000000000000" pitchFamily="34" charset="-128"/>
                        </a:rPr>
                        <a:t>移動距離</a:t>
                      </a:r>
                      <a:r>
                        <a:rPr lang="en-US" altLang="ja-JP" sz="1000" u="none" strike="noStrike" dirty="0">
                          <a:effectLst/>
                          <a:latin typeface="Yu Gothic UI" panose="020B0500000000000000" pitchFamily="34" charset="-128"/>
                          <a:ea typeface="Yu Gothic UI" panose="020B0500000000000000" pitchFamily="34" charset="-128"/>
                        </a:rPr>
                        <a:t>(</a:t>
                      </a:r>
                      <a:r>
                        <a:rPr lang="en-US" sz="1000" u="none" strike="noStrike" dirty="0">
                          <a:effectLst/>
                          <a:latin typeface="Yu Gothic UI" panose="020B0500000000000000" pitchFamily="34" charset="-128"/>
                          <a:ea typeface="Yu Gothic UI" panose="020B0500000000000000" pitchFamily="34" charset="-128"/>
                        </a:rPr>
                        <a:t>m)</a:t>
                      </a:r>
                      <a:endParaRPr lang="en-US"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u="none" strike="noStrike" dirty="0">
                          <a:effectLst/>
                          <a:latin typeface="Yu Gothic UI" panose="020B0500000000000000" pitchFamily="34" charset="-128"/>
                          <a:ea typeface="Yu Gothic UI" panose="020B0500000000000000" pitchFamily="34" charset="-128"/>
                        </a:rPr>
                        <a:t>撮影枚数</a:t>
                      </a:r>
                      <a:r>
                        <a:rPr lang="en-US" altLang="ja-JP" sz="1000" u="none" strike="noStrike" dirty="0">
                          <a:effectLst/>
                          <a:latin typeface="Yu Gothic UI" panose="020B0500000000000000" pitchFamily="34" charset="-128"/>
                          <a:ea typeface="Yu Gothic UI" panose="020B0500000000000000" pitchFamily="34" charset="-128"/>
                        </a:rPr>
                        <a:t>(</a:t>
                      </a:r>
                      <a:r>
                        <a:rPr lang="ja-JP" altLang="en-US" sz="1000" u="none" strike="noStrike" dirty="0">
                          <a:effectLst/>
                          <a:latin typeface="Yu Gothic UI" panose="020B0500000000000000" pitchFamily="34" charset="-128"/>
                          <a:ea typeface="Yu Gothic UI" panose="020B0500000000000000" pitchFamily="34" charset="-128"/>
                        </a:rPr>
                        <a:t>枚</a:t>
                      </a:r>
                      <a:r>
                        <a:rPr lang="en-US" altLang="ja-JP" sz="1000" u="none" strike="noStrike" dirty="0">
                          <a:effectLst/>
                          <a:latin typeface="Yu Gothic UI" panose="020B0500000000000000" pitchFamily="34" charset="-128"/>
                          <a:ea typeface="Yu Gothic UI" panose="020B0500000000000000" pitchFamily="34" charset="-128"/>
                        </a:rPr>
                        <a:t>)</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878990859"/>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0.56</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1</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199356683"/>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1.11</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2</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412542111"/>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1.67</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3</a:t>
                      </a:r>
                      <a:endParaRPr lang="en-US" altLang="ja-JP" sz="1000" b="0" i="0" u="none" strike="noStrike" dirty="0">
                        <a:solidFill>
                          <a:srgbClr val="0061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67175477"/>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2.22</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4</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639408370"/>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2.78</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5</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731386450"/>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3.33</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6</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87571404"/>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3.89</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7</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52883213"/>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4.44</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8</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52244847"/>
                  </a:ext>
                </a:extLst>
              </a:tr>
              <a:tr h="177165">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5.00</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9</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26527151"/>
                  </a:ext>
                </a:extLst>
              </a:tr>
            </a:tbl>
          </a:graphicData>
        </a:graphic>
      </p:graphicFrame>
    </p:spTree>
    <p:extLst>
      <p:ext uri="{BB962C8B-B14F-4D97-AF65-F5344CB8AC3E}">
        <p14:creationId xmlns:p14="http://schemas.microsoft.com/office/powerpoint/2010/main" val="1975811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F65D9BEE-954A-F48D-9A7E-002156582A0D}"/>
              </a:ext>
            </a:extLst>
          </p:cNvPr>
          <p:cNvSpPr/>
          <p:nvPr/>
        </p:nvSpPr>
        <p:spPr>
          <a:xfrm>
            <a:off x="6029345" y="3996441"/>
            <a:ext cx="2706723" cy="765425"/>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defRPr/>
            </a:pPr>
            <a:r>
              <a:rPr kumimoji="0" lang="en-US" altLang="ja-JP" sz="1200" kern="0" dirty="0">
                <a:solidFill>
                  <a:srgbClr val="FF0000"/>
                </a:solidFill>
                <a:latin typeface="Yu Gothic UI" panose="020B0500000000000000" pitchFamily="34" charset="-128"/>
                <a:ea typeface="Yu Gothic UI" panose="020B0500000000000000" pitchFamily="34" charset="-128"/>
              </a:rPr>
              <a:t>L2</a:t>
            </a:r>
            <a:r>
              <a:rPr kumimoji="0" lang="ja-JP" altLang="en-US" sz="1200" kern="0" dirty="0">
                <a:solidFill>
                  <a:srgbClr val="FF0000"/>
                </a:solidFill>
                <a:latin typeface="Yu Gothic UI" panose="020B0500000000000000" pitchFamily="34" charset="-128"/>
                <a:ea typeface="Yu Gothic UI" panose="020B0500000000000000" pitchFamily="34" charset="-128"/>
              </a:rPr>
              <a:t>の必要最短距離</a:t>
            </a:r>
            <a:br>
              <a:rPr kumimoji="0" lang="en-US" altLang="ja-JP" sz="1200" kern="0" dirty="0">
                <a:solidFill>
                  <a:srgbClr val="FF0000"/>
                </a:solidFill>
                <a:latin typeface="Yu Gothic UI" panose="020B0500000000000000" pitchFamily="34" charset="-128"/>
                <a:ea typeface="Yu Gothic UI" panose="020B0500000000000000" pitchFamily="34" charset="-128"/>
              </a:rPr>
            </a:br>
            <a:r>
              <a:rPr kumimoji="0" lang="ja-JP" altLang="en-US" sz="1200" kern="0" dirty="0">
                <a:solidFill>
                  <a:srgbClr val="FF0000"/>
                </a:solidFill>
                <a:latin typeface="Yu Gothic UI" panose="020B0500000000000000" pitchFamily="34" charset="-128"/>
                <a:ea typeface="Yu Gothic UI" panose="020B0500000000000000" pitchFamily="34" charset="-128"/>
              </a:rPr>
              <a:t>俯角：</a:t>
            </a:r>
            <a:r>
              <a:rPr kumimoji="0" lang="en-US" altLang="ja-JP" sz="1200" kern="0" dirty="0">
                <a:solidFill>
                  <a:srgbClr val="FF0000"/>
                </a:solidFill>
                <a:latin typeface="Yu Gothic UI" panose="020B0500000000000000" pitchFamily="34" charset="-128"/>
                <a:ea typeface="Yu Gothic UI" panose="020B0500000000000000" pitchFamily="34" charset="-128"/>
              </a:rPr>
              <a:t>0</a:t>
            </a:r>
            <a:r>
              <a:rPr kumimoji="0" lang="ja-JP" altLang="en-US" sz="1200" kern="0" dirty="0">
                <a:solidFill>
                  <a:srgbClr val="FF0000"/>
                </a:solidFill>
                <a:latin typeface="Yu Gothic UI" panose="020B0500000000000000" pitchFamily="34" charset="-128"/>
                <a:ea typeface="Yu Gothic UI" panose="020B0500000000000000" pitchFamily="34" charset="-128"/>
              </a:rPr>
              <a:t>度⇒理論上</a:t>
            </a:r>
            <a:r>
              <a:rPr kumimoji="0" lang="en-US" altLang="ja-JP" sz="1200" kern="0" dirty="0">
                <a:solidFill>
                  <a:srgbClr val="FF0000"/>
                </a:solidFill>
                <a:latin typeface="Yu Gothic UI" panose="020B0500000000000000" pitchFamily="34" charset="-128"/>
                <a:ea typeface="Yu Gothic UI" panose="020B0500000000000000" pitchFamily="34" charset="-128"/>
              </a:rPr>
              <a:t>3.34</a:t>
            </a:r>
            <a:r>
              <a:rPr kumimoji="0" lang="ja-JP" altLang="en-US" sz="1200" kern="0" dirty="0">
                <a:solidFill>
                  <a:srgbClr val="FF0000"/>
                </a:solidFill>
                <a:latin typeface="Yu Gothic UI" panose="020B0500000000000000" pitchFamily="34" charset="-128"/>
                <a:ea typeface="Yu Gothic UI" panose="020B0500000000000000" pitchFamily="34" charset="-128"/>
              </a:rPr>
              <a:t>～∞</a:t>
            </a:r>
            <a:r>
              <a:rPr kumimoji="0" lang="en-US" altLang="ja-JP" sz="1200" kern="0" dirty="0">
                <a:solidFill>
                  <a:srgbClr val="FF0000"/>
                </a:solidFill>
                <a:latin typeface="Yu Gothic UI" panose="020B0500000000000000" pitchFamily="34" charset="-128"/>
                <a:ea typeface="Yu Gothic UI" panose="020B0500000000000000" pitchFamily="34" charset="-128"/>
              </a:rPr>
              <a:t>m</a:t>
            </a:r>
          </a:p>
          <a:p>
            <a:pPr>
              <a:defRPr/>
            </a:pPr>
            <a:r>
              <a:rPr kumimoji="0" lang="ja-JP" altLang="en-US" sz="1200" kern="0" dirty="0">
                <a:solidFill>
                  <a:srgbClr val="FF0000"/>
                </a:solidFill>
                <a:latin typeface="Yu Gothic UI" panose="020B0500000000000000" pitchFamily="34" charset="-128"/>
                <a:ea typeface="Yu Gothic UI" panose="020B0500000000000000" pitchFamily="34" charset="-128"/>
              </a:rPr>
              <a:t>俯角：</a:t>
            </a:r>
            <a:r>
              <a:rPr kumimoji="0" lang="en-US" altLang="ja-JP" sz="1200" kern="0" dirty="0">
                <a:solidFill>
                  <a:srgbClr val="FF0000"/>
                </a:solidFill>
                <a:latin typeface="Yu Gothic UI" panose="020B0500000000000000" pitchFamily="34" charset="-128"/>
                <a:ea typeface="Yu Gothic UI" panose="020B0500000000000000" pitchFamily="34" charset="-128"/>
              </a:rPr>
              <a:t>30</a:t>
            </a:r>
            <a:r>
              <a:rPr kumimoji="0" lang="ja-JP" altLang="en-US" sz="1200" kern="0" dirty="0">
                <a:solidFill>
                  <a:srgbClr val="FF0000"/>
                </a:solidFill>
                <a:latin typeface="Yu Gothic UI" panose="020B0500000000000000" pitchFamily="34" charset="-128"/>
                <a:ea typeface="Yu Gothic UI" panose="020B0500000000000000" pitchFamily="34" charset="-128"/>
              </a:rPr>
              <a:t>度⇒</a:t>
            </a:r>
            <a:r>
              <a:rPr kumimoji="0" lang="en-US" altLang="ja-JP" sz="1200" kern="0" dirty="0">
                <a:solidFill>
                  <a:srgbClr val="FF0000"/>
                </a:solidFill>
                <a:latin typeface="Yu Gothic UI" panose="020B0500000000000000" pitchFamily="34" charset="-128"/>
                <a:ea typeface="Yu Gothic UI" panose="020B0500000000000000" pitchFamily="34" charset="-128"/>
              </a:rPr>
              <a:t>3.34m</a:t>
            </a:r>
          </a:p>
          <a:p>
            <a:pPr>
              <a:defRPr/>
            </a:pPr>
            <a:r>
              <a:rPr kumimoji="0" lang="en-US" altLang="ja-JP" sz="1200" kern="0" dirty="0">
                <a:solidFill>
                  <a:srgbClr val="FF0000"/>
                </a:solidFill>
                <a:latin typeface="Yu Gothic UI" panose="020B0500000000000000" pitchFamily="34" charset="-128"/>
                <a:ea typeface="Yu Gothic UI" panose="020B0500000000000000" pitchFamily="34" charset="-128"/>
              </a:rPr>
              <a:t>※</a:t>
            </a:r>
            <a:r>
              <a:rPr kumimoji="0" lang="ja-JP" altLang="en-US" sz="1200" kern="0" dirty="0">
                <a:solidFill>
                  <a:srgbClr val="FF0000"/>
                </a:solidFill>
                <a:latin typeface="Yu Gothic UI" panose="020B0500000000000000" pitchFamily="34" charset="-128"/>
                <a:ea typeface="Yu Gothic UI" panose="020B0500000000000000" pitchFamily="34" charset="-128"/>
              </a:rPr>
              <a:t>プレート幅（</a:t>
            </a:r>
            <a:r>
              <a:rPr kumimoji="0" lang="en-US" altLang="ja-JP" sz="1200" kern="0" dirty="0">
                <a:solidFill>
                  <a:srgbClr val="FF0000"/>
                </a:solidFill>
                <a:latin typeface="Yu Gothic UI" panose="020B0500000000000000" pitchFamily="34" charset="-128"/>
                <a:ea typeface="Yu Gothic UI" panose="020B0500000000000000" pitchFamily="34" charset="-128"/>
              </a:rPr>
              <a:t>pixel</a:t>
            </a:r>
            <a:r>
              <a:rPr kumimoji="0" lang="ja-JP" altLang="en-US" sz="1200" kern="0" dirty="0">
                <a:solidFill>
                  <a:srgbClr val="FF0000"/>
                </a:solidFill>
                <a:latin typeface="Yu Gothic UI" panose="020B0500000000000000" pitchFamily="34" charset="-128"/>
                <a:ea typeface="Yu Gothic UI" panose="020B0500000000000000" pitchFamily="34" charset="-128"/>
              </a:rPr>
              <a:t>数）の確保が前提</a:t>
            </a:r>
          </a:p>
        </p:txBody>
      </p:sp>
      <p:graphicFrame>
        <p:nvGraphicFramePr>
          <p:cNvPr id="41" name="表 40">
            <a:extLst>
              <a:ext uri="{FF2B5EF4-FFF2-40B4-BE49-F238E27FC236}">
                <a16:creationId xmlns:a16="http://schemas.microsoft.com/office/drawing/2014/main" id="{422EB1F0-A4F7-9ADB-B94F-DA740B2A7A1D}"/>
              </a:ext>
            </a:extLst>
          </p:cNvPr>
          <p:cNvGraphicFramePr>
            <a:graphicFrameLocks noGrp="1"/>
          </p:cNvGraphicFramePr>
          <p:nvPr>
            <p:extLst>
              <p:ext uri="{D42A27DB-BD31-4B8C-83A1-F6EECF244321}">
                <p14:modId xmlns:p14="http://schemas.microsoft.com/office/powerpoint/2010/main" val="3958556524"/>
              </p:ext>
            </p:extLst>
          </p:nvPr>
        </p:nvGraphicFramePr>
        <p:xfrm>
          <a:off x="6847982" y="2035379"/>
          <a:ext cx="1543050" cy="1720215"/>
        </p:xfrm>
        <a:graphic>
          <a:graphicData uri="http://schemas.openxmlformats.org/drawingml/2006/table">
            <a:tbl>
              <a:tblPr/>
              <a:tblGrid>
                <a:gridCol w="771525">
                  <a:extLst>
                    <a:ext uri="{9D8B030D-6E8A-4147-A177-3AD203B41FA5}">
                      <a16:colId xmlns:a16="http://schemas.microsoft.com/office/drawing/2014/main" val="2611957314"/>
                    </a:ext>
                  </a:extLst>
                </a:gridCol>
                <a:gridCol w="771525">
                  <a:extLst>
                    <a:ext uri="{9D8B030D-6E8A-4147-A177-3AD203B41FA5}">
                      <a16:colId xmlns:a16="http://schemas.microsoft.com/office/drawing/2014/main" val="544101446"/>
                    </a:ext>
                  </a:extLst>
                </a:gridCol>
              </a:tblGrid>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u="none" strike="noStrike" dirty="0">
                          <a:effectLst/>
                          <a:latin typeface="Yu Gothic UI" panose="020B0500000000000000" pitchFamily="34" charset="-128"/>
                          <a:ea typeface="Yu Gothic UI" panose="020B0500000000000000" pitchFamily="34" charset="-128"/>
                        </a:rPr>
                        <a:t>移動距離</a:t>
                      </a:r>
                      <a:r>
                        <a:rPr lang="en-US" altLang="ja-JP" sz="1000" u="none" strike="noStrike" dirty="0">
                          <a:effectLst/>
                          <a:latin typeface="Yu Gothic UI" panose="020B0500000000000000" pitchFamily="34" charset="-128"/>
                          <a:ea typeface="Yu Gothic UI" panose="020B0500000000000000" pitchFamily="34" charset="-128"/>
                        </a:rPr>
                        <a:t>(</a:t>
                      </a:r>
                      <a:r>
                        <a:rPr lang="en-US" sz="1000" u="none" strike="noStrike" dirty="0">
                          <a:effectLst/>
                          <a:latin typeface="Yu Gothic UI" panose="020B0500000000000000" pitchFamily="34" charset="-128"/>
                          <a:ea typeface="Yu Gothic UI" panose="020B0500000000000000" pitchFamily="34" charset="-128"/>
                        </a:rPr>
                        <a:t>m)</a:t>
                      </a:r>
                      <a:endParaRPr lang="en-US"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u="none" strike="noStrike">
                          <a:effectLst/>
                          <a:latin typeface="Yu Gothic UI" panose="020B0500000000000000" pitchFamily="34" charset="-128"/>
                          <a:ea typeface="Yu Gothic UI" panose="020B0500000000000000" pitchFamily="34" charset="-128"/>
                        </a:rPr>
                        <a:t>撮影枚数</a:t>
                      </a:r>
                      <a:r>
                        <a:rPr lang="en-US" altLang="ja-JP" sz="1000" u="none" strike="noStrike">
                          <a:effectLst/>
                          <a:latin typeface="Yu Gothic UI" panose="020B0500000000000000" pitchFamily="34" charset="-128"/>
                          <a:ea typeface="Yu Gothic UI" panose="020B0500000000000000" pitchFamily="34" charset="-128"/>
                        </a:rPr>
                        <a:t>(</a:t>
                      </a:r>
                      <a:r>
                        <a:rPr lang="ja-JP" altLang="en-US" sz="1000" u="none" strike="noStrike">
                          <a:effectLst/>
                          <a:latin typeface="Yu Gothic UI" panose="020B0500000000000000" pitchFamily="34" charset="-128"/>
                          <a:ea typeface="Yu Gothic UI" panose="020B0500000000000000" pitchFamily="34" charset="-128"/>
                        </a:rPr>
                        <a:t>枚</a:t>
                      </a:r>
                      <a:r>
                        <a:rPr lang="en-US" altLang="ja-JP" sz="1000" u="none" strike="noStrike">
                          <a:effectLst/>
                          <a:latin typeface="Yu Gothic UI" panose="020B0500000000000000" pitchFamily="34" charset="-128"/>
                          <a:ea typeface="Yu Gothic UI" panose="020B0500000000000000" pitchFamily="34" charset="-128"/>
                        </a:rPr>
                        <a:t>)</a:t>
                      </a:r>
                      <a:endParaRPr lang="en-US" altLang="ja-JP" sz="1000" b="0" i="0" u="none" strike="noStrike">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209755160"/>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1.11</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a:effectLst/>
                          <a:latin typeface="Yu Gothic UI" panose="020B0500000000000000" pitchFamily="34" charset="-128"/>
                          <a:ea typeface="Yu Gothic UI" panose="020B0500000000000000" pitchFamily="34" charset="-128"/>
                        </a:rPr>
                        <a:t>1</a:t>
                      </a:r>
                      <a:endParaRPr lang="en-US" altLang="ja-JP" sz="1000" b="0" i="0" u="none" strike="noStrike">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813540514"/>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a:effectLst/>
                          <a:latin typeface="Yu Gothic UI" panose="020B0500000000000000" pitchFamily="34" charset="-128"/>
                          <a:ea typeface="Yu Gothic UI" panose="020B0500000000000000" pitchFamily="34" charset="-128"/>
                        </a:rPr>
                        <a:t>2.22</a:t>
                      </a:r>
                      <a:endParaRPr lang="en-US" altLang="ja-JP" sz="1000" b="0" i="0" u="none" strike="noStrike">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2</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158237664"/>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a:effectLst/>
                          <a:latin typeface="Yu Gothic UI" panose="020B0500000000000000" pitchFamily="34" charset="-128"/>
                          <a:ea typeface="Yu Gothic UI" panose="020B0500000000000000" pitchFamily="34" charset="-128"/>
                        </a:rPr>
                        <a:t>3.33</a:t>
                      </a:r>
                      <a:endParaRPr lang="en-US" altLang="ja-JP" sz="1000" b="0" i="0" u="none" strike="noStrike">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3</a:t>
                      </a:r>
                      <a:endParaRPr lang="en-US" altLang="ja-JP" sz="1000" b="0" i="0" u="none" strike="noStrike" dirty="0">
                        <a:solidFill>
                          <a:srgbClr val="0061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92950857"/>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a:effectLst/>
                          <a:latin typeface="Yu Gothic UI" panose="020B0500000000000000" pitchFamily="34" charset="-128"/>
                          <a:ea typeface="Yu Gothic UI" panose="020B0500000000000000" pitchFamily="34" charset="-128"/>
                        </a:rPr>
                        <a:t>4.44</a:t>
                      </a:r>
                      <a:endParaRPr lang="en-US" altLang="ja-JP" sz="1000" b="0" i="0" u="none" strike="noStrike">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4</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97932878"/>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5.56</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5</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83304720"/>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a:effectLst/>
                          <a:latin typeface="Yu Gothic UI" panose="020B0500000000000000" pitchFamily="34" charset="-128"/>
                          <a:ea typeface="Yu Gothic UI" panose="020B0500000000000000" pitchFamily="34" charset="-128"/>
                        </a:rPr>
                        <a:t>6.67</a:t>
                      </a:r>
                      <a:endParaRPr lang="en-US" altLang="ja-JP" sz="1000" b="0" i="0" u="none" strike="noStrike">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6</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77564968"/>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a:effectLst/>
                          <a:latin typeface="Yu Gothic UI" panose="020B0500000000000000" pitchFamily="34" charset="-128"/>
                          <a:ea typeface="Yu Gothic UI" panose="020B0500000000000000" pitchFamily="34" charset="-128"/>
                        </a:rPr>
                        <a:t>7.78</a:t>
                      </a:r>
                      <a:endParaRPr lang="en-US" altLang="ja-JP" sz="1000" b="0" i="0" u="none" strike="noStrike">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7</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25691163"/>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a:effectLst/>
                          <a:latin typeface="Yu Gothic UI" panose="020B0500000000000000" pitchFamily="34" charset="-128"/>
                          <a:ea typeface="Yu Gothic UI" panose="020B0500000000000000" pitchFamily="34" charset="-128"/>
                        </a:rPr>
                        <a:t>8.89</a:t>
                      </a:r>
                      <a:endParaRPr lang="en-US" altLang="ja-JP" sz="1000" b="0" i="0" u="none" strike="noStrike">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8</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494994274"/>
                  </a:ext>
                </a:extLst>
              </a:tr>
              <a:tr h="177165">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a:effectLst/>
                          <a:latin typeface="Yu Gothic UI" panose="020B0500000000000000" pitchFamily="34" charset="-128"/>
                          <a:ea typeface="Yu Gothic UI" panose="020B0500000000000000" pitchFamily="34" charset="-128"/>
                        </a:rPr>
                        <a:t>10.00</a:t>
                      </a:r>
                      <a:endParaRPr lang="en-US" altLang="ja-JP" sz="1000" b="0" i="0" u="none" strike="noStrike">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9</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240632061"/>
                  </a:ext>
                </a:extLst>
              </a:tr>
            </a:tbl>
          </a:graphicData>
        </a:graphic>
      </p:graphicFrame>
      <p:sp>
        <p:nvSpPr>
          <p:cNvPr id="2" name="タイトル 1"/>
          <p:cNvSpPr>
            <a:spLocks noGrp="1"/>
          </p:cNvSpPr>
          <p:nvPr>
            <p:ph type="title"/>
          </p:nvPr>
        </p:nvSpPr>
        <p:spPr/>
        <p:txBody>
          <a:bodyPr/>
          <a:lstStyle/>
          <a:p>
            <a:r>
              <a:rPr kumimoji="1" lang="ja-JP" altLang="en-US" dirty="0"/>
              <a:t>カメラの設置範囲</a:t>
            </a:r>
            <a:r>
              <a:rPr kumimoji="1" lang="ja-JP" altLang="en-US" sz="2400" dirty="0"/>
              <a:t>（</a:t>
            </a:r>
            <a:r>
              <a:rPr kumimoji="1" lang="en-US" altLang="ja-JP" sz="2400" dirty="0"/>
              <a:t>X</a:t>
            </a:r>
            <a:r>
              <a:rPr kumimoji="1" lang="ja-JP" altLang="en-US" sz="2400" dirty="0"/>
              <a:t>シリーズ：４</a:t>
            </a:r>
            <a:r>
              <a:rPr kumimoji="1" lang="en-US" altLang="ja-JP" sz="2400" dirty="0"/>
              <a:t>K</a:t>
            </a:r>
            <a:r>
              <a:rPr kumimoji="1" lang="ja-JP" altLang="en-US" sz="2400" dirty="0"/>
              <a:t>カメラ）</a:t>
            </a:r>
            <a:endParaRPr kumimoji="1" lang="ja-JP" altLang="en-US" dirty="0"/>
          </a:p>
        </p:txBody>
      </p:sp>
      <p:sp>
        <p:nvSpPr>
          <p:cNvPr id="19" name="Text Box 68">
            <a:extLst>
              <a:ext uri="{FF2B5EF4-FFF2-40B4-BE49-F238E27FC236}">
                <a16:creationId xmlns:a16="http://schemas.microsoft.com/office/drawing/2014/main" id="{3D6DF35D-AED5-B991-3A88-A6B55E0C2F96}"/>
              </a:ext>
            </a:extLst>
          </p:cNvPr>
          <p:cNvSpPr txBox="1">
            <a:spLocks noChangeArrowheads="1"/>
          </p:cNvSpPr>
          <p:nvPr/>
        </p:nvSpPr>
        <p:spPr bwMode="auto">
          <a:xfrm>
            <a:off x="5479741" y="1054391"/>
            <a:ext cx="794404" cy="338554"/>
          </a:xfrm>
          <a:prstGeom prst="rect">
            <a:avLst/>
          </a:prstGeom>
          <a:solidFill>
            <a:srgbClr val="33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ct val="50000"/>
              </a:spcBef>
            </a:pPr>
            <a:r>
              <a:rPr lang="ja-JP" altLang="en-US" sz="8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ナンバープレート撮像開始位置</a:t>
            </a:r>
          </a:p>
        </p:txBody>
      </p:sp>
      <p:sp>
        <p:nvSpPr>
          <p:cNvPr id="32" name="Text Box 82">
            <a:extLst>
              <a:ext uri="{FF2B5EF4-FFF2-40B4-BE49-F238E27FC236}">
                <a16:creationId xmlns:a16="http://schemas.microsoft.com/office/drawing/2014/main" id="{BC0BF4EF-6239-F3B9-0689-D2E7702B084D}"/>
              </a:ext>
            </a:extLst>
          </p:cNvPr>
          <p:cNvSpPr txBox="1">
            <a:spLocks noChangeArrowheads="1"/>
          </p:cNvSpPr>
          <p:nvPr/>
        </p:nvSpPr>
        <p:spPr bwMode="auto">
          <a:xfrm>
            <a:off x="3048832" y="1046993"/>
            <a:ext cx="794404" cy="338554"/>
          </a:xfrm>
          <a:prstGeom prst="rect">
            <a:avLst/>
          </a:prstGeom>
          <a:solidFill>
            <a:srgbClr val="33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ct val="50000"/>
              </a:spcBef>
            </a:pPr>
            <a:r>
              <a:rPr lang="ja-JP" altLang="en-US" sz="8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ナンバープレート撮像終了位置</a:t>
            </a:r>
          </a:p>
        </p:txBody>
      </p:sp>
      <p:grpSp>
        <p:nvGrpSpPr>
          <p:cNvPr id="45" name="グループ化 44">
            <a:extLst>
              <a:ext uri="{FF2B5EF4-FFF2-40B4-BE49-F238E27FC236}">
                <a16:creationId xmlns:a16="http://schemas.microsoft.com/office/drawing/2014/main" id="{6EF21305-01CD-4AC6-A567-1C79472DC642}"/>
              </a:ext>
            </a:extLst>
          </p:cNvPr>
          <p:cNvGrpSpPr>
            <a:grpSpLocks noChangeAspect="1"/>
          </p:cNvGrpSpPr>
          <p:nvPr/>
        </p:nvGrpSpPr>
        <p:grpSpPr>
          <a:xfrm>
            <a:off x="861894" y="1282443"/>
            <a:ext cx="5178549" cy="3742074"/>
            <a:chOff x="366993" y="1254519"/>
            <a:chExt cx="5740264" cy="4147967"/>
          </a:xfrm>
        </p:grpSpPr>
        <p:sp>
          <p:nvSpPr>
            <p:cNvPr id="4" name="Rectangle 49">
              <a:extLst>
                <a:ext uri="{FF2B5EF4-FFF2-40B4-BE49-F238E27FC236}">
                  <a16:creationId xmlns:a16="http://schemas.microsoft.com/office/drawing/2014/main" id="{E603C743-8E5A-FD2C-C5CE-49E1192B4D38}"/>
                </a:ext>
              </a:extLst>
            </p:cNvPr>
            <p:cNvSpPr>
              <a:spLocks noChangeArrowheads="1"/>
            </p:cNvSpPr>
            <p:nvPr/>
          </p:nvSpPr>
          <p:spPr bwMode="auto">
            <a:xfrm>
              <a:off x="1256434" y="2642787"/>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5" name="Rectangle 50">
              <a:extLst>
                <a:ext uri="{FF2B5EF4-FFF2-40B4-BE49-F238E27FC236}">
                  <a16:creationId xmlns:a16="http://schemas.microsoft.com/office/drawing/2014/main" id="{A9386CE3-CDD6-5CAD-417C-E056D08C6470}"/>
                </a:ext>
              </a:extLst>
            </p:cNvPr>
            <p:cNvSpPr>
              <a:spLocks noChangeArrowheads="1"/>
            </p:cNvSpPr>
            <p:nvPr/>
          </p:nvSpPr>
          <p:spPr bwMode="auto">
            <a:xfrm>
              <a:off x="1256434" y="219987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6" name="Rectangle 51">
              <a:extLst>
                <a:ext uri="{FF2B5EF4-FFF2-40B4-BE49-F238E27FC236}">
                  <a16:creationId xmlns:a16="http://schemas.microsoft.com/office/drawing/2014/main" id="{9C291194-EDED-E31D-42EB-9186D38536FF}"/>
                </a:ext>
              </a:extLst>
            </p:cNvPr>
            <p:cNvSpPr>
              <a:spLocks noChangeArrowheads="1"/>
            </p:cNvSpPr>
            <p:nvPr/>
          </p:nvSpPr>
          <p:spPr bwMode="auto">
            <a:xfrm>
              <a:off x="1256434" y="235941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7" name="Line 53">
              <a:extLst>
                <a:ext uri="{FF2B5EF4-FFF2-40B4-BE49-F238E27FC236}">
                  <a16:creationId xmlns:a16="http://schemas.microsoft.com/office/drawing/2014/main" id="{ACEA88B5-C60E-2A63-E9C2-1FA77BC8598B}"/>
                </a:ext>
              </a:extLst>
            </p:cNvPr>
            <p:cNvSpPr>
              <a:spLocks noChangeShapeType="1"/>
            </p:cNvSpPr>
            <p:nvPr/>
          </p:nvSpPr>
          <p:spPr bwMode="auto">
            <a:xfrm flipH="1" flipV="1">
              <a:off x="366993" y="3901639"/>
              <a:ext cx="5740264" cy="47264"/>
            </a:xfrm>
            <a:prstGeom prst="line">
              <a:avLst/>
            </a:prstGeom>
            <a:noFill/>
            <a:ln w="9525">
              <a:solidFill>
                <a:sysClr val="windowText" lastClr="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8" name="Line 54">
              <a:extLst>
                <a:ext uri="{FF2B5EF4-FFF2-40B4-BE49-F238E27FC236}">
                  <a16:creationId xmlns:a16="http://schemas.microsoft.com/office/drawing/2014/main" id="{8D93ED80-D922-AF28-BEE5-C63BD0FA501D}"/>
                </a:ext>
              </a:extLst>
            </p:cNvPr>
            <p:cNvSpPr>
              <a:spLocks noChangeShapeType="1"/>
            </p:cNvSpPr>
            <p:nvPr/>
          </p:nvSpPr>
          <p:spPr bwMode="auto">
            <a:xfrm flipH="1">
              <a:off x="394374" y="2371324"/>
              <a:ext cx="5712883" cy="9643"/>
            </a:xfrm>
            <a:prstGeom prst="line">
              <a:avLst/>
            </a:prstGeom>
            <a:noFill/>
            <a:ln w="9525">
              <a:solidFill>
                <a:sysClr val="windowText" lastClr="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9" name="Arc 55">
              <a:extLst>
                <a:ext uri="{FF2B5EF4-FFF2-40B4-BE49-F238E27FC236}">
                  <a16:creationId xmlns:a16="http://schemas.microsoft.com/office/drawing/2014/main" id="{F0876146-58BD-5F87-F02C-61607D2E5048}"/>
                </a:ext>
              </a:extLst>
            </p:cNvPr>
            <p:cNvSpPr>
              <a:spLocks/>
            </p:cNvSpPr>
            <p:nvPr/>
          </p:nvSpPr>
          <p:spPr bwMode="auto">
            <a:xfrm rot="20196764" flipH="1">
              <a:off x="1484061" y="1641472"/>
              <a:ext cx="1279922" cy="1071563"/>
            </a:xfrm>
            <a:custGeom>
              <a:avLst/>
              <a:gdLst>
                <a:gd name="G0" fmla="+- 0 0 0"/>
                <a:gd name="G1" fmla="+- 15317 0 0"/>
                <a:gd name="G2" fmla="+- 21600 0 0"/>
                <a:gd name="T0" fmla="*/ 15230 w 19789"/>
                <a:gd name="T1" fmla="*/ 0 h 15317"/>
                <a:gd name="T2" fmla="*/ 19789 w 19789"/>
                <a:gd name="T3" fmla="*/ 6660 h 15317"/>
                <a:gd name="T4" fmla="*/ 0 w 19789"/>
                <a:gd name="T5" fmla="*/ 15317 h 15317"/>
              </a:gdLst>
              <a:ahLst/>
              <a:cxnLst>
                <a:cxn ang="0">
                  <a:pos x="T0" y="T1"/>
                </a:cxn>
                <a:cxn ang="0">
                  <a:pos x="T2" y="T3"/>
                </a:cxn>
                <a:cxn ang="0">
                  <a:pos x="T4" y="T5"/>
                </a:cxn>
              </a:cxnLst>
              <a:rect l="0" t="0" r="r" b="b"/>
              <a:pathLst>
                <a:path w="19789" h="15317" fill="none" extrusionOk="0">
                  <a:moveTo>
                    <a:pt x="15229" y="0"/>
                  </a:moveTo>
                  <a:cubicBezTo>
                    <a:pt x="17154" y="1913"/>
                    <a:pt x="18701" y="4173"/>
                    <a:pt x="19789" y="6659"/>
                  </a:cubicBezTo>
                </a:path>
                <a:path w="19789" h="15317" stroke="0" extrusionOk="0">
                  <a:moveTo>
                    <a:pt x="15229" y="0"/>
                  </a:moveTo>
                  <a:cubicBezTo>
                    <a:pt x="17154" y="1913"/>
                    <a:pt x="18701" y="4173"/>
                    <a:pt x="19789" y="6659"/>
                  </a:cubicBezTo>
                  <a:lnTo>
                    <a:pt x="0" y="15317"/>
                  </a:lnTo>
                  <a:close/>
                </a:path>
              </a:pathLst>
            </a:custGeom>
            <a:noFill/>
            <a:ln w="9525">
              <a:solidFill>
                <a:sysClr val="windowText" lastClr="00000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0" name="Arc 56">
              <a:extLst>
                <a:ext uri="{FF2B5EF4-FFF2-40B4-BE49-F238E27FC236}">
                  <a16:creationId xmlns:a16="http://schemas.microsoft.com/office/drawing/2014/main" id="{AE358115-0FDE-F618-CC51-0028A215AFEB}"/>
                </a:ext>
              </a:extLst>
            </p:cNvPr>
            <p:cNvSpPr>
              <a:spLocks/>
            </p:cNvSpPr>
            <p:nvPr/>
          </p:nvSpPr>
          <p:spPr bwMode="auto">
            <a:xfrm rot="20196764" flipH="1">
              <a:off x="1506682" y="3223812"/>
              <a:ext cx="1279922" cy="1073944"/>
            </a:xfrm>
            <a:custGeom>
              <a:avLst/>
              <a:gdLst>
                <a:gd name="G0" fmla="+- 0 0 0"/>
                <a:gd name="G1" fmla="+- 15346 0 0"/>
                <a:gd name="G2" fmla="+- 21600 0 0"/>
                <a:gd name="T0" fmla="*/ 15200 w 19789"/>
                <a:gd name="T1" fmla="*/ 0 h 15346"/>
                <a:gd name="T2" fmla="*/ 19789 w 19789"/>
                <a:gd name="T3" fmla="*/ 6689 h 15346"/>
                <a:gd name="T4" fmla="*/ 0 w 19789"/>
                <a:gd name="T5" fmla="*/ 15346 h 15346"/>
              </a:gdLst>
              <a:ahLst/>
              <a:cxnLst>
                <a:cxn ang="0">
                  <a:pos x="T0" y="T1"/>
                </a:cxn>
                <a:cxn ang="0">
                  <a:pos x="T2" y="T3"/>
                </a:cxn>
                <a:cxn ang="0">
                  <a:pos x="T4" y="T5"/>
                </a:cxn>
              </a:cxnLst>
              <a:rect l="0" t="0" r="r" b="b"/>
              <a:pathLst>
                <a:path w="19789" h="15346" fill="none" extrusionOk="0">
                  <a:moveTo>
                    <a:pt x="15200" y="-1"/>
                  </a:moveTo>
                  <a:cubicBezTo>
                    <a:pt x="17138" y="1919"/>
                    <a:pt x="18695" y="4189"/>
                    <a:pt x="19789" y="6688"/>
                  </a:cubicBezTo>
                </a:path>
                <a:path w="19789" h="15346" stroke="0" extrusionOk="0">
                  <a:moveTo>
                    <a:pt x="15200" y="-1"/>
                  </a:moveTo>
                  <a:cubicBezTo>
                    <a:pt x="17138" y="1919"/>
                    <a:pt x="18695" y="4189"/>
                    <a:pt x="19789" y="6688"/>
                  </a:cubicBezTo>
                  <a:lnTo>
                    <a:pt x="0" y="15346"/>
                  </a:lnTo>
                  <a:close/>
                </a:path>
              </a:pathLst>
            </a:custGeom>
            <a:noFill/>
            <a:ln w="9525">
              <a:solidFill>
                <a:sysClr val="windowText" lastClr="00000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1" name="Arc 57">
              <a:extLst>
                <a:ext uri="{FF2B5EF4-FFF2-40B4-BE49-F238E27FC236}">
                  <a16:creationId xmlns:a16="http://schemas.microsoft.com/office/drawing/2014/main" id="{E21235B5-FD56-49E8-8F9F-E09D8A94C7D6}"/>
                </a:ext>
              </a:extLst>
            </p:cNvPr>
            <p:cNvSpPr>
              <a:spLocks/>
            </p:cNvSpPr>
            <p:nvPr/>
          </p:nvSpPr>
          <p:spPr bwMode="auto">
            <a:xfrm rot="1403236" flipH="1" flipV="1">
              <a:off x="1511445" y="3611956"/>
              <a:ext cx="1279922" cy="1058466"/>
            </a:xfrm>
            <a:custGeom>
              <a:avLst/>
              <a:gdLst>
                <a:gd name="G0" fmla="+- 0 0 0"/>
                <a:gd name="G1" fmla="+- 15125 0 0"/>
                <a:gd name="G2" fmla="+- 21600 0 0"/>
                <a:gd name="T0" fmla="*/ 15420 w 19789"/>
                <a:gd name="T1" fmla="*/ 0 h 15125"/>
                <a:gd name="T2" fmla="*/ 19789 w 19789"/>
                <a:gd name="T3" fmla="*/ 6468 h 15125"/>
                <a:gd name="T4" fmla="*/ 0 w 19789"/>
                <a:gd name="T5" fmla="*/ 15125 h 15125"/>
              </a:gdLst>
              <a:ahLst/>
              <a:cxnLst>
                <a:cxn ang="0">
                  <a:pos x="T0" y="T1"/>
                </a:cxn>
                <a:cxn ang="0">
                  <a:pos x="T2" y="T3"/>
                </a:cxn>
                <a:cxn ang="0">
                  <a:pos x="T4" y="T5"/>
                </a:cxn>
              </a:cxnLst>
              <a:rect l="0" t="0" r="r" b="b"/>
              <a:pathLst>
                <a:path w="19789" h="15125" fill="none" extrusionOk="0">
                  <a:moveTo>
                    <a:pt x="15420" y="-1"/>
                  </a:moveTo>
                  <a:cubicBezTo>
                    <a:pt x="17257" y="1872"/>
                    <a:pt x="18737" y="4064"/>
                    <a:pt x="19789" y="6467"/>
                  </a:cubicBezTo>
                </a:path>
                <a:path w="19789" h="15125" stroke="0" extrusionOk="0">
                  <a:moveTo>
                    <a:pt x="15420" y="-1"/>
                  </a:moveTo>
                  <a:cubicBezTo>
                    <a:pt x="17257" y="1872"/>
                    <a:pt x="18737" y="4064"/>
                    <a:pt x="19789" y="6467"/>
                  </a:cubicBezTo>
                  <a:lnTo>
                    <a:pt x="0" y="15125"/>
                  </a:lnTo>
                  <a:close/>
                </a:path>
              </a:pathLst>
            </a:custGeom>
            <a:noFill/>
            <a:ln w="9525">
              <a:solidFill>
                <a:sysClr val="windowText" lastClr="00000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2" name="Text Box 58">
              <a:extLst>
                <a:ext uri="{FF2B5EF4-FFF2-40B4-BE49-F238E27FC236}">
                  <a16:creationId xmlns:a16="http://schemas.microsoft.com/office/drawing/2014/main" id="{43979AD2-72DF-5E75-8DCE-07868067BB7A}"/>
                </a:ext>
              </a:extLst>
            </p:cNvPr>
            <p:cNvSpPr txBox="1">
              <a:spLocks noChangeArrowheads="1"/>
            </p:cNvSpPr>
            <p:nvPr/>
          </p:nvSpPr>
          <p:spPr bwMode="auto">
            <a:xfrm>
              <a:off x="1291642" y="2215353"/>
              <a:ext cx="33374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sz="75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0°</a:t>
              </a:r>
            </a:p>
          </p:txBody>
        </p:sp>
        <p:sp>
          <p:nvSpPr>
            <p:cNvPr id="13" name="Text Box 59">
              <a:extLst>
                <a:ext uri="{FF2B5EF4-FFF2-40B4-BE49-F238E27FC236}">
                  <a16:creationId xmlns:a16="http://schemas.microsoft.com/office/drawing/2014/main" id="{93EA481A-FD13-5DED-7690-11F6077FB8AF}"/>
                </a:ext>
              </a:extLst>
            </p:cNvPr>
            <p:cNvSpPr txBox="1">
              <a:spLocks noChangeArrowheads="1"/>
            </p:cNvSpPr>
            <p:nvPr/>
          </p:nvSpPr>
          <p:spPr bwMode="auto">
            <a:xfrm>
              <a:off x="1011156" y="1977228"/>
              <a:ext cx="579005"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sz="75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30°</a:t>
              </a:r>
              <a:r>
                <a:rPr lang="ja-JP" altLang="en-US" sz="75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以内</a:t>
              </a:r>
            </a:p>
          </p:txBody>
        </p:sp>
        <p:sp>
          <p:nvSpPr>
            <p:cNvPr id="14" name="Text Box 60">
              <a:extLst>
                <a:ext uri="{FF2B5EF4-FFF2-40B4-BE49-F238E27FC236}">
                  <a16:creationId xmlns:a16="http://schemas.microsoft.com/office/drawing/2014/main" id="{CB59BC17-6AC2-247D-BF4D-264227943C6B}"/>
                </a:ext>
              </a:extLst>
            </p:cNvPr>
            <p:cNvSpPr txBox="1">
              <a:spLocks noChangeArrowheads="1"/>
            </p:cNvSpPr>
            <p:nvPr/>
          </p:nvSpPr>
          <p:spPr bwMode="auto">
            <a:xfrm>
              <a:off x="1307119" y="3791741"/>
              <a:ext cx="33374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sz="75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0°</a:t>
              </a:r>
            </a:p>
          </p:txBody>
        </p:sp>
        <p:sp>
          <p:nvSpPr>
            <p:cNvPr id="15" name="Text Box 61">
              <a:extLst>
                <a:ext uri="{FF2B5EF4-FFF2-40B4-BE49-F238E27FC236}">
                  <a16:creationId xmlns:a16="http://schemas.microsoft.com/office/drawing/2014/main" id="{DBDDE328-881D-FF19-9266-DF61E78603E9}"/>
                </a:ext>
              </a:extLst>
            </p:cNvPr>
            <p:cNvSpPr txBox="1">
              <a:spLocks noChangeArrowheads="1"/>
            </p:cNvSpPr>
            <p:nvPr/>
          </p:nvSpPr>
          <p:spPr bwMode="auto">
            <a:xfrm>
              <a:off x="1090927" y="3380975"/>
              <a:ext cx="579005"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sz="75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30°</a:t>
              </a:r>
              <a:r>
                <a:rPr lang="ja-JP" altLang="en-US" sz="75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以内</a:t>
              </a:r>
            </a:p>
          </p:txBody>
        </p:sp>
        <p:sp>
          <p:nvSpPr>
            <p:cNvPr id="16" name="Text Box 62">
              <a:extLst>
                <a:ext uri="{FF2B5EF4-FFF2-40B4-BE49-F238E27FC236}">
                  <a16:creationId xmlns:a16="http://schemas.microsoft.com/office/drawing/2014/main" id="{A2D410B0-C56E-7019-8004-AFC921342F4B}"/>
                </a:ext>
              </a:extLst>
            </p:cNvPr>
            <p:cNvSpPr txBox="1">
              <a:spLocks noChangeArrowheads="1"/>
            </p:cNvSpPr>
            <p:nvPr/>
          </p:nvSpPr>
          <p:spPr bwMode="auto">
            <a:xfrm>
              <a:off x="1090927" y="4332285"/>
              <a:ext cx="579005"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sz="75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30°</a:t>
              </a:r>
              <a:r>
                <a:rPr lang="ja-JP" altLang="en-US" sz="75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以内</a:t>
              </a:r>
            </a:p>
          </p:txBody>
        </p:sp>
        <p:sp>
          <p:nvSpPr>
            <p:cNvPr id="17" name="Line 63">
              <a:extLst>
                <a:ext uri="{FF2B5EF4-FFF2-40B4-BE49-F238E27FC236}">
                  <a16:creationId xmlns:a16="http://schemas.microsoft.com/office/drawing/2014/main" id="{84B83E2E-4E45-3EF3-3AEF-BD187D6AEFF4}"/>
                </a:ext>
              </a:extLst>
            </p:cNvPr>
            <p:cNvSpPr>
              <a:spLocks noChangeShapeType="1"/>
            </p:cNvSpPr>
            <p:nvPr/>
          </p:nvSpPr>
          <p:spPr bwMode="auto">
            <a:xfrm>
              <a:off x="5486942" y="1358374"/>
              <a:ext cx="0" cy="2878661"/>
            </a:xfrm>
            <a:prstGeom prst="line">
              <a:avLst/>
            </a:prstGeom>
            <a:noFill/>
            <a:ln w="9525">
              <a:solidFill>
                <a:sysClr val="windowText" lastClr="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8" name="Line 67">
              <a:extLst>
                <a:ext uri="{FF2B5EF4-FFF2-40B4-BE49-F238E27FC236}">
                  <a16:creationId xmlns:a16="http://schemas.microsoft.com/office/drawing/2014/main" id="{E1C8604E-8B10-CE55-C420-B988F4A3DAEF}"/>
                </a:ext>
              </a:extLst>
            </p:cNvPr>
            <p:cNvSpPr>
              <a:spLocks noChangeShapeType="1"/>
            </p:cNvSpPr>
            <p:nvPr/>
          </p:nvSpPr>
          <p:spPr bwMode="auto">
            <a:xfrm>
              <a:off x="2786604" y="1358373"/>
              <a:ext cx="0" cy="2987008"/>
            </a:xfrm>
            <a:prstGeom prst="line">
              <a:avLst/>
            </a:prstGeom>
            <a:noFill/>
            <a:ln w="9525">
              <a:solidFill>
                <a:sysClr val="windowText" lastClr="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pic>
          <p:nvPicPr>
            <p:cNvPr id="20" name="Picture 70" descr="横">
              <a:extLst>
                <a:ext uri="{FF2B5EF4-FFF2-40B4-BE49-F238E27FC236}">
                  <a16:creationId xmlns:a16="http://schemas.microsoft.com/office/drawing/2014/main" id="{FD03BD81-B166-E95B-EB98-6A520FF0B246}"/>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6129" y="1997469"/>
              <a:ext cx="1587104" cy="5691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1" descr="上">
              <a:extLst>
                <a:ext uri="{FF2B5EF4-FFF2-40B4-BE49-F238E27FC236}">
                  <a16:creationId xmlns:a16="http://schemas.microsoft.com/office/drawing/2014/main" id="{B7BB01E3-880A-D778-FBE5-D04D87B55017}"/>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6604" y="3558378"/>
              <a:ext cx="1571625" cy="766763"/>
            </a:xfrm>
            <a:prstGeom prst="rect">
              <a:avLst/>
            </a:prstGeom>
            <a:noFill/>
            <a:extLst>
              <a:ext uri="{909E8E84-426E-40DD-AFC4-6F175D3DCCD1}">
                <a14:hiddenFill xmlns:a14="http://schemas.microsoft.com/office/drawing/2010/main">
                  <a:solidFill>
                    <a:srgbClr val="FFFFFF"/>
                  </a:solidFill>
                </a14:hiddenFill>
              </a:ext>
            </a:extLst>
          </p:spPr>
        </p:pic>
        <p:sp>
          <p:nvSpPr>
            <p:cNvPr id="22" name="Line 72">
              <a:extLst>
                <a:ext uri="{FF2B5EF4-FFF2-40B4-BE49-F238E27FC236}">
                  <a16:creationId xmlns:a16="http://schemas.microsoft.com/office/drawing/2014/main" id="{C1A6D382-A779-5159-B21E-9EC28DED115B}"/>
                </a:ext>
              </a:extLst>
            </p:cNvPr>
            <p:cNvSpPr>
              <a:spLocks noChangeShapeType="1"/>
            </p:cNvSpPr>
            <p:nvPr/>
          </p:nvSpPr>
          <p:spPr bwMode="auto">
            <a:xfrm rot="720000" flipH="1">
              <a:off x="700629" y="3429791"/>
              <a:ext cx="4835129" cy="39290"/>
            </a:xfrm>
            <a:prstGeom prst="line">
              <a:avLst/>
            </a:prstGeom>
            <a:noFill/>
            <a:ln w="9525">
              <a:solidFill>
                <a:sysClr val="windowText" lastClr="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3" name="Line 73">
              <a:extLst>
                <a:ext uri="{FF2B5EF4-FFF2-40B4-BE49-F238E27FC236}">
                  <a16:creationId xmlns:a16="http://schemas.microsoft.com/office/drawing/2014/main" id="{2F668143-A080-2E7D-C7AE-6F06233D8D08}"/>
                </a:ext>
              </a:extLst>
            </p:cNvPr>
            <p:cNvSpPr>
              <a:spLocks noChangeShapeType="1"/>
            </p:cNvSpPr>
            <p:nvPr/>
          </p:nvSpPr>
          <p:spPr bwMode="auto">
            <a:xfrm rot="720000" flipH="1">
              <a:off x="922802" y="3485580"/>
              <a:ext cx="4439840" cy="1916906"/>
            </a:xfrm>
            <a:prstGeom prst="line">
              <a:avLst/>
            </a:prstGeom>
            <a:noFill/>
            <a:ln w="9525">
              <a:solidFill>
                <a:sysClr val="windowText" lastClr="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pic>
          <p:nvPicPr>
            <p:cNvPr id="24" name="Picture 74">
              <a:extLst>
                <a:ext uri="{FF2B5EF4-FFF2-40B4-BE49-F238E27FC236}">
                  <a16:creationId xmlns:a16="http://schemas.microsoft.com/office/drawing/2014/main" id="{B85E4856-9696-57E8-E61D-66276CFBF0B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77405" y="1943891"/>
              <a:ext cx="669131" cy="7119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5">
              <a:extLst>
                <a:ext uri="{FF2B5EF4-FFF2-40B4-BE49-F238E27FC236}">
                  <a16:creationId xmlns:a16="http://schemas.microsoft.com/office/drawing/2014/main" id="{68F6E658-FFD9-1D55-5E30-9E151522174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4314" y="3526231"/>
              <a:ext cx="621506" cy="809625"/>
            </a:xfrm>
            <a:prstGeom prst="rect">
              <a:avLst/>
            </a:prstGeom>
            <a:noFill/>
            <a:extLst>
              <a:ext uri="{909E8E84-426E-40DD-AFC4-6F175D3DCCD1}">
                <a14:hiddenFill xmlns:a14="http://schemas.microsoft.com/office/drawing/2010/main">
                  <a:solidFill>
                    <a:srgbClr val="FFFFFF"/>
                  </a:solidFill>
                </a14:hiddenFill>
              </a:ext>
            </a:extLst>
          </p:spPr>
        </p:pic>
        <p:sp>
          <p:nvSpPr>
            <p:cNvPr id="26" name="Line 76">
              <a:extLst>
                <a:ext uri="{FF2B5EF4-FFF2-40B4-BE49-F238E27FC236}">
                  <a16:creationId xmlns:a16="http://schemas.microsoft.com/office/drawing/2014/main" id="{D4B50D8C-FDE3-D53A-6921-61C104360D32}"/>
                </a:ext>
              </a:extLst>
            </p:cNvPr>
            <p:cNvSpPr>
              <a:spLocks noChangeShapeType="1"/>
            </p:cNvSpPr>
            <p:nvPr/>
          </p:nvSpPr>
          <p:spPr bwMode="auto">
            <a:xfrm rot="1500000">
              <a:off x="517273" y="1860547"/>
              <a:ext cx="2376488" cy="0"/>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7" name="Line 77">
              <a:extLst>
                <a:ext uri="{FF2B5EF4-FFF2-40B4-BE49-F238E27FC236}">
                  <a16:creationId xmlns:a16="http://schemas.microsoft.com/office/drawing/2014/main" id="{0874F54A-B615-1F68-73B4-58B89FFD93D0}"/>
                </a:ext>
              </a:extLst>
            </p:cNvPr>
            <p:cNvSpPr>
              <a:spLocks noChangeShapeType="1"/>
            </p:cNvSpPr>
            <p:nvPr/>
          </p:nvSpPr>
          <p:spPr bwMode="auto">
            <a:xfrm rot="1500000">
              <a:off x="517273" y="3426218"/>
              <a:ext cx="2376488" cy="0"/>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pic>
          <p:nvPicPr>
            <p:cNvPr id="28" name="Picture 78" descr="NP1000">
              <a:extLst>
                <a:ext uri="{FF2B5EF4-FFF2-40B4-BE49-F238E27FC236}">
                  <a16:creationId xmlns:a16="http://schemas.microsoft.com/office/drawing/2014/main" id="{6447F02B-2FDE-B274-20DF-B7271F7247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00000" flipH="1">
              <a:off x="381542" y="1254519"/>
              <a:ext cx="350044" cy="1464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9" descr="NP1000">
              <a:extLst>
                <a:ext uri="{FF2B5EF4-FFF2-40B4-BE49-F238E27FC236}">
                  <a16:creationId xmlns:a16="http://schemas.microsoft.com/office/drawing/2014/main" id="{6728CEA7-BFC7-2A71-F701-2468E409C62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440000" flipH="1">
              <a:off x="411308" y="2821381"/>
              <a:ext cx="348853" cy="146447"/>
            </a:xfrm>
            <a:prstGeom prst="rect">
              <a:avLst/>
            </a:prstGeom>
            <a:noFill/>
            <a:extLst>
              <a:ext uri="{909E8E84-426E-40DD-AFC4-6F175D3DCCD1}">
                <a14:hiddenFill xmlns:a14="http://schemas.microsoft.com/office/drawing/2010/main">
                  <a:solidFill>
                    <a:srgbClr val="FFFFFF"/>
                  </a:solidFill>
                </a14:hiddenFill>
              </a:ext>
            </a:extLst>
          </p:spPr>
        </p:pic>
        <p:sp>
          <p:nvSpPr>
            <p:cNvPr id="30" name="Line 80">
              <a:extLst>
                <a:ext uri="{FF2B5EF4-FFF2-40B4-BE49-F238E27FC236}">
                  <a16:creationId xmlns:a16="http://schemas.microsoft.com/office/drawing/2014/main" id="{6B99296E-C47A-EE2F-31B3-6616F94EEDC6}"/>
                </a:ext>
              </a:extLst>
            </p:cNvPr>
            <p:cNvSpPr>
              <a:spLocks noChangeShapeType="1"/>
            </p:cNvSpPr>
            <p:nvPr/>
          </p:nvSpPr>
          <p:spPr bwMode="auto">
            <a:xfrm rot="20100000">
              <a:off x="517273" y="4452537"/>
              <a:ext cx="2376488" cy="0"/>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pic>
          <p:nvPicPr>
            <p:cNvPr id="31" name="Picture 81" descr="NP1000">
              <a:extLst>
                <a:ext uri="{FF2B5EF4-FFF2-40B4-BE49-F238E27FC236}">
                  <a16:creationId xmlns:a16="http://schemas.microsoft.com/office/drawing/2014/main" id="{80FAE459-64AB-5D92-ABB0-F176E5E29C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077449" flipH="1" flipV="1">
              <a:off x="408927" y="4914500"/>
              <a:ext cx="348853" cy="146447"/>
            </a:xfrm>
            <a:prstGeom prst="rect">
              <a:avLst/>
            </a:prstGeom>
            <a:noFill/>
            <a:extLst>
              <a:ext uri="{909E8E84-426E-40DD-AFC4-6F175D3DCCD1}">
                <a14:hiddenFill xmlns:a14="http://schemas.microsoft.com/office/drawing/2010/main">
                  <a:solidFill>
                    <a:srgbClr val="FFFFFF"/>
                  </a:solidFill>
                </a14:hiddenFill>
              </a:ext>
            </a:extLst>
          </p:spPr>
        </p:pic>
        <p:sp>
          <p:nvSpPr>
            <p:cNvPr id="33" name="Line 41">
              <a:extLst>
                <a:ext uri="{FF2B5EF4-FFF2-40B4-BE49-F238E27FC236}">
                  <a16:creationId xmlns:a16="http://schemas.microsoft.com/office/drawing/2014/main" id="{3B5C0D3C-73F3-E073-C65B-55680014F00B}"/>
                </a:ext>
              </a:extLst>
            </p:cNvPr>
            <p:cNvSpPr>
              <a:spLocks noChangeShapeType="1"/>
            </p:cNvSpPr>
            <p:nvPr/>
          </p:nvSpPr>
          <p:spPr bwMode="auto">
            <a:xfrm flipH="1">
              <a:off x="2790055" y="2755056"/>
              <a:ext cx="2700338" cy="0"/>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34" name="Line 67">
              <a:extLst>
                <a:ext uri="{FF2B5EF4-FFF2-40B4-BE49-F238E27FC236}">
                  <a16:creationId xmlns:a16="http://schemas.microsoft.com/office/drawing/2014/main" id="{FB4B49BA-DC7D-7F53-818E-DED5677795CB}"/>
                </a:ext>
              </a:extLst>
            </p:cNvPr>
            <p:cNvSpPr>
              <a:spLocks noChangeShapeType="1"/>
            </p:cNvSpPr>
            <p:nvPr/>
          </p:nvSpPr>
          <p:spPr bwMode="auto">
            <a:xfrm>
              <a:off x="714965" y="1268806"/>
              <a:ext cx="0" cy="3969944"/>
            </a:xfrm>
            <a:prstGeom prst="line">
              <a:avLst/>
            </a:prstGeom>
            <a:noFill/>
            <a:ln w="9525">
              <a:solidFill>
                <a:sysClr val="windowText" lastClr="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35" name="Line 41">
              <a:extLst>
                <a:ext uri="{FF2B5EF4-FFF2-40B4-BE49-F238E27FC236}">
                  <a16:creationId xmlns:a16="http://schemas.microsoft.com/office/drawing/2014/main" id="{4EA53FBC-2A8B-8640-93CF-8C858B6357C4}"/>
                </a:ext>
              </a:extLst>
            </p:cNvPr>
            <p:cNvSpPr>
              <a:spLocks noChangeShapeType="1"/>
            </p:cNvSpPr>
            <p:nvPr/>
          </p:nvSpPr>
          <p:spPr bwMode="auto">
            <a:xfrm flipH="1">
              <a:off x="734412" y="1379804"/>
              <a:ext cx="4752529" cy="0"/>
            </a:xfrm>
            <a:prstGeom prst="line">
              <a:avLst/>
            </a:prstGeom>
            <a:noFill/>
            <a:ln w="2857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kumimoji="0" lang="ja-JP" altLang="en-US"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endParaRPr>
            </a:p>
          </p:txBody>
        </p:sp>
      </p:grpSp>
      <p:sp>
        <p:nvSpPr>
          <p:cNvPr id="36" name="Text Box 43">
            <a:extLst>
              <a:ext uri="{FF2B5EF4-FFF2-40B4-BE49-F238E27FC236}">
                <a16:creationId xmlns:a16="http://schemas.microsoft.com/office/drawing/2014/main" id="{492C0468-7DE3-2E07-64C2-1F3798DD959E}"/>
              </a:ext>
            </a:extLst>
          </p:cNvPr>
          <p:cNvSpPr txBox="1">
            <a:spLocks noChangeArrowheads="1"/>
          </p:cNvSpPr>
          <p:nvPr/>
        </p:nvSpPr>
        <p:spPr bwMode="auto">
          <a:xfrm>
            <a:off x="4359591" y="1416812"/>
            <a:ext cx="102944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sz="1050"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L1=5m</a:t>
            </a:r>
            <a:r>
              <a:rPr lang="ja-JP" altLang="en-US" sz="1050"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1050"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11m</a:t>
            </a:r>
            <a:endParaRPr lang="ja-JP" altLang="en-US" sz="1050"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37" name="Text Box 43">
            <a:extLst>
              <a:ext uri="{FF2B5EF4-FFF2-40B4-BE49-F238E27FC236}">
                <a16:creationId xmlns:a16="http://schemas.microsoft.com/office/drawing/2014/main" id="{27CA47A8-90CD-2901-E08F-F77CC006FDA4}"/>
              </a:ext>
            </a:extLst>
          </p:cNvPr>
          <p:cNvSpPr txBox="1">
            <a:spLocks noChangeArrowheads="1"/>
          </p:cNvSpPr>
          <p:nvPr/>
        </p:nvSpPr>
        <p:spPr bwMode="auto">
          <a:xfrm>
            <a:off x="3076721" y="2593958"/>
            <a:ext cx="245772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L2=3.34m</a:t>
            </a:r>
            <a:r>
              <a:rPr lang="ja-JP" altLang="en-US"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以上</a:t>
            </a:r>
            <a:br>
              <a:rPr lang="en-US" altLang="ja-JP"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br>
            <a:r>
              <a:rPr lang="en-US" altLang="ja-JP"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時速</a:t>
            </a:r>
            <a:r>
              <a:rPr lang="en-US" altLang="ja-JP"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20</a:t>
            </a:r>
            <a:r>
              <a:rPr lang="ja-JP" altLang="en-US"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キロで</a:t>
            </a:r>
            <a:r>
              <a:rPr lang="en-US" altLang="ja-JP"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5ips</a:t>
            </a:r>
            <a:r>
              <a:rPr lang="ja-JP" altLang="en-US"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で</a:t>
            </a:r>
            <a:r>
              <a:rPr lang="en-US" altLang="ja-JP"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3</a:t>
            </a:r>
            <a:r>
              <a:rPr lang="ja-JP" altLang="en-US"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コマ撮影＝</a:t>
            </a:r>
            <a:r>
              <a:rPr lang="en-US" altLang="ja-JP"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3.34m</a:t>
            </a:r>
            <a:r>
              <a:rPr lang="ja-JP" altLang="en-US" sz="105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a:t>
            </a:r>
          </a:p>
        </p:txBody>
      </p:sp>
      <p:sp>
        <p:nvSpPr>
          <p:cNvPr id="39" name="テキスト ボックス 38">
            <a:extLst>
              <a:ext uri="{FF2B5EF4-FFF2-40B4-BE49-F238E27FC236}">
                <a16:creationId xmlns:a16="http://schemas.microsoft.com/office/drawing/2014/main" id="{ABFC3D89-1B24-E7CB-1F2F-C2889501CC97}"/>
              </a:ext>
            </a:extLst>
          </p:cNvPr>
          <p:cNvSpPr txBox="1"/>
          <p:nvPr/>
        </p:nvSpPr>
        <p:spPr>
          <a:xfrm>
            <a:off x="6830915" y="1548257"/>
            <a:ext cx="1543049" cy="461665"/>
          </a:xfrm>
          <a:prstGeom prst="rect">
            <a:avLst/>
          </a:prstGeom>
          <a:noFill/>
        </p:spPr>
        <p:txBody>
          <a:bodyPr wrap="square" rtlCol="0">
            <a:spAutoFit/>
          </a:bodyPr>
          <a:lstStyle/>
          <a:p>
            <a:r>
              <a:rPr lang="ja-JP" altLang="en-US" sz="1200" dirty="0">
                <a:solidFill>
                  <a:prstClr val="black"/>
                </a:solidFill>
                <a:latin typeface="Yu Gothic UI" panose="020B0500000000000000" pitchFamily="34" charset="-128"/>
                <a:ea typeface="Yu Gothic UI" panose="020B0500000000000000" pitchFamily="34" charset="-128"/>
              </a:rPr>
              <a:t>時速</a:t>
            </a:r>
            <a:r>
              <a:rPr lang="en-US" altLang="ja-JP" sz="1200" dirty="0">
                <a:solidFill>
                  <a:prstClr val="black"/>
                </a:solidFill>
                <a:latin typeface="Yu Gothic UI" panose="020B0500000000000000" pitchFamily="34" charset="-128"/>
                <a:ea typeface="Yu Gothic UI" panose="020B0500000000000000" pitchFamily="34" charset="-128"/>
              </a:rPr>
              <a:t>20Km</a:t>
            </a:r>
            <a:r>
              <a:rPr lang="ja-JP" altLang="en-US" sz="1200" dirty="0">
                <a:solidFill>
                  <a:prstClr val="black"/>
                </a:solidFill>
                <a:latin typeface="Yu Gothic UI" panose="020B0500000000000000" pitchFamily="34" charset="-128"/>
                <a:ea typeface="Yu Gothic UI" panose="020B0500000000000000" pitchFamily="34" charset="-128"/>
              </a:rPr>
              <a:t>での</a:t>
            </a:r>
            <a:endParaRPr lang="en-US" altLang="ja-JP" sz="1200" dirty="0">
              <a:solidFill>
                <a:prstClr val="black"/>
              </a:solidFill>
              <a:latin typeface="Yu Gothic UI" panose="020B0500000000000000" pitchFamily="34" charset="-128"/>
              <a:ea typeface="Yu Gothic UI" panose="020B0500000000000000" pitchFamily="34" charset="-128"/>
            </a:endParaRPr>
          </a:p>
          <a:p>
            <a:r>
              <a:rPr lang="ja-JP" altLang="en-US" sz="1200" dirty="0">
                <a:solidFill>
                  <a:prstClr val="black"/>
                </a:solidFill>
                <a:latin typeface="Yu Gothic UI" panose="020B0500000000000000" pitchFamily="34" charset="-128"/>
                <a:ea typeface="Yu Gothic UI" panose="020B0500000000000000" pitchFamily="34" charset="-128"/>
              </a:rPr>
              <a:t>移動距離と撮影枚数</a:t>
            </a:r>
          </a:p>
        </p:txBody>
      </p:sp>
      <p:sp>
        <p:nvSpPr>
          <p:cNvPr id="43" name="角丸四角形 38">
            <a:extLst>
              <a:ext uri="{FF2B5EF4-FFF2-40B4-BE49-F238E27FC236}">
                <a16:creationId xmlns:a16="http://schemas.microsoft.com/office/drawing/2014/main" id="{9D1ED9D5-2348-29C9-01F6-FF88C35E0308}"/>
              </a:ext>
            </a:extLst>
          </p:cNvPr>
          <p:cNvSpPr/>
          <p:nvPr/>
        </p:nvSpPr>
        <p:spPr>
          <a:xfrm>
            <a:off x="1881681" y="537028"/>
            <a:ext cx="5738064" cy="495540"/>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en-US" altLang="ja-JP" sz="1000" kern="0" dirty="0">
                <a:solidFill>
                  <a:prstClr val="black"/>
                </a:solidFill>
                <a:latin typeface="Yu Gothic UI" panose="020B0500000000000000" pitchFamily="34" charset="-128"/>
                <a:ea typeface="Yu Gothic UI" panose="020B0500000000000000" pitchFamily="34" charset="-128"/>
              </a:rPr>
              <a:t>4K</a:t>
            </a:r>
            <a:r>
              <a:rPr kumimoji="0" lang="ja-JP" altLang="en-US" sz="1000" kern="0" dirty="0">
                <a:solidFill>
                  <a:prstClr val="black"/>
                </a:solidFill>
                <a:latin typeface="Yu Gothic UI" panose="020B0500000000000000" pitchFamily="34" charset="-128"/>
                <a:ea typeface="Yu Gothic UI" panose="020B0500000000000000" pitchFamily="34" charset="-128"/>
              </a:rPr>
              <a:t>カメラの場合は、検知エリアを次ページの要領で設定します。</a:t>
            </a:r>
            <a:endParaRPr kumimoji="0" lang="en-US" altLang="ja-JP" sz="100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00" kern="0" dirty="0">
                <a:solidFill>
                  <a:srgbClr val="0000FF"/>
                </a:solidFill>
                <a:latin typeface="Yu Gothic UI" panose="020B0500000000000000" pitchFamily="34" charset="-128"/>
                <a:ea typeface="Yu Gothic UI" panose="020B0500000000000000" pitchFamily="34" charset="-128"/>
              </a:rPr>
              <a:t>エリア設定により俯角の範囲が変わりますので、現場での入念な確認をお願いします。</a:t>
            </a:r>
            <a:br>
              <a:rPr kumimoji="0" lang="en-US" altLang="ja-JP" sz="1000" kern="0" dirty="0">
                <a:solidFill>
                  <a:srgbClr val="0000FF"/>
                </a:solidFill>
                <a:latin typeface="Yu Gothic UI" panose="020B0500000000000000" pitchFamily="34" charset="-128"/>
                <a:ea typeface="Yu Gothic UI" panose="020B0500000000000000" pitchFamily="34" charset="-128"/>
              </a:rPr>
            </a:br>
            <a:r>
              <a:rPr kumimoji="0" lang="ja-JP" altLang="en-US" sz="1000" kern="0" dirty="0">
                <a:solidFill>
                  <a:srgbClr val="0000FF"/>
                </a:solidFill>
                <a:latin typeface="Yu Gothic UI" panose="020B0500000000000000" pitchFamily="34" charset="-128"/>
                <a:ea typeface="Yu Gothic UI" panose="020B0500000000000000" pitchFamily="34" charset="-128"/>
              </a:rPr>
              <a:t>プレートの画像が、より多く撮影できるようにエリア設定してください。</a:t>
            </a:r>
          </a:p>
        </p:txBody>
      </p:sp>
      <p:sp>
        <p:nvSpPr>
          <p:cNvPr id="44" name="星 7 41">
            <a:extLst>
              <a:ext uri="{FF2B5EF4-FFF2-40B4-BE49-F238E27FC236}">
                <a16:creationId xmlns:a16="http://schemas.microsoft.com/office/drawing/2014/main" id="{A8183898-B82C-77C7-01A5-47C17BC2026F}"/>
              </a:ext>
            </a:extLst>
          </p:cNvPr>
          <p:cNvSpPr/>
          <p:nvPr/>
        </p:nvSpPr>
        <p:spPr>
          <a:xfrm>
            <a:off x="1017585" y="552286"/>
            <a:ext cx="864096" cy="270030"/>
          </a:xfrm>
          <a:prstGeom prst="star7">
            <a:avLst/>
          </a:prstGeom>
          <a:solidFill>
            <a:srgbClr val="FF00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1050" kern="0">
                <a:solidFill>
                  <a:prstClr val="white"/>
                </a:solidFill>
                <a:latin typeface="Yu Gothic UI" panose="020B0500000000000000" pitchFamily="34" charset="-128"/>
                <a:ea typeface="Yu Gothic UI" panose="020B0500000000000000" pitchFamily="34" charset="-128"/>
              </a:rPr>
              <a:t>重要</a:t>
            </a:r>
          </a:p>
        </p:txBody>
      </p:sp>
    </p:spTree>
    <p:extLst>
      <p:ext uri="{BB962C8B-B14F-4D97-AF65-F5344CB8AC3E}">
        <p14:creationId xmlns:p14="http://schemas.microsoft.com/office/powerpoint/2010/main" val="3032417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2E702995-D942-E90C-DB71-FDA6FEB89045}"/>
              </a:ext>
            </a:extLst>
          </p:cNvPr>
          <p:cNvPicPr>
            <a:picLocks noChangeAspect="1"/>
          </p:cNvPicPr>
          <p:nvPr/>
        </p:nvPicPr>
        <p:blipFill rotWithShape="1">
          <a:blip r:embed="rId2"/>
          <a:srcRect l="50779" t="6387" r="5227" b="57454"/>
          <a:stretch/>
        </p:blipFill>
        <p:spPr>
          <a:xfrm>
            <a:off x="4781356" y="1394895"/>
            <a:ext cx="4032868" cy="2004492"/>
          </a:xfrm>
          <a:prstGeom prst="rect">
            <a:avLst/>
          </a:prstGeom>
        </p:spPr>
      </p:pic>
      <p:sp>
        <p:nvSpPr>
          <p:cNvPr id="2" name="タイトル 1"/>
          <p:cNvSpPr>
            <a:spLocks noGrp="1"/>
          </p:cNvSpPr>
          <p:nvPr>
            <p:ph type="title"/>
          </p:nvPr>
        </p:nvSpPr>
        <p:spPr/>
        <p:txBody>
          <a:bodyPr/>
          <a:lstStyle/>
          <a:p>
            <a:r>
              <a:rPr kumimoji="1" lang="ja-JP" altLang="en-US" dirty="0"/>
              <a:t>カメラの設置範囲</a:t>
            </a:r>
            <a:r>
              <a:rPr kumimoji="1" lang="ja-JP" altLang="en-US" sz="2400" dirty="0"/>
              <a:t>（</a:t>
            </a:r>
            <a:r>
              <a:rPr kumimoji="1" lang="en-US" altLang="ja-JP" sz="2400" dirty="0"/>
              <a:t>X</a:t>
            </a:r>
            <a:r>
              <a:rPr kumimoji="1" lang="ja-JP" altLang="en-US" sz="2400" dirty="0"/>
              <a:t>シリーズ：４</a:t>
            </a:r>
            <a:r>
              <a:rPr kumimoji="1" lang="en-US" altLang="ja-JP" sz="2400" dirty="0"/>
              <a:t>K</a:t>
            </a:r>
            <a:r>
              <a:rPr kumimoji="1" lang="ja-JP" altLang="en-US" sz="2400" dirty="0"/>
              <a:t>カメラ）</a:t>
            </a:r>
            <a:endParaRPr kumimoji="1" lang="ja-JP" altLang="en-US" dirty="0"/>
          </a:p>
        </p:txBody>
      </p:sp>
      <p:sp>
        <p:nvSpPr>
          <p:cNvPr id="3" name="角丸四角形 2">
            <a:extLst>
              <a:ext uri="{FF2B5EF4-FFF2-40B4-BE49-F238E27FC236}">
                <a16:creationId xmlns:a16="http://schemas.microsoft.com/office/drawing/2014/main" id="{79EED829-7D0B-8E48-0E33-FCE547ACCF7B}"/>
              </a:ext>
            </a:extLst>
          </p:cNvPr>
          <p:cNvSpPr/>
          <p:nvPr/>
        </p:nvSpPr>
        <p:spPr>
          <a:xfrm>
            <a:off x="1046033" y="600531"/>
            <a:ext cx="7051935" cy="783087"/>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en-US" altLang="ja-JP" sz="1200" kern="0" dirty="0">
                <a:solidFill>
                  <a:prstClr val="black"/>
                </a:solidFill>
                <a:latin typeface="Yu Gothic UI" panose="020B0500000000000000" pitchFamily="34" charset="-128"/>
                <a:ea typeface="Yu Gothic UI" panose="020B0500000000000000" pitchFamily="34" charset="-128"/>
              </a:rPr>
              <a:t>4K</a:t>
            </a:r>
            <a:r>
              <a:rPr kumimoji="0" lang="ja-JP" altLang="en-US" sz="1200" kern="0" dirty="0">
                <a:solidFill>
                  <a:prstClr val="black"/>
                </a:solidFill>
                <a:latin typeface="Yu Gothic UI" panose="020B0500000000000000" pitchFamily="34" charset="-128"/>
                <a:ea typeface="Yu Gothic UI" panose="020B0500000000000000" pitchFamily="34" charset="-128"/>
              </a:rPr>
              <a:t>カメラの場合は、検知エリアを以下の要領で設定します。</a:t>
            </a:r>
            <a:endParaRPr kumimoji="0" lang="en-US" altLang="ja-JP" sz="120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200" kern="0" dirty="0">
                <a:solidFill>
                  <a:srgbClr val="0000FF"/>
                </a:solidFill>
                <a:latin typeface="Yu Gothic UI" panose="020B0500000000000000" pitchFamily="34" charset="-128"/>
                <a:ea typeface="Yu Gothic UI" panose="020B0500000000000000" pitchFamily="34" charset="-128"/>
              </a:rPr>
              <a:t>このエリア内でナンバーを認識するため、設置位置や俯角の大きさ、エリアの設定位置により</a:t>
            </a:r>
            <a:br>
              <a:rPr kumimoji="0" lang="en-US" altLang="ja-JP" sz="1200" kern="0" dirty="0">
                <a:solidFill>
                  <a:srgbClr val="0000FF"/>
                </a:solidFill>
                <a:latin typeface="Yu Gothic UI" panose="020B0500000000000000" pitchFamily="34" charset="-128"/>
                <a:ea typeface="Yu Gothic UI" panose="020B0500000000000000" pitchFamily="34" charset="-128"/>
              </a:rPr>
            </a:br>
            <a:r>
              <a:rPr kumimoji="0" lang="ja-JP" altLang="en-US" sz="1200" kern="0" dirty="0">
                <a:solidFill>
                  <a:srgbClr val="0000FF"/>
                </a:solidFill>
                <a:latin typeface="Yu Gothic UI" panose="020B0500000000000000" pitchFamily="34" charset="-128"/>
                <a:ea typeface="Yu Gothic UI" panose="020B0500000000000000" pitchFamily="34" charset="-128"/>
              </a:rPr>
              <a:t>認識できる範囲が上下します。現場での入念な確認をお願いします。</a:t>
            </a:r>
          </a:p>
        </p:txBody>
      </p:sp>
      <p:pic>
        <p:nvPicPr>
          <p:cNvPr id="4" name="図 3">
            <a:extLst>
              <a:ext uri="{FF2B5EF4-FFF2-40B4-BE49-F238E27FC236}">
                <a16:creationId xmlns:a16="http://schemas.microsoft.com/office/drawing/2014/main" id="{1CE65D71-0DD0-49A8-0BCC-651E29F6A77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9841" y="1452036"/>
            <a:ext cx="4107078" cy="3299129"/>
          </a:xfrm>
          <a:prstGeom prst="rect">
            <a:avLst/>
          </a:prstGeom>
          <a:ln w="25400">
            <a:solidFill>
              <a:srgbClr val="5B9BD5">
                <a:shade val="50000"/>
              </a:srgbClr>
            </a:solidFill>
          </a:ln>
        </p:spPr>
      </p:pic>
      <p:sp>
        <p:nvSpPr>
          <p:cNvPr id="6" name="角丸四角形吹き出し 5">
            <a:extLst>
              <a:ext uri="{FF2B5EF4-FFF2-40B4-BE49-F238E27FC236}">
                <a16:creationId xmlns:a16="http://schemas.microsoft.com/office/drawing/2014/main" id="{F6424E9B-D3F6-5128-148C-5A614148730F}"/>
              </a:ext>
            </a:extLst>
          </p:cNvPr>
          <p:cNvSpPr/>
          <p:nvPr/>
        </p:nvSpPr>
        <p:spPr>
          <a:xfrm>
            <a:off x="4984556" y="3441377"/>
            <a:ext cx="2025225" cy="655208"/>
          </a:xfrm>
          <a:prstGeom prst="wedgeRoundRectCallout">
            <a:avLst>
              <a:gd name="adj1" fmla="val -35080"/>
              <a:gd name="adj2" fmla="val -107744"/>
              <a:gd name="adj3" fmla="val 16667"/>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1000" kern="0" dirty="0">
                <a:solidFill>
                  <a:prstClr val="black"/>
                </a:solidFill>
                <a:latin typeface="Yu Gothic UI" panose="020B0500000000000000" pitchFamily="34" charset="-128"/>
                <a:ea typeface="Yu Gothic UI" panose="020B0500000000000000" pitchFamily="34" charset="-128"/>
              </a:rPr>
              <a:t>エリア</a:t>
            </a:r>
            <a:r>
              <a:rPr kumimoji="0" lang="en-US" altLang="ja-JP" sz="1000" kern="0" dirty="0">
                <a:solidFill>
                  <a:prstClr val="black"/>
                </a:solidFill>
                <a:latin typeface="Yu Gothic UI" panose="020B0500000000000000" pitchFamily="34" charset="-128"/>
                <a:ea typeface="Yu Gothic UI" panose="020B0500000000000000" pitchFamily="34" charset="-128"/>
              </a:rPr>
              <a:t>1</a:t>
            </a:r>
            <a:r>
              <a:rPr kumimoji="0" lang="ja-JP" altLang="en-US" sz="1000" kern="0" dirty="0">
                <a:solidFill>
                  <a:prstClr val="black"/>
                </a:solidFill>
                <a:latin typeface="Yu Gothic UI" panose="020B0500000000000000" pitchFamily="34" charset="-128"/>
                <a:ea typeface="Yu Gothic UI" panose="020B0500000000000000" pitchFamily="34" charset="-128"/>
              </a:rPr>
              <a:t>で</a:t>
            </a:r>
            <a:r>
              <a:rPr kumimoji="0" lang="en-US" altLang="ja-JP" sz="1000" kern="0" dirty="0">
                <a:solidFill>
                  <a:prstClr val="black"/>
                </a:solidFill>
                <a:latin typeface="Yu Gothic UI" panose="020B0500000000000000" pitchFamily="34" charset="-128"/>
                <a:ea typeface="Yu Gothic UI" panose="020B0500000000000000" pitchFamily="34" charset="-128"/>
              </a:rPr>
              <a:t>15%</a:t>
            </a:r>
            <a:r>
              <a:rPr kumimoji="0" lang="ja-JP" altLang="en-US" sz="1000" kern="0" dirty="0">
                <a:solidFill>
                  <a:prstClr val="black"/>
                </a:solidFill>
                <a:latin typeface="Yu Gothic UI" panose="020B0500000000000000" pitchFamily="34" charset="-128"/>
                <a:ea typeface="Yu Gothic UI" panose="020B0500000000000000" pitchFamily="34" charset="-128"/>
              </a:rPr>
              <a:t>、エリア</a:t>
            </a:r>
            <a:r>
              <a:rPr kumimoji="0" lang="en-US" altLang="ja-JP" sz="1000" kern="0" dirty="0">
                <a:solidFill>
                  <a:prstClr val="black"/>
                </a:solidFill>
                <a:latin typeface="Yu Gothic UI" panose="020B0500000000000000" pitchFamily="34" charset="-128"/>
                <a:ea typeface="Yu Gothic UI" panose="020B0500000000000000" pitchFamily="34" charset="-128"/>
              </a:rPr>
              <a:t>2</a:t>
            </a:r>
            <a:r>
              <a:rPr kumimoji="0" lang="ja-JP" altLang="en-US" sz="1000" kern="0" dirty="0">
                <a:solidFill>
                  <a:prstClr val="black"/>
                </a:solidFill>
                <a:latin typeface="Yu Gothic UI" panose="020B0500000000000000" pitchFamily="34" charset="-128"/>
                <a:ea typeface="Yu Gothic UI" panose="020B0500000000000000" pitchFamily="34" charset="-128"/>
              </a:rPr>
              <a:t>で</a:t>
            </a:r>
            <a:r>
              <a:rPr kumimoji="0" lang="en-US" altLang="ja-JP" sz="1000" kern="0" dirty="0">
                <a:solidFill>
                  <a:prstClr val="black"/>
                </a:solidFill>
                <a:latin typeface="Yu Gothic UI" panose="020B0500000000000000" pitchFamily="34" charset="-128"/>
                <a:ea typeface="Yu Gothic UI" panose="020B0500000000000000" pitchFamily="34" charset="-128"/>
              </a:rPr>
              <a:t>16%</a:t>
            </a:r>
            <a:r>
              <a:rPr kumimoji="0" lang="ja-JP" altLang="en-US" sz="1000" kern="0" dirty="0">
                <a:solidFill>
                  <a:prstClr val="black"/>
                </a:solidFill>
                <a:latin typeface="Yu Gothic UI" panose="020B0500000000000000" pitchFamily="34" charset="-128"/>
                <a:ea typeface="Yu Gothic UI" panose="020B0500000000000000" pitchFamily="34" charset="-128"/>
              </a:rPr>
              <a:t>で</a:t>
            </a:r>
            <a:br>
              <a:rPr kumimoji="0" lang="en-US" altLang="ja-JP" sz="1000" kern="0" dirty="0">
                <a:solidFill>
                  <a:prstClr val="black"/>
                </a:solidFill>
                <a:latin typeface="Yu Gothic UI" panose="020B0500000000000000" pitchFamily="34" charset="-128"/>
                <a:ea typeface="Yu Gothic UI" panose="020B0500000000000000" pitchFamily="34" charset="-128"/>
              </a:rPr>
            </a:br>
            <a:r>
              <a:rPr kumimoji="0" lang="ja-JP" altLang="en-US" sz="1000" kern="0" dirty="0">
                <a:solidFill>
                  <a:prstClr val="black"/>
                </a:solidFill>
                <a:latin typeface="Yu Gothic UI" panose="020B0500000000000000" pitchFamily="34" charset="-128"/>
                <a:ea typeface="Yu Gothic UI" panose="020B0500000000000000" pitchFamily="34" charset="-128"/>
              </a:rPr>
              <a:t>合計</a:t>
            </a:r>
            <a:r>
              <a:rPr kumimoji="0" lang="en-US" altLang="ja-JP" sz="1000" kern="0" dirty="0">
                <a:solidFill>
                  <a:prstClr val="black"/>
                </a:solidFill>
                <a:latin typeface="Yu Gothic UI" panose="020B0500000000000000" pitchFamily="34" charset="-128"/>
                <a:ea typeface="Yu Gothic UI" panose="020B0500000000000000" pitchFamily="34" charset="-128"/>
              </a:rPr>
              <a:t>25%</a:t>
            </a:r>
            <a:r>
              <a:rPr kumimoji="0" lang="ja-JP" altLang="en-US" sz="1000" kern="0" dirty="0">
                <a:solidFill>
                  <a:prstClr val="black"/>
                </a:solidFill>
                <a:latin typeface="Yu Gothic UI" panose="020B0500000000000000" pitchFamily="34" charset="-128"/>
                <a:ea typeface="Yu Gothic UI" panose="020B0500000000000000" pitchFamily="34" charset="-128"/>
              </a:rPr>
              <a:t>を超えているため</a:t>
            </a:r>
            <a:br>
              <a:rPr kumimoji="0" lang="en-US" altLang="ja-JP" sz="1000" kern="0" dirty="0">
                <a:solidFill>
                  <a:prstClr val="black"/>
                </a:solidFill>
                <a:latin typeface="Yu Gothic UI" panose="020B0500000000000000" pitchFamily="34" charset="-128"/>
                <a:ea typeface="Yu Gothic UI" panose="020B0500000000000000" pitchFamily="34" charset="-128"/>
              </a:rPr>
            </a:br>
            <a:r>
              <a:rPr kumimoji="0" lang="ja-JP" altLang="en-US" sz="1000" kern="0" dirty="0">
                <a:solidFill>
                  <a:prstClr val="black"/>
                </a:solidFill>
                <a:latin typeface="Yu Gothic UI" panose="020B0500000000000000" pitchFamily="34" charset="-128"/>
                <a:ea typeface="Yu Gothic UI" panose="020B0500000000000000" pitchFamily="34" charset="-128"/>
              </a:rPr>
              <a:t>左のメッセージが出ます</a:t>
            </a:r>
          </a:p>
        </p:txBody>
      </p:sp>
      <p:sp>
        <p:nvSpPr>
          <p:cNvPr id="7" name="正方形/長方形 6">
            <a:extLst>
              <a:ext uri="{FF2B5EF4-FFF2-40B4-BE49-F238E27FC236}">
                <a16:creationId xmlns:a16="http://schemas.microsoft.com/office/drawing/2014/main" id="{20C0BD66-A72C-3DFE-B454-877194512881}"/>
              </a:ext>
            </a:extLst>
          </p:cNvPr>
          <p:cNvSpPr/>
          <p:nvPr/>
        </p:nvSpPr>
        <p:spPr>
          <a:xfrm>
            <a:off x="4984556" y="2428240"/>
            <a:ext cx="1035244" cy="635000"/>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1" name="正方形/長方形 10">
            <a:extLst>
              <a:ext uri="{FF2B5EF4-FFF2-40B4-BE49-F238E27FC236}">
                <a16:creationId xmlns:a16="http://schemas.microsoft.com/office/drawing/2014/main" id="{D39788EA-042E-E32F-BD8A-D7787A4FC2EA}"/>
              </a:ext>
            </a:extLst>
          </p:cNvPr>
          <p:cNvSpPr/>
          <p:nvPr/>
        </p:nvSpPr>
        <p:spPr>
          <a:xfrm>
            <a:off x="1046034" y="3451859"/>
            <a:ext cx="3350706" cy="1299305"/>
          </a:xfrm>
          <a:prstGeom prst="rect">
            <a:avLst/>
          </a:prstGeom>
          <a:noFill/>
          <a:ln w="381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665868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C436A449-C6C6-A4B2-0CA9-478C03C29CA2}"/>
              </a:ext>
            </a:extLst>
          </p:cNvPr>
          <p:cNvGraphicFramePr>
            <a:graphicFrameLocks noGrp="1"/>
          </p:cNvGraphicFramePr>
          <p:nvPr>
            <p:extLst>
              <p:ext uri="{D42A27DB-BD31-4B8C-83A1-F6EECF244321}">
                <p14:modId xmlns:p14="http://schemas.microsoft.com/office/powerpoint/2010/main" val="1409251923"/>
              </p:ext>
            </p:extLst>
          </p:nvPr>
        </p:nvGraphicFramePr>
        <p:xfrm>
          <a:off x="6841194" y="1833779"/>
          <a:ext cx="1543050" cy="1720215"/>
        </p:xfrm>
        <a:graphic>
          <a:graphicData uri="http://schemas.openxmlformats.org/drawingml/2006/table">
            <a:tbl>
              <a:tblPr/>
              <a:tblGrid>
                <a:gridCol w="771525">
                  <a:extLst>
                    <a:ext uri="{9D8B030D-6E8A-4147-A177-3AD203B41FA5}">
                      <a16:colId xmlns:a16="http://schemas.microsoft.com/office/drawing/2014/main" val="2611957314"/>
                    </a:ext>
                  </a:extLst>
                </a:gridCol>
                <a:gridCol w="771525">
                  <a:extLst>
                    <a:ext uri="{9D8B030D-6E8A-4147-A177-3AD203B41FA5}">
                      <a16:colId xmlns:a16="http://schemas.microsoft.com/office/drawing/2014/main" val="544101446"/>
                    </a:ext>
                  </a:extLst>
                </a:gridCol>
              </a:tblGrid>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u="none" strike="noStrike" dirty="0">
                          <a:effectLst/>
                          <a:latin typeface="Yu Gothic UI" panose="020B0500000000000000" pitchFamily="34" charset="-128"/>
                          <a:ea typeface="Yu Gothic UI" panose="020B0500000000000000" pitchFamily="34" charset="-128"/>
                        </a:rPr>
                        <a:t>移動距離</a:t>
                      </a:r>
                      <a:r>
                        <a:rPr lang="en-US" altLang="ja-JP" sz="1000" u="none" strike="noStrike" dirty="0">
                          <a:effectLst/>
                          <a:latin typeface="Yu Gothic UI" panose="020B0500000000000000" pitchFamily="34" charset="-128"/>
                          <a:ea typeface="Yu Gothic UI" panose="020B0500000000000000" pitchFamily="34" charset="-128"/>
                        </a:rPr>
                        <a:t>(</a:t>
                      </a:r>
                      <a:r>
                        <a:rPr lang="en-US" sz="1000" u="none" strike="noStrike" dirty="0">
                          <a:effectLst/>
                          <a:latin typeface="Yu Gothic UI" panose="020B0500000000000000" pitchFamily="34" charset="-128"/>
                          <a:ea typeface="Yu Gothic UI" panose="020B0500000000000000" pitchFamily="34" charset="-128"/>
                        </a:rPr>
                        <a:t>m)</a:t>
                      </a:r>
                      <a:endParaRPr lang="en-US"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u="none" strike="noStrike">
                          <a:effectLst/>
                          <a:latin typeface="Yu Gothic UI" panose="020B0500000000000000" pitchFamily="34" charset="-128"/>
                          <a:ea typeface="Yu Gothic UI" panose="020B0500000000000000" pitchFamily="34" charset="-128"/>
                        </a:rPr>
                        <a:t>撮影枚数</a:t>
                      </a:r>
                      <a:r>
                        <a:rPr lang="en-US" altLang="ja-JP" sz="1000" u="none" strike="noStrike">
                          <a:effectLst/>
                          <a:latin typeface="Yu Gothic UI" panose="020B0500000000000000" pitchFamily="34" charset="-128"/>
                          <a:ea typeface="Yu Gothic UI" panose="020B0500000000000000" pitchFamily="34" charset="-128"/>
                        </a:rPr>
                        <a:t>(</a:t>
                      </a:r>
                      <a:r>
                        <a:rPr lang="ja-JP" altLang="en-US" sz="1000" u="none" strike="noStrike">
                          <a:effectLst/>
                          <a:latin typeface="Yu Gothic UI" panose="020B0500000000000000" pitchFamily="34" charset="-128"/>
                          <a:ea typeface="Yu Gothic UI" panose="020B0500000000000000" pitchFamily="34" charset="-128"/>
                        </a:rPr>
                        <a:t>枚</a:t>
                      </a:r>
                      <a:r>
                        <a:rPr lang="en-US" altLang="ja-JP" sz="1000" u="none" strike="noStrike">
                          <a:effectLst/>
                          <a:latin typeface="Yu Gothic UI" panose="020B0500000000000000" pitchFamily="34" charset="-128"/>
                          <a:ea typeface="Yu Gothic UI" panose="020B0500000000000000" pitchFamily="34" charset="-128"/>
                        </a:rPr>
                        <a:t>)</a:t>
                      </a:r>
                      <a:endParaRPr lang="en-US" altLang="ja-JP" sz="1000" b="0" i="0" u="none" strike="noStrike">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209755160"/>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1.11</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1</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813540514"/>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2.22</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2</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158237664"/>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a:effectLst/>
                          <a:latin typeface="Yu Gothic UI" panose="020B0500000000000000" pitchFamily="34" charset="-128"/>
                          <a:ea typeface="Yu Gothic UI" panose="020B0500000000000000" pitchFamily="34" charset="-128"/>
                        </a:rPr>
                        <a:t>3.33</a:t>
                      </a:r>
                      <a:endParaRPr lang="en-US" altLang="ja-JP" sz="1000" b="0" i="0" u="none" strike="noStrike">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3</a:t>
                      </a:r>
                      <a:endParaRPr lang="en-US" altLang="ja-JP" sz="1000" b="0" i="0" u="none" strike="noStrike" dirty="0">
                        <a:solidFill>
                          <a:srgbClr val="0061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92950857"/>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a:effectLst/>
                          <a:latin typeface="Yu Gothic UI" panose="020B0500000000000000" pitchFamily="34" charset="-128"/>
                          <a:ea typeface="Yu Gothic UI" panose="020B0500000000000000" pitchFamily="34" charset="-128"/>
                        </a:rPr>
                        <a:t>4.44</a:t>
                      </a:r>
                      <a:endParaRPr lang="en-US" altLang="ja-JP" sz="1000" b="0" i="0" u="none" strike="noStrike">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4</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97932878"/>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a:effectLst/>
                          <a:latin typeface="Yu Gothic UI" panose="020B0500000000000000" pitchFamily="34" charset="-128"/>
                          <a:ea typeface="Yu Gothic UI" panose="020B0500000000000000" pitchFamily="34" charset="-128"/>
                        </a:rPr>
                        <a:t>5.56</a:t>
                      </a:r>
                      <a:endParaRPr lang="en-US" altLang="ja-JP" sz="1000" b="0" i="0" u="none" strike="noStrike">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5</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83304720"/>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a:effectLst/>
                          <a:latin typeface="Yu Gothic UI" panose="020B0500000000000000" pitchFamily="34" charset="-128"/>
                          <a:ea typeface="Yu Gothic UI" panose="020B0500000000000000" pitchFamily="34" charset="-128"/>
                        </a:rPr>
                        <a:t>6.67</a:t>
                      </a:r>
                      <a:endParaRPr lang="en-US" altLang="ja-JP" sz="1000" b="0" i="0" u="none" strike="noStrike">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6</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77564968"/>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a:effectLst/>
                          <a:latin typeface="Yu Gothic UI" panose="020B0500000000000000" pitchFamily="34" charset="-128"/>
                          <a:ea typeface="Yu Gothic UI" panose="020B0500000000000000" pitchFamily="34" charset="-128"/>
                        </a:rPr>
                        <a:t>7.78</a:t>
                      </a:r>
                      <a:endParaRPr lang="en-US" altLang="ja-JP" sz="1000" b="0" i="0" u="none" strike="noStrike">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7</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25691163"/>
                  </a:ext>
                </a:extLst>
              </a:tr>
              <a:tr h="17145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a:effectLst/>
                          <a:latin typeface="Yu Gothic UI" panose="020B0500000000000000" pitchFamily="34" charset="-128"/>
                          <a:ea typeface="Yu Gothic UI" panose="020B0500000000000000" pitchFamily="34" charset="-128"/>
                        </a:rPr>
                        <a:t>8.89</a:t>
                      </a:r>
                      <a:endParaRPr lang="en-US" altLang="ja-JP" sz="1000" b="0" i="0" u="none" strike="noStrike">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8</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494994274"/>
                  </a:ext>
                </a:extLst>
              </a:tr>
              <a:tr h="177165">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a:effectLst/>
                          <a:latin typeface="Yu Gothic UI" panose="020B0500000000000000" pitchFamily="34" charset="-128"/>
                          <a:ea typeface="Yu Gothic UI" panose="020B0500000000000000" pitchFamily="34" charset="-128"/>
                        </a:rPr>
                        <a:t>10.00</a:t>
                      </a:r>
                      <a:endParaRPr lang="en-US" altLang="ja-JP" sz="1000" b="0" i="0" u="none" strike="noStrike">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r" fontAlgn="ctr"/>
                      <a:r>
                        <a:rPr lang="en-US" altLang="ja-JP" sz="1000" u="none" strike="noStrike" dirty="0">
                          <a:effectLst/>
                          <a:latin typeface="Yu Gothic UI" panose="020B0500000000000000" pitchFamily="34" charset="-128"/>
                          <a:ea typeface="Yu Gothic UI" panose="020B0500000000000000" pitchFamily="34" charset="-128"/>
                        </a:rPr>
                        <a:t>9</a:t>
                      </a:r>
                      <a:endParaRPr lang="en-US" altLang="ja-JP" sz="1000" b="0"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240632061"/>
                  </a:ext>
                </a:extLst>
              </a:tr>
            </a:tbl>
          </a:graphicData>
        </a:graphic>
      </p:graphicFrame>
      <p:sp>
        <p:nvSpPr>
          <p:cNvPr id="2" name="タイトル 1"/>
          <p:cNvSpPr>
            <a:spLocks noGrp="1"/>
          </p:cNvSpPr>
          <p:nvPr>
            <p:ph type="title"/>
          </p:nvPr>
        </p:nvSpPr>
        <p:spPr/>
        <p:txBody>
          <a:bodyPr/>
          <a:lstStyle/>
          <a:p>
            <a:r>
              <a:rPr kumimoji="1" lang="ja-JP" altLang="en-US" dirty="0"/>
              <a:t>カメラの設置範囲</a:t>
            </a:r>
            <a:r>
              <a:rPr kumimoji="1" lang="ja-JP" altLang="en-US" sz="2400" dirty="0"/>
              <a:t>（新</a:t>
            </a:r>
            <a:r>
              <a:rPr kumimoji="1" lang="en-US" altLang="ja-JP" sz="2400" dirty="0"/>
              <a:t>S</a:t>
            </a:r>
            <a:r>
              <a:rPr kumimoji="1" lang="ja-JP" altLang="en-US" sz="2400" dirty="0"/>
              <a:t>シリーズカメラ）</a:t>
            </a:r>
            <a:endParaRPr kumimoji="1" lang="ja-JP" altLang="en-US" dirty="0"/>
          </a:p>
        </p:txBody>
      </p:sp>
      <p:grpSp>
        <p:nvGrpSpPr>
          <p:cNvPr id="151" name="グループ化 150">
            <a:extLst>
              <a:ext uri="{FF2B5EF4-FFF2-40B4-BE49-F238E27FC236}">
                <a16:creationId xmlns:a16="http://schemas.microsoft.com/office/drawing/2014/main" id="{D731A123-DB15-2880-4026-3D1FD561BE10}"/>
              </a:ext>
            </a:extLst>
          </p:cNvPr>
          <p:cNvGrpSpPr/>
          <p:nvPr/>
        </p:nvGrpSpPr>
        <p:grpSpPr>
          <a:xfrm>
            <a:off x="644697" y="656081"/>
            <a:ext cx="5914352" cy="4405893"/>
            <a:chOff x="687897" y="591281"/>
            <a:chExt cx="5914352" cy="4405893"/>
          </a:xfrm>
        </p:grpSpPr>
        <p:sp>
          <p:nvSpPr>
            <p:cNvPr id="114" name="Rectangle 49">
              <a:extLst>
                <a:ext uri="{FF2B5EF4-FFF2-40B4-BE49-F238E27FC236}">
                  <a16:creationId xmlns:a16="http://schemas.microsoft.com/office/drawing/2014/main" id="{9F1A56B3-1BD2-6ED5-44FD-A0FD4BEBFCDB}"/>
                </a:ext>
              </a:extLst>
            </p:cNvPr>
            <p:cNvSpPr>
              <a:spLocks noChangeArrowheads="1"/>
            </p:cNvSpPr>
            <p:nvPr/>
          </p:nvSpPr>
          <p:spPr bwMode="auto">
            <a:xfrm>
              <a:off x="1577338" y="2237475"/>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15" name="Rectangle 50">
              <a:extLst>
                <a:ext uri="{FF2B5EF4-FFF2-40B4-BE49-F238E27FC236}">
                  <a16:creationId xmlns:a16="http://schemas.microsoft.com/office/drawing/2014/main" id="{FB9F2663-F860-2EDC-D2BC-D1945EEF54E7}"/>
                </a:ext>
              </a:extLst>
            </p:cNvPr>
            <p:cNvSpPr>
              <a:spLocks noChangeArrowheads="1"/>
            </p:cNvSpPr>
            <p:nvPr/>
          </p:nvSpPr>
          <p:spPr bwMode="auto">
            <a:xfrm>
              <a:off x="1577338" y="1794562"/>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16" name="Rectangle 51">
              <a:extLst>
                <a:ext uri="{FF2B5EF4-FFF2-40B4-BE49-F238E27FC236}">
                  <a16:creationId xmlns:a16="http://schemas.microsoft.com/office/drawing/2014/main" id="{4D7EBB7A-A3DB-D424-2C59-2D0D99124486}"/>
                </a:ext>
              </a:extLst>
            </p:cNvPr>
            <p:cNvSpPr>
              <a:spLocks noChangeArrowheads="1"/>
            </p:cNvSpPr>
            <p:nvPr/>
          </p:nvSpPr>
          <p:spPr bwMode="auto">
            <a:xfrm>
              <a:off x="1577338" y="1954106"/>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17" name="Line 53">
              <a:extLst>
                <a:ext uri="{FF2B5EF4-FFF2-40B4-BE49-F238E27FC236}">
                  <a16:creationId xmlns:a16="http://schemas.microsoft.com/office/drawing/2014/main" id="{4DA6215B-4A19-87AD-7391-1C401EF34560}"/>
                </a:ext>
              </a:extLst>
            </p:cNvPr>
            <p:cNvSpPr>
              <a:spLocks noChangeShapeType="1"/>
            </p:cNvSpPr>
            <p:nvPr/>
          </p:nvSpPr>
          <p:spPr bwMode="auto">
            <a:xfrm flipH="1" flipV="1">
              <a:off x="687897" y="3496327"/>
              <a:ext cx="5740264" cy="47264"/>
            </a:xfrm>
            <a:prstGeom prst="line">
              <a:avLst/>
            </a:prstGeom>
            <a:noFill/>
            <a:ln w="9525">
              <a:solidFill>
                <a:sysClr val="windowText" lastClr="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18" name="Line 54">
              <a:extLst>
                <a:ext uri="{FF2B5EF4-FFF2-40B4-BE49-F238E27FC236}">
                  <a16:creationId xmlns:a16="http://schemas.microsoft.com/office/drawing/2014/main" id="{1005623F-8B06-BD6C-4B06-BA4D4F47CFCB}"/>
                </a:ext>
              </a:extLst>
            </p:cNvPr>
            <p:cNvSpPr>
              <a:spLocks noChangeShapeType="1"/>
            </p:cNvSpPr>
            <p:nvPr/>
          </p:nvSpPr>
          <p:spPr bwMode="auto">
            <a:xfrm flipH="1">
              <a:off x="715278" y="1966012"/>
              <a:ext cx="5712883" cy="9643"/>
            </a:xfrm>
            <a:prstGeom prst="line">
              <a:avLst/>
            </a:prstGeom>
            <a:noFill/>
            <a:ln w="9525">
              <a:solidFill>
                <a:sysClr val="windowText" lastClr="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19" name="Arc 55">
              <a:extLst>
                <a:ext uri="{FF2B5EF4-FFF2-40B4-BE49-F238E27FC236}">
                  <a16:creationId xmlns:a16="http://schemas.microsoft.com/office/drawing/2014/main" id="{352BAE9B-8372-3CD6-8A5D-FC34C880B0EC}"/>
                </a:ext>
              </a:extLst>
            </p:cNvPr>
            <p:cNvSpPr>
              <a:spLocks/>
            </p:cNvSpPr>
            <p:nvPr/>
          </p:nvSpPr>
          <p:spPr bwMode="auto">
            <a:xfrm rot="20196764" flipH="1">
              <a:off x="1804965" y="1236160"/>
              <a:ext cx="1279922" cy="1071563"/>
            </a:xfrm>
            <a:custGeom>
              <a:avLst/>
              <a:gdLst>
                <a:gd name="G0" fmla="+- 0 0 0"/>
                <a:gd name="G1" fmla="+- 15317 0 0"/>
                <a:gd name="G2" fmla="+- 21600 0 0"/>
                <a:gd name="T0" fmla="*/ 15230 w 19789"/>
                <a:gd name="T1" fmla="*/ 0 h 15317"/>
                <a:gd name="T2" fmla="*/ 19789 w 19789"/>
                <a:gd name="T3" fmla="*/ 6660 h 15317"/>
                <a:gd name="T4" fmla="*/ 0 w 19789"/>
                <a:gd name="T5" fmla="*/ 15317 h 15317"/>
              </a:gdLst>
              <a:ahLst/>
              <a:cxnLst>
                <a:cxn ang="0">
                  <a:pos x="T0" y="T1"/>
                </a:cxn>
                <a:cxn ang="0">
                  <a:pos x="T2" y="T3"/>
                </a:cxn>
                <a:cxn ang="0">
                  <a:pos x="T4" y="T5"/>
                </a:cxn>
              </a:cxnLst>
              <a:rect l="0" t="0" r="r" b="b"/>
              <a:pathLst>
                <a:path w="19789" h="15317" fill="none" extrusionOk="0">
                  <a:moveTo>
                    <a:pt x="15229" y="0"/>
                  </a:moveTo>
                  <a:cubicBezTo>
                    <a:pt x="17154" y="1913"/>
                    <a:pt x="18701" y="4173"/>
                    <a:pt x="19789" y="6659"/>
                  </a:cubicBezTo>
                </a:path>
                <a:path w="19789" h="15317" stroke="0" extrusionOk="0">
                  <a:moveTo>
                    <a:pt x="15229" y="0"/>
                  </a:moveTo>
                  <a:cubicBezTo>
                    <a:pt x="17154" y="1913"/>
                    <a:pt x="18701" y="4173"/>
                    <a:pt x="19789" y="6659"/>
                  </a:cubicBezTo>
                  <a:lnTo>
                    <a:pt x="0" y="15317"/>
                  </a:lnTo>
                  <a:close/>
                </a:path>
              </a:pathLst>
            </a:custGeom>
            <a:noFill/>
            <a:ln w="9525">
              <a:solidFill>
                <a:sysClr val="windowText" lastClr="00000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20" name="Arc 56">
              <a:extLst>
                <a:ext uri="{FF2B5EF4-FFF2-40B4-BE49-F238E27FC236}">
                  <a16:creationId xmlns:a16="http://schemas.microsoft.com/office/drawing/2014/main" id="{0DBF8D2F-4DF5-C874-8250-0C6DCE1F0059}"/>
                </a:ext>
              </a:extLst>
            </p:cNvPr>
            <p:cNvSpPr>
              <a:spLocks/>
            </p:cNvSpPr>
            <p:nvPr/>
          </p:nvSpPr>
          <p:spPr bwMode="auto">
            <a:xfrm rot="20196764" flipH="1">
              <a:off x="1827586" y="2818500"/>
              <a:ext cx="1279922" cy="1073944"/>
            </a:xfrm>
            <a:custGeom>
              <a:avLst/>
              <a:gdLst>
                <a:gd name="G0" fmla="+- 0 0 0"/>
                <a:gd name="G1" fmla="+- 15346 0 0"/>
                <a:gd name="G2" fmla="+- 21600 0 0"/>
                <a:gd name="T0" fmla="*/ 15200 w 19789"/>
                <a:gd name="T1" fmla="*/ 0 h 15346"/>
                <a:gd name="T2" fmla="*/ 19789 w 19789"/>
                <a:gd name="T3" fmla="*/ 6689 h 15346"/>
                <a:gd name="T4" fmla="*/ 0 w 19789"/>
                <a:gd name="T5" fmla="*/ 15346 h 15346"/>
              </a:gdLst>
              <a:ahLst/>
              <a:cxnLst>
                <a:cxn ang="0">
                  <a:pos x="T0" y="T1"/>
                </a:cxn>
                <a:cxn ang="0">
                  <a:pos x="T2" y="T3"/>
                </a:cxn>
                <a:cxn ang="0">
                  <a:pos x="T4" y="T5"/>
                </a:cxn>
              </a:cxnLst>
              <a:rect l="0" t="0" r="r" b="b"/>
              <a:pathLst>
                <a:path w="19789" h="15346" fill="none" extrusionOk="0">
                  <a:moveTo>
                    <a:pt x="15200" y="-1"/>
                  </a:moveTo>
                  <a:cubicBezTo>
                    <a:pt x="17138" y="1919"/>
                    <a:pt x="18695" y="4189"/>
                    <a:pt x="19789" y="6688"/>
                  </a:cubicBezTo>
                </a:path>
                <a:path w="19789" h="15346" stroke="0" extrusionOk="0">
                  <a:moveTo>
                    <a:pt x="15200" y="-1"/>
                  </a:moveTo>
                  <a:cubicBezTo>
                    <a:pt x="17138" y="1919"/>
                    <a:pt x="18695" y="4189"/>
                    <a:pt x="19789" y="6688"/>
                  </a:cubicBezTo>
                  <a:lnTo>
                    <a:pt x="0" y="15346"/>
                  </a:lnTo>
                  <a:close/>
                </a:path>
              </a:pathLst>
            </a:custGeom>
            <a:noFill/>
            <a:ln w="9525">
              <a:solidFill>
                <a:sysClr val="windowText" lastClr="00000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21" name="Arc 57">
              <a:extLst>
                <a:ext uri="{FF2B5EF4-FFF2-40B4-BE49-F238E27FC236}">
                  <a16:creationId xmlns:a16="http://schemas.microsoft.com/office/drawing/2014/main" id="{4E3FA472-F714-843A-5AFE-2663692ADE7D}"/>
                </a:ext>
              </a:extLst>
            </p:cNvPr>
            <p:cNvSpPr>
              <a:spLocks/>
            </p:cNvSpPr>
            <p:nvPr/>
          </p:nvSpPr>
          <p:spPr bwMode="auto">
            <a:xfrm rot="1403236" flipH="1" flipV="1">
              <a:off x="1832349" y="3206644"/>
              <a:ext cx="1279922" cy="1058466"/>
            </a:xfrm>
            <a:custGeom>
              <a:avLst/>
              <a:gdLst>
                <a:gd name="G0" fmla="+- 0 0 0"/>
                <a:gd name="G1" fmla="+- 15125 0 0"/>
                <a:gd name="G2" fmla="+- 21600 0 0"/>
                <a:gd name="T0" fmla="*/ 15420 w 19789"/>
                <a:gd name="T1" fmla="*/ 0 h 15125"/>
                <a:gd name="T2" fmla="*/ 19789 w 19789"/>
                <a:gd name="T3" fmla="*/ 6468 h 15125"/>
                <a:gd name="T4" fmla="*/ 0 w 19789"/>
                <a:gd name="T5" fmla="*/ 15125 h 15125"/>
              </a:gdLst>
              <a:ahLst/>
              <a:cxnLst>
                <a:cxn ang="0">
                  <a:pos x="T0" y="T1"/>
                </a:cxn>
                <a:cxn ang="0">
                  <a:pos x="T2" y="T3"/>
                </a:cxn>
                <a:cxn ang="0">
                  <a:pos x="T4" y="T5"/>
                </a:cxn>
              </a:cxnLst>
              <a:rect l="0" t="0" r="r" b="b"/>
              <a:pathLst>
                <a:path w="19789" h="15125" fill="none" extrusionOk="0">
                  <a:moveTo>
                    <a:pt x="15420" y="-1"/>
                  </a:moveTo>
                  <a:cubicBezTo>
                    <a:pt x="17257" y="1872"/>
                    <a:pt x="18737" y="4064"/>
                    <a:pt x="19789" y="6467"/>
                  </a:cubicBezTo>
                </a:path>
                <a:path w="19789" h="15125" stroke="0" extrusionOk="0">
                  <a:moveTo>
                    <a:pt x="15420" y="-1"/>
                  </a:moveTo>
                  <a:cubicBezTo>
                    <a:pt x="17257" y="1872"/>
                    <a:pt x="18737" y="4064"/>
                    <a:pt x="19789" y="6467"/>
                  </a:cubicBezTo>
                  <a:lnTo>
                    <a:pt x="0" y="15125"/>
                  </a:lnTo>
                  <a:close/>
                </a:path>
              </a:pathLst>
            </a:custGeom>
            <a:noFill/>
            <a:ln w="9525">
              <a:solidFill>
                <a:sysClr val="windowText" lastClr="00000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22" name="Text Box 58">
              <a:extLst>
                <a:ext uri="{FF2B5EF4-FFF2-40B4-BE49-F238E27FC236}">
                  <a16:creationId xmlns:a16="http://schemas.microsoft.com/office/drawing/2014/main" id="{13C4BE19-42DE-C21F-E2E9-4425E5106E60}"/>
                </a:ext>
              </a:extLst>
            </p:cNvPr>
            <p:cNvSpPr txBox="1">
              <a:spLocks noChangeArrowheads="1"/>
            </p:cNvSpPr>
            <p:nvPr/>
          </p:nvSpPr>
          <p:spPr bwMode="auto">
            <a:xfrm>
              <a:off x="1612546" y="1810041"/>
              <a:ext cx="33374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0°</a:t>
              </a:r>
            </a:p>
          </p:txBody>
        </p:sp>
        <p:sp>
          <p:nvSpPr>
            <p:cNvPr id="123" name="Text Box 59">
              <a:extLst>
                <a:ext uri="{FF2B5EF4-FFF2-40B4-BE49-F238E27FC236}">
                  <a16:creationId xmlns:a16="http://schemas.microsoft.com/office/drawing/2014/main" id="{751ADB74-F553-39AC-785A-8DB5188E7B22}"/>
                </a:ext>
              </a:extLst>
            </p:cNvPr>
            <p:cNvSpPr txBox="1">
              <a:spLocks noChangeArrowheads="1"/>
            </p:cNvSpPr>
            <p:nvPr/>
          </p:nvSpPr>
          <p:spPr bwMode="auto">
            <a:xfrm>
              <a:off x="1332060" y="1571916"/>
              <a:ext cx="579005"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30°</a:t>
              </a:r>
              <a:r>
                <a:rPr kumimoji="1" lang="ja-JP" altLang="en-US" sz="7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以内</a:t>
              </a:r>
            </a:p>
          </p:txBody>
        </p:sp>
        <p:sp>
          <p:nvSpPr>
            <p:cNvPr id="124" name="Text Box 60">
              <a:extLst>
                <a:ext uri="{FF2B5EF4-FFF2-40B4-BE49-F238E27FC236}">
                  <a16:creationId xmlns:a16="http://schemas.microsoft.com/office/drawing/2014/main" id="{11B298F1-2576-EB9D-E5CD-9647B3E00825}"/>
                </a:ext>
              </a:extLst>
            </p:cNvPr>
            <p:cNvSpPr txBox="1">
              <a:spLocks noChangeArrowheads="1"/>
            </p:cNvSpPr>
            <p:nvPr/>
          </p:nvSpPr>
          <p:spPr bwMode="auto">
            <a:xfrm>
              <a:off x="1628023" y="3386429"/>
              <a:ext cx="33374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0°</a:t>
              </a:r>
            </a:p>
          </p:txBody>
        </p:sp>
        <p:sp>
          <p:nvSpPr>
            <p:cNvPr id="125" name="Text Box 61">
              <a:extLst>
                <a:ext uri="{FF2B5EF4-FFF2-40B4-BE49-F238E27FC236}">
                  <a16:creationId xmlns:a16="http://schemas.microsoft.com/office/drawing/2014/main" id="{265C2211-EA33-C331-ECA1-9DB0213E0C8B}"/>
                </a:ext>
              </a:extLst>
            </p:cNvPr>
            <p:cNvSpPr txBox="1">
              <a:spLocks noChangeArrowheads="1"/>
            </p:cNvSpPr>
            <p:nvPr/>
          </p:nvSpPr>
          <p:spPr bwMode="auto">
            <a:xfrm>
              <a:off x="1411831" y="2975663"/>
              <a:ext cx="579005"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30°</a:t>
              </a:r>
              <a:r>
                <a:rPr kumimoji="1" lang="ja-JP" altLang="en-US" sz="7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以内</a:t>
              </a:r>
            </a:p>
          </p:txBody>
        </p:sp>
        <p:sp>
          <p:nvSpPr>
            <p:cNvPr id="126" name="Text Box 62">
              <a:extLst>
                <a:ext uri="{FF2B5EF4-FFF2-40B4-BE49-F238E27FC236}">
                  <a16:creationId xmlns:a16="http://schemas.microsoft.com/office/drawing/2014/main" id="{B825609A-C668-453B-79DB-7D5D9CBD7E41}"/>
                </a:ext>
              </a:extLst>
            </p:cNvPr>
            <p:cNvSpPr txBox="1">
              <a:spLocks noChangeArrowheads="1"/>
            </p:cNvSpPr>
            <p:nvPr/>
          </p:nvSpPr>
          <p:spPr bwMode="auto">
            <a:xfrm>
              <a:off x="1411831" y="3926973"/>
              <a:ext cx="579005"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30°</a:t>
              </a:r>
              <a:r>
                <a:rPr kumimoji="1" lang="ja-JP" altLang="en-US" sz="7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以内</a:t>
              </a:r>
            </a:p>
          </p:txBody>
        </p:sp>
        <p:sp>
          <p:nvSpPr>
            <p:cNvPr id="127" name="Line 63">
              <a:extLst>
                <a:ext uri="{FF2B5EF4-FFF2-40B4-BE49-F238E27FC236}">
                  <a16:creationId xmlns:a16="http://schemas.microsoft.com/office/drawing/2014/main" id="{E472707E-A017-D6A3-C092-4A024D7C30CC}"/>
                </a:ext>
              </a:extLst>
            </p:cNvPr>
            <p:cNvSpPr>
              <a:spLocks noChangeShapeType="1"/>
            </p:cNvSpPr>
            <p:nvPr/>
          </p:nvSpPr>
          <p:spPr bwMode="auto">
            <a:xfrm>
              <a:off x="5807846" y="953062"/>
              <a:ext cx="0" cy="2878661"/>
            </a:xfrm>
            <a:prstGeom prst="line">
              <a:avLst/>
            </a:prstGeom>
            <a:noFill/>
            <a:ln w="9525">
              <a:solidFill>
                <a:sysClr val="windowText" lastClr="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28" name="Line 67">
              <a:extLst>
                <a:ext uri="{FF2B5EF4-FFF2-40B4-BE49-F238E27FC236}">
                  <a16:creationId xmlns:a16="http://schemas.microsoft.com/office/drawing/2014/main" id="{7DADADA9-703C-F158-9311-C8B62A5B1F2D}"/>
                </a:ext>
              </a:extLst>
            </p:cNvPr>
            <p:cNvSpPr>
              <a:spLocks noChangeShapeType="1"/>
            </p:cNvSpPr>
            <p:nvPr/>
          </p:nvSpPr>
          <p:spPr bwMode="auto">
            <a:xfrm>
              <a:off x="3107508" y="953061"/>
              <a:ext cx="0" cy="2987008"/>
            </a:xfrm>
            <a:prstGeom prst="line">
              <a:avLst/>
            </a:prstGeom>
            <a:noFill/>
            <a:ln w="9525">
              <a:solidFill>
                <a:sysClr val="windowText" lastClr="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29" name="Text Box 68">
              <a:extLst>
                <a:ext uri="{FF2B5EF4-FFF2-40B4-BE49-F238E27FC236}">
                  <a16:creationId xmlns:a16="http://schemas.microsoft.com/office/drawing/2014/main" id="{97DB755C-806F-3CFE-3417-3C61EADAE70F}"/>
                </a:ext>
              </a:extLst>
            </p:cNvPr>
            <p:cNvSpPr txBox="1">
              <a:spLocks noChangeArrowheads="1"/>
            </p:cNvSpPr>
            <p:nvPr/>
          </p:nvSpPr>
          <p:spPr bwMode="auto">
            <a:xfrm>
              <a:off x="5807845" y="598679"/>
              <a:ext cx="794404" cy="338554"/>
            </a:xfrm>
            <a:prstGeom prst="rect">
              <a:avLst/>
            </a:prstGeom>
            <a:solidFill>
              <a:srgbClr val="33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eiryo UI" panose="020B0604030504040204" pitchFamily="50" charset="-128"/>
                </a:rPr>
                <a:t>ナンバープレート撮像開始位置</a:t>
              </a:r>
            </a:p>
          </p:txBody>
        </p:sp>
        <p:pic>
          <p:nvPicPr>
            <p:cNvPr id="130" name="Picture 70" descr="横">
              <a:extLst>
                <a:ext uri="{FF2B5EF4-FFF2-40B4-BE49-F238E27FC236}">
                  <a16:creationId xmlns:a16="http://schemas.microsoft.com/office/drawing/2014/main" id="{3170BF13-1B8C-198F-6074-6951F1BD246D}"/>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7033" y="1592157"/>
              <a:ext cx="1587104" cy="569119"/>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71" descr="上">
              <a:extLst>
                <a:ext uri="{FF2B5EF4-FFF2-40B4-BE49-F238E27FC236}">
                  <a16:creationId xmlns:a16="http://schemas.microsoft.com/office/drawing/2014/main" id="{F4F38F35-D3A1-62D8-6354-CB0707AB9DC2}"/>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7508" y="3153066"/>
              <a:ext cx="1571625" cy="766763"/>
            </a:xfrm>
            <a:prstGeom prst="rect">
              <a:avLst/>
            </a:prstGeom>
            <a:noFill/>
            <a:extLst>
              <a:ext uri="{909E8E84-426E-40DD-AFC4-6F175D3DCCD1}">
                <a14:hiddenFill xmlns:a14="http://schemas.microsoft.com/office/drawing/2010/main">
                  <a:solidFill>
                    <a:srgbClr val="FFFFFF"/>
                  </a:solidFill>
                </a14:hiddenFill>
              </a:ext>
            </a:extLst>
          </p:spPr>
        </p:pic>
        <p:sp>
          <p:nvSpPr>
            <p:cNvPr id="132" name="Line 72">
              <a:extLst>
                <a:ext uri="{FF2B5EF4-FFF2-40B4-BE49-F238E27FC236}">
                  <a16:creationId xmlns:a16="http://schemas.microsoft.com/office/drawing/2014/main" id="{01FA22CF-4665-1CEE-F90E-C596E8500AB2}"/>
                </a:ext>
              </a:extLst>
            </p:cNvPr>
            <p:cNvSpPr>
              <a:spLocks noChangeShapeType="1"/>
            </p:cNvSpPr>
            <p:nvPr/>
          </p:nvSpPr>
          <p:spPr bwMode="auto">
            <a:xfrm rot="720000" flipH="1">
              <a:off x="1021533" y="3024479"/>
              <a:ext cx="4835129" cy="39290"/>
            </a:xfrm>
            <a:prstGeom prst="line">
              <a:avLst/>
            </a:prstGeom>
            <a:noFill/>
            <a:ln w="9525">
              <a:solidFill>
                <a:sysClr val="windowText" lastClr="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33" name="Line 73">
              <a:extLst>
                <a:ext uri="{FF2B5EF4-FFF2-40B4-BE49-F238E27FC236}">
                  <a16:creationId xmlns:a16="http://schemas.microsoft.com/office/drawing/2014/main" id="{7ECF3AF3-4DB2-01BC-B224-85E575EF505B}"/>
                </a:ext>
              </a:extLst>
            </p:cNvPr>
            <p:cNvSpPr>
              <a:spLocks noChangeShapeType="1"/>
            </p:cNvSpPr>
            <p:nvPr/>
          </p:nvSpPr>
          <p:spPr bwMode="auto">
            <a:xfrm rot="720000" flipH="1">
              <a:off x="1243706" y="3080268"/>
              <a:ext cx="4439840" cy="1916906"/>
            </a:xfrm>
            <a:prstGeom prst="line">
              <a:avLst/>
            </a:prstGeom>
            <a:noFill/>
            <a:ln w="9525">
              <a:solidFill>
                <a:sysClr val="windowText" lastClr="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pic>
          <p:nvPicPr>
            <p:cNvPr id="134" name="Picture 74">
              <a:extLst>
                <a:ext uri="{FF2B5EF4-FFF2-40B4-BE49-F238E27FC236}">
                  <a16:creationId xmlns:a16="http://schemas.microsoft.com/office/drawing/2014/main" id="{608B2D96-6395-A34D-1E28-10FC626E554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8309" y="1538579"/>
              <a:ext cx="669131" cy="711994"/>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75">
              <a:extLst>
                <a:ext uri="{FF2B5EF4-FFF2-40B4-BE49-F238E27FC236}">
                  <a16:creationId xmlns:a16="http://schemas.microsoft.com/office/drawing/2014/main" id="{A9C32C3B-F234-FAA4-68FB-87B79C3513F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35218" y="3120919"/>
              <a:ext cx="621506" cy="809625"/>
            </a:xfrm>
            <a:prstGeom prst="rect">
              <a:avLst/>
            </a:prstGeom>
            <a:noFill/>
            <a:extLst>
              <a:ext uri="{909E8E84-426E-40DD-AFC4-6F175D3DCCD1}">
                <a14:hiddenFill xmlns:a14="http://schemas.microsoft.com/office/drawing/2010/main">
                  <a:solidFill>
                    <a:srgbClr val="FFFFFF"/>
                  </a:solidFill>
                </a14:hiddenFill>
              </a:ext>
            </a:extLst>
          </p:spPr>
        </p:pic>
        <p:sp>
          <p:nvSpPr>
            <p:cNvPr id="136" name="Line 76">
              <a:extLst>
                <a:ext uri="{FF2B5EF4-FFF2-40B4-BE49-F238E27FC236}">
                  <a16:creationId xmlns:a16="http://schemas.microsoft.com/office/drawing/2014/main" id="{C29F2F79-EDC0-765E-B395-520E0EC6EE04}"/>
                </a:ext>
              </a:extLst>
            </p:cNvPr>
            <p:cNvSpPr>
              <a:spLocks noChangeShapeType="1"/>
            </p:cNvSpPr>
            <p:nvPr/>
          </p:nvSpPr>
          <p:spPr bwMode="auto">
            <a:xfrm rot="1500000">
              <a:off x="838177" y="1455235"/>
              <a:ext cx="2376488" cy="0"/>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37" name="Line 77">
              <a:extLst>
                <a:ext uri="{FF2B5EF4-FFF2-40B4-BE49-F238E27FC236}">
                  <a16:creationId xmlns:a16="http://schemas.microsoft.com/office/drawing/2014/main" id="{A97F94B5-D773-3B2A-B379-D54D581D1DD4}"/>
                </a:ext>
              </a:extLst>
            </p:cNvPr>
            <p:cNvSpPr>
              <a:spLocks noChangeShapeType="1"/>
            </p:cNvSpPr>
            <p:nvPr/>
          </p:nvSpPr>
          <p:spPr bwMode="auto">
            <a:xfrm rot="1500000">
              <a:off x="838177" y="3020906"/>
              <a:ext cx="2376488" cy="0"/>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pic>
          <p:nvPicPr>
            <p:cNvPr id="138" name="Picture 78" descr="NP1000">
              <a:extLst>
                <a:ext uri="{FF2B5EF4-FFF2-40B4-BE49-F238E27FC236}">
                  <a16:creationId xmlns:a16="http://schemas.microsoft.com/office/drawing/2014/main" id="{43BDE4C3-ECD0-3B99-F0E4-B0D1A0D79F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00000" flipH="1">
              <a:off x="702446" y="849207"/>
              <a:ext cx="350044" cy="146447"/>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79" descr="NP1000">
              <a:extLst>
                <a:ext uri="{FF2B5EF4-FFF2-40B4-BE49-F238E27FC236}">
                  <a16:creationId xmlns:a16="http://schemas.microsoft.com/office/drawing/2014/main" id="{BB8E074B-4406-BDE4-A5A7-AB75484C46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440000" flipH="1">
              <a:off x="732212" y="2416069"/>
              <a:ext cx="348853" cy="146447"/>
            </a:xfrm>
            <a:prstGeom prst="rect">
              <a:avLst/>
            </a:prstGeom>
            <a:noFill/>
            <a:extLst>
              <a:ext uri="{909E8E84-426E-40DD-AFC4-6F175D3DCCD1}">
                <a14:hiddenFill xmlns:a14="http://schemas.microsoft.com/office/drawing/2010/main">
                  <a:solidFill>
                    <a:srgbClr val="FFFFFF"/>
                  </a:solidFill>
                </a14:hiddenFill>
              </a:ext>
            </a:extLst>
          </p:spPr>
        </p:pic>
        <p:sp>
          <p:nvSpPr>
            <p:cNvPr id="140" name="Line 80">
              <a:extLst>
                <a:ext uri="{FF2B5EF4-FFF2-40B4-BE49-F238E27FC236}">
                  <a16:creationId xmlns:a16="http://schemas.microsoft.com/office/drawing/2014/main" id="{7461224A-3402-5A09-4497-4CCDAEA6DC50}"/>
                </a:ext>
              </a:extLst>
            </p:cNvPr>
            <p:cNvSpPr>
              <a:spLocks noChangeShapeType="1"/>
            </p:cNvSpPr>
            <p:nvPr/>
          </p:nvSpPr>
          <p:spPr bwMode="auto">
            <a:xfrm rot="20100000">
              <a:off x="838177" y="4047225"/>
              <a:ext cx="2376488" cy="0"/>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pic>
          <p:nvPicPr>
            <p:cNvPr id="141" name="Picture 81" descr="NP1000">
              <a:extLst>
                <a:ext uri="{FF2B5EF4-FFF2-40B4-BE49-F238E27FC236}">
                  <a16:creationId xmlns:a16="http://schemas.microsoft.com/office/drawing/2014/main" id="{31A9AE30-027D-CC32-F3E8-A3B94D270F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077449" flipH="1" flipV="1">
              <a:off x="729831" y="4509188"/>
              <a:ext cx="348853" cy="146447"/>
            </a:xfrm>
            <a:prstGeom prst="rect">
              <a:avLst/>
            </a:prstGeom>
            <a:noFill/>
            <a:extLst>
              <a:ext uri="{909E8E84-426E-40DD-AFC4-6F175D3DCCD1}">
                <a14:hiddenFill xmlns:a14="http://schemas.microsoft.com/office/drawing/2010/main">
                  <a:solidFill>
                    <a:srgbClr val="FFFFFF"/>
                  </a:solidFill>
                </a14:hiddenFill>
              </a:ext>
            </a:extLst>
          </p:spPr>
        </p:pic>
        <p:sp>
          <p:nvSpPr>
            <p:cNvPr id="142" name="Text Box 82">
              <a:extLst>
                <a:ext uri="{FF2B5EF4-FFF2-40B4-BE49-F238E27FC236}">
                  <a16:creationId xmlns:a16="http://schemas.microsoft.com/office/drawing/2014/main" id="{06331649-A145-8D03-3BDF-DA2D138039F6}"/>
                </a:ext>
              </a:extLst>
            </p:cNvPr>
            <p:cNvSpPr txBox="1">
              <a:spLocks noChangeArrowheads="1"/>
            </p:cNvSpPr>
            <p:nvPr/>
          </p:nvSpPr>
          <p:spPr bwMode="auto">
            <a:xfrm>
              <a:off x="3110536" y="591281"/>
              <a:ext cx="794404" cy="338554"/>
            </a:xfrm>
            <a:prstGeom prst="rect">
              <a:avLst/>
            </a:prstGeom>
            <a:solidFill>
              <a:srgbClr val="33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eiryo UI" panose="020B0604030504040204" pitchFamily="50" charset="-128"/>
                </a:rPr>
                <a:t>ナンバープレート撮像終了位置</a:t>
              </a:r>
            </a:p>
          </p:txBody>
        </p:sp>
        <p:sp>
          <p:nvSpPr>
            <p:cNvPr id="143" name="Line 41">
              <a:extLst>
                <a:ext uri="{FF2B5EF4-FFF2-40B4-BE49-F238E27FC236}">
                  <a16:creationId xmlns:a16="http://schemas.microsoft.com/office/drawing/2014/main" id="{6898A89C-C5AC-5587-CBD1-C634E7736C81}"/>
                </a:ext>
              </a:extLst>
            </p:cNvPr>
            <p:cNvSpPr>
              <a:spLocks noChangeShapeType="1"/>
            </p:cNvSpPr>
            <p:nvPr/>
          </p:nvSpPr>
          <p:spPr bwMode="auto">
            <a:xfrm flipH="1">
              <a:off x="3110959" y="2349744"/>
              <a:ext cx="2700338" cy="0"/>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44" name="Line 67">
              <a:extLst>
                <a:ext uri="{FF2B5EF4-FFF2-40B4-BE49-F238E27FC236}">
                  <a16:creationId xmlns:a16="http://schemas.microsoft.com/office/drawing/2014/main" id="{71E14E80-7D55-934E-EDFB-0465CCCE3965}"/>
                </a:ext>
              </a:extLst>
            </p:cNvPr>
            <p:cNvSpPr>
              <a:spLocks noChangeShapeType="1"/>
            </p:cNvSpPr>
            <p:nvPr/>
          </p:nvSpPr>
          <p:spPr bwMode="auto">
            <a:xfrm>
              <a:off x="1035869" y="863494"/>
              <a:ext cx="0" cy="3969944"/>
            </a:xfrm>
            <a:prstGeom prst="line">
              <a:avLst/>
            </a:prstGeom>
            <a:noFill/>
            <a:ln w="9525">
              <a:solidFill>
                <a:sysClr val="windowText" lastClr="000000"/>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45" name="Line 41">
              <a:extLst>
                <a:ext uri="{FF2B5EF4-FFF2-40B4-BE49-F238E27FC236}">
                  <a16:creationId xmlns:a16="http://schemas.microsoft.com/office/drawing/2014/main" id="{7BDC53D6-3B55-DD0F-4109-88DEAEDDB9BA}"/>
                </a:ext>
              </a:extLst>
            </p:cNvPr>
            <p:cNvSpPr>
              <a:spLocks noChangeShapeType="1"/>
            </p:cNvSpPr>
            <p:nvPr/>
          </p:nvSpPr>
          <p:spPr bwMode="auto">
            <a:xfrm flipH="1">
              <a:off x="1055316" y="974492"/>
              <a:ext cx="4752529" cy="0"/>
            </a:xfrm>
            <a:prstGeom prst="line">
              <a:avLst/>
            </a:prstGeom>
            <a:noFill/>
            <a:ln w="2857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46" name="Text Box 43">
              <a:extLst>
                <a:ext uri="{FF2B5EF4-FFF2-40B4-BE49-F238E27FC236}">
                  <a16:creationId xmlns:a16="http://schemas.microsoft.com/office/drawing/2014/main" id="{594CC15E-341E-30F5-0E8D-AA4A9F1B582D}"/>
                </a:ext>
              </a:extLst>
            </p:cNvPr>
            <p:cNvSpPr txBox="1">
              <a:spLocks noChangeArrowheads="1"/>
            </p:cNvSpPr>
            <p:nvPr/>
          </p:nvSpPr>
          <p:spPr bwMode="auto">
            <a:xfrm>
              <a:off x="3955261" y="1004417"/>
              <a:ext cx="184056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1" lang="en-US" altLang="ja-JP" sz="1050" b="0" i="0" u="none"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L1=5m</a:t>
              </a:r>
              <a:r>
                <a:rPr kumimoji="1" lang="ja-JP" altLang="en-US" sz="1050" b="0" i="0" u="none"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～（レンズに従う）</a:t>
              </a:r>
            </a:p>
          </p:txBody>
        </p:sp>
        <p:sp>
          <p:nvSpPr>
            <p:cNvPr id="147" name="Text Box 43">
              <a:extLst>
                <a:ext uri="{FF2B5EF4-FFF2-40B4-BE49-F238E27FC236}">
                  <a16:creationId xmlns:a16="http://schemas.microsoft.com/office/drawing/2014/main" id="{81C2A134-6E63-D30E-DA74-381835715BFE}"/>
                </a:ext>
              </a:extLst>
            </p:cNvPr>
            <p:cNvSpPr txBox="1">
              <a:spLocks noChangeArrowheads="1"/>
            </p:cNvSpPr>
            <p:nvPr/>
          </p:nvSpPr>
          <p:spPr bwMode="auto">
            <a:xfrm>
              <a:off x="3196969" y="2332670"/>
              <a:ext cx="252986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1" lang="en-US" altLang="ja-JP" sz="1050" b="0" i="0" u="none" strike="noStrike" kern="1200" cap="none" spc="0" normalizeH="0" baseline="0" noProof="0" dirty="0">
                  <a:ln>
                    <a:noFill/>
                  </a:ln>
                  <a:solidFill>
                    <a:srgbClr val="0000FF"/>
                  </a:solidFill>
                  <a:effectLst/>
                  <a:uLnTx/>
                  <a:uFillTx/>
                  <a:latin typeface="Yu Gothic UI" panose="020B0500000000000000" pitchFamily="34" charset="-128"/>
                  <a:ea typeface="Yu Gothic UI" panose="020B0500000000000000" pitchFamily="34" charset="-128"/>
                  <a:cs typeface="Meiryo UI" panose="020B0604030504040204" pitchFamily="50" charset="-128"/>
                </a:rPr>
                <a:t>L2=3.34m</a:t>
              </a:r>
              <a:r>
                <a:rPr kumimoji="1" lang="ja-JP" altLang="en-US" sz="1050" b="0" i="0" u="none" strike="noStrike" kern="1200" cap="none" spc="0" normalizeH="0" baseline="0" noProof="0" dirty="0">
                  <a:ln>
                    <a:noFill/>
                  </a:ln>
                  <a:solidFill>
                    <a:srgbClr val="0000FF"/>
                  </a:solidFill>
                  <a:effectLst/>
                  <a:uLnTx/>
                  <a:uFillTx/>
                  <a:latin typeface="Yu Gothic UI" panose="020B0500000000000000" pitchFamily="34" charset="-128"/>
                  <a:ea typeface="Yu Gothic UI" panose="020B0500000000000000" pitchFamily="34" charset="-128"/>
                  <a:cs typeface="Meiryo UI" panose="020B0604030504040204" pitchFamily="50" charset="-128"/>
                </a:rPr>
                <a:t>以上</a:t>
              </a:r>
              <a:br>
                <a:rPr kumimoji="1" lang="ja-JP" altLang="en-US" sz="1050" b="0" i="0" u="none" strike="noStrike" kern="1200" cap="none" spc="0" normalizeH="0" baseline="0" noProof="0" dirty="0">
                  <a:ln>
                    <a:noFill/>
                  </a:ln>
                  <a:solidFill>
                    <a:srgbClr val="0000FF"/>
                  </a:solidFill>
                  <a:effectLst/>
                  <a:uLnTx/>
                  <a:uFillTx/>
                  <a:latin typeface="Yu Gothic UI" panose="020B0500000000000000" pitchFamily="34" charset="-128"/>
                  <a:ea typeface="Yu Gothic UI" panose="020B0500000000000000" pitchFamily="34" charset="-128"/>
                  <a:cs typeface="Meiryo UI" panose="020B0604030504040204" pitchFamily="50" charset="-128"/>
                </a:rPr>
              </a:br>
              <a:r>
                <a:rPr kumimoji="1" lang="en-US" altLang="ja-JP" sz="1050" b="0" i="0" u="none" strike="noStrike" kern="1200" cap="none" spc="0" normalizeH="0" baseline="0" noProof="0" dirty="0">
                  <a:ln>
                    <a:noFill/>
                  </a:ln>
                  <a:solidFill>
                    <a:srgbClr val="0000FF"/>
                  </a:solidFill>
                  <a:effectLst/>
                  <a:uLnTx/>
                  <a:uFillTx/>
                  <a:latin typeface="Yu Gothic UI" panose="020B0500000000000000" pitchFamily="34" charset="-128"/>
                  <a:ea typeface="Yu Gothic UI" panose="020B0500000000000000" pitchFamily="34" charset="-128"/>
                  <a:cs typeface="Meiryo UI" panose="020B0604030504040204" pitchFamily="50" charset="-128"/>
                </a:rPr>
                <a:t>(</a:t>
              </a:r>
              <a:r>
                <a:rPr kumimoji="1" lang="ja-JP" altLang="en-US" sz="1050" b="0" i="0" u="none" strike="noStrike" kern="1200" cap="none" spc="0" normalizeH="0" baseline="0" noProof="0" dirty="0">
                  <a:ln>
                    <a:noFill/>
                  </a:ln>
                  <a:solidFill>
                    <a:srgbClr val="0000FF"/>
                  </a:solidFill>
                  <a:effectLst/>
                  <a:uLnTx/>
                  <a:uFillTx/>
                  <a:latin typeface="Yu Gothic UI" panose="020B0500000000000000" pitchFamily="34" charset="-128"/>
                  <a:ea typeface="Yu Gothic UI" panose="020B0500000000000000" pitchFamily="34" charset="-128"/>
                  <a:cs typeface="Meiryo UI" panose="020B0604030504040204" pitchFamily="50" charset="-128"/>
                </a:rPr>
                <a:t>時速</a:t>
              </a:r>
              <a:r>
                <a:rPr kumimoji="1" lang="en-US" altLang="ja-JP" sz="1050" b="0" i="0" u="none" strike="noStrike" kern="1200" cap="none" spc="0" normalizeH="0" baseline="0" noProof="0" dirty="0">
                  <a:ln>
                    <a:noFill/>
                  </a:ln>
                  <a:solidFill>
                    <a:srgbClr val="0000FF"/>
                  </a:solidFill>
                  <a:effectLst/>
                  <a:uLnTx/>
                  <a:uFillTx/>
                  <a:latin typeface="Yu Gothic UI" panose="020B0500000000000000" pitchFamily="34" charset="-128"/>
                  <a:ea typeface="Yu Gothic UI" panose="020B0500000000000000" pitchFamily="34" charset="-128"/>
                  <a:cs typeface="Meiryo UI" panose="020B0604030504040204" pitchFamily="50" charset="-128"/>
                </a:rPr>
                <a:t>20</a:t>
              </a:r>
              <a:r>
                <a:rPr kumimoji="1" lang="ja-JP" altLang="en-US" sz="1050" b="0" i="0" u="none" strike="noStrike" kern="1200" cap="none" spc="0" normalizeH="0" baseline="0" noProof="0" dirty="0">
                  <a:ln>
                    <a:noFill/>
                  </a:ln>
                  <a:solidFill>
                    <a:srgbClr val="0000FF"/>
                  </a:solidFill>
                  <a:effectLst/>
                  <a:uLnTx/>
                  <a:uFillTx/>
                  <a:latin typeface="Yu Gothic UI" panose="020B0500000000000000" pitchFamily="34" charset="-128"/>
                  <a:ea typeface="Yu Gothic UI" panose="020B0500000000000000" pitchFamily="34" charset="-128"/>
                  <a:cs typeface="Meiryo UI" panose="020B0604030504040204" pitchFamily="50" charset="-128"/>
                </a:rPr>
                <a:t>キロで</a:t>
              </a:r>
              <a:r>
                <a:rPr kumimoji="1" lang="en-US" altLang="ja-JP" sz="1050" b="0" i="0" u="none" strike="noStrike" kern="1200" cap="none" spc="0" normalizeH="0" baseline="0" noProof="0" dirty="0">
                  <a:ln>
                    <a:noFill/>
                  </a:ln>
                  <a:solidFill>
                    <a:srgbClr val="0000FF"/>
                  </a:solidFill>
                  <a:effectLst/>
                  <a:uLnTx/>
                  <a:uFillTx/>
                  <a:latin typeface="Yu Gothic UI" panose="020B0500000000000000" pitchFamily="34" charset="-128"/>
                  <a:ea typeface="Yu Gothic UI" panose="020B0500000000000000" pitchFamily="34" charset="-128"/>
                  <a:cs typeface="Meiryo UI" panose="020B0604030504040204" pitchFamily="50" charset="-128"/>
                </a:rPr>
                <a:t>5ips</a:t>
              </a:r>
              <a:r>
                <a:rPr kumimoji="1" lang="ja-JP" altLang="en-US" sz="1050" b="0" i="0" u="none" strike="noStrike" kern="1200" cap="none" spc="0" normalizeH="0" baseline="0" noProof="0" dirty="0">
                  <a:ln>
                    <a:noFill/>
                  </a:ln>
                  <a:solidFill>
                    <a:srgbClr val="0000FF"/>
                  </a:solidFill>
                  <a:effectLst/>
                  <a:uLnTx/>
                  <a:uFillTx/>
                  <a:latin typeface="Yu Gothic UI" panose="020B0500000000000000" pitchFamily="34" charset="-128"/>
                  <a:ea typeface="Yu Gothic UI" panose="020B0500000000000000" pitchFamily="34" charset="-128"/>
                  <a:cs typeface="Meiryo UI" panose="020B0604030504040204" pitchFamily="50" charset="-128"/>
                </a:rPr>
                <a:t>で</a:t>
              </a:r>
              <a:r>
                <a:rPr kumimoji="1" lang="en-US" altLang="ja-JP" sz="1050" b="0" i="0" u="none" strike="noStrike" kern="1200" cap="none" spc="0" normalizeH="0" baseline="0" noProof="0" dirty="0">
                  <a:ln>
                    <a:noFill/>
                  </a:ln>
                  <a:solidFill>
                    <a:srgbClr val="0000FF"/>
                  </a:solidFill>
                  <a:effectLst/>
                  <a:uLnTx/>
                  <a:uFillTx/>
                  <a:latin typeface="Yu Gothic UI" panose="020B0500000000000000" pitchFamily="34" charset="-128"/>
                  <a:ea typeface="Yu Gothic UI" panose="020B0500000000000000" pitchFamily="34" charset="-128"/>
                  <a:cs typeface="Meiryo UI" panose="020B0604030504040204" pitchFamily="50" charset="-128"/>
                </a:rPr>
                <a:t>3</a:t>
              </a:r>
              <a:r>
                <a:rPr kumimoji="1" lang="ja-JP" altLang="en-US" sz="1050" b="0" i="0" u="none" strike="noStrike" kern="1200" cap="none" spc="0" normalizeH="0" baseline="0" noProof="0" dirty="0">
                  <a:ln>
                    <a:noFill/>
                  </a:ln>
                  <a:solidFill>
                    <a:srgbClr val="0000FF"/>
                  </a:solidFill>
                  <a:effectLst/>
                  <a:uLnTx/>
                  <a:uFillTx/>
                  <a:latin typeface="Yu Gothic UI" panose="020B0500000000000000" pitchFamily="34" charset="-128"/>
                  <a:ea typeface="Yu Gothic UI" panose="020B0500000000000000" pitchFamily="34" charset="-128"/>
                  <a:cs typeface="Meiryo UI" panose="020B0604030504040204" pitchFamily="50" charset="-128"/>
                </a:rPr>
                <a:t>コマ撮影＝</a:t>
              </a:r>
              <a:r>
                <a:rPr kumimoji="1" lang="en-US" altLang="ja-JP" sz="1050" b="0" i="0" u="none" strike="noStrike" kern="1200" cap="none" spc="0" normalizeH="0" baseline="0" noProof="0" dirty="0">
                  <a:ln>
                    <a:noFill/>
                  </a:ln>
                  <a:solidFill>
                    <a:srgbClr val="0000FF"/>
                  </a:solidFill>
                  <a:effectLst/>
                  <a:uLnTx/>
                  <a:uFillTx/>
                  <a:latin typeface="Yu Gothic UI" panose="020B0500000000000000" pitchFamily="34" charset="-128"/>
                  <a:ea typeface="Yu Gothic UI" panose="020B0500000000000000" pitchFamily="34" charset="-128"/>
                  <a:cs typeface="Meiryo UI" panose="020B0604030504040204" pitchFamily="50" charset="-128"/>
                </a:rPr>
                <a:t>3.34m</a:t>
              </a:r>
              <a:r>
                <a:rPr kumimoji="1" lang="ja-JP" altLang="en-US" sz="1050" b="0" i="0" u="none" strike="noStrike" kern="1200" cap="none" spc="0" normalizeH="0" baseline="0" noProof="0" dirty="0">
                  <a:ln>
                    <a:noFill/>
                  </a:ln>
                  <a:solidFill>
                    <a:srgbClr val="0000FF"/>
                  </a:solidFill>
                  <a:effectLst/>
                  <a:uLnTx/>
                  <a:uFillTx/>
                  <a:latin typeface="Yu Gothic UI" panose="020B0500000000000000" pitchFamily="34" charset="-128"/>
                  <a:ea typeface="Yu Gothic UI" panose="020B0500000000000000" pitchFamily="34" charset="-128"/>
                  <a:cs typeface="Meiryo UI" panose="020B0604030504040204" pitchFamily="50" charset="-128"/>
                </a:rPr>
                <a:t>）</a:t>
              </a:r>
            </a:p>
          </p:txBody>
        </p:sp>
      </p:grpSp>
      <p:sp>
        <p:nvSpPr>
          <p:cNvPr id="148" name="正方形/長方形 147">
            <a:extLst>
              <a:ext uri="{FF2B5EF4-FFF2-40B4-BE49-F238E27FC236}">
                <a16:creationId xmlns:a16="http://schemas.microsoft.com/office/drawing/2014/main" id="{0BA5628F-10BA-EF02-2F61-002D049C1ED7}"/>
              </a:ext>
            </a:extLst>
          </p:cNvPr>
          <p:cNvSpPr/>
          <p:nvPr/>
        </p:nvSpPr>
        <p:spPr>
          <a:xfrm>
            <a:off x="6028710" y="3992115"/>
            <a:ext cx="2706723" cy="765425"/>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L2</a:t>
            </a:r>
            <a:r>
              <a:rPr kumimoji="0" lang="ja-JP" altLang="en-US" sz="1200" b="0"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の必要最短距離</a:t>
            </a:r>
            <a:br>
              <a:rPr kumimoji="0" lang="ja-JP" altLang="en-US" sz="1200" b="0"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br>
            <a:r>
              <a:rPr kumimoji="0" lang="ja-JP" altLang="en-US" sz="1200" b="0"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俯角：</a:t>
            </a:r>
            <a:r>
              <a:rPr kumimoji="0" lang="en-US" altLang="ja-JP" sz="1200" b="0"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0</a:t>
            </a:r>
            <a:r>
              <a:rPr kumimoji="0" lang="ja-JP" altLang="en-US" sz="1200" b="0"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度⇒理論上</a:t>
            </a:r>
            <a:r>
              <a:rPr kumimoji="0" lang="en-US" altLang="ja-JP" sz="1200" b="0"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3.34</a:t>
            </a:r>
            <a:r>
              <a:rPr kumimoji="0" lang="ja-JP" altLang="en-US" sz="1200" b="0"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a:t>
            </a:r>
            <a:r>
              <a:rPr kumimoji="0" lang="en-US" altLang="ja-JP" sz="1200" b="0"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m</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俯角：</a:t>
            </a:r>
            <a:r>
              <a:rPr kumimoji="0" lang="en-US" altLang="ja-JP" sz="1200" b="0"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30</a:t>
            </a:r>
            <a:r>
              <a:rPr kumimoji="0" lang="ja-JP" altLang="en-US" sz="1200" b="0"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度⇒</a:t>
            </a:r>
            <a:r>
              <a:rPr kumimoji="0" lang="en-US" altLang="ja-JP" sz="1200" b="0"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3.34m</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a:t>
            </a:r>
            <a:r>
              <a:rPr kumimoji="0" lang="ja-JP" altLang="en-US" sz="1200" b="0"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プレート幅（</a:t>
            </a:r>
            <a:r>
              <a:rPr kumimoji="0" lang="en-US" altLang="ja-JP" sz="1200" b="0"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pixel</a:t>
            </a:r>
            <a:r>
              <a:rPr kumimoji="0" lang="ja-JP" altLang="en-US" sz="1200" b="0" i="0" u="none" strike="noStrike" kern="0" cap="none" spc="0" normalizeH="0" baseline="0" noProof="0" dirty="0">
                <a:ln>
                  <a:noFill/>
                </a:ln>
                <a:solidFill>
                  <a:srgbClr val="FF0000"/>
                </a:solidFill>
                <a:effectLst/>
                <a:uLnTx/>
                <a:uFillTx/>
                <a:latin typeface="Yu Gothic UI" panose="020B0500000000000000" pitchFamily="34" charset="-128"/>
                <a:ea typeface="Yu Gothic UI" panose="020B0500000000000000" pitchFamily="34" charset="-128"/>
                <a:cs typeface="+mn-cs"/>
              </a:rPr>
              <a:t>数）の確保が前提</a:t>
            </a:r>
          </a:p>
        </p:txBody>
      </p:sp>
      <p:sp>
        <p:nvSpPr>
          <p:cNvPr id="149" name="テキスト ボックス 148">
            <a:extLst>
              <a:ext uri="{FF2B5EF4-FFF2-40B4-BE49-F238E27FC236}">
                <a16:creationId xmlns:a16="http://schemas.microsoft.com/office/drawing/2014/main" id="{A903F486-99E9-B1E5-53B9-F5E14A8A0D57}"/>
              </a:ext>
            </a:extLst>
          </p:cNvPr>
          <p:cNvSpPr txBox="1"/>
          <p:nvPr/>
        </p:nvSpPr>
        <p:spPr>
          <a:xfrm>
            <a:off x="6816515" y="1346657"/>
            <a:ext cx="1543049"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t>時速</a:t>
            </a:r>
            <a:r>
              <a:rPr kumimoji="1" lang="en-US" altLang="ja-JP" sz="12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t>20Km</a:t>
            </a:r>
            <a:r>
              <a:rPr kumimoji="1" lang="ja-JP" altLang="en-US" sz="12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t>での</a:t>
            </a:r>
            <a:endParaRPr kumimoji="1" lang="en-US" altLang="ja-JP" sz="12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t>移動距離と撮影枚数</a:t>
            </a:r>
          </a:p>
        </p:txBody>
      </p:sp>
      <p:sp>
        <p:nvSpPr>
          <p:cNvPr id="4" name="角丸四角形 39">
            <a:extLst>
              <a:ext uri="{FF2B5EF4-FFF2-40B4-BE49-F238E27FC236}">
                <a16:creationId xmlns:a16="http://schemas.microsoft.com/office/drawing/2014/main" id="{E2A7CCB7-A5A7-8A22-A9D8-3AA3DA3911AC}"/>
              </a:ext>
            </a:extLst>
          </p:cNvPr>
          <p:cNvSpPr/>
          <p:nvPr/>
        </p:nvSpPr>
        <p:spPr>
          <a:xfrm>
            <a:off x="3393899" y="4299720"/>
            <a:ext cx="2261210" cy="495540"/>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00" kern="0" dirty="0">
                <a:solidFill>
                  <a:prstClr val="black"/>
                </a:solidFill>
                <a:latin typeface="Yu Gothic UI" panose="020B0500000000000000" pitchFamily="34" charset="-128"/>
                <a:ea typeface="Yu Gothic UI" panose="020B0500000000000000" pitchFamily="34" charset="-128"/>
              </a:rPr>
              <a:t>撮影可能距離</a:t>
            </a:r>
            <a:r>
              <a:rPr kumimoji="0" lang="en-US" altLang="ja-JP" sz="1000" kern="0" dirty="0">
                <a:solidFill>
                  <a:prstClr val="black"/>
                </a:solidFill>
                <a:latin typeface="Yu Gothic UI" panose="020B0500000000000000" pitchFamily="34" charset="-128"/>
                <a:ea typeface="Yu Gothic UI" panose="020B0500000000000000" pitchFamily="34" charset="-128"/>
              </a:rPr>
              <a:t>(L1</a:t>
            </a:r>
            <a:r>
              <a:rPr kumimoji="0" lang="ja-JP" altLang="en-US" sz="1000" kern="0" dirty="0">
                <a:solidFill>
                  <a:prstClr val="black"/>
                </a:solidFill>
                <a:latin typeface="Yu Gothic UI" panose="020B0500000000000000" pitchFamily="34" charset="-128"/>
                <a:ea typeface="Yu Gothic UI" panose="020B0500000000000000" pitchFamily="34" charset="-128"/>
              </a:rPr>
              <a:t>）は、レンズの仕様により変わります。</a:t>
            </a:r>
            <a:r>
              <a:rPr kumimoji="0" lang="en-US" altLang="ja-JP" sz="1000" kern="0" dirty="0">
                <a:solidFill>
                  <a:prstClr val="black"/>
                </a:solidFill>
                <a:latin typeface="Yu Gothic UI" panose="020B0500000000000000" pitchFamily="34" charset="-128"/>
                <a:ea typeface="Yu Gothic UI" panose="020B0500000000000000" pitchFamily="34" charset="-128"/>
              </a:rPr>
              <a:t>P22</a:t>
            </a:r>
            <a:r>
              <a:rPr kumimoji="0" lang="ja-JP" altLang="en-US" sz="1000" kern="0" dirty="0">
                <a:solidFill>
                  <a:prstClr val="black"/>
                </a:solidFill>
                <a:latin typeface="Yu Gothic UI" panose="020B0500000000000000" pitchFamily="34" charset="-128"/>
                <a:ea typeface="Yu Gothic UI" panose="020B0500000000000000" pitchFamily="34" charset="-128"/>
              </a:rPr>
              <a:t>を参照ください。</a:t>
            </a:r>
            <a:endParaRPr kumimoji="0" lang="ja-JP" altLang="en-US" sz="1000" kern="0" dirty="0">
              <a:solidFill>
                <a:srgbClr val="0000FF"/>
              </a:solidFill>
              <a:latin typeface="Yu Gothic UI" panose="020B0500000000000000" pitchFamily="34" charset="-128"/>
              <a:ea typeface="Yu Gothic UI" panose="020B0500000000000000" pitchFamily="34" charset="-128"/>
            </a:endParaRPr>
          </a:p>
        </p:txBody>
      </p:sp>
      <p:sp>
        <p:nvSpPr>
          <p:cNvPr id="5" name="星 7 40">
            <a:extLst>
              <a:ext uri="{FF2B5EF4-FFF2-40B4-BE49-F238E27FC236}">
                <a16:creationId xmlns:a16="http://schemas.microsoft.com/office/drawing/2014/main" id="{225AA59D-7271-74D8-0D04-0222A1EB8339}"/>
              </a:ext>
            </a:extLst>
          </p:cNvPr>
          <p:cNvSpPr/>
          <p:nvPr/>
        </p:nvSpPr>
        <p:spPr>
          <a:xfrm>
            <a:off x="2568025" y="4331161"/>
            <a:ext cx="864096" cy="270030"/>
          </a:xfrm>
          <a:prstGeom prst="star7">
            <a:avLst/>
          </a:prstGeom>
          <a:solidFill>
            <a:srgbClr val="FF00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1050" kern="0" dirty="0">
                <a:solidFill>
                  <a:prstClr val="white"/>
                </a:solidFill>
                <a:latin typeface="Yu Gothic UI" panose="020B0500000000000000" pitchFamily="34" charset="-128"/>
                <a:ea typeface="Yu Gothic UI" panose="020B0500000000000000" pitchFamily="34" charset="-128"/>
              </a:rPr>
              <a:t>重要</a:t>
            </a:r>
          </a:p>
        </p:txBody>
      </p:sp>
    </p:spTree>
    <p:extLst>
      <p:ext uri="{BB962C8B-B14F-4D97-AF65-F5344CB8AC3E}">
        <p14:creationId xmlns:p14="http://schemas.microsoft.com/office/powerpoint/2010/main" val="1022643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システム設定の部</a:t>
            </a:r>
          </a:p>
        </p:txBody>
      </p:sp>
    </p:spTree>
    <p:extLst>
      <p:ext uri="{BB962C8B-B14F-4D97-AF65-F5344CB8AC3E}">
        <p14:creationId xmlns:p14="http://schemas.microsoft.com/office/powerpoint/2010/main" val="2318413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C4D9DF6E-87E3-2590-3B14-2DA85EED6579}"/>
              </a:ext>
            </a:extLst>
          </p:cNvPr>
          <p:cNvPicPr>
            <a:picLocks noChangeAspect="1"/>
          </p:cNvPicPr>
          <p:nvPr/>
        </p:nvPicPr>
        <p:blipFill rotWithShape="1">
          <a:blip r:embed="rId2"/>
          <a:srcRect r="19365"/>
          <a:stretch/>
        </p:blipFill>
        <p:spPr>
          <a:xfrm>
            <a:off x="4214011" y="2078365"/>
            <a:ext cx="3940065" cy="2651760"/>
          </a:xfrm>
          <a:prstGeom prst="rect">
            <a:avLst/>
          </a:prstGeom>
          <a:ln w="25400">
            <a:solidFill>
              <a:srgbClr val="0070C0"/>
            </a:solidFill>
          </a:ln>
        </p:spPr>
      </p:pic>
      <p:sp>
        <p:nvSpPr>
          <p:cNvPr id="13" name="角丸四角形 3">
            <a:extLst>
              <a:ext uri="{FF2B5EF4-FFF2-40B4-BE49-F238E27FC236}">
                <a16:creationId xmlns:a16="http://schemas.microsoft.com/office/drawing/2014/main" id="{FCB40953-1AEE-3A71-5E18-08FBDB1B0E94}"/>
              </a:ext>
            </a:extLst>
          </p:cNvPr>
          <p:cNvSpPr/>
          <p:nvPr/>
        </p:nvSpPr>
        <p:spPr>
          <a:xfrm>
            <a:off x="204360" y="1032579"/>
            <a:ext cx="2835315" cy="88262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以下の</a:t>
            </a:r>
            <a:r>
              <a:rPr kumimoji="0" lang="en-US" altLang="ja-JP" sz="1050" kern="0" dirty="0">
                <a:solidFill>
                  <a:prstClr val="black"/>
                </a:solidFill>
                <a:latin typeface="Yu Gothic UI" panose="020B0500000000000000" pitchFamily="34" charset="-128"/>
                <a:ea typeface="Yu Gothic UI" panose="020B0500000000000000" pitchFamily="34" charset="-128"/>
              </a:rPr>
              <a:t>URL</a:t>
            </a:r>
            <a:r>
              <a:rPr kumimoji="0" lang="ja-JP" altLang="en-US" sz="1050" kern="0" dirty="0">
                <a:solidFill>
                  <a:prstClr val="black"/>
                </a:solidFill>
                <a:latin typeface="Yu Gothic UI" panose="020B0500000000000000" pitchFamily="34" charset="-128"/>
                <a:ea typeface="Yu Gothic UI" panose="020B0500000000000000" pitchFamily="34" charset="-128"/>
              </a:rPr>
              <a:t>からナンバー認識アプリケーション</a:t>
            </a:r>
            <a:r>
              <a:rPr kumimoji="0" lang="en-US" altLang="ja-JP" sz="1050" kern="0" dirty="0">
                <a:solidFill>
                  <a:prstClr val="black"/>
                </a:solidFill>
                <a:latin typeface="Yu Gothic UI" panose="020B0500000000000000" pitchFamily="34" charset="-128"/>
                <a:ea typeface="Yu Gothic UI" panose="020B0500000000000000" pitchFamily="34" charset="-128"/>
              </a:rPr>
              <a:t>(WV-XAE202W)</a:t>
            </a:r>
            <a:r>
              <a:rPr kumimoji="0" lang="ja-JP" altLang="en-US" sz="1050" kern="0" dirty="0">
                <a:solidFill>
                  <a:prstClr val="black"/>
                </a:solidFill>
                <a:latin typeface="Yu Gothic UI" panose="020B0500000000000000" pitchFamily="34" charset="-128"/>
                <a:ea typeface="Yu Gothic UI" panose="020B0500000000000000" pitchFamily="34" charset="-128"/>
              </a:rPr>
              <a:t>をダウンロードする</a:t>
            </a:r>
            <a:br>
              <a:rPr kumimoji="0" lang="en-US" altLang="ja-JP" sz="1050" kern="0" dirty="0">
                <a:solidFill>
                  <a:prstClr val="black"/>
                </a:solidFill>
                <a:latin typeface="Yu Gothic UI" panose="020B0500000000000000" pitchFamily="34" charset="-128"/>
                <a:ea typeface="Yu Gothic UI" panose="020B0500000000000000" pitchFamily="34" charset="-128"/>
              </a:rPr>
            </a:br>
            <a:r>
              <a:rPr kumimoji="0" lang="en-US" altLang="ja-JP" sz="1050" kern="0" dirty="0">
                <a:solidFill>
                  <a:prstClr val="black"/>
                </a:solidFill>
                <a:latin typeface="Yu Gothic UI" panose="020B0500000000000000" pitchFamily="34" charset="-128"/>
                <a:ea typeface="Yu Gothic UI" panose="020B0500000000000000" pitchFamily="34" charset="-128"/>
                <a:hlinkClick r:id="rId3"/>
              </a:rPr>
              <a:t>https://sol.panasonic.biz/security/support/download/index.html</a:t>
            </a:r>
            <a:endParaRPr kumimoji="0" lang="ja-JP" altLang="en-US" sz="1050" kern="0" dirty="0">
              <a:solidFill>
                <a:prstClr val="black"/>
              </a:solidFill>
              <a:latin typeface="Yu Gothic UI" panose="020B0500000000000000" pitchFamily="34" charset="-128"/>
              <a:ea typeface="Yu Gothic UI" panose="020B0500000000000000" pitchFamily="34" charset="-128"/>
            </a:endParaRPr>
          </a:p>
        </p:txBody>
      </p:sp>
      <p:sp>
        <p:nvSpPr>
          <p:cNvPr id="2" name="タイトル 1"/>
          <p:cNvSpPr>
            <a:spLocks noGrp="1"/>
          </p:cNvSpPr>
          <p:nvPr>
            <p:ph type="title"/>
          </p:nvPr>
        </p:nvSpPr>
        <p:spPr/>
        <p:txBody>
          <a:bodyPr/>
          <a:lstStyle/>
          <a:p>
            <a:r>
              <a:rPr kumimoji="1" lang="ja-JP" altLang="en-US" dirty="0"/>
              <a:t>カメラの設定：ソフトウェア管理</a:t>
            </a:r>
          </a:p>
        </p:txBody>
      </p:sp>
      <p:sp>
        <p:nvSpPr>
          <p:cNvPr id="3" name="AutoShape 6">
            <a:extLst>
              <a:ext uri="{FF2B5EF4-FFF2-40B4-BE49-F238E27FC236}">
                <a16:creationId xmlns:a16="http://schemas.microsoft.com/office/drawing/2014/main" id="{E6349890-E982-6ECA-97BC-7B4977653E70}"/>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運用を開始するための準備をします</a:t>
            </a:r>
          </a:p>
        </p:txBody>
      </p:sp>
      <p:pic>
        <p:nvPicPr>
          <p:cNvPr id="5" name="図 4">
            <a:extLst>
              <a:ext uri="{FF2B5EF4-FFF2-40B4-BE49-F238E27FC236}">
                <a16:creationId xmlns:a16="http://schemas.microsoft.com/office/drawing/2014/main" id="{0B61104E-5880-F6C2-AB92-C55ABDA88B4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4360" y="2078365"/>
            <a:ext cx="2903754" cy="2679554"/>
          </a:xfrm>
          <a:prstGeom prst="rect">
            <a:avLst/>
          </a:prstGeom>
          <a:ln w="25400">
            <a:solidFill>
              <a:srgbClr val="0070C0"/>
            </a:solidFill>
          </a:ln>
        </p:spPr>
      </p:pic>
      <p:sp>
        <p:nvSpPr>
          <p:cNvPr id="10" name="正方形/長方形 9">
            <a:extLst>
              <a:ext uri="{FF2B5EF4-FFF2-40B4-BE49-F238E27FC236}">
                <a16:creationId xmlns:a16="http://schemas.microsoft.com/office/drawing/2014/main" id="{D7838264-A48B-1CA1-8668-CFCA98AC5083}"/>
              </a:ext>
            </a:extLst>
          </p:cNvPr>
          <p:cNvSpPr/>
          <p:nvPr/>
        </p:nvSpPr>
        <p:spPr>
          <a:xfrm>
            <a:off x="5006210" y="2234637"/>
            <a:ext cx="567063" cy="194710"/>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1" name="二等辺三角形 10">
            <a:extLst>
              <a:ext uri="{FF2B5EF4-FFF2-40B4-BE49-F238E27FC236}">
                <a16:creationId xmlns:a16="http://schemas.microsoft.com/office/drawing/2014/main" id="{38F22EE2-0434-04BC-BE50-09A51D85E2E1}"/>
              </a:ext>
            </a:extLst>
          </p:cNvPr>
          <p:cNvSpPr/>
          <p:nvPr/>
        </p:nvSpPr>
        <p:spPr>
          <a:xfrm rot="5400000">
            <a:off x="2936117" y="2862232"/>
            <a:ext cx="1248156" cy="547222"/>
          </a:xfrm>
          <a:prstGeom prst="triangle">
            <a:avLst/>
          </a:prstGeom>
          <a:solidFill>
            <a:srgbClr val="FFC000"/>
          </a:solidFill>
          <a:ln w="12700" cap="flat" cmpd="sng" algn="ctr">
            <a:no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2" name="二等辺三角形 11">
            <a:extLst>
              <a:ext uri="{FF2B5EF4-FFF2-40B4-BE49-F238E27FC236}">
                <a16:creationId xmlns:a16="http://schemas.microsoft.com/office/drawing/2014/main" id="{F8F28BE9-4767-2705-9E50-8E3C140EB28D}"/>
              </a:ext>
            </a:extLst>
          </p:cNvPr>
          <p:cNvSpPr/>
          <p:nvPr/>
        </p:nvSpPr>
        <p:spPr>
          <a:xfrm rot="5400000">
            <a:off x="7972140" y="2862233"/>
            <a:ext cx="1248156" cy="547222"/>
          </a:xfrm>
          <a:prstGeom prst="triangle">
            <a:avLst/>
          </a:prstGeom>
          <a:solidFill>
            <a:srgbClr val="FFC000"/>
          </a:solidFill>
          <a:ln w="12700" cap="flat" cmpd="sng" algn="ctr">
            <a:no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4" name="正方形/長方形 13">
            <a:extLst>
              <a:ext uri="{FF2B5EF4-FFF2-40B4-BE49-F238E27FC236}">
                <a16:creationId xmlns:a16="http://schemas.microsoft.com/office/drawing/2014/main" id="{08E824F4-3B3A-0AF4-8641-F36D0BFF93F8}"/>
              </a:ext>
            </a:extLst>
          </p:cNvPr>
          <p:cNvSpPr/>
          <p:nvPr/>
        </p:nvSpPr>
        <p:spPr>
          <a:xfrm>
            <a:off x="268493" y="861184"/>
            <a:ext cx="816841"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Step-1</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15" name="角丸四角形 7">
            <a:extLst>
              <a:ext uri="{FF2B5EF4-FFF2-40B4-BE49-F238E27FC236}">
                <a16:creationId xmlns:a16="http://schemas.microsoft.com/office/drawing/2014/main" id="{DF286214-B018-6E77-BD88-6DDF62FCBBA6}"/>
              </a:ext>
            </a:extLst>
          </p:cNvPr>
          <p:cNvSpPr/>
          <p:nvPr/>
        </p:nvSpPr>
        <p:spPr>
          <a:xfrm>
            <a:off x="4195899" y="1032579"/>
            <a:ext cx="4679607" cy="88262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本製品をインストールする</a:t>
            </a:r>
            <a:br>
              <a:rPr kumimoji="0" lang="en-US" altLang="ja-JP" sz="1050" kern="0" dirty="0">
                <a:solidFill>
                  <a:prstClr val="black"/>
                </a:solidFill>
                <a:latin typeface="Yu Gothic UI" panose="020B0500000000000000" pitchFamily="34" charset="-128"/>
                <a:ea typeface="Yu Gothic UI" panose="020B0500000000000000" pitchFamily="34" charset="-128"/>
              </a:rPr>
            </a:br>
            <a:r>
              <a:rPr kumimoji="0" lang="ja-JP" altLang="en-US" sz="1050" kern="0" dirty="0">
                <a:solidFill>
                  <a:srgbClr val="0000FF"/>
                </a:solidFill>
                <a:latin typeface="Yu Gothic UI" panose="020B0500000000000000" pitchFamily="34" charset="-128"/>
                <a:ea typeface="Yu Gothic UI" panose="020B0500000000000000" pitchFamily="34" charset="-128"/>
              </a:rPr>
              <a:t>カメラの「設定」→「詳細設定」→「機能拡張ソフトウェア」→「ソフトウェア管理」のタブにて、ダウンロードしたファイルを選択し、「実行」をクリックしてインストールする</a:t>
            </a:r>
            <a:endParaRPr kumimoji="0" lang="en-US" altLang="ja-JP" sz="1050" kern="0" dirty="0">
              <a:solidFill>
                <a:srgbClr val="0000FF"/>
              </a:solidFill>
              <a:latin typeface="Yu Gothic UI" panose="020B0500000000000000" pitchFamily="34" charset="-128"/>
              <a:ea typeface="Yu Gothic UI" panose="020B0500000000000000" pitchFamily="34" charset="-128"/>
            </a:endParaRPr>
          </a:p>
        </p:txBody>
      </p:sp>
      <p:sp>
        <p:nvSpPr>
          <p:cNvPr id="16" name="正方形/長方形 15">
            <a:extLst>
              <a:ext uri="{FF2B5EF4-FFF2-40B4-BE49-F238E27FC236}">
                <a16:creationId xmlns:a16="http://schemas.microsoft.com/office/drawing/2014/main" id="{CC4EB77E-23B8-FAF6-C9FF-F7C6E2110422}"/>
              </a:ext>
            </a:extLst>
          </p:cNvPr>
          <p:cNvSpPr/>
          <p:nvPr/>
        </p:nvSpPr>
        <p:spPr>
          <a:xfrm>
            <a:off x="4260033" y="861184"/>
            <a:ext cx="816841"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Step-2</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18" name="正方形/長方形 17">
            <a:extLst>
              <a:ext uri="{FF2B5EF4-FFF2-40B4-BE49-F238E27FC236}">
                <a16:creationId xmlns:a16="http://schemas.microsoft.com/office/drawing/2014/main" id="{9219AFBE-7ABD-51E9-8B55-B0676901C11C}"/>
              </a:ext>
            </a:extLst>
          </p:cNvPr>
          <p:cNvSpPr/>
          <p:nvPr/>
        </p:nvSpPr>
        <p:spPr>
          <a:xfrm>
            <a:off x="5573273" y="4231076"/>
            <a:ext cx="1833367" cy="439983"/>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3662283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カメラの設定：ソフトウェア管理</a:t>
            </a:r>
          </a:p>
        </p:txBody>
      </p:sp>
      <p:sp>
        <p:nvSpPr>
          <p:cNvPr id="3" name="AutoShape 6">
            <a:extLst>
              <a:ext uri="{FF2B5EF4-FFF2-40B4-BE49-F238E27FC236}">
                <a16:creationId xmlns:a16="http://schemas.microsoft.com/office/drawing/2014/main" id="{334B6E37-0767-EA0F-8529-DD06E4A7F8B4}"/>
              </a:ext>
            </a:extLst>
          </p:cNvPr>
          <p:cNvSpPr>
            <a:spLocks noChangeArrowheads="1"/>
          </p:cNvSpPr>
          <p:nvPr/>
        </p:nvSpPr>
        <p:spPr bwMode="auto">
          <a:xfrm>
            <a:off x="150354" y="532224"/>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運用を開始するための準備をします</a:t>
            </a:r>
          </a:p>
        </p:txBody>
      </p:sp>
      <p:sp>
        <p:nvSpPr>
          <p:cNvPr id="4" name="角丸四角形 3">
            <a:extLst>
              <a:ext uri="{FF2B5EF4-FFF2-40B4-BE49-F238E27FC236}">
                <a16:creationId xmlns:a16="http://schemas.microsoft.com/office/drawing/2014/main" id="{C25BA2A8-9974-3C7F-BFE9-95D3D4C28B3F}"/>
              </a:ext>
            </a:extLst>
          </p:cNvPr>
          <p:cNvSpPr/>
          <p:nvPr/>
        </p:nvSpPr>
        <p:spPr>
          <a:xfrm>
            <a:off x="204360" y="1032579"/>
            <a:ext cx="2835315" cy="88262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解除キー番号を取得・登録する</a:t>
            </a:r>
            <a:br>
              <a:rPr kumimoji="0" lang="en-US" altLang="ja-JP" sz="1050" kern="0" dirty="0">
                <a:solidFill>
                  <a:prstClr val="black"/>
                </a:solidFill>
                <a:latin typeface="Yu Gothic UI" panose="020B0500000000000000" pitchFamily="34" charset="-128"/>
                <a:ea typeface="Yu Gothic UI" panose="020B0500000000000000" pitchFamily="34" charset="-128"/>
              </a:rPr>
            </a:br>
            <a:r>
              <a:rPr kumimoji="0" lang="ja-JP" altLang="en-US" sz="1050" kern="0" dirty="0">
                <a:solidFill>
                  <a:srgbClr val="3A3AB9"/>
                </a:solidFill>
                <a:latin typeface="Yu Gothic UI" panose="020B0500000000000000" pitchFamily="34" charset="-128"/>
                <a:ea typeface="Yu Gothic UI" panose="020B0500000000000000" pitchFamily="34" charset="-128"/>
              </a:rPr>
              <a:t>カメラの機器</a:t>
            </a:r>
            <a:r>
              <a:rPr kumimoji="0" lang="en-US" altLang="ja-JP" sz="1050" kern="0" dirty="0">
                <a:solidFill>
                  <a:srgbClr val="3A3AB9"/>
                </a:solidFill>
                <a:latin typeface="Yu Gothic UI" panose="020B0500000000000000" pitchFamily="34" charset="-128"/>
                <a:ea typeface="Yu Gothic UI" panose="020B0500000000000000" pitchFamily="34" charset="-128"/>
              </a:rPr>
              <a:t>ID</a:t>
            </a:r>
            <a:r>
              <a:rPr kumimoji="0" lang="ja-JP" altLang="en-US" sz="1050" kern="0" dirty="0">
                <a:solidFill>
                  <a:srgbClr val="3A3AB9"/>
                </a:solidFill>
                <a:latin typeface="Yu Gothic UI" panose="020B0500000000000000" pitchFamily="34" charset="-128"/>
                <a:ea typeface="Yu Gothic UI" panose="020B0500000000000000" pitchFamily="34" charset="-128"/>
              </a:rPr>
              <a:t>番号から、解除キー番号を取得し、登録します</a:t>
            </a:r>
          </a:p>
        </p:txBody>
      </p:sp>
      <p:sp>
        <p:nvSpPr>
          <p:cNvPr id="5" name="正方形/長方形 4">
            <a:extLst>
              <a:ext uri="{FF2B5EF4-FFF2-40B4-BE49-F238E27FC236}">
                <a16:creationId xmlns:a16="http://schemas.microsoft.com/office/drawing/2014/main" id="{50F183C8-4BAD-1ACC-1417-9A5DF8C3C3CC}"/>
              </a:ext>
            </a:extLst>
          </p:cNvPr>
          <p:cNvSpPr/>
          <p:nvPr/>
        </p:nvSpPr>
        <p:spPr>
          <a:xfrm>
            <a:off x="268493" y="861184"/>
            <a:ext cx="816841"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Step-3</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8" name="角丸四角形 7">
            <a:extLst>
              <a:ext uri="{FF2B5EF4-FFF2-40B4-BE49-F238E27FC236}">
                <a16:creationId xmlns:a16="http://schemas.microsoft.com/office/drawing/2014/main" id="{6501E129-185F-70CC-5DDF-EA51F1E16689}"/>
              </a:ext>
            </a:extLst>
          </p:cNvPr>
          <p:cNvSpPr/>
          <p:nvPr/>
        </p:nvSpPr>
        <p:spPr>
          <a:xfrm>
            <a:off x="4470220" y="1032579"/>
            <a:ext cx="3606980" cy="1031214"/>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a:solidFill>
                  <a:prstClr val="black"/>
                </a:solidFill>
                <a:latin typeface="Yu Gothic UI" panose="020B0500000000000000" pitchFamily="34" charset="-128"/>
                <a:ea typeface="Yu Gothic UI" panose="020B0500000000000000" pitchFamily="34" charset="-128"/>
              </a:rPr>
              <a:t>登録後、カメラの再起動を行う</a:t>
            </a:r>
            <a:br>
              <a:rPr kumimoji="0" lang="en-US" altLang="ja-JP" sz="1050" kern="0">
                <a:solidFill>
                  <a:prstClr val="black"/>
                </a:solidFill>
                <a:latin typeface="Yu Gothic UI" panose="020B0500000000000000" pitchFamily="34" charset="-128"/>
                <a:ea typeface="Yu Gothic UI" panose="020B0500000000000000" pitchFamily="34" charset="-128"/>
              </a:rPr>
            </a:br>
            <a:r>
              <a:rPr kumimoji="0" lang="ja-JP" altLang="en-US" sz="1050" kern="0">
                <a:solidFill>
                  <a:srgbClr val="0000FF"/>
                </a:solidFill>
                <a:latin typeface="Yu Gothic UI" panose="020B0500000000000000" pitchFamily="34" charset="-128"/>
                <a:ea typeface="Yu Gothic UI" panose="020B0500000000000000" pitchFamily="34" charset="-128"/>
              </a:rPr>
              <a:t>給電</a:t>
            </a:r>
            <a:r>
              <a:rPr kumimoji="0" lang="en-US" altLang="ja-JP" sz="1050" kern="0">
                <a:solidFill>
                  <a:srgbClr val="0000FF"/>
                </a:solidFill>
                <a:latin typeface="Yu Gothic UI" panose="020B0500000000000000" pitchFamily="34" charset="-128"/>
                <a:ea typeface="Yu Gothic UI" panose="020B0500000000000000" pitchFamily="34" charset="-128"/>
              </a:rPr>
              <a:t>SW</a:t>
            </a:r>
            <a:r>
              <a:rPr kumimoji="0" lang="ja-JP" altLang="en-US" sz="1050" kern="0">
                <a:solidFill>
                  <a:srgbClr val="0000FF"/>
                </a:solidFill>
                <a:latin typeface="Yu Gothic UI" panose="020B0500000000000000" pitchFamily="34" charset="-128"/>
                <a:ea typeface="Yu Gothic UI" panose="020B0500000000000000" pitchFamily="34" charset="-128"/>
              </a:rPr>
              <a:t>とカメラ間の</a:t>
            </a:r>
            <a:r>
              <a:rPr kumimoji="0" lang="en-US" altLang="ja-JP" sz="1050" kern="0">
                <a:solidFill>
                  <a:srgbClr val="0000FF"/>
                </a:solidFill>
                <a:latin typeface="Yu Gothic UI" panose="020B0500000000000000" pitchFamily="34" charset="-128"/>
                <a:ea typeface="Yu Gothic UI" panose="020B0500000000000000" pitchFamily="34" charset="-128"/>
              </a:rPr>
              <a:t>LAN</a:t>
            </a:r>
            <a:r>
              <a:rPr kumimoji="0" lang="ja-JP" altLang="en-US" sz="1050" kern="0">
                <a:solidFill>
                  <a:srgbClr val="0000FF"/>
                </a:solidFill>
                <a:latin typeface="Yu Gothic UI" panose="020B0500000000000000" pitchFamily="34" charset="-128"/>
                <a:ea typeface="Yu Gothic UI" panose="020B0500000000000000" pitchFamily="34" charset="-128"/>
              </a:rPr>
              <a:t>ケーブル挿抜、</a:t>
            </a:r>
            <a:r>
              <a:rPr kumimoji="0" lang="en-US" altLang="ja-JP" sz="1050" kern="0">
                <a:solidFill>
                  <a:srgbClr val="0000FF"/>
                </a:solidFill>
                <a:latin typeface="Yu Gothic UI" panose="020B0500000000000000" pitchFamily="34" charset="-128"/>
                <a:ea typeface="Yu Gothic UI" panose="020B0500000000000000" pitchFamily="34" charset="-128"/>
              </a:rPr>
              <a:t>DC12V</a:t>
            </a:r>
            <a:r>
              <a:rPr kumimoji="0" lang="ja-JP" altLang="en-US" sz="1050" kern="0">
                <a:solidFill>
                  <a:srgbClr val="0000FF"/>
                </a:solidFill>
                <a:latin typeface="Yu Gothic UI" panose="020B0500000000000000" pitchFamily="34" charset="-128"/>
                <a:ea typeface="Yu Gothic UI" panose="020B0500000000000000" pitchFamily="34" charset="-128"/>
              </a:rPr>
              <a:t>電源の再投入</a:t>
            </a:r>
            <a:br>
              <a:rPr kumimoji="0" lang="ja-JP" altLang="en-US" sz="1050" kern="0">
                <a:solidFill>
                  <a:srgbClr val="0000FF"/>
                </a:solidFill>
                <a:latin typeface="Yu Gothic UI" panose="020B0500000000000000" pitchFamily="34" charset="-128"/>
                <a:ea typeface="Yu Gothic UI" panose="020B0500000000000000" pitchFamily="34" charset="-128"/>
              </a:rPr>
            </a:br>
            <a:r>
              <a:rPr kumimoji="0" lang="ja-JP" altLang="en-US" sz="1050" kern="0">
                <a:solidFill>
                  <a:srgbClr val="0000FF"/>
                </a:solidFill>
                <a:latin typeface="Yu Gothic UI" panose="020B0500000000000000" pitchFamily="34" charset="-128"/>
                <a:ea typeface="Yu Gothic UI" panose="020B0500000000000000" pitchFamily="34" charset="-128"/>
              </a:rPr>
              <a:t>またはブラウザからの再起動操作を実施。</a:t>
            </a:r>
          </a:p>
        </p:txBody>
      </p:sp>
      <p:sp>
        <p:nvSpPr>
          <p:cNvPr id="9" name="正方形/長方形 8">
            <a:extLst>
              <a:ext uri="{FF2B5EF4-FFF2-40B4-BE49-F238E27FC236}">
                <a16:creationId xmlns:a16="http://schemas.microsoft.com/office/drawing/2014/main" id="{1F736B13-AE5A-7443-3850-AF040E6687F5}"/>
              </a:ext>
            </a:extLst>
          </p:cNvPr>
          <p:cNvSpPr/>
          <p:nvPr/>
        </p:nvSpPr>
        <p:spPr>
          <a:xfrm>
            <a:off x="4534353" y="861184"/>
            <a:ext cx="816841"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Step-4</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10" name="二等辺三角形 9">
            <a:extLst>
              <a:ext uri="{FF2B5EF4-FFF2-40B4-BE49-F238E27FC236}">
                <a16:creationId xmlns:a16="http://schemas.microsoft.com/office/drawing/2014/main" id="{A86F59D3-86D8-8B0B-A7F3-B2249E57CBC2}"/>
              </a:ext>
            </a:extLst>
          </p:cNvPr>
          <p:cNvSpPr/>
          <p:nvPr/>
        </p:nvSpPr>
        <p:spPr>
          <a:xfrm rot="5400000">
            <a:off x="3187401" y="2326091"/>
            <a:ext cx="1248156" cy="547222"/>
          </a:xfrm>
          <a:prstGeom prst="triangle">
            <a:avLst/>
          </a:prstGeom>
          <a:solidFill>
            <a:srgbClr val="FFC000"/>
          </a:solidFill>
          <a:ln w="12700" cap="flat" cmpd="sng" algn="ctr">
            <a:no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1" name="二等辺三角形 10">
            <a:extLst>
              <a:ext uri="{FF2B5EF4-FFF2-40B4-BE49-F238E27FC236}">
                <a16:creationId xmlns:a16="http://schemas.microsoft.com/office/drawing/2014/main" id="{1187BBD0-3092-E601-C154-40173CD63261}"/>
              </a:ext>
            </a:extLst>
          </p:cNvPr>
          <p:cNvSpPr/>
          <p:nvPr/>
        </p:nvSpPr>
        <p:spPr>
          <a:xfrm rot="5400000">
            <a:off x="8145177" y="2326092"/>
            <a:ext cx="1248156" cy="547222"/>
          </a:xfrm>
          <a:prstGeom prst="triangle">
            <a:avLst/>
          </a:prstGeom>
          <a:solidFill>
            <a:srgbClr val="FFC000"/>
          </a:solidFill>
          <a:ln w="12700" cap="flat" cmpd="sng" algn="ctr">
            <a:no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2" name="正方形/長方形 11">
            <a:extLst>
              <a:ext uri="{FF2B5EF4-FFF2-40B4-BE49-F238E27FC236}">
                <a16:creationId xmlns:a16="http://schemas.microsoft.com/office/drawing/2014/main" id="{E284AB6A-71D4-676C-FB2D-231AB4998D3C}"/>
              </a:ext>
            </a:extLst>
          </p:cNvPr>
          <p:cNvSpPr/>
          <p:nvPr/>
        </p:nvSpPr>
        <p:spPr>
          <a:xfrm>
            <a:off x="4473545" y="2235188"/>
            <a:ext cx="3826805" cy="1331511"/>
          </a:xfrm>
          <a:prstGeom prst="rect">
            <a:avLst/>
          </a:prstGeom>
          <a:solidFill>
            <a:srgbClr val="FFFF00"/>
          </a:solidFill>
          <a:ln w="25400" cap="flat" cmpd="sng" algn="ctr">
            <a:solidFill>
              <a:srgbClr val="4F81BD">
                <a:shade val="50000"/>
              </a:srgbClr>
            </a:solidFill>
            <a:prstDash val="solid"/>
          </a:ln>
          <a:effectLst/>
        </p:spPr>
        <p:txBody>
          <a:bodyPr rtlCol="0" anchor="ctr"/>
          <a:lstStyle/>
          <a:p>
            <a:pPr marL="65485" indent="-6548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X</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シリーズのカメラバージョンは、</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1.50</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以降にすることで</a:t>
            </a:r>
            <a:b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b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再起動の必要性はありません。</a:t>
            </a:r>
          </a:p>
          <a:p>
            <a:pPr marL="65485" indent="-65485"/>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・新</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S</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シリーズはバージョンによる再起動の必要性はありません。</a:t>
            </a:r>
          </a:p>
        </p:txBody>
      </p:sp>
      <p:pic>
        <p:nvPicPr>
          <p:cNvPr id="17" name="図 16">
            <a:extLst>
              <a:ext uri="{FF2B5EF4-FFF2-40B4-BE49-F238E27FC236}">
                <a16:creationId xmlns:a16="http://schemas.microsoft.com/office/drawing/2014/main" id="{1C0DAE1A-ACA1-08E1-0334-36867069AE6B}"/>
              </a:ext>
            </a:extLst>
          </p:cNvPr>
          <p:cNvPicPr>
            <a:picLocks noChangeAspect="1"/>
          </p:cNvPicPr>
          <p:nvPr/>
        </p:nvPicPr>
        <p:blipFill rotWithShape="1">
          <a:blip r:embed="rId2"/>
          <a:srcRect l="15802" r="19837"/>
          <a:stretch/>
        </p:blipFill>
        <p:spPr>
          <a:xfrm>
            <a:off x="302005" y="1983244"/>
            <a:ext cx="2676710" cy="2766632"/>
          </a:xfrm>
          <a:prstGeom prst="rect">
            <a:avLst/>
          </a:prstGeom>
          <a:ln w="25400">
            <a:solidFill>
              <a:srgbClr val="0070C0"/>
            </a:solidFill>
          </a:ln>
        </p:spPr>
      </p:pic>
      <p:sp>
        <p:nvSpPr>
          <p:cNvPr id="18" name="正方形/長方形 17">
            <a:extLst>
              <a:ext uri="{FF2B5EF4-FFF2-40B4-BE49-F238E27FC236}">
                <a16:creationId xmlns:a16="http://schemas.microsoft.com/office/drawing/2014/main" id="{02A0B9BC-7560-74D0-8B2D-13288016E897}"/>
              </a:ext>
            </a:extLst>
          </p:cNvPr>
          <p:cNvSpPr/>
          <p:nvPr/>
        </p:nvSpPr>
        <p:spPr>
          <a:xfrm>
            <a:off x="389467" y="2366330"/>
            <a:ext cx="1600200" cy="97355"/>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pic>
        <p:nvPicPr>
          <p:cNvPr id="20" name="図 19">
            <a:extLst>
              <a:ext uri="{FF2B5EF4-FFF2-40B4-BE49-F238E27FC236}">
                <a16:creationId xmlns:a16="http://schemas.microsoft.com/office/drawing/2014/main" id="{BB3F64F0-7B4E-1ADD-E08F-833059AC5ADF}"/>
              </a:ext>
            </a:extLst>
          </p:cNvPr>
          <p:cNvPicPr>
            <a:picLocks noChangeAspect="1"/>
          </p:cNvPicPr>
          <p:nvPr/>
        </p:nvPicPr>
        <p:blipFill rotWithShape="1">
          <a:blip r:embed="rId3"/>
          <a:srcRect t="22674"/>
          <a:stretch/>
        </p:blipFill>
        <p:spPr>
          <a:xfrm>
            <a:off x="3119517" y="3977147"/>
            <a:ext cx="2472690" cy="721800"/>
          </a:xfrm>
          <a:prstGeom prst="rect">
            <a:avLst/>
          </a:prstGeom>
          <a:ln w="19050">
            <a:solidFill>
              <a:srgbClr val="5B9BD5">
                <a:shade val="50000"/>
              </a:srgbClr>
            </a:solidFill>
          </a:ln>
        </p:spPr>
      </p:pic>
      <p:sp>
        <p:nvSpPr>
          <p:cNvPr id="21" name="正方形/長方形 20">
            <a:extLst>
              <a:ext uri="{FF2B5EF4-FFF2-40B4-BE49-F238E27FC236}">
                <a16:creationId xmlns:a16="http://schemas.microsoft.com/office/drawing/2014/main" id="{91AD56E9-7255-D7D0-2924-C74F22C1F8DC}"/>
              </a:ext>
            </a:extLst>
          </p:cNvPr>
          <p:cNvSpPr/>
          <p:nvPr/>
        </p:nvSpPr>
        <p:spPr>
          <a:xfrm>
            <a:off x="1836420" y="3958167"/>
            <a:ext cx="601980" cy="152754"/>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22" name="正方形/長方形 21">
            <a:extLst>
              <a:ext uri="{FF2B5EF4-FFF2-40B4-BE49-F238E27FC236}">
                <a16:creationId xmlns:a16="http://schemas.microsoft.com/office/drawing/2014/main" id="{8C6D865C-2157-E6FB-AD44-88CB1A763DEF}"/>
              </a:ext>
            </a:extLst>
          </p:cNvPr>
          <p:cNvSpPr/>
          <p:nvPr/>
        </p:nvSpPr>
        <p:spPr>
          <a:xfrm>
            <a:off x="3120364" y="4167313"/>
            <a:ext cx="2381276" cy="152753"/>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cxnSp>
        <p:nvCxnSpPr>
          <p:cNvPr id="24" name="直線矢印コネクタ 23">
            <a:extLst>
              <a:ext uri="{FF2B5EF4-FFF2-40B4-BE49-F238E27FC236}">
                <a16:creationId xmlns:a16="http://schemas.microsoft.com/office/drawing/2014/main" id="{F1078F05-66C7-9A54-0B09-265AEA39D17F}"/>
              </a:ext>
            </a:extLst>
          </p:cNvPr>
          <p:cNvCxnSpPr/>
          <p:nvPr/>
        </p:nvCxnSpPr>
        <p:spPr>
          <a:xfrm>
            <a:off x="2369820" y="4030980"/>
            <a:ext cx="749697"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927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システム設計の制約事項</a:t>
            </a:r>
          </a:p>
        </p:txBody>
      </p:sp>
      <p:sp>
        <p:nvSpPr>
          <p:cNvPr id="3" name="Rectangle 2">
            <a:extLst>
              <a:ext uri="{FF2B5EF4-FFF2-40B4-BE49-F238E27FC236}">
                <a16:creationId xmlns:a16="http://schemas.microsoft.com/office/drawing/2014/main" id="{7A83909E-03E3-E531-7FF8-69B6C419F1E9}"/>
              </a:ext>
            </a:extLst>
          </p:cNvPr>
          <p:cNvSpPr>
            <a:spLocks noChangeArrowheads="1"/>
          </p:cNvSpPr>
          <p:nvPr/>
        </p:nvSpPr>
        <p:spPr bwMode="auto">
          <a:xfrm>
            <a:off x="39114" y="563094"/>
            <a:ext cx="815444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square" anchor="ctr">
            <a:spAutoFit/>
          </a:bodyPr>
          <a:lstStyle>
            <a:lvl1pPr algn="l">
              <a:defRPr kumimoji="1" sz="2400">
                <a:solidFill>
                  <a:schemeClr val="tx1"/>
                </a:solidFill>
                <a:latin typeface="HG丸ｺﾞｼｯｸM-PRO" pitchFamily="50" charset="-128"/>
                <a:ea typeface="HG丸ｺﾞｼｯｸM-PRO" pitchFamily="50" charset="-128"/>
              </a:defRPr>
            </a:lvl1pPr>
            <a:lvl2pPr algn="l">
              <a:defRPr kumimoji="1" sz="2400">
                <a:solidFill>
                  <a:schemeClr val="tx1"/>
                </a:solidFill>
                <a:latin typeface="HG丸ｺﾞｼｯｸM-PRO" pitchFamily="50" charset="-128"/>
                <a:ea typeface="HG丸ｺﾞｼｯｸM-PRO" pitchFamily="50" charset="-128"/>
              </a:defRPr>
            </a:lvl2pPr>
            <a:lvl3pPr algn="l">
              <a:defRPr kumimoji="1" sz="2400">
                <a:solidFill>
                  <a:schemeClr val="tx1"/>
                </a:solidFill>
                <a:latin typeface="HG丸ｺﾞｼｯｸM-PRO" pitchFamily="50" charset="-128"/>
                <a:ea typeface="HG丸ｺﾞｼｯｸM-PRO" pitchFamily="50" charset="-128"/>
              </a:defRPr>
            </a:lvl3pPr>
            <a:lvl4pPr algn="l">
              <a:defRPr kumimoji="1" sz="2400">
                <a:solidFill>
                  <a:schemeClr val="tx1"/>
                </a:solidFill>
                <a:latin typeface="HG丸ｺﾞｼｯｸM-PRO" pitchFamily="50" charset="-128"/>
                <a:ea typeface="HG丸ｺﾞｼｯｸM-PRO" pitchFamily="50" charset="-128"/>
              </a:defRPr>
            </a:lvl4pPr>
            <a:lvl5pPr algn="l">
              <a:defRPr kumimoji="1" sz="2400">
                <a:solidFill>
                  <a:schemeClr val="tx1"/>
                </a:solidFill>
                <a:latin typeface="HG丸ｺﾞｼｯｸM-PRO" pitchFamily="50" charset="-128"/>
                <a:ea typeface="HG丸ｺﾞｼｯｸM-PRO" pitchFamily="50" charset="-128"/>
              </a:defRPr>
            </a:lvl5pPr>
            <a:lvl6pPr marL="457200" fontAlgn="base">
              <a:spcBef>
                <a:spcPct val="0"/>
              </a:spcBef>
              <a:spcAft>
                <a:spcPct val="0"/>
              </a:spcAft>
              <a:defRPr kumimoji="1" sz="2400">
                <a:solidFill>
                  <a:schemeClr val="tx1"/>
                </a:solidFill>
                <a:latin typeface="HG丸ｺﾞｼｯｸM-PRO" pitchFamily="50" charset="-128"/>
                <a:ea typeface="HG丸ｺﾞｼｯｸM-PRO" pitchFamily="50" charset="-128"/>
              </a:defRPr>
            </a:lvl6pPr>
            <a:lvl7pPr marL="914400" fontAlgn="base">
              <a:spcBef>
                <a:spcPct val="0"/>
              </a:spcBef>
              <a:spcAft>
                <a:spcPct val="0"/>
              </a:spcAft>
              <a:defRPr kumimoji="1" sz="2400">
                <a:solidFill>
                  <a:schemeClr val="tx1"/>
                </a:solidFill>
                <a:latin typeface="HG丸ｺﾞｼｯｸM-PRO" pitchFamily="50" charset="-128"/>
                <a:ea typeface="HG丸ｺﾞｼｯｸM-PRO" pitchFamily="50" charset="-128"/>
              </a:defRPr>
            </a:lvl7pPr>
            <a:lvl8pPr marL="1371600" fontAlgn="base">
              <a:spcBef>
                <a:spcPct val="0"/>
              </a:spcBef>
              <a:spcAft>
                <a:spcPct val="0"/>
              </a:spcAft>
              <a:defRPr kumimoji="1" sz="2400">
                <a:solidFill>
                  <a:schemeClr val="tx1"/>
                </a:solidFill>
                <a:latin typeface="HG丸ｺﾞｼｯｸM-PRO" pitchFamily="50" charset="-128"/>
                <a:ea typeface="HG丸ｺﾞｼｯｸM-PRO" pitchFamily="50" charset="-128"/>
              </a:defRPr>
            </a:lvl8pPr>
            <a:lvl9pPr marL="1828800" fontAlgn="base">
              <a:spcBef>
                <a:spcPct val="0"/>
              </a:spcBef>
              <a:spcAft>
                <a:spcPct val="0"/>
              </a:spcAft>
              <a:defRPr kumimoji="1" sz="2400">
                <a:solidFill>
                  <a:schemeClr val="tx1"/>
                </a:solidFill>
                <a:latin typeface="HG丸ｺﾞｼｯｸM-PRO" pitchFamily="50" charset="-128"/>
                <a:ea typeface="HG丸ｺﾞｼｯｸM-PRO" pitchFamily="50" charset="-128"/>
              </a:defRPr>
            </a:lvl9pPr>
          </a:lstStyle>
          <a:p>
            <a:pPr fontAlgn="base">
              <a:spcBef>
                <a:spcPct val="0"/>
              </a:spcBef>
              <a:spcAft>
                <a:spcPct val="0"/>
              </a:spcAft>
            </a:pPr>
            <a:r>
              <a:rPr lang="ja-JP" altLang="en-US" sz="13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①</a:t>
            </a:r>
            <a:r>
              <a:rPr lang="en-US" altLang="ja-JP" sz="13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AI</a:t>
            </a:r>
            <a:r>
              <a:rPr lang="ja-JP" altLang="en-US" sz="13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カメラに複数アプリケーションを同時にインストールする場合、以下の制約が発生します。</a:t>
            </a:r>
          </a:p>
        </p:txBody>
      </p:sp>
      <p:graphicFrame>
        <p:nvGraphicFramePr>
          <p:cNvPr id="4" name="表 3">
            <a:extLst>
              <a:ext uri="{FF2B5EF4-FFF2-40B4-BE49-F238E27FC236}">
                <a16:creationId xmlns:a16="http://schemas.microsoft.com/office/drawing/2014/main" id="{EFE623BD-BFCB-5AFD-6400-9C05CF1E2BEA}"/>
              </a:ext>
            </a:extLst>
          </p:cNvPr>
          <p:cNvGraphicFramePr>
            <a:graphicFrameLocks noGrp="1"/>
          </p:cNvGraphicFramePr>
          <p:nvPr>
            <p:extLst>
              <p:ext uri="{D42A27DB-BD31-4B8C-83A1-F6EECF244321}">
                <p14:modId xmlns:p14="http://schemas.microsoft.com/office/powerpoint/2010/main" val="2143545494"/>
              </p:ext>
            </p:extLst>
          </p:nvPr>
        </p:nvGraphicFramePr>
        <p:xfrm>
          <a:off x="468598" y="810392"/>
          <a:ext cx="6001475" cy="662940"/>
        </p:xfrm>
        <a:graphic>
          <a:graphicData uri="http://schemas.openxmlformats.org/drawingml/2006/table">
            <a:tbl>
              <a:tblPr/>
              <a:tblGrid>
                <a:gridCol w="6001475">
                  <a:extLst>
                    <a:ext uri="{9D8B030D-6E8A-4147-A177-3AD203B41FA5}">
                      <a16:colId xmlns:a16="http://schemas.microsoft.com/office/drawing/2014/main" val="2582654830"/>
                    </a:ext>
                  </a:extLst>
                </a:gridCol>
              </a:tblGrid>
              <a:tr h="165735">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900" b="0" u="none" strike="noStrike" dirty="0">
                          <a:effectLst/>
                          <a:latin typeface="Yu Gothic UI" panose="020B0500000000000000" pitchFamily="34" charset="-128"/>
                          <a:ea typeface="Yu Gothic UI" panose="020B0500000000000000" pitchFamily="34" charset="-128"/>
                        </a:rPr>
                        <a:t>・</a:t>
                      </a:r>
                      <a:r>
                        <a:rPr lang="en-US" altLang="ja-JP" sz="900" b="0" u="none" strike="noStrike" dirty="0">
                          <a:effectLst/>
                          <a:latin typeface="Yu Gothic UI" panose="020B0500000000000000" pitchFamily="34" charset="-128"/>
                          <a:ea typeface="Yu Gothic UI" panose="020B0500000000000000" pitchFamily="34" charset="-128"/>
                        </a:rPr>
                        <a:t>AI</a:t>
                      </a:r>
                      <a:r>
                        <a:rPr lang="ja-JP" altLang="en-US" sz="900" b="0" u="none" strike="noStrike" dirty="0">
                          <a:effectLst/>
                          <a:latin typeface="Yu Gothic UI" panose="020B0500000000000000" pitchFamily="34" charset="-128"/>
                          <a:ea typeface="Yu Gothic UI" panose="020B0500000000000000" pitchFamily="34" charset="-128"/>
                        </a:rPr>
                        <a:t>ネットワークカメラには機能拡張ソフトウェアは最大</a:t>
                      </a:r>
                      <a:r>
                        <a:rPr lang="en-US" altLang="ja-JP" sz="900" b="0" u="none" strike="noStrike" dirty="0">
                          <a:effectLst/>
                          <a:latin typeface="Yu Gothic UI" panose="020B0500000000000000" pitchFamily="34" charset="-128"/>
                          <a:ea typeface="Yu Gothic UI" panose="020B0500000000000000" pitchFamily="34" charset="-128"/>
                        </a:rPr>
                        <a:t>3</a:t>
                      </a:r>
                      <a:r>
                        <a:rPr lang="ja-JP" altLang="en-US" sz="900" b="0" u="none" strike="noStrike" dirty="0" err="1">
                          <a:effectLst/>
                          <a:latin typeface="Yu Gothic UI" panose="020B0500000000000000" pitchFamily="34" charset="-128"/>
                          <a:ea typeface="Yu Gothic UI" panose="020B0500000000000000" pitchFamily="34" charset="-128"/>
                        </a:rPr>
                        <a:t>つまで</a:t>
                      </a:r>
                      <a:r>
                        <a:rPr lang="ja-JP" altLang="en-US" sz="900" b="0" u="none" strike="noStrike" dirty="0">
                          <a:effectLst/>
                          <a:latin typeface="Yu Gothic UI" panose="020B0500000000000000" pitchFamily="34" charset="-128"/>
                          <a:ea typeface="Yu Gothic UI" panose="020B0500000000000000" pitchFamily="34" charset="-128"/>
                        </a:rPr>
                        <a:t>同時にカメラにインストールできます。</a:t>
                      </a:r>
                      <a:endParaRPr lang="ja-JP" altLang="en-US" sz="900" b="0" i="0" u="none" strike="noStrike" dirty="0">
                        <a:solidFill>
                          <a:srgbClr val="4D4D4D"/>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65955653"/>
                  </a:ext>
                </a:extLst>
              </a:tr>
              <a:tr h="165735">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900" b="0" u="none" strike="noStrike" dirty="0">
                          <a:effectLst/>
                          <a:latin typeface="Yu Gothic UI" panose="020B0500000000000000" pitchFamily="34" charset="-128"/>
                          <a:ea typeface="Yu Gothic UI" panose="020B0500000000000000" pitchFamily="34" charset="-128"/>
                        </a:rPr>
                        <a:t>・同時にインストール可能な機能拡張ソフトウェアの組み合わせに関しては、下記表をご確認ください。</a:t>
                      </a:r>
                      <a:endParaRPr lang="ja-JP" altLang="en-US" sz="900" b="0" i="0" u="none" strike="noStrike" dirty="0">
                        <a:solidFill>
                          <a:srgbClr val="4D4D4D"/>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532412927"/>
                  </a:ext>
                </a:extLst>
              </a:tr>
              <a:tr h="165735">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900" b="0" u="none" strike="noStrike" dirty="0">
                          <a:solidFill>
                            <a:srgbClr val="FF0000"/>
                          </a:solidFill>
                          <a:effectLst/>
                          <a:latin typeface="Yu Gothic UI" panose="020B0500000000000000" pitchFamily="34" charset="-128"/>
                          <a:ea typeface="Yu Gothic UI" panose="020B0500000000000000" pitchFamily="34" charset="-128"/>
                        </a:rPr>
                        <a:t>・同時使用：〇 </a:t>
                      </a:r>
                      <a:r>
                        <a:rPr lang="en-US" altLang="ja-JP" sz="900" b="0" u="none" strike="noStrike" dirty="0">
                          <a:solidFill>
                            <a:srgbClr val="FF0000"/>
                          </a:solidFill>
                          <a:effectLst/>
                          <a:latin typeface="Yu Gothic UI" panose="020B0500000000000000" pitchFamily="34" charset="-128"/>
                          <a:ea typeface="Yu Gothic UI" panose="020B0500000000000000" pitchFamily="34" charset="-128"/>
                        </a:rPr>
                        <a:t>… </a:t>
                      </a:r>
                      <a:r>
                        <a:rPr lang="ja-JP" altLang="en-US" sz="900" b="0" u="none" strike="noStrike" dirty="0">
                          <a:solidFill>
                            <a:srgbClr val="FF0000"/>
                          </a:solidFill>
                          <a:effectLst/>
                          <a:latin typeface="Yu Gothic UI" panose="020B0500000000000000" pitchFamily="34" charset="-128"/>
                          <a:ea typeface="Yu Gothic UI" panose="020B0500000000000000" pitchFamily="34" charset="-128"/>
                        </a:rPr>
                        <a:t>同時動作可能です。ただし、以下に記載の制約事項が発生します。</a:t>
                      </a:r>
                      <a:endParaRPr lang="ja-JP" altLang="en-US" sz="900" b="0" i="0" u="none" strike="noStrike" dirty="0">
                        <a:solidFill>
                          <a:srgbClr val="FF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107279603"/>
                  </a:ext>
                </a:extLst>
              </a:tr>
              <a:tr h="165735">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900" b="0" u="none" strike="noStrike" dirty="0">
                          <a:solidFill>
                            <a:srgbClr val="FF0000"/>
                          </a:solidFill>
                          <a:effectLst/>
                          <a:latin typeface="Yu Gothic UI" panose="020B0500000000000000" pitchFamily="34" charset="-128"/>
                          <a:ea typeface="Yu Gothic UI" panose="020B0500000000000000" pitchFamily="34" charset="-128"/>
                        </a:rPr>
                        <a:t>・同時使用：</a:t>
                      </a:r>
                      <a:r>
                        <a:rPr lang="en-US" altLang="ja-JP" sz="900" b="0" u="none" strike="noStrike" dirty="0">
                          <a:solidFill>
                            <a:srgbClr val="FF0000"/>
                          </a:solidFill>
                          <a:effectLst/>
                          <a:latin typeface="Yu Gothic UI" panose="020B0500000000000000" pitchFamily="34" charset="-128"/>
                          <a:ea typeface="Yu Gothic UI" panose="020B0500000000000000" pitchFamily="34" charset="-128"/>
                        </a:rPr>
                        <a:t>× … </a:t>
                      </a:r>
                      <a:r>
                        <a:rPr lang="ja-JP" altLang="en-US" sz="900" b="0" u="none" strike="noStrike" dirty="0">
                          <a:solidFill>
                            <a:srgbClr val="FF0000"/>
                          </a:solidFill>
                          <a:effectLst/>
                          <a:latin typeface="Yu Gothic UI" panose="020B0500000000000000" pitchFamily="34" charset="-128"/>
                          <a:ea typeface="Yu Gothic UI" panose="020B0500000000000000" pitchFamily="34" charset="-128"/>
                        </a:rPr>
                        <a:t>同時動作できません。（同時インストール可能ですが、動作保証範囲外となります）</a:t>
                      </a:r>
                      <a:endParaRPr lang="ja-JP" altLang="en-US" sz="900" b="0" i="0" u="none" strike="noStrike" dirty="0">
                        <a:solidFill>
                          <a:srgbClr val="FF0000"/>
                        </a:solidFill>
                        <a:effectLst/>
                        <a:latin typeface="Yu Gothic UI" panose="020B0500000000000000" pitchFamily="34" charset="-128"/>
                        <a:ea typeface="Yu Gothic UI" panose="020B0500000000000000" pitchFamily="34" charset="-128"/>
                      </a:endParaRPr>
                    </a:p>
                  </a:txBody>
                  <a:tcPr marL="5715" marR="5715" marT="571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20976854"/>
                  </a:ext>
                </a:extLst>
              </a:tr>
            </a:tbl>
          </a:graphicData>
        </a:graphic>
      </p:graphicFrame>
      <p:graphicFrame>
        <p:nvGraphicFramePr>
          <p:cNvPr id="5" name="表 4">
            <a:extLst>
              <a:ext uri="{FF2B5EF4-FFF2-40B4-BE49-F238E27FC236}">
                <a16:creationId xmlns:a16="http://schemas.microsoft.com/office/drawing/2014/main" id="{8C92F095-E37A-D603-1852-2B201FAF1EEF}"/>
              </a:ext>
            </a:extLst>
          </p:cNvPr>
          <p:cNvGraphicFramePr>
            <a:graphicFrameLocks noGrp="1"/>
          </p:cNvGraphicFramePr>
          <p:nvPr>
            <p:extLst>
              <p:ext uri="{D42A27DB-BD31-4B8C-83A1-F6EECF244321}">
                <p14:modId xmlns:p14="http://schemas.microsoft.com/office/powerpoint/2010/main" val="2910883202"/>
              </p:ext>
            </p:extLst>
          </p:nvPr>
        </p:nvGraphicFramePr>
        <p:xfrm>
          <a:off x="152407" y="1497106"/>
          <a:ext cx="8839186" cy="3181364"/>
        </p:xfrm>
        <a:graphic>
          <a:graphicData uri="http://schemas.openxmlformats.org/drawingml/2006/table">
            <a:tbl>
              <a:tblPr/>
              <a:tblGrid>
                <a:gridCol w="1008000">
                  <a:extLst>
                    <a:ext uri="{9D8B030D-6E8A-4147-A177-3AD203B41FA5}">
                      <a16:colId xmlns:a16="http://schemas.microsoft.com/office/drawing/2014/main" val="2543780147"/>
                    </a:ext>
                  </a:extLst>
                </a:gridCol>
                <a:gridCol w="1008000">
                  <a:extLst>
                    <a:ext uri="{9D8B030D-6E8A-4147-A177-3AD203B41FA5}">
                      <a16:colId xmlns:a16="http://schemas.microsoft.com/office/drawing/2014/main" val="2771050987"/>
                    </a:ext>
                  </a:extLst>
                </a:gridCol>
                <a:gridCol w="1008000">
                  <a:extLst>
                    <a:ext uri="{9D8B030D-6E8A-4147-A177-3AD203B41FA5}">
                      <a16:colId xmlns:a16="http://schemas.microsoft.com/office/drawing/2014/main" val="1911682128"/>
                    </a:ext>
                  </a:extLst>
                </a:gridCol>
                <a:gridCol w="1008000">
                  <a:extLst>
                    <a:ext uri="{9D8B030D-6E8A-4147-A177-3AD203B41FA5}">
                      <a16:colId xmlns:a16="http://schemas.microsoft.com/office/drawing/2014/main" val="357969221"/>
                    </a:ext>
                  </a:extLst>
                </a:gridCol>
                <a:gridCol w="243593">
                  <a:extLst>
                    <a:ext uri="{9D8B030D-6E8A-4147-A177-3AD203B41FA5}">
                      <a16:colId xmlns:a16="http://schemas.microsoft.com/office/drawing/2014/main" val="1982524607"/>
                    </a:ext>
                  </a:extLst>
                </a:gridCol>
                <a:gridCol w="2160000">
                  <a:extLst>
                    <a:ext uri="{9D8B030D-6E8A-4147-A177-3AD203B41FA5}">
                      <a16:colId xmlns:a16="http://schemas.microsoft.com/office/drawing/2014/main" val="1763426604"/>
                    </a:ext>
                  </a:extLst>
                </a:gridCol>
                <a:gridCol w="243593">
                  <a:extLst>
                    <a:ext uri="{9D8B030D-6E8A-4147-A177-3AD203B41FA5}">
                      <a16:colId xmlns:a16="http://schemas.microsoft.com/office/drawing/2014/main" val="380283060"/>
                    </a:ext>
                  </a:extLst>
                </a:gridCol>
                <a:gridCol w="2160000">
                  <a:extLst>
                    <a:ext uri="{9D8B030D-6E8A-4147-A177-3AD203B41FA5}">
                      <a16:colId xmlns:a16="http://schemas.microsoft.com/office/drawing/2014/main" val="1520129061"/>
                    </a:ext>
                  </a:extLst>
                </a:gridCol>
              </a:tblGrid>
              <a:tr h="344297">
                <a:tc gridSpan="4">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インストールする機能拡張ソフトウェア</a:t>
                      </a:r>
                      <a:br>
                        <a:rPr lang="ja-JP" altLang="en-US" sz="900" b="1" u="none" strike="noStrike" dirty="0">
                          <a:effectLst/>
                          <a:latin typeface="Yu Gothic UI" panose="020B0500000000000000" pitchFamily="34" charset="-128"/>
                          <a:ea typeface="Yu Gothic UI" panose="020B0500000000000000" pitchFamily="34" charset="-128"/>
                        </a:rPr>
                      </a:br>
                      <a:r>
                        <a:rPr lang="ja-JP" altLang="en-US" sz="900" b="1" u="none" strike="noStrike" dirty="0">
                          <a:effectLst/>
                          <a:latin typeface="Yu Gothic UI" panose="020B0500000000000000" pitchFamily="34" charset="-128"/>
                          <a:ea typeface="Yu Gothic UI" panose="020B0500000000000000" pitchFamily="34" charset="-128"/>
                        </a:rPr>
                        <a:t>（「✓」はインストール、「－」は未インストール）</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900" b="1" u="none" strike="noStrike" dirty="0">
                          <a:effectLst/>
                          <a:latin typeface="Yu Gothic UI" panose="020B0500000000000000" pitchFamily="34" charset="-128"/>
                          <a:ea typeface="Yu Gothic UI" panose="020B0500000000000000" pitchFamily="34" charset="-128"/>
                        </a:rPr>
                        <a:t>X</a:t>
                      </a:r>
                      <a:r>
                        <a:rPr lang="ja-JP" altLang="en-US" sz="900" b="1" u="none" strike="noStrike" dirty="0">
                          <a:effectLst/>
                          <a:latin typeface="Yu Gothic UI" panose="020B0500000000000000" pitchFamily="34" charset="-128"/>
                          <a:ea typeface="Yu Gothic UI" panose="020B0500000000000000" pitchFamily="34" charset="-128"/>
                        </a:rPr>
                        <a:t>シリーズ（フル</a:t>
                      </a:r>
                      <a:r>
                        <a:rPr lang="en-US" sz="900" b="1" u="none" strike="noStrike" dirty="0">
                          <a:effectLst/>
                          <a:latin typeface="Yu Gothic UI" panose="020B0500000000000000" pitchFamily="34" charset="-128"/>
                          <a:ea typeface="Yu Gothic UI" panose="020B0500000000000000" pitchFamily="34" charset="-128"/>
                        </a:rPr>
                        <a:t>HD</a:t>
                      </a:r>
                      <a:r>
                        <a:rPr lang="ja-JP" altLang="en-US" sz="900" b="1" u="none" strike="noStrike" dirty="0">
                          <a:effectLst/>
                          <a:latin typeface="Yu Gothic UI" panose="020B0500000000000000" pitchFamily="34" charset="-128"/>
                          <a:ea typeface="Yu Gothic UI" panose="020B0500000000000000" pitchFamily="34" charset="-128"/>
                        </a:rPr>
                        <a:t>タイプ）／新</a:t>
                      </a:r>
                      <a:r>
                        <a:rPr lang="en-US" altLang="ja-JP" sz="900" b="1" u="none" strike="noStrike" dirty="0">
                          <a:effectLst/>
                          <a:latin typeface="Yu Gothic UI" panose="020B0500000000000000" pitchFamily="34" charset="-128"/>
                          <a:ea typeface="Yu Gothic UI" panose="020B0500000000000000" pitchFamily="34" charset="-128"/>
                        </a:rPr>
                        <a:t>S</a:t>
                      </a:r>
                      <a:r>
                        <a:rPr lang="ja-JP" altLang="en-US" sz="900" b="1" u="none" strike="noStrike" dirty="0">
                          <a:effectLst/>
                          <a:latin typeface="Yu Gothic UI" panose="020B0500000000000000" pitchFamily="34" charset="-128"/>
                          <a:ea typeface="Yu Gothic UI" panose="020B0500000000000000" pitchFamily="34" charset="-128"/>
                        </a:rPr>
                        <a:t>シリーズカメラ</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900" b="1" u="none" strike="noStrike">
                          <a:effectLst/>
                          <a:latin typeface="Yu Gothic UI" panose="020B0500000000000000" pitchFamily="34" charset="-128"/>
                          <a:ea typeface="Yu Gothic UI" panose="020B0500000000000000" pitchFamily="34" charset="-128"/>
                        </a:rPr>
                        <a:t>X</a:t>
                      </a:r>
                      <a:r>
                        <a:rPr lang="ja-JP" altLang="en-US" sz="900" b="1" u="none" strike="noStrike">
                          <a:effectLst/>
                          <a:latin typeface="Yu Gothic UI" panose="020B0500000000000000" pitchFamily="34" charset="-128"/>
                          <a:ea typeface="Yu Gothic UI" panose="020B0500000000000000" pitchFamily="34" charset="-128"/>
                        </a:rPr>
                        <a:t>シリーズ（</a:t>
                      </a:r>
                      <a:r>
                        <a:rPr lang="en-US" sz="900" b="1" u="none" strike="noStrike">
                          <a:effectLst/>
                          <a:latin typeface="Yu Gothic UI" panose="020B0500000000000000" pitchFamily="34" charset="-128"/>
                          <a:ea typeface="Yu Gothic UI" panose="020B0500000000000000" pitchFamily="34" charset="-128"/>
                        </a:rPr>
                        <a:t>4K</a:t>
                      </a:r>
                      <a:r>
                        <a:rPr lang="ja-JP" altLang="en-US" sz="900" b="1" u="none" strike="noStrike">
                          <a:effectLst/>
                          <a:latin typeface="Yu Gothic UI" panose="020B0500000000000000" pitchFamily="34" charset="-128"/>
                          <a:ea typeface="Yu Gothic UI" panose="020B0500000000000000" pitchFamily="34" charset="-128"/>
                        </a:rPr>
                        <a:t>タイプ）</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kumimoji="1" lang="ja-JP" altLang="en-US"/>
                    </a:p>
                  </a:txBody>
                  <a:tcPr/>
                </a:tc>
                <a:extLst>
                  <a:ext uri="{0D108BD9-81ED-4DB2-BD59-A6C34878D82A}">
                    <a16:rowId xmlns:a16="http://schemas.microsoft.com/office/drawing/2014/main" val="397709476"/>
                  </a:ext>
                </a:extLst>
              </a:tr>
              <a:tr h="324000">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sz="800" b="1" u="none" strike="noStrike" dirty="0">
                          <a:effectLst/>
                          <a:latin typeface="Yu Gothic UI" panose="020B0500000000000000" pitchFamily="34" charset="-128"/>
                          <a:ea typeface="Yu Gothic UI" panose="020B0500000000000000" pitchFamily="34" charset="-128"/>
                        </a:rPr>
                        <a:t>WV-XAE200WUX</a:t>
                      </a:r>
                      <a:br>
                        <a:rPr lang="en-US" sz="800" b="1" u="none" strike="noStrike" dirty="0">
                          <a:effectLst/>
                          <a:latin typeface="Yu Gothic UI" panose="020B0500000000000000" pitchFamily="34" charset="-128"/>
                          <a:ea typeface="Yu Gothic UI" panose="020B0500000000000000" pitchFamily="34" charset="-128"/>
                        </a:rPr>
                      </a:br>
                      <a:r>
                        <a:rPr lang="en-US" sz="800" b="1" u="none" strike="noStrike" dirty="0">
                          <a:effectLst/>
                          <a:latin typeface="Yu Gothic UI" panose="020B0500000000000000" pitchFamily="34" charset="-128"/>
                          <a:ea typeface="Yu Gothic UI" panose="020B0500000000000000" pitchFamily="34" charset="-128"/>
                        </a:rPr>
                        <a:t> (AI</a:t>
                      </a:r>
                      <a:r>
                        <a:rPr lang="ja-JP" altLang="en-US" sz="800" b="1" u="none" strike="noStrike" dirty="0">
                          <a:effectLst/>
                          <a:latin typeface="Yu Gothic UI" panose="020B0500000000000000" pitchFamily="34" charset="-128"/>
                          <a:ea typeface="Yu Gothic UI" panose="020B0500000000000000" pitchFamily="34" charset="-128"/>
                        </a:rPr>
                        <a:t>動体検知</a:t>
                      </a:r>
                      <a:r>
                        <a:rPr lang="en-US" altLang="ja-JP" sz="800" b="1" u="none" strike="noStrike" dirty="0">
                          <a:effectLst/>
                          <a:latin typeface="Yu Gothic UI" panose="020B0500000000000000" pitchFamily="34" charset="-128"/>
                          <a:ea typeface="Yu Gothic UI" panose="020B0500000000000000" pitchFamily="34" charset="-128"/>
                        </a:rPr>
                        <a:t>)</a:t>
                      </a:r>
                      <a:endParaRPr lang="en-US" altLang="ja-JP" sz="8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800" b="1" u="none" strike="noStrike" dirty="0">
                          <a:effectLst/>
                          <a:latin typeface="Yu Gothic UI" panose="020B0500000000000000" pitchFamily="34" charset="-128"/>
                          <a:ea typeface="Yu Gothic UI" panose="020B0500000000000000" pitchFamily="34" charset="-128"/>
                        </a:rPr>
                        <a:t>WV-XAE201WUX</a:t>
                      </a:r>
                      <a:br>
                        <a:rPr lang="en-US" altLang="ja-JP" sz="800" b="1" u="none" strike="noStrike" dirty="0">
                          <a:effectLst/>
                          <a:latin typeface="Yu Gothic UI" panose="020B0500000000000000" pitchFamily="34" charset="-128"/>
                          <a:ea typeface="Yu Gothic UI" panose="020B0500000000000000" pitchFamily="34" charset="-128"/>
                        </a:rPr>
                      </a:br>
                      <a:r>
                        <a:rPr lang="en-US" altLang="ja-JP" sz="800" b="1" u="none" strike="noStrike" dirty="0">
                          <a:effectLst/>
                          <a:latin typeface="Yu Gothic UI" panose="020B0500000000000000" pitchFamily="34" charset="-128"/>
                          <a:ea typeface="Yu Gothic UI" panose="020B0500000000000000" pitchFamily="34" charset="-128"/>
                        </a:rPr>
                        <a:t>(AI</a:t>
                      </a:r>
                      <a:r>
                        <a:rPr lang="ja-JP" altLang="en-US" sz="800" b="1" u="none" strike="noStrike" dirty="0">
                          <a:effectLst/>
                          <a:latin typeface="Yu Gothic UI" panose="020B0500000000000000" pitchFamily="34" charset="-128"/>
                          <a:ea typeface="Yu Gothic UI" panose="020B0500000000000000" pitchFamily="34" charset="-128"/>
                        </a:rPr>
                        <a:t>プライバシーガード</a:t>
                      </a:r>
                      <a:r>
                        <a:rPr lang="en-US" altLang="ja-JP" sz="800" b="1" u="none" strike="noStrike" dirty="0">
                          <a:effectLst/>
                          <a:latin typeface="Yu Gothic UI" panose="020B0500000000000000" pitchFamily="34" charset="-128"/>
                          <a:ea typeface="Yu Gothic UI" panose="020B0500000000000000" pitchFamily="34" charset="-128"/>
                        </a:rPr>
                        <a:t>)</a:t>
                      </a:r>
                      <a:endParaRPr lang="en-US" altLang="ja-JP" sz="8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sz="800" b="1" u="none" strike="noStrike" dirty="0">
                          <a:effectLst/>
                          <a:latin typeface="Yu Gothic UI" panose="020B0500000000000000" pitchFamily="34" charset="-128"/>
                          <a:ea typeface="Yu Gothic UI" panose="020B0500000000000000" pitchFamily="34" charset="-128"/>
                        </a:rPr>
                        <a:t>WV-XAE202WUX</a:t>
                      </a:r>
                      <a:br>
                        <a:rPr lang="en-US" sz="800" b="1" u="none" strike="noStrike" dirty="0">
                          <a:effectLst/>
                          <a:latin typeface="Yu Gothic UI" panose="020B0500000000000000" pitchFamily="34" charset="-128"/>
                          <a:ea typeface="Yu Gothic UI" panose="020B0500000000000000" pitchFamily="34" charset="-128"/>
                        </a:rPr>
                      </a:br>
                      <a:r>
                        <a:rPr lang="en-US" sz="800" b="1" u="none" strike="noStrike" dirty="0">
                          <a:effectLst/>
                          <a:latin typeface="Yu Gothic UI" panose="020B0500000000000000" pitchFamily="34" charset="-128"/>
                          <a:ea typeface="Yu Gothic UI" panose="020B0500000000000000" pitchFamily="34" charset="-128"/>
                        </a:rPr>
                        <a:t>(</a:t>
                      </a:r>
                      <a:r>
                        <a:rPr lang="ja-JP" altLang="en-US" sz="800" b="1" u="none" strike="noStrike" dirty="0">
                          <a:effectLst/>
                          <a:latin typeface="Yu Gothic UI" panose="020B0500000000000000" pitchFamily="34" charset="-128"/>
                          <a:ea typeface="Yu Gothic UI" panose="020B0500000000000000" pitchFamily="34" charset="-128"/>
                        </a:rPr>
                        <a:t>ナンバー認識）</a:t>
                      </a:r>
                      <a:endParaRPr lang="ja-JP" altLang="en-US" sz="8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sz="800" b="1" u="none" strike="noStrike" dirty="0">
                          <a:effectLst/>
                          <a:latin typeface="Yu Gothic UI" panose="020B0500000000000000" pitchFamily="34" charset="-128"/>
                          <a:ea typeface="Yu Gothic UI" panose="020B0500000000000000" pitchFamily="34" charset="-128"/>
                        </a:rPr>
                        <a:t>WV-XAE203WUX</a:t>
                      </a:r>
                    </a:p>
                    <a:p>
                      <a:pPr algn="ctr" fontAlgn="ctr"/>
                      <a:r>
                        <a:rPr lang="en-US" sz="800" b="1" u="none" strike="noStrike" dirty="0">
                          <a:effectLst/>
                          <a:latin typeface="Yu Gothic UI" panose="020B0500000000000000" pitchFamily="34" charset="-128"/>
                          <a:ea typeface="Yu Gothic UI" panose="020B0500000000000000" pitchFamily="34" charset="-128"/>
                        </a:rPr>
                        <a:t>(AI</a:t>
                      </a:r>
                      <a:r>
                        <a:rPr lang="ja-JP" altLang="en-US" sz="800" b="1" u="none" strike="noStrike" dirty="0">
                          <a:effectLst/>
                          <a:latin typeface="Yu Gothic UI" panose="020B0500000000000000" pitchFamily="34" charset="-128"/>
                          <a:ea typeface="Yu Gothic UI" panose="020B0500000000000000" pitchFamily="34" charset="-128"/>
                        </a:rPr>
                        <a:t>マスク非着用検知</a:t>
                      </a:r>
                      <a:r>
                        <a:rPr lang="en-US" altLang="ja-JP" sz="800" b="1" u="none" strike="noStrike" dirty="0">
                          <a:effectLst/>
                          <a:latin typeface="Yu Gothic UI" panose="020B0500000000000000" pitchFamily="34" charset="-128"/>
                          <a:ea typeface="Yu Gothic UI" panose="020B0500000000000000" pitchFamily="34" charset="-128"/>
                        </a:rPr>
                        <a:t>)</a:t>
                      </a:r>
                      <a:endParaRPr lang="en-US" altLang="ja-JP" sz="8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800" b="1" u="none" strike="noStrike" dirty="0">
                          <a:effectLst/>
                          <a:latin typeface="Yu Gothic UI" panose="020B0500000000000000" pitchFamily="34" charset="-128"/>
                          <a:ea typeface="Yu Gothic UI" panose="020B0500000000000000" pitchFamily="34" charset="-128"/>
                        </a:rPr>
                        <a:t>同時</a:t>
                      </a:r>
                      <a:endParaRPr lang="en-US" altLang="ja-JP" sz="800" b="1" u="none" strike="noStrike" dirty="0">
                        <a:effectLst/>
                        <a:latin typeface="Yu Gothic UI" panose="020B0500000000000000" pitchFamily="34" charset="-128"/>
                        <a:ea typeface="Yu Gothic UI" panose="020B0500000000000000" pitchFamily="34" charset="-128"/>
                      </a:endParaRPr>
                    </a:p>
                    <a:p>
                      <a:pPr algn="ctr" fontAlgn="ctr"/>
                      <a:r>
                        <a:rPr lang="ja-JP" altLang="en-US" sz="800" b="1" u="none" strike="noStrike" dirty="0">
                          <a:effectLst/>
                          <a:latin typeface="Yu Gothic UI" panose="020B0500000000000000" pitchFamily="34" charset="-128"/>
                          <a:ea typeface="Yu Gothic UI" panose="020B0500000000000000" pitchFamily="34" charset="-128"/>
                        </a:rPr>
                        <a:t>使用</a:t>
                      </a:r>
                      <a:endParaRPr lang="ja-JP" altLang="en-US" sz="8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zh-TW" altLang="en-US" sz="800" b="1" u="none" strike="noStrike" dirty="0">
                          <a:effectLst/>
                          <a:latin typeface="Yu Gothic UI" panose="020B0500000000000000" pitchFamily="34" charset="-128"/>
                          <a:ea typeface="Yu Gothic UI" panose="020B0500000000000000" pitchFamily="34" charset="-128"/>
                        </a:rPr>
                        <a:t>制約事項</a:t>
                      </a:r>
                      <a:r>
                        <a:rPr lang="en-US" altLang="zh-TW" sz="800" b="1" u="none" strike="noStrike" dirty="0">
                          <a:effectLst/>
                          <a:latin typeface="Yu Gothic UI" panose="020B0500000000000000" pitchFamily="34" charset="-128"/>
                          <a:ea typeface="Yu Gothic UI" panose="020B0500000000000000" pitchFamily="34" charset="-128"/>
                        </a:rPr>
                        <a:t>/</a:t>
                      </a:r>
                      <a:r>
                        <a:rPr lang="zh-TW" altLang="en-US" sz="800" b="1" u="none" strike="noStrike" dirty="0">
                          <a:effectLst/>
                          <a:latin typeface="Yu Gothic UI" panose="020B0500000000000000" pitchFamily="34" charset="-128"/>
                          <a:ea typeface="Yu Gothic UI" panose="020B0500000000000000" pitchFamily="34" charset="-128"/>
                        </a:rPr>
                        <a:t>備考</a:t>
                      </a:r>
                      <a:endParaRPr lang="zh-TW" altLang="en-US" sz="8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800" b="1" u="none" strike="noStrike" dirty="0">
                          <a:effectLst/>
                          <a:latin typeface="Yu Gothic UI" panose="020B0500000000000000" pitchFamily="34" charset="-128"/>
                          <a:ea typeface="Yu Gothic UI" panose="020B0500000000000000" pitchFamily="34" charset="-128"/>
                        </a:rPr>
                        <a:t>同時</a:t>
                      </a:r>
                      <a:endParaRPr lang="en-US" altLang="ja-JP" sz="800" b="1" u="none" strike="noStrike" dirty="0">
                        <a:effectLst/>
                        <a:latin typeface="Yu Gothic UI" panose="020B0500000000000000" pitchFamily="34" charset="-128"/>
                        <a:ea typeface="Yu Gothic UI" panose="020B0500000000000000" pitchFamily="34" charset="-128"/>
                      </a:endParaRPr>
                    </a:p>
                    <a:p>
                      <a:pPr algn="ctr" fontAlgn="ctr"/>
                      <a:r>
                        <a:rPr lang="ja-JP" altLang="en-US" sz="800" b="1" u="none" strike="noStrike" dirty="0">
                          <a:effectLst/>
                          <a:latin typeface="Yu Gothic UI" panose="020B0500000000000000" pitchFamily="34" charset="-128"/>
                          <a:ea typeface="Yu Gothic UI" panose="020B0500000000000000" pitchFamily="34" charset="-128"/>
                        </a:rPr>
                        <a:t>使用</a:t>
                      </a:r>
                      <a:endParaRPr lang="ja-JP" altLang="en-US" sz="8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zh-TW" altLang="en-US" sz="800" b="1" u="none" strike="noStrike" dirty="0">
                          <a:effectLst/>
                          <a:latin typeface="Yu Gothic UI" panose="020B0500000000000000" pitchFamily="34" charset="-128"/>
                          <a:ea typeface="Yu Gothic UI" panose="020B0500000000000000" pitchFamily="34" charset="-128"/>
                        </a:rPr>
                        <a:t>制約事項</a:t>
                      </a:r>
                      <a:r>
                        <a:rPr lang="en-US" altLang="zh-TW" sz="800" b="1" u="none" strike="noStrike" dirty="0">
                          <a:effectLst/>
                          <a:latin typeface="Yu Gothic UI" panose="020B0500000000000000" pitchFamily="34" charset="-128"/>
                          <a:ea typeface="Yu Gothic UI" panose="020B0500000000000000" pitchFamily="34" charset="-128"/>
                        </a:rPr>
                        <a:t>/</a:t>
                      </a:r>
                      <a:r>
                        <a:rPr lang="zh-TW" altLang="en-US" sz="800" b="1" u="none" strike="noStrike" dirty="0">
                          <a:effectLst/>
                          <a:latin typeface="Yu Gothic UI" panose="020B0500000000000000" pitchFamily="34" charset="-128"/>
                          <a:ea typeface="Yu Gothic UI" panose="020B0500000000000000" pitchFamily="34" charset="-128"/>
                        </a:rPr>
                        <a:t>備考</a:t>
                      </a:r>
                      <a:endParaRPr lang="zh-TW" altLang="en-US" sz="8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491361341"/>
                  </a:ext>
                </a:extLst>
              </a:tr>
              <a:tr h="396000">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ー</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ー</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700" b="1" u="none" strike="noStrike">
                          <a:effectLst/>
                          <a:latin typeface="Yu Gothic UI" panose="020B0500000000000000" pitchFamily="34" charset="-128"/>
                          <a:ea typeface="Yu Gothic UI" panose="020B0500000000000000" pitchFamily="34" charset="-128"/>
                        </a:rPr>
                        <a:t>〇</a:t>
                      </a:r>
                      <a:endParaRPr lang="ja-JP" altLang="en-US" sz="7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en-US" altLang="ja-JP" sz="700" b="1" u="none" strike="noStrike" dirty="0">
                          <a:effectLst/>
                          <a:latin typeface="Yu Gothic UI" panose="020B0500000000000000" pitchFamily="34" charset="-128"/>
                          <a:ea typeface="Yu Gothic UI" panose="020B0500000000000000" pitchFamily="34" charset="-128"/>
                        </a:rPr>
                        <a:t>[</a:t>
                      </a:r>
                      <a:r>
                        <a:rPr lang="ja-JP" altLang="en-US" sz="700" b="1" u="none" strike="noStrike" dirty="0">
                          <a:effectLst/>
                          <a:latin typeface="Yu Gothic UI" panose="020B0500000000000000" pitchFamily="34" charset="-128"/>
                          <a:ea typeface="Yu Gothic UI" panose="020B0500000000000000" pitchFamily="34" charset="-128"/>
                        </a:rPr>
                        <a:t>ナンバー認識</a:t>
                      </a:r>
                      <a:r>
                        <a:rPr lang="en-US" altLang="ja-JP" sz="700" b="1" u="none" strike="noStrike" dirty="0">
                          <a:effectLst/>
                          <a:latin typeface="Yu Gothic UI" panose="020B0500000000000000" pitchFamily="34" charset="-128"/>
                          <a:ea typeface="Yu Gothic UI" panose="020B0500000000000000" pitchFamily="34" charset="-128"/>
                        </a:rPr>
                        <a:t>]</a:t>
                      </a:r>
                      <a:br>
                        <a:rPr lang="en-US" altLang="ja-JP" sz="700" b="1" u="none" strike="noStrike" dirty="0">
                          <a:effectLst/>
                          <a:latin typeface="Yu Gothic UI" panose="020B0500000000000000" pitchFamily="34" charset="-128"/>
                          <a:ea typeface="Yu Gothic UI" panose="020B0500000000000000" pitchFamily="34" charset="-128"/>
                        </a:rPr>
                      </a:br>
                      <a:r>
                        <a:rPr lang="en-US" altLang="ja-JP" sz="700" b="1" u="none" strike="noStrike" dirty="0">
                          <a:effectLst/>
                          <a:latin typeface="Yu Gothic UI" panose="020B0500000000000000" pitchFamily="34" charset="-128"/>
                          <a:ea typeface="Yu Gothic UI" panose="020B0500000000000000" pitchFamily="34" charset="-128"/>
                        </a:rPr>
                        <a:t> </a:t>
                      </a:r>
                      <a:r>
                        <a:rPr lang="ja-JP" altLang="en-US" sz="700" b="1" u="none" strike="noStrike" dirty="0">
                          <a:effectLst/>
                          <a:latin typeface="Yu Gothic UI" panose="020B0500000000000000" pitchFamily="34" charset="-128"/>
                          <a:ea typeface="Yu Gothic UI" panose="020B0500000000000000" pitchFamily="34" charset="-128"/>
                        </a:rPr>
                        <a:t>・検知エリア</a:t>
                      </a:r>
                      <a:r>
                        <a:rPr lang="en-US" altLang="ja-JP" sz="700" b="1" u="none" strike="noStrike" dirty="0">
                          <a:effectLst/>
                          <a:latin typeface="Yu Gothic UI" panose="020B0500000000000000" pitchFamily="34" charset="-128"/>
                          <a:ea typeface="Yu Gothic UI" panose="020B0500000000000000" pitchFamily="34" charset="-128"/>
                        </a:rPr>
                        <a:t>1</a:t>
                      </a:r>
                      <a:r>
                        <a:rPr lang="ja-JP" altLang="en-US" sz="700" b="1" u="none" strike="noStrike" dirty="0">
                          <a:effectLst/>
                          <a:latin typeface="Yu Gothic UI" panose="020B0500000000000000" pitchFamily="34" charset="-128"/>
                          <a:ea typeface="Yu Gothic UI" panose="020B0500000000000000" pitchFamily="34" charset="-128"/>
                        </a:rPr>
                        <a:t>個かつ面積を</a:t>
                      </a:r>
                      <a:r>
                        <a:rPr lang="en-US" altLang="ja-JP" sz="700" b="1" u="none" strike="noStrike" dirty="0">
                          <a:effectLst/>
                          <a:latin typeface="Yu Gothic UI" panose="020B0500000000000000" pitchFamily="34" charset="-128"/>
                          <a:ea typeface="Yu Gothic UI" panose="020B0500000000000000" pitchFamily="34" charset="-128"/>
                        </a:rPr>
                        <a:t>25%</a:t>
                      </a:r>
                      <a:r>
                        <a:rPr lang="ja-JP" altLang="en-US" sz="700" b="1" u="none" strike="noStrike" dirty="0">
                          <a:effectLst/>
                          <a:latin typeface="Yu Gothic UI" panose="020B0500000000000000" pitchFamily="34" charset="-128"/>
                          <a:ea typeface="Yu Gothic UI" panose="020B0500000000000000" pitchFamily="34" charset="-128"/>
                        </a:rPr>
                        <a:t>以内に</a:t>
                      </a:r>
                      <a:br>
                        <a:rPr lang="ja-JP" altLang="en-US" sz="700" b="1" u="none" strike="noStrike" dirty="0">
                          <a:effectLst/>
                          <a:latin typeface="Yu Gothic UI" panose="020B0500000000000000" pitchFamily="34" charset="-128"/>
                          <a:ea typeface="Yu Gothic UI" panose="020B0500000000000000" pitchFamily="34" charset="-128"/>
                        </a:rPr>
                      </a:br>
                      <a:r>
                        <a:rPr lang="ja-JP" altLang="en-US" sz="700" b="1" u="none" strike="noStrike" dirty="0">
                          <a:effectLst/>
                          <a:latin typeface="Yu Gothic UI" panose="020B0500000000000000" pitchFamily="34" charset="-128"/>
                          <a:ea typeface="Yu Gothic UI" panose="020B0500000000000000" pitchFamily="34" charset="-128"/>
                        </a:rPr>
                        <a:t>　 設定して頂く必要があります。</a:t>
                      </a:r>
                      <a:endParaRPr lang="ja-JP" altLang="en-US" sz="7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700" b="1" u="none" strike="noStrike">
                          <a:solidFill>
                            <a:srgbClr val="FF0000"/>
                          </a:solidFill>
                          <a:effectLst/>
                          <a:latin typeface="Yu Gothic UI" panose="020B0500000000000000" pitchFamily="34" charset="-128"/>
                          <a:ea typeface="Yu Gothic UI" panose="020B0500000000000000" pitchFamily="34" charset="-128"/>
                        </a:rPr>
                        <a:t>×</a:t>
                      </a:r>
                      <a:endParaRPr lang="en-US" altLang="ja-JP"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700" b="1" u="none" strike="noStrike" dirty="0">
                          <a:solidFill>
                            <a:srgbClr val="FF0000"/>
                          </a:solidFill>
                          <a:effectLst/>
                          <a:latin typeface="Yu Gothic UI" panose="020B0500000000000000" pitchFamily="34" charset="-128"/>
                          <a:ea typeface="Yu Gothic UI" panose="020B0500000000000000" pitchFamily="34" charset="-128"/>
                        </a:rPr>
                        <a:t>動作保証範囲外となります。（処理性能制約のため）</a:t>
                      </a:r>
                      <a:endParaRPr lang="ja-JP" altLang="en-US" sz="700" b="1" i="0" u="none" strike="noStrike" dirty="0">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655048078"/>
                  </a:ext>
                </a:extLst>
              </a:tr>
              <a:tr h="396000">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ー</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ー</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700" b="1" u="none" strike="noStrike">
                          <a:effectLst/>
                          <a:latin typeface="Yu Gothic UI" panose="020B0500000000000000" pitchFamily="34" charset="-128"/>
                          <a:ea typeface="Yu Gothic UI" panose="020B0500000000000000" pitchFamily="34" charset="-128"/>
                        </a:rPr>
                        <a:t>〇</a:t>
                      </a:r>
                      <a:endParaRPr lang="ja-JP" altLang="en-US" sz="7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en-US" altLang="ja-JP" sz="700" b="1" u="none" strike="noStrike" dirty="0">
                          <a:effectLst/>
                          <a:latin typeface="Yu Gothic UI" panose="020B0500000000000000" pitchFamily="34" charset="-128"/>
                          <a:ea typeface="Yu Gothic UI" panose="020B0500000000000000" pitchFamily="34" charset="-128"/>
                        </a:rPr>
                        <a:t>[AI</a:t>
                      </a:r>
                      <a:r>
                        <a:rPr lang="ja-JP" altLang="en-US" sz="700" b="1" u="none" strike="noStrike" dirty="0">
                          <a:effectLst/>
                          <a:latin typeface="Yu Gothic UI" panose="020B0500000000000000" pitchFamily="34" charset="-128"/>
                          <a:ea typeface="Yu Gothic UI" panose="020B0500000000000000" pitchFamily="34" charset="-128"/>
                        </a:rPr>
                        <a:t>プライバシーガード</a:t>
                      </a:r>
                      <a:r>
                        <a:rPr lang="en-US" altLang="ja-JP" sz="700" b="1" u="none" strike="noStrike" dirty="0">
                          <a:effectLst/>
                          <a:latin typeface="Yu Gothic UI" panose="020B0500000000000000" pitchFamily="34" charset="-128"/>
                          <a:ea typeface="Yu Gothic UI" panose="020B0500000000000000" pitchFamily="34" charset="-128"/>
                        </a:rPr>
                        <a:t>] </a:t>
                      </a:r>
                      <a:br>
                        <a:rPr lang="en-US" altLang="ja-JP" sz="700" b="1" u="none" strike="noStrike" dirty="0">
                          <a:effectLst/>
                          <a:latin typeface="Yu Gothic UI" panose="020B0500000000000000" pitchFamily="34" charset="-128"/>
                          <a:ea typeface="Yu Gothic UI" panose="020B0500000000000000" pitchFamily="34" charset="-128"/>
                        </a:rPr>
                      </a:br>
                      <a:r>
                        <a:rPr lang="ja-JP" altLang="en-US" sz="700" b="1" u="none" strike="noStrike" dirty="0">
                          <a:effectLst/>
                          <a:latin typeface="Yu Gothic UI" panose="020B0500000000000000" pitchFamily="34" charset="-128"/>
                          <a:ea typeface="Yu Gothic UI" panose="020B0500000000000000" pitchFamily="34" charset="-128"/>
                        </a:rPr>
                        <a:t>・ガード対象ストリームのフレームレートが</a:t>
                      </a:r>
                      <a:br>
                        <a:rPr lang="ja-JP" altLang="en-US" sz="700" b="1" u="none" strike="noStrike" dirty="0">
                          <a:effectLst/>
                          <a:latin typeface="Yu Gothic UI" panose="020B0500000000000000" pitchFamily="34" charset="-128"/>
                          <a:ea typeface="Yu Gothic UI" panose="020B0500000000000000" pitchFamily="34" charset="-128"/>
                        </a:rPr>
                      </a:br>
                      <a:r>
                        <a:rPr lang="ja-JP" altLang="en-US" sz="700" b="1" u="none" strike="noStrike" dirty="0">
                          <a:effectLst/>
                          <a:latin typeface="Yu Gothic UI" panose="020B0500000000000000" pitchFamily="34" charset="-128"/>
                          <a:ea typeface="Yu Gothic UI" panose="020B0500000000000000" pitchFamily="34" charset="-128"/>
                        </a:rPr>
                        <a:t>　上限</a:t>
                      </a:r>
                      <a:r>
                        <a:rPr lang="en-US" altLang="ja-JP" sz="700" b="1" u="none" strike="noStrike" dirty="0">
                          <a:effectLst/>
                          <a:latin typeface="Yu Gothic UI" panose="020B0500000000000000" pitchFamily="34" charset="-128"/>
                          <a:ea typeface="Yu Gothic UI" panose="020B0500000000000000" pitchFamily="34" charset="-128"/>
                        </a:rPr>
                        <a:t>10fps</a:t>
                      </a:r>
                      <a:r>
                        <a:rPr lang="ja-JP" altLang="en-US" sz="700" b="1" u="none" strike="noStrike" dirty="0">
                          <a:effectLst/>
                          <a:latin typeface="Yu Gothic UI" panose="020B0500000000000000" pitchFamily="34" charset="-128"/>
                          <a:ea typeface="Yu Gothic UI" panose="020B0500000000000000" pitchFamily="34" charset="-128"/>
                        </a:rPr>
                        <a:t>になります。</a:t>
                      </a:r>
                      <a:endParaRPr lang="ja-JP" altLang="en-US" sz="7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700" b="1" u="none" strike="noStrike">
                          <a:effectLst/>
                          <a:latin typeface="Yu Gothic UI" panose="020B0500000000000000" pitchFamily="34" charset="-128"/>
                          <a:ea typeface="Yu Gothic UI" panose="020B0500000000000000" pitchFamily="34" charset="-128"/>
                        </a:rPr>
                        <a:t>〇</a:t>
                      </a:r>
                      <a:endParaRPr lang="ja-JP" altLang="en-US" sz="7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en-US" altLang="ja-JP" sz="700" b="1" u="none" strike="noStrike" dirty="0">
                          <a:effectLst/>
                          <a:latin typeface="Yu Gothic UI" panose="020B0500000000000000" pitchFamily="34" charset="-128"/>
                          <a:ea typeface="Yu Gothic UI" panose="020B0500000000000000" pitchFamily="34" charset="-128"/>
                        </a:rPr>
                        <a:t>[AI</a:t>
                      </a:r>
                      <a:r>
                        <a:rPr lang="ja-JP" altLang="en-US" sz="700" b="1" u="none" strike="noStrike" dirty="0">
                          <a:effectLst/>
                          <a:latin typeface="Yu Gothic UI" panose="020B0500000000000000" pitchFamily="34" charset="-128"/>
                          <a:ea typeface="Yu Gothic UI" panose="020B0500000000000000" pitchFamily="34" charset="-128"/>
                        </a:rPr>
                        <a:t>プライバシーガード</a:t>
                      </a:r>
                      <a:r>
                        <a:rPr lang="en-US" altLang="ja-JP" sz="700" b="1" u="none" strike="noStrike" dirty="0">
                          <a:effectLst/>
                          <a:latin typeface="Yu Gothic UI" panose="020B0500000000000000" pitchFamily="34" charset="-128"/>
                          <a:ea typeface="Yu Gothic UI" panose="020B0500000000000000" pitchFamily="34" charset="-128"/>
                        </a:rPr>
                        <a:t>] </a:t>
                      </a:r>
                      <a:br>
                        <a:rPr lang="en-US" altLang="ja-JP" sz="700" b="1" u="none" strike="noStrike" dirty="0">
                          <a:effectLst/>
                          <a:latin typeface="Yu Gothic UI" panose="020B0500000000000000" pitchFamily="34" charset="-128"/>
                          <a:ea typeface="Yu Gothic UI" panose="020B0500000000000000" pitchFamily="34" charset="-128"/>
                        </a:rPr>
                      </a:br>
                      <a:r>
                        <a:rPr lang="ja-JP" altLang="en-US" sz="700" b="1" u="none" strike="noStrike" dirty="0">
                          <a:effectLst/>
                          <a:latin typeface="Yu Gothic UI" panose="020B0500000000000000" pitchFamily="34" charset="-128"/>
                          <a:ea typeface="Yu Gothic UI" panose="020B0500000000000000" pitchFamily="34" charset="-128"/>
                        </a:rPr>
                        <a:t>・ガード対象ストリームのフレームレートが</a:t>
                      </a:r>
                      <a:br>
                        <a:rPr lang="ja-JP" altLang="en-US" sz="700" b="1" u="none" strike="noStrike" dirty="0">
                          <a:effectLst/>
                          <a:latin typeface="Yu Gothic UI" panose="020B0500000000000000" pitchFamily="34" charset="-128"/>
                          <a:ea typeface="Yu Gothic UI" panose="020B0500000000000000" pitchFamily="34" charset="-128"/>
                        </a:rPr>
                      </a:br>
                      <a:r>
                        <a:rPr lang="ja-JP" altLang="en-US" sz="700" b="1" u="none" strike="noStrike" dirty="0">
                          <a:effectLst/>
                          <a:latin typeface="Yu Gothic UI" panose="020B0500000000000000" pitchFamily="34" charset="-128"/>
                          <a:ea typeface="Yu Gothic UI" panose="020B0500000000000000" pitchFamily="34" charset="-128"/>
                        </a:rPr>
                        <a:t>　上限</a:t>
                      </a:r>
                      <a:r>
                        <a:rPr lang="en-US" altLang="ja-JP" sz="700" b="1" u="none" strike="noStrike" dirty="0">
                          <a:effectLst/>
                          <a:latin typeface="Yu Gothic UI" panose="020B0500000000000000" pitchFamily="34" charset="-128"/>
                          <a:ea typeface="Yu Gothic UI" panose="020B0500000000000000" pitchFamily="34" charset="-128"/>
                        </a:rPr>
                        <a:t>10fps</a:t>
                      </a:r>
                      <a:r>
                        <a:rPr lang="ja-JP" altLang="en-US" sz="700" b="1" u="none" strike="noStrike" dirty="0">
                          <a:effectLst/>
                          <a:latin typeface="Yu Gothic UI" panose="020B0500000000000000" pitchFamily="34" charset="-128"/>
                          <a:ea typeface="Yu Gothic UI" panose="020B0500000000000000" pitchFamily="34" charset="-128"/>
                        </a:rPr>
                        <a:t>になります。</a:t>
                      </a:r>
                      <a:endParaRPr lang="ja-JP" altLang="en-US" sz="7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4274201635"/>
                  </a:ext>
                </a:extLst>
              </a:tr>
              <a:tr h="36000">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700" b="1" u="none" strike="noStrike" dirty="0">
                          <a:effectLst/>
                          <a:latin typeface="Yu Gothic UI" panose="020B0500000000000000" pitchFamily="34" charset="-128"/>
                          <a:ea typeface="Yu Gothic UI" panose="020B0500000000000000" pitchFamily="34" charset="-128"/>
                        </a:rPr>
                        <a:t>　</a:t>
                      </a:r>
                      <a:endParaRPr lang="ja-JP" altLang="en-US" sz="7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700" b="1" u="none" strike="noStrike" dirty="0">
                          <a:effectLst/>
                          <a:latin typeface="Yu Gothic UI" panose="020B0500000000000000" pitchFamily="34" charset="-128"/>
                          <a:ea typeface="Yu Gothic UI" panose="020B0500000000000000" pitchFamily="34" charset="-128"/>
                        </a:rPr>
                        <a:t>〇</a:t>
                      </a:r>
                      <a:endParaRPr lang="ja-JP" altLang="en-US" sz="7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en-US" altLang="ja-JP" sz="700" b="1" u="none" strike="noStrike" dirty="0">
                          <a:effectLst/>
                          <a:latin typeface="Yu Gothic UI" panose="020B0500000000000000" pitchFamily="34" charset="-128"/>
                          <a:ea typeface="Yu Gothic UI" panose="020B0500000000000000" pitchFamily="34" charset="-128"/>
                        </a:rPr>
                        <a:t>[AI</a:t>
                      </a:r>
                      <a:r>
                        <a:rPr lang="ja-JP" altLang="en-US" sz="700" b="1" u="none" strike="noStrike" dirty="0">
                          <a:effectLst/>
                          <a:latin typeface="Yu Gothic UI" panose="020B0500000000000000" pitchFamily="34" charset="-128"/>
                          <a:ea typeface="Yu Gothic UI" panose="020B0500000000000000" pitchFamily="34" charset="-128"/>
                        </a:rPr>
                        <a:t>プライバシーガード</a:t>
                      </a:r>
                      <a:r>
                        <a:rPr lang="en-US" altLang="ja-JP" sz="700" b="1" u="none" strike="noStrike" dirty="0">
                          <a:effectLst/>
                          <a:latin typeface="Yu Gothic UI" panose="020B0500000000000000" pitchFamily="34" charset="-128"/>
                          <a:ea typeface="Yu Gothic UI" panose="020B0500000000000000" pitchFamily="34" charset="-128"/>
                        </a:rPr>
                        <a:t>] </a:t>
                      </a:r>
                      <a:br>
                        <a:rPr lang="en-US" altLang="ja-JP" sz="700" b="1" u="none" strike="noStrike" dirty="0">
                          <a:effectLst/>
                          <a:latin typeface="Yu Gothic UI" panose="020B0500000000000000" pitchFamily="34" charset="-128"/>
                          <a:ea typeface="Yu Gothic UI" panose="020B0500000000000000" pitchFamily="34" charset="-128"/>
                        </a:rPr>
                      </a:br>
                      <a:r>
                        <a:rPr lang="ja-JP" altLang="en-US" sz="700" b="1" u="none" strike="noStrike" dirty="0">
                          <a:effectLst/>
                          <a:latin typeface="Yu Gothic UI" panose="020B0500000000000000" pitchFamily="34" charset="-128"/>
                          <a:ea typeface="Yu Gothic UI" panose="020B0500000000000000" pitchFamily="34" charset="-128"/>
                        </a:rPr>
                        <a:t>・ガード対象ストリームのフレームレートが</a:t>
                      </a:r>
                      <a:br>
                        <a:rPr lang="ja-JP" altLang="en-US" sz="700" b="1" u="none" strike="noStrike" dirty="0">
                          <a:effectLst/>
                          <a:latin typeface="Yu Gothic UI" panose="020B0500000000000000" pitchFamily="34" charset="-128"/>
                          <a:ea typeface="Yu Gothic UI" panose="020B0500000000000000" pitchFamily="34" charset="-128"/>
                        </a:rPr>
                      </a:br>
                      <a:r>
                        <a:rPr lang="ja-JP" altLang="en-US" sz="700" b="1" u="none" strike="noStrike" dirty="0">
                          <a:effectLst/>
                          <a:latin typeface="Yu Gothic UI" panose="020B0500000000000000" pitchFamily="34" charset="-128"/>
                          <a:ea typeface="Yu Gothic UI" panose="020B0500000000000000" pitchFamily="34" charset="-128"/>
                        </a:rPr>
                        <a:t>　上限</a:t>
                      </a:r>
                      <a:r>
                        <a:rPr lang="en-US" altLang="ja-JP" sz="700" b="1" u="none" strike="noStrike" dirty="0">
                          <a:effectLst/>
                          <a:latin typeface="Yu Gothic UI" panose="020B0500000000000000" pitchFamily="34" charset="-128"/>
                          <a:ea typeface="Yu Gothic UI" panose="020B0500000000000000" pitchFamily="34" charset="-128"/>
                        </a:rPr>
                        <a:t>10fps</a:t>
                      </a:r>
                      <a:r>
                        <a:rPr lang="ja-JP" altLang="en-US" sz="700" b="1" u="none" strike="noStrike" dirty="0">
                          <a:effectLst/>
                          <a:latin typeface="Yu Gothic UI" panose="020B0500000000000000" pitchFamily="34" charset="-128"/>
                          <a:ea typeface="Yu Gothic UI" panose="020B0500000000000000" pitchFamily="34" charset="-128"/>
                        </a:rPr>
                        <a:t>になります。</a:t>
                      </a:r>
                      <a:br>
                        <a:rPr lang="ja-JP" altLang="en-US" sz="700" b="1" u="none" strike="noStrike" dirty="0">
                          <a:effectLst/>
                          <a:latin typeface="Yu Gothic UI" panose="020B0500000000000000" pitchFamily="34" charset="-128"/>
                          <a:ea typeface="Yu Gothic UI" panose="020B0500000000000000" pitchFamily="34" charset="-128"/>
                        </a:rPr>
                      </a:br>
                      <a:br>
                        <a:rPr lang="ja-JP" altLang="en-US" sz="700" b="1" u="none" strike="noStrike" dirty="0">
                          <a:effectLst/>
                          <a:latin typeface="Yu Gothic UI" panose="020B0500000000000000" pitchFamily="34" charset="-128"/>
                          <a:ea typeface="Yu Gothic UI" panose="020B0500000000000000" pitchFamily="34" charset="-128"/>
                        </a:rPr>
                      </a:br>
                      <a:r>
                        <a:rPr lang="en-US" altLang="ja-JP" sz="700" b="1" u="none" strike="noStrike" dirty="0">
                          <a:effectLst/>
                          <a:latin typeface="Yu Gothic UI" panose="020B0500000000000000" pitchFamily="34" charset="-128"/>
                          <a:ea typeface="Yu Gothic UI" panose="020B0500000000000000" pitchFamily="34" charset="-128"/>
                        </a:rPr>
                        <a:t>[</a:t>
                      </a:r>
                      <a:r>
                        <a:rPr lang="ja-JP" altLang="en-US" sz="700" b="1" u="none" strike="noStrike" dirty="0">
                          <a:effectLst/>
                          <a:latin typeface="Yu Gothic UI" panose="020B0500000000000000" pitchFamily="34" charset="-128"/>
                          <a:ea typeface="Yu Gothic UI" panose="020B0500000000000000" pitchFamily="34" charset="-128"/>
                        </a:rPr>
                        <a:t>ナンバー認識</a:t>
                      </a:r>
                      <a:r>
                        <a:rPr lang="en-US" altLang="ja-JP" sz="700" b="1" u="none" strike="noStrike" dirty="0">
                          <a:effectLst/>
                          <a:latin typeface="Yu Gothic UI" panose="020B0500000000000000" pitchFamily="34" charset="-128"/>
                          <a:ea typeface="Yu Gothic UI" panose="020B0500000000000000" pitchFamily="34" charset="-128"/>
                        </a:rPr>
                        <a:t>]</a:t>
                      </a:r>
                      <a:br>
                        <a:rPr lang="en-US" altLang="ja-JP" sz="700" b="1" u="none" strike="noStrike" dirty="0">
                          <a:effectLst/>
                          <a:latin typeface="Yu Gothic UI" panose="020B0500000000000000" pitchFamily="34" charset="-128"/>
                          <a:ea typeface="Yu Gothic UI" panose="020B0500000000000000" pitchFamily="34" charset="-128"/>
                        </a:rPr>
                      </a:br>
                      <a:r>
                        <a:rPr lang="en-US" altLang="ja-JP" sz="700" b="1" u="none" strike="noStrike" dirty="0">
                          <a:effectLst/>
                          <a:latin typeface="Yu Gothic UI" panose="020B0500000000000000" pitchFamily="34" charset="-128"/>
                          <a:ea typeface="Yu Gothic UI" panose="020B0500000000000000" pitchFamily="34" charset="-128"/>
                        </a:rPr>
                        <a:t> </a:t>
                      </a:r>
                      <a:r>
                        <a:rPr lang="ja-JP" altLang="en-US" sz="700" b="1" u="none" strike="noStrike" dirty="0">
                          <a:effectLst/>
                          <a:latin typeface="Yu Gothic UI" panose="020B0500000000000000" pitchFamily="34" charset="-128"/>
                          <a:ea typeface="Yu Gothic UI" panose="020B0500000000000000" pitchFamily="34" charset="-128"/>
                        </a:rPr>
                        <a:t>・検知エリア</a:t>
                      </a:r>
                      <a:r>
                        <a:rPr lang="en-US" altLang="ja-JP" sz="700" b="1" u="none" strike="noStrike" dirty="0">
                          <a:effectLst/>
                          <a:latin typeface="Yu Gothic UI" panose="020B0500000000000000" pitchFamily="34" charset="-128"/>
                          <a:ea typeface="Yu Gothic UI" panose="020B0500000000000000" pitchFamily="34" charset="-128"/>
                        </a:rPr>
                        <a:t>1</a:t>
                      </a:r>
                      <a:r>
                        <a:rPr lang="ja-JP" altLang="en-US" sz="700" b="1" u="none" strike="noStrike" dirty="0">
                          <a:effectLst/>
                          <a:latin typeface="Yu Gothic UI" panose="020B0500000000000000" pitchFamily="34" charset="-128"/>
                          <a:ea typeface="Yu Gothic UI" panose="020B0500000000000000" pitchFamily="34" charset="-128"/>
                        </a:rPr>
                        <a:t>個かつ面積を</a:t>
                      </a:r>
                      <a:r>
                        <a:rPr lang="en-US" altLang="ja-JP" sz="700" b="1" u="none" strike="noStrike" dirty="0">
                          <a:effectLst/>
                          <a:latin typeface="Yu Gothic UI" panose="020B0500000000000000" pitchFamily="34" charset="-128"/>
                          <a:ea typeface="Yu Gothic UI" panose="020B0500000000000000" pitchFamily="34" charset="-128"/>
                        </a:rPr>
                        <a:t>25%</a:t>
                      </a:r>
                      <a:r>
                        <a:rPr lang="ja-JP" altLang="en-US" sz="700" b="1" u="none" strike="noStrike" dirty="0">
                          <a:effectLst/>
                          <a:latin typeface="Yu Gothic UI" panose="020B0500000000000000" pitchFamily="34" charset="-128"/>
                          <a:ea typeface="Yu Gothic UI" panose="020B0500000000000000" pitchFamily="34" charset="-128"/>
                        </a:rPr>
                        <a:t>以内に</a:t>
                      </a:r>
                      <a:br>
                        <a:rPr lang="ja-JP" altLang="en-US" sz="700" b="1" u="none" strike="noStrike" dirty="0">
                          <a:effectLst/>
                          <a:latin typeface="Yu Gothic UI" panose="020B0500000000000000" pitchFamily="34" charset="-128"/>
                          <a:ea typeface="Yu Gothic UI" panose="020B0500000000000000" pitchFamily="34" charset="-128"/>
                        </a:rPr>
                      </a:br>
                      <a:r>
                        <a:rPr lang="ja-JP" altLang="en-US" sz="700" b="1" u="none" strike="noStrike" dirty="0">
                          <a:effectLst/>
                          <a:latin typeface="Yu Gothic UI" panose="020B0500000000000000" pitchFamily="34" charset="-128"/>
                          <a:ea typeface="Yu Gothic UI" panose="020B0500000000000000" pitchFamily="34" charset="-128"/>
                        </a:rPr>
                        <a:t>　設定して頂く必要があります。</a:t>
                      </a:r>
                      <a:endParaRPr lang="ja-JP" altLang="en-US" sz="7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700" b="1" u="none" strike="noStrike">
                          <a:solidFill>
                            <a:srgbClr val="FF0000"/>
                          </a:solidFill>
                          <a:effectLst/>
                          <a:latin typeface="Yu Gothic UI" panose="020B0500000000000000" pitchFamily="34" charset="-128"/>
                          <a:ea typeface="Yu Gothic UI" panose="020B0500000000000000" pitchFamily="34" charset="-128"/>
                        </a:rPr>
                        <a:t>×</a:t>
                      </a:r>
                      <a:endParaRPr lang="en-US" altLang="ja-JP"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700" b="1" u="none" strike="noStrike" dirty="0">
                          <a:solidFill>
                            <a:srgbClr val="FF0000"/>
                          </a:solidFill>
                          <a:effectLst/>
                          <a:latin typeface="Yu Gothic UI" panose="020B0500000000000000" pitchFamily="34" charset="-128"/>
                          <a:ea typeface="Yu Gothic UI" panose="020B0500000000000000" pitchFamily="34" charset="-128"/>
                        </a:rPr>
                        <a:t>動作保証範囲外となります。（処理性能制約のため）</a:t>
                      </a:r>
                      <a:endParaRPr lang="ja-JP" altLang="en-US" sz="700" b="1" i="0" u="none" strike="noStrike" dirty="0">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137241428"/>
                  </a:ext>
                </a:extLst>
              </a:tr>
              <a:tr h="324000">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err="1">
                          <a:effectLst/>
                          <a:latin typeface="Yu Gothic UI" panose="020B0500000000000000" pitchFamily="34" charset="-128"/>
                          <a:ea typeface="Yu Gothic UI" panose="020B0500000000000000" pitchFamily="34" charset="-128"/>
                        </a:rPr>
                        <a:t>ー</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ー</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700" b="1" u="none" strike="noStrike" dirty="0">
                          <a:solidFill>
                            <a:srgbClr val="FF0000"/>
                          </a:solidFill>
                          <a:effectLst/>
                          <a:latin typeface="Yu Gothic UI" panose="020B0500000000000000" pitchFamily="34" charset="-128"/>
                          <a:ea typeface="Yu Gothic UI" panose="020B0500000000000000" pitchFamily="34" charset="-128"/>
                        </a:rPr>
                        <a:t>×</a:t>
                      </a:r>
                      <a:endParaRPr lang="en-US" altLang="ja-JP" sz="700" b="1" i="0" u="none" strike="noStrike" dirty="0">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700" b="1" u="none" strike="noStrike" dirty="0">
                          <a:solidFill>
                            <a:srgbClr val="FF0000"/>
                          </a:solidFill>
                          <a:effectLst/>
                          <a:latin typeface="Yu Gothic UI" panose="020B0500000000000000" pitchFamily="34" charset="-128"/>
                          <a:ea typeface="Yu Gothic UI" panose="020B0500000000000000" pitchFamily="34" charset="-128"/>
                        </a:rPr>
                        <a:t>動作保証範囲外となります。</a:t>
                      </a:r>
                      <a:endParaRPr lang="en-US" altLang="ja-JP" sz="700" b="1" u="none" strike="noStrike" dirty="0">
                        <a:solidFill>
                          <a:srgbClr val="FF0000"/>
                        </a:solidFill>
                        <a:effectLst/>
                        <a:latin typeface="Yu Gothic UI" panose="020B0500000000000000" pitchFamily="34" charset="-128"/>
                        <a:ea typeface="Yu Gothic UI" panose="020B0500000000000000" pitchFamily="34" charset="-128"/>
                      </a:endParaRPr>
                    </a:p>
                    <a:p>
                      <a:pPr algn="l" fontAlgn="ctr"/>
                      <a:r>
                        <a:rPr lang="ja-JP" altLang="en-US" sz="700" b="1" u="none" strike="noStrike" dirty="0">
                          <a:solidFill>
                            <a:srgbClr val="FF0000"/>
                          </a:solidFill>
                          <a:effectLst/>
                          <a:latin typeface="Yu Gothic UI" panose="020B0500000000000000" pitchFamily="34" charset="-128"/>
                          <a:ea typeface="Yu Gothic UI" panose="020B0500000000000000" pitchFamily="34" charset="-128"/>
                        </a:rPr>
                        <a:t>（推奨設置画角が一致しないため）</a:t>
                      </a:r>
                      <a:endParaRPr lang="ja-JP" altLang="en-US" sz="700" b="1" i="0" u="none" strike="noStrike" dirty="0">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700" b="1" u="none" strike="noStrike">
                          <a:solidFill>
                            <a:srgbClr val="FF0000"/>
                          </a:solidFill>
                          <a:effectLst/>
                          <a:latin typeface="Yu Gothic UI" panose="020B0500000000000000" pitchFamily="34" charset="-128"/>
                          <a:ea typeface="Yu Gothic UI" panose="020B0500000000000000" pitchFamily="34" charset="-128"/>
                        </a:rPr>
                        <a:t>×</a:t>
                      </a:r>
                      <a:endParaRPr lang="en-US" altLang="ja-JP"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700" b="1" u="none" strike="noStrike" dirty="0">
                          <a:solidFill>
                            <a:srgbClr val="FF0000"/>
                          </a:solidFill>
                          <a:effectLst/>
                          <a:latin typeface="Yu Gothic UI" panose="020B0500000000000000" pitchFamily="34" charset="-128"/>
                          <a:ea typeface="Yu Gothic UI" panose="020B0500000000000000" pitchFamily="34" charset="-128"/>
                        </a:rPr>
                        <a:t>動作保証範囲外となります。</a:t>
                      </a:r>
                      <a:endParaRPr lang="en-US" altLang="ja-JP" sz="700" b="1" u="none" strike="noStrike" dirty="0">
                        <a:solidFill>
                          <a:srgbClr val="FF0000"/>
                        </a:solidFill>
                        <a:effectLst/>
                        <a:latin typeface="Yu Gothic UI" panose="020B0500000000000000" pitchFamily="34" charset="-128"/>
                        <a:ea typeface="Yu Gothic UI" panose="020B0500000000000000" pitchFamily="34" charset="-128"/>
                      </a:endParaRPr>
                    </a:p>
                    <a:p>
                      <a:pPr algn="l" fontAlgn="ctr"/>
                      <a:r>
                        <a:rPr lang="ja-JP" altLang="en-US" sz="700" b="1" u="none" strike="noStrike" dirty="0">
                          <a:solidFill>
                            <a:srgbClr val="FF0000"/>
                          </a:solidFill>
                          <a:effectLst/>
                          <a:latin typeface="Yu Gothic UI" panose="020B0500000000000000" pitchFamily="34" charset="-128"/>
                          <a:ea typeface="Yu Gothic UI" panose="020B0500000000000000" pitchFamily="34" charset="-128"/>
                        </a:rPr>
                        <a:t>（推奨設置画角が一致しないため）</a:t>
                      </a:r>
                      <a:endParaRPr lang="ja-JP" altLang="en-US" sz="700" b="1" i="0" u="none" strike="noStrike" dirty="0">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377358206"/>
                  </a:ext>
                </a:extLst>
              </a:tr>
              <a:tr h="324000">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ー</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700" b="1" u="none" strike="noStrike">
                          <a:solidFill>
                            <a:srgbClr val="FF0000"/>
                          </a:solidFill>
                          <a:effectLst/>
                          <a:latin typeface="Yu Gothic UI" panose="020B0500000000000000" pitchFamily="34" charset="-128"/>
                          <a:ea typeface="Yu Gothic UI" panose="020B0500000000000000" pitchFamily="34" charset="-128"/>
                        </a:rPr>
                        <a:t>×</a:t>
                      </a:r>
                      <a:endParaRPr lang="en-US" altLang="ja-JP"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700" b="1" u="none" strike="noStrike" dirty="0">
                          <a:solidFill>
                            <a:srgbClr val="FF0000"/>
                          </a:solidFill>
                          <a:effectLst/>
                          <a:latin typeface="Yu Gothic UI" panose="020B0500000000000000" pitchFamily="34" charset="-128"/>
                          <a:ea typeface="Yu Gothic UI" panose="020B0500000000000000" pitchFamily="34" charset="-128"/>
                        </a:rPr>
                        <a:t>動作保証範囲外となります。</a:t>
                      </a:r>
                      <a:endParaRPr lang="en-US" altLang="ja-JP" sz="700" b="1" u="none" strike="noStrike" dirty="0">
                        <a:solidFill>
                          <a:srgbClr val="FF0000"/>
                        </a:solidFill>
                        <a:effectLst/>
                        <a:latin typeface="Yu Gothic UI" panose="020B0500000000000000" pitchFamily="34" charset="-128"/>
                        <a:ea typeface="Yu Gothic UI" panose="020B0500000000000000" pitchFamily="34" charset="-128"/>
                      </a:endParaRPr>
                    </a:p>
                    <a:p>
                      <a:pPr algn="l" fontAlgn="ctr"/>
                      <a:r>
                        <a:rPr lang="ja-JP" altLang="en-US" sz="700" b="1" u="none" strike="noStrike" dirty="0">
                          <a:solidFill>
                            <a:srgbClr val="FF0000"/>
                          </a:solidFill>
                          <a:effectLst/>
                          <a:latin typeface="Yu Gothic UI" panose="020B0500000000000000" pitchFamily="34" charset="-128"/>
                          <a:ea typeface="Yu Gothic UI" panose="020B0500000000000000" pitchFamily="34" charset="-128"/>
                        </a:rPr>
                        <a:t>（推奨設置画角が一致しないため）</a:t>
                      </a:r>
                      <a:endParaRPr lang="ja-JP" altLang="en-US" sz="700" b="1" i="0" u="none" strike="noStrike" dirty="0">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700" b="1" u="none" strike="noStrike">
                          <a:solidFill>
                            <a:srgbClr val="FF0000"/>
                          </a:solidFill>
                          <a:effectLst/>
                          <a:latin typeface="Yu Gothic UI" panose="020B0500000000000000" pitchFamily="34" charset="-128"/>
                          <a:ea typeface="Yu Gothic UI" panose="020B0500000000000000" pitchFamily="34" charset="-128"/>
                        </a:rPr>
                        <a:t>×</a:t>
                      </a:r>
                      <a:endParaRPr lang="en-US" altLang="ja-JP"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700" b="1" u="none" strike="noStrike" dirty="0">
                          <a:solidFill>
                            <a:srgbClr val="FF0000"/>
                          </a:solidFill>
                          <a:effectLst/>
                          <a:latin typeface="Yu Gothic UI" panose="020B0500000000000000" pitchFamily="34" charset="-128"/>
                          <a:ea typeface="Yu Gothic UI" panose="020B0500000000000000" pitchFamily="34" charset="-128"/>
                        </a:rPr>
                        <a:t>動作保証範囲外となります。</a:t>
                      </a:r>
                      <a:endParaRPr lang="en-US" altLang="ja-JP" sz="700" b="1" u="none" strike="noStrike" dirty="0">
                        <a:solidFill>
                          <a:srgbClr val="FF0000"/>
                        </a:solidFill>
                        <a:effectLst/>
                        <a:latin typeface="Yu Gothic UI" panose="020B0500000000000000" pitchFamily="34" charset="-128"/>
                        <a:ea typeface="Yu Gothic UI" panose="020B0500000000000000" pitchFamily="34" charset="-128"/>
                      </a:endParaRPr>
                    </a:p>
                    <a:p>
                      <a:pPr algn="l" fontAlgn="ctr"/>
                      <a:r>
                        <a:rPr lang="ja-JP" altLang="en-US" sz="700" b="1" u="none" strike="noStrike" dirty="0">
                          <a:solidFill>
                            <a:srgbClr val="FF0000"/>
                          </a:solidFill>
                          <a:effectLst/>
                          <a:latin typeface="Yu Gothic UI" panose="020B0500000000000000" pitchFamily="34" charset="-128"/>
                          <a:ea typeface="Yu Gothic UI" panose="020B0500000000000000" pitchFamily="34" charset="-128"/>
                        </a:rPr>
                        <a:t>（推奨設置画角が一致しないため）</a:t>
                      </a:r>
                      <a:endParaRPr lang="ja-JP" altLang="en-US" sz="700" b="1" i="0" u="none" strike="noStrike" dirty="0">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266316733"/>
                  </a:ext>
                </a:extLst>
              </a:tr>
              <a:tr h="324000">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ー</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700" b="1" u="none" strike="noStrike">
                          <a:solidFill>
                            <a:srgbClr val="FF0000"/>
                          </a:solidFill>
                          <a:effectLst/>
                          <a:latin typeface="Yu Gothic UI" panose="020B0500000000000000" pitchFamily="34" charset="-128"/>
                          <a:ea typeface="Yu Gothic UI" panose="020B0500000000000000" pitchFamily="34" charset="-128"/>
                        </a:rPr>
                        <a:t>×</a:t>
                      </a:r>
                      <a:endParaRPr lang="en-US" altLang="ja-JP"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700" b="1" u="none" strike="noStrike" dirty="0">
                          <a:solidFill>
                            <a:srgbClr val="FF0000"/>
                          </a:solidFill>
                          <a:effectLst/>
                          <a:latin typeface="Yu Gothic UI" panose="020B0500000000000000" pitchFamily="34" charset="-128"/>
                          <a:ea typeface="Yu Gothic UI" panose="020B0500000000000000" pitchFamily="34" charset="-128"/>
                        </a:rPr>
                        <a:t>動作保証範囲外となります。</a:t>
                      </a:r>
                      <a:endParaRPr lang="en-US" altLang="ja-JP" sz="700" b="1" u="none" strike="noStrike" dirty="0">
                        <a:solidFill>
                          <a:srgbClr val="FF0000"/>
                        </a:solidFill>
                        <a:effectLst/>
                        <a:latin typeface="Yu Gothic UI" panose="020B0500000000000000" pitchFamily="34" charset="-128"/>
                        <a:ea typeface="Yu Gothic UI" panose="020B0500000000000000" pitchFamily="34" charset="-128"/>
                      </a:endParaRPr>
                    </a:p>
                    <a:p>
                      <a:pPr algn="l" fontAlgn="ctr"/>
                      <a:r>
                        <a:rPr lang="ja-JP" altLang="en-US" sz="700" b="1" u="none" strike="noStrike" dirty="0">
                          <a:solidFill>
                            <a:srgbClr val="FF0000"/>
                          </a:solidFill>
                          <a:effectLst/>
                          <a:latin typeface="Yu Gothic UI" panose="020B0500000000000000" pitchFamily="34" charset="-128"/>
                          <a:ea typeface="Yu Gothic UI" panose="020B0500000000000000" pitchFamily="34" charset="-128"/>
                        </a:rPr>
                        <a:t>（推奨設置画角が一致しないため）</a:t>
                      </a:r>
                      <a:endParaRPr lang="ja-JP" altLang="en-US" sz="700" b="1" i="0" u="none" strike="noStrike" dirty="0">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700" b="1" u="none" strike="noStrike">
                          <a:solidFill>
                            <a:srgbClr val="FF0000"/>
                          </a:solidFill>
                          <a:effectLst/>
                          <a:latin typeface="Yu Gothic UI" panose="020B0500000000000000" pitchFamily="34" charset="-128"/>
                          <a:ea typeface="Yu Gothic UI" panose="020B0500000000000000" pitchFamily="34" charset="-128"/>
                        </a:rPr>
                        <a:t>×</a:t>
                      </a:r>
                      <a:endParaRPr lang="en-US" altLang="ja-JP"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700" b="1" u="none" strike="noStrike" dirty="0">
                          <a:solidFill>
                            <a:srgbClr val="FF0000"/>
                          </a:solidFill>
                          <a:effectLst/>
                          <a:latin typeface="Yu Gothic UI" panose="020B0500000000000000" pitchFamily="34" charset="-128"/>
                          <a:ea typeface="Yu Gothic UI" panose="020B0500000000000000" pitchFamily="34" charset="-128"/>
                        </a:rPr>
                        <a:t>動作保証範囲外となります。</a:t>
                      </a:r>
                      <a:endParaRPr lang="en-US" altLang="ja-JP" sz="700" b="1" u="none" strike="noStrike" dirty="0">
                        <a:solidFill>
                          <a:srgbClr val="FF0000"/>
                        </a:solidFill>
                        <a:effectLst/>
                        <a:latin typeface="Yu Gothic UI" panose="020B0500000000000000" pitchFamily="34" charset="-128"/>
                        <a:ea typeface="Yu Gothic UI" panose="020B0500000000000000" pitchFamily="34" charset="-128"/>
                      </a:endParaRPr>
                    </a:p>
                    <a:p>
                      <a:pPr algn="l" fontAlgn="ctr"/>
                      <a:r>
                        <a:rPr lang="ja-JP" altLang="en-US" sz="700" b="1" u="none" strike="noStrike" dirty="0">
                          <a:solidFill>
                            <a:srgbClr val="FF0000"/>
                          </a:solidFill>
                          <a:effectLst/>
                          <a:latin typeface="Yu Gothic UI" panose="020B0500000000000000" pitchFamily="34" charset="-128"/>
                          <a:ea typeface="Yu Gothic UI" panose="020B0500000000000000" pitchFamily="34" charset="-128"/>
                        </a:rPr>
                        <a:t>（推奨設置画角が一致しないため）</a:t>
                      </a:r>
                      <a:endParaRPr lang="ja-JP" altLang="en-US" sz="700" b="1" i="0" u="none" strike="noStrike" dirty="0">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169338780"/>
                  </a:ext>
                </a:extLst>
              </a:tr>
            </a:tbl>
          </a:graphicData>
        </a:graphic>
      </p:graphicFrame>
      <p:sp>
        <p:nvSpPr>
          <p:cNvPr id="6" name="正方形/長方形 5">
            <a:extLst>
              <a:ext uri="{FF2B5EF4-FFF2-40B4-BE49-F238E27FC236}">
                <a16:creationId xmlns:a16="http://schemas.microsoft.com/office/drawing/2014/main" id="{0A4BE914-76DB-AE0F-4FF8-F051C16D1B32}"/>
              </a:ext>
            </a:extLst>
          </p:cNvPr>
          <p:cNvSpPr/>
          <p:nvPr/>
        </p:nvSpPr>
        <p:spPr>
          <a:xfrm>
            <a:off x="133598" y="2571014"/>
            <a:ext cx="8850333" cy="366182"/>
          </a:xfrm>
          <a:prstGeom prst="rect">
            <a:avLst/>
          </a:prstGeom>
          <a:noFill/>
          <a:ln w="28575" cap="flat" cmpd="sng" algn="ctr">
            <a:solidFill>
              <a:srgbClr val="00B050"/>
            </a:solidFill>
            <a:prstDash val="solid"/>
          </a:ln>
          <a:effectLst/>
        </p:spPr>
        <p:txBody>
          <a:bodyPr rtlCol="0" anchor="ctr"/>
          <a:lstStyle/>
          <a:p>
            <a:pPr algn="ctr" fontAlgn="base">
              <a:lnSpc>
                <a:spcPct val="120000"/>
              </a:lnSpc>
              <a:spcBef>
                <a:spcPct val="0"/>
              </a:spcBef>
              <a:spcAft>
                <a:spcPct val="0"/>
              </a:spcAft>
              <a:defRPr/>
            </a:pPr>
            <a:endParaRPr kumimoji="0" lang="ja-JP" altLang="en-US" sz="2400" b="1" kern="0">
              <a:solidFill>
                <a:prstClr val="white"/>
              </a:solidFill>
              <a:latin typeface="Yu Gothic UI" panose="020B0500000000000000" pitchFamily="34" charset="-128"/>
              <a:ea typeface="Yu Gothic UI" panose="020B0500000000000000" pitchFamily="34" charset="-128"/>
            </a:endParaRPr>
          </a:p>
        </p:txBody>
      </p:sp>
      <p:grpSp>
        <p:nvGrpSpPr>
          <p:cNvPr id="9" name="グループ化 8">
            <a:extLst>
              <a:ext uri="{FF2B5EF4-FFF2-40B4-BE49-F238E27FC236}">
                <a16:creationId xmlns:a16="http://schemas.microsoft.com/office/drawing/2014/main" id="{F5977BCC-D1F3-1C48-3146-6C45A9BB1BD7}"/>
              </a:ext>
            </a:extLst>
          </p:cNvPr>
          <p:cNvGrpSpPr/>
          <p:nvPr/>
        </p:nvGrpSpPr>
        <p:grpSpPr>
          <a:xfrm>
            <a:off x="133598" y="3657800"/>
            <a:ext cx="8738529" cy="1114239"/>
            <a:chOff x="39114" y="3401312"/>
            <a:chExt cx="8738529" cy="1114239"/>
          </a:xfrm>
        </p:grpSpPr>
        <p:sp>
          <p:nvSpPr>
            <p:cNvPr id="7" name="正方形/長方形 6">
              <a:extLst>
                <a:ext uri="{FF2B5EF4-FFF2-40B4-BE49-F238E27FC236}">
                  <a16:creationId xmlns:a16="http://schemas.microsoft.com/office/drawing/2014/main" id="{C9AA23F3-E8E7-3F74-7740-DB2E17C0D07F}"/>
                </a:ext>
              </a:extLst>
            </p:cNvPr>
            <p:cNvSpPr/>
            <p:nvPr/>
          </p:nvSpPr>
          <p:spPr>
            <a:xfrm>
              <a:off x="642582" y="3520286"/>
              <a:ext cx="8135061" cy="995265"/>
            </a:xfrm>
            <a:prstGeom prst="rect">
              <a:avLst/>
            </a:prstGeom>
            <a:solidFill>
              <a:srgbClr val="FFFF00"/>
            </a:solidFill>
            <a:ln w="25400" cap="flat" cmpd="sng" algn="ctr">
              <a:solidFill>
                <a:srgbClr val="4F81BD">
                  <a:shade val="50000"/>
                </a:srgbClr>
              </a:solidFill>
              <a:prstDash val="solid"/>
            </a:ln>
            <a:effectLst/>
          </p:spPr>
          <p:txBody>
            <a:bodyPr rtlCol="0" anchor="ctr"/>
            <a:lstStyle/>
            <a:p>
              <a:pPr fontAlgn="base">
                <a:lnSpc>
                  <a:spcPct val="120000"/>
                </a:lnSpc>
                <a:spcBef>
                  <a:spcPct val="0"/>
                </a:spcBef>
                <a:spcAft>
                  <a:spcPct val="0"/>
                </a:spcAft>
                <a:defRPr/>
              </a:pPr>
              <a:r>
                <a:rPr kumimoji="0" lang="ja-JP" altLang="en-US" sz="1200" b="1" kern="0" dirty="0">
                  <a:solidFill>
                    <a:srgbClr val="0070C0"/>
                  </a:solidFill>
                  <a:latin typeface="Yu Gothic UI" panose="020B0500000000000000" pitchFamily="34" charset="-128"/>
                  <a:ea typeface="Yu Gothic UI" panose="020B0500000000000000" pitchFamily="34" charset="-128"/>
                </a:rPr>
                <a:t>カメラの撮影画角や認識する被写体を考えますと、ナンバーキャッチ用カメラに同居可能なアプリはプライバシーガードのみになります。</a:t>
              </a:r>
              <a:br>
                <a:rPr kumimoji="0" lang="en-US" altLang="ja-JP" sz="1200" b="1" kern="0" dirty="0">
                  <a:solidFill>
                    <a:srgbClr val="0070C0"/>
                  </a:solidFill>
                  <a:latin typeface="Yu Gothic UI" panose="020B0500000000000000" pitchFamily="34" charset="-128"/>
                  <a:ea typeface="Yu Gothic UI" panose="020B0500000000000000" pitchFamily="34" charset="-128"/>
                </a:rPr>
              </a:br>
              <a:r>
                <a:rPr kumimoji="0" lang="en-US" altLang="ja-JP" sz="1200" b="1" kern="0" dirty="0">
                  <a:solidFill>
                    <a:srgbClr val="0070C0"/>
                  </a:solidFill>
                  <a:latin typeface="Yu Gothic UI" panose="020B0500000000000000" pitchFamily="34" charset="-128"/>
                  <a:ea typeface="Yu Gothic UI" panose="020B0500000000000000" pitchFamily="34" charset="-128"/>
                </a:rPr>
                <a:t>AI</a:t>
              </a:r>
              <a:r>
                <a:rPr kumimoji="0" lang="ja-JP" altLang="en-US" sz="1200" b="1" kern="0" dirty="0">
                  <a:solidFill>
                    <a:srgbClr val="0070C0"/>
                  </a:solidFill>
                  <a:latin typeface="Yu Gothic UI" panose="020B0500000000000000" pitchFamily="34" charset="-128"/>
                  <a:ea typeface="Yu Gothic UI" panose="020B0500000000000000" pitchFamily="34" charset="-128"/>
                </a:rPr>
                <a:t>アプリはラインナップが増えており、上記以外のアプリとの制約事項は以下のサイトに最新情報を掲載しております。</a:t>
              </a:r>
              <a:endParaRPr kumimoji="0" lang="en-US" altLang="ja-JP" sz="1200" b="1" kern="0" dirty="0">
                <a:solidFill>
                  <a:srgbClr val="0070C0"/>
                </a:solidFill>
                <a:latin typeface="Yu Gothic UI" panose="020B0500000000000000" pitchFamily="34" charset="-128"/>
                <a:ea typeface="Yu Gothic UI" panose="020B0500000000000000" pitchFamily="34" charset="-128"/>
              </a:endParaRPr>
            </a:p>
            <a:p>
              <a:pPr marL="0" marR="0" lvl="0" indent="0" algn="l" defTabSz="457200" rtl="0" eaLnBrk="1" fontAlgn="base" latinLnBrk="0" hangingPunct="1">
                <a:lnSpc>
                  <a:spcPct val="120000"/>
                </a:lnSpc>
                <a:spcBef>
                  <a:spcPct val="0"/>
                </a:spcBef>
                <a:spcAft>
                  <a:spcPct val="0"/>
                </a:spcAft>
                <a:buClrTx/>
                <a:buSzTx/>
                <a:buFontTx/>
                <a:buNone/>
                <a:tabLst/>
                <a:defRPr/>
              </a:pPr>
              <a:r>
                <a:rPr kumimoji="1" lang="en-US" altLang="ja-JP" sz="1200" b="1" i="0" u="none" strike="noStrike" kern="1200" cap="none" spc="0" normalizeH="0" baseline="0" noProof="0" dirty="0" err="1">
                  <a:ln>
                    <a:noFill/>
                  </a:ln>
                  <a:solidFill>
                    <a:srgbClr val="0070C0"/>
                  </a:solidFill>
                  <a:effectLst/>
                  <a:uLnTx/>
                  <a:uFillTx/>
                  <a:latin typeface="Yu Gothic UI" panose="020B0500000000000000" pitchFamily="34" charset="-128"/>
                  <a:ea typeface="Yu Gothic UI" panose="020B0500000000000000" pitchFamily="34" charset="-128"/>
                  <a:cs typeface="+mn-cs"/>
                </a:rPr>
                <a:t>i</a:t>
              </a:r>
              <a:r>
                <a:rPr kumimoji="1" lang="en-US" altLang="ja-JP" sz="1200" b="1" i="0" u="none" strike="noStrike" kern="120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-PRO</a:t>
              </a:r>
              <a:r>
                <a:rPr kumimoji="1" lang="ja-JP" altLang="en-US" sz="1200" b="1" i="0" u="none" strike="noStrike" kern="120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ホーム ＞ セキュリティ ＞ サポート ＞ カタログ ＞ 技術情報他 ＞ 機器互換 にある</a:t>
              </a:r>
              <a:endParaRPr kumimoji="1" lang="en-US" altLang="ja-JP" sz="1200" b="1" i="0" u="none" strike="noStrike" kern="120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endParaRPr>
            </a:p>
            <a:p>
              <a:pPr marL="0" marR="0" lvl="0" indent="0" algn="l" defTabSz="457200" rtl="0" eaLnBrk="1" fontAlgn="base" latinLnBrk="0" hangingPunct="1">
                <a:lnSpc>
                  <a:spcPct val="12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a:t>
              </a:r>
              <a:r>
                <a:rPr kumimoji="1" lang="ja-JP" altLang="en-US" sz="1200" b="1" i="0" u="none" strike="noStrike" kern="1200" cap="none" spc="0" normalizeH="0" baseline="0" noProof="0" dirty="0">
                  <a:ln>
                    <a:noFill/>
                  </a:ln>
                  <a:solidFill>
                    <a:srgbClr val="6464E6">
                      <a:lumMod val="75000"/>
                    </a:srgbClr>
                  </a:solidFill>
                  <a:effectLst/>
                  <a:uLnTx/>
                  <a:uFillTx/>
                  <a:latin typeface="Yu Gothic UI" panose="020B0500000000000000" pitchFamily="34" charset="-128"/>
                  <a:ea typeface="Yu Gothic UI" panose="020B0500000000000000" pitchFamily="34" charset="-128"/>
                  <a:cs typeface="+mn-cs"/>
                  <a:hlinkClick r:id="rId2">
                    <a:extLst>
                      <a:ext uri="{A12FA001-AC4F-418D-AE19-62706E023703}">
                        <ahyp:hlinkClr xmlns:ahyp="http://schemas.microsoft.com/office/drawing/2018/hyperlinkcolor" val="tx"/>
                      </a:ext>
                    </a:extLst>
                  </a:hlinkClick>
                </a:rPr>
                <a:t>ソフトウェアの種類と機能の詳細および対応機種一覧</a:t>
              </a:r>
              <a:r>
                <a:rPr kumimoji="1" lang="en-US" altLang="ja-JP" sz="1200" b="1" i="0" u="none" strike="noStrike" kern="1200" cap="none" spc="0" normalizeH="0" baseline="0" noProof="0" dirty="0">
                  <a:ln>
                    <a:noFill/>
                  </a:ln>
                  <a:solidFill>
                    <a:srgbClr val="6464E6">
                      <a:lumMod val="75000"/>
                    </a:srgbClr>
                  </a:solidFill>
                  <a:effectLst/>
                  <a:uLnTx/>
                  <a:uFillTx/>
                  <a:latin typeface="Yu Gothic UI" panose="020B0500000000000000" pitchFamily="34" charset="-128"/>
                  <a:ea typeface="Yu Gothic UI" panose="020B0500000000000000" pitchFamily="34" charset="-128"/>
                  <a:cs typeface="+mn-cs"/>
                  <a:hlinkClick r:id="rId2">
                    <a:extLst>
                      <a:ext uri="{A12FA001-AC4F-418D-AE19-62706E023703}">
                        <ahyp:hlinkClr xmlns:ahyp="http://schemas.microsoft.com/office/drawing/2018/hyperlinkcolor" val="tx"/>
                      </a:ext>
                    </a:extLst>
                  </a:hlinkClick>
                </a:rPr>
                <a:t>【C0103】</a:t>
              </a:r>
              <a:r>
                <a:rPr kumimoji="1" lang="ja-JP" altLang="en-US" sz="1200" b="1" i="0" u="none" strike="noStrike" kern="120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」を参照してください。</a:t>
              </a:r>
              <a:endParaRPr kumimoji="1" lang="en-US" altLang="ja-JP" sz="1200" b="1" i="0" u="none" strike="noStrike" kern="120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endParaRPr>
            </a:p>
          </p:txBody>
        </p:sp>
        <p:sp>
          <p:nvSpPr>
            <p:cNvPr id="8" name="星 7 10">
              <a:extLst>
                <a:ext uri="{FF2B5EF4-FFF2-40B4-BE49-F238E27FC236}">
                  <a16:creationId xmlns:a16="http://schemas.microsoft.com/office/drawing/2014/main" id="{FAAEA850-F8B7-631D-D5B1-B9D4DA4EAF8C}"/>
                </a:ext>
              </a:extLst>
            </p:cNvPr>
            <p:cNvSpPr/>
            <p:nvPr/>
          </p:nvSpPr>
          <p:spPr>
            <a:xfrm>
              <a:off x="39114" y="3401312"/>
              <a:ext cx="864096" cy="270030"/>
            </a:xfrm>
            <a:prstGeom prst="star7">
              <a:avLst/>
            </a:prstGeom>
            <a:solidFill>
              <a:srgbClr val="FF0000"/>
            </a:solidFill>
            <a:ln w="25400" cap="flat" cmpd="sng" algn="ctr">
              <a:solidFill>
                <a:srgbClr val="4F81BD">
                  <a:shade val="50000"/>
                </a:srgbClr>
              </a:solidFill>
              <a:prstDash val="solid"/>
            </a:ln>
            <a:effectLst/>
          </p:spPr>
          <p:txBody>
            <a:bodyPr rtlCol="0" anchor="ctr"/>
            <a:lstStyle/>
            <a:p>
              <a:pPr algn="ctr" fontAlgn="base">
                <a:lnSpc>
                  <a:spcPct val="120000"/>
                </a:lnSpc>
                <a:spcBef>
                  <a:spcPct val="0"/>
                </a:spcBef>
                <a:spcAft>
                  <a:spcPct val="0"/>
                </a:spcAft>
                <a:defRPr/>
              </a:pPr>
              <a:r>
                <a:rPr kumimoji="0" lang="ja-JP" altLang="en-US" sz="1050" b="1" kern="0" dirty="0">
                  <a:solidFill>
                    <a:prstClr val="white"/>
                  </a:solidFill>
                  <a:latin typeface="Yu Gothic UI" panose="020B0500000000000000" pitchFamily="34" charset="-128"/>
                  <a:ea typeface="Yu Gothic UI" panose="020B0500000000000000" pitchFamily="34" charset="-128"/>
                </a:rPr>
                <a:t>重要</a:t>
              </a:r>
            </a:p>
          </p:txBody>
        </p:sp>
      </p:grpSp>
    </p:spTree>
    <p:extLst>
      <p:ext uri="{BB962C8B-B14F-4D97-AF65-F5344CB8AC3E}">
        <p14:creationId xmlns:p14="http://schemas.microsoft.com/office/powerpoint/2010/main" val="2908299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03C82F3-B225-1D15-F16C-D98B8D6D6210}"/>
              </a:ext>
            </a:extLst>
          </p:cNvPr>
          <p:cNvPicPr>
            <a:picLocks noChangeAspect="1"/>
          </p:cNvPicPr>
          <p:nvPr/>
        </p:nvPicPr>
        <p:blipFill rotWithShape="1">
          <a:blip r:embed="rId2"/>
          <a:srcRect t="8" b="3698"/>
          <a:stretch/>
        </p:blipFill>
        <p:spPr>
          <a:xfrm>
            <a:off x="1269085" y="1995691"/>
            <a:ext cx="4335875" cy="2777445"/>
          </a:xfrm>
          <a:prstGeom prst="rect">
            <a:avLst/>
          </a:prstGeom>
          <a:ln w="25400">
            <a:solidFill>
              <a:srgbClr val="0070C0"/>
            </a:solidFill>
          </a:ln>
        </p:spPr>
      </p:pic>
      <p:sp>
        <p:nvSpPr>
          <p:cNvPr id="12" name="角丸四角形 3">
            <a:extLst>
              <a:ext uri="{FF2B5EF4-FFF2-40B4-BE49-F238E27FC236}">
                <a16:creationId xmlns:a16="http://schemas.microsoft.com/office/drawing/2014/main" id="{6473D591-314F-A54A-11C3-A3DAF9F0CCF1}"/>
              </a:ext>
            </a:extLst>
          </p:cNvPr>
          <p:cNvSpPr/>
          <p:nvPr/>
        </p:nvSpPr>
        <p:spPr>
          <a:xfrm>
            <a:off x="204360" y="1032579"/>
            <a:ext cx="3011280" cy="88262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アプリの設定を行う</a:t>
            </a:r>
            <a:br>
              <a:rPr kumimoji="0" lang="en-US" altLang="ja-JP" sz="1050" kern="0" dirty="0">
                <a:solidFill>
                  <a:prstClr val="black"/>
                </a:solidFill>
                <a:latin typeface="Yu Gothic UI" panose="020B0500000000000000" pitchFamily="34" charset="-128"/>
                <a:ea typeface="Yu Gothic UI" panose="020B0500000000000000" pitchFamily="34" charset="-128"/>
              </a:rPr>
            </a:br>
            <a:r>
              <a:rPr kumimoji="0" lang="ja-JP" altLang="en-US" sz="1050" kern="0" dirty="0">
                <a:solidFill>
                  <a:srgbClr val="3A3AB9"/>
                </a:solidFill>
                <a:latin typeface="Yu Gothic UI" panose="020B0500000000000000" pitchFamily="34" charset="-128"/>
                <a:ea typeface="Yu Gothic UI" panose="020B0500000000000000" pitchFamily="34" charset="-128"/>
              </a:rPr>
              <a:t>アプリをインストールすると、「ナンバーキャッチアプリ」のメニューが追加されます</a:t>
            </a:r>
          </a:p>
        </p:txBody>
      </p:sp>
      <p:sp>
        <p:nvSpPr>
          <p:cNvPr id="2" name="タイトル 1"/>
          <p:cNvSpPr>
            <a:spLocks noGrp="1"/>
          </p:cNvSpPr>
          <p:nvPr>
            <p:ph type="title"/>
          </p:nvPr>
        </p:nvSpPr>
        <p:spPr/>
        <p:txBody>
          <a:bodyPr/>
          <a:lstStyle/>
          <a:p>
            <a:r>
              <a:rPr kumimoji="1" lang="ja-JP" altLang="en-US" dirty="0"/>
              <a:t>カメラの設定：ソフトウェア管理</a:t>
            </a:r>
          </a:p>
        </p:txBody>
      </p:sp>
      <p:sp>
        <p:nvSpPr>
          <p:cNvPr id="8" name="二等辺三角形 7">
            <a:extLst>
              <a:ext uri="{FF2B5EF4-FFF2-40B4-BE49-F238E27FC236}">
                <a16:creationId xmlns:a16="http://schemas.microsoft.com/office/drawing/2014/main" id="{56036B07-4F6C-7BE4-25CC-C0CA8C449A25}"/>
              </a:ext>
            </a:extLst>
          </p:cNvPr>
          <p:cNvSpPr/>
          <p:nvPr/>
        </p:nvSpPr>
        <p:spPr>
          <a:xfrm rot="5400000">
            <a:off x="5913426" y="2904958"/>
            <a:ext cx="1248156" cy="547222"/>
          </a:xfrm>
          <a:prstGeom prst="triangle">
            <a:avLst/>
          </a:prstGeom>
          <a:solidFill>
            <a:srgbClr val="FFC000"/>
          </a:solidFill>
          <a:ln w="12700" cap="flat" cmpd="sng" algn="ctr">
            <a:no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9" name="AutoShape 6">
            <a:extLst>
              <a:ext uri="{FF2B5EF4-FFF2-40B4-BE49-F238E27FC236}">
                <a16:creationId xmlns:a16="http://schemas.microsoft.com/office/drawing/2014/main" id="{B234EBB7-3655-BE22-E84F-564A3BB5CD59}"/>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運用を開始するための準備をします</a:t>
            </a:r>
          </a:p>
        </p:txBody>
      </p:sp>
      <p:sp>
        <p:nvSpPr>
          <p:cNvPr id="11" name="正方形/長方形 10">
            <a:extLst>
              <a:ext uri="{FF2B5EF4-FFF2-40B4-BE49-F238E27FC236}">
                <a16:creationId xmlns:a16="http://schemas.microsoft.com/office/drawing/2014/main" id="{E1608BE0-CEBB-0D1B-EBDA-4F278090DD7F}"/>
              </a:ext>
            </a:extLst>
          </p:cNvPr>
          <p:cNvSpPr/>
          <p:nvPr/>
        </p:nvSpPr>
        <p:spPr>
          <a:xfrm>
            <a:off x="268493" y="861184"/>
            <a:ext cx="816841"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Step-5</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7" name="正方形/長方形 6">
            <a:extLst>
              <a:ext uri="{FF2B5EF4-FFF2-40B4-BE49-F238E27FC236}">
                <a16:creationId xmlns:a16="http://schemas.microsoft.com/office/drawing/2014/main" id="{D74734F2-4592-0616-B53C-09E65ADF0E4F}"/>
              </a:ext>
            </a:extLst>
          </p:cNvPr>
          <p:cNvSpPr/>
          <p:nvPr/>
        </p:nvSpPr>
        <p:spPr>
          <a:xfrm>
            <a:off x="3012672" y="4180235"/>
            <a:ext cx="601980" cy="152754"/>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0" name="正方形/長方形 9">
            <a:extLst>
              <a:ext uri="{FF2B5EF4-FFF2-40B4-BE49-F238E27FC236}">
                <a16:creationId xmlns:a16="http://schemas.microsoft.com/office/drawing/2014/main" id="{99CD1A6E-17D9-0C45-724D-FFF879E61036}"/>
              </a:ext>
            </a:extLst>
          </p:cNvPr>
          <p:cNvSpPr/>
          <p:nvPr/>
        </p:nvSpPr>
        <p:spPr>
          <a:xfrm>
            <a:off x="1280523" y="2618013"/>
            <a:ext cx="601980" cy="114391"/>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587673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02626CA2-5E14-BDC9-C53F-06D84D6E20D5}"/>
              </a:ext>
            </a:extLst>
          </p:cNvPr>
          <p:cNvPicPr>
            <a:picLocks noChangeAspect="1"/>
          </p:cNvPicPr>
          <p:nvPr/>
        </p:nvPicPr>
        <p:blipFill rotWithShape="1">
          <a:blip r:embed="rId2"/>
          <a:srcRect t="10889" r="24922"/>
          <a:stretch/>
        </p:blipFill>
        <p:spPr>
          <a:xfrm>
            <a:off x="3238823" y="839789"/>
            <a:ext cx="4490226" cy="3939538"/>
          </a:xfrm>
          <a:prstGeom prst="rect">
            <a:avLst/>
          </a:prstGeom>
        </p:spPr>
      </p:pic>
      <p:sp>
        <p:nvSpPr>
          <p:cNvPr id="2" name="タイトル 1"/>
          <p:cNvSpPr>
            <a:spLocks noGrp="1"/>
          </p:cNvSpPr>
          <p:nvPr>
            <p:ph type="title"/>
          </p:nvPr>
        </p:nvSpPr>
        <p:spPr/>
        <p:txBody>
          <a:bodyPr/>
          <a:lstStyle/>
          <a:p>
            <a:r>
              <a:rPr kumimoji="1" lang="ja-JP" altLang="en-US" dirty="0"/>
              <a:t>カメラの設定：動作スケジュール</a:t>
            </a:r>
          </a:p>
        </p:txBody>
      </p:sp>
      <p:sp>
        <p:nvSpPr>
          <p:cNvPr id="3" name="AutoShape 6">
            <a:extLst>
              <a:ext uri="{FF2B5EF4-FFF2-40B4-BE49-F238E27FC236}">
                <a16:creationId xmlns:a16="http://schemas.microsoft.com/office/drawing/2014/main" id="{326D368F-F72B-4E80-FDCC-9E21F8E23E98}"/>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運用を開始するための準備をします</a:t>
            </a:r>
          </a:p>
        </p:txBody>
      </p:sp>
      <p:sp>
        <p:nvSpPr>
          <p:cNvPr id="4" name="角丸四角形 3">
            <a:extLst>
              <a:ext uri="{FF2B5EF4-FFF2-40B4-BE49-F238E27FC236}">
                <a16:creationId xmlns:a16="http://schemas.microsoft.com/office/drawing/2014/main" id="{E1D2367C-F881-3417-AE6D-BBC842E1B592}"/>
              </a:ext>
            </a:extLst>
          </p:cNvPr>
          <p:cNvSpPr/>
          <p:nvPr/>
        </p:nvSpPr>
        <p:spPr>
          <a:xfrm>
            <a:off x="204360" y="1032579"/>
            <a:ext cx="2835315" cy="88262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スケジュールを設定する</a:t>
            </a:r>
            <a:br>
              <a:rPr kumimoji="0" lang="ja-JP" altLang="en-US" sz="1050" kern="0" dirty="0">
                <a:solidFill>
                  <a:prstClr val="black"/>
                </a:solidFill>
                <a:latin typeface="Yu Gothic UI" panose="020B0500000000000000" pitchFamily="34" charset="-128"/>
                <a:ea typeface="Yu Gothic UI" panose="020B0500000000000000" pitchFamily="34" charset="-128"/>
              </a:rPr>
            </a:br>
            <a:r>
              <a:rPr kumimoji="0" lang="ja-JP" altLang="en-US" sz="1050" kern="0" dirty="0">
                <a:solidFill>
                  <a:srgbClr val="2C32FB"/>
                </a:solidFill>
                <a:latin typeface="Yu Gothic UI" panose="020B0500000000000000" pitchFamily="34" charset="-128"/>
                <a:ea typeface="Yu Gothic UI" panose="020B0500000000000000" pitchFamily="34" charset="-128"/>
              </a:rPr>
              <a:t>アプリを動作させる曜日や時間帯を設定します</a:t>
            </a:r>
            <a:br>
              <a:rPr kumimoji="0" lang="ja-JP" altLang="en-US" sz="1050" kern="0" dirty="0">
                <a:solidFill>
                  <a:prstClr val="black"/>
                </a:solidFill>
                <a:latin typeface="Yu Gothic UI" panose="020B0500000000000000" pitchFamily="34" charset="-128"/>
                <a:ea typeface="Yu Gothic UI" panose="020B0500000000000000" pitchFamily="34" charset="-128"/>
              </a:rPr>
            </a:br>
            <a:r>
              <a:rPr kumimoji="0" lang="ja-JP" altLang="en-US" sz="1050" kern="0" dirty="0">
                <a:solidFill>
                  <a:srgbClr val="2C32FB"/>
                </a:solidFill>
                <a:latin typeface="Yu Gothic UI" panose="020B0500000000000000" pitchFamily="34" charset="-128"/>
                <a:ea typeface="Yu Gothic UI" panose="020B0500000000000000" pitchFamily="34" charset="-128"/>
              </a:rPr>
              <a:t>タイムスケジュールは、２通り設定可能です。</a:t>
            </a:r>
          </a:p>
        </p:txBody>
      </p:sp>
      <p:sp>
        <p:nvSpPr>
          <p:cNvPr id="5" name="正方形/長方形 4">
            <a:extLst>
              <a:ext uri="{FF2B5EF4-FFF2-40B4-BE49-F238E27FC236}">
                <a16:creationId xmlns:a16="http://schemas.microsoft.com/office/drawing/2014/main" id="{21ED1F4F-D6F7-6D3E-490A-E655ADA0F230}"/>
              </a:ext>
            </a:extLst>
          </p:cNvPr>
          <p:cNvSpPr/>
          <p:nvPr/>
        </p:nvSpPr>
        <p:spPr>
          <a:xfrm>
            <a:off x="268493" y="861184"/>
            <a:ext cx="816841"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Step-6</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8" name="テキスト ボックス 7">
            <a:extLst>
              <a:ext uri="{FF2B5EF4-FFF2-40B4-BE49-F238E27FC236}">
                <a16:creationId xmlns:a16="http://schemas.microsoft.com/office/drawing/2014/main" id="{BF19DFB3-D7BA-1AAD-0F73-DCAB35363FA6}"/>
              </a:ext>
            </a:extLst>
          </p:cNvPr>
          <p:cNvSpPr txBox="1"/>
          <p:nvPr/>
        </p:nvSpPr>
        <p:spPr>
          <a:xfrm>
            <a:off x="231363" y="2654757"/>
            <a:ext cx="2943327" cy="400110"/>
          </a:xfrm>
          <a:prstGeom prst="rect">
            <a:avLst/>
          </a:prstGeom>
          <a:noFill/>
        </p:spPr>
        <p:txBody>
          <a:bodyPr wrap="square" rtlCol="0">
            <a:spAutoFit/>
          </a:bodyPr>
          <a:lstStyle/>
          <a:p>
            <a:r>
              <a:rPr lang="en-US" altLang="ja-JP" sz="1000" dirty="0">
                <a:solidFill>
                  <a:srgbClr val="FF0000"/>
                </a:solidFill>
                <a:latin typeface="Yu Gothic UI" panose="020B0500000000000000" pitchFamily="34" charset="-128"/>
                <a:ea typeface="Yu Gothic UI" panose="020B0500000000000000" pitchFamily="34" charset="-128"/>
              </a:rPr>
              <a:t>※</a:t>
            </a:r>
            <a:r>
              <a:rPr lang="ja-JP" altLang="en-US" sz="1000" dirty="0">
                <a:solidFill>
                  <a:srgbClr val="FF0000"/>
                </a:solidFill>
                <a:latin typeface="Yu Gothic UI" panose="020B0500000000000000" pitchFamily="34" charset="-128"/>
                <a:ea typeface="Yu Gothic UI" panose="020B0500000000000000" pitchFamily="34" charset="-128"/>
              </a:rPr>
              <a:t>スケジュールが</a:t>
            </a:r>
            <a:r>
              <a:rPr lang="en-US" altLang="ja-JP" sz="1000" dirty="0">
                <a:solidFill>
                  <a:srgbClr val="FF0000"/>
                </a:solidFill>
                <a:latin typeface="Yu Gothic UI" panose="020B0500000000000000" pitchFamily="34" charset="-128"/>
                <a:ea typeface="Yu Gothic UI" panose="020B0500000000000000" pitchFamily="34" charset="-128"/>
              </a:rPr>
              <a:t>OFF</a:t>
            </a:r>
            <a:r>
              <a:rPr lang="ja-JP" altLang="en-US" sz="1000" dirty="0">
                <a:solidFill>
                  <a:srgbClr val="FF0000"/>
                </a:solidFill>
                <a:latin typeface="Yu Gothic UI" panose="020B0500000000000000" pitchFamily="34" charset="-128"/>
                <a:ea typeface="Yu Gothic UI" panose="020B0500000000000000" pitchFamily="34" charset="-128"/>
              </a:rPr>
              <a:t>の時間帯は、ナンバーキャッチアプリの設定画面を開けません。</a:t>
            </a:r>
          </a:p>
        </p:txBody>
      </p:sp>
      <p:sp>
        <p:nvSpPr>
          <p:cNvPr id="9" name="二等辺三角形 8">
            <a:extLst>
              <a:ext uri="{FF2B5EF4-FFF2-40B4-BE49-F238E27FC236}">
                <a16:creationId xmlns:a16="http://schemas.microsoft.com/office/drawing/2014/main" id="{BBA3EB58-6396-3FF9-E644-A3ABC3F0ACD6}"/>
              </a:ext>
            </a:extLst>
          </p:cNvPr>
          <p:cNvSpPr/>
          <p:nvPr/>
        </p:nvSpPr>
        <p:spPr>
          <a:xfrm rot="5400000">
            <a:off x="7536617" y="2860192"/>
            <a:ext cx="1248156" cy="547222"/>
          </a:xfrm>
          <a:prstGeom prst="triangle">
            <a:avLst/>
          </a:prstGeom>
          <a:solidFill>
            <a:srgbClr val="FFC000"/>
          </a:solidFill>
          <a:ln w="12700" cap="flat" cmpd="sng" algn="ctr">
            <a:no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2" name="正方形/長方形 11">
            <a:extLst>
              <a:ext uri="{FF2B5EF4-FFF2-40B4-BE49-F238E27FC236}">
                <a16:creationId xmlns:a16="http://schemas.microsoft.com/office/drawing/2014/main" id="{D49D2935-981D-A8C4-AF10-AEBE783A99F7}"/>
              </a:ext>
            </a:extLst>
          </p:cNvPr>
          <p:cNvSpPr/>
          <p:nvPr/>
        </p:nvSpPr>
        <p:spPr>
          <a:xfrm>
            <a:off x="4762370" y="861184"/>
            <a:ext cx="617350" cy="171395"/>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3" name="正方形/長方形 12">
            <a:extLst>
              <a:ext uri="{FF2B5EF4-FFF2-40B4-BE49-F238E27FC236}">
                <a16:creationId xmlns:a16="http://schemas.microsoft.com/office/drawing/2014/main" id="{D5F6C8BC-0588-A3F4-8310-E576847CC672}"/>
              </a:ext>
            </a:extLst>
          </p:cNvPr>
          <p:cNvSpPr/>
          <p:nvPr/>
        </p:nvSpPr>
        <p:spPr>
          <a:xfrm>
            <a:off x="3299330" y="1440179"/>
            <a:ext cx="617350" cy="129541"/>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227437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カメラの設定：基本タブ</a:t>
            </a:r>
          </a:p>
        </p:txBody>
      </p:sp>
      <p:sp>
        <p:nvSpPr>
          <p:cNvPr id="5" name="AutoShape 6">
            <a:extLst>
              <a:ext uri="{FF2B5EF4-FFF2-40B4-BE49-F238E27FC236}">
                <a16:creationId xmlns:a16="http://schemas.microsoft.com/office/drawing/2014/main" id="{A76C1F30-ED4D-C94A-C685-0AAEB4E2D9ED}"/>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現場に応じた詳細の設定をします</a:t>
            </a:r>
          </a:p>
        </p:txBody>
      </p:sp>
      <p:sp>
        <p:nvSpPr>
          <p:cNvPr id="6" name="角丸四角形 3">
            <a:extLst>
              <a:ext uri="{FF2B5EF4-FFF2-40B4-BE49-F238E27FC236}">
                <a16:creationId xmlns:a16="http://schemas.microsoft.com/office/drawing/2014/main" id="{D5F730A1-0F84-D55B-B088-01C4F0165F1D}"/>
              </a:ext>
            </a:extLst>
          </p:cNvPr>
          <p:cNvSpPr/>
          <p:nvPr/>
        </p:nvSpPr>
        <p:spPr>
          <a:xfrm>
            <a:off x="204360" y="1032579"/>
            <a:ext cx="2835315" cy="88262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基本設定（基本タブ）を開く</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srgbClr val="2C32FB"/>
                </a:solidFill>
                <a:latin typeface="Yu Gothic UI" panose="020B0500000000000000" pitchFamily="34" charset="-128"/>
                <a:ea typeface="Yu Gothic UI" panose="020B0500000000000000" pitchFamily="34" charset="-128"/>
              </a:rPr>
              <a:t>ナンバーの検出結果と検出するエリアや方向</a:t>
            </a:r>
            <a:br>
              <a:rPr kumimoji="0" lang="ja-JP" altLang="en-US" sz="1050" kern="0" dirty="0">
                <a:solidFill>
                  <a:srgbClr val="2C32FB"/>
                </a:solidFill>
                <a:latin typeface="Yu Gothic UI" panose="020B0500000000000000" pitchFamily="34" charset="-128"/>
                <a:ea typeface="Yu Gothic UI" panose="020B0500000000000000" pitchFamily="34" charset="-128"/>
              </a:rPr>
            </a:br>
            <a:r>
              <a:rPr kumimoji="0" lang="ja-JP" altLang="en-US" sz="1050" kern="0" dirty="0">
                <a:solidFill>
                  <a:srgbClr val="2C32FB"/>
                </a:solidFill>
                <a:latin typeface="Yu Gothic UI" panose="020B0500000000000000" pitchFamily="34" charset="-128"/>
                <a:ea typeface="Yu Gothic UI" panose="020B0500000000000000" pitchFamily="34" charset="-128"/>
              </a:rPr>
              <a:t>およびカメラの画質設定を行います</a:t>
            </a:r>
          </a:p>
        </p:txBody>
      </p:sp>
      <p:sp>
        <p:nvSpPr>
          <p:cNvPr id="7" name="正方形/長方形 6">
            <a:extLst>
              <a:ext uri="{FF2B5EF4-FFF2-40B4-BE49-F238E27FC236}">
                <a16:creationId xmlns:a16="http://schemas.microsoft.com/office/drawing/2014/main" id="{3A285F07-9411-DBDB-9F6C-B6FD739E307B}"/>
              </a:ext>
            </a:extLst>
          </p:cNvPr>
          <p:cNvSpPr/>
          <p:nvPr/>
        </p:nvSpPr>
        <p:spPr>
          <a:xfrm>
            <a:off x="268493" y="861184"/>
            <a:ext cx="816841"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Step-7</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9" name="テキスト ボックス 8">
            <a:extLst>
              <a:ext uri="{FF2B5EF4-FFF2-40B4-BE49-F238E27FC236}">
                <a16:creationId xmlns:a16="http://schemas.microsoft.com/office/drawing/2014/main" id="{42E1F381-3998-51E6-09CE-BBB26AB79A77}"/>
              </a:ext>
            </a:extLst>
          </p:cNvPr>
          <p:cNvSpPr txBox="1"/>
          <p:nvPr/>
        </p:nvSpPr>
        <p:spPr>
          <a:xfrm>
            <a:off x="5072337" y="906904"/>
            <a:ext cx="3642102" cy="3785652"/>
          </a:xfrm>
          <a:prstGeom prst="rect">
            <a:avLst/>
          </a:prstGeom>
          <a:noFill/>
        </p:spPr>
        <p:txBody>
          <a:bodyPr wrap="square" rtlCol="0">
            <a:spAutoFit/>
          </a:bodyPr>
          <a:lstStyle/>
          <a:p>
            <a:r>
              <a:rPr lang="ja-JP" altLang="en-US" sz="1000" dirty="0">
                <a:solidFill>
                  <a:prstClr val="black"/>
                </a:solidFill>
                <a:latin typeface="Yu Gothic UI" panose="020B0500000000000000" pitchFamily="34" charset="-128"/>
                <a:ea typeface="Yu Gothic UI" panose="020B0500000000000000" pitchFamily="34" charset="-128"/>
              </a:rPr>
              <a:t>■エリア１、エリア２</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エリアごとに最新の認識結果とサムネイル画像を表示します。</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最新の</a:t>
            </a:r>
            <a:r>
              <a:rPr lang="en-US" altLang="ja-JP" sz="1000" dirty="0">
                <a:solidFill>
                  <a:prstClr val="black"/>
                </a:solidFill>
                <a:latin typeface="Yu Gothic UI" panose="020B0500000000000000" pitchFamily="34" charset="-128"/>
                <a:ea typeface="Yu Gothic UI" panose="020B0500000000000000" pitchFamily="34" charset="-128"/>
              </a:rPr>
              <a:t>5</a:t>
            </a:r>
            <a:r>
              <a:rPr lang="ja-JP" altLang="en-US" sz="1000" dirty="0">
                <a:solidFill>
                  <a:prstClr val="black"/>
                </a:solidFill>
                <a:latin typeface="Yu Gothic UI" panose="020B0500000000000000" pitchFamily="34" charset="-128"/>
                <a:ea typeface="Yu Gothic UI" panose="020B0500000000000000" pitchFamily="34" charset="-128"/>
              </a:rPr>
              <a:t>件を上から表示します。更新間隔は</a:t>
            </a:r>
            <a:r>
              <a:rPr lang="en-US" altLang="ja-JP" sz="1000" dirty="0">
                <a:solidFill>
                  <a:prstClr val="black"/>
                </a:solidFill>
                <a:latin typeface="Yu Gothic UI" panose="020B0500000000000000" pitchFamily="34" charset="-128"/>
                <a:ea typeface="Yu Gothic UI" panose="020B0500000000000000" pitchFamily="34" charset="-128"/>
              </a:rPr>
              <a:t>1</a:t>
            </a:r>
            <a:r>
              <a:rPr lang="ja-JP" altLang="en-US" sz="1000" dirty="0">
                <a:solidFill>
                  <a:prstClr val="black"/>
                </a:solidFill>
                <a:latin typeface="Yu Gothic UI" panose="020B0500000000000000" pitchFamily="34" charset="-128"/>
                <a:ea typeface="Yu Gothic UI" panose="020B0500000000000000" pitchFamily="34" charset="-128"/>
              </a:rPr>
              <a:t>秒です。</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a:t>
            </a:r>
            <a:r>
              <a:rPr lang="en-US" altLang="ja-JP" sz="1000" dirty="0">
                <a:solidFill>
                  <a:srgbClr val="FF0000"/>
                </a:solidFill>
                <a:latin typeface="Yu Gothic UI" panose="020B0500000000000000" pitchFamily="34" charset="-128"/>
                <a:ea typeface="Yu Gothic UI" panose="020B0500000000000000" pitchFamily="34" charset="-128"/>
              </a:rPr>
              <a:t>※</a:t>
            </a:r>
            <a:r>
              <a:rPr lang="ja-JP" altLang="en-US" sz="1000" dirty="0">
                <a:solidFill>
                  <a:srgbClr val="FF0000"/>
                </a:solidFill>
                <a:latin typeface="Yu Gothic UI" panose="020B0500000000000000" pitchFamily="34" charset="-128"/>
                <a:ea typeface="Yu Gothic UI" panose="020B0500000000000000" pitchFamily="34" charset="-128"/>
              </a:rPr>
              <a:t>車の走行状況と表示タイミングにより、認識結果が</a:t>
            </a:r>
            <a:br>
              <a:rPr lang="en-US" altLang="ja-JP" sz="1000" dirty="0">
                <a:solidFill>
                  <a:srgbClr val="FF0000"/>
                </a:solidFill>
                <a:latin typeface="Yu Gothic UI" panose="020B0500000000000000" pitchFamily="34" charset="-128"/>
                <a:ea typeface="Yu Gothic UI" panose="020B0500000000000000" pitchFamily="34" charset="-128"/>
              </a:rPr>
            </a:br>
            <a:r>
              <a:rPr lang="ja-JP" altLang="en-US" sz="1000" dirty="0">
                <a:solidFill>
                  <a:srgbClr val="FF0000"/>
                </a:solidFill>
                <a:latin typeface="Yu Gothic UI" panose="020B0500000000000000" pitchFamily="34" charset="-128"/>
                <a:ea typeface="Yu Gothic UI" panose="020B0500000000000000" pitchFamily="34" charset="-128"/>
              </a:rPr>
              <a:t>　　表示されない場合があります。</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■状態</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検知エリアの設定状態が、「有効」「無効」で表示されます。</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■表示内容</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日時、認識結果（陸事、車種、用途、一連番号）</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ナンバー画像</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■検出エリア</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ライブ画面上で、検知させたい場所を</a:t>
            </a:r>
            <a:r>
              <a:rPr lang="en-US" altLang="ja-JP" sz="1000" dirty="0">
                <a:solidFill>
                  <a:prstClr val="black"/>
                </a:solidFill>
                <a:latin typeface="Yu Gothic UI" panose="020B0500000000000000" pitchFamily="34" charset="-128"/>
                <a:ea typeface="Yu Gothic UI" panose="020B0500000000000000" pitchFamily="34" charset="-128"/>
              </a:rPr>
              <a:t>2</a:t>
            </a:r>
            <a:r>
              <a:rPr lang="ja-JP" altLang="en-US" sz="1000" dirty="0">
                <a:solidFill>
                  <a:prstClr val="black"/>
                </a:solidFill>
                <a:latin typeface="Yu Gothic UI" panose="020B0500000000000000" pitchFamily="34" charset="-128"/>
                <a:ea typeface="Yu Gothic UI" panose="020B0500000000000000" pitchFamily="34" charset="-128"/>
              </a:rPr>
              <a:t>か所設定できます。</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■入場／出場判定</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検出結果に付与する情報を設定します。</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・入場：常に「入場」の情報を付与。</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・出場：常に「出場」の情報を付与。</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a:t>
            </a:r>
            <a:r>
              <a:rPr lang="zh-TW" altLang="en-US" sz="1000" dirty="0">
                <a:solidFill>
                  <a:prstClr val="black"/>
                </a:solidFill>
                <a:latin typeface="Yu Gothic UI" panose="020B0500000000000000" pitchFamily="34" charset="-128"/>
                <a:ea typeface="Yu Gothic UI" panose="020B0500000000000000" pitchFamily="34" charset="-128"/>
              </a:rPr>
              <a:t>自動（上→下：入場／下→上：出場）</a:t>
            </a:r>
            <a:r>
              <a:rPr lang="ja-JP" altLang="en-US" sz="1000" dirty="0">
                <a:solidFill>
                  <a:prstClr val="black"/>
                </a:solidFill>
                <a:latin typeface="Yu Gothic UI" panose="020B0500000000000000" pitchFamily="34" charset="-128"/>
                <a:ea typeface="Yu Gothic UI" panose="020B0500000000000000" pitchFamily="34" charset="-128"/>
              </a:rPr>
              <a:t>：</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画面の上方⇒下方の移動は、「入場」</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下方⇒上方の移動は、「出場」の情報を付与。</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a:t>
            </a:r>
            <a:r>
              <a:rPr lang="zh-TW" altLang="en-US" sz="1000" dirty="0">
                <a:solidFill>
                  <a:prstClr val="black"/>
                </a:solidFill>
                <a:latin typeface="Yu Gothic UI" panose="020B0500000000000000" pitchFamily="34" charset="-128"/>
                <a:ea typeface="Yu Gothic UI" panose="020B0500000000000000" pitchFamily="34" charset="-128"/>
              </a:rPr>
              <a:t>自動（</a:t>
            </a:r>
            <a:r>
              <a:rPr lang="ja-JP" altLang="en-US" sz="1000" dirty="0">
                <a:solidFill>
                  <a:prstClr val="black"/>
                </a:solidFill>
                <a:latin typeface="Yu Gothic UI" panose="020B0500000000000000" pitchFamily="34" charset="-128"/>
                <a:ea typeface="Yu Gothic UI" panose="020B0500000000000000" pitchFamily="34" charset="-128"/>
              </a:rPr>
              <a:t>下</a:t>
            </a:r>
            <a:r>
              <a:rPr lang="zh-TW" altLang="en-US" sz="1000" dirty="0">
                <a:solidFill>
                  <a:prstClr val="black"/>
                </a:solidFill>
                <a:latin typeface="Yu Gothic UI" panose="020B0500000000000000" pitchFamily="34" charset="-128"/>
                <a:ea typeface="Yu Gothic UI" panose="020B0500000000000000" pitchFamily="34" charset="-128"/>
              </a:rPr>
              <a:t>→</a:t>
            </a:r>
            <a:r>
              <a:rPr lang="ja-JP" altLang="en-US" sz="1000" dirty="0">
                <a:solidFill>
                  <a:prstClr val="black"/>
                </a:solidFill>
                <a:latin typeface="Yu Gothic UI" panose="020B0500000000000000" pitchFamily="34" charset="-128"/>
                <a:ea typeface="Yu Gothic UI" panose="020B0500000000000000" pitchFamily="34" charset="-128"/>
              </a:rPr>
              <a:t>上</a:t>
            </a:r>
            <a:r>
              <a:rPr lang="zh-TW" altLang="en-US" sz="1000" dirty="0">
                <a:solidFill>
                  <a:prstClr val="black"/>
                </a:solidFill>
                <a:latin typeface="Yu Gothic UI" panose="020B0500000000000000" pitchFamily="34" charset="-128"/>
                <a:ea typeface="Yu Gothic UI" panose="020B0500000000000000" pitchFamily="34" charset="-128"/>
              </a:rPr>
              <a:t>：入場／</a:t>
            </a:r>
            <a:r>
              <a:rPr lang="ja-JP" altLang="en-US" sz="1000" dirty="0">
                <a:solidFill>
                  <a:prstClr val="black"/>
                </a:solidFill>
                <a:latin typeface="Yu Gothic UI" panose="020B0500000000000000" pitchFamily="34" charset="-128"/>
                <a:ea typeface="Yu Gothic UI" panose="020B0500000000000000" pitchFamily="34" charset="-128"/>
              </a:rPr>
              <a:t>上</a:t>
            </a:r>
            <a:r>
              <a:rPr lang="zh-TW" altLang="en-US" sz="1000" dirty="0">
                <a:solidFill>
                  <a:prstClr val="black"/>
                </a:solidFill>
                <a:latin typeface="Yu Gothic UI" panose="020B0500000000000000" pitchFamily="34" charset="-128"/>
                <a:ea typeface="Yu Gothic UI" panose="020B0500000000000000" pitchFamily="34" charset="-128"/>
              </a:rPr>
              <a:t>→</a:t>
            </a:r>
            <a:r>
              <a:rPr lang="ja-JP" altLang="en-US" sz="1000" dirty="0">
                <a:solidFill>
                  <a:prstClr val="black"/>
                </a:solidFill>
                <a:latin typeface="Yu Gothic UI" panose="020B0500000000000000" pitchFamily="34" charset="-128"/>
                <a:ea typeface="Yu Gothic UI" panose="020B0500000000000000" pitchFamily="34" charset="-128"/>
              </a:rPr>
              <a:t>下</a:t>
            </a:r>
            <a:r>
              <a:rPr lang="zh-TW" altLang="en-US" sz="1000" dirty="0">
                <a:solidFill>
                  <a:prstClr val="black"/>
                </a:solidFill>
                <a:latin typeface="Yu Gothic UI" panose="020B0500000000000000" pitchFamily="34" charset="-128"/>
                <a:ea typeface="Yu Gothic UI" panose="020B0500000000000000" pitchFamily="34" charset="-128"/>
              </a:rPr>
              <a:t>：出場）</a:t>
            </a:r>
            <a:r>
              <a:rPr lang="ja-JP" altLang="en-US" sz="1000" dirty="0">
                <a:solidFill>
                  <a:prstClr val="black"/>
                </a:solidFill>
                <a:latin typeface="Yu Gothic UI" panose="020B0500000000000000" pitchFamily="34" charset="-128"/>
                <a:ea typeface="Yu Gothic UI" panose="020B0500000000000000" pitchFamily="34" charset="-128"/>
              </a:rPr>
              <a:t>：</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画面の下方⇒上方の移動は、「入場」</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上方⇒下方の移動は、「出場」の情報を付与。</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■設定エリアの面積</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・検知エリアの設定面積の割合を表示します。</a:t>
            </a:r>
          </a:p>
        </p:txBody>
      </p:sp>
      <p:sp>
        <p:nvSpPr>
          <p:cNvPr id="10" name="テキスト ボックス 9">
            <a:extLst>
              <a:ext uri="{FF2B5EF4-FFF2-40B4-BE49-F238E27FC236}">
                <a16:creationId xmlns:a16="http://schemas.microsoft.com/office/drawing/2014/main" id="{64C40E7D-0E39-A79A-8002-8607CAAF2F17}"/>
              </a:ext>
            </a:extLst>
          </p:cNvPr>
          <p:cNvSpPr txBox="1"/>
          <p:nvPr/>
        </p:nvSpPr>
        <p:spPr>
          <a:xfrm>
            <a:off x="513382" y="1928843"/>
            <a:ext cx="3302534" cy="246221"/>
          </a:xfrm>
          <a:prstGeom prst="rect">
            <a:avLst/>
          </a:prstGeom>
          <a:noFill/>
        </p:spPr>
        <p:txBody>
          <a:bodyPr wrap="square" rtlCol="0">
            <a:spAutoFit/>
          </a:bodyPr>
          <a:lstStyle/>
          <a:p>
            <a:r>
              <a:rPr lang="en-US" altLang="ja-JP" sz="1000" dirty="0">
                <a:solidFill>
                  <a:srgbClr val="FF0000"/>
                </a:solidFill>
                <a:latin typeface="Yu Gothic UI" panose="020B0500000000000000" pitchFamily="34" charset="-128"/>
                <a:ea typeface="Yu Gothic UI" panose="020B0500000000000000" pitchFamily="34" charset="-128"/>
              </a:rPr>
              <a:t>※</a:t>
            </a:r>
            <a:r>
              <a:rPr lang="ja-JP" altLang="en-US" sz="1000" dirty="0">
                <a:solidFill>
                  <a:srgbClr val="FF0000"/>
                </a:solidFill>
                <a:latin typeface="Yu Gothic UI" panose="020B0500000000000000" pitchFamily="34" charset="-128"/>
                <a:ea typeface="Yu Gothic UI" panose="020B0500000000000000" pitchFamily="34" charset="-128"/>
              </a:rPr>
              <a:t>検出エリアは、設置現場で再調整が必要です</a:t>
            </a:r>
          </a:p>
        </p:txBody>
      </p:sp>
      <p:grpSp>
        <p:nvGrpSpPr>
          <p:cNvPr id="11" name="グループ化 10">
            <a:extLst>
              <a:ext uri="{FF2B5EF4-FFF2-40B4-BE49-F238E27FC236}">
                <a16:creationId xmlns:a16="http://schemas.microsoft.com/office/drawing/2014/main" id="{93779A4B-63D8-EA74-C596-0CF829E39854}"/>
              </a:ext>
            </a:extLst>
          </p:cNvPr>
          <p:cNvGrpSpPr/>
          <p:nvPr/>
        </p:nvGrpSpPr>
        <p:grpSpPr>
          <a:xfrm>
            <a:off x="219600" y="2177470"/>
            <a:ext cx="4638920" cy="2534186"/>
            <a:chOff x="242460" y="2177470"/>
            <a:chExt cx="4638920" cy="2534186"/>
          </a:xfrm>
        </p:grpSpPr>
        <p:pic>
          <p:nvPicPr>
            <p:cNvPr id="4" name="図 3">
              <a:extLst>
                <a:ext uri="{FF2B5EF4-FFF2-40B4-BE49-F238E27FC236}">
                  <a16:creationId xmlns:a16="http://schemas.microsoft.com/office/drawing/2014/main" id="{79DAE18E-D8F7-A809-7234-313662F05A6D}"/>
                </a:ext>
              </a:extLst>
            </p:cNvPr>
            <p:cNvPicPr>
              <a:picLocks noChangeAspect="1"/>
            </p:cNvPicPr>
            <p:nvPr/>
          </p:nvPicPr>
          <p:blipFill rotWithShape="1">
            <a:blip r:embed="rId2"/>
            <a:srcRect t="6371" r="5115" b="7915"/>
            <a:stretch/>
          </p:blipFill>
          <p:spPr>
            <a:xfrm>
              <a:off x="242460" y="2177470"/>
              <a:ext cx="4638920" cy="2534186"/>
            </a:xfrm>
            <a:prstGeom prst="rect">
              <a:avLst/>
            </a:prstGeom>
            <a:ln w="25400">
              <a:solidFill>
                <a:srgbClr val="0070C0"/>
              </a:solidFill>
            </a:ln>
          </p:spPr>
        </p:pic>
        <p:pic>
          <p:nvPicPr>
            <p:cNvPr id="8" name="図 7">
              <a:extLst>
                <a:ext uri="{FF2B5EF4-FFF2-40B4-BE49-F238E27FC236}">
                  <a16:creationId xmlns:a16="http://schemas.microsoft.com/office/drawing/2014/main" id="{70521204-4DEA-5C66-7325-80BD4054CC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1310" y="2366078"/>
              <a:ext cx="1922774" cy="1078485"/>
            </a:xfrm>
            <a:prstGeom prst="rect">
              <a:avLst/>
            </a:prstGeom>
            <a:ln w="25400">
              <a:noFill/>
            </a:ln>
          </p:spPr>
        </p:pic>
        <p:pic>
          <p:nvPicPr>
            <p:cNvPr id="15" name="図 14">
              <a:extLst>
                <a:ext uri="{FF2B5EF4-FFF2-40B4-BE49-F238E27FC236}">
                  <a16:creationId xmlns:a16="http://schemas.microsoft.com/office/drawing/2014/main" id="{C2ABE546-F67E-EB49-BAF4-4DED20CAF7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741" y="3633171"/>
              <a:ext cx="1161535" cy="1010910"/>
            </a:xfrm>
            <a:prstGeom prst="rect">
              <a:avLst/>
            </a:prstGeom>
            <a:ln w="15875">
              <a:solidFill>
                <a:schemeClr val="bg1"/>
              </a:solidFill>
            </a:ln>
          </p:spPr>
        </p:pic>
      </p:grpSp>
    </p:spTree>
    <p:extLst>
      <p:ext uri="{BB962C8B-B14F-4D97-AF65-F5344CB8AC3E}">
        <p14:creationId xmlns:p14="http://schemas.microsoft.com/office/powerpoint/2010/main" val="37456290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C1B2DA1B-A450-9DDB-CD1C-A7FB9282A339}"/>
              </a:ext>
            </a:extLst>
          </p:cNvPr>
          <p:cNvPicPr>
            <a:picLocks noChangeAspect="1"/>
          </p:cNvPicPr>
          <p:nvPr/>
        </p:nvPicPr>
        <p:blipFill rotWithShape="1">
          <a:blip r:embed="rId2"/>
          <a:srcRect l="51833" t="14471" r="1500"/>
          <a:stretch/>
        </p:blipFill>
        <p:spPr>
          <a:xfrm>
            <a:off x="5127837" y="1368648"/>
            <a:ext cx="3433787" cy="1714867"/>
          </a:xfrm>
          <a:prstGeom prst="rect">
            <a:avLst/>
          </a:prstGeom>
        </p:spPr>
      </p:pic>
      <p:sp>
        <p:nvSpPr>
          <p:cNvPr id="2" name="タイトル 1"/>
          <p:cNvSpPr>
            <a:spLocks noGrp="1"/>
          </p:cNvSpPr>
          <p:nvPr>
            <p:ph type="title"/>
          </p:nvPr>
        </p:nvSpPr>
        <p:spPr/>
        <p:txBody>
          <a:bodyPr/>
          <a:lstStyle/>
          <a:p>
            <a:r>
              <a:rPr kumimoji="1" lang="ja-JP" altLang="en-US" dirty="0"/>
              <a:t>カメラの設定：基本タブ</a:t>
            </a:r>
          </a:p>
        </p:txBody>
      </p:sp>
      <p:sp>
        <p:nvSpPr>
          <p:cNvPr id="3" name="AutoShape 6">
            <a:extLst>
              <a:ext uri="{FF2B5EF4-FFF2-40B4-BE49-F238E27FC236}">
                <a16:creationId xmlns:a16="http://schemas.microsoft.com/office/drawing/2014/main" id="{EA028AF9-D022-1D33-BDBA-06D50FF7AF32}"/>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検知エリア設定時の注意事項</a:t>
            </a:r>
          </a:p>
        </p:txBody>
      </p:sp>
      <p:sp>
        <p:nvSpPr>
          <p:cNvPr id="4" name="角丸四角形 3">
            <a:extLst>
              <a:ext uri="{FF2B5EF4-FFF2-40B4-BE49-F238E27FC236}">
                <a16:creationId xmlns:a16="http://schemas.microsoft.com/office/drawing/2014/main" id="{FF186B32-C51D-2FF7-B57C-691BB2B9DB55}"/>
              </a:ext>
            </a:extLst>
          </p:cNvPr>
          <p:cNvSpPr/>
          <p:nvPr/>
        </p:nvSpPr>
        <p:spPr>
          <a:xfrm>
            <a:off x="476315" y="849389"/>
            <a:ext cx="3679869" cy="594066"/>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en-US" altLang="ja-JP" sz="1050" kern="0" dirty="0">
                <a:solidFill>
                  <a:prstClr val="black"/>
                </a:solidFill>
                <a:latin typeface="Yu Gothic UI" panose="020B0500000000000000" pitchFamily="34" charset="-128"/>
                <a:ea typeface="Yu Gothic UI" panose="020B0500000000000000" pitchFamily="34" charset="-128"/>
              </a:rPr>
              <a:t>4K</a:t>
            </a:r>
            <a:r>
              <a:rPr kumimoji="0" lang="ja-JP" altLang="en-US" sz="1050" kern="0" dirty="0">
                <a:solidFill>
                  <a:prstClr val="black"/>
                </a:solidFill>
                <a:latin typeface="Yu Gothic UI" panose="020B0500000000000000" pitchFamily="34" charset="-128"/>
                <a:ea typeface="Yu Gothic UI" panose="020B0500000000000000" pitchFamily="34" charset="-128"/>
              </a:rPr>
              <a:t>のみ</a:t>
            </a:r>
            <a:br>
              <a:rPr kumimoji="0" lang="en-US" altLang="ja-JP" sz="1050" kern="0" dirty="0">
                <a:solidFill>
                  <a:prstClr val="black"/>
                </a:solidFill>
                <a:latin typeface="Yu Gothic UI" panose="020B0500000000000000" pitchFamily="34" charset="-128"/>
                <a:ea typeface="Yu Gothic UI" panose="020B0500000000000000" pitchFamily="34" charset="-128"/>
              </a:rPr>
            </a:br>
            <a:r>
              <a:rPr kumimoji="0" lang="ja-JP" altLang="en-US" sz="1050" kern="0" dirty="0">
                <a:solidFill>
                  <a:srgbClr val="0000FF"/>
                </a:solidFill>
                <a:latin typeface="Yu Gothic UI" panose="020B0500000000000000" pitchFamily="34" charset="-128"/>
                <a:ea typeface="Yu Gothic UI" panose="020B0500000000000000" pitchFamily="34" charset="-128"/>
              </a:rPr>
              <a:t>２つの検知エリアの合計面積は、</a:t>
            </a:r>
            <a:r>
              <a:rPr kumimoji="0" lang="en-US" altLang="ja-JP" sz="1050" kern="0" dirty="0">
                <a:solidFill>
                  <a:srgbClr val="0000FF"/>
                </a:solidFill>
                <a:latin typeface="Yu Gothic UI" panose="020B0500000000000000" pitchFamily="34" charset="-128"/>
                <a:ea typeface="Yu Gothic UI" panose="020B0500000000000000" pitchFamily="34" charset="-128"/>
              </a:rPr>
              <a:t>25%</a:t>
            </a:r>
            <a:r>
              <a:rPr kumimoji="0" lang="ja-JP" altLang="en-US" sz="1050" kern="0" dirty="0">
                <a:solidFill>
                  <a:srgbClr val="0000FF"/>
                </a:solidFill>
                <a:latin typeface="Yu Gothic UI" panose="020B0500000000000000" pitchFamily="34" charset="-128"/>
                <a:ea typeface="Yu Gothic UI" panose="020B0500000000000000" pitchFamily="34" charset="-128"/>
              </a:rPr>
              <a:t>以下にしてください</a:t>
            </a:r>
          </a:p>
        </p:txBody>
      </p:sp>
      <p:pic>
        <p:nvPicPr>
          <p:cNvPr id="5" name="図 4">
            <a:extLst>
              <a:ext uri="{FF2B5EF4-FFF2-40B4-BE49-F238E27FC236}">
                <a16:creationId xmlns:a16="http://schemas.microsoft.com/office/drawing/2014/main" id="{C37B0A4A-D7D8-3276-BC09-4FDB2677049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5307" y="1531429"/>
            <a:ext cx="3991953" cy="3206651"/>
          </a:xfrm>
          <a:prstGeom prst="rect">
            <a:avLst/>
          </a:prstGeom>
          <a:ln w="25400">
            <a:solidFill>
              <a:srgbClr val="5B9BD5">
                <a:shade val="50000"/>
              </a:srgbClr>
            </a:solidFill>
          </a:ln>
        </p:spPr>
      </p:pic>
      <p:sp>
        <p:nvSpPr>
          <p:cNvPr id="7" name="角丸四角形吹き出し 6">
            <a:extLst>
              <a:ext uri="{FF2B5EF4-FFF2-40B4-BE49-F238E27FC236}">
                <a16:creationId xmlns:a16="http://schemas.microsoft.com/office/drawing/2014/main" id="{23DEA21B-A00A-B97D-28C3-4C277B9D607B}"/>
              </a:ext>
            </a:extLst>
          </p:cNvPr>
          <p:cNvSpPr/>
          <p:nvPr/>
        </p:nvSpPr>
        <p:spPr>
          <a:xfrm>
            <a:off x="4993817" y="3190195"/>
            <a:ext cx="2025225" cy="655208"/>
          </a:xfrm>
          <a:prstGeom prst="wedgeRoundRectCallout">
            <a:avLst>
              <a:gd name="adj1" fmla="val -1970"/>
              <a:gd name="adj2" fmla="val -108131"/>
              <a:gd name="adj3" fmla="val 16667"/>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1100" kern="0" dirty="0">
                <a:solidFill>
                  <a:prstClr val="black"/>
                </a:solidFill>
                <a:latin typeface="Yu Gothic UI" panose="020B0500000000000000" pitchFamily="34" charset="-128"/>
                <a:ea typeface="Yu Gothic UI" panose="020B0500000000000000" pitchFamily="34" charset="-128"/>
              </a:rPr>
              <a:t>エリア</a:t>
            </a:r>
            <a:r>
              <a:rPr kumimoji="0" lang="en-US" altLang="ja-JP" sz="1100" kern="0" dirty="0">
                <a:solidFill>
                  <a:prstClr val="black"/>
                </a:solidFill>
                <a:latin typeface="Yu Gothic UI" panose="020B0500000000000000" pitchFamily="34" charset="-128"/>
                <a:ea typeface="Yu Gothic UI" panose="020B0500000000000000" pitchFamily="34" charset="-128"/>
              </a:rPr>
              <a:t>1</a:t>
            </a:r>
            <a:r>
              <a:rPr kumimoji="0" lang="ja-JP" altLang="en-US" sz="1100" kern="0" dirty="0">
                <a:solidFill>
                  <a:prstClr val="black"/>
                </a:solidFill>
                <a:latin typeface="Yu Gothic UI" panose="020B0500000000000000" pitchFamily="34" charset="-128"/>
                <a:ea typeface="Yu Gothic UI" panose="020B0500000000000000" pitchFamily="34" charset="-128"/>
              </a:rPr>
              <a:t>で</a:t>
            </a:r>
            <a:r>
              <a:rPr kumimoji="0" lang="en-US" altLang="ja-JP" sz="1100" kern="0" dirty="0">
                <a:solidFill>
                  <a:prstClr val="black"/>
                </a:solidFill>
                <a:latin typeface="Yu Gothic UI" panose="020B0500000000000000" pitchFamily="34" charset="-128"/>
                <a:ea typeface="Yu Gothic UI" panose="020B0500000000000000" pitchFamily="34" charset="-128"/>
              </a:rPr>
              <a:t>15%</a:t>
            </a:r>
            <a:r>
              <a:rPr kumimoji="0" lang="ja-JP" altLang="en-US" sz="1100" kern="0" dirty="0">
                <a:solidFill>
                  <a:prstClr val="black"/>
                </a:solidFill>
                <a:latin typeface="Yu Gothic UI" panose="020B0500000000000000" pitchFamily="34" charset="-128"/>
                <a:ea typeface="Yu Gothic UI" panose="020B0500000000000000" pitchFamily="34" charset="-128"/>
              </a:rPr>
              <a:t>、エリア</a:t>
            </a:r>
            <a:r>
              <a:rPr kumimoji="0" lang="en-US" altLang="ja-JP" sz="1100" kern="0" dirty="0">
                <a:solidFill>
                  <a:prstClr val="black"/>
                </a:solidFill>
                <a:latin typeface="Yu Gothic UI" panose="020B0500000000000000" pitchFamily="34" charset="-128"/>
                <a:ea typeface="Yu Gothic UI" panose="020B0500000000000000" pitchFamily="34" charset="-128"/>
              </a:rPr>
              <a:t>2</a:t>
            </a:r>
            <a:r>
              <a:rPr kumimoji="0" lang="ja-JP" altLang="en-US" sz="1100" kern="0" dirty="0">
                <a:solidFill>
                  <a:prstClr val="black"/>
                </a:solidFill>
                <a:latin typeface="Yu Gothic UI" panose="020B0500000000000000" pitchFamily="34" charset="-128"/>
                <a:ea typeface="Yu Gothic UI" panose="020B0500000000000000" pitchFamily="34" charset="-128"/>
              </a:rPr>
              <a:t>で</a:t>
            </a:r>
            <a:r>
              <a:rPr kumimoji="0" lang="en-US" altLang="ja-JP" sz="1100" kern="0" dirty="0">
                <a:solidFill>
                  <a:prstClr val="black"/>
                </a:solidFill>
                <a:latin typeface="Yu Gothic UI" panose="020B0500000000000000" pitchFamily="34" charset="-128"/>
                <a:ea typeface="Yu Gothic UI" panose="020B0500000000000000" pitchFamily="34" charset="-128"/>
              </a:rPr>
              <a:t>16%</a:t>
            </a:r>
            <a:r>
              <a:rPr kumimoji="0" lang="ja-JP" altLang="en-US" sz="1100" kern="0" dirty="0">
                <a:solidFill>
                  <a:prstClr val="black"/>
                </a:solidFill>
                <a:latin typeface="Yu Gothic UI" panose="020B0500000000000000" pitchFamily="34" charset="-128"/>
                <a:ea typeface="Yu Gothic UI" panose="020B0500000000000000" pitchFamily="34" charset="-128"/>
              </a:rPr>
              <a:t>で</a:t>
            </a:r>
            <a:br>
              <a:rPr kumimoji="0" lang="en-US" altLang="ja-JP" sz="1100" kern="0" dirty="0">
                <a:solidFill>
                  <a:prstClr val="black"/>
                </a:solidFill>
                <a:latin typeface="Yu Gothic UI" panose="020B0500000000000000" pitchFamily="34" charset="-128"/>
                <a:ea typeface="Yu Gothic UI" panose="020B0500000000000000" pitchFamily="34" charset="-128"/>
              </a:rPr>
            </a:br>
            <a:r>
              <a:rPr kumimoji="0" lang="ja-JP" altLang="en-US" sz="1100" kern="0" dirty="0">
                <a:solidFill>
                  <a:prstClr val="black"/>
                </a:solidFill>
                <a:latin typeface="Yu Gothic UI" panose="020B0500000000000000" pitchFamily="34" charset="-128"/>
                <a:ea typeface="Yu Gothic UI" panose="020B0500000000000000" pitchFamily="34" charset="-128"/>
              </a:rPr>
              <a:t>合計</a:t>
            </a:r>
            <a:r>
              <a:rPr kumimoji="0" lang="en-US" altLang="ja-JP" sz="1100" kern="0" dirty="0">
                <a:solidFill>
                  <a:prstClr val="black"/>
                </a:solidFill>
                <a:latin typeface="Yu Gothic UI" panose="020B0500000000000000" pitchFamily="34" charset="-128"/>
                <a:ea typeface="Yu Gothic UI" panose="020B0500000000000000" pitchFamily="34" charset="-128"/>
              </a:rPr>
              <a:t>25%</a:t>
            </a:r>
            <a:r>
              <a:rPr kumimoji="0" lang="ja-JP" altLang="en-US" sz="1100" kern="0" dirty="0">
                <a:solidFill>
                  <a:prstClr val="black"/>
                </a:solidFill>
                <a:latin typeface="Yu Gothic UI" panose="020B0500000000000000" pitchFamily="34" charset="-128"/>
                <a:ea typeface="Yu Gothic UI" panose="020B0500000000000000" pitchFamily="34" charset="-128"/>
              </a:rPr>
              <a:t>を超えているため</a:t>
            </a:r>
            <a:br>
              <a:rPr kumimoji="0" lang="en-US" altLang="ja-JP" sz="1100" kern="0" dirty="0">
                <a:solidFill>
                  <a:prstClr val="black"/>
                </a:solidFill>
                <a:latin typeface="Yu Gothic UI" panose="020B0500000000000000" pitchFamily="34" charset="-128"/>
                <a:ea typeface="Yu Gothic UI" panose="020B0500000000000000" pitchFamily="34" charset="-128"/>
              </a:rPr>
            </a:br>
            <a:r>
              <a:rPr kumimoji="0" lang="ja-JP" altLang="en-US" sz="1100" kern="0" dirty="0">
                <a:solidFill>
                  <a:prstClr val="black"/>
                </a:solidFill>
                <a:latin typeface="Yu Gothic UI" panose="020B0500000000000000" pitchFamily="34" charset="-128"/>
                <a:ea typeface="Yu Gothic UI" panose="020B0500000000000000" pitchFamily="34" charset="-128"/>
              </a:rPr>
              <a:t>左下のメッセージが出ます</a:t>
            </a:r>
          </a:p>
        </p:txBody>
      </p:sp>
      <p:sp>
        <p:nvSpPr>
          <p:cNvPr id="12" name="正方形/長方形 11">
            <a:extLst>
              <a:ext uri="{FF2B5EF4-FFF2-40B4-BE49-F238E27FC236}">
                <a16:creationId xmlns:a16="http://schemas.microsoft.com/office/drawing/2014/main" id="{E33BF35B-86AD-82CF-C02F-BD998CCF95A3}"/>
              </a:ext>
            </a:extLst>
          </p:cNvPr>
          <p:cNvSpPr/>
          <p:nvPr/>
        </p:nvSpPr>
        <p:spPr>
          <a:xfrm>
            <a:off x="5328966" y="2226081"/>
            <a:ext cx="896573" cy="570459"/>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3" name="正方形/長方形 12">
            <a:extLst>
              <a:ext uri="{FF2B5EF4-FFF2-40B4-BE49-F238E27FC236}">
                <a16:creationId xmlns:a16="http://schemas.microsoft.com/office/drawing/2014/main" id="{4BF74E52-170E-D445-6657-A62B3F219C66}"/>
              </a:ext>
            </a:extLst>
          </p:cNvPr>
          <p:cNvSpPr/>
          <p:nvPr/>
        </p:nvSpPr>
        <p:spPr>
          <a:xfrm>
            <a:off x="1371600" y="3460521"/>
            <a:ext cx="3253740" cy="1210539"/>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9347725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カメラの設定：基本タブ</a:t>
            </a:r>
          </a:p>
        </p:txBody>
      </p:sp>
      <p:sp>
        <p:nvSpPr>
          <p:cNvPr id="3" name="AutoShape 6">
            <a:extLst>
              <a:ext uri="{FF2B5EF4-FFF2-40B4-BE49-F238E27FC236}">
                <a16:creationId xmlns:a16="http://schemas.microsoft.com/office/drawing/2014/main" id="{1D57E3C0-91C2-5054-EF0F-5D50B15B17C2}"/>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検出エリアの多角形対応</a:t>
            </a:r>
          </a:p>
        </p:txBody>
      </p:sp>
      <p:graphicFrame>
        <p:nvGraphicFramePr>
          <p:cNvPr id="5" name="表 4">
            <a:extLst>
              <a:ext uri="{FF2B5EF4-FFF2-40B4-BE49-F238E27FC236}">
                <a16:creationId xmlns:a16="http://schemas.microsoft.com/office/drawing/2014/main" id="{FA39E6C9-C137-F5CF-C189-DCFD246EE10D}"/>
              </a:ext>
            </a:extLst>
          </p:cNvPr>
          <p:cNvGraphicFramePr>
            <a:graphicFrameLocks noGrp="1"/>
          </p:cNvGraphicFramePr>
          <p:nvPr>
            <p:extLst>
              <p:ext uri="{D42A27DB-BD31-4B8C-83A1-F6EECF244321}">
                <p14:modId xmlns:p14="http://schemas.microsoft.com/office/powerpoint/2010/main" val="669160281"/>
              </p:ext>
            </p:extLst>
          </p:nvPr>
        </p:nvGraphicFramePr>
        <p:xfrm>
          <a:off x="418523" y="1334103"/>
          <a:ext cx="8352000" cy="1193106"/>
        </p:xfrm>
        <a:graphic>
          <a:graphicData uri="http://schemas.openxmlformats.org/drawingml/2006/table">
            <a:tbl>
              <a:tblPr firstRow="1" bandRow="1"/>
              <a:tblGrid>
                <a:gridCol w="1440000">
                  <a:extLst>
                    <a:ext uri="{9D8B030D-6E8A-4147-A177-3AD203B41FA5}">
                      <a16:colId xmlns:a16="http://schemas.microsoft.com/office/drawing/2014/main" val="1221114836"/>
                    </a:ext>
                  </a:extLst>
                </a:gridCol>
                <a:gridCol w="2808000">
                  <a:extLst>
                    <a:ext uri="{9D8B030D-6E8A-4147-A177-3AD203B41FA5}">
                      <a16:colId xmlns:a16="http://schemas.microsoft.com/office/drawing/2014/main" val="3891501255"/>
                    </a:ext>
                  </a:extLst>
                </a:gridCol>
                <a:gridCol w="1008000">
                  <a:extLst>
                    <a:ext uri="{9D8B030D-6E8A-4147-A177-3AD203B41FA5}">
                      <a16:colId xmlns:a16="http://schemas.microsoft.com/office/drawing/2014/main" val="4203350808"/>
                    </a:ext>
                  </a:extLst>
                </a:gridCol>
                <a:gridCol w="1008000">
                  <a:extLst>
                    <a:ext uri="{9D8B030D-6E8A-4147-A177-3AD203B41FA5}">
                      <a16:colId xmlns:a16="http://schemas.microsoft.com/office/drawing/2014/main" val="1577067432"/>
                    </a:ext>
                  </a:extLst>
                </a:gridCol>
                <a:gridCol w="2088000">
                  <a:extLst>
                    <a:ext uri="{9D8B030D-6E8A-4147-A177-3AD203B41FA5}">
                      <a16:colId xmlns:a16="http://schemas.microsoft.com/office/drawing/2014/main" val="4288172180"/>
                    </a:ext>
                  </a:extLst>
                </a:gridCol>
              </a:tblGrid>
              <a:tr h="199791">
                <a:tc rowSpan="2" gridSpan="2">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ja-JP" altLang="en-US" sz="1200" dirty="0">
                          <a:latin typeface="Yu Gothic UI" panose="020B0500000000000000" pitchFamily="34" charset="-128"/>
                          <a:ea typeface="Yu Gothic UI" panose="020B0500000000000000" pitchFamily="34" charset="-128"/>
                        </a:rPr>
                        <a:t>動作</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rowSpan="2" hMerge="1">
                  <a:txBody>
                    <a:bodyPr/>
                    <a:lstStyle/>
                    <a:p>
                      <a:endParaRPr kumimoji="1" lang="ja-JP" altLang="en-US" sz="1600" dirty="0">
                        <a:latin typeface="Meiryo UI" panose="020B0604030504040204" pitchFamily="50" charset="-128"/>
                        <a:ea typeface="Meiryo UI" panose="020B0604030504040204" pitchFamily="50" charset="-128"/>
                      </a:endParaRPr>
                    </a:p>
                  </a:txBody>
                  <a:tcPr/>
                </a:tc>
                <a:tc gridSpan="2">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en-US" altLang="ja-JP" sz="1200" dirty="0">
                          <a:latin typeface="Yu Gothic UI" panose="020B0500000000000000" pitchFamily="34" charset="-128"/>
                          <a:ea typeface="Yu Gothic UI" panose="020B0500000000000000" pitchFamily="34" charset="-128"/>
                        </a:rPr>
                        <a:t>WV-XAE202WUX</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hMerge="1">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en-US" altLang="ja-JP" sz="1200" dirty="0">
                          <a:latin typeface="Yu Gothic UI" panose="020B0500000000000000" pitchFamily="34" charset="-128"/>
                          <a:ea typeface="Yu Gothic UI" panose="020B0500000000000000" pitchFamily="34" charset="-128"/>
                        </a:rPr>
                        <a:t>V1.20</a:t>
                      </a:r>
                      <a:endParaRPr kumimoji="1" lang="ja-JP" altLang="en-US" sz="1200"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rowSpan="2">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ja-JP" altLang="en-US" sz="1200" dirty="0">
                          <a:latin typeface="Yu Gothic UI" panose="020B0500000000000000" pitchFamily="34" charset="-128"/>
                          <a:ea typeface="Yu Gothic UI" panose="020B0500000000000000" pitchFamily="34" charset="-128"/>
                        </a:rPr>
                        <a:t>制限事項</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718663743"/>
                  </a:ext>
                </a:extLst>
              </a:tr>
              <a:tr h="199791">
                <a:tc gridSpan="2" vMerge="1">
                  <a:txBody>
                    <a:bodyPr/>
                    <a:lstStyle/>
                    <a:p>
                      <a:endParaRPr kumimoji="1" lang="ja-JP" altLang="en-US"/>
                    </a:p>
                  </a:txBody>
                  <a:tcPr/>
                </a:tc>
                <a:tc hMerge="1" vMerge="1">
                  <a:txBody>
                    <a:bodyPr/>
                    <a:lstStyle/>
                    <a:p>
                      <a:endParaRPr kumimoji="1" lang="ja-JP" altLang="en-US"/>
                    </a:p>
                  </a:txBody>
                  <a:tcPr/>
                </a:tc>
                <a:tc>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en-US" altLang="ja-JP" sz="1200" b="0" dirty="0">
                          <a:latin typeface="Yu Gothic UI" panose="020B0500000000000000" pitchFamily="34" charset="-128"/>
                          <a:ea typeface="Yu Gothic UI" panose="020B0500000000000000" pitchFamily="34" charset="-128"/>
                        </a:rPr>
                        <a:t>Ver 1.10</a:t>
                      </a:r>
                      <a:r>
                        <a:rPr kumimoji="1" lang="ja-JP" altLang="en-US" sz="1200" b="0" dirty="0">
                          <a:latin typeface="Yu Gothic UI" panose="020B0500000000000000" pitchFamily="34" charset="-128"/>
                          <a:ea typeface="Yu Gothic UI" panose="020B0500000000000000" pitchFamily="34" charset="-128"/>
                        </a:rPr>
                        <a:t>以前</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en-US" altLang="ja-JP" sz="1200" b="0" dirty="0">
                          <a:latin typeface="Yu Gothic UI" panose="020B0500000000000000" pitchFamily="34" charset="-128"/>
                          <a:ea typeface="Yu Gothic UI" panose="020B0500000000000000" pitchFamily="34" charset="-128"/>
                        </a:rPr>
                        <a:t>Ver 1.20</a:t>
                      </a:r>
                      <a:r>
                        <a:rPr kumimoji="1" lang="ja-JP" altLang="en-US" sz="1200" b="0" dirty="0">
                          <a:latin typeface="Yu Gothic UI" panose="020B0500000000000000" pitchFamily="34" charset="-128"/>
                          <a:ea typeface="Yu Gothic UI" panose="020B0500000000000000" pitchFamily="34" charset="-128"/>
                        </a:rPr>
                        <a:t>以降</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5B9BD5"/>
                    </a:solidFill>
                  </a:tcPr>
                </a:tc>
                <a:tc vMerge="1">
                  <a:txBody>
                    <a:bodyPr/>
                    <a:lstStyle/>
                    <a:p>
                      <a:endParaRPr kumimoji="1" lang="ja-JP" altLang="en-US"/>
                    </a:p>
                  </a:txBody>
                  <a:tcPr/>
                </a:tc>
                <a:extLst>
                  <a:ext uri="{0D108BD9-81ED-4DB2-BD59-A6C34878D82A}">
                    <a16:rowId xmlns:a16="http://schemas.microsoft.com/office/drawing/2014/main" val="4113017515"/>
                  </a:ext>
                </a:extLst>
              </a:tr>
              <a:tr h="345093">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200" dirty="0">
                          <a:latin typeface="Yu Gothic UI" panose="020B0500000000000000" pitchFamily="34" charset="-128"/>
                          <a:ea typeface="Yu Gothic UI" panose="020B0500000000000000" pitchFamily="34" charset="-128"/>
                        </a:rPr>
                        <a:t>長方形 </a:t>
                      </a:r>
                      <a:r>
                        <a:rPr kumimoji="1" lang="en-US" altLang="ja-JP" sz="1200" dirty="0">
                          <a:latin typeface="Yu Gothic UI" panose="020B0500000000000000" pitchFamily="34" charset="-128"/>
                          <a:ea typeface="Yu Gothic UI" panose="020B0500000000000000" pitchFamily="34" charset="-128"/>
                        </a:rPr>
                        <a:t>(default)</a:t>
                      </a:r>
                      <a:endParaRPr kumimoji="1" lang="ja-JP" altLang="en-US" sz="1200"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marL="87313" indent="-87313" algn="l"/>
                      <a:r>
                        <a:rPr lang="ja-JP" altLang="en-US" sz="1200" dirty="0">
                          <a:latin typeface="Yu Gothic UI" panose="020B0500000000000000" pitchFamily="34" charset="-128"/>
                          <a:ea typeface="Yu Gothic UI" panose="020B0500000000000000" pitchFamily="34" charset="-128"/>
                          <a:cs typeface="Meiryo UI" panose="020B0604030504040204" pitchFamily="50" charset="-128"/>
                        </a:rPr>
                        <a:t>左上と右下の</a:t>
                      </a:r>
                      <a:r>
                        <a:rPr lang="en-US" altLang="ja-JP" sz="1200" dirty="0">
                          <a:latin typeface="Yu Gothic UI" panose="020B0500000000000000" pitchFamily="34" charset="-128"/>
                          <a:ea typeface="Yu Gothic UI" panose="020B0500000000000000" pitchFamily="34" charset="-128"/>
                          <a:cs typeface="Meiryo UI" panose="020B0604030504040204" pitchFamily="50" charset="-128"/>
                        </a:rPr>
                        <a:t>2</a:t>
                      </a:r>
                      <a:r>
                        <a:rPr lang="ja-JP" altLang="en-US" sz="1200" dirty="0">
                          <a:latin typeface="Yu Gothic UI" panose="020B0500000000000000" pitchFamily="34" charset="-128"/>
                          <a:ea typeface="Yu Gothic UI" panose="020B0500000000000000" pitchFamily="34" charset="-128"/>
                          <a:cs typeface="Meiryo UI" panose="020B0604030504040204" pitchFamily="50" charset="-128"/>
                        </a:rPr>
                        <a:t>点による長方形で設定</a:t>
                      </a:r>
                      <a:endParaRPr lang="en-US" altLang="ja-JP" sz="1200" dirty="0">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200" dirty="0">
                          <a:latin typeface="Yu Gothic UI" panose="020B0500000000000000" pitchFamily="34" charset="-128"/>
                          <a:ea typeface="Yu Gothic UI" panose="020B0500000000000000" pitchFamily="34" charset="-128"/>
                        </a:rPr>
                        <a:t>○</a:t>
                      </a:r>
                    </a:p>
                  </a:txBody>
                  <a:tcPr marL="68580" marR="68580" marT="34290" marB="3429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200" dirty="0">
                          <a:latin typeface="Yu Gothic UI" panose="020B0500000000000000" pitchFamily="34" charset="-128"/>
                          <a:ea typeface="Yu Gothic UI" panose="020B0500000000000000" pitchFamily="34" charset="-128"/>
                        </a:rPr>
                        <a:t>○</a:t>
                      </a:r>
                    </a:p>
                  </a:txBody>
                  <a:tcPr marL="68580" marR="68580" marT="34290" marB="3429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200" dirty="0">
                          <a:latin typeface="Yu Gothic UI" panose="020B0500000000000000" pitchFamily="34" charset="-128"/>
                          <a:ea typeface="Yu Gothic UI" panose="020B0500000000000000" pitchFamily="34" charset="-128"/>
                        </a:rPr>
                        <a:t>なし</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884731413"/>
                  </a:ext>
                </a:extLst>
              </a:tr>
              <a:tr h="345093">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200" dirty="0">
                          <a:latin typeface="Yu Gothic UI" panose="020B0500000000000000" pitchFamily="34" charset="-128"/>
                          <a:ea typeface="Yu Gothic UI" panose="020B0500000000000000" pitchFamily="34" charset="-128"/>
                        </a:rPr>
                        <a:t>多角形</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latin typeface="Yu Gothic UI" panose="020B0500000000000000" pitchFamily="34" charset="-128"/>
                          <a:ea typeface="Yu Gothic UI" panose="020B0500000000000000" pitchFamily="34" charset="-128"/>
                          <a:cs typeface="Meiryo UI" panose="020B0604030504040204" pitchFamily="50" charset="-128"/>
                        </a:rPr>
                        <a:t>最小</a:t>
                      </a:r>
                      <a:r>
                        <a:rPr lang="en-US" altLang="ja-JP" sz="1200" dirty="0">
                          <a:latin typeface="Yu Gothic UI" panose="020B0500000000000000" pitchFamily="34" charset="-128"/>
                          <a:ea typeface="Yu Gothic UI" panose="020B0500000000000000" pitchFamily="34" charset="-128"/>
                          <a:cs typeface="Meiryo UI" panose="020B0604030504040204" pitchFamily="50" charset="-128"/>
                        </a:rPr>
                        <a:t>3</a:t>
                      </a:r>
                      <a:r>
                        <a:rPr lang="ja-JP" altLang="en-US" sz="1200" dirty="0">
                          <a:latin typeface="Yu Gothic UI" panose="020B0500000000000000" pitchFamily="34" charset="-128"/>
                          <a:ea typeface="Yu Gothic UI" panose="020B0500000000000000" pitchFamily="34" charset="-128"/>
                          <a:cs typeface="Meiryo UI" panose="020B0604030504040204" pitchFamily="50" charset="-128"/>
                        </a:rPr>
                        <a:t>点から最大</a:t>
                      </a:r>
                      <a:r>
                        <a:rPr lang="en-US" altLang="ja-JP" sz="1200" dirty="0">
                          <a:latin typeface="Yu Gothic UI" panose="020B0500000000000000" pitchFamily="34" charset="-128"/>
                          <a:ea typeface="Yu Gothic UI" panose="020B0500000000000000" pitchFamily="34" charset="-128"/>
                          <a:cs typeface="Meiryo UI" panose="020B0604030504040204" pitchFamily="50" charset="-128"/>
                        </a:rPr>
                        <a:t>16</a:t>
                      </a:r>
                      <a:r>
                        <a:rPr lang="ja-JP" altLang="en-US" sz="1200" dirty="0">
                          <a:latin typeface="Yu Gothic UI" panose="020B0500000000000000" pitchFamily="34" charset="-128"/>
                          <a:ea typeface="Yu Gothic UI" panose="020B0500000000000000" pitchFamily="34" charset="-128"/>
                          <a:cs typeface="Meiryo UI" panose="020B0604030504040204" pitchFamily="50" charset="-128"/>
                        </a:rPr>
                        <a:t>点までの多角形で設定</a:t>
                      </a:r>
                      <a:endParaRPr lang="en-US" altLang="ja-JP" sz="1200" dirty="0">
                        <a:latin typeface="Yu Gothic UI" panose="020B0500000000000000" pitchFamily="34" charset="-128"/>
                        <a:ea typeface="Yu Gothic UI" panose="020B0500000000000000" pitchFamily="34"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200" dirty="0" err="1">
                          <a:latin typeface="Yu Gothic UI" panose="020B0500000000000000" pitchFamily="34" charset="-128"/>
                          <a:ea typeface="Yu Gothic UI" panose="020B0500000000000000" pitchFamily="34" charset="-128"/>
                        </a:rPr>
                        <a:t>ー</a:t>
                      </a:r>
                      <a:endParaRPr kumimoji="1" lang="ja-JP" altLang="en-US" sz="1200" dirty="0">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200" dirty="0">
                          <a:latin typeface="Yu Gothic UI" panose="020B0500000000000000" pitchFamily="34" charset="-128"/>
                          <a:ea typeface="Yu Gothic UI" panose="020B0500000000000000" pitchFamily="34" charset="-128"/>
                        </a:rPr>
                        <a:t>○</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en-US" altLang="ja-JP" sz="1200" dirty="0">
                          <a:solidFill>
                            <a:srgbClr val="FF0000"/>
                          </a:solidFill>
                          <a:latin typeface="Yu Gothic UI" panose="020B0500000000000000" pitchFamily="34" charset="-128"/>
                          <a:ea typeface="Yu Gothic UI" panose="020B0500000000000000" pitchFamily="34" charset="-128"/>
                        </a:rPr>
                        <a:t>FHD</a:t>
                      </a:r>
                      <a:r>
                        <a:rPr kumimoji="1" lang="ja-JP" altLang="en-US" sz="1200" dirty="0">
                          <a:solidFill>
                            <a:srgbClr val="FF0000"/>
                          </a:solidFill>
                          <a:latin typeface="Yu Gothic UI" panose="020B0500000000000000" pitchFamily="34" charset="-128"/>
                          <a:ea typeface="Yu Gothic UI" panose="020B0500000000000000" pitchFamily="34" charset="-128"/>
                        </a:rPr>
                        <a:t>カメラ以外は非対応</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753444953"/>
                  </a:ext>
                </a:extLst>
              </a:tr>
            </a:tbl>
          </a:graphicData>
        </a:graphic>
      </p:graphicFrame>
      <p:sp>
        <p:nvSpPr>
          <p:cNvPr id="6" name="テキスト ボックス 5">
            <a:extLst>
              <a:ext uri="{FF2B5EF4-FFF2-40B4-BE49-F238E27FC236}">
                <a16:creationId xmlns:a16="http://schemas.microsoft.com/office/drawing/2014/main" id="{513A6280-F527-048A-08FF-DBFAA40E3000}"/>
              </a:ext>
            </a:extLst>
          </p:cNvPr>
          <p:cNvSpPr txBox="1"/>
          <p:nvPr/>
        </p:nvSpPr>
        <p:spPr>
          <a:xfrm>
            <a:off x="357327" y="910244"/>
            <a:ext cx="4897200" cy="423859"/>
          </a:xfrm>
          <a:prstGeom prst="rect">
            <a:avLst/>
          </a:prstGeom>
          <a:noFill/>
        </p:spPr>
        <p:txBody>
          <a:bodyPr wrap="none" lIns="27000" tIns="27000" rIns="27000" bIns="27000" rtlCol="0">
            <a:spAutoFit/>
          </a:bodyPr>
          <a:lstStyle/>
          <a:p>
            <a:pPr marL="65485" indent="-6548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＜背景＞</a:t>
            </a:r>
          </a:p>
          <a:p>
            <a:pPr marL="65485" indent="-6548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車両の動線に合わせて検出エリアを設定することで、誤報／失報を削減したい</a:t>
            </a:r>
          </a:p>
        </p:txBody>
      </p:sp>
      <p:sp>
        <p:nvSpPr>
          <p:cNvPr id="7" name="テキスト ボックス 6">
            <a:extLst>
              <a:ext uri="{FF2B5EF4-FFF2-40B4-BE49-F238E27FC236}">
                <a16:creationId xmlns:a16="http://schemas.microsoft.com/office/drawing/2014/main" id="{92237E88-79F7-AE97-D2BC-2E4EBD4DD6AA}"/>
              </a:ext>
            </a:extLst>
          </p:cNvPr>
          <p:cNvSpPr txBox="1"/>
          <p:nvPr/>
        </p:nvSpPr>
        <p:spPr>
          <a:xfrm>
            <a:off x="4621593" y="4282880"/>
            <a:ext cx="977857" cy="239193"/>
          </a:xfrm>
          <a:prstGeom prst="rect">
            <a:avLst/>
          </a:prstGeom>
          <a:noFill/>
        </p:spPr>
        <p:txBody>
          <a:bodyPr wrap="none" lIns="27000" tIns="27000" rIns="27000" bIns="27000" rtlCol="0">
            <a:spAutoFit/>
          </a:bodyPr>
          <a:lstStyle/>
          <a:p>
            <a:pPr marL="65485" indent="-6548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多角形設定例</a:t>
            </a:r>
          </a:p>
        </p:txBody>
      </p:sp>
      <p:grpSp>
        <p:nvGrpSpPr>
          <p:cNvPr id="8" name="グループ化 7">
            <a:extLst>
              <a:ext uri="{FF2B5EF4-FFF2-40B4-BE49-F238E27FC236}">
                <a16:creationId xmlns:a16="http://schemas.microsoft.com/office/drawing/2014/main" id="{53B78A03-2FBF-DA9D-E470-AF8BDF9E6E90}"/>
              </a:ext>
            </a:extLst>
          </p:cNvPr>
          <p:cNvGrpSpPr/>
          <p:nvPr/>
        </p:nvGrpSpPr>
        <p:grpSpPr>
          <a:xfrm>
            <a:off x="5665821" y="2661983"/>
            <a:ext cx="3169688" cy="1783828"/>
            <a:chOff x="316659" y="3814772"/>
            <a:chExt cx="4226251" cy="2378437"/>
          </a:xfrm>
        </p:grpSpPr>
        <p:pic>
          <p:nvPicPr>
            <p:cNvPr id="9" name="図 8">
              <a:extLst>
                <a:ext uri="{FF2B5EF4-FFF2-40B4-BE49-F238E27FC236}">
                  <a16:creationId xmlns:a16="http://schemas.microsoft.com/office/drawing/2014/main" id="{1048A3EE-E996-C530-7346-12762F95A2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659" y="3814772"/>
              <a:ext cx="4226251" cy="2378437"/>
            </a:xfrm>
            <a:prstGeom prst="rect">
              <a:avLst/>
            </a:prstGeom>
          </p:spPr>
        </p:pic>
        <p:sp>
          <p:nvSpPr>
            <p:cNvPr id="10" name="フリーフォーム 16">
              <a:extLst>
                <a:ext uri="{FF2B5EF4-FFF2-40B4-BE49-F238E27FC236}">
                  <a16:creationId xmlns:a16="http://schemas.microsoft.com/office/drawing/2014/main" id="{8E796FD7-59C6-85EA-9643-5D9504A254DA}"/>
                </a:ext>
              </a:extLst>
            </p:cNvPr>
            <p:cNvSpPr/>
            <p:nvPr/>
          </p:nvSpPr>
          <p:spPr>
            <a:xfrm>
              <a:off x="360218" y="3851563"/>
              <a:ext cx="4137891" cy="2318327"/>
            </a:xfrm>
            <a:custGeom>
              <a:avLst/>
              <a:gdLst>
                <a:gd name="connsiteX0" fmla="*/ 2262909 w 4137891"/>
                <a:gd name="connsiteY0" fmla="*/ 0 h 2318327"/>
                <a:gd name="connsiteX1" fmla="*/ 4137891 w 4137891"/>
                <a:gd name="connsiteY1" fmla="*/ 0 h 2318327"/>
                <a:gd name="connsiteX2" fmla="*/ 4137891 w 4137891"/>
                <a:gd name="connsiteY2" fmla="*/ 1505527 h 2318327"/>
                <a:gd name="connsiteX3" fmla="*/ 3325091 w 4137891"/>
                <a:gd name="connsiteY3" fmla="*/ 2318327 h 2318327"/>
                <a:gd name="connsiteX4" fmla="*/ 0 w 4137891"/>
                <a:gd name="connsiteY4" fmla="*/ 2318327 h 2318327"/>
                <a:gd name="connsiteX5" fmla="*/ 0 w 4137891"/>
                <a:gd name="connsiteY5" fmla="*/ 1376218 h 2318327"/>
                <a:gd name="connsiteX6" fmla="*/ 2262909 w 4137891"/>
                <a:gd name="connsiteY6" fmla="*/ 0 h 231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7891" h="2318327">
                  <a:moveTo>
                    <a:pt x="2262909" y="0"/>
                  </a:moveTo>
                  <a:lnTo>
                    <a:pt x="4137891" y="0"/>
                  </a:lnTo>
                  <a:lnTo>
                    <a:pt x="4137891" y="1505527"/>
                  </a:lnTo>
                  <a:lnTo>
                    <a:pt x="3325091" y="2318327"/>
                  </a:lnTo>
                  <a:lnTo>
                    <a:pt x="0" y="2318327"/>
                  </a:lnTo>
                  <a:lnTo>
                    <a:pt x="0" y="1376218"/>
                  </a:lnTo>
                  <a:lnTo>
                    <a:pt x="2262909" y="0"/>
                  </a:lnTo>
                  <a:close/>
                </a:path>
              </a:pathLst>
            </a:custGeom>
            <a:noFill/>
            <a:ln w="76200" cap="flat" cmpd="sng" algn="ctr">
              <a:solidFill>
                <a:srgbClr val="ED7D31"/>
              </a:solidFill>
              <a:prstDash val="solid"/>
              <a:miter lim="800000"/>
            </a:ln>
            <a:effectLst/>
          </p:spPr>
          <p:txBody>
            <a:bodyPr lIns="54000" tIns="27000" rIns="27000" bIns="27000" rtlCol="0" anchor="t" anchorCtr="0"/>
            <a:lstStyle/>
            <a:p>
              <a:pPr algn="ctr">
                <a:defRPr/>
              </a:pPr>
              <a:endParaRPr kumimoji="0" lang="ja-JP" altLang="en-US" sz="900" b="1" kern="0" dirty="0">
                <a:solidFill>
                  <a:srgbClr val="C00000"/>
                </a:solidFill>
                <a:latin typeface="Yu Gothic UI" panose="020B0500000000000000" pitchFamily="34" charset="-128"/>
                <a:ea typeface="Yu Gothic UI" panose="020B0500000000000000" pitchFamily="34" charset="-128"/>
                <a:cs typeface="Meiryo UI" panose="020B0604030504040204" pitchFamily="50" charset="-128"/>
              </a:endParaRPr>
            </a:p>
          </p:txBody>
        </p:sp>
      </p:grpSp>
      <p:sp>
        <p:nvSpPr>
          <p:cNvPr id="11" name="テキスト ボックス 10">
            <a:extLst>
              <a:ext uri="{FF2B5EF4-FFF2-40B4-BE49-F238E27FC236}">
                <a16:creationId xmlns:a16="http://schemas.microsoft.com/office/drawing/2014/main" id="{E54ACCDF-C2E1-D95B-D48F-C66002F07050}"/>
              </a:ext>
            </a:extLst>
          </p:cNvPr>
          <p:cNvSpPr txBox="1"/>
          <p:nvPr/>
        </p:nvSpPr>
        <p:spPr>
          <a:xfrm>
            <a:off x="357327" y="2624692"/>
            <a:ext cx="3048937" cy="239193"/>
          </a:xfrm>
          <a:prstGeom prst="rect">
            <a:avLst/>
          </a:prstGeom>
          <a:noFill/>
        </p:spPr>
        <p:txBody>
          <a:bodyPr wrap="none" lIns="27000" tIns="27000" rIns="27000" bIns="27000" rtlCol="0">
            <a:spAutoFit/>
          </a:bodyPr>
          <a:lstStyle/>
          <a:p>
            <a:pPr marL="65485" indent="-6548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＜動作＞長方形／多角形を選択可能にします。</a:t>
            </a:r>
          </a:p>
        </p:txBody>
      </p:sp>
      <p:sp>
        <p:nvSpPr>
          <p:cNvPr id="12" name="フリーフォーム 18">
            <a:extLst>
              <a:ext uri="{FF2B5EF4-FFF2-40B4-BE49-F238E27FC236}">
                <a16:creationId xmlns:a16="http://schemas.microsoft.com/office/drawing/2014/main" id="{58A53954-CC83-B813-B5B1-F001871F0A66}"/>
              </a:ext>
            </a:extLst>
          </p:cNvPr>
          <p:cNvSpPr/>
          <p:nvPr/>
        </p:nvSpPr>
        <p:spPr>
          <a:xfrm>
            <a:off x="5110522" y="4130790"/>
            <a:ext cx="588818" cy="153170"/>
          </a:xfrm>
          <a:custGeom>
            <a:avLst/>
            <a:gdLst>
              <a:gd name="connsiteX0" fmla="*/ 0 w 785091"/>
              <a:gd name="connsiteY0" fmla="*/ 204226 h 204226"/>
              <a:gd name="connsiteX1" fmla="*/ 434109 w 785091"/>
              <a:gd name="connsiteY1" fmla="*/ 1026 h 204226"/>
              <a:gd name="connsiteX2" fmla="*/ 581891 w 785091"/>
              <a:gd name="connsiteY2" fmla="*/ 121099 h 204226"/>
              <a:gd name="connsiteX3" fmla="*/ 785091 w 785091"/>
              <a:gd name="connsiteY3" fmla="*/ 19499 h 204226"/>
            </a:gdLst>
            <a:ahLst/>
            <a:cxnLst>
              <a:cxn ang="0">
                <a:pos x="connsiteX0" y="connsiteY0"/>
              </a:cxn>
              <a:cxn ang="0">
                <a:pos x="connsiteX1" y="connsiteY1"/>
              </a:cxn>
              <a:cxn ang="0">
                <a:pos x="connsiteX2" y="connsiteY2"/>
              </a:cxn>
              <a:cxn ang="0">
                <a:pos x="connsiteX3" y="connsiteY3"/>
              </a:cxn>
            </a:cxnLst>
            <a:rect l="l" t="t" r="r" b="b"/>
            <a:pathLst>
              <a:path w="785091" h="204226">
                <a:moveTo>
                  <a:pt x="0" y="204226"/>
                </a:moveTo>
                <a:cubicBezTo>
                  <a:pt x="168563" y="109553"/>
                  <a:pt x="337127" y="14880"/>
                  <a:pt x="434109" y="1026"/>
                </a:cubicBezTo>
                <a:cubicBezTo>
                  <a:pt x="531091" y="-12828"/>
                  <a:pt x="523394" y="118020"/>
                  <a:pt x="581891" y="121099"/>
                </a:cubicBezTo>
                <a:cubicBezTo>
                  <a:pt x="640388" y="124178"/>
                  <a:pt x="712739" y="71838"/>
                  <a:pt x="785091" y="19499"/>
                </a:cubicBezTo>
              </a:path>
            </a:pathLst>
          </a:custGeom>
          <a:noFill/>
          <a:ln w="9525"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pic>
        <p:nvPicPr>
          <p:cNvPr id="15" name="図 14">
            <a:extLst>
              <a:ext uri="{FF2B5EF4-FFF2-40B4-BE49-F238E27FC236}">
                <a16:creationId xmlns:a16="http://schemas.microsoft.com/office/drawing/2014/main" id="{0BC6EDA3-B804-4BB8-37FC-4BA562100353}"/>
              </a:ext>
            </a:extLst>
          </p:cNvPr>
          <p:cNvPicPr>
            <a:picLocks noChangeAspect="1"/>
          </p:cNvPicPr>
          <p:nvPr/>
        </p:nvPicPr>
        <p:blipFill rotWithShape="1">
          <a:blip r:embed="rId3"/>
          <a:srcRect l="50312" t="6413" r="4354" b="57648"/>
          <a:stretch/>
        </p:blipFill>
        <p:spPr>
          <a:xfrm>
            <a:off x="589161" y="2833454"/>
            <a:ext cx="3601610" cy="1726657"/>
          </a:xfrm>
          <a:prstGeom prst="rect">
            <a:avLst/>
          </a:prstGeom>
        </p:spPr>
      </p:pic>
      <p:sp>
        <p:nvSpPr>
          <p:cNvPr id="16" name="正方形/長方形 15">
            <a:extLst>
              <a:ext uri="{FF2B5EF4-FFF2-40B4-BE49-F238E27FC236}">
                <a16:creationId xmlns:a16="http://schemas.microsoft.com/office/drawing/2014/main" id="{BF6A5CD3-0FDD-0F08-02F6-32BA3B156F2F}"/>
              </a:ext>
            </a:extLst>
          </p:cNvPr>
          <p:cNvSpPr/>
          <p:nvPr/>
        </p:nvSpPr>
        <p:spPr>
          <a:xfrm>
            <a:off x="779826" y="3112615"/>
            <a:ext cx="3182574" cy="354486"/>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8" name="テキスト ボックス 17">
            <a:extLst>
              <a:ext uri="{FF2B5EF4-FFF2-40B4-BE49-F238E27FC236}">
                <a16:creationId xmlns:a16="http://schemas.microsoft.com/office/drawing/2014/main" id="{ED9AE019-305E-325B-3E0E-EA99AE61C27A}"/>
              </a:ext>
            </a:extLst>
          </p:cNvPr>
          <p:cNvSpPr txBox="1"/>
          <p:nvPr/>
        </p:nvSpPr>
        <p:spPr>
          <a:xfrm>
            <a:off x="453271" y="4557861"/>
            <a:ext cx="3956236" cy="223804"/>
          </a:xfrm>
          <a:prstGeom prst="rect">
            <a:avLst/>
          </a:prstGeom>
          <a:noFill/>
        </p:spPr>
        <p:txBody>
          <a:bodyPr wrap="none" lIns="27000" tIns="27000" rIns="27000" bIns="27000" rtlCol="0">
            <a:spAutoFit/>
          </a:bodyPr>
          <a:lstStyle/>
          <a:p>
            <a:pPr marL="65485" indent="-65485"/>
            <a:r>
              <a:rPr lang="en-US" altLang="ja-JP" sz="110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10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検出エリアの形状を変更すると、設定していたエリアは削除されます。</a:t>
            </a:r>
          </a:p>
        </p:txBody>
      </p:sp>
    </p:spTree>
    <p:extLst>
      <p:ext uri="{BB962C8B-B14F-4D97-AF65-F5344CB8AC3E}">
        <p14:creationId xmlns:p14="http://schemas.microsoft.com/office/powerpoint/2010/main" val="39538833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カメラの設定：基本タブ</a:t>
            </a:r>
          </a:p>
        </p:txBody>
      </p:sp>
      <p:sp>
        <p:nvSpPr>
          <p:cNvPr id="3" name="AutoShape 6">
            <a:extLst>
              <a:ext uri="{FF2B5EF4-FFF2-40B4-BE49-F238E27FC236}">
                <a16:creationId xmlns:a16="http://schemas.microsoft.com/office/drawing/2014/main" id="{86054F8A-CCDC-A5A7-1E43-70DDB1C54E6B}"/>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現場に応じた詳細の設定をします</a:t>
            </a:r>
          </a:p>
        </p:txBody>
      </p:sp>
      <p:sp>
        <p:nvSpPr>
          <p:cNvPr id="4" name="角丸四角形 3">
            <a:extLst>
              <a:ext uri="{FF2B5EF4-FFF2-40B4-BE49-F238E27FC236}">
                <a16:creationId xmlns:a16="http://schemas.microsoft.com/office/drawing/2014/main" id="{A3E72E0C-BD7E-FB83-F0A8-02EBF68C1720}"/>
              </a:ext>
            </a:extLst>
          </p:cNvPr>
          <p:cNvSpPr/>
          <p:nvPr/>
        </p:nvSpPr>
        <p:spPr>
          <a:xfrm>
            <a:off x="204360" y="1032579"/>
            <a:ext cx="2835315" cy="88262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zh-TW" altLang="en-US" sz="1050" kern="0" dirty="0">
                <a:solidFill>
                  <a:prstClr val="black"/>
                </a:solidFill>
                <a:latin typeface="Yu Gothic UI" panose="020B0500000000000000" pitchFamily="34" charset="-128"/>
                <a:ea typeface="Yu Gothic UI" panose="020B0500000000000000" pitchFamily="34" charset="-128"/>
              </a:rPr>
              <a:t>推奨画質設定</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srgbClr val="2C32FB"/>
                </a:solidFill>
                <a:latin typeface="Yu Gothic UI" panose="020B0500000000000000" pitchFamily="34" charset="-128"/>
                <a:ea typeface="Yu Gothic UI" panose="020B0500000000000000" pitchFamily="34" charset="-128"/>
              </a:rPr>
              <a:t>設置環境を選択し、ナンバー認識に適した画質に一括設定します</a:t>
            </a:r>
          </a:p>
        </p:txBody>
      </p:sp>
      <p:sp>
        <p:nvSpPr>
          <p:cNvPr id="5" name="正方形/長方形 4">
            <a:extLst>
              <a:ext uri="{FF2B5EF4-FFF2-40B4-BE49-F238E27FC236}">
                <a16:creationId xmlns:a16="http://schemas.microsoft.com/office/drawing/2014/main" id="{CF75CF8D-E47C-5605-BCBF-E0B6A1ADF3D4}"/>
              </a:ext>
            </a:extLst>
          </p:cNvPr>
          <p:cNvSpPr/>
          <p:nvPr/>
        </p:nvSpPr>
        <p:spPr>
          <a:xfrm>
            <a:off x="268493" y="861184"/>
            <a:ext cx="816841"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Step-8</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6" name="テキスト ボックス 5">
            <a:extLst>
              <a:ext uri="{FF2B5EF4-FFF2-40B4-BE49-F238E27FC236}">
                <a16:creationId xmlns:a16="http://schemas.microsoft.com/office/drawing/2014/main" id="{7875EF48-807A-58DB-1E50-FDDC31838FEF}"/>
              </a:ext>
            </a:extLst>
          </p:cNvPr>
          <p:cNvSpPr txBox="1"/>
          <p:nvPr/>
        </p:nvSpPr>
        <p:spPr>
          <a:xfrm>
            <a:off x="4010025" y="982697"/>
            <a:ext cx="4505325" cy="3323987"/>
          </a:xfrm>
          <a:prstGeom prst="rect">
            <a:avLst/>
          </a:prstGeom>
          <a:noFill/>
        </p:spPr>
        <p:txBody>
          <a:bodyPr wrap="square" rtlCol="0">
            <a:spAutoFit/>
          </a:bodyPr>
          <a:lstStyle/>
          <a:p>
            <a:r>
              <a:rPr lang="ja-JP" altLang="en-US" sz="1000" dirty="0">
                <a:solidFill>
                  <a:prstClr val="black"/>
                </a:solidFill>
                <a:latin typeface="Yu Gothic UI" panose="020B0500000000000000" pitchFamily="34" charset="-128"/>
                <a:ea typeface="Yu Gothic UI" panose="020B0500000000000000" pitchFamily="34" charset="-128"/>
              </a:rPr>
              <a:t>■外部照明は、赤外線投光器を意味します。</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赤外線投光器を使用するときに選択します。</a:t>
            </a:r>
            <a:br>
              <a:rPr lang="en-US" altLang="ja-JP" sz="1000" dirty="0">
                <a:solidFill>
                  <a:prstClr val="black"/>
                </a:solidFill>
                <a:latin typeface="Yu Gothic UI" panose="020B0500000000000000" pitchFamily="34" charset="-128"/>
                <a:ea typeface="Yu Gothic UI" panose="020B0500000000000000" pitchFamily="34" charset="-128"/>
              </a:rPr>
            </a:b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srgbClr val="FF0000"/>
                </a:solidFill>
                <a:latin typeface="Yu Gothic UI" panose="020B0500000000000000" pitchFamily="34" charset="-128"/>
                <a:ea typeface="Yu Gothic UI" panose="020B0500000000000000" pitchFamily="34" charset="-128"/>
              </a:rPr>
              <a:t>★選択のポイント</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a:t>
            </a:r>
            <a:r>
              <a:rPr lang="ja-JP" altLang="en-US" sz="1000" dirty="0">
                <a:solidFill>
                  <a:srgbClr val="FF0000"/>
                </a:solidFill>
                <a:latin typeface="Yu Gothic UI" panose="020B0500000000000000" pitchFamily="34" charset="-128"/>
                <a:ea typeface="Yu Gothic UI" panose="020B0500000000000000" pitchFamily="34" charset="-128"/>
              </a:rPr>
              <a:t>強い照明が設置されており昼夜の照度差がないような状態以外の環境で</a:t>
            </a:r>
            <a:endParaRPr lang="en-US" altLang="ja-JP" sz="1000" dirty="0">
              <a:solidFill>
                <a:srgbClr val="FF0000"/>
              </a:solidFill>
              <a:latin typeface="Yu Gothic UI" panose="020B0500000000000000" pitchFamily="34" charset="-128"/>
              <a:ea typeface="Yu Gothic UI" panose="020B0500000000000000" pitchFamily="34" charset="-128"/>
            </a:endParaRPr>
          </a:p>
          <a:p>
            <a:r>
              <a:rPr lang="ja-JP" altLang="en-US" sz="1000" dirty="0">
                <a:solidFill>
                  <a:srgbClr val="FF0000"/>
                </a:solidFill>
                <a:latin typeface="Yu Gothic UI" panose="020B0500000000000000" pitchFamily="34" charset="-128"/>
                <a:ea typeface="Yu Gothic UI" panose="020B0500000000000000" pitchFamily="34" charset="-128"/>
              </a:rPr>
              <a:t>　夜間使用をする際には、別売</a:t>
            </a:r>
            <a:r>
              <a:rPr lang="en-US" altLang="ja-JP" sz="1000" dirty="0">
                <a:solidFill>
                  <a:srgbClr val="FF0000"/>
                </a:solidFill>
                <a:latin typeface="Yu Gothic UI" panose="020B0500000000000000" pitchFamily="34" charset="-128"/>
                <a:ea typeface="Yu Gothic UI" panose="020B0500000000000000" pitchFamily="34" charset="-128"/>
              </a:rPr>
              <a:t>(</a:t>
            </a:r>
            <a:r>
              <a:rPr lang="en-US" altLang="ja-JP" sz="1000" dirty="0" err="1">
                <a:solidFill>
                  <a:srgbClr val="FF0000"/>
                </a:solidFill>
                <a:latin typeface="Yu Gothic UI" panose="020B0500000000000000" pitchFamily="34" charset="-128"/>
                <a:ea typeface="Yu Gothic UI" panose="020B0500000000000000" pitchFamily="34" charset="-128"/>
              </a:rPr>
              <a:t>Raytec</a:t>
            </a:r>
            <a:r>
              <a:rPr lang="ja-JP" altLang="en-US" sz="1000" dirty="0">
                <a:solidFill>
                  <a:srgbClr val="FF0000"/>
                </a:solidFill>
                <a:latin typeface="Yu Gothic UI" panose="020B0500000000000000" pitchFamily="34" charset="-128"/>
                <a:ea typeface="Yu Gothic UI" panose="020B0500000000000000" pitchFamily="34" charset="-128"/>
              </a:rPr>
              <a:t>製）の外部</a:t>
            </a:r>
            <a:r>
              <a:rPr lang="en-US" altLang="ja-JP" sz="1000" dirty="0">
                <a:solidFill>
                  <a:srgbClr val="FF0000"/>
                </a:solidFill>
                <a:latin typeface="Yu Gothic UI" panose="020B0500000000000000" pitchFamily="34" charset="-128"/>
                <a:ea typeface="Yu Gothic UI" panose="020B0500000000000000" pitchFamily="34" charset="-128"/>
              </a:rPr>
              <a:t>IR-LED</a:t>
            </a:r>
            <a:r>
              <a:rPr lang="ja-JP" altLang="en-US" sz="1000" dirty="0">
                <a:solidFill>
                  <a:srgbClr val="FF0000"/>
                </a:solidFill>
                <a:latin typeface="Yu Gothic UI" panose="020B0500000000000000" pitchFamily="34" charset="-128"/>
                <a:ea typeface="Yu Gothic UI" panose="020B0500000000000000" pitchFamily="34" charset="-128"/>
              </a:rPr>
              <a:t>をご使用ください。</a:t>
            </a:r>
            <a:br>
              <a:rPr lang="en-US" altLang="ja-JP" sz="1000" dirty="0">
                <a:solidFill>
                  <a:srgbClr val="FF0000"/>
                </a:solidFill>
                <a:latin typeface="Yu Gothic UI" panose="020B0500000000000000" pitchFamily="34" charset="-128"/>
                <a:ea typeface="Yu Gothic UI" panose="020B0500000000000000" pitchFamily="34" charset="-128"/>
              </a:rPr>
            </a:br>
            <a:r>
              <a:rPr lang="ja-JP" altLang="en-US" sz="1000" dirty="0">
                <a:solidFill>
                  <a:srgbClr val="FF0000"/>
                </a:solidFill>
                <a:latin typeface="Yu Gothic UI" panose="020B0500000000000000" pitchFamily="34" charset="-128"/>
                <a:ea typeface="Yu Gothic UI" panose="020B0500000000000000" pitchFamily="34" charset="-128"/>
              </a:rPr>
              <a:t>　そして外部照明を使用に「✔」を入れてください。</a:t>
            </a:r>
            <a:br>
              <a:rPr lang="en-US" altLang="ja-JP" sz="1000" dirty="0">
                <a:solidFill>
                  <a:srgbClr val="FF0000"/>
                </a:solidFill>
                <a:latin typeface="Yu Gothic UI" panose="020B0500000000000000" pitchFamily="34" charset="-128"/>
                <a:ea typeface="Yu Gothic UI" panose="020B0500000000000000" pitchFamily="34" charset="-128"/>
              </a:rPr>
            </a:br>
            <a:br>
              <a:rPr lang="en-US" altLang="ja-JP" sz="1000" dirty="0">
                <a:solidFill>
                  <a:srgbClr val="FF0000"/>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■カメラ内蔵の</a:t>
            </a:r>
            <a:r>
              <a:rPr lang="en-US" altLang="ja-JP" sz="1000" dirty="0">
                <a:solidFill>
                  <a:prstClr val="black"/>
                </a:solidFill>
                <a:latin typeface="Yu Gothic UI" panose="020B0500000000000000" pitchFamily="34" charset="-128"/>
                <a:ea typeface="Yu Gothic UI" panose="020B0500000000000000" pitchFamily="34" charset="-128"/>
              </a:rPr>
              <a:t>LED</a:t>
            </a:r>
            <a:r>
              <a:rPr lang="ja-JP" altLang="en-US" sz="1000" dirty="0">
                <a:solidFill>
                  <a:prstClr val="black"/>
                </a:solidFill>
                <a:latin typeface="Yu Gothic UI" panose="020B0500000000000000" pitchFamily="34" charset="-128"/>
                <a:ea typeface="Yu Gothic UI" panose="020B0500000000000000" pitchFamily="34" charset="-128"/>
              </a:rPr>
              <a:t>照明で認識できる可能性があるケースは</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・前方ナンバー、後方ナンバーのどちらかを撮影対象にする場合：</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⇒ナンバープレートの照度が</a:t>
            </a:r>
            <a:r>
              <a:rPr lang="en-US" altLang="ja-JP" sz="1000" dirty="0">
                <a:solidFill>
                  <a:prstClr val="black"/>
                </a:solidFill>
                <a:latin typeface="Yu Gothic UI" panose="020B0500000000000000" pitchFamily="34" charset="-128"/>
                <a:ea typeface="Yu Gothic UI" panose="020B0500000000000000" pitchFamily="34" charset="-128"/>
              </a:rPr>
              <a:t>40Lux</a:t>
            </a:r>
            <a:r>
              <a:rPr lang="ja-JP" altLang="en-US" sz="1000" dirty="0">
                <a:solidFill>
                  <a:prstClr val="black"/>
                </a:solidFill>
                <a:latin typeface="Yu Gothic UI" panose="020B0500000000000000" pitchFamily="34" charset="-128"/>
                <a:ea typeface="Yu Gothic UI" panose="020B0500000000000000" pitchFamily="34" charset="-128"/>
              </a:rPr>
              <a:t>以上</a:t>
            </a:r>
            <a:br>
              <a:rPr lang="ja-JP" altLang="en-US"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・前方ナンバー、後方ナンバーの両方を撮影対象にする場合</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⇒ナンバープレートの照度が</a:t>
            </a:r>
            <a:r>
              <a:rPr lang="en-US" altLang="ja-JP" sz="1000" dirty="0">
                <a:solidFill>
                  <a:prstClr val="black"/>
                </a:solidFill>
                <a:latin typeface="Yu Gothic UI" panose="020B0500000000000000" pitchFamily="34" charset="-128"/>
                <a:ea typeface="Yu Gothic UI" panose="020B0500000000000000" pitchFamily="34" charset="-128"/>
              </a:rPr>
              <a:t>200Lux</a:t>
            </a:r>
            <a:r>
              <a:rPr lang="ja-JP" altLang="en-US" sz="1000" dirty="0">
                <a:solidFill>
                  <a:prstClr val="black"/>
                </a:solidFill>
                <a:latin typeface="Yu Gothic UI" panose="020B0500000000000000" pitchFamily="34" charset="-128"/>
                <a:ea typeface="Yu Gothic UI" panose="020B0500000000000000" pitchFamily="34" charset="-128"/>
              </a:rPr>
              <a:t>以上</a:t>
            </a:r>
          </a:p>
          <a:p>
            <a:r>
              <a:rPr lang="ja-JP" altLang="en-US" sz="1000" dirty="0">
                <a:solidFill>
                  <a:prstClr val="black"/>
                </a:solidFill>
                <a:latin typeface="Yu Gothic UI" panose="020B0500000000000000" pitchFamily="34" charset="-128"/>
                <a:ea typeface="Yu Gothic UI" panose="020B0500000000000000" pitchFamily="34" charset="-128"/>
              </a:rPr>
              <a:t>・前方ナンバーのみ撮影、かつ車両が一旦停止（</a:t>
            </a:r>
            <a:r>
              <a:rPr lang="en-US" altLang="ja-JP" sz="1000" dirty="0">
                <a:solidFill>
                  <a:prstClr val="black"/>
                </a:solidFill>
                <a:latin typeface="Yu Gothic UI" panose="020B0500000000000000" pitchFamily="34" charset="-128"/>
                <a:ea typeface="Yu Gothic UI" panose="020B0500000000000000" pitchFamily="34" charset="-128"/>
              </a:rPr>
              <a:t>0km/h</a:t>
            </a:r>
            <a:r>
              <a:rPr lang="ja-JP" altLang="en-US" sz="1000" dirty="0">
                <a:solidFill>
                  <a:prstClr val="black"/>
                </a:solidFill>
                <a:latin typeface="Yu Gothic UI" panose="020B0500000000000000" pitchFamily="34" charset="-128"/>
                <a:ea typeface="Yu Gothic UI" panose="020B0500000000000000" pitchFamily="34" charset="-128"/>
              </a:rPr>
              <a:t>で</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a:t>
            </a:r>
            <a:r>
              <a:rPr lang="en-US" altLang="ja-JP" sz="1000" dirty="0">
                <a:solidFill>
                  <a:prstClr val="black"/>
                </a:solidFill>
                <a:latin typeface="Yu Gothic UI" panose="020B0500000000000000" pitchFamily="34" charset="-128"/>
                <a:ea typeface="Yu Gothic UI" panose="020B0500000000000000" pitchFamily="34" charset="-128"/>
              </a:rPr>
              <a:t>1</a:t>
            </a:r>
            <a:r>
              <a:rPr lang="ja-JP" altLang="en-US" sz="1000" dirty="0">
                <a:solidFill>
                  <a:prstClr val="black"/>
                </a:solidFill>
                <a:latin typeface="Yu Gothic UI" panose="020B0500000000000000" pitchFamily="34" charset="-128"/>
                <a:ea typeface="Yu Gothic UI" panose="020B0500000000000000" pitchFamily="34" charset="-128"/>
              </a:rPr>
              <a:t>秒間以上停止）する場合</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⇒ナンバープレートの照度が</a:t>
            </a:r>
            <a:r>
              <a:rPr lang="en-US" altLang="ja-JP" sz="1000" dirty="0">
                <a:solidFill>
                  <a:prstClr val="black"/>
                </a:solidFill>
                <a:latin typeface="Yu Gothic UI" panose="020B0500000000000000" pitchFamily="34" charset="-128"/>
                <a:ea typeface="Yu Gothic UI" panose="020B0500000000000000" pitchFamily="34" charset="-128"/>
              </a:rPr>
              <a:t>20Lux</a:t>
            </a:r>
            <a:r>
              <a:rPr lang="ja-JP" altLang="en-US" sz="1000" dirty="0">
                <a:solidFill>
                  <a:prstClr val="black"/>
                </a:solidFill>
                <a:latin typeface="Yu Gothic UI" panose="020B0500000000000000" pitchFamily="34" charset="-128"/>
                <a:ea typeface="Yu Gothic UI" panose="020B0500000000000000" pitchFamily="34" charset="-128"/>
              </a:rPr>
              <a:t>以上</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になります。</a:t>
            </a:r>
            <a:br>
              <a:rPr lang="en-US" altLang="ja-JP" sz="1000" dirty="0">
                <a:solidFill>
                  <a:prstClr val="black"/>
                </a:solidFill>
                <a:latin typeface="Yu Gothic UI" panose="020B0500000000000000" pitchFamily="34" charset="-128"/>
                <a:ea typeface="Yu Gothic UI" panose="020B0500000000000000" pitchFamily="34" charset="-128"/>
              </a:rPr>
            </a:b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srgbClr val="FF0000"/>
                </a:solidFill>
                <a:latin typeface="Yu Gothic UI" panose="020B0500000000000000" pitchFamily="34" charset="-128"/>
                <a:ea typeface="Yu Gothic UI" panose="020B0500000000000000" pitchFamily="34" charset="-128"/>
              </a:rPr>
              <a:t>★デモや運用開始時はその条件が保てても、現場環境や運用の</a:t>
            </a:r>
            <a:br>
              <a:rPr lang="en-US" altLang="ja-JP" sz="1000" dirty="0">
                <a:solidFill>
                  <a:srgbClr val="FF0000"/>
                </a:solidFill>
                <a:latin typeface="Yu Gothic UI" panose="020B0500000000000000" pitchFamily="34" charset="-128"/>
                <a:ea typeface="Yu Gothic UI" panose="020B0500000000000000" pitchFamily="34" charset="-128"/>
              </a:rPr>
            </a:br>
            <a:r>
              <a:rPr lang="ja-JP" altLang="en-US" sz="1000" dirty="0">
                <a:solidFill>
                  <a:srgbClr val="FF0000"/>
                </a:solidFill>
                <a:latin typeface="Yu Gothic UI" panose="020B0500000000000000" pitchFamily="34" charset="-128"/>
                <a:ea typeface="Yu Gothic UI" panose="020B0500000000000000" pitchFamily="34" charset="-128"/>
              </a:rPr>
              <a:t>　変化が発生する可能性がある場合は、外部照明を使用することを</a:t>
            </a:r>
            <a:br>
              <a:rPr lang="en-US" altLang="ja-JP" sz="1000" dirty="0">
                <a:solidFill>
                  <a:srgbClr val="FF0000"/>
                </a:solidFill>
                <a:latin typeface="Yu Gothic UI" panose="020B0500000000000000" pitchFamily="34" charset="-128"/>
                <a:ea typeface="Yu Gothic UI" panose="020B0500000000000000" pitchFamily="34" charset="-128"/>
              </a:rPr>
            </a:br>
            <a:r>
              <a:rPr lang="ja-JP" altLang="en-US" sz="1000" dirty="0">
                <a:solidFill>
                  <a:srgbClr val="FF0000"/>
                </a:solidFill>
                <a:latin typeface="Yu Gothic UI" panose="020B0500000000000000" pitchFamily="34" charset="-128"/>
                <a:ea typeface="Yu Gothic UI" panose="020B0500000000000000" pitchFamily="34" charset="-128"/>
              </a:rPr>
              <a:t>　強く推奨します。</a:t>
            </a:r>
          </a:p>
        </p:txBody>
      </p:sp>
      <p:pic>
        <p:nvPicPr>
          <p:cNvPr id="11" name="図 10">
            <a:extLst>
              <a:ext uri="{FF2B5EF4-FFF2-40B4-BE49-F238E27FC236}">
                <a16:creationId xmlns:a16="http://schemas.microsoft.com/office/drawing/2014/main" id="{3B718955-43D6-798D-F01E-761C663472BA}"/>
              </a:ext>
            </a:extLst>
          </p:cNvPr>
          <p:cNvPicPr>
            <a:picLocks noChangeAspect="1"/>
          </p:cNvPicPr>
          <p:nvPr/>
        </p:nvPicPr>
        <p:blipFill rotWithShape="1">
          <a:blip r:embed="rId2"/>
          <a:srcRect l="50312" t="6412" r="4354" b="35038"/>
          <a:stretch/>
        </p:blipFill>
        <p:spPr>
          <a:xfrm>
            <a:off x="337073" y="1944786"/>
            <a:ext cx="3601610" cy="2812966"/>
          </a:xfrm>
          <a:prstGeom prst="rect">
            <a:avLst/>
          </a:prstGeom>
        </p:spPr>
      </p:pic>
      <p:sp>
        <p:nvSpPr>
          <p:cNvPr id="12" name="正方形/長方形 11">
            <a:extLst>
              <a:ext uri="{FF2B5EF4-FFF2-40B4-BE49-F238E27FC236}">
                <a16:creationId xmlns:a16="http://schemas.microsoft.com/office/drawing/2014/main" id="{036D8EC0-1363-ED36-C14E-2382A2284B57}"/>
              </a:ext>
            </a:extLst>
          </p:cNvPr>
          <p:cNvSpPr/>
          <p:nvPr/>
        </p:nvSpPr>
        <p:spPr>
          <a:xfrm>
            <a:off x="516111" y="3684114"/>
            <a:ext cx="3182574" cy="651665"/>
          </a:xfrm>
          <a:prstGeom prst="rect">
            <a:avLst/>
          </a:prstGeom>
          <a:noFill/>
          <a:ln w="25400" cap="flat" cmpd="sng" algn="ctr">
            <a:solidFill>
              <a:srgbClr val="FF0000"/>
            </a:solidFill>
            <a:prstDash val="solid"/>
            <a:miter lim="800000"/>
          </a:ln>
          <a:effectLst/>
        </p:spPr>
        <p:txBody>
          <a:bodyPr rtlCol="0" anchor="ctr"/>
          <a:lstStyle/>
          <a:p>
            <a:pPr algn="ctr">
              <a:defRPr/>
            </a:pPr>
            <a:r>
              <a:rPr kumimoji="0" lang="ja-JP" altLang="en-US" kern="0">
                <a:solidFill>
                  <a:prstClr val="white"/>
                </a:solidFill>
                <a:latin typeface="Yu Gothic UI" panose="020B0500000000000000" pitchFamily="34" charset="-128"/>
                <a:ea typeface="Yu Gothic UI" panose="020B0500000000000000" pitchFamily="34" charset="-128"/>
              </a:rPr>
              <a:t>ｄ</a:t>
            </a:r>
          </a:p>
        </p:txBody>
      </p:sp>
      <p:sp>
        <p:nvSpPr>
          <p:cNvPr id="14" name="正方形/長方形 13">
            <a:extLst>
              <a:ext uri="{FF2B5EF4-FFF2-40B4-BE49-F238E27FC236}">
                <a16:creationId xmlns:a16="http://schemas.microsoft.com/office/drawing/2014/main" id="{A96E9BD3-2C2F-D4C0-8603-DA9A81BDAEC6}"/>
              </a:ext>
            </a:extLst>
          </p:cNvPr>
          <p:cNvSpPr/>
          <p:nvPr/>
        </p:nvSpPr>
        <p:spPr>
          <a:xfrm>
            <a:off x="1714499" y="3737455"/>
            <a:ext cx="1592581" cy="163985"/>
          </a:xfrm>
          <a:prstGeom prst="rect">
            <a:avLst/>
          </a:prstGeom>
          <a:noFill/>
          <a:ln w="25400" cap="flat" cmpd="sng" algn="ctr">
            <a:solidFill>
              <a:srgbClr val="FF0000"/>
            </a:solidFill>
            <a:prstDash val="solid"/>
            <a:miter lim="800000"/>
          </a:ln>
          <a:effectLst/>
        </p:spPr>
        <p:txBody>
          <a:bodyPr rtlCol="0" anchor="ctr"/>
          <a:lstStyle/>
          <a:p>
            <a:pPr algn="ctr">
              <a:defRPr/>
            </a:pPr>
            <a:r>
              <a:rPr kumimoji="0" lang="ja-JP" altLang="en-US" kern="0">
                <a:solidFill>
                  <a:prstClr val="white"/>
                </a:solidFill>
                <a:latin typeface="Yu Gothic UI" panose="020B0500000000000000" pitchFamily="34" charset="-128"/>
                <a:ea typeface="Yu Gothic UI" panose="020B0500000000000000" pitchFamily="34" charset="-128"/>
              </a:rPr>
              <a:t>ｄ</a:t>
            </a:r>
          </a:p>
        </p:txBody>
      </p:sp>
    </p:spTree>
    <p:extLst>
      <p:ext uri="{BB962C8B-B14F-4D97-AF65-F5344CB8AC3E}">
        <p14:creationId xmlns:p14="http://schemas.microsoft.com/office/powerpoint/2010/main" val="2564270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D1633EDF-98BF-86C6-D5AB-A68F65FFCC21}"/>
              </a:ext>
            </a:extLst>
          </p:cNvPr>
          <p:cNvPicPr>
            <a:picLocks noChangeAspect="1"/>
          </p:cNvPicPr>
          <p:nvPr/>
        </p:nvPicPr>
        <p:blipFill rotWithShape="1">
          <a:blip r:embed="rId2"/>
          <a:srcRect l="50312" t="6412" r="4354" b="35038"/>
          <a:stretch/>
        </p:blipFill>
        <p:spPr>
          <a:xfrm>
            <a:off x="337073" y="1944786"/>
            <a:ext cx="3601610" cy="2812966"/>
          </a:xfrm>
          <a:prstGeom prst="rect">
            <a:avLst/>
          </a:prstGeom>
        </p:spPr>
      </p:pic>
      <p:pic>
        <p:nvPicPr>
          <p:cNvPr id="13" name="図 12">
            <a:extLst>
              <a:ext uri="{FF2B5EF4-FFF2-40B4-BE49-F238E27FC236}">
                <a16:creationId xmlns:a16="http://schemas.microsoft.com/office/drawing/2014/main" id="{74859E37-57BC-53EA-426B-D4FE5F49F61C}"/>
              </a:ext>
            </a:extLst>
          </p:cNvPr>
          <p:cNvPicPr>
            <a:picLocks noChangeAspect="1"/>
          </p:cNvPicPr>
          <p:nvPr/>
        </p:nvPicPr>
        <p:blipFill rotWithShape="1">
          <a:blip r:embed="rId3"/>
          <a:srcRect l="53463" t="43203" r="1369" b="25167"/>
          <a:stretch/>
        </p:blipFill>
        <p:spPr>
          <a:xfrm>
            <a:off x="4316784" y="3013798"/>
            <a:ext cx="3456384" cy="1477328"/>
          </a:xfrm>
          <a:prstGeom prst="rect">
            <a:avLst/>
          </a:prstGeom>
        </p:spPr>
      </p:pic>
      <p:sp>
        <p:nvSpPr>
          <p:cNvPr id="2" name="タイトル 1"/>
          <p:cNvSpPr>
            <a:spLocks noGrp="1"/>
          </p:cNvSpPr>
          <p:nvPr>
            <p:ph type="title"/>
          </p:nvPr>
        </p:nvSpPr>
        <p:spPr/>
        <p:txBody>
          <a:bodyPr/>
          <a:lstStyle/>
          <a:p>
            <a:r>
              <a:rPr kumimoji="1" lang="ja-JP" altLang="en-US" dirty="0"/>
              <a:t>カメラの設定：基本タブ</a:t>
            </a:r>
          </a:p>
        </p:txBody>
      </p:sp>
      <p:sp>
        <p:nvSpPr>
          <p:cNvPr id="3" name="AutoShape 6">
            <a:extLst>
              <a:ext uri="{FF2B5EF4-FFF2-40B4-BE49-F238E27FC236}">
                <a16:creationId xmlns:a16="http://schemas.microsoft.com/office/drawing/2014/main" id="{38C4281C-2F66-F663-BA7D-C54DADF66CFE}"/>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現場に応じた詳細の設定をします</a:t>
            </a:r>
          </a:p>
        </p:txBody>
      </p:sp>
      <p:sp>
        <p:nvSpPr>
          <p:cNvPr id="4" name="角丸四角形 3">
            <a:extLst>
              <a:ext uri="{FF2B5EF4-FFF2-40B4-BE49-F238E27FC236}">
                <a16:creationId xmlns:a16="http://schemas.microsoft.com/office/drawing/2014/main" id="{7D439F84-5C05-EA8D-2C0A-6B06049B3C82}"/>
              </a:ext>
            </a:extLst>
          </p:cNvPr>
          <p:cNvSpPr/>
          <p:nvPr/>
        </p:nvSpPr>
        <p:spPr>
          <a:xfrm>
            <a:off x="204360" y="1032579"/>
            <a:ext cx="2835315" cy="88262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zh-TW" altLang="en-US" sz="1050" kern="0" dirty="0">
                <a:solidFill>
                  <a:prstClr val="black"/>
                </a:solidFill>
                <a:latin typeface="Yu Gothic UI" panose="020B0500000000000000" pitchFamily="34" charset="-128"/>
                <a:ea typeface="Yu Gothic UI" panose="020B0500000000000000" pitchFamily="34" charset="-128"/>
              </a:rPr>
              <a:t>推奨画質設定</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srgbClr val="2C32FB"/>
                </a:solidFill>
                <a:latin typeface="Yu Gothic UI" panose="020B0500000000000000" pitchFamily="34" charset="-128"/>
                <a:ea typeface="Yu Gothic UI" panose="020B0500000000000000" pitchFamily="34" charset="-128"/>
              </a:rPr>
              <a:t>設置環境を選択し、ナンバー認識に適した画質に一括設定します</a:t>
            </a:r>
          </a:p>
        </p:txBody>
      </p:sp>
      <p:sp>
        <p:nvSpPr>
          <p:cNvPr id="5" name="正方形/長方形 4">
            <a:extLst>
              <a:ext uri="{FF2B5EF4-FFF2-40B4-BE49-F238E27FC236}">
                <a16:creationId xmlns:a16="http://schemas.microsoft.com/office/drawing/2014/main" id="{67088845-C25E-6E62-20FD-3AD609839927}"/>
              </a:ext>
            </a:extLst>
          </p:cNvPr>
          <p:cNvSpPr/>
          <p:nvPr/>
        </p:nvSpPr>
        <p:spPr>
          <a:xfrm>
            <a:off x="268493" y="861184"/>
            <a:ext cx="816841"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Step-9</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6" name="テキスト ボックス 5">
            <a:extLst>
              <a:ext uri="{FF2B5EF4-FFF2-40B4-BE49-F238E27FC236}">
                <a16:creationId xmlns:a16="http://schemas.microsoft.com/office/drawing/2014/main" id="{2A28808B-2D5E-B2A5-3016-6D18FA14FC8D}"/>
              </a:ext>
            </a:extLst>
          </p:cNvPr>
          <p:cNvSpPr txBox="1"/>
          <p:nvPr/>
        </p:nvSpPr>
        <p:spPr>
          <a:xfrm>
            <a:off x="4228430" y="982136"/>
            <a:ext cx="4313590" cy="1477328"/>
          </a:xfrm>
          <a:prstGeom prst="rect">
            <a:avLst/>
          </a:prstGeom>
          <a:noFill/>
        </p:spPr>
        <p:txBody>
          <a:bodyPr wrap="square" rtlCol="0">
            <a:spAutoFit/>
          </a:bodyPr>
          <a:lstStyle/>
          <a:p>
            <a:r>
              <a:rPr lang="ja-JP" altLang="en-US" sz="1000" dirty="0">
                <a:solidFill>
                  <a:prstClr val="black"/>
                </a:solidFill>
                <a:latin typeface="Yu Gothic UI" panose="020B0500000000000000" pitchFamily="34" charset="-128"/>
                <a:ea typeface="Yu Gothic UI" panose="020B0500000000000000" pitchFamily="34" charset="-128"/>
              </a:rPr>
              <a:t>■外部照明（</a:t>
            </a:r>
            <a:r>
              <a:rPr lang="en-US" altLang="ja-JP" sz="1000" dirty="0" err="1">
                <a:solidFill>
                  <a:prstClr val="black"/>
                </a:solidFill>
                <a:latin typeface="Yu Gothic UI" panose="020B0500000000000000" pitchFamily="34" charset="-128"/>
                <a:ea typeface="Yu Gothic UI" panose="020B0500000000000000" pitchFamily="34" charset="-128"/>
              </a:rPr>
              <a:t>Raytec</a:t>
            </a:r>
            <a:r>
              <a:rPr lang="ja-JP" altLang="en-US" sz="1000" dirty="0">
                <a:solidFill>
                  <a:prstClr val="black"/>
                </a:solidFill>
                <a:latin typeface="Yu Gothic UI" panose="020B0500000000000000" pitchFamily="34" charset="-128"/>
                <a:ea typeface="Yu Gothic UI" panose="020B0500000000000000" pitchFamily="34" charset="-128"/>
              </a:rPr>
              <a:t>製 赤外線投光器）を使用するか？しないか？の選択後、</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a:t>
            </a:r>
            <a:r>
              <a:rPr lang="en-US" altLang="ja-JP" sz="1000" dirty="0">
                <a:solidFill>
                  <a:prstClr val="black"/>
                </a:solidFill>
                <a:latin typeface="Yu Gothic UI" panose="020B0500000000000000" pitchFamily="34" charset="-128"/>
                <a:ea typeface="Yu Gothic UI" panose="020B0500000000000000" pitchFamily="34" charset="-128"/>
              </a:rPr>
              <a:t>6</a:t>
            </a:r>
            <a:r>
              <a:rPr lang="ja-JP" altLang="en-US" sz="1000" dirty="0">
                <a:solidFill>
                  <a:prstClr val="black"/>
                </a:solidFill>
                <a:latin typeface="Yu Gothic UI" panose="020B0500000000000000" pitchFamily="34" charset="-128"/>
                <a:ea typeface="Yu Gothic UI" panose="020B0500000000000000" pitchFamily="34" charset="-128"/>
              </a:rPr>
              <a:t>つの運用のいずれかを選択して、「実行」をクリックすると、選択した条件にあった推奨の画質設定をします。</a:t>
            </a:r>
            <a:br>
              <a:rPr lang="en-US" altLang="ja-JP" sz="1000" dirty="0">
                <a:solidFill>
                  <a:prstClr val="black"/>
                </a:solidFill>
                <a:latin typeface="Yu Gothic UI" panose="020B0500000000000000" pitchFamily="34" charset="-128"/>
                <a:ea typeface="Yu Gothic UI" panose="020B0500000000000000" pitchFamily="34" charset="-128"/>
              </a:rPr>
            </a:b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srgbClr val="FF0000"/>
                </a:solidFill>
                <a:latin typeface="Yu Gothic UI" panose="020B0500000000000000" pitchFamily="34" charset="-128"/>
                <a:ea typeface="Yu Gothic UI" panose="020B0500000000000000" pitchFamily="34" charset="-128"/>
              </a:rPr>
              <a:t>★選択のポイント</a:t>
            </a:r>
            <a:br>
              <a:rPr lang="en-US" altLang="ja-JP" sz="1000" dirty="0">
                <a:solidFill>
                  <a:srgbClr val="FF0000"/>
                </a:solidFill>
                <a:latin typeface="Yu Gothic UI" panose="020B0500000000000000" pitchFamily="34" charset="-128"/>
                <a:ea typeface="Yu Gothic UI" panose="020B0500000000000000" pitchFamily="34" charset="-128"/>
              </a:rPr>
            </a:br>
            <a:r>
              <a:rPr lang="ja-JP" altLang="en-US" sz="1000" dirty="0">
                <a:solidFill>
                  <a:srgbClr val="FF0000"/>
                </a:solidFill>
                <a:latin typeface="Yu Gothic UI" panose="020B0500000000000000" pitchFamily="34" charset="-128"/>
                <a:ea typeface="Yu Gothic UI" panose="020B0500000000000000" pitchFamily="34" charset="-128"/>
              </a:rPr>
              <a:t>車両が一旦停止するか？否か？</a:t>
            </a:r>
            <a:br>
              <a:rPr lang="en-US" altLang="ja-JP" sz="1000" dirty="0">
                <a:solidFill>
                  <a:srgbClr val="FF0000"/>
                </a:solidFill>
                <a:latin typeface="Yu Gothic UI" panose="020B0500000000000000" pitchFamily="34" charset="-128"/>
                <a:ea typeface="Yu Gothic UI" panose="020B0500000000000000" pitchFamily="34" charset="-128"/>
              </a:rPr>
            </a:br>
            <a:r>
              <a:rPr lang="ja-JP" altLang="en-US" sz="1000" dirty="0">
                <a:solidFill>
                  <a:srgbClr val="FF0000"/>
                </a:solidFill>
                <a:latin typeface="Yu Gothic UI" panose="020B0500000000000000" pitchFamily="34" charset="-128"/>
                <a:ea typeface="Yu Gothic UI" panose="020B0500000000000000" pitchFamily="34" charset="-128"/>
              </a:rPr>
              <a:t>　⇒一旦停止とは、</a:t>
            </a:r>
            <a:r>
              <a:rPr lang="en-US" altLang="ja-JP" sz="1000" dirty="0">
                <a:solidFill>
                  <a:srgbClr val="FF0000"/>
                </a:solidFill>
                <a:latin typeface="Yu Gothic UI" panose="020B0500000000000000" pitchFamily="34" charset="-128"/>
                <a:ea typeface="Yu Gothic UI" panose="020B0500000000000000" pitchFamily="34" charset="-128"/>
              </a:rPr>
              <a:t>0km/h</a:t>
            </a:r>
            <a:r>
              <a:rPr lang="ja-JP" altLang="en-US" sz="1000" dirty="0">
                <a:solidFill>
                  <a:srgbClr val="FF0000"/>
                </a:solidFill>
                <a:latin typeface="Yu Gothic UI" panose="020B0500000000000000" pitchFamily="34" charset="-128"/>
                <a:ea typeface="Yu Gothic UI" panose="020B0500000000000000" pitchFamily="34" charset="-128"/>
              </a:rPr>
              <a:t>で</a:t>
            </a:r>
            <a:r>
              <a:rPr lang="en-US" altLang="ja-JP" sz="1000" dirty="0">
                <a:solidFill>
                  <a:srgbClr val="FF0000"/>
                </a:solidFill>
                <a:latin typeface="Yu Gothic UI" panose="020B0500000000000000" pitchFamily="34" charset="-128"/>
                <a:ea typeface="Yu Gothic UI" panose="020B0500000000000000" pitchFamily="34" charset="-128"/>
              </a:rPr>
              <a:t>1</a:t>
            </a:r>
            <a:r>
              <a:rPr lang="ja-JP" altLang="en-US" sz="1000" dirty="0">
                <a:solidFill>
                  <a:srgbClr val="FF0000"/>
                </a:solidFill>
                <a:latin typeface="Yu Gothic UI" panose="020B0500000000000000" pitchFamily="34" charset="-128"/>
                <a:ea typeface="Yu Gothic UI" panose="020B0500000000000000" pitchFamily="34" charset="-128"/>
              </a:rPr>
              <a:t>秒間以上停止を意味します。</a:t>
            </a:r>
            <a:br>
              <a:rPr lang="en-US" altLang="ja-JP" sz="1000" dirty="0">
                <a:solidFill>
                  <a:srgbClr val="FF0000"/>
                </a:solidFill>
                <a:latin typeface="Yu Gothic UI" panose="020B0500000000000000" pitchFamily="34" charset="-128"/>
                <a:ea typeface="Yu Gothic UI" panose="020B0500000000000000" pitchFamily="34" charset="-128"/>
              </a:rPr>
            </a:br>
            <a:r>
              <a:rPr lang="ja-JP" altLang="en-US" sz="1000" dirty="0">
                <a:solidFill>
                  <a:srgbClr val="FF0000"/>
                </a:solidFill>
                <a:latin typeface="Yu Gothic UI" panose="020B0500000000000000" pitchFamily="34" charset="-128"/>
                <a:ea typeface="Yu Gothic UI" panose="020B0500000000000000" pitchFamily="34" charset="-128"/>
              </a:rPr>
              <a:t>撮影するナンバーの対象</a:t>
            </a:r>
            <a:br>
              <a:rPr lang="en-US" altLang="ja-JP" sz="1000" dirty="0">
                <a:solidFill>
                  <a:srgbClr val="FF0000"/>
                </a:solidFill>
                <a:latin typeface="Yu Gothic UI" panose="020B0500000000000000" pitchFamily="34" charset="-128"/>
                <a:ea typeface="Yu Gothic UI" panose="020B0500000000000000" pitchFamily="34" charset="-128"/>
              </a:rPr>
            </a:br>
            <a:r>
              <a:rPr lang="ja-JP" altLang="en-US" sz="1000" dirty="0">
                <a:solidFill>
                  <a:srgbClr val="FF0000"/>
                </a:solidFill>
                <a:latin typeface="Yu Gothic UI" panose="020B0500000000000000" pitchFamily="34" charset="-128"/>
                <a:ea typeface="Yu Gothic UI" panose="020B0500000000000000" pitchFamily="34" charset="-128"/>
              </a:rPr>
              <a:t>　⇒前方</a:t>
            </a:r>
            <a:r>
              <a:rPr lang="en-US" altLang="ja-JP" sz="1000" dirty="0">
                <a:solidFill>
                  <a:srgbClr val="FF0000"/>
                </a:solidFill>
                <a:latin typeface="Yu Gothic UI" panose="020B0500000000000000" pitchFamily="34" charset="-128"/>
                <a:ea typeface="Yu Gothic UI" panose="020B0500000000000000" pitchFamily="34" charset="-128"/>
              </a:rPr>
              <a:t>/</a:t>
            </a:r>
            <a:r>
              <a:rPr lang="ja-JP" altLang="en-US" sz="1000" dirty="0">
                <a:solidFill>
                  <a:srgbClr val="FF0000"/>
                </a:solidFill>
                <a:latin typeface="Yu Gothic UI" panose="020B0500000000000000" pitchFamily="34" charset="-128"/>
                <a:ea typeface="Yu Gothic UI" panose="020B0500000000000000" pitchFamily="34" charset="-128"/>
              </a:rPr>
              <a:t>後方</a:t>
            </a:r>
            <a:r>
              <a:rPr lang="en-US" altLang="ja-JP" sz="1000" dirty="0">
                <a:solidFill>
                  <a:srgbClr val="FF0000"/>
                </a:solidFill>
                <a:latin typeface="Yu Gothic UI" panose="020B0500000000000000" pitchFamily="34" charset="-128"/>
                <a:ea typeface="Yu Gothic UI" panose="020B0500000000000000" pitchFamily="34" charset="-128"/>
              </a:rPr>
              <a:t>/</a:t>
            </a:r>
            <a:r>
              <a:rPr lang="ja-JP" altLang="en-US" sz="1000" dirty="0">
                <a:solidFill>
                  <a:srgbClr val="FF0000"/>
                </a:solidFill>
                <a:latin typeface="Yu Gothic UI" panose="020B0500000000000000" pitchFamily="34" charset="-128"/>
                <a:ea typeface="Yu Gothic UI" panose="020B0500000000000000" pitchFamily="34" charset="-128"/>
              </a:rPr>
              <a:t>両方から選択します。</a:t>
            </a:r>
          </a:p>
        </p:txBody>
      </p:sp>
      <p:sp>
        <p:nvSpPr>
          <p:cNvPr id="11" name="正方形/長方形 10">
            <a:extLst>
              <a:ext uri="{FF2B5EF4-FFF2-40B4-BE49-F238E27FC236}">
                <a16:creationId xmlns:a16="http://schemas.microsoft.com/office/drawing/2014/main" id="{70CD3B0C-B939-E892-C9D0-14B99E6F4FAF}"/>
              </a:ext>
            </a:extLst>
          </p:cNvPr>
          <p:cNvSpPr/>
          <p:nvPr/>
        </p:nvSpPr>
        <p:spPr>
          <a:xfrm>
            <a:off x="516111" y="3684114"/>
            <a:ext cx="3182574" cy="651665"/>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12" name="正方形/長方形 11">
            <a:extLst>
              <a:ext uri="{FF2B5EF4-FFF2-40B4-BE49-F238E27FC236}">
                <a16:creationId xmlns:a16="http://schemas.microsoft.com/office/drawing/2014/main" id="{AC2277C5-DF01-E9EF-9F12-CB923D3FB541}"/>
              </a:ext>
            </a:extLst>
          </p:cNvPr>
          <p:cNvSpPr/>
          <p:nvPr/>
        </p:nvSpPr>
        <p:spPr>
          <a:xfrm>
            <a:off x="1706583" y="3927953"/>
            <a:ext cx="1592581" cy="163985"/>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17" name="正方形/長方形 16">
            <a:extLst>
              <a:ext uri="{FF2B5EF4-FFF2-40B4-BE49-F238E27FC236}">
                <a16:creationId xmlns:a16="http://schemas.microsoft.com/office/drawing/2014/main" id="{03FBF82E-B009-483C-C8B7-FCDB2705B4A9}"/>
              </a:ext>
            </a:extLst>
          </p:cNvPr>
          <p:cNvSpPr/>
          <p:nvPr/>
        </p:nvSpPr>
        <p:spPr>
          <a:xfrm>
            <a:off x="5688298" y="3443219"/>
            <a:ext cx="1878362" cy="846841"/>
          </a:xfrm>
          <a:prstGeom prst="rect">
            <a:avLst/>
          </a:prstGeom>
          <a:noFill/>
          <a:ln w="25400" cap="flat" cmpd="sng" algn="ctr">
            <a:solidFill>
              <a:srgbClr val="FF0000"/>
            </a:solidFill>
            <a:prstDash val="solid"/>
            <a:miter lim="800000"/>
          </a:ln>
          <a:effectLst/>
        </p:spPr>
        <p:txBody>
          <a:bodyPr rtlCol="0" anchor="ctr"/>
          <a:lstStyle/>
          <a:p>
            <a:pPr algn="ctr">
              <a:defRPr/>
            </a:pPr>
            <a:r>
              <a:rPr kumimoji="0" lang="ja-JP" altLang="en-US" kern="0">
                <a:solidFill>
                  <a:prstClr val="white"/>
                </a:solidFill>
                <a:latin typeface="Yu Gothic UI" panose="020B0500000000000000" pitchFamily="34" charset="-128"/>
                <a:ea typeface="Yu Gothic UI" panose="020B0500000000000000" pitchFamily="34" charset="-128"/>
              </a:rPr>
              <a:t>ｄ</a:t>
            </a:r>
          </a:p>
        </p:txBody>
      </p:sp>
    </p:spTree>
    <p:extLst>
      <p:ext uri="{BB962C8B-B14F-4D97-AF65-F5344CB8AC3E}">
        <p14:creationId xmlns:p14="http://schemas.microsoft.com/office/powerpoint/2010/main" val="4195187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カメラの設定：基本タブ</a:t>
            </a:r>
          </a:p>
        </p:txBody>
      </p:sp>
      <p:sp>
        <p:nvSpPr>
          <p:cNvPr id="3" name="AutoShape 6">
            <a:extLst>
              <a:ext uri="{FF2B5EF4-FFF2-40B4-BE49-F238E27FC236}">
                <a16:creationId xmlns:a16="http://schemas.microsoft.com/office/drawing/2014/main" id="{0F6B158B-34C5-0327-6EFF-104739F8B45C}"/>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現場に応じた詳細の設定をします</a:t>
            </a:r>
          </a:p>
        </p:txBody>
      </p:sp>
      <p:graphicFrame>
        <p:nvGraphicFramePr>
          <p:cNvPr id="5" name="表 4">
            <a:extLst>
              <a:ext uri="{FF2B5EF4-FFF2-40B4-BE49-F238E27FC236}">
                <a16:creationId xmlns:a16="http://schemas.microsoft.com/office/drawing/2014/main" id="{F7D9299D-7A56-37EF-0A84-BCBD3144103B}"/>
              </a:ext>
            </a:extLst>
          </p:cNvPr>
          <p:cNvGraphicFramePr>
            <a:graphicFrameLocks noGrp="1"/>
          </p:cNvGraphicFramePr>
          <p:nvPr>
            <p:extLst>
              <p:ext uri="{D42A27DB-BD31-4B8C-83A1-F6EECF244321}">
                <p14:modId xmlns:p14="http://schemas.microsoft.com/office/powerpoint/2010/main" val="119448366"/>
              </p:ext>
            </p:extLst>
          </p:nvPr>
        </p:nvGraphicFramePr>
        <p:xfrm>
          <a:off x="3115206" y="1131999"/>
          <a:ext cx="5778714" cy="3312000"/>
        </p:xfrm>
        <a:graphic>
          <a:graphicData uri="http://schemas.openxmlformats.org/drawingml/2006/table">
            <a:tbl>
              <a:tblPr/>
              <a:tblGrid>
                <a:gridCol w="1042279">
                  <a:extLst>
                    <a:ext uri="{9D8B030D-6E8A-4147-A177-3AD203B41FA5}">
                      <a16:colId xmlns:a16="http://schemas.microsoft.com/office/drawing/2014/main" val="137620600"/>
                    </a:ext>
                  </a:extLst>
                </a:gridCol>
                <a:gridCol w="4063570">
                  <a:extLst>
                    <a:ext uri="{9D8B030D-6E8A-4147-A177-3AD203B41FA5}">
                      <a16:colId xmlns:a16="http://schemas.microsoft.com/office/drawing/2014/main" val="884147121"/>
                    </a:ext>
                  </a:extLst>
                </a:gridCol>
                <a:gridCol w="672865">
                  <a:extLst>
                    <a:ext uri="{9D8B030D-6E8A-4147-A177-3AD203B41FA5}">
                      <a16:colId xmlns:a16="http://schemas.microsoft.com/office/drawing/2014/main" val="2995552798"/>
                    </a:ext>
                  </a:extLst>
                </a:gridCol>
              </a:tblGrid>
              <a:tr h="28800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solidFill>
                            <a:schemeClr val="bg1"/>
                          </a:solidFill>
                          <a:effectLst/>
                          <a:latin typeface="Yu Gothic UI" panose="020B0500000000000000" pitchFamily="34" charset="-128"/>
                          <a:ea typeface="Yu Gothic UI" panose="020B0500000000000000" pitchFamily="34" charset="-128"/>
                        </a:rPr>
                        <a:t>外部照明</a:t>
                      </a:r>
                      <a:endParaRPr lang="ja-JP" altLang="en-US" sz="1200" b="1" i="0" u="none" strike="noStrike" dirty="0">
                        <a:solidFill>
                          <a:schemeClr val="bg1"/>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solidFill>
                            <a:schemeClr val="bg1"/>
                          </a:solidFill>
                          <a:effectLst/>
                          <a:latin typeface="Yu Gothic UI" panose="020B0500000000000000" pitchFamily="34" charset="-128"/>
                          <a:ea typeface="Yu Gothic UI" panose="020B0500000000000000" pitchFamily="34" charset="-128"/>
                        </a:rPr>
                        <a:t>リスト選択</a:t>
                      </a:r>
                      <a:endParaRPr lang="ja-JP" altLang="en-US" sz="1200" b="1" i="0" u="none" strike="noStrike" dirty="0">
                        <a:solidFill>
                          <a:schemeClr val="bg1"/>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solidFill>
                            <a:schemeClr val="bg1"/>
                          </a:solidFill>
                          <a:effectLst/>
                          <a:latin typeface="Yu Gothic UI" panose="020B0500000000000000" pitchFamily="34" charset="-128"/>
                          <a:ea typeface="Yu Gothic UI" panose="020B0500000000000000" pitchFamily="34" charset="-128"/>
                        </a:rPr>
                        <a:t>パターン</a:t>
                      </a:r>
                      <a:endParaRPr lang="ja-JP" altLang="en-US" sz="1200" b="1" i="0" u="none" strike="noStrike" dirty="0">
                        <a:solidFill>
                          <a:schemeClr val="bg1"/>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950395675"/>
                  </a:ext>
                </a:extLst>
              </a:tr>
              <a:tr h="25200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有り</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l" fontAlgn="ctr"/>
                      <a:r>
                        <a:rPr lang="ja-JP" altLang="en-US" sz="1200" b="1" u="none" strike="noStrike" dirty="0">
                          <a:effectLst/>
                          <a:latin typeface="Yu Gothic UI" panose="020B0500000000000000" pitchFamily="34" charset="-128"/>
                          <a:ea typeface="Yu Gothic UI" panose="020B0500000000000000" pitchFamily="34" charset="-128"/>
                        </a:rPr>
                        <a:t>車両が一旦停止する（前方ナンバーのみ撮影）</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①</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2113229369"/>
                  </a:ext>
                </a:extLst>
              </a:tr>
              <a:tr h="25200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有り</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l" fontAlgn="ctr"/>
                      <a:r>
                        <a:rPr lang="ja-JP" altLang="en-US" sz="1200" b="1" u="none" strike="noStrike" dirty="0">
                          <a:effectLst/>
                          <a:latin typeface="Yu Gothic UI" panose="020B0500000000000000" pitchFamily="34" charset="-128"/>
                          <a:ea typeface="Yu Gothic UI" panose="020B0500000000000000" pitchFamily="34" charset="-128"/>
                        </a:rPr>
                        <a:t>車両が一旦停止する（後方ナンバーのみ撮影）</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①</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524380690"/>
                  </a:ext>
                </a:extLst>
              </a:tr>
              <a:tr h="25200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有り</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l" fontAlgn="ctr"/>
                      <a:r>
                        <a:rPr lang="ja-JP" altLang="en-US" sz="1200" b="1" u="none" strike="noStrike" dirty="0">
                          <a:effectLst/>
                          <a:latin typeface="Yu Gothic UI" panose="020B0500000000000000" pitchFamily="34" charset="-128"/>
                          <a:ea typeface="Yu Gothic UI" panose="020B0500000000000000" pitchFamily="34" charset="-128"/>
                        </a:rPr>
                        <a:t>車両が一旦停止する（前方ナンバーと後方ナンバーを撮影）</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①</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371193351"/>
                  </a:ext>
                </a:extLst>
              </a:tr>
              <a:tr h="25200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有り</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l" fontAlgn="ctr"/>
                      <a:r>
                        <a:rPr lang="ja-JP" altLang="en-US" sz="1200" b="1" u="none" strike="noStrike" dirty="0">
                          <a:effectLst/>
                          <a:latin typeface="Yu Gothic UI" panose="020B0500000000000000" pitchFamily="34" charset="-128"/>
                          <a:ea typeface="Yu Gothic UI" panose="020B0500000000000000" pitchFamily="34" charset="-128"/>
                        </a:rPr>
                        <a:t>車両が一旦停止しない（前方ナンバーのみ撮影）</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②</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414774435"/>
                  </a:ext>
                </a:extLst>
              </a:tr>
              <a:tr h="25200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有り</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l" fontAlgn="ctr"/>
                      <a:r>
                        <a:rPr lang="ja-JP" altLang="en-US" sz="1200" b="1" u="none" strike="noStrike" dirty="0">
                          <a:effectLst/>
                          <a:latin typeface="Yu Gothic UI" panose="020B0500000000000000" pitchFamily="34" charset="-128"/>
                          <a:ea typeface="Yu Gothic UI" panose="020B0500000000000000" pitchFamily="34" charset="-128"/>
                        </a:rPr>
                        <a:t>車両が一旦停止しない（後方ナンバーのみ撮影）</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②</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2810032599"/>
                  </a:ext>
                </a:extLst>
              </a:tr>
              <a:tr h="25200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有り</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l" fontAlgn="ctr"/>
                      <a:r>
                        <a:rPr lang="ja-JP" altLang="en-US" sz="1200" b="1" u="none" strike="noStrike" dirty="0">
                          <a:effectLst/>
                          <a:latin typeface="Yu Gothic UI" panose="020B0500000000000000" pitchFamily="34" charset="-128"/>
                          <a:ea typeface="Yu Gothic UI" panose="020B0500000000000000" pitchFamily="34" charset="-128"/>
                        </a:rPr>
                        <a:t>車両が一旦停止しない（前方ナンバーと後方ナンバーを撮影）</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②</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209879456"/>
                  </a:ext>
                </a:extLst>
              </a:tr>
              <a:tr h="25200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無し</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l" fontAlgn="ctr"/>
                      <a:r>
                        <a:rPr lang="ja-JP" altLang="en-US" sz="1200" b="1" u="none" strike="noStrike" dirty="0">
                          <a:effectLst/>
                          <a:latin typeface="Yu Gothic UI" panose="020B0500000000000000" pitchFamily="34" charset="-128"/>
                          <a:ea typeface="Yu Gothic UI" panose="020B0500000000000000" pitchFamily="34" charset="-128"/>
                        </a:rPr>
                        <a:t>車両が一旦停止する（前方ナンバーのみ撮影）</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③</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extLst>
                  <a:ext uri="{0D108BD9-81ED-4DB2-BD59-A6C34878D82A}">
                    <a16:rowId xmlns:a16="http://schemas.microsoft.com/office/drawing/2014/main" val="3664290208"/>
                  </a:ext>
                </a:extLst>
              </a:tr>
              <a:tr h="25200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無し</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l" fontAlgn="ctr"/>
                      <a:r>
                        <a:rPr lang="ja-JP" altLang="en-US" sz="1200" b="1" u="none" strike="noStrike" dirty="0">
                          <a:effectLst/>
                          <a:latin typeface="Yu Gothic UI" panose="020B0500000000000000" pitchFamily="34" charset="-128"/>
                          <a:ea typeface="Yu Gothic UI" panose="020B0500000000000000" pitchFamily="34" charset="-128"/>
                        </a:rPr>
                        <a:t>車両が一旦停止する（後方ナンバーのみ撮影）</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⑤</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extLst>
                  <a:ext uri="{0D108BD9-81ED-4DB2-BD59-A6C34878D82A}">
                    <a16:rowId xmlns:a16="http://schemas.microsoft.com/office/drawing/2014/main" val="4270454341"/>
                  </a:ext>
                </a:extLst>
              </a:tr>
              <a:tr h="25200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無し</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l" fontAlgn="ctr"/>
                      <a:r>
                        <a:rPr lang="ja-JP" altLang="en-US" sz="1200" b="1" u="none" strike="noStrike" dirty="0">
                          <a:effectLst/>
                          <a:latin typeface="Yu Gothic UI" panose="020B0500000000000000" pitchFamily="34" charset="-128"/>
                          <a:ea typeface="Yu Gothic UI" panose="020B0500000000000000" pitchFamily="34" charset="-128"/>
                        </a:rPr>
                        <a:t>車両が一旦停止する（前方ナンバーと後方ナンバーを撮影）</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⑤</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extLst>
                  <a:ext uri="{0D108BD9-81ED-4DB2-BD59-A6C34878D82A}">
                    <a16:rowId xmlns:a16="http://schemas.microsoft.com/office/drawing/2014/main" val="3826333771"/>
                  </a:ext>
                </a:extLst>
              </a:tr>
              <a:tr h="25200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無し</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l" fontAlgn="ctr"/>
                      <a:r>
                        <a:rPr lang="ja-JP" altLang="en-US" sz="1200" b="1" u="none" strike="noStrike" dirty="0">
                          <a:effectLst/>
                          <a:latin typeface="Yu Gothic UI" panose="020B0500000000000000" pitchFamily="34" charset="-128"/>
                          <a:ea typeface="Yu Gothic UI" panose="020B0500000000000000" pitchFamily="34" charset="-128"/>
                        </a:rPr>
                        <a:t>車両が一旦停止しない（前方ナンバーのみ撮影）</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④</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extLst>
                  <a:ext uri="{0D108BD9-81ED-4DB2-BD59-A6C34878D82A}">
                    <a16:rowId xmlns:a16="http://schemas.microsoft.com/office/drawing/2014/main" val="2003160059"/>
                  </a:ext>
                </a:extLst>
              </a:tr>
              <a:tr h="25200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無し</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l" fontAlgn="ctr"/>
                      <a:r>
                        <a:rPr lang="ja-JP" altLang="en-US" sz="1200" b="1" u="none" strike="noStrike" dirty="0">
                          <a:effectLst/>
                          <a:latin typeface="Yu Gothic UI" panose="020B0500000000000000" pitchFamily="34" charset="-128"/>
                          <a:ea typeface="Yu Gothic UI" panose="020B0500000000000000" pitchFamily="34" charset="-128"/>
                        </a:rPr>
                        <a:t>車両が一旦停止しない（後方ナンバーのみ撮影）</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⑤</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extLst>
                  <a:ext uri="{0D108BD9-81ED-4DB2-BD59-A6C34878D82A}">
                    <a16:rowId xmlns:a16="http://schemas.microsoft.com/office/drawing/2014/main" val="1270143970"/>
                  </a:ext>
                </a:extLst>
              </a:tr>
              <a:tr h="25200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無し</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l" fontAlgn="ctr"/>
                      <a:r>
                        <a:rPr lang="ja-JP" altLang="en-US" sz="1200" b="1" u="none" strike="noStrike" dirty="0">
                          <a:effectLst/>
                          <a:latin typeface="Yu Gothic UI" panose="020B0500000000000000" pitchFamily="34" charset="-128"/>
                          <a:ea typeface="Yu Gothic UI" panose="020B0500000000000000" pitchFamily="34" charset="-128"/>
                        </a:rPr>
                        <a:t>車両が一旦停止しない（前方ナンバーと後方ナンバーを撮影）</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200" b="1" u="none" strike="noStrike" dirty="0">
                          <a:effectLst/>
                          <a:latin typeface="Yu Gothic UI" panose="020B0500000000000000" pitchFamily="34" charset="-128"/>
                          <a:ea typeface="Yu Gothic UI" panose="020B0500000000000000" pitchFamily="34" charset="-128"/>
                        </a:rPr>
                        <a:t>⑤</a:t>
                      </a:r>
                      <a:endParaRPr lang="ja-JP" altLang="en-US" sz="12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extLst>
                  <a:ext uri="{0D108BD9-81ED-4DB2-BD59-A6C34878D82A}">
                    <a16:rowId xmlns:a16="http://schemas.microsoft.com/office/drawing/2014/main" val="3086190593"/>
                  </a:ext>
                </a:extLst>
              </a:tr>
            </a:tbl>
          </a:graphicData>
        </a:graphic>
      </p:graphicFrame>
      <p:sp>
        <p:nvSpPr>
          <p:cNvPr id="6" name="角丸四角形 3">
            <a:extLst>
              <a:ext uri="{FF2B5EF4-FFF2-40B4-BE49-F238E27FC236}">
                <a16:creationId xmlns:a16="http://schemas.microsoft.com/office/drawing/2014/main" id="{E7D1F7DB-D394-0CAA-46DD-FEA95C16D56E}"/>
              </a:ext>
            </a:extLst>
          </p:cNvPr>
          <p:cNvSpPr/>
          <p:nvPr/>
        </p:nvSpPr>
        <p:spPr>
          <a:xfrm>
            <a:off x="204360" y="895779"/>
            <a:ext cx="2835315" cy="485905"/>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zh-TW" altLang="en-US" sz="1050" kern="0" dirty="0">
                <a:solidFill>
                  <a:prstClr val="black"/>
                </a:solidFill>
                <a:latin typeface="Yu Gothic UI" panose="020B0500000000000000" pitchFamily="34" charset="-128"/>
                <a:ea typeface="Yu Gothic UI" panose="020B0500000000000000" pitchFamily="34" charset="-128"/>
              </a:rPr>
              <a:t>推奨画質設定</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srgbClr val="2C32FB"/>
                </a:solidFill>
                <a:latin typeface="Yu Gothic UI" panose="020B0500000000000000" pitchFamily="34" charset="-128"/>
                <a:ea typeface="Yu Gothic UI" panose="020B0500000000000000" pitchFamily="34" charset="-128"/>
              </a:rPr>
              <a:t>選択されるパラメーターのパターン</a:t>
            </a:r>
          </a:p>
        </p:txBody>
      </p:sp>
      <p:sp>
        <p:nvSpPr>
          <p:cNvPr id="4" name="テキスト ボックス 3">
            <a:extLst>
              <a:ext uri="{FF2B5EF4-FFF2-40B4-BE49-F238E27FC236}">
                <a16:creationId xmlns:a16="http://schemas.microsoft.com/office/drawing/2014/main" id="{F9116B35-3191-9A9C-94D2-3CD71F73E37B}"/>
              </a:ext>
            </a:extLst>
          </p:cNvPr>
          <p:cNvSpPr txBox="1"/>
          <p:nvPr/>
        </p:nvSpPr>
        <p:spPr>
          <a:xfrm>
            <a:off x="5240288" y="4438203"/>
            <a:ext cx="3960440" cy="307777"/>
          </a:xfrm>
          <a:prstGeom prst="rect">
            <a:avLst/>
          </a:prstGeom>
          <a:noFill/>
        </p:spPr>
        <p:txBody>
          <a:bodyPr wrap="square" rtlCol="0">
            <a:spAutoFit/>
          </a:bodyPr>
          <a:lstStyle/>
          <a:p>
            <a:pPr defTabSz="914400"/>
            <a:r>
              <a:rPr lang="en-US" altLang="ja-JP" sz="1400" dirty="0">
                <a:solidFill>
                  <a:srgbClr val="4472C4">
                    <a:lumMod val="75000"/>
                  </a:srgbClr>
                </a:solidFill>
                <a:latin typeface="Yu Gothic UI" panose="020B0500000000000000" pitchFamily="34" charset="-128"/>
                <a:ea typeface="Yu Gothic UI" panose="020B0500000000000000" pitchFamily="34" charset="-128"/>
              </a:rPr>
              <a:t>※</a:t>
            </a:r>
            <a:r>
              <a:rPr lang="ja-JP" altLang="en-US" sz="1400" dirty="0">
                <a:solidFill>
                  <a:srgbClr val="4472C4">
                    <a:lumMod val="75000"/>
                  </a:srgbClr>
                </a:solidFill>
                <a:latin typeface="Yu Gothic UI" panose="020B0500000000000000" pitchFamily="34" charset="-128"/>
                <a:ea typeface="Yu Gothic UI" panose="020B0500000000000000" pitchFamily="34" charset="-128"/>
              </a:rPr>
              <a:t>画質設定を初期値に戻す設定もあります</a:t>
            </a:r>
          </a:p>
        </p:txBody>
      </p:sp>
    </p:spTree>
    <p:extLst>
      <p:ext uri="{BB962C8B-B14F-4D97-AF65-F5344CB8AC3E}">
        <p14:creationId xmlns:p14="http://schemas.microsoft.com/office/powerpoint/2010/main" val="2315374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カメラの設定：基本タブ</a:t>
            </a:r>
          </a:p>
        </p:txBody>
      </p:sp>
      <p:sp>
        <p:nvSpPr>
          <p:cNvPr id="3" name="AutoShape 6">
            <a:extLst>
              <a:ext uri="{FF2B5EF4-FFF2-40B4-BE49-F238E27FC236}">
                <a16:creationId xmlns:a16="http://schemas.microsoft.com/office/drawing/2014/main" id="{0F6B158B-34C5-0327-6EFF-104739F8B45C}"/>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1350" b="0" i="0" u="none" strike="noStrike" kern="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eiryo UI" panose="020B0604030504040204" pitchFamily="50" charset="-128"/>
              </a:rPr>
              <a:t>現場に応じた詳細の設定をします</a:t>
            </a:r>
          </a:p>
        </p:txBody>
      </p:sp>
      <p:graphicFrame>
        <p:nvGraphicFramePr>
          <p:cNvPr id="12" name="表 11">
            <a:extLst>
              <a:ext uri="{FF2B5EF4-FFF2-40B4-BE49-F238E27FC236}">
                <a16:creationId xmlns:a16="http://schemas.microsoft.com/office/drawing/2014/main" id="{8B4567DE-94FE-1C27-6258-821FE15218BC}"/>
              </a:ext>
            </a:extLst>
          </p:cNvPr>
          <p:cNvGraphicFramePr>
            <a:graphicFrameLocks noGrp="1"/>
          </p:cNvGraphicFramePr>
          <p:nvPr>
            <p:extLst>
              <p:ext uri="{D42A27DB-BD31-4B8C-83A1-F6EECF244321}">
                <p14:modId xmlns:p14="http://schemas.microsoft.com/office/powerpoint/2010/main" val="2972132881"/>
              </p:ext>
            </p:extLst>
          </p:nvPr>
        </p:nvGraphicFramePr>
        <p:xfrm>
          <a:off x="317764" y="1422001"/>
          <a:ext cx="5622237" cy="1965855"/>
        </p:xfrm>
        <a:graphic>
          <a:graphicData uri="http://schemas.openxmlformats.org/drawingml/2006/table">
            <a:tbl>
              <a:tblPr/>
              <a:tblGrid>
                <a:gridCol w="1123557">
                  <a:extLst>
                    <a:ext uri="{9D8B030D-6E8A-4147-A177-3AD203B41FA5}">
                      <a16:colId xmlns:a16="http://schemas.microsoft.com/office/drawing/2014/main" val="2706628691"/>
                    </a:ext>
                  </a:extLst>
                </a:gridCol>
                <a:gridCol w="899736">
                  <a:extLst>
                    <a:ext uri="{9D8B030D-6E8A-4147-A177-3AD203B41FA5}">
                      <a16:colId xmlns:a16="http://schemas.microsoft.com/office/drawing/2014/main" val="714260718"/>
                    </a:ext>
                  </a:extLst>
                </a:gridCol>
                <a:gridCol w="899736">
                  <a:extLst>
                    <a:ext uri="{9D8B030D-6E8A-4147-A177-3AD203B41FA5}">
                      <a16:colId xmlns:a16="http://schemas.microsoft.com/office/drawing/2014/main" val="1029783808"/>
                    </a:ext>
                  </a:extLst>
                </a:gridCol>
                <a:gridCol w="899736">
                  <a:extLst>
                    <a:ext uri="{9D8B030D-6E8A-4147-A177-3AD203B41FA5}">
                      <a16:colId xmlns:a16="http://schemas.microsoft.com/office/drawing/2014/main" val="4174419064"/>
                    </a:ext>
                  </a:extLst>
                </a:gridCol>
                <a:gridCol w="899736">
                  <a:extLst>
                    <a:ext uri="{9D8B030D-6E8A-4147-A177-3AD203B41FA5}">
                      <a16:colId xmlns:a16="http://schemas.microsoft.com/office/drawing/2014/main" val="1861365156"/>
                    </a:ext>
                  </a:extLst>
                </a:gridCol>
                <a:gridCol w="899736">
                  <a:extLst>
                    <a:ext uri="{9D8B030D-6E8A-4147-A177-3AD203B41FA5}">
                      <a16:colId xmlns:a16="http://schemas.microsoft.com/office/drawing/2014/main" val="225139556"/>
                    </a:ext>
                  </a:extLst>
                </a:gridCol>
              </a:tblGrid>
              <a:tr h="126604">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b="1" u="none" strike="noStrike" dirty="0">
                          <a:solidFill>
                            <a:schemeClr val="bg1"/>
                          </a:solidFill>
                          <a:effectLst/>
                          <a:latin typeface="Yu Gothic UI" panose="020B0500000000000000" pitchFamily="34" charset="-128"/>
                          <a:ea typeface="Yu Gothic UI" panose="020B0500000000000000" pitchFamily="34" charset="-128"/>
                        </a:rPr>
                        <a:t>　</a:t>
                      </a:r>
                      <a:endParaRPr lang="ja-JP" altLang="en-US" sz="1000" b="1" i="0" u="none" strike="noStrike" dirty="0">
                        <a:solidFill>
                          <a:schemeClr val="bg1"/>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b="1" u="none" strike="noStrike" dirty="0">
                          <a:solidFill>
                            <a:schemeClr val="bg1"/>
                          </a:solidFill>
                          <a:effectLst/>
                          <a:latin typeface="Yu Gothic UI" panose="020B0500000000000000" pitchFamily="34" charset="-128"/>
                          <a:ea typeface="Yu Gothic UI" panose="020B0500000000000000" pitchFamily="34" charset="-128"/>
                        </a:rPr>
                        <a:t>パターン①</a:t>
                      </a:r>
                      <a:endParaRPr lang="ja-JP" altLang="en-US" sz="1000" b="1" i="0" u="none" strike="noStrike" dirty="0">
                        <a:solidFill>
                          <a:schemeClr val="bg1"/>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b="1" u="none" strike="noStrike" dirty="0">
                          <a:solidFill>
                            <a:schemeClr val="bg1"/>
                          </a:solidFill>
                          <a:effectLst/>
                          <a:latin typeface="Yu Gothic UI" panose="020B0500000000000000" pitchFamily="34" charset="-128"/>
                          <a:ea typeface="Yu Gothic UI" panose="020B0500000000000000" pitchFamily="34" charset="-128"/>
                        </a:rPr>
                        <a:t>パターン②</a:t>
                      </a:r>
                      <a:endParaRPr lang="ja-JP" altLang="en-US" sz="1000" b="1" i="0" u="none" strike="noStrike" dirty="0">
                        <a:solidFill>
                          <a:schemeClr val="bg1"/>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b="1" u="none" strike="noStrike" dirty="0">
                          <a:solidFill>
                            <a:schemeClr val="bg1"/>
                          </a:solidFill>
                          <a:effectLst/>
                          <a:latin typeface="Yu Gothic UI" panose="020B0500000000000000" pitchFamily="34" charset="-128"/>
                          <a:ea typeface="Yu Gothic UI" panose="020B0500000000000000" pitchFamily="34" charset="-128"/>
                        </a:rPr>
                        <a:t>パターン③</a:t>
                      </a:r>
                      <a:endParaRPr lang="ja-JP" altLang="en-US" sz="1000" b="1" i="0" u="none" strike="noStrike" dirty="0">
                        <a:solidFill>
                          <a:schemeClr val="bg1"/>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b="1" u="none" strike="noStrike" dirty="0">
                          <a:solidFill>
                            <a:schemeClr val="bg1"/>
                          </a:solidFill>
                          <a:effectLst/>
                          <a:latin typeface="Yu Gothic UI" panose="020B0500000000000000" pitchFamily="34" charset="-128"/>
                          <a:ea typeface="Yu Gothic UI" panose="020B0500000000000000" pitchFamily="34" charset="-128"/>
                        </a:rPr>
                        <a:t>パターン④</a:t>
                      </a:r>
                      <a:endParaRPr lang="ja-JP" altLang="en-US" sz="1000" b="1" i="0" u="none" strike="noStrike" dirty="0">
                        <a:solidFill>
                          <a:schemeClr val="bg1"/>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b="1" u="none" strike="noStrike" dirty="0">
                          <a:solidFill>
                            <a:schemeClr val="bg1"/>
                          </a:solidFill>
                          <a:effectLst/>
                          <a:latin typeface="Yu Gothic UI" panose="020B0500000000000000" pitchFamily="34" charset="-128"/>
                          <a:ea typeface="Yu Gothic UI" panose="020B0500000000000000" pitchFamily="34" charset="-128"/>
                        </a:rPr>
                        <a:t>パターン⑤</a:t>
                      </a:r>
                      <a:endParaRPr lang="ja-JP" altLang="en-US" sz="1000" b="1" i="0" u="none" strike="noStrike" dirty="0">
                        <a:solidFill>
                          <a:schemeClr val="bg1"/>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832853188"/>
                  </a:ext>
                </a:extLst>
              </a:tr>
              <a:tr h="126604">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b="1" u="none" strike="noStrike" dirty="0">
                          <a:effectLst/>
                          <a:latin typeface="Yu Gothic UI" panose="020B0500000000000000" pitchFamily="34" charset="-128"/>
                          <a:ea typeface="Yu Gothic UI" panose="020B0500000000000000" pitchFamily="34" charset="-128"/>
                        </a:rPr>
                        <a:t>光量制御モード</a:t>
                      </a:r>
                      <a:endParaRPr lang="ja-JP" alt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b="1" u="none" strike="noStrike" dirty="0">
                          <a:effectLst/>
                          <a:latin typeface="Yu Gothic UI" panose="020B0500000000000000" pitchFamily="34" charset="-128"/>
                          <a:ea typeface="Yu Gothic UI" panose="020B0500000000000000" pitchFamily="34" charset="-128"/>
                        </a:rPr>
                        <a:t>屋外撮影</a:t>
                      </a:r>
                      <a:endParaRPr lang="ja-JP" alt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b="1" u="none" strike="noStrike" dirty="0">
                          <a:effectLst/>
                          <a:latin typeface="Yu Gothic UI" panose="020B0500000000000000" pitchFamily="34" charset="-128"/>
                          <a:ea typeface="Yu Gothic UI" panose="020B0500000000000000" pitchFamily="34" charset="-128"/>
                        </a:rPr>
                        <a:t>屋外撮影</a:t>
                      </a:r>
                      <a:endParaRPr lang="ja-JP" alt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b="1" u="none" strike="noStrike" dirty="0">
                          <a:effectLst/>
                          <a:latin typeface="Yu Gothic UI" panose="020B0500000000000000" pitchFamily="34" charset="-128"/>
                          <a:ea typeface="Yu Gothic UI" panose="020B0500000000000000" pitchFamily="34" charset="-128"/>
                        </a:rPr>
                        <a:t>屋外撮影</a:t>
                      </a:r>
                      <a:endParaRPr lang="ja-JP" alt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b="1" u="none" strike="noStrike" dirty="0">
                          <a:effectLst/>
                          <a:latin typeface="Yu Gothic UI" panose="020B0500000000000000" pitchFamily="34" charset="-128"/>
                          <a:ea typeface="Yu Gothic UI" panose="020B0500000000000000" pitchFamily="34" charset="-128"/>
                        </a:rPr>
                        <a:t>屋外撮影</a:t>
                      </a:r>
                      <a:endParaRPr lang="ja-JP" alt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b="1" u="none" strike="noStrike" dirty="0">
                          <a:effectLst/>
                          <a:latin typeface="Yu Gothic UI" panose="020B0500000000000000" pitchFamily="34" charset="-128"/>
                          <a:ea typeface="Yu Gothic UI" panose="020B0500000000000000" pitchFamily="34" charset="-128"/>
                        </a:rPr>
                        <a:t>屋外撮影</a:t>
                      </a:r>
                      <a:endParaRPr lang="ja-JP" alt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771993306"/>
                  </a:ext>
                </a:extLst>
              </a:tr>
              <a:tr h="12573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SD</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OFF</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OFF</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OFF</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OFF</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OFF</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378433978"/>
                  </a:ext>
                </a:extLst>
              </a:tr>
              <a:tr h="12573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zh-TW" altLang="en-US" sz="1000" b="1" u="none" strike="noStrike" dirty="0">
                          <a:effectLst/>
                          <a:latin typeface="Yu Gothic UI" panose="020B0500000000000000" pitchFamily="34" charset="-128"/>
                          <a:ea typeface="Yu Gothic UI" panose="020B0500000000000000" pitchFamily="34" charset="-128"/>
                        </a:rPr>
                        <a:t>最長露光時間</a:t>
                      </a:r>
                      <a:endParaRPr lang="zh-TW" alt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1/120</a:t>
                      </a:r>
                      <a:r>
                        <a:rPr lang="ja-JP" altLang="en-US" sz="1000" b="1" u="none" strike="noStrike" dirty="0">
                          <a:effectLst/>
                          <a:latin typeface="Yu Gothic UI" panose="020B0500000000000000" pitchFamily="34" charset="-128"/>
                          <a:ea typeface="Yu Gothic UI" panose="020B0500000000000000" pitchFamily="34" charset="-128"/>
                        </a:rPr>
                        <a:t>秒</a:t>
                      </a:r>
                      <a:endParaRPr lang="ja-JP" alt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1/500</a:t>
                      </a:r>
                      <a:r>
                        <a:rPr lang="ja-JP" altLang="en-US" sz="1000" b="1" u="none" strike="noStrike" dirty="0">
                          <a:effectLst/>
                          <a:latin typeface="Yu Gothic UI" panose="020B0500000000000000" pitchFamily="34" charset="-128"/>
                          <a:ea typeface="Yu Gothic UI" panose="020B0500000000000000" pitchFamily="34" charset="-128"/>
                        </a:rPr>
                        <a:t>秒</a:t>
                      </a:r>
                      <a:endParaRPr lang="ja-JP" alt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1/120</a:t>
                      </a:r>
                      <a:r>
                        <a:rPr lang="ja-JP" altLang="en-US" sz="1000" b="1" u="none" strike="noStrike" dirty="0">
                          <a:effectLst/>
                          <a:latin typeface="Yu Gothic UI" panose="020B0500000000000000" pitchFamily="34" charset="-128"/>
                          <a:ea typeface="Yu Gothic UI" panose="020B0500000000000000" pitchFamily="34" charset="-128"/>
                        </a:rPr>
                        <a:t>秒</a:t>
                      </a:r>
                      <a:endParaRPr lang="ja-JP" alt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1/500</a:t>
                      </a:r>
                      <a:r>
                        <a:rPr lang="ja-JP" altLang="en-US" sz="1000" b="1" u="none" strike="noStrike" dirty="0">
                          <a:effectLst/>
                          <a:latin typeface="Yu Gothic UI" panose="020B0500000000000000" pitchFamily="34" charset="-128"/>
                          <a:ea typeface="Yu Gothic UI" panose="020B0500000000000000" pitchFamily="34" charset="-128"/>
                        </a:rPr>
                        <a:t>秒</a:t>
                      </a:r>
                      <a:endParaRPr lang="ja-JP" alt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1/500</a:t>
                      </a:r>
                      <a:r>
                        <a:rPr lang="ja-JP" altLang="en-US" sz="1000" b="1" u="none" strike="noStrike" dirty="0">
                          <a:effectLst/>
                          <a:latin typeface="Yu Gothic UI" panose="020B0500000000000000" pitchFamily="34" charset="-128"/>
                          <a:ea typeface="Yu Gothic UI" panose="020B0500000000000000" pitchFamily="34" charset="-128"/>
                        </a:rPr>
                        <a:t>秒</a:t>
                      </a:r>
                      <a:endParaRPr lang="ja-JP" alt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732810337"/>
                  </a:ext>
                </a:extLst>
              </a:tr>
              <a:tr h="36756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b="1" u="none" strike="noStrike" dirty="0">
                          <a:effectLst/>
                          <a:latin typeface="Yu Gothic UI" panose="020B0500000000000000" pitchFamily="34" charset="-128"/>
                          <a:ea typeface="Yu Gothic UI" panose="020B0500000000000000" pitchFamily="34" charset="-128"/>
                        </a:rPr>
                        <a:t>白黒切換</a:t>
                      </a:r>
                      <a:endParaRPr lang="ja-JP" alt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Auto1</a:t>
                      </a:r>
                      <a:br>
                        <a:rPr lang="en-US" sz="1000" b="1" u="none" strike="noStrike" dirty="0">
                          <a:effectLst/>
                          <a:latin typeface="Yu Gothic UI" panose="020B0500000000000000" pitchFamily="34" charset="-128"/>
                          <a:ea typeface="Yu Gothic UI" panose="020B0500000000000000" pitchFamily="34" charset="-128"/>
                        </a:rPr>
                      </a:br>
                      <a:r>
                        <a:rPr lang="en-US" sz="1000" b="1" u="none" strike="noStrike" dirty="0">
                          <a:effectLst/>
                          <a:latin typeface="Yu Gothic UI" panose="020B0500000000000000" pitchFamily="34" charset="-128"/>
                          <a:ea typeface="Yu Gothic UI" panose="020B0500000000000000" pitchFamily="34" charset="-128"/>
                        </a:rPr>
                        <a:t>(IR Light Off)</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Auto1</a:t>
                      </a:r>
                      <a:br>
                        <a:rPr lang="en-US" sz="1000" b="1" u="none" strike="noStrike" dirty="0">
                          <a:effectLst/>
                          <a:latin typeface="Yu Gothic UI" panose="020B0500000000000000" pitchFamily="34" charset="-128"/>
                          <a:ea typeface="Yu Gothic UI" panose="020B0500000000000000" pitchFamily="34" charset="-128"/>
                        </a:rPr>
                      </a:br>
                      <a:r>
                        <a:rPr lang="en-US" sz="1000" b="1" u="none" strike="noStrike" dirty="0">
                          <a:effectLst/>
                          <a:latin typeface="Yu Gothic UI" panose="020B0500000000000000" pitchFamily="34" charset="-128"/>
                          <a:ea typeface="Yu Gothic UI" panose="020B0500000000000000" pitchFamily="34" charset="-128"/>
                        </a:rPr>
                        <a:t>(IR Light Off)</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Auto2</a:t>
                      </a:r>
                      <a:br>
                        <a:rPr lang="en-US" sz="1000" b="1" u="none" strike="noStrike" dirty="0">
                          <a:effectLst/>
                          <a:latin typeface="Yu Gothic UI" panose="020B0500000000000000" pitchFamily="34" charset="-128"/>
                          <a:ea typeface="Yu Gothic UI" panose="020B0500000000000000" pitchFamily="34" charset="-128"/>
                        </a:rPr>
                      </a:br>
                      <a:r>
                        <a:rPr lang="en-US" sz="1000" b="1" u="none" strike="noStrike" dirty="0">
                          <a:effectLst/>
                          <a:latin typeface="Yu Gothic UI" panose="020B0500000000000000" pitchFamily="34" charset="-128"/>
                          <a:ea typeface="Yu Gothic UI" panose="020B0500000000000000" pitchFamily="34" charset="-128"/>
                        </a:rPr>
                        <a:t>(IR Light On)</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Auto2</a:t>
                      </a:r>
                      <a:br>
                        <a:rPr lang="en-US" sz="1000" b="1" u="none" strike="noStrike" dirty="0">
                          <a:effectLst/>
                          <a:latin typeface="Yu Gothic UI" panose="020B0500000000000000" pitchFamily="34" charset="-128"/>
                          <a:ea typeface="Yu Gothic UI" panose="020B0500000000000000" pitchFamily="34" charset="-128"/>
                        </a:rPr>
                      </a:br>
                      <a:r>
                        <a:rPr lang="en-US" sz="1000" b="1" u="none" strike="noStrike" dirty="0">
                          <a:effectLst/>
                          <a:latin typeface="Yu Gothic UI" panose="020B0500000000000000" pitchFamily="34" charset="-128"/>
                          <a:ea typeface="Yu Gothic UI" panose="020B0500000000000000" pitchFamily="34" charset="-128"/>
                        </a:rPr>
                        <a:t>(IR Light On)</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Auto2</a:t>
                      </a:r>
                      <a:br>
                        <a:rPr lang="en-US" sz="1000" b="1" u="none" strike="noStrike" dirty="0">
                          <a:effectLst/>
                          <a:latin typeface="Yu Gothic UI" panose="020B0500000000000000" pitchFamily="34" charset="-128"/>
                          <a:ea typeface="Yu Gothic UI" panose="020B0500000000000000" pitchFamily="34" charset="-128"/>
                        </a:rPr>
                      </a:br>
                      <a:r>
                        <a:rPr lang="en-US" sz="1000" b="1" u="none" strike="noStrike" dirty="0">
                          <a:effectLst/>
                          <a:latin typeface="Yu Gothic UI" panose="020B0500000000000000" pitchFamily="34" charset="-128"/>
                          <a:ea typeface="Yu Gothic UI" panose="020B0500000000000000" pitchFamily="34" charset="-128"/>
                        </a:rPr>
                        <a:t>(IR Light On)</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930711580"/>
                  </a:ext>
                </a:extLst>
              </a:tr>
              <a:tr h="12573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b="1" u="none" strike="noStrike" dirty="0">
                          <a:effectLst/>
                          <a:latin typeface="Yu Gothic UI" panose="020B0500000000000000" pitchFamily="34" charset="-128"/>
                          <a:ea typeface="Yu Gothic UI" panose="020B0500000000000000" pitchFamily="34" charset="-128"/>
                        </a:rPr>
                        <a:t>最大ゲイン</a:t>
                      </a:r>
                      <a:endParaRPr lang="ja-JP" alt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2</a:t>
                      </a:r>
                      <a:endParaRPr lang="en-US" altLang="ja-JP"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4</a:t>
                      </a:r>
                      <a:endParaRPr lang="en-US" altLang="ja-JP"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4</a:t>
                      </a:r>
                      <a:endParaRPr lang="en-US" altLang="ja-JP"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6</a:t>
                      </a:r>
                      <a:endParaRPr lang="en-US" altLang="ja-JP"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1</a:t>
                      </a:r>
                      <a:endParaRPr lang="en-US" altLang="ja-JP"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365380438"/>
                  </a:ext>
                </a:extLst>
              </a:tr>
              <a:tr h="245745">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b="1" u="none" strike="noStrike" dirty="0">
                          <a:effectLst/>
                          <a:latin typeface="Yu Gothic UI" panose="020B0500000000000000" pitchFamily="34" charset="-128"/>
                          <a:ea typeface="Yu Gothic UI" panose="020B0500000000000000" pitchFamily="34" charset="-128"/>
                        </a:rPr>
                        <a:t>ノイズリダクション</a:t>
                      </a:r>
                      <a:endParaRPr lang="ja-JP" alt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99</a:t>
                      </a:r>
                      <a:endParaRPr lang="en-US" altLang="ja-JP"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99</a:t>
                      </a:r>
                      <a:endParaRPr lang="en-US" altLang="ja-JP"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99</a:t>
                      </a:r>
                      <a:endParaRPr lang="en-US" altLang="ja-JP"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99</a:t>
                      </a:r>
                      <a:endParaRPr lang="en-US" altLang="ja-JP"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99</a:t>
                      </a:r>
                      <a:endParaRPr lang="en-US" altLang="ja-JP"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953305235"/>
                  </a:ext>
                </a:extLst>
              </a:tr>
              <a:tr h="245745">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b="1" u="none" strike="noStrike" dirty="0">
                          <a:effectLst/>
                          <a:latin typeface="Yu Gothic UI" panose="020B0500000000000000" pitchFamily="34" charset="-128"/>
                          <a:ea typeface="Yu Gothic UI" panose="020B0500000000000000" pitchFamily="34" charset="-128"/>
                        </a:rPr>
                        <a:t>インテリジェントオート</a:t>
                      </a:r>
                      <a:endParaRPr lang="ja-JP" alt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OFF</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OFF</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OFF</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OFF</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OFF</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711570230"/>
                  </a:ext>
                </a:extLst>
              </a:tr>
              <a:tr h="12573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b="1" u="none" strike="noStrike" dirty="0">
                          <a:effectLst/>
                          <a:latin typeface="Yu Gothic UI" panose="020B0500000000000000" pitchFamily="34" charset="-128"/>
                          <a:ea typeface="Yu Gothic UI" panose="020B0500000000000000" pitchFamily="34" charset="-128"/>
                        </a:rPr>
                        <a:t>強光補正</a:t>
                      </a:r>
                      <a:endParaRPr lang="ja-JP" alt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ON</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ON</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ON</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ON</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sz="1000" b="1" u="none" strike="noStrike" dirty="0">
                          <a:effectLst/>
                          <a:latin typeface="Yu Gothic UI" panose="020B0500000000000000" pitchFamily="34" charset="-128"/>
                          <a:ea typeface="Yu Gothic UI" panose="020B0500000000000000" pitchFamily="34" charset="-128"/>
                        </a:rPr>
                        <a:t>ON</a:t>
                      </a:r>
                      <a:endParaRPr 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549829160"/>
                  </a:ext>
                </a:extLst>
              </a:tr>
              <a:tr h="12573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ja-JP" altLang="en-US" sz="1000" b="1" u="none" strike="noStrike" dirty="0">
                          <a:effectLst/>
                          <a:latin typeface="Yu Gothic UI" panose="020B0500000000000000" pitchFamily="34" charset="-128"/>
                          <a:ea typeface="Yu Gothic UI" panose="020B0500000000000000" pitchFamily="34" charset="-128"/>
                        </a:rPr>
                        <a:t>強光補正レベル</a:t>
                      </a:r>
                      <a:endParaRPr lang="ja-JP" altLang="en-US"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31</a:t>
                      </a:r>
                      <a:endParaRPr lang="en-US" altLang="ja-JP"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31</a:t>
                      </a:r>
                      <a:endParaRPr lang="en-US" altLang="ja-JP"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31</a:t>
                      </a:r>
                      <a:endParaRPr lang="en-US" altLang="ja-JP"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31</a:t>
                      </a:r>
                      <a:endParaRPr lang="en-US" altLang="ja-JP"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fontAlgn="ctr"/>
                      <a:r>
                        <a:rPr lang="en-US" altLang="ja-JP" sz="1000" b="1" u="none" strike="noStrike" dirty="0">
                          <a:effectLst/>
                          <a:latin typeface="Yu Gothic UI" panose="020B0500000000000000" pitchFamily="34" charset="-128"/>
                          <a:ea typeface="Yu Gothic UI" panose="020B0500000000000000" pitchFamily="34" charset="-128"/>
                        </a:rPr>
                        <a:t>31</a:t>
                      </a:r>
                      <a:endParaRPr lang="en-US" altLang="ja-JP" sz="1000" b="1" i="0" u="none" strike="noStrike" dirty="0">
                        <a:solidFill>
                          <a:srgbClr val="000000"/>
                        </a:solidFill>
                        <a:effectLst/>
                        <a:latin typeface="Yu Gothic UI" panose="020B0500000000000000" pitchFamily="34" charset="-128"/>
                        <a:ea typeface="Yu Gothic UI" panose="020B0500000000000000" pitchFamily="34"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826151602"/>
                  </a:ext>
                </a:extLst>
              </a:tr>
            </a:tbl>
          </a:graphicData>
        </a:graphic>
      </p:graphicFrame>
      <p:pic>
        <p:nvPicPr>
          <p:cNvPr id="14" name="図 13">
            <a:extLst>
              <a:ext uri="{FF2B5EF4-FFF2-40B4-BE49-F238E27FC236}">
                <a16:creationId xmlns:a16="http://schemas.microsoft.com/office/drawing/2014/main" id="{46A6E776-EB3B-31C6-E7EF-227CE2A688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0"/>
          <a:stretch/>
        </p:blipFill>
        <p:spPr>
          <a:xfrm>
            <a:off x="2261788" y="3424831"/>
            <a:ext cx="6615735" cy="191722"/>
          </a:xfrm>
          <a:prstGeom prst="rect">
            <a:avLst/>
          </a:prstGeom>
        </p:spPr>
      </p:pic>
      <p:sp>
        <p:nvSpPr>
          <p:cNvPr id="15" name="正方形/長方形 14">
            <a:extLst>
              <a:ext uri="{FF2B5EF4-FFF2-40B4-BE49-F238E27FC236}">
                <a16:creationId xmlns:a16="http://schemas.microsoft.com/office/drawing/2014/main" id="{2803F67D-BA31-6992-3644-11CA4D73C1DE}"/>
              </a:ext>
            </a:extLst>
          </p:cNvPr>
          <p:cNvSpPr/>
          <p:nvPr/>
        </p:nvSpPr>
        <p:spPr>
          <a:xfrm>
            <a:off x="2392298" y="3407717"/>
            <a:ext cx="6642738" cy="251621"/>
          </a:xfrm>
          <a:prstGeom prst="rect">
            <a:avLst/>
          </a:prstGeom>
          <a:noFill/>
          <a:ln w="127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16" name="角丸四角形 8">
            <a:extLst>
              <a:ext uri="{FF2B5EF4-FFF2-40B4-BE49-F238E27FC236}">
                <a16:creationId xmlns:a16="http://schemas.microsoft.com/office/drawing/2014/main" id="{5B3EC615-16BD-DF95-5FE1-CA9CD03FDB10}"/>
              </a:ext>
            </a:extLst>
          </p:cNvPr>
          <p:cNvSpPr/>
          <p:nvPr/>
        </p:nvSpPr>
        <p:spPr>
          <a:xfrm>
            <a:off x="1113045" y="3679199"/>
            <a:ext cx="6917910" cy="1080001"/>
          </a:xfrm>
          <a:prstGeom prst="roundRect">
            <a:avLst/>
          </a:prstGeom>
          <a:solidFill>
            <a:srgbClr val="FDFCDC"/>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外部照明（投光器）を使用する場合はパターン①か②の設定になり、白黒切替は「</a:t>
            </a:r>
            <a:r>
              <a:rPr kumimoji="0" lang="en-US" altLang="ja-JP" sz="1050" kern="0" dirty="0">
                <a:solidFill>
                  <a:prstClr val="black"/>
                </a:solidFill>
                <a:latin typeface="Yu Gothic UI" panose="020B0500000000000000" pitchFamily="34" charset="-128"/>
                <a:ea typeface="Yu Gothic UI" panose="020B0500000000000000" pitchFamily="34" charset="-128"/>
              </a:rPr>
              <a:t>Auto1</a:t>
            </a:r>
            <a:r>
              <a:rPr kumimoji="0" lang="ja-JP" altLang="en-US" sz="1050" kern="0" dirty="0">
                <a:solidFill>
                  <a:prstClr val="black"/>
                </a:solidFill>
                <a:latin typeface="Yu Gothic UI" panose="020B0500000000000000" pitchFamily="34" charset="-128"/>
                <a:ea typeface="Yu Gothic UI" panose="020B0500000000000000" pitchFamily="34" charset="-128"/>
              </a:rPr>
              <a:t>」で運用されます。</a:t>
            </a:r>
            <a:br>
              <a:rPr kumimoji="0" lang="en-US" altLang="ja-JP" sz="1050" kern="0" dirty="0">
                <a:solidFill>
                  <a:prstClr val="black"/>
                </a:solidFill>
                <a:latin typeface="Yu Gothic UI" panose="020B0500000000000000" pitchFamily="34" charset="-128"/>
                <a:ea typeface="Yu Gothic UI" panose="020B0500000000000000" pitchFamily="34" charset="-128"/>
              </a:rPr>
            </a:br>
            <a:r>
              <a:rPr kumimoji="0" lang="ja-JP" altLang="en-US" sz="1050" kern="0" dirty="0">
                <a:solidFill>
                  <a:prstClr val="black"/>
                </a:solidFill>
                <a:latin typeface="Yu Gothic UI" panose="020B0500000000000000" pitchFamily="34" charset="-128"/>
                <a:ea typeface="Yu Gothic UI" panose="020B0500000000000000" pitchFamily="34" charset="-128"/>
              </a:rPr>
              <a:t>太陽光やヘッドライトの照度変化により、映像がカラーと白黒に自動切換えされますが</a:t>
            </a:r>
            <a:br>
              <a:rPr kumimoji="0" lang="en-US" altLang="ja-JP" sz="1050" kern="0" dirty="0">
                <a:solidFill>
                  <a:prstClr val="black"/>
                </a:solidFill>
                <a:latin typeface="Yu Gothic UI" panose="020B0500000000000000" pitchFamily="34" charset="-128"/>
                <a:ea typeface="Yu Gothic UI" panose="020B0500000000000000" pitchFamily="34" charset="-128"/>
              </a:rPr>
            </a:br>
            <a:r>
              <a:rPr kumimoji="0" lang="ja-JP" altLang="en-US" sz="1050" kern="0" dirty="0">
                <a:solidFill>
                  <a:prstClr val="black"/>
                </a:solidFill>
                <a:latin typeface="Yu Gothic UI" panose="020B0500000000000000" pitchFamily="34" charset="-128"/>
                <a:ea typeface="Yu Gothic UI" panose="020B0500000000000000" pitchFamily="34" charset="-128"/>
              </a:rPr>
              <a:t>並行してフォーカス位置も変更になるため、ナンバー認識に悪影響を及ぼすケースがあります。</a:t>
            </a:r>
            <a:br>
              <a:rPr kumimoji="0" lang="en-US" altLang="ja-JP" sz="1050" kern="0" dirty="0">
                <a:solidFill>
                  <a:prstClr val="black"/>
                </a:solidFill>
                <a:latin typeface="Yu Gothic UI" panose="020B0500000000000000" pitchFamily="34" charset="-128"/>
                <a:ea typeface="Yu Gothic UI" panose="020B0500000000000000" pitchFamily="34" charset="-128"/>
              </a:rPr>
            </a:br>
            <a:br>
              <a:rPr kumimoji="0" lang="en-US" altLang="ja-JP" sz="1050" kern="0" dirty="0">
                <a:solidFill>
                  <a:prstClr val="black"/>
                </a:solidFill>
                <a:latin typeface="Yu Gothic UI" panose="020B0500000000000000" pitchFamily="34" charset="-128"/>
                <a:ea typeface="Yu Gothic UI" panose="020B0500000000000000" pitchFamily="34" charset="-128"/>
              </a:rPr>
            </a:br>
            <a:r>
              <a:rPr kumimoji="0" lang="ja-JP" altLang="en-US" sz="1050" kern="0" dirty="0">
                <a:solidFill>
                  <a:srgbClr val="FF0000"/>
                </a:solidFill>
                <a:latin typeface="Yu Gothic UI" panose="020B0500000000000000" pitchFamily="34" charset="-128"/>
                <a:ea typeface="Yu Gothic UI" panose="020B0500000000000000" pitchFamily="34" charset="-128"/>
              </a:rPr>
              <a:t>それを回避するため、この推奨画質設定を行ったのちに</a:t>
            </a:r>
            <a:br>
              <a:rPr kumimoji="0" lang="en-US" altLang="ja-JP" sz="1050" kern="0" dirty="0">
                <a:solidFill>
                  <a:srgbClr val="FF0000"/>
                </a:solidFill>
                <a:latin typeface="Yu Gothic UI" panose="020B0500000000000000" pitchFamily="34" charset="-128"/>
                <a:ea typeface="Yu Gothic UI" panose="020B0500000000000000" pitchFamily="34" charset="-128"/>
              </a:rPr>
            </a:br>
            <a:r>
              <a:rPr kumimoji="0" lang="ja-JP" altLang="en-US" sz="1200" u="sng" kern="0" dirty="0">
                <a:solidFill>
                  <a:srgbClr val="FF0000"/>
                </a:solidFill>
                <a:latin typeface="Yu Gothic UI" panose="020B0500000000000000" pitchFamily="34" charset="-128"/>
                <a:ea typeface="Yu Gothic UI" panose="020B0500000000000000" pitchFamily="34" charset="-128"/>
              </a:rPr>
              <a:t>次ページの「投光器使用時の設定」へ変更</a:t>
            </a:r>
            <a:r>
              <a:rPr kumimoji="0" lang="ja-JP" altLang="en-US" sz="1050" kern="0" dirty="0">
                <a:solidFill>
                  <a:srgbClr val="FF0000"/>
                </a:solidFill>
                <a:latin typeface="Yu Gothic UI" panose="020B0500000000000000" pitchFamily="34" charset="-128"/>
                <a:ea typeface="Yu Gothic UI" panose="020B0500000000000000" pitchFamily="34" charset="-128"/>
              </a:rPr>
              <a:t>してください。</a:t>
            </a:r>
          </a:p>
        </p:txBody>
      </p:sp>
      <p:sp>
        <p:nvSpPr>
          <p:cNvPr id="17" name="星 7 9">
            <a:extLst>
              <a:ext uri="{FF2B5EF4-FFF2-40B4-BE49-F238E27FC236}">
                <a16:creationId xmlns:a16="http://schemas.microsoft.com/office/drawing/2014/main" id="{F64F0EC0-04FA-0C4C-E924-4E0C4B73E511}"/>
              </a:ext>
            </a:extLst>
          </p:cNvPr>
          <p:cNvSpPr/>
          <p:nvPr/>
        </p:nvSpPr>
        <p:spPr>
          <a:xfrm>
            <a:off x="317764" y="3722042"/>
            <a:ext cx="864096" cy="270030"/>
          </a:xfrm>
          <a:prstGeom prst="star7">
            <a:avLst/>
          </a:prstGeom>
          <a:solidFill>
            <a:srgbClr val="FF00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1050" kern="0" dirty="0">
                <a:solidFill>
                  <a:prstClr val="white"/>
                </a:solidFill>
                <a:latin typeface="Yu Gothic UI" panose="020B0500000000000000" pitchFamily="34" charset="-128"/>
                <a:ea typeface="Yu Gothic UI" panose="020B0500000000000000" pitchFamily="34" charset="-128"/>
              </a:rPr>
              <a:t>重要</a:t>
            </a:r>
          </a:p>
        </p:txBody>
      </p:sp>
      <p:sp>
        <p:nvSpPr>
          <p:cNvPr id="18" name="角丸四角形 3">
            <a:extLst>
              <a:ext uri="{FF2B5EF4-FFF2-40B4-BE49-F238E27FC236}">
                <a16:creationId xmlns:a16="http://schemas.microsoft.com/office/drawing/2014/main" id="{1D14FFF8-04CA-8820-5AF4-45CDF87D1A9F}"/>
              </a:ext>
            </a:extLst>
          </p:cNvPr>
          <p:cNvSpPr/>
          <p:nvPr/>
        </p:nvSpPr>
        <p:spPr>
          <a:xfrm>
            <a:off x="204360" y="895779"/>
            <a:ext cx="2835315" cy="485905"/>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zh-TW" altLang="en-US" sz="1050" kern="0" dirty="0">
                <a:solidFill>
                  <a:prstClr val="black"/>
                </a:solidFill>
                <a:latin typeface="Yu Gothic UI" panose="020B0500000000000000" pitchFamily="34" charset="-128"/>
                <a:ea typeface="Yu Gothic UI" panose="020B0500000000000000" pitchFamily="34" charset="-128"/>
              </a:rPr>
              <a:t>推奨画質設定</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srgbClr val="2C32FB"/>
                </a:solidFill>
                <a:latin typeface="Yu Gothic UI" panose="020B0500000000000000" pitchFamily="34" charset="-128"/>
                <a:ea typeface="Yu Gothic UI" panose="020B0500000000000000" pitchFamily="34" charset="-128"/>
              </a:rPr>
              <a:t>選択されるパラメーターのパターン</a:t>
            </a:r>
          </a:p>
        </p:txBody>
      </p:sp>
    </p:spTree>
    <p:extLst>
      <p:ext uri="{BB962C8B-B14F-4D97-AF65-F5344CB8AC3E}">
        <p14:creationId xmlns:p14="http://schemas.microsoft.com/office/powerpoint/2010/main" val="30703589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カメラの設定：投光器使用時の設定</a:t>
            </a:r>
          </a:p>
        </p:txBody>
      </p:sp>
      <p:sp>
        <p:nvSpPr>
          <p:cNvPr id="3" name="AutoShape 6">
            <a:extLst>
              <a:ext uri="{FF2B5EF4-FFF2-40B4-BE49-F238E27FC236}">
                <a16:creationId xmlns:a16="http://schemas.microsoft.com/office/drawing/2014/main" id="{576021B3-65AC-4626-41E3-F6C5A622F5D8}"/>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投光器と連動する設定をします</a:t>
            </a:r>
          </a:p>
        </p:txBody>
      </p:sp>
      <p:sp>
        <p:nvSpPr>
          <p:cNvPr id="4" name="角丸四角形 3">
            <a:extLst>
              <a:ext uri="{FF2B5EF4-FFF2-40B4-BE49-F238E27FC236}">
                <a16:creationId xmlns:a16="http://schemas.microsoft.com/office/drawing/2014/main" id="{4C137401-54F4-D4F1-876A-4362252D7E02}"/>
              </a:ext>
            </a:extLst>
          </p:cNvPr>
          <p:cNvSpPr/>
          <p:nvPr/>
        </p:nvSpPr>
        <p:spPr>
          <a:xfrm>
            <a:off x="204360" y="1032579"/>
            <a:ext cx="3041760" cy="68954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推奨画質設定を行う</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srgbClr val="2C32FB"/>
                </a:solidFill>
                <a:latin typeface="Yu Gothic UI" panose="020B0500000000000000" pitchFamily="34" charset="-128"/>
                <a:ea typeface="Yu Gothic UI" panose="020B0500000000000000" pitchFamily="34" charset="-128"/>
              </a:rPr>
              <a:t>外部照明を使用の場合の推奨画質設定を行います</a:t>
            </a:r>
          </a:p>
        </p:txBody>
      </p:sp>
      <p:sp>
        <p:nvSpPr>
          <p:cNvPr id="5" name="正方形/長方形 4">
            <a:extLst>
              <a:ext uri="{FF2B5EF4-FFF2-40B4-BE49-F238E27FC236}">
                <a16:creationId xmlns:a16="http://schemas.microsoft.com/office/drawing/2014/main" id="{CC290339-60E8-154E-527C-4F2F664DDB73}"/>
              </a:ext>
            </a:extLst>
          </p:cNvPr>
          <p:cNvSpPr/>
          <p:nvPr/>
        </p:nvSpPr>
        <p:spPr>
          <a:xfrm>
            <a:off x="268493" y="861184"/>
            <a:ext cx="816841"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Step-10</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pic>
        <p:nvPicPr>
          <p:cNvPr id="16" name="図 15">
            <a:extLst>
              <a:ext uri="{FF2B5EF4-FFF2-40B4-BE49-F238E27FC236}">
                <a16:creationId xmlns:a16="http://schemas.microsoft.com/office/drawing/2014/main" id="{38979300-D64E-6C32-825A-FDCB9952E8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08450" y="2366078"/>
            <a:ext cx="1922774" cy="1078485"/>
          </a:xfrm>
          <a:prstGeom prst="rect">
            <a:avLst/>
          </a:prstGeom>
          <a:ln w="25400">
            <a:noFill/>
          </a:ln>
        </p:spPr>
      </p:pic>
      <p:pic>
        <p:nvPicPr>
          <p:cNvPr id="17" name="図 16">
            <a:extLst>
              <a:ext uri="{FF2B5EF4-FFF2-40B4-BE49-F238E27FC236}">
                <a16:creationId xmlns:a16="http://schemas.microsoft.com/office/drawing/2014/main" id="{5D4247CA-2418-2940-AE89-E9F5FB8129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9881" y="3633171"/>
            <a:ext cx="1161535" cy="1010910"/>
          </a:xfrm>
          <a:prstGeom prst="rect">
            <a:avLst/>
          </a:prstGeom>
          <a:ln w="15875">
            <a:solidFill>
              <a:schemeClr val="bg1"/>
            </a:solidFill>
          </a:ln>
        </p:spPr>
      </p:pic>
      <p:grpSp>
        <p:nvGrpSpPr>
          <p:cNvPr id="19" name="グループ化 18">
            <a:extLst>
              <a:ext uri="{FF2B5EF4-FFF2-40B4-BE49-F238E27FC236}">
                <a16:creationId xmlns:a16="http://schemas.microsoft.com/office/drawing/2014/main" id="{ACA13213-BBD8-3354-A3AE-494C0EEB6EEE}"/>
              </a:ext>
            </a:extLst>
          </p:cNvPr>
          <p:cNvGrpSpPr/>
          <p:nvPr/>
        </p:nvGrpSpPr>
        <p:grpSpPr>
          <a:xfrm>
            <a:off x="268493" y="2079334"/>
            <a:ext cx="4638920" cy="2534186"/>
            <a:chOff x="219600" y="2177470"/>
            <a:chExt cx="4638920" cy="2534186"/>
          </a:xfrm>
        </p:grpSpPr>
        <p:pic>
          <p:nvPicPr>
            <p:cNvPr id="15" name="図 14">
              <a:extLst>
                <a:ext uri="{FF2B5EF4-FFF2-40B4-BE49-F238E27FC236}">
                  <a16:creationId xmlns:a16="http://schemas.microsoft.com/office/drawing/2014/main" id="{534E80D1-8C21-F1E1-28E9-ECD67D8D09AC}"/>
                </a:ext>
              </a:extLst>
            </p:cNvPr>
            <p:cNvPicPr>
              <a:picLocks noChangeAspect="1"/>
            </p:cNvPicPr>
            <p:nvPr/>
          </p:nvPicPr>
          <p:blipFill rotWithShape="1">
            <a:blip r:embed="rId4"/>
            <a:srcRect t="6371" r="5115" b="7915"/>
            <a:stretch/>
          </p:blipFill>
          <p:spPr>
            <a:xfrm>
              <a:off x="219600" y="2177470"/>
              <a:ext cx="4638920" cy="2534186"/>
            </a:xfrm>
            <a:prstGeom prst="rect">
              <a:avLst/>
            </a:prstGeom>
            <a:ln w="25400">
              <a:solidFill>
                <a:srgbClr val="0070C0"/>
              </a:solidFill>
            </a:ln>
          </p:spPr>
        </p:pic>
        <p:pic>
          <p:nvPicPr>
            <p:cNvPr id="18" name="図 17">
              <a:extLst>
                <a:ext uri="{FF2B5EF4-FFF2-40B4-BE49-F238E27FC236}">
                  <a16:creationId xmlns:a16="http://schemas.microsoft.com/office/drawing/2014/main" id="{86F9DD65-BE45-CB24-C228-1AFD4812D6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95592" y="2329738"/>
              <a:ext cx="1931726" cy="1142643"/>
            </a:xfrm>
            <a:prstGeom prst="rect">
              <a:avLst/>
            </a:prstGeom>
          </p:spPr>
        </p:pic>
        <p:pic>
          <p:nvPicPr>
            <p:cNvPr id="6" name="図 5">
              <a:extLst>
                <a:ext uri="{FF2B5EF4-FFF2-40B4-BE49-F238E27FC236}">
                  <a16:creationId xmlns:a16="http://schemas.microsoft.com/office/drawing/2014/main" id="{EAA1ABF6-68AD-6A52-2881-8C39CF0319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93596" y="3695700"/>
              <a:ext cx="1134103" cy="956001"/>
            </a:xfrm>
            <a:prstGeom prst="rect">
              <a:avLst/>
            </a:prstGeom>
          </p:spPr>
        </p:pic>
      </p:grpSp>
      <p:sp>
        <p:nvSpPr>
          <p:cNvPr id="20" name="正方形/長方形 19">
            <a:extLst>
              <a:ext uri="{FF2B5EF4-FFF2-40B4-BE49-F238E27FC236}">
                <a16:creationId xmlns:a16="http://schemas.microsoft.com/office/drawing/2014/main" id="{35A4880D-FA04-A8C2-1E02-10E457B8A740}"/>
              </a:ext>
            </a:extLst>
          </p:cNvPr>
          <p:cNvSpPr/>
          <p:nvPr/>
        </p:nvSpPr>
        <p:spPr>
          <a:xfrm>
            <a:off x="2838418" y="3174143"/>
            <a:ext cx="1931726" cy="353917"/>
          </a:xfrm>
          <a:prstGeom prst="rect">
            <a:avLst/>
          </a:prstGeom>
          <a:noFill/>
          <a:ln w="25400" cap="flat" cmpd="sng" algn="ctr">
            <a:solidFill>
              <a:srgbClr val="FF0000"/>
            </a:solidFill>
            <a:prstDash val="solid"/>
            <a:miter lim="800000"/>
          </a:ln>
          <a:effectLst/>
        </p:spPr>
        <p:txBody>
          <a:bodyPr rtlCol="0" anchor="ctr"/>
          <a:lstStyle/>
          <a:p>
            <a:pPr algn="ctr">
              <a:defRPr/>
            </a:pPr>
            <a:r>
              <a:rPr kumimoji="0" lang="ja-JP" altLang="en-US" kern="0">
                <a:solidFill>
                  <a:prstClr val="white"/>
                </a:solidFill>
                <a:latin typeface="Yu Gothic UI" panose="020B0500000000000000" pitchFamily="34" charset="-128"/>
                <a:ea typeface="Yu Gothic UI" panose="020B0500000000000000" pitchFamily="34" charset="-128"/>
              </a:rPr>
              <a:t>ｄ</a:t>
            </a:r>
          </a:p>
        </p:txBody>
      </p:sp>
      <p:sp>
        <p:nvSpPr>
          <p:cNvPr id="21" name="テキスト ボックス 20">
            <a:extLst>
              <a:ext uri="{FF2B5EF4-FFF2-40B4-BE49-F238E27FC236}">
                <a16:creationId xmlns:a16="http://schemas.microsoft.com/office/drawing/2014/main" id="{D199A7A1-EED5-9886-3052-7B5AF384DFB8}"/>
              </a:ext>
            </a:extLst>
          </p:cNvPr>
          <p:cNvSpPr txBox="1"/>
          <p:nvPr/>
        </p:nvSpPr>
        <p:spPr>
          <a:xfrm>
            <a:off x="4920306" y="576240"/>
            <a:ext cx="3446453" cy="1015663"/>
          </a:xfrm>
          <a:prstGeom prst="rect">
            <a:avLst/>
          </a:prstGeom>
          <a:noFill/>
        </p:spPr>
        <p:txBody>
          <a:bodyPr wrap="square" rtlCol="0">
            <a:spAutoFit/>
          </a:bodyPr>
          <a:lstStyle/>
          <a:p>
            <a:r>
              <a:rPr lang="ja-JP" altLang="en-US" sz="1000" dirty="0">
                <a:solidFill>
                  <a:prstClr val="black"/>
                </a:solidFill>
                <a:latin typeface="Yu Gothic UI" panose="020B0500000000000000" pitchFamily="34" charset="-128"/>
                <a:ea typeface="Yu Gothic UI" panose="020B0500000000000000" pitchFamily="34" charset="-128"/>
              </a:rPr>
              <a:t>■推奨画質設定</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・外部照明（投光器）を使用するので、</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「外部照明を使用」をチェックします。</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・使用する運用パターンを選択します。</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・「実行」をクリックします。</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・確認画面が表示されるので、「</a:t>
            </a:r>
            <a:r>
              <a:rPr lang="en-US" altLang="ja-JP" sz="1000" dirty="0">
                <a:solidFill>
                  <a:prstClr val="black"/>
                </a:solidFill>
                <a:latin typeface="Yu Gothic UI" panose="020B0500000000000000" pitchFamily="34" charset="-128"/>
                <a:ea typeface="Yu Gothic UI" panose="020B0500000000000000" pitchFamily="34" charset="-128"/>
              </a:rPr>
              <a:t>OK</a:t>
            </a:r>
            <a:r>
              <a:rPr lang="ja-JP" altLang="en-US" sz="1000" dirty="0">
                <a:solidFill>
                  <a:prstClr val="black"/>
                </a:solidFill>
                <a:latin typeface="Yu Gothic UI" panose="020B0500000000000000" pitchFamily="34" charset="-128"/>
                <a:ea typeface="Yu Gothic UI" panose="020B0500000000000000" pitchFamily="34" charset="-128"/>
              </a:rPr>
              <a:t>」をクリックします。</a:t>
            </a:r>
          </a:p>
        </p:txBody>
      </p:sp>
      <p:pic>
        <p:nvPicPr>
          <p:cNvPr id="22" name="図 21">
            <a:extLst>
              <a:ext uri="{FF2B5EF4-FFF2-40B4-BE49-F238E27FC236}">
                <a16:creationId xmlns:a16="http://schemas.microsoft.com/office/drawing/2014/main" id="{8DBA9C77-66A9-D62F-A379-6BDB21F66CCD}"/>
              </a:ext>
            </a:extLst>
          </p:cNvPr>
          <p:cNvPicPr>
            <a:picLocks noChangeAspect="1"/>
          </p:cNvPicPr>
          <p:nvPr/>
        </p:nvPicPr>
        <p:blipFill rotWithShape="1">
          <a:blip r:embed="rId7"/>
          <a:srcRect l="1553" t="1352" r="1335" b="4535"/>
          <a:stretch/>
        </p:blipFill>
        <p:spPr>
          <a:xfrm>
            <a:off x="6044679" y="2639770"/>
            <a:ext cx="2971998" cy="2102128"/>
          </a:xfrm>
          <a:prstGeom prst="rect">
            <a:avLst/>
          </a:prstGeom>
          <a:ln w="25400">
            <a:solidFill>
              <a:srgbClr val="0070C0"/>
            </a:solidFill>
          </a:ln>
        </p:spPr>
      </p:pic>
      <p:pic>
        <p:nvPicPr>
          <p:cNvPr id="23" name="図 22">
            <a:extLst>
              <a:ext uri="{FF2B5EF4-FFF2-40B4-BE49-F238E27FC236}">
                <a16:creationId xmlns:a16="http://schemas.microsoft.com/office/drawing/2014/main" id="{92ED8660-C4D0-A880-90C6-44F052FB90FE}"/>
              </a:ext>
            </a:extLst>
          </p:cNvPr>
          <p:cNvPicPr>
            <a:picLocks noChangeAspect="1"/>
          </p:cNvPicPr>
          <p:nvPr/>
        </p:nvPicPr>
        <p:blipFill rotWithShape="1">
          <a:blip r:embed="rId8"/>
          <a:srcRect l="52269" t="43271" r="7409" b="43802"/>
          <a:stretch/>
        </p:blipFill>
        <p:spPr>
          <a:xfrm>
            <a:off x="5636058" y="1916079"/>
            <a:ext cx="3388239" cy="656897"/>
          </a:xfrm>
          <a:prstGeom prst="rect">
            <a:avLst/>
          </a:prstGeom>
        </p:spPr>
      </p:pic>
      <p:sp>
        <p:nvSpPr>
          <p:cNvPr id="24" name="テキスト ボックス 23">
            <a:extLst>
              <a:ext uri="{FF2B5EF4-FFF2-40B4-BE49-F238E27FC236}">
                <a16:creationId xmlns:a16="http://schemas.microsoft.com/office/drawing/2014/main" id="{4C8E9ED0-490A-764F-92DB-F8ADB293B437}"/>
              </a:ext>
            </a:extLst>
          </p:cNvPr>
          <p:cNvSpPr txBox="1"/>
          <p:nvPr/>
        </p:nvSpPr>
        <p:spPr>
          <a:xfrm>
            <a:off x="5013984" y="1684049"/>
            <a:ext cx="2862318" cy="246221"/>
          </a:xfrm>
          <a:prstGeom prst="rect">
            <a:avLst/>
          </a:prstGeom>
          <a:noFill/>
        </p:spPr>
        <p:txBody>
          <a:bodyPr wrap="square" rtlCol="0">
            <a:spAutoFit/>
          </a:bodyPr>
          <a:lstStyle/>
          <a:p>
            <a:r>
              <a:rPr lang="ja-JP" altLang="en-US" sz="1000" dirty="0">
                <a:solidFill>
                  <a:prstClr val="black"/>
                </a:solidFill>
                <a:latin typeface="Yu Gothic UI" panose="020B0500000000000000" pitchFamily="34" charset="-128"/>
                <a:ea typeface="Yu Gothic UI" panose="020B0500000000000000" pitchFamily="34" charset="-128"/>
              </a:rPr>
              <a:t>設定例と確認画面表示例</a:t>
            </a:r>
          </a:p>
        </p:txBody>
      </p:sp>
    </p:spTree>
    <p:extLst>
      <p:ext uri="{BB962C8B-B14F-4D97-AF65-F5344CB8AC3E}">
        <p14:creationId xmlns:p14="http://schemas.microsoft.com/office/powerpoint/2010/main" val="150146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システム設計の制約事項</a:t>
            </a:r>
          </a:p>
        </p:txBody>
      </p:sp>
      <p:graphicFrame>
        <p:nvGraphicFramePr>
          <p:cNvPr id="9" name="表 8">
            <a:extLst>
              <a:ext uri="{FF2B5EF4-FFF2-40B4-BE49-F238E27FC236}">
                <a16:creationId xmlns:a16="http://schemas.microsoft.com/office/drawing/2014/main" id="{A7D130BA-1396-0957-FAFD-796822193CA8}"/>
              </a:ext>
            </a:extLst>
          </p:cNvPr>
          <p:cNvGraphicFramePr>
            <a:graphicFrameLocks noGrp="1"/>
          </p:cNvGraphicFramePr>
          <p:nvPr>
            <p:extLst>
              <p:ext uri="{D42A27DB-BD31-4B8C-83A1-F6EECF244321}">
                <p14:modId xmlns:p14="http://schemas.microsoft.com/office/powerpoint/2010/main" val="3275217738"/>
              </p:ext>
            </p:extLst>
          </p:nvPr>
        </p:nvGraphicFramePr>
        <p:xfrm>
          <a:off x="110836" y="630382"/>
          <a:ext cx="8949251" cy="2995906"/>
        </p:xfrm>
        <a:graphic>
          <a:graphicData uri="http://schemas.openxmlformats.org/drawingml/2006/table">
            <a:tbl>
              <a:tblPr/>
              <a:tblGrid>
                <a:gridCol w="666000">
                  <a:extLst>
                    <a:ext uri="{9D8B030D-6E8A-4147-A177-3AD203B41FA5}">
                      <a16:colId xmlns:a16="http://schemas.microsoft.com/office/drawing/2014/main" val="2543780147"/>
                    </a:ext>
                  </a:extLst>
                </a:gridCol>
                <a:gridCol w="1016287">
                  <a:extLst>
                    <a:ext uri="{9D8B030D-6E8A-4147-A177-3AD203B41FA5}">
                      <a16:colId xmlns:a16="http://schemas.microsoft.com/office/drawing/2014/main" val="2771050987"/>
                    </a:ext>
                  </a:extLst>
                </a:gridCol>
                <a:gridCol w="706164">
                  <a:extLst>
                    <a:ext uri="{9D8B030D-6E8A-4147-A177-3AD203B41FA5}">
                      <a16:colId xmlns:a16="http://schemas.microsoft.com/office/drawing/2014/main" val="1911682128"/>
                    </a:ext>
                  </a:extLst>
                </a:gridCol>
                <a:gridCol w="925149">
                  <a:extLst>
                    <a:ext uri="{9D8B030D-6E8A-4147-A177-3AD203B41FA5}">
                      <a16:colId xmlns:a16="http://schemas.microsoft.com/office/drawing/2014/main" val="357969221"/>
                    </a:ext>
                  </a:extLst>
                </a:gridCol>
                <a:gridCol w="213764">
                  <a:extLst>
                    <a:ext uri="{9D8B030D-6E8A-4147-A177-3AD203B41FA5}">
                      <a16:colId xmlns:a16="http://schemas.microsoft.com/office/drawing/2014/main" val="1982524607"/>
                    </a:ext>
                  </a:extLst>
                </a:gridCol>
                <a:gridCol w="2717118">
                  <a:extLst>
                    <a:ext uri="{9D8B030D-6E8A-4147-A177-3AD203B41FA5}">
                      <a16:colId xmlns:a16="http://schemas.microsoft.com/office/drawing/2014/main" val="1763426604"/>
                    </a:ext>
                  </a:extLst>
                </a:gridCol>
                <a:gridCol w="213764">
                  <a:extLst>
                    <a:ext uri="{9D8B030D-6E8A-4147-A177-3AD203B41FA5}">
                      <a16:colId xmlns:a16="http://schemas.microsoft.com/office/drawing/2014/main" val="380283060"/>
                    </a:ext>
                  </a:extLst>
                </a:gridCol>
                <a:gridCol w="2491005">
                  <a:extLst>
                    <a:ext uri="{9D8B030D-6E8A-4147-A177-3AD203B41FA5}">
                      <a16:colId xmlns:a16="http://schemas.microsoft.com/office/drawing/2014/main" val="1520129061"/>
                    </a:ext>
                  </a:extLst>
                </a:gridCol>
              </a:tblGrid>
              <a:tr h="319864">
                <a:tc gridSpan="4">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インストールする機能拡張ソフトウェア</a:t>
                      </a:r>
                      <a:br>
                        <a:rPr lang="ja-JP" altLang="en-US" sz="900" b="1" u="none" strike="noStrike" dirty="0">
                          <a:effectLst/>
                          <a:latin typeface="Yu Gothic UI" panose="020B0500000000000000" pitchFamily="34" charset="-128"/>
                          <a:ea typeface="Yu Gothic UI" panose="020B0500000000000000" pitchFamily="34" charset="-128"/>
                        </a:rPr>
                      </a:br>
                      <a:r>
                        <a:rPr lang="ja-JP" altLang="en-US" sz="900" b="1" u="none" strike="noStrike" dirty="0">
                          <a:effectLst/>
                          <a:latin typeface="Yu Gothic UI" panose="020B0500000000000000" pitchFamily="34" charset="-128"/>
                          <a:ea typeface="Yu Gothic UI" panose="020B0500000000000000" pitchFamily="34" charset="-128"/>
                        </a:rPr>
                        <a:t>（「✓」はインストール、「－」は未インストール）</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900" b="1" u="none" strike="noStrike" dirty="0">
                          <a:effectLst/>
                          <a:latin typeface="Yu Gothic UI" panose="020B0500000000000000" pitchFamily="34" charset="-128"/>
                          <a:ea typeface="Yu Gothic UI" panose="020B0500000000000000" pitchFamily="34" charset="-128"/>
                        </a:rPr>
                        <a:t>X</a:t>
                      </a:r>
                      <a:r>
                        <a:rPr lang="ja-JP" altLang="en-US" sz="900" b="1" u="none" strike="noStrike" dirty="0">
                          <a:effectLst/>
                          <a:latin typeface="Yu Gothic UI" panose="020B0500000000000000" pitchFamily="34" charset="-128"/>
                          <a:ea typeface="Yu Gothic UI" panose="020B0500000000000000" pitchFamily="34" charset="-128"/>
                        </a:rPr>
                        <a:t>シリーズ（フル</a:t>
                      </a:r>
                      <a:r>
                        <a:rPr lang="en-US" sz="900" b="1" u="none" strike="noStrike" dirty="0">
                          <a:effectLst/>
                          <a:latin typeface="Yu Gothic UI" panose="020B0500000000000000" pitchFamily="34" charset="-128"/>
                          <a:ea typeface="Yu Gothic UI" panose="020B0500000000000000" pitchFamily="34" charset="-128"/>
                        </a:rPr>
                        <a:t>HD</a:t>
                      </a:r>
                      <a:r>
                        <a:rPr lang="ja-JP" altLang="en-US" sz="900" b="1" u="none" strike="noStrike" dirty="0">
                          <a:effectLst/>
                          <a:latin typeface="Yu Gothic UI" panose="020B0500000000000000" pitchFamily="34" charset="-128"/>
                          <a:ea typeface="Yu Gothic UI" panose="020B0500000000000000" pitchFamily="34" charset="-128"/>
                        </a:rPr>
                        <a:t>タイプ）／新</a:t>
                      </a:r>
                      <a:r>
                        <a:rPr lang="en-US" altLang="ja-JP" sz="900" b="1" u="none" strike="noStrike" dirty="0">
                          <a:effectLst/>
                          <a:latin typeface="Yu Gothic UI" panose="020B0500000000000000" pitchFamily="34" charset="-128"/>
                          <a:ea typeface="Yu Gothic UI" panose="020B0500000000000000" pitchFamily="34" charset="-128"/>
                        </a:rPr>
                        <a:t>S</a:t>
                      </a:r>
                      <a:r>
                        <a:rPr lang="ja-JP" altLang="en-US" sz="900" b="1" u="none" strike="noStrike" dirty="0">
                          <a:effectLst/>
                          <a:latin typeface="Yu Gothic UI" panose="020B0500000000000000" pitchFamily="34" charset="-128"/>
                          <a:ea typeface="Yu Gothic UI" panose="020B0500000000000000" pitchFamily="34" charset="-128"/>
                        </a:rPr>
                        <a:t>シリーズカメラ</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kumimoji="1" lang="ja-JP" altLang="en-US"/>
                    </a:p>
                  </a:txBody>
                  <a:tcPr/>
                </a:tc>
                <a:tc gridSpan="2">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900" b="1" u="none" strike="noStrike">
                          <a:effectLst/>
                          <a:latin typeface="Yu Gothic UI" panose="020B0500000000000000" pitchFamily="34" charset="-128"/>
                          <a:ea typeface="Yu Gothic UI" panose="020B0500000000000000" pitchFamily="34" charset="-128"/>
                        </a:rPr>
                        <a:t>X</a:t>
                      </a:r>
                      <a:r>
                        <a:rPr lang="ja-JP" altLang="en-US" sz="900" b="1" u="none" strike="noStrike">
                          <a:effectLst/>
                          <a:latin typeface="Yu Gothic UI" panose="020B0500000000000000" pitchFamily="34" charset="-128"/>
                          <a:ea typeface="Yu Gothic UI" panose="020B0500000000000000" pitchFamily="34" charset="-128"/>
                        </a:rPr>
                        <a:t>シリーズ（</a:t>
                      </a:r>
                      <a:r>
                        <a:rPr lang="en-US" sz="900" b="1" u="none" strike="noStrike">
                          <a:effectLst/>
                          <a:latin typeface="Yu Gothic UI" panose="020B0500000000000000" pitchFamily="34" charset="-128"/>
                          <a:ea typeface="Yu Gothic UI" panose="020B0500000000000000" pitchFamily="34" charset="-128"/>
                        </a:rPr>
                        <a:t>4K</a:t>
                      </a:r>
                      <a:r>
                        <a:rPr lang="ja-JP" altLang="en-US" sz="900" b="1" u="none" strike="noStrike">
                          <a:effectLst/>
                          <a:latin typeface="Yu Gothic UI" panose="020B0500000000000000" pitchFamily="34" charset="-128"/>
                          <a:ea typeface="Yu Gothic UI" panose="020B0500000000000000" pitchFamily="34" charset="-128"/>
                        </a:rPr>
                        <a:t>タイプ）</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kumimoji="1" lang="ja-JP" altLang="en-US"/>
                    </a:p>
                  </a:txBody>
                  <a:tcPr/>
                </a:tc>
                <a:extLst>
                  <a:ext uri="{0D108BD9-81ED-4DB2-BD59-A6C34878D82A}">
                    <a16:rowId xmlns:a16="http://schemas.microsoft.com/office/drawing/2014/main" val="397709476"/>
                  </a:ext>
                </a:extLst>
              </a:tr>
              <a:tr h="278880">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sz="800" b="1" u="none" strike="noStrike" dirty="0">
                          <a:effectLst/>
                          <a:latin typeface="Yu Gothic UI" panose="020B0500000000000000" pitchFamily="34" charset="-128"/>
                          <a:ea typeface="Yu Gothic UI" panose="020B0500000000000000" pitchFamily="34" charset="-128"/>
                        </a:rPr>
                        <a:t>WV-XAE200W</a:t>
                      </a:r>
                      <a:br>
                        <a:rPr lang="en-US" sz="800" b="1" u="none" strike="noStrike" dirty="0">
                          <a:effectLst/>
                          <a:latin typeface="Yu Gothic UI" panose="020B0500000000000000" pitchFamily="34" charset="-128"/>
                          <a:ea typeface="Yu Gothic UI" panose="020B0500000000000000" pitchFamily="34" charset="-128"/>
                        </a:rPr>
                      </a:br>
                      <a:r>
                        <a:rPr lang="en-US" sz="800" b="1" u="none" strike="noStrike" dirty="0">
                          <a:effectLst/>
                          <a:latin typeface="Yu Gothic UI" panose="020B0500000000000000" pitchFamily="34" charset="-128"/>
                          <a:ea typeface="Yu Gothic UI" panose="020B0500000000000000" pitchFamily="34" charset="-128"/>
                        </a:rPr>
                        <a:t> (AI</a:t>
                      </a:r>
                      <a:r>
                        <a:rPr lang="ja-JP" altLang="en-US" sz="800" b="1" u="none" strike="noStrike" dirty="0">
                          <a:effectLst/>
                          <a:latin typeface="Yu Gothic UI" panose="020B0500000000000000" pitchFamily="34" charset="-128"/>
                          <a:ea typeface="Yu Gothic UI" panose="020B0500000000000000" pitchFamily="34" charset="-128"/>
                        </a:rPr>
                        <a:t>動体検知</a:t>
                      </a:r>
                      <a:r>
                        <a:rPr lang="en-US" altLang="ja-JP" sz="800" b="1" u="none" strike="noStrike" dirty="0">
                          <a:effectLst/>
                          <a:latin typeface="Yu Gothic UI" panose="020B0500000000000000" pitchFamily="34" charset="-128"/>
                          <a:ea typeface="Yu Gothic UI" panose="020B0500000000000000" pitchFamily="34" charset="-128"/>
                        </a:rPr>
                        <a:t>)</a:t>
                      </a:r>
                      <a:endParaRPr lang="en-US" altLang="ja-JP" sz="8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800" b="1" u="none" strike="noStrike">
                          <a:effectLst/>
                          <a:latin typeface="Yu Gothic UI" panose="020B0500000000000000" pitchFamily="34" charset="-128"/>
                          <a:ea typeface="Yu Gothic UI" panose="020B0500000000000000" pitchFamily="34" charset="-128"/>
                        </a:rPr>
                        <a:t>WV-XAE201W</a:t>
                      </a:r>
                      <a:br>
                        <a:rPr lang="en-US" altLang="ja-JP" sz="800" b="1" u="none" strike="noStrike">
                          <a:effectLst/>
                          <a:latin typeface="Yu Gothic UI" panose="020B0500000000000000" pitchFamily="34" charset="-128"/>
                          <a:ea typeface="Yu Gothic UI" panose="020B0500000000000000" pitchFamily="34" charset="-128"/>
                        </a:rPr>
                      </a:br>
                      <a:r>
                        <a:rPr lang="en-US" altLang="ja-JP" sz="800" b="1" u="none" strike="noStrike">
                          <a:effectLst/>
                          <a:latin typeface="Yu Gothic UI" panose="020B0500000000000000" pitchFamily="34" charset="-128"/>
                          <a:ea typeface="Yu Gothic UI" panose="020B0500000000000000" pitchFamily="34" charset="-128"/>
                        </a:rPr>
                        <a:t>(AI</a:t>
                      </a:r>
                      <a:r>
                        <a:rPr lang="ja-JP" altLang="en-US" sz="800" b="1" u="none" strike="noStrike">
                          <a:effectLst/>
                          <a:latin typeface="Yu Gothic UI" panose="020B0500000000000000" pitchFamily="34" charset="-128"/>
                          <a:ea typeface="Yu Gothic UI" panose="020B0500000000000000" pitchFamily="34" charset="-128"/>
                        </a:rPr>
                        <a:t>プライバシーガード</a:t>
                      </a:r>
                      <a:r>
                        <a:rPr lang="en-US" altLang="ja-JP" sz="800" b="1" u="none" strike="noStrike">
                          <a:effectLst/>
                          <a:latin typeface="Yu Gothic UI" panose="020B0500000000000000" pitchFamily="34" charset="-128"/>
                          <a:ea typeface="Yu Gothic UI" panose="020B0500000000000000" pitchFamily="34" charset="-128"/>
                        </a:rPr>
                        <a:t>)</a:t>
                      </a:r>
                      <a:endParaRPr lang="en-US" altLang="ja-JP" sz="8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sz="800" b="1" u="none" strike="noStrike">
                          <a:effectLst/>
                          <a:latin typeface="Yu Gothic UI" panose="020B0500000000000000" pitchFamily="34" charset="-128"/>
                          <a:ea typeface="Yu Gothic UI" panose="020B0500000000000000" pitchFamily="34" charset="-128"/>
                        </a:rPr>
                        <a:t>WV-XAE202W</a:t>
                      </a:r>
                      <a:br>
                        <a:rPr lang="en-US" sz="800" b="1" u="none" strike="noStrike">
                          <a:effectLst/>
                          <a:latin typeface="Yu Gothic UI" panose="020B0500000000000000" pitchFamily="34" charset="-128"/>
                          <a:ea typeface="Yu Gothic UI" panose="020B0500000000000000" pitchFamily="34" charset="-128"/>
                        </a:rPr>
                      </a:br>
                      <a:r>
                        <a:rPr lang="en-US" sz="800" b="1" u="none" strike="noStrike">
                          <a:effectLst/>
                          <a:latin typeface="Yu Gothic UI" panose="020B0500000000000000" pitchFamily="34" charset="-128"/>
                          <a:ea typeface="Yu Gothic UI" panose="020B0500000000000000" pitchFamily="34" charset="-128"/>
                        </a:rPr>
                        <a:t>(</a:t>
                      </a:r>
                      <a:r>
                        <a:rPr lang="ja-JP" altLang="en-US" sz="800" b="1" u="none" strike="noStrike">
                          <a:effectLst/>
                          <a:latin typeface="Yu Gothic UI" panose="020B0500000000000000" pitchFamily="34" charset="-128"/>
                          <a:ea typeface="Yu Gothic UI" panose="020B0500000000000000" pitchFamily="34" charset="-128"/>
                        </a:rPr>
                        <a:t>ナンバー認識）</a:t>
                      </a:r>
                      <a:endParaRPr lang="ja-JP" altLang="en-US" sz="8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sz="800" b="1" u="none" strike="noStrike">
                          <a:effectLst/>
                          <a:latin typeface="Yu Gothic UI" panose="020B0500000000000000" pitchFamily="34" charset="-128"/>
                          <a:ea typeface="Yu Gothic UI" panose="020B0500000000000000" pitchFamily="34" charset="-128"/>
                        </a:rPr>
                        <a:t>WV-XAE203W</a:t>
                      </a:r>
                      <a:br>
                        <a:rPr lang="en-US" sz="800" b="1" u="none" strike="noStrike">
                          <a:effectLst/>
                          <a:latin typeface="Yu Gothic UI" panose="020B0500000000000000" pitchFamily="34" charset="-128"/>
                          <a:ea typeface="Yu Gothic UI" panose="020B0500000000000000" pitchFamily="34" charset="-128"/>
                        </a:rPr>
                      </a:br>
                      <a:r>
                        <a:rPr lang="en-US" sz="800" b="1" u="none" strike="noStrike">
                          <a:effectLst/>
                          <a:latin typeface="Yu Gothic UI" panose="020B0500000000000000" pitchFamily="34" charset="-128"/>
                          <a:ea typeface="Yu Gothic UI" panose="020B0500000000000000" pitchFamily="34" charset="-128"/>
                        </a:rPr>
                        <a:t>(AI</a:t>
                      </a:r>
                      <a:r>
                        <a:rPr lang="ja-JP" altLang="en-US" sz="800" b="1" u="none" strike="noStrike">
                          <a:effectLst/>
                          <a:latin typeface="Yu Gothic UI" panose="020B0500000000000000" pitchFamily="34" charset="-128"/>
                          <a:ea typeface="Yu Gothic UI" panose="020B0500000000000000" pitchFamily="34" charset="-128"/>
                        </a:rPr>
                        <a:t>マスク非着用検知</a:t>
                      </a:r>
                      <a:r>
                        <a:rPr lang="en-US" altLang="ja-JP" sz="800" b="1" u="none" strike="noStrike">
                          <a:effectLst/>
                          <a:latin typeface="Yu Gothic UI" panose="020B0500000000000000" pitchFamily="34" charset="-128"/>
                          <a:ea typeface="Yu Gothic UI" panose="020B0500000000000000" pitchFamily="34" charset="-128"/>
                        </a:rPr>
                        <a:t>)</a:t>
                      </a:r>
                      <a:endParaRPr lang="en-US" altLang="ja-JP" sz="8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800" b="1" u="none" strike="noStrike" dirty="0">
                          <a:effectLst/>
                          <a:latin typeface="Yu Gothic UI" panose="020B0500000000000000" pitchFamily="34" charset="-128"/>
                          <a:ea typeface="Yu Gothic UI" panose="020B0500000000000000" pitchFamily="34" charset="-128"/>
                        </a:rPr>
                        <a:t>同時</a:t>
                      </a:r>
                      <a:endParaRPr lang="en-US" altLang="ja-JP" sz="800" b="1" u="none" strike="noStrike" dirty="0">
                        <a:effectLst/>
                        <a:latin typeface="Yu Gothic UI" panose="020B0500000000000000" pitchFamily="34" charset="-128"/>
                        <a:ea typeface="Yu Gothic UI" panose="020B0500000000000000" pitchFamily="34" charset="-128"/>
                      </a:endParaRPr>
                    </a:p>
                    <a:p>
                      <a:pPr algn="ctr" fontAlgn="ctr"/>
                      <a:r>
                        <a:rPr lang="ja-JP" altLang="en-US" sz="800" b="1" u="none" strike="noStrike" dirty="0">
                          <a:effectLst/>
                          <a:latin typeface="Yu Gothic UI" panose="020B0500000000000000" pitchFamily="34" charset="-128"/>
                          <a:ea typeface="Yu Gothic UI" panose="020B0500000000000000" pitchFamily="34" charset="-128"/>
                        </a:rPr>
                        <a:t>使用</a:t>
                      </a:r>
                      <a:endParaRPr lang="ja-JP" altLang="en-US" sz="8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zh-TW" altLang="en-US" sz="800" b="1" u="none" strike="noStrike">
                          <a:effectLst/>
                          <a:latin typeface="Yu Gothic UI" panose="020B0500000000000000" pitchFamily="34" charset="-128"/>
                          <a:ea typeface="Yu Gothic UI" panose="020B0500000000000000" pitchFamily="34" charset="-128"/>
                        </a:rPr>
                        <a:t>制約事項</a:t>
                      </a:r>
                      <a:r>
                        <a:rPr lang="en-US" altLang="zh-TW" sz="800" b="1" u="none" strike="noStrike">
                          <a:effectLst/>
                          <a:latin typeface="Yu Gothic UI" panose="020B0500000000000000" pitchFamily="34" charset="-128"/>
                          <a:ea typeface="Yu Gothic UI" panose="020B0500000000000000" pitchFamily="34" charset="-128"/>
                        </a:rPr>
                        <a:t>/</a:t>
                      </a:r>
                      <a:r>
                        <a:rPr lang="zh-TW" altLang="en-US" sz="800" b="1" u="none" strike="noStrike">
                          <a:effectLst/>
                          <a:latin typeface="Yu Gothic UI" panose="020B0500000000000000" pitchFamily="34" charset="-128"/>
                          <a:ea typeface="Yu Gothic UI" panose="020B0500000000000000" pitchFamily="34" charset="-128"/>
                        </a:rPr>
                        <a:t>備考</a:t>
                      </a:r>
                      <a:endParaRPr lang="zh-TW" altLang="en-US" sz="8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800" b="1" u="none" strike="noStrike" dirty="0">
                          <a:effectLst/>
                          <a:latin typeface="Yu Gothic UI" panose="020B0500000000000000" pitchFamily="34" charset="-128"/>
                          <a:ea typeface="Yu Gothic UI" panose="020B0500000000000000" pitchFamily="34" charset="-128"/>
                        </a:rPr>
                        <a:t>同時</a:t>
                      </a:r>
                      <a:endParaRPr lang="en-US" altLang="ja-JP" sz="800" b="1" u="none" strike="noStrike" dirty="0">
                        <a:effectLst/>
                        <a:latin typeface="Yu Gothic UI" panose="020B0500000000000000" pitchFamily="34" charset="-128"/>
                        <a:ea typeface="Yu Gothic UI" panose="020B0500000000000000" pitchFamily="34" charset="-128"/>
                      </a:endParaRPr>
                    </a:p>
                    <a:p>
                      <a:pPr algn="ctr" fontAlgn="ctr"/>
                      <a:r>
                        <a:rPr lang="ja-JP" altLang="en-US" sz="800" b="1" u="none" strike="noStrike" dirty="0">
                          <a:effectLst/>
                          <a:latin typeface="Yu Gothic UI" panose="020B0500000000000000" pitchFamily="34" charset="-128"/>
                          <a:ea typeface="Yu Gothic UI" panose="020B0500000000000000" pitchFamily="34" charset="-128"/>
                        </a:rPr>
                        <a:t>使用</a:t>
                      </a:r>
                      <a:endParaRPr lang="ja-JP" altLang="en-US" sz="8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zh-TW" altLang="en-US" sz="800" b="1" u="none" strike="noStrike" dirty="0">
                          <a:effectLst/>
                          <a:latin typeface="Yu Gothic UI" panose="020B0500000000000000" pitchFamily="34" charset="-128"/>
                          <a:ea typeface="Yu Gothic UI" panose="020B0500000000000000" pitchFamily="34" charset="-128"/>
                        </a:rPr>
                        <a:t>制約事項</a:t>
                      </a:r>
                      <a:r>
                        <a:rPr lang="en-US" altLang="zh-TW" sz="800" b="1" u="none" strike="noStrike" dirty="0">
                          <a:effectLst/>
                          <a:latin typeface="Yu Gothic UI" panose="020B0500000000000000" pitchFamily="34" charset="-128"/>
                          <a:ea typeface="Yu Gothic UI" panose="020B0500000000000000" pitchFamily="34" charset="-128"/>
                        </a:rPr>
                        <a:t>/</a:t>
                      </a:r>
                      <a:r>
                        <a:rPr lang="zh-TW" altLang="en-US" sz="800" b="1" u="none" strike="noStrike" dirty="0">
                          <a:effectLst/>
                          <a:latin typeface="Yu Gothic UI" panose="020B0500000000000000" pitchFamily="34" charset="-128"/>
                          <a:ea typeface="Yu Gothic UI" panose="020B0500000000000000" pitchFamily="34" charset="-128"/>
                        </a:rPr>
                        <a:t>備考</a:t>
                      </a:r>
                      <a:endParaRPr lang="zh-TW" altLang="en-US" sz="8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491361341"/>
                  </a:ext>
                </a:extLst>
              </a:tr>
              <a:tr h="358068">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ー</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ー</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700" b="1" u="none" strike="noStrike">
                          <a:effectLst/>
                          <a:latin typeface="Yu Gothic UI" panose="020B0500000000000000" pitchFamily="34" charset="-128"/>
                          <a:ea typeface="Yu Gothic UI" panose="020B0500000000000000" pitchFamily="34" charset="-128"/>
                        </a:rPr>
                        <a:t>〇</a:t>
                      </a:r>
                      <a:endParaRPr lang="ja-JP" altLang="en-US" sz="7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en-US" altLang="ja-JP" sz="700" b="1" u="none" strike="noStrike">
                          <a:effectLst/>
                          <a:latin typeface="Yu Gothic UI" panose="020B0500000000000000" pitchFamily="34" charset="-128"/>
                          <a:ea typeface="Yu Gothic UI" panose="020B0500000000000000" pitchFamily="34" charset="-128"/>
                        </a:rPr>
                        <a:t>[</a:t>
                      </a:r>
                      <a:r>
                        <a:rPr lang="ja-JP" altLang="en-US" sz="700" b="1" u="none" strike="noStrike">
                          <a:effectLst/>
                          <a:latin typeface="Yu Gothic UI" panose="020B0500000000000000" pitchFamily="34" charset="-128"/>
                          <a:ea typeface="Yu Gothic UI" panose="020B0500000000000000" pitchFamily="34" charset="-128"/>
                        </a:rPr>
                        <a:t>ナンバー認識</a:t>
                      </a:r>
                      <a:r>
                        <a:rPr lang="en-US" altLang="ja-JP" sz="700" b="1" u="none" strike="noStrike">
                          <a:effectLst/>
                          <a:latin typeface="Yu Gothic UI" panose="020B0500000000000000" pitchFamily="34" charset="-128"/>
                          <a:ea typeface="Yu Gothic UI" panose="020B0500000000000000" pitchFamily="34" charset="-128"/>
                        </a:rPr>
                        <a:t>]</a:t>
                      </a:r>
                      <a:br>
                        <a:rPr lang="en-US" altLang="ja-JP" sz="700" b="1" u="none" strike="noStrike">
                          <a:effectLst/>
                          <a:latin typeface="Yu Gothic UI" panose="020B0500000000000000" pitchFamily="34" charset="-128"/>
                          <a:ea typeface="Yu Gothic UI" panose="020B0500000000000000" pitchFamily="34" charset="-128"/>
                        </a:rPr>
                      </a:br>
                      <a:r>
                        <a:rPr lang="en-US" altLang="ja-JP" sz="700" b="1" u="none" strike="noStrike">
                          <a:effectLst/>
                          <a:latin typeface="Yu Gothic UI" panose="020B0500000000000000" pitchFamily="34" charset="-128"/>
                          <a:ea typeface="Yu Gothic UI" panose="020B0500000000000000" pitchFamily="34" charset="-128"/>
                        </a:rPr>
                        <a:t> </a:t>
                      </a:r>
                      <a:r>
                        <a:rPr lang="ja-JP" altLang="en-US" sz="700" b="1" u="none" strike="noStrike">
                          <a:effectLst/>
                          <a:latin typeface="Yu Gothic UI" panose="020B0500000000000000" pitchFamily="34" charset="-128"/>
                          <a:ea typeface="Yu Gothic UI" panose="020B0500000000000000" pitchFamily="34" charset="-128"/>
                        </a:rPr>
                        <a:t>・検知エリア</a:t>
                      </a:r>
                      <a:r>
                        <a:rPr lang="en-US" altLang="ja-JP" sz="700" b="1" u="none" strike="noStrike">
                          <a:effectLst/>
                          <a:latin typeface="Yu Gothic UI" panose="020B0500000000000000" pitchFamily="34" charset="-128"/>
                          <a:ea typeface="Yu Gothic UI" panose="020B0500000000000000" pitchFamily="34" charset="-128"/>
                        </a:rPr>
                        <a:t>1</a:t>
                      </a:r>
                      <a:r>
                        <a:rPr lang="ja-JP" altLang="en-US" sz="700" b="1" u="none" strike="noStrike">
                          <a:effectLst/>
                          <a:latin typeface="Yu Gothic UI" panose="020B0500000000000000" pitchFamily="34" charset="-128"/>
                          <a:ea typeface="Yu Gothic UI" panose="020B0500000000000000" pitchFamily="34" charset="-128"/>
                        </a:rPr>
                        <a:t>個かつ面積を</a:t>
                      </a:r>
                      <a:r>
                        <a:rPr lang="en-US" altLang="ja-JP" sz="700" b="1" u="none" strike="noStrike">
                          <a:effectLst/>
                          <a:latin typeface="Yu Gothic UI" panose="020B0500000000000000" pitchFamily="34" charset="-128"/>
                          <a:ea typeface="Yu Gothic UI" panose="020B0500000000000000" pitchFamily="34" charset="-128"/>
                        </a:rPr>
                        <a:t>25%</a:t>
                      </a:r>
                      <a:r>
                        <a:rPr lang="ja-JP" altLang="en-US" sz="700" b="1" u="none" strike="noStrike">
                          <a:effectLst/>
                          <a:latin typeface="Yu Gothic UI" panose="020B0500000000000000" pitchFamily="34" charset="-128"/>
                          <a:ea typeface="Yu Gothic UI" panose="020B0500000000000000" pitchFamily="34" charset="-128"/>
                        </a:rPr>
                        <a:t>以内に</a:t>
                      </a:r>
                      <a:br>
                        <a:rPr lang="ja-JP" altLang="en-US" sz="700" b="1" u="none" strike="noStrike">
                          <a:effectLst/>
                          <a:latin typeface="Yu Gothic UI" panose="020B0500000000000000" pitchFamily="34" charset="-128"/>
                          <a:ea typeface="Yu Gothic UI" panose="020B0500000000000000" pitchFamily="34" charset="-128"/>
                        </a:rPr>
                      </a:br>
                      <a:r>
                        <a:rPr lang="ja-JP" altLang="en-US" sz="700" b="1" u="none" strike="noStrike">
                          <a:effectLst/>
                          <a:latin typeface="Yu Gothic UI" panose="020B0500000000000000" pitchFamily="34" charset="-128"/>
                          <a:ea typeface="Yu Gothic UI" panose="020B0500000000000000" pitchFamily="34" charset="-128"/>
                        </a:rPr>
                        <a:t>　 設定して頂く必要があります。</a:t>
                      </a:r>
                      <a:endParaRPr lang="ja-JP" altLang="en-US" sz="7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700" b="1" u="none" strike="noStrike">
                          <a:solidFill>
                            <a:srgbClr val="FF0000"/>
                          </a:solidFill>
                          <a:effectLst/>
                          <a:latin typeface="Yu Gothic UI" panose="020B0500000000000000" pitchFamily="34" charset="-128"/>
                          <a:ea typeface="Yu Gothic UI" panose="020B0500000000000000" pitchFamily="34" charset="-128"/>
                        </a:rPr>
                        <a:t>×</a:t>
                      </a:r>
                      <a:endParaRPr lang="en-US" altLang="ja-JP"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700" b="1" u="none" strike="noStrike">
                          <a:solidFill>
                            <a:srgbClr val="FF0000"/>
                          </a:solidFill>
                          <a:effectLst/>
                          <a:latin typeface="Yu Gothic UI" panose="020B0500000000000000" pitchFamily="34" charset="-128"/>
                          <a:ea typeface="Yu Gothic UI" panose="020B0500000000000000" pitchFamily="34" charset="-128"/>
                        </a:rPr>
                        <a:t>動作保証範囲外となります。（処理性能制約のため）</a:t>
                      </a:r>
                      <a:endParaRPr lang="ja-JP" altLang="en-US"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655048078"/>
                  </a:ext>
                </a:extLst>
              </a:tr>
              <a:tr h="399383">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ー</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ー</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700" b="1" u="none" strike="noStrike">
                          <a:effectLst/>
                          <a:latin typeface="Yu Gothic UI" panose="020B0500000000000000" pitchFamily="34" charset="-128"/>
                          <a:ea typeface="Yu Gothic UI" panose="020B0500000000000000" pitchFamily="34" charset="-128"/>
                        </a:rPr>
                        <a:t>〇</a:t>
                      </a:r>
                      <a:endParaRPr lang="ja-JP" altLang="en-US" sz="7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en-US" altLang="ja-JP" sz="700" b="1" u="none" strike="noStrike">
                          <a:effectLst/>
                          <a:latin typeface="Yu Gothic UI" panose="020B0500000000000000" pitchFamily="34" charset="-128"/>
                          <a:ea typeface="Yu Gothic UI" panose="020B0500000000000000" pitchFamily="34" charset="-128"/>
                        </a:rPr>
                        <a:t>[AI</a:t>
                      </a:r>
                      <a:r>
                        <a:rPr lang="ja-JP" altLang="en-US" sz="700" b="1" u="none" strike="noStrike">
                          <a:effectLst/>
                          <a:latin typeface="Yu Gothic UI" panose="020B0500000000000000" pitchFamily="34" charset="-128"/>
                          <a:ea typeface="Yu Gothic UI" panose="020B0500000000000000" pitchFamily="34" charset="-128"/>
                        </a:rPr>
                        <a:t>プライバシーガード</a:t>
                      </a:r>
                      <a:r>
                        <a:rPr lang="en-US" altLang="ja-JP" sz="700" b="1" u="none" strike="noStrike">
                          <a:effectLst/>
                          <a:latin typeface="Yu Gothic UI" panose="020B0500000000000000" pitchFamily="34" charset="-128"/>
                          <a:ea typeface="Yu Gothic UI" panose="020B0500000000000000" pitchFamily="34" charset="-128"/>
                        </a:rPr>
                        <a:t>] </a:t>
                      </a:r>
                      <a:br>
                        <a:rPr lang="en-US" altLang="ja-JP" sz="700" b="1" u="none" strike="noStrike">
                          <a:effectLst/>
                          <a:latin typeface="Yu Gothic UI" panose="020B0500000000000000" pitchFamily="34" charset="-128"/>
                          <a:ea typeface="Yu Gothic UI" panose="020B0500000000000000" pitchFamily="34" charset="-128"/>
                        </a:rPr>
                      </a:br>
                      <a:r>
                        <a:rPr lang="ja-JP" altLang="en-US" sz="700" b="1" u="none" strike="noStrike">
                          <a:effectLst/>
                          <a:latin typeface="Yu Gothic UI" panose="020B0500000000000000" pitchFamily="34" charset="-128"/>
                          <a:ea typeface="Yu Gothic UI" panose="020B0500000000000000" pitchFamily="34" charset="-128"/>
                        </a:rPr>
                        <a:t>・ガード対象ストリームのフレームレートが</a:t>
                      </a:r>
                      <a:br>
                        <a:rPr lang="ja-JP" altLang="en-US" sz="700" b="1" u="none" strike="noStrike">
                          <a:effectLst/>
                          <a:latin typeface="Yu Gothic UI" panose="020B0500000000000000" pitchFamily="34" charset="-128"/>
                          <a:ea typeface="Yu Gothic UI" panose="020B0500000000000000" pitchFamily="34" charset="-128"/>
                        </a:rPr>
                      </a:br>
                      <a:r>
                        <a:rPr lang="ja-JP" altLang="en-US" sz="700" b="1" u="none" strike="noStrike">
                          <a:effectLst/>
                          <a:latin typeface="Yu Gothic UI" panose="020B0500000000000000" pitchFamily="34" charset="-128"/>
                          <a:ea typeface="Yu Gothic UI" panose="020B0500000000000000" pitchFamily="34" charset="-128"/>
                        </a:rPr>
                        <a:t>　上限</a:t>
                      </a:r>
                      <a:r>
                        <a:rPr lang="en-US" altLang="ja-JP" sz="700" b="1" u="none" strike="noStrike">
                          <a:effectLst/>
                          <a:latin typeface="Yu Gothic UI" panose="020B0500000000000000" pitchFamily="34" charset="-128"/>
                          <a:ea typeface="Yu Gothic UI" panose="020B0500000000000000" pitchFamily="34" charset="-128"/>
                        </a:rPr>
                        <a:t>10fps</a:t>
                      </a:r>
                      <a:r>
                        <a:rPr lang="ja-JP" altLang="en-US" sz="700" b="1" u="none" strike="noStrike">
                          <a:effectLst/>
                          <a:latin typeface="Yu Gothic UI" panose="020B0500000000000000" pitchFamily="34" charset="-128"/>
                          <a:ea typeface="Yu Gothic UI" panose="020B0500000000000000" pitchFamily="34" charset="-128"/>
                        </a:rPr>
                        <a:t>になります。</a:t>
                      </a:r>
                      <a:endParaRPr lang="ja-JP" altLang="en-US" sz="7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700" b="1" u="none" strike="noStrike">
                          <a:effectLst/>
                          <a:latin typeface="Yu Gothic UI" panose="020B0500000000000000" pitchFamily="34" charset="-128"/>
                          <a:ea typeface="Yu Gothic UI" panose="020B0500000000000000" pitchFamily="34" charset="-128"/>
                        </a:rPr>
                        <a:t>〇</a:t>
                      </a:r>
                      <a:endParaRPr lang="ja-JP" altLang="en-US" sz="7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en-US" altLang="ja-JP" sz="700" b="1" u="none" strike="noStrike" dirty="0">
                          <a:effectLst/>
                          <a:latin typeface="Yu Gothic UI" panose="020B0500000000000000" pitchFamily="34" charset="-128"/>
                          <a:ea typeface="Yu Gothic UI" panose="020B0500000000000000" pitchFamily="34" charset="-128"/>
                        </a:rPr>
                        <a:t>[AI</a:t>
                      </a:r>
                      <a:r>
                        <a:rPr lang="ja-JP" altLang="en-US" sz="700" b="1" u="none" strike="noStrike" dirty="0">
                          <a:effectLst/>
                          <a:latin typeface="Yu Gothic UI" panose="020B0500000000000000" pitchFamily="34" charset="-128"/>
                          <a:ea typeface="Yu Gothic UI" panose="020B0500000000000000" pitchFamily="34" charset="-128"/>
                        </a:rPr>
                        <a:t>プライバシーガード</a:t>
                      </a:r>
                      <a:r>
                        <a:rPr lang="en-US" altLang="ja-JP" sz="700" b="1" u="none" strike="noStrike" dirty="0">
                          <a:effectLst/>
                          <a:latin typeface="Yu Gothic UI" panose="020B0500000000000000" pitchFamily="34" charset="-128"/>
                          <a:ea typeface="Yu Gothic UI" panose="020B0500000000000000" pitchFamily="34" charset="-128"/>
                        </a:rPr>
                        <a:t>] </a:t>
                      </a:r>
                      <a:br>
                        <a:rPr lang="en-US" altLang="ja-JP" sz="700" b="1" u="none" strike="noStrike" dirty="0">
                          <a:effectLst/>
                          <a:latin typeface="Yu Gothic UI" panose="020B0500000000000000" pitchFamily="34" charset="-128"/>
                          <a:ea typeface="Yu Gothic UI" panose="020B0500000000000000" pitchFamily="34" charset="-128"/>
                        </a:rPr>
                      </a:br>
                      <a:r>
                        <a:rPr lang="ja-JP" altLang="en-US" sz="700" b="1" u="none" strike="noStrike" dirty="0">
                          <a:effectLst/>
                          <a:latin typeface="Yu Gothic UI" panose="020B0500000000000000" pitchFamily="34" charset="-128"/>
                          <a:ea typeface="Yu Gothic UI" panose="020B0500000000000000" pitchFamily="34" charset="-128"/>
                        </a:rPr>
                        <a:t>・ガード対象ストリームのフレームレートが</a:t>
                      </a:r>
                      <a:br>
                        <a:rPr lang="ja-JP" altLang="en-US" sz="700" b="1" u="none" strike="noStrike" dirty="0">
                          <a:effectLst/>
                          <a:latin typeface="Yu Gothic UI" panose="020B0500000000000000" pitchFamily="34" charset="-128"/>
                          <a:ea typeface="Yu Gothic UI" panose="020B0500000000000000" pitchFamily="34" charset="-128"/>
                        </a:rPr>
                      </a:br>
                      <a:r>
                        <a:rPr lang="ja-JP" altLang="en-US" sz="700" b="1" u="none" strike="noStrike" dirty="0">
                          <a:effectLst/>
                          <a:latin typeface="Yu Gothic UI" panose="020B0500000000000000" pitchFamily="34" charset="-128"/>
                          <a:ea typeface="Yu Gothic UI" panose="020B0500000000000000" pitchFamily="34" charset="-128"/>
                        </a:rPr>
                        <a:t>　上限</a:t>
                      </a:r>
                      <a:r>
                        <a:rPr lang="en-US" altLang="ja-JP" sz="700" b="1" u="none" strike="noStrike" dirty="0">
                          <a:effectLst/>
                          <a:latin typeface="Yu Gothic UI" panose="020B0500000000000000" pitchFamily="34" charset="-128"/>
                          <a:ea typeface="Yu Gothic UI" panose="020B0500000000000000" pitchFamily="34" charset="-128"/>
                        </a:rPr>
                        <a:t>10fps</a:t>
                      </a:r>
                      <a:r>
                        <a:rPr lang="ja-JP" altLang="en-US" sz="700" b="1" u="none" strike="noStrike" dirty="0">
                          <a:effectLst/>
                          <a:latin typeface="Yu Gothic UI" panose="020B0500000000000000" pitchFamily="34" charset="-128"/>
                          <a:ea typeface="Yu Gothic UI" panose="020B0500000000000000" pitchFamily="34" charset="-128"/>
                        </a:rPr>
                        <a:t>になります。</a:t>
                      </a:r>
                      <a:endParaRPr lang="ja-JP" altLang="en-US" sz="7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4274201635"/>
                  </a:ext>
                </a:extLst>
              </a:tr>
              <a:tr h="778109">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700" b="1" u="none" strike="noStrike">
                          <a:effectLst/>
                          <a:latin typeface="Yu Gothic UI" panose="020B0500000000000000" pitchFamily="34" charset="-128"/>
                          <a:ea typeface="Yu Gothic UI" panose="020B0500000000000000" pitchFamily="34" charset="-128"/>
                        </a:rPr>
                        <a:t>　</a:t>
                      </a:r>
                      <a:endParaRPr lang="ja-JP" altLang="en-US" sz="7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700" b="1" u="none" strike="noStrike">
                          <a:effectLst/>
                          <a:latin typeface="Yu Gothic UI" panose="020B0500000000000000" pitchFamily="34" charset="-128"/>
                          <a:ea typeface="Yu Gothic UI" panose="020B0500000000000000" pitchFamily="34" charset="-128"/>
                        </a:rPr>
                        <a:t>〇</a:t>
                      </a:r>
                      <a:endParaRPr lang="ja-JP" altLang="en-US" sz="7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en-US" altLang="ja-JP" sz="700" b="1" u="none" strike="noStrike">
                          <a:effectLst/>
                          <a:latin typeface="Yu Gothic UI" panose="020B0500000000000000" pitchFamily="34" charset="-128"/>
                          <a:ea typeface="Yu Gothic UI" panose="020B0500000000000000" pitchFamily="34" charset="-128"/>
                        </a:rPr>
                        <a:t>[AI</a:t>
                      </a:r>
                      <a:r>
                        <a:rPr lang="ja-JP" altLang="en-US" sz="700" b="1" u="none" strike="noStrike">
                          <a:effectLst/>
                          <a:latin typeface="Yu Gothic UI" panose="020B0500000000000000" pitchFamily="34" charset="-128"/>
                          <a:ea typeface="Yu Gothic UI" panose="020B0500000000000000" pitchFamily="34" charset="-128"/>
                        </a:rPr>
                        <a:t>プライバシーガード</a:t>
                      </a:r>
                      <a:r>
                        <a:rPr lang="en-US" altLang="ja-JP" sz="700" b="1" u="none" strike="noStrike">
                          <a:effectLst/>
                          <a:latin typeface="Yu Gothic UI" panose="020B0500000000000000" pitchFamily="34" charset="-128"/>
                          <a:ea typeface="Yu Gothic UI" panose="020B0500000000000000" pitchFamily="34" charset="-128"/>
                        </a:rPr>
                        <a:t>] </a:t>
                      </a:r>
                      <a:br>
                        <a:rPr lang="en-US" altLang="ja-JP" sz="700" b="1" u="none" strike="noStrike">
                          <a:effectLst/>
                          <a:latin typeface="Yu Gothic UI" panose="020B0500000000000000" pitchFamily="34" charset="-128"/>
                          <a:ea typeface="Yu Gothic UI" panose="020B0500000000000000" pitchFamily="34" charset="-128"/>
                        </a:rPr>
                      </a:br>
                      <a:r>
                        <a:rPr lang="ja-JP" altLang="en-US" sz="700" b="1" u="none" strike="noStrike">
                          <a:effectLst/>
                          <a:latin typeface="Yu Gothic UI" panose="020B0500000000000000" pitchFamily="34" charset="-128"/>
                          <a:ea typeface="Yu Gothic UI" panose="020B0500000000000000" pitchFamily="34" charset="-128"/>
                        </a:rPr>
                        <a:t>・ガード対象ストリームのフレームレートが</a:t>
                      </a:r>
                      <a:br>
                        <a:rPr lang="ja-JP" altLang="en-US" sz="700" b="1" u="none" strike="noStrike">
                          <a:effectLst/>
                          <a:latin typeface="Yu Gothic UI" panose="020B0500000000000000" pitchFamily="34" charset="-128"/>
                          <a:ea typeface="Yu Gothic UI" panose="020B0500000000000000" pitchFamily="34" charset="-128"/>
                        </a:rPr>
                      </a:br>
                      <a:r>
                        <a:rPr lang="ja-JP" altLang="en-US" sz="700" b="1" u="none" strike="noStrike">
                          <a:effectLst/>
                          <a:latin typeface="Yu Gothic UI" panose="020B0500000000000000" pitchFamily="34" charset="-128"/>
                          <a:ea typeface="Yu Gothic UI" panose="020B0500000000000000" pitchFamily="34" charset="-128"/>
                        </a:rPr>
                        <a:t>　上限</a:t>
                      </a:r>
                      <a:r>
                        <a:rPr lang="en-US" altLang="ja-JP" sz="700" b="1" u="none" strike="noStrike">
                          <a:effectLst/>
                          <a:latin typeface="Yu Gothic UI" panose="020B0500000000000000" pitchFamily="34" charset="-128"/>
                          <a:ea typeface="Yu Gothic UI" panose="020B0500000000000000" pitchFamily="34" charset="-128"/>
                        </a:rPr>
                        <a:t>10fps</a:t>
                      </a:r>
                      <a:r>
                        <a:rPr lang="ja-JP" altLang="en-US" sz="700" b="1" u="none" strike="noStrike">
                          <a:effectLst/>
                          <a:latin typeface="Yu Gothic UI" panose="020B0500000000000000" pitchFamily="34" charset="-128"/>
                          <a:ea typeface="Yu Gothic UI" panose="020B0500000000000000" pitchFamily="34" charset="-128"/>
                        </a:rPr>
                        <a:t>になります。</a:t>
                      </a:r>
                      <a:br>
                        <a:rPr lang="ja-JP" altLang="en-US" sz="700" b="1" u="none" strike="noStrike">
                          <a:effectLst/>
                          <a:latin typeface="Yu Gothic UI" panose="020B0500000000000000" pitchFamily="34" charset="-128"/>
                          <a:ea typeface="Yu Gothic UI" panose="020B0500000000000000" pitchFamily="34" charset="-128"/>
                        </a:rPr>
                      </a:br>
                      <a:br>
                        <a:rPr lang="ja-JP" altLang="en-US" sz="700" b="1" u="none" strike="noStrike">
                          <a:effectLst/>
                          <a:latin typeface="Yu Gothic UI" panose="020B0500000000000000" pitchFamily="34" charset="-128"/>
                          <a:ea typeface="Yu Gothic UI" panose="020B0500000000000000" pitchFamily="34" charset="-128"/>
                        </a:rPr>
                      </a:br>
                      <a:r>
                        <a:rPr lang="en-US" altLang="ja-JP" sz="700" b="1" u="none" strike="noStrike">
                          <a:effectLst/>
                          <a:latin typeface="Yu Gothic UI" panose="020B0500000000000000" pitchFamily="34" charset="-128"/>
                          <a:ea typeface="Yu Gothic UI" panose="020B0500000000000000" pitchFamily="34" charset="-128"/>
                        </a:rPr>
                        <a:t>[</a:t>
                      </a:r>
                      <a:r>
                        <a:rPr lang="ja-JP" altLang="en-US" sz="700" b="1" u="none" strike="noStrike">
                          <a:effectLst/>
                          <a:latin typeface="Yu Gothic UI" panose="020B0500000000000000" pitchFamily="34" charset="-128"/>
                          <a:ea typeface="Yu Gothic UI" panose="020B0500000000000000" pitchFamily="34" charset="-128"/>
                        </a:rPr>
                        <a:t>ナンバー認識</a:t>
                      </a:r>
                      <a:r>
                        <a:rPr lang="en-US" altLang="ja-JP" sz="700" b="1" u="none" strike="noStrike">
                          <a:effectLst/>
                          <a:latin typeface="Yu Gothic UI" panose="020B0500000000000000" pitchFamily="34" charset="-128"/>
                          <a:ea typeface="Yu Gothic UI" panose="020B0500000000000000" pitchFamily="34" charset="-128"/>
                        </a:rPr>
                        <a:t>]</a:t>
                      </a:r>
                      <a:br>
                        <a:rPr lang="en-US" altLang="ja-JP" sz="700" b="1" u="none" strike="noStrike">
                          <a:effectLst/>
                          <a:latin typeface="Yu Gothic UI" panose="020B0500000000000000" pitchFamily="34" charset="-128"/>
                          <a:ea typeface="Yu Gothic UI" panose="020B0500000000000000" pitchFamily="34" charset="-128"/>
                        </a:rPr>
                      </a:br>
                      <a:r>
                        <a:rPr lang="en-US" altLang="ja-JP" sz="700" b="1" u="none" strike="noStrike">
                          <a:effectLst/>
                          <a:latin typeface="Yu Gothic UI" panose="020B0500000000000000" pitchFamily="34" charset="-128"/>
                          <a:ea typeface="Yu Gothic UI" panose="020B0500000000000000" pitchFamily="34" charset="-128"/>
                        </a:rPr>
                        <a:t> </a:t>
                      </a:r>
                      <a:r>
                        <a:rPr lang="ja-JP" altLang="en-US" sz="700" b="1" u="none" strike="noStrike">
                          <a:effectLst/>
                          <a:latin typeface="Yu Gothic UI" panose="020B0500000000000000" pitchFamily="34" charset="-128"/>
                          <a:ea typeface="Yu Gothic UI" panose="020B0500000000000000" pitchFamily="34" charset="-128"/>
                        </a:rPr>
                        <a:t>・検知エリア</a:t>
                      </a:r>
                      <a:r>
                        <a:rPr lang="en-US" altLang="ja-JP" sz="700" b="1" u="none" strike="noStrike">
                          <a:effectLst/>
                          <a:latin typeface="Yu Gothic UI" panose="020B0500000000000000" pitchFamily="34" charset="-128"/>
                          <a:ea typeface="Yu Gothic UI" panose="020B0500000000000000" pitchFamily="34" charset="-128"/>
                        </a:rPr>
                        <a:t>1</a:t>
                      </a:r>
                      <a:r>
                        <a:rPr lang="ja-JP" altLang="en-US" sz="700" b="1" u="none" strike="noStrike">
                          <a:effectLst/>
                          <a:latin typeface="Yu Gothic UI" panose="020B0500000000000000" pitchFamily="34" charset="-128"/>
                          <a:ea typeface="Yu Gothic UI" panose="020B0500000000000000" pitchFamily="34" charset="-128"/>
                        </a:rPr>
                        <a:t>個かつ面積を</a:t>
                      </a:r>
                      <a:r>
                        <a:rPr lang="en-US" altLang="ja-JP" sz="700" b="1" u="none" strike="noStrike">
                          <a:effectLst/>
                          <a:latin typeface="Yu Gothic UI" panose="020B0500000000000000" pitchFamily="34" charset="-128"/>
                          <a:ea typeface="Yu Gothic UI" panose="020B0500000000000000" pitchFamily="34" charset="-128"/>
                        </a:rPr>
                        <a:t>25%</a:t>
                      </a:r>
                      <a:r>
                        <a:rPr lang="ja-JP" altLang="en-US" sz="700" b="1" u="none" strike="noStrike">
                          <a:effectLst/>
                          <a:latin typeface="Yu Gothic UI" panose="020B0500000000000000" pitchFamily="34" charset="-128"/>
                          <a:ea typeface="Yu Gothic UI" panose="020B0500000000000000" pitchFamily="34" charset="-128"/>
                        </a:rPr>
                        <a:t>以内に</a:t>
                      </a:r>
                      <a:br>
                        <a:rPr lang="ja-JP" altLang="en-US" sz="700" b="1" u="none" strike="noStrike">
                          <a:effectLst/>
                          <a:latin typeface="Yu Gothic UI" panose="020B0500000000000000" pitchFamily="34" charset="-128"/>
                          <a:ea typeface="Yu Gothic UI" panose="020B0500000000000000" pitchFamily="34" charset="-128"/>
                        </a:rPr>
                      </a:br>
                      <a:r>
                        <a:rPr lang="ja-JP" altLang="en-US" sz="700" b="1" u="none" strike="noStrike">
                          <a:effectLst/>
                          <a:latin typeface="Yu Gothic UI" panose="020B0500000000000000" pitchFamily="34" charset="-128"/>
                          <a:ea typeface="Yu Gothic UI" panose="020B0500000000000000" pitchFamily="34" charset="-128"/>
                        </a:rPr>
                        <a:t>　設定して頂く必要があります。</a:t>
                      </a:r>
                      <a:endParaRPr lang="ja-JP" altLang="en-US" sz="7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700" b="1" u="none" strike="noStrike">
                          <a:solidFill>
                            <a:srgbClr val="FF0000"/>
                          </a:solidFill>
                          <a:effectLst/>
                          <a:latin typeface="Yu Gothic UI" panose="020B0500000000000000" pitchFamily="34" charset="-128"/>
                          <a:ea typeface="Yu Gothic UI" panose="020B0500000000000000" pitchFamily="34" charset="-128"/>
                        </a:rPr>
                        <a:t>×</a:t>
                      </a:r>
                      <a:endParaRPr lang="en-US" altLang="ja-JP"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700" b="1" u="none" strike="noStrike" dirty="0">
                          <a:solidFill>
                            <a:srgbClr val="FF0000"/>
                          </a:solidFill>
                          <a:effectLst/>
                          <a:latin typeface="Yu Gothic UI" panose="020B0500000000000000" pitchFamily="34" charset="-128"/>
                          <a:ea typeface="Yu Gothic UI" panose="020B0500000000000000" pitchFamily="34" charset="-128"/>
                        </a:rPr>
                        <a:t>動作保証範囲外となります。（処理性能制約のため）</a:t>
                      </a:r>
                      <a:endParaRPr lang="ja-JP" altLang="en-US" sz="700" b="1" i="0" u="none" strike="noStrike" dirty="0">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137241428"/>
                  </a:ext>
                </a:extLst>
              </a:tr>
              <a:tr h="338272">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err="1">
                          <a:effectLst/>
                          <a:latin typeface="Yu Gothic UI" panose="020B0500000000000000" pitchFamily="34" charset="-128"/>
                          <a:ea typeface="Yu Gothic UI" panose="020B0500000000000000" pitchFamily="34" charset="-128"/>
                        </a:rPr>
                        <a:t>ー</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ー</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700" b="1" u="none" strike="noStrike">
                          <a:solidFill>
                            <a:srgbClr val="FF0000"/>
                          </a:solidFill>
                          <a:effectLst/>
                          <a:latin typeface="Yu Gothic UI" panose="020B0500000000000000" pitchFamily="34" charset="-128"/>
                          <a:ea typeface="Yu Gothic UI" panose="020B0500000000000000" pitchFamily="34" charset="-128"/>
                        </a:rPr>
                        <a:t>×</a:t>
                      </a:r>
                      <a:endParaRPr lang="en-US" altLang="ja-JP"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700" b="1" u="none" strike="noStrike">
                          <a:solidFill>
                            <a:srgbClr val="FF0000"/>
                          </a:solidFill>
                          <a:effectLst/>
                          <a:latin typeface="Yu Gothic UI" panose="020B0500000000000000" pitchFamily="34" charset="-128"/>
                          <a:ea typeface="Yu Gothic UI" panose="020B0500000000000000" pitchFamily="34" charset="-128"/>
                        </a:rPr>
                        <a:t>動作保証範囲外となります。（推奨設置画角が一致しないため）</a:t>
                      </a:r>
                      <a:endParaRPr lang="ja-JP" altLang="en-US"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700" b="1" u="none" strike="noStrike">
                          <a:solidFill>
                            <a:srgbClr val="FF0000"/>
                          </a:solidFill>
                          <a:effectLst/>
                          <a:latin typeface="Yu Gothic UI" panose="020B0500000000000000" pitchFamily="34" charset="-128"/>
                          <a:ea typeface="Yu Gothic UI" panose="020B0500000000000000" pitchFamily="34" charset="-128"/>
                        </a:rPr>
                        <a:t>×</a:t>
                      </a:r>
                      <a:endParaRPr lang="en-US" altLang="ja-JP"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700" b="1" u="none" strike="noStrike">
                          <a:solidFill>
                            <a:srgbClr val="FF0000"/>
                          </a:solidFill>
                          <a:effectLst/>
                          <a:latin typeface="Yu Gothic UI" panose="020B0500000000000000" pitchFamily="34" charset="-128"/>
                          <a:ea typeface="Yu Gothic UI" panose="020B0500000000000000" pitchFamily="34" charset="-128"/>
                        </a:rPr>
                        <a:t>動作保証範囲外となります。（推奨設置画角が一致しないため）</a:t>
                      </a:r>
                      <a:endParaRPr lang="ja-JP" altLang="en-US"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377358206"/>
                  </a:ext>
                </a:extLst>
              </a:tr>
              <a:tr h="261665">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ー</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700" b="1" u="none" strike="noStrike">
                          <a:solidFill>
                            <a:srgbClr val="FF0000"/>
                          </a:solidFill>
                          <a:effectLst/>
                          <a:latin typeface="Yu Gothic UI" panose="020B0500000000000000" pitchFamily="34" charset="-128"/>
                          <a:ea typeface="Yu Gothic UI" panose="020B0500000000000000" pitchFamily="34" charset="-128"/>
                        </a:rPr>
                        <a:t>×</a:t>
                      </a:r>
                      <a:endParaRPr lang="en-US" altLang="ja-JP"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700" b="1" u="none" strike="noStrike">
                          <a:solidFill>
                            <a:srgbClr val="FF0000"/>
                          </a:solidFill>
                          <a:effectLst/>
                          <a:latin typeface="Yu Gothic UI" panose="020B0500000000000000" pitchFamily="34" charset="-128"/>
                          <a:ea typeface="Yu Gothic UI" panose="020B0500000000000000" pitchFamily="34" charset="-128"/>
                        </a:rPr>
                        <a:t>動作保証範囲外となります。（推奨設置画角が一致しないため）</a:t>
                      </a:r>
                      <a:endParaRPr lang="ja-JP" altLang="en-US"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700" b="1" u="none" strike="noStrike">
                          <a:solidFill>
                            <a:srgbClr val="FF0000"/>
                          </a:solidFill>
                          <a:effectLst/>
                          <a:latin typeface="Yu Gothic UI" panose="020B0500000000000000" pitchFamily="34" charset="-128"/>
                          <a:ea typeface="Yu Gothic UI" panose="020B0500000000000000" pitchFamily="34" charset="-128"/>
                        </a:rPr>
                        <a:t>×</a:t>
                      </a:r>
                      <a:endParaRPr lang="en-US" altLang="ja-JP"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700" b="1" u="none" strike="noStrike">
                          <a:solidFill>
                            <a:srgbClr val="FF0000"/>
                          </a:solidFill>
                          <a:effectLst/>
                          <a:latin typeface="Yu Gothic UI" panose="020B0500000000000000" pitchFamily="34" charset="-128"/>
                          <a:ea typeface="Yu Gothic UI" panose="020B0500000000000000" pitchFamily="34" charset="-128"/>
                        </a:rPr>
                        <a:t>動作保証範囲外となります。（推奨設置画角が一致しないため）</a:t>
                      </a:r>
                      <a:endParaRPr lang="ja-JP" altLang="en-US"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266316733"/>
                  </a:ext>
                </a:extLst>
              </a:tr>
              <a:tr h="261665">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dirty="0">
                          <a:effectLst/>
                          <a:latin typeface="Yu Gothic UI" panose="020B0500000000000000" pitchFamily="34" charset="-128"/>
                          <a:ea typeface="Yu Gothic UI" panose="020B0500000000000000" pitchFamily="34" charset="-128"/>
                        </a:rPr>
                        <a:t>ー</a:t>
                      </a:r>
                      <a:endParaRPr lang="ja-JP" altLang="en-US" sz="900" b="1" i="0" u="none" strike="noStrike" dirty="0">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ja-JP" altLang="en-US" sz="900" b="1" u="none" strike="noStrike">
                          <a:effectLst/>
                          <a:latin typeface="Yu Gothic UI" panose="020B0500000000000000" pitchFamily="34" charset="-128"/>
                          <a:ea typeface="Yu Gothic UI" panose="020B0500000000000000" pitchFamily="34" charset="-128"/>
                        </a:rPr>
                        <a:t>✓</a:t>
                      </a:r>
                      <a:endParaRPr lang="ja-JP" altLang="en-US" sz="900" b="1" i="0" u="none" strike="noStrike">
                        <a:solidFill>
                          <a:srgbClr val="4D4D4D"/>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700" b="1" u="none" strike="noStrike">
                          <a:solidFill>
                            <a:srgbClr val="FF0000"/>
                          </a:solidFill>
                          <a:effectLst/>
                          <a:latin typeface="Yu Gothic UI" panose="020B0500000000000000" pitchFamily="34" charset="-128"/>
                          <a:ea typeface="Yu Gothic UI" panose="020B0500000000000000" pitchFamily="34" charset="-128"/>
                        </a:rPr>
                        <a:t>×</a:t>
                      </a:r>
                      <a:endParaRPr lang="en-US" altLang="ja-JP"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700" b="1" u="none" strike="noStrike">
                          <a:solidFill>
                            <a:srgbClr val="FF0000"/>
                          </a:solidFill>
                          <a:effectLst/>
                          <a:latin typeface="Yu Gothic UI" panose="020B0500000000000000" pitchFamily="34" charset="-128"/>
                          <a:ea typeface="Yu Gothic UI" panose="020B0500000000000000" pitchFamily="34" charset="-128"/>
                        </a:rPr>
                        <a:t>動作保証範囲外となります。（推奨設置画角が一致しないため）</a:t>
                      </a:r>
                      <a:endParaRPr lang="ja-JP" altLang="en-US"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ctr" fontAlgn="ctr"/>
                      <a:r>
                        <a:rPr lang="en-US" altLang="ja-JP" sz="700" b="1" u="none" strike="noStrike">
                          <a:solidFill>
                            <a:srgbClr val="FF0000"/>
                          </a:solidFill>
                          <a:effectLst/>
                          <a:latin typeface="Yu Gothic UI" panose="020B0500000000000000" pitchFamily="34" charset="-128"/>
                          <a:ea typeface="Yu Gothic UI" panose="020B0500000000000000" pitchFamily="34" charset="-128"/>
                        </a:rPr>
                        <a:t>×</a:t>
                      </a:r>
                      <a:endParaRPr lang="en-US" altLang="ja-JP" sz="700" b="1" i="0" u="none" strike="noStrike">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kumimoji="1" sz="2400" kern="1200">
                          <a:solidFill>
                            <a:schemeClr val="dk1"/>
                          </a:solidFill>
                          <a:latin typeface="Calibri"/>
                          <a:ea typeface="Meiryo UI"/>
                        </a:defRPr>
                      </a:lvl1pPr>
                      <a:lvl2pPr marL="609585" algn="l" defTabSz="1219170" rtl="0" eaLnBrk="1" latinLnBrk="0" hangingPunct="1">
                        <a:defRPr kumimoji="1" sz="2400" kern="1200">
                          <a:solidFill>
                            <a:schemeClr val="dk1"/>
                          </a:solidFill>
                          <a:latin typeface="Calibri"/>
                          <a:ea typeface="Meiryo UI"/>
                        </a:defRPr>
                      </a:lvl2pPr>
                      <a:lvl3pPr marL="1219170" algn="l" defTabSz="1219170" rtl="0" eaLnBrk="1" latinLnBrk="0" hangingPunct="1">
                        <a:defRPr kumimoji="1" sz="2400" kern="1200">
                          <a:solidFill>
                            <a:schemeClr val="dk1"/>
                          </a:solidFill>
                          <a:latin typeface="Calibri"/>
                          <a:ea typeface="Meiryo UI"/>
                        </a:defRPr>
                      </a:lvl3pPr>
                      <a:lvl4pPr marL="1828754" algn="l" defTabSz="1219170" rtl="0" eaLnBrk="1" latinLnBrk="0" hangingPunct="1">
                        <a:defRPr kumimoji="1" sz="2400" kern="1200">
                          <a:solidFill>
                            <a:schemeClr val="dk1"/>
                          </a:solidFill>
                          <a:latin typeface="Calibri"/>
                          <a:ea typeface="Meiryo UI"/>
                        </a:defRPr>
                      </a:lvl4pPr>
                      <a:lvl5pPr marL="2438339" algn="l" defTabSz="1219170" rtl="0" eaLnBrk="1" latinLnBrk="0" hangingPunct="1">
                        <a:defRPr kumimoji="1" sz="2400" kern="1200">
                          <a:solidFill>
                            <a:schemeClr val="dk1"/>
                          </a:solidFill>
                          <a:latin typeface="Calibri"/>
                          <a:ea typeface="Meiryo UI"/>
                        </a:defRPr>
                      </a:lvl5pPr>
                      <a:lvl6pPr marL="3047924" algn="l" defTabSz="1219170" rtl="0" eaLnBrk="1" latinLnBrk="0" hangingPunct="1">
                        <a:defRPr kumimoji="1" sz="2400" kern="1200">
                          <a:solidFill>
                            <a:schemeClr val="dk1"/>
                          </a:solidFill>
                          <a:latin typeface="Calibri"/>
                          <a:ea typeface="Meiryo UI"/>
                        </a:defRPr>
                      </a:lvl6pPr>
                      <a:lvl7pPr marL="3657509" algn="l" defTabSz="1219170" rtl="0" eaLnBrk="1" latinLnBrk="0" hangingPunct="1">
                        <a:defRPr kumimoji="1" sz="2400" kern="1200">
                          <a:solidFill>
                            <a:schemeClr val="dk1"/>
                          </a:solidFill>
                          <a:latin typeface="Calibri"/>
                          <a:ea typeface="Meiryo UI"/>
                        </a:defRPr>
                      </a:lvl7pPr>
                      <a:lvl8pPr marL="4267093" algn="l" defTabSz="1219170" rtl="0" eaLnBrk="1" latinLnBrk="0" hangingPunct="1">
                        <a:defRPr kumimoji="1" sz="2400" kern="1200">
                          <a:solidFill>
                            <a:schemeClr val="dk1"/>
                          </a:solidFill>
                          <a:latin typeface="Calibri"/>
                          <a:ea typeface="Meiryo UI"/>
                        </a:defRPr>
                      </a:lvl8pPr>
                      <a:lvl9pPr marL="4876678" algn="l" defTabSz="1219170" rtl="0" eaLnBrk="1" latinLnBrk="0" hangingPunct="1">
                        <a:defRPr kumimoji="1" sz="2400" kern="1200">
                          <a:solidFill>
                            <a:schemeClr val="dk1"/>
                          </a:solidFill>
                          <a:latin typeface="Calibri"/>
                          <a:ea typeface="Meiryo UI"/>
                        </a:defRPr>
                      </a:lvl9pPr>
                    </a:lstStyle>
                    <a:p>
                      <a:pPr algn="l" fontAlgn="ctr"/>
                      <a:r>
                        <a:rPr lang="ja-JP" altLang="en-US" sz="700" b="1" u="none" strike="noStrike" dirty="0">
                          <a:solidFill>
                            <a:srgbClr val="FF0000"/>
                          </a:solidFill>
                          <a:effectLst/>
                          <a:latin typeface="Yu Gothic UI" panose="020B0500000000000000" pitchFamily="34" charset="-128"/>
                          <a:ea typeface="Yu Gothic UI" panose="020B0500000000000000" pitchFamily="34" charset="-128"/>
                        </a:rPr>
                        <a:t>動作保証範囲外となります。（推奨設置画角が一致しないため）</a:t>
                      </a:r>
                      <a:endParaRPr lang="ja-JP" altLang="en-US" sz="700" b="1" i="0" u="none" strike="noStrike" dirty="0">
                        <a:solidFill>
                          <a:srgbClr val="FF0000"/>
                        </a:solidFill>
                        <a:effectLst/>
                        <a:latin typeface="Yu Gothic UI" panose="020B0500000000000000" pitchFamily="34" charset="-128"/>
                        <a:ea typeface="Yu Gothic UI" panose="020B0500000000000000" pitchFamily="34" charset="-128"/>
                      </a:endParaRPr>
                    </a:p>
                  </a:txBody>
                  <a:tcPr marL="2307" marR="2307" marT="23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169338780"/>
                  </a:ext>
                </a:extLst>
              </a:tr>
            </a:tbl>
          </a:graphicData>
        </a:graphic>
      </p:graphicFrame>
      <p:sp>
        <p:nvSpPr>
          <p:cNvPr id="10" name="正方形/長方形 9">
            <a:extLst>
              <a:ext uri="{FF2B5EF4-FFF2-40B4-BE49-F238E27FC236}">
                <a16:creationId xmlns:a16="http://schemas.microsoft.com/office/drawing/2014/main" id="{EF5B0B8F-50D9-8AC7-E5BC-2B8FADC996ED}"/>
              </a:ext>
            </a:extLst>
          </p:cNvPr>
          <p:cNvSpPr/>
          <p:nvPr/>
        </p:nvSpPr>
        <p:spPr>
          <a:xfrm>
            <a:off x="110836" y="1596342"/>
            <a:ext cx="8922328" cy="409391"/>
          </a:xfrm>
          <a:prstGeom prst="rect">
            <a:avLst/>
          </a:prstGeom>
          <a:noFill/>
          <a:ln w="28575" cap="flat" cmpd="sng" algn="ctr">
            <a:solidFill>
              <a:srgbClr val="00B050"/>
            </a:solidFill>
            <a:prstDash val="solid"/>
          </a:ln>
          <a:effectLst/>
        </p:spPr>
        <p:txBody>
          <a:bodyPr rtlCol="0" anchor="ctr"/>
          <a:lstStyle/>
          <a:p>
            <a:pPr algn="ctr" fontAlgn="base">
              <a:lnSpc>
                <a:spcPct val="120000"/>
              </a:lnSpc>
              <a:spcBef>
                <a:spcPct val="0"/>
              </a:spcBef>
              <a:spcAft>
                <a:spcPct val="0"/>
              </a:spcAft>
              <a:defRPr/>
            </a:pPr>
            <a:endParaRPr kumimoji="0" lang="ja-JP" altLang="en-US" sz="2400" b="1" kern="0" dirty="0">
              <a:solidFill>
                <a:prstClr val="white"/>
              </a:solidFill>
              <a:latin typeface="Yu Gothic UI" panose="020B0500000000000000" pitchFamily="34" charset="-128"/>
              <a:ea typeface="Yu Gothic UI" panose="020B0500000000000000" pitchFamily="34" charset="-128"/>
            </a:endParaRPr>
          </a:p>
        </p:txBody>
      </p:sp>
      <p:grpSp>
        <p:nvGrpSpPr>
          <p:cNvPr id="6" name="グループ化 5">
            <a:extLst>
              <a:ext uri="{FF2B5EF4-FFF2-40B4-BE49-F238E27FC236}">
                <a16:creationId xmlns:a16="http://schemas.microsoft.com/office/drawing/2014/main" id="{08EB653D-9F79-75E5-0655-D82363E42EA9}"/>
              </a:ext>
            </a:extLst>
          </p:cNvPr>
          <p:cNvGrpSpPr/>
          <p:nvPr/>
        </p:nvGrpSpPr>
        <p:grpSpPr>
          <a:xfrm>
            <a:off x="147165" y="3626288"/>
            <a:ext cx="8738529" cy="1114239"/>
            <a:chOff x="39114" y="3401312"/>
            <a:chExt cx="8738529" cy="1114239"/>
          </a:xfrm>
        </p:grpSpPr>
        <p:sp>
          <p:nvSpPr>
            <p:cNvPr id="11" name="正方形/長方形 10">
              <a:extLst>
                <a:ext uri="{FF2B5EF4-FFF2-40B4-BE49-F238E27FC236}">
                  <a16:creationId xmlns:a16="http://schemas.microsoft.com/office/drawing/2014/main" id="{1F7E717D-53D7-8EC7-3D83-0AE180EA3F14}"/>
                </a:ext>
              </a:extLst>
            </p:cNvPr>
            <p:cNvSpPr/>
            <p:nvPr/>
          </p:nvSpPr>
          <p:spPr>
            <a:xfrm>
              <a:off x="642582" y="3520286"/>
              <a:ext cx="8135061" cy="995265"/>
            </a:xfrm>
            <a:prstGeom prst="rect">
              <a:avLst/>
            </a:prstGeom>
            <a:solidFill>
              <a:srgbClr val="FFFF00"/>
            </a:solidFill>
            <a:ln w="25400" cap="flat" cmpd="sng" algn="ctr">
              <a:solidFill>
                <a:srgbClr val="4F81BD">
                  <a:shade val="50000"/>
                </a:srgbClr>
              </a:solidFill>
              <a:prstDash val="solid"/>
            </a:ln>
            <a:effectLst/>
          </p:spPr>
          <p:txBody>
            <a:bodyPr rtlCol="0" anchor="ctr"/>
            <a:lstStyle/>
            <a:p>
              <a:pPr fontAlgn="base">
                <a:lnSpc>
                  <a:spcPct val="120000"/>
                </a:lnSpc>
                <a:spcBef>
                  <a:spcPct val="0"/>
                </a:spcBef>
                <a:spcAft>
                  <a:spcPct val="0"/>
                </a:spcAft>
                <a:defRPr/>
              </a:pPr>
              <a:r>
                <a:rPr kumimoji="0" lang="ja-JP" altLang="en-US" sz="1200" b="1" kern="0" dirty="0">
                  <a:solidFill>
                    <a:srgbClr val="0070C0"/>
                  </a:solidFill>
                  <a:latin typeface="Yu Gothic UI" panose="020B0500000000000000" pitchFamily="34" charset="-128"/>
                  <a:ea typeface="Yu Gothic UI" panose="020B0500000000000000" pitchFamily="34" charset="-128"/>
                </a:rPr>
                <a:t>カメラの撮影画角や認識する被写体を考えますと、ナンバーキャッチ用カメラに同居可能なアプリはプライバシーガードのみになります。</a:t>
              </a:r>
              <a:br>
                <a:rPr kumimoji="0" lang="en-US" altLang="ja-JP" sz="1200" b="1" kern="0" dirty="0">
                  <a:solidFill>
                    <a:srgbClr val="0070C0"/>
                  </a:solidFill>
                  <a:latin typeface="Yu Gothic UI" panose="020B0500000000000000" pitchFamily="34" charset="-128"/>
                  <a:ea typeface="Yu Gothic UI" panose="020B0500000000000000" pitchFamily="34" charset="-128"/>
                </a:rPr>
              </a:br>
              <a:r>
                <a:rPr kumimoji="0" lang="en-US" altLang="ja-JP" sz="1200" b="1" kern="0" dirty="0">
                  <a:solidFill>
                    <a:srgbClr val="0070C0"/>
                  </a:solidFill>
                  <a:latin typeface="Yu Gothic UI" panose="020B0500000000000000" pitchFamily="34" charset="-128"/>
                  <a:ea typeface="Yu Gothic UI" panose="020B0500000000000000" pitchFamily="34" charset="-128"/>
                </a:rPr>
                <a:t>AI</a:t>
              </a:r>
              <a:r>
                <a:rPr kumimoji="0" lang="ja-JP" altLang="en-US" sz="1200" b="1" kern="0" dirty="0">
                  <a:solidFill>
                    <a:srgbClr val="0070C0"/>
                  </a:solidFill>
                  <a:latin typeface="Yu Gothic UI" panose="020B0500000000000000" pitchFamily="34" charset="-128"/>
                  <a:ea typeface="Yu Gothic UI" panose="020B0500000000000000" pitchFamily="34" charset="-128"/>
                </a:rPr>
                <a:t>アプリはラインナップが増えており、上記以外のアプリとの制約事項は以下のサイトに最新情報を掲載しております。</a:t>
              </a:r>
              <a:endParaRPr kumimoji="0" lang="en-US" altLang="ja-JP" sz="1200" b="1" kern="0" dirty="0">
                <a:solidFill>
                  <a:srgbClr val="0070C0"/>
                </a:solidFill>
                <a:latin typeface="Yu Gothic UI" panose="020B0500000000000000" pitchFamily="34" charset="-128"/>
                <a:ea typeface="Yu Gothic UI" panose="020B0500000000000000" pitchFamily="34" charset="-128"/>
              </a:endParaRPr>
            </a:p>
            <a:p>
              <a:pPr marL="0" marR="0" lvl="0" indent="0" algn="l" defTabSz="457200" rtl="0" eaLnBrk="1" fontAlgn="base" latinLnBrk="0" hangingPunct="1">
                <a:lnSpc>
                  <a:spcPct val="120000"/>
                </a:lnSpc>
                <a:spcBef>
                  <a:spcPct val="0"/>
                </a:spcBef>
                <a:spcAft>
                  <a:spcPct val="0"/>
                </a:spcAft>
                <a:buClrTx/>
                <a:buSzTx/>
                <a:buFontTx/>
                <a:buNone/>
                <a:tabLst/>
                <a:defRPr/>
              </a:pPr>
              <a:r>
                <a:rPr kumimoji="1" lang="en-US" altLang="ja-JP" sz="1200" b="1" i="0" u="none" strike="noStrike" kern="1200" cap="none" spc="0" normalizeH="0" baseline="0" noProof="0" dirty="0" err="1">
                  <a:ln>
                    <a:noFill/>
                  </a:ln>
                  <a:solidFill>
                    <a:srgbClr val="0070C0"/>
                  </a:solidFill>
                  <a:effectLst/>
                  <a:uLnTx/>
                  <a:uFillTx/>
                  <a:latin typeface="Yu Gothic UI" panose="020B0500000000000000" pitchFamily="34" charset="-128"/>
                  <a:ea typeface="Yu Gothic UI" panose="020B0500000000000000" pitchFamily="34" charset="-128"/>
                  <a:cs typeface="+mn-cs"/>
                </a:rPr>
                <a:t>i</a:t>
              </a:r>
              <a:r>
                <a:rPr kumimoji="1" lang="en-US" altLang="ja-JP" sz="1200" b="1" i="0" u="none" strike="noStrike" kern="120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-PRO</a:t>
              </a:r>
              <a:r>
                <a:rPr kumimoji="1" lang="ja-JP" altLang="en-US" sz="1200" b="1" i="0" u="none" strike="noStrike" kern="120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ホーム ＞ セキュリティ ＞ サポート ＞ カタログ ＞ 技術情報他 ＞ 機器互換 にある</a:t>
              </a:r>
              <a:endParaRPr kumimoji="1" lang="en-US" altLang="ja-JP" sz="1200" b="1" i="0" u="none" strike="noStrike" kern="120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endParaRPr>
            </a:p>
            <a:p>
              <a:pPr marL="0" marR="0" lvl="0" indent="0" algn="l" defTabSz="457200" rtl="0" eaLnBrk="1" fontAlgn="base" latinLnBrk="0" hangingPunct="1">
                <a:lnSpc>
                  <a:spcPct val="12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a:t>
              </a:r>
              <a:r>
                <a:rPr kumimoji="1" lang="ja-JP" altLang="en-US" sz="1200" b="1" i="0" u="none" strike="noStrike" kern="1200" cap="none" spc="0" normalizeH="0" baseline="0" noProof="0" dirty="0">
                  <a:ln>
                    <a:noFill/>
                  </a:ln>
                  <a:solidFill>
                    <a:srgbClr val="6464E6">
                      <a:lumMod val="75000"/>
                    </a:srgbClr>
                  </a:solidFill>
                  <a:effectLst/>
                  <a:uLnTx/>
                  <a:uFillTx/>
                  <a:latin typeface="Yu Gothic UI" panose="020B0500000000000000" pitchFamily="34" charset="-128"/>
                  <a:ea typeface="Yu Gothic UI" panose="020B0500000000000000" pitchFamily="34" charset="-128"/>
                  <a:cs typeface="+mn-cs"/>
                  <a:hlinkClick r:id="rId2">
                    <a:extLst>
                      <a:ext uri="{A12FA001-AC4F-418D-AE19-62706E023703}">
                        <ahyp:hlinkClr xmlns:ahyp="http://schemas.microsoft.com/office/drawing/2018/hyperlinkcolor" val="tx"/>
                      </a:ext>
                    </a:extLst>
                  </a:hlinkClick>
                </a:rPr>
                <a:t>ソフトウェアの種類と機能の詳細および対応機種一覧</a:t>
              </a:r>
              <a:r>
                <a:rPr kumimoji="1" lang="en-US" altLang="ja-JP" sz="1200" b="1" i="0" u="none" strike="noStrike" kern="1200" cap="none" spc="0" normalizeH="0" baseline="0" noProof="0" dirty="0">
                  <a:ln>
                    <a:noFill/>
                  </a:ln>
                  <a:solidFill>
                    <a:srgbClr val="6464E6">
                      <a:lumMod val="75000"/>
                    </a:srgbClr>
                  </a:solidFill>
                  <a:effectLst/>
                  <a:uLnTx/>
                  <a:uFillTx/>
                  <a:latin typeface="Yu Gothic UI" panose="020B0500000000000000" pitchFamily="34" charset="-128"/>
                  <a:ea typeface="Yu Gothic UI" panose="020B0500000000000000" pitchFamily="34" charset="-128"/>
                  <a:cs typeface="+mn-cs"/>
                  <a:hlinkClick r:id="rId2">
                    <a:extLst>
                      <a:ext uri="{A12FA001-AC4F-418D-AE19-62706E023703}">
                        <ahyp:hlinkClr xmlns:ahyp="http://schemas.microsoft.com/office/drawing/2018/hyperlinkcolor" val="tx"/>
                      </a:ext>
                    </a:extLst>
                  </a:hlinkClick>
                </a:rPr>
                <a:t>【C0103】</a:t>
              </a:r>
              <a:r>
                <a:rPr kumimoji="1" lang="ja-JP" altLang="en-US" sz="1200" b="1" i="0" u="none" strike="noStrike" kern="120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rPr>
                <a:t>」を参照してください。</a:t>
              </a:r>
              <a:endParaRPr kumimoji="1" lang="en-US" altLang="ja-JP" sz="1200" b="1" i="0" u="none" strike="noStrike" kern="120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cs typeface="+mn-cs"/>
              </a:endParaRPr>
            </a:p>
          </p:txBody>
        </p:sp>
        <p:sp>
          <p:nvSpPr>
            <p:cNvPr id="12" name="星 7 10">
              <a:extLst>
                <a:ext uri="{FF2B5EF4-FFF2-40B4-BE49-F238E27FC236}">
                  <a16:creationId xmlns:a16="http://schemas.microsoft.com/office/drawing/2014/main" id="{7D78A84A-5114-28E8-3C59-F18031AA06EC}"/>
                </a:ext>
              </a:extLst>
            </p:cNvPr>
            <p:cNvSpPr/>
            <p:nvPr/>
          </p:nvSpPr>
          <p:spPr>
            <a:xfrm>
              <a:off x="39114" y="3401312"/>
              <a:ext cx="864096" cy="270030"/>
            </a:xfrm>
            <a:prstGeom prst="star7">
              <a:avLst/>
            </a:prstGeom>
            <a:solidFill>
              <a:srgbClr val="FF0000"/>
            </a:solidFill>
            <a:ln w="25400" cap="flat" cmpd="sng" algn="ctr">
              <a:solidFill>
                <a:srgbClr val="4F81BD">
                  <a:shade val="50000"/>
                </a:srgbClr>
              </a:solidFill>
              <a:prstDash val="solid"/>
            </a:ln>
            <a:effectLst/>
          </p:spPr>
          <p:txBody>
            <a:bodyPr rtlCol="0" anchor="ctr"/>
            <a:lstStyle/>
            <a:p>
              <a:pPr algn="ctr" fontAlgn="base">
                <a:lnSpc>
                  <a:spcPct val="120000"/>
                </a:lnSpc>
                <a:spcBef>
                  <a:spcPct val="0"/>
                </a:spcBef>
                <a:spcAft>
                  <a:spcPct val="0"/>
                </a:spcAft>
                <a:defRPr/>
              </a:pPr>
              <a:r>
                <a:rPr kumimoji="0" lang="ja-JP" altLang="en-US" sz="1050" b="1" kern="0" dirty="0">
                  <a:solidFill>
                    <a:prstClr val="white"/>
                  </a:solidFill>
                  <a:latin typeface="Yu Gothic UI" panose="020B0500000000000000" pitchFamily="34" charset="-128"/>
                  <a:ea typeface="Yu Gothic UI" panose="020B0500000000000000" pitchFamily="34" charset="-128"/>
                </a:rPr>
                <a:t>重要</a:t>
              </a:r>
            </a:p>
          </p:txBody>
        </p:sp>
      </p:grpSp>
    </p:spTree>
    <p:extLst>
      <p:ext uri="{BB962C8B-B14F-4D97-AF65-F5344CB8AC3E}">
        <p14:creationId xmlns:p14="http://schemas.microsoft.com/office/powerpoint/2010/main" val="15106828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0DDA2B1D-F969-B5CC-58B0-E32676A7F01E}"/>
              </a:ext>
            </a:extLst>
          </p:cNvPr>
          <p:cNvGrpSpPr/>
          <p:nvPr/>
        </p:nvGrpSpPr>
        <p:grpSpPr>
          <a:xfrm>
            <a:off x="150304" y="1715647"/>
            <a:ext cx="4400215" cy="3065534"/>
            <a:chOff x="150304" y="1715647"/>
            <a:chExt cx="4400215" cy="3065534"/>
          </a:xfrm>
        </p:grpSpPr>
        <p:pic>
          <p:nvPicPr>
            <p:cNvPr id="7" name="図 6">
              <a:extLst>
                <a:ext uri="{FF2B5EF4-FFF2-40B4-BE49-F238E27FC236}">
                  <a16:creationId xmlns:a16="http://schemas.microsoft.com/office/drawing/2014/main" id="{DC8D9398-F9D5-8A40-F6B3-8376BD1D88EA}"/>
                </a:ext>
              </a:extLst>
            </p:cNvPr>
            <p:cNvPicPr>
              <a:picLocks noChangeAspect="1"/>
            </p:cNvPicPr>
            <p:nvPr/>
          </p:nvPicPr>
          <p:blipFill rotWithShape="1">
            <a:blip r:embed="rId2"/>
            <a:srcRect t="8098" r="3087"/>
            <a:stretch/>
          </p:blipFill>
          <p:spPr>
            <a:xfrm>
              <a:off x="150304" y="1715647"/>
              <a:ext cx="4400215" cy="3065534"/>
            </a:xfrm>
            <a:prstGeom prst="rect">
              <a:avLst/>
            </a:prstGeom>
          </p:spPr>
        </p:pic>
        <p:sp>
          <p:nvSpPr>
            <p:cNvPr id="29" name="正方形/長方形 28">
              <a:extLst>
                <a:ext uri="{FF2B5EF4-FFF2-40B4-BE49-F238E27FC236}">
                  <a16:creationId xmlns:a16="http://schemas.microsoft.com/office/drawing/2014/main" id="{19A54504-E36B-5E6D-0A27-6480C3B1F2F1}"/>
                </a:ext>
              </a:extLst>
            </p:cNvPr>
            <p:cNvSpPr/>
            <p:nvPr/>
          </p:nvSpPr>
          <p:spPr>
            <a:xfrm>
              <a:off x="676913" y="1945983"/>
              <a:ext cx="3267075" cy="1800797"/>
            </a:xfrm>
            <a:prstGeom prst="rect">
              <a:avLst/>
            </a:prstGeom>
            <a:solidFill>
              <a:srgbClr val="FAFAFA"/>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C809687D-E5F2-394E-F025-6FE962CD3A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44263" y="1971288"/>
              <a:ext cx="3001605" cy="1775492"/>
            </a:xfrm>
            <a:prstGeom prst="rect">
              <a:avLst/>
            </a:prstGeom>
          </p:spPr>
        </p:pic>
      </p:grpSp>
      <p:sp>
        <p:nvSpPr>
          <p:cNvPr id="2" name="タイトル 1"/>
          <p:cNvSpPr>
            <a:spLocks noGrp="1"/>
          </p:cNvSpPr>
          <p:nvPr>
            <p:ph type="title"/>
          </p:nvPr>
        </p:nvSpPr>
        <p:spPr/>
        <p:txBody>
          <a:bodyPr/>
          <a:lstStyle/>
          <a:p>
            <a:r>
              <a:rPr kumimoji="1" lang="ja-JP" altLang="en-US" dirty="0"/>
              <a:t>カメラの設定：投光器使用時の設定</a:t>
            </a:r>
          </a:p>
        </p:txBody>
      </p:sp>
      <p:sp>
        <p:nvSpPr>
          <p:cNvPr id="3" name="AutoShape 6">
            <a:extLst>
              <a:ext uri="{FF2B5EF4-FFF2-40B4-BE49-F238E27FC236}">
                <a16:creationId xmlns:a16="http://schemas.microsoft.com/office/drawing/2014/main" id="{17141B20-ACA6-83A3-9EC3-6597E326C862}"/>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投光器と連動する設定をします</a:t>
            </a:r>
          </a:p>
        </p:txBody>
      </p:sp>
      <p:sp>
        <p:nvSpPr>
          <p:cNvPr id="4" name="角丸四角形 3">
            <a:extLst>
              <a:ext uri="{FF2B5EF4-FFF2-40B4-BE49-F238E27FC236}">
                <a16:creationId xmlns:a16="http://schemas.microsoft.com/office/drawing/2014/main" id="{50DA5106-9C7A-A602-AC60-E5B4D7D4A18B}"/>
              </a:ext>
            </a:extLst>
          </p:cNvPr>
          <p:cNvSpPr/>
          <p:nvPr/>
        </p:nvSpPr>
        <p:spPr>
          <a:xfrm>
            <a:off x="204360" y="1032580"/>
            <a:ext cx="2835315" cy="63423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推奨画質設定を変更する</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srgbClr val="2C32FB"/>
                </a:solidFill>
                <a:latin typeface="Yu Gothic UI" panose="020B0500000000000000" pitchFamily="34" charset="-128"/>
                <a:ea typeface="Yu Gothic UI" panose="020B0500000000000000" pitchFamily="34" charset="-128"/>
              </a:rPr>
              <a:t>推奨画質設定の内容を確認します</a:t>
            </a:r>
          </a:p>
        </p:txBody>
      </p:sp>
      <p:sp>
        <p:nvSpPr>
          <p:cNvPr id="5" name="正方形/長方形 4">
            <a:extLst>
              <a:ext uri="{FF2B5EF4-FFF2-40B4-BE49-F238E27FC236}">
                <a16:creationId xmlns:a16="http://schemas.microsoft.com/office/drawing/2014/main" id="{ED7564AF-1E89-E2DE-61E1-D2E2570515CA}"/>
              </a:ext>
            </a:extLst>
          </p:cNvPr>
          <p:cNvSpPr/>
          <p:nvPr/>
        </p:nvSpPr>
        <p:spPr>
          <a:xfrm>
            <a:off x="268493" y="861184"/>
            <a:ext cx="816841"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Step-11</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8" name="テキスト ボックス 7">
            <a:extLst>
              <a:ext uri="{FF2B5EF4-FFF2-40B4-BE49-F238E27FC236}">
                <a16:creationId xmlns:a16="http://schemas.microsoft.com/office/drawing/2014/main" id="{1EDF1356-7E4C-F285-F617-F52B8F1CFCBF}"/>
              </a:ext>
            </a:extLst>
          </p:cNvPr>
          <p:cNvSpPr txBox="1"/>
          <p:nvPr/>
        </p:nvSpPr>
        <p:spPr>
          <a:xfrm>
            <a:off x="3164164" y="829558"/>
            <a:ext cx="5581716" cy="861774"/>
          </a:xfrm>
          <a:prstGeom prst="rect">
            <a:avLst/>
          </a:prstGeom>
          <a:noFill/>
        </p:spPr>
        <p:txBody>
          <a:bodyPr wrap="square" rtlCol="0">
            <a:spAutoFit/>
          </a:bodyPr>
          <a:lstStyle/>
          <a:p>
            <a:r>
              <a:rPr lang="ja-JP" altLang="en-US" sz="1000" dirty="0">
                <a:solidFill>
                  <a:prstClr val="black"/>
                </a:solidFill>
                <a:latin typeface="Yu Gothic UI" panose="020B0500000000000000" pitchFamily="34" charset="-128"/>
                <a:ea typeface="Yu Gothic UI" panose="020B0500000000000000" pitchFamily="34" charset="-128"/>
              </a:rPr>
              <a:t>■「設定」→「画質」をクリックすると、「画質」のタブが表示されます</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■初期値（右）から</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・スーパーダイナック</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・インテリジェントオート</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の設定が変わっていることを確認します</a:t>
            </a:r>
            <a:endParaRPr lang="en-US" altLang="ja-JP" sz="1000" dirty="0">
              <a:solidFill>
                <a:prstClr val="black"/>
              </a:solidFill>
              <a:latin typeface="Yu Gothic UI" panose="020B0500000000000000" pitchFamily="34" charset="-128"/>
              <a:ea typeface="Yu Gothic UI" panose="020B0500000000000000" pitchFamily="34" charset="-128"/>
            </a:endParaRPr>
          </a:p>
        </p:txBody>
      </p:sp>
      <p:sp>
        <p:nvSpPr>
          <p:cNvPr id="24" name="角丸四角形吹き出し 19">
            <a:extLst>
              <a:ext uri="{FF2B5EF4-FFF2-40B4-BE49-F238E27FC236}">
                <a16:creationId xmlns:a16="http://schemas.microsoft.com/office/drawing/2014/main" id="{CE2A12F5-9DB1-6281-D300-4789E0CD62F2}"/>
              </a:ext>
            </a:extLst>
          </p:cNvPr>
          <p:cNvSpPr/>
          <p:nvPr/>
        </p:nvSpPr>
        <p:spPr>
          <a:xfrm>
            <a:off x="4439756" y="4053842"/>
            <a:ext cx="1647183" cy="655208"/>
          </a:xfrm>
          <a:prstGeom prst="wedgeRoundRectCallout">
            <a:avLst>
              <a:gd name="adj1" fmla="val -70395"/>
              <a:gd name="adj2" fmla="val -25131"/>
              <a:gd name="adj3" fmla="val 16667"/>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900" kern="0" dirty="0">
                <a:solidFill>
                  <a:prstClr val="black"/>
                </a:solidFill>
                <a:latin typeface="Yu Gothic UI" panose="020B0500000000000000" pitchFamily="34" charset="-128"/>
                <a:ea typeface="Yu Gothic UI" panose="020B0500000000000000" pitchFamily="34" charset="-128"/>
              </a:rPr>
              <a:t>スーパーダイナミックと</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lgn="ctr">
              <a:defRPr/>
            </a:pPr>
            <a:r>
              <a:rPr kumimoji="0" lang="ja-JP" altLang="en-US" sz="900" kern="0" dirty="0">
                <a:solidFill>
                  <a:prstClr val="black"/>
                </a:solidFill>
                <a:latin typeface="Yu Gothic UI" panose="020B0500000000000000" pitchFamily="34" charset="-128"/>
                <a:ea typeface="Yu Gothic UI" panose="020B0500000000000000" pitchFamily="34" charset="-128"/>
              </a:rPr>
              <a:t>インテリジェントオートの設定が</a:t>
            </a:r>
            <a:br>
              <a:rPr kumimoji="0" lang="en-US" altLang="ja-JP" sz="900" kern="0" dirty="0">
                <a:solidFill>
                  <a:prstClr val="black"/>
                </a:solidFill>
                <a:latin typeface="Yu Gothic UI" panose="020B0500000000000000" pitchFamily="34" charset="-128"/>
                <a:ea typeface="Yu Gothic UI" panose="020B0500000000000000" pitchFamily="34" charset="-128"/>
              </a:rPr>
            </a:br>
            <a:r>
              <a:rPr kumimoji="0" lang="en-US" altLang="ja-JP" sz="900" kern="0" dirty="0">
                <a:solidFill>
                  <a:prstClr val="black"/>
                </a:solidFill>
                <a:latin typeface="Yu Gothic UI" panose="020B0500000000000000" pitchFamily="34" charset="-128"/>
                <a:ea typeface="Yu Gothic UI" panose="020B0500000000000000" pitchFamily="34" charset="-128"/>
              </a:rPr>
              <a:t>OFF</a:t>
            </a:r>
            <a:r>
              <a:rPr kumimoji="0" lang="ja-JP" altLang="en-US" sz="900" kern="0" dirty="0">
                <a:solidFill>
                  <a:prstClr val="black"/>
                </a:solidFill>
                <a:latin typeface="Yu Gothic UI" panose="020B0500000000000000" pitchFamily="34" charset="-128"/>
                <a:ea typeface="Yu Gothic UI" panose="020B0500000000000000" pitchFamily="34" charset="-128"/>
              </a:rPr>
              <a:t>に変わっていることを確認</a:t>
            </a:r>
          </a:p>
        </p:txBody>
      </p:sp>
      <p:pic>
        <p:nvPicPr>
          <p:cNvPr id="6" name="図 5">
            <a:extLst>
              <a:ext uri="{FF2B5EF4-FFF2-40B4-BE49-F238E27FC236}">
                <a16:creationId xmlns:a16="http://schemas.microsoft.com/office/drawing/2014/main" id="{2372475D-5237-2D09-9C2D-8816BB6E2337}"/>
              </a:ext>
            </a:extLst>
          </p:cNvPr>
          <p:cNvPicPr>
            <a:picLocks noChangeAspect="1"/>
          </p:cNvPicPr>
          <p:nvPr/>
        </p:nvPicPr>
        <p:blipFill rotWithShape="1">
          <a:blip r:embed="rId4"/>
          <a:srcRect l="45154" t="69079" r="3419"/>
          <a:stretch/>
        </p:blipFill>
        <p:spPr>
          <a:xfrm>
            <a:off x="5129990" y="2376240"/>
            <a:ext cx="3433794" cy="1516791"/>
          </a:xfrm>
          <a:prstGeom prst="rect">
            <a:avLst/>
          </a:prstGeom>
        </p:spPr>
      </p:pic>
      <p:sp>
        <p:nvSpPr>
          <p:cNvPr id="25" name="正方形/長方形 24">
            <a:extLst>
              <a:ext uri="{FF2B5EF4-FFF2-40B4-BE49-F238E27FC236}">
                <a16:creationId xmlns:a16="http://schemas.microsoft.com/office/drawing/2014/main" id="{C25FF029-1E23-D529-5281-0D590E6AFF82}"/>
              </a:ext>
            </a:extLst>
          </p:cNvPr>
          <p:cNvSpPr/>
          <p:nvPr/>
        </p:nvSpPr>
        <p:spPr>
          <a:xfrm>
            <a:off x="2355243" y="4015617"/>
            <a:ext cx="410817" cy="266824"/>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26" name="正方形/長方形 25">
            <a:extLst>
              <a:ext uri="{FF2B5EF4-FFF2-40B4-BE49-F238E27FC236}">
                <a16:creationId xmlns:a16="http://schemas.microsoft.com/office/drawing/2014/main" id="{A4238DF8-3BE9-7E06-0502-FD0E08E8166F}"/>
              </a:ext>
            </a:extLst>
          </p:cNvPr>
          <p:cNvSpPr/>
          <p:nvPr/>
        </p:nvSpPr>
        <p:spPr>
          <a:xfrm>
            <a:off x="2954252" y="4251961"/>
            <a:ext cx="410817" cy="266824"/>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27" name="テキスト ボックス 26">
            <a:extLst>
              <a:ext uri="{FF2B5EF4-FFF2-40B4-BE49-F238E27FC236}">
                <a16:creationId xmlns:a16="http://schemas.microsoft.com/office/drawing/2014/main" id="{88A7E879-B151-A839-7AC5-FA1FF0492A55}"/>
              </a:ext>
            </a:extLst>
          </p:cNvPr>
          <p:cNvSpPr txBox="1"/>
          <p:nvPr/>
        </p:nvSpPr>
        <p:spPr>
          <a:xfrm>
            <a:off x="4839393" y="2145408"/>
            <a:ext cx="1001285" cy="230832"/>
          </a:xfrm>
          <a:prstGeom prst="rect">
            <a:avLst/>
          </a:prstGeom>
          <a:noFill/>
        </p:spPr>
        <p:txBody>
          <a:bodyPr wrap="square" rtlCol="0">
            <a:spAutoFit/>
          </a:bodyPr>
          <a:lstStyle/>
          <a:p>
            <a:pPr algn="ctr">
              <a:defRPr/>
            </a:pPr>
            <a:r>
              <a:rPr kumimoji="0" lang="en-US" altLang="ja-JP" sz="900" kern="0" dirty="0">
                <a:solidFill>
                  <a:srgbClr val="0000FF"/>
                </a:solidFill>
                <a:latin typeface="Yu Gothic UI" panose="020B0500000000000000" pitchFamily="34" charset="-128"/>
                <a:ea typeface="Yu Gothic UI" panose="020B0500000000000000" pitchFamily="34" charset="-128"/>
              </a:rPr>
              <a:t>【</a:t>
            </a:r>
            <a:r>
              <a:rPr kumimoji="0" lang="ja-JP" altLang="en-US" sz="900" kern="0" dirty="0">
                <a:solidFill>
                  <a:srgbClr val="0000FF"/>
                </a:solidFill>
                <a:latin typeface="Yu Gothic UI" panose="020B0500000000000000" pitchFamily="34" charset="-128"/>
                <a:ea typeface="Yu Gothic UI" panose="020B0500000000000000" pitchFamily="34" charset="-128"/>
              </a:rPr>
              <a:t>初期値</a:t>
            </a:r>
            <a:r>
              <a:rPr kumimoji="0" lang="en-US" altLang="ja-JP" sz="900" kern="0" dirty="0">
                <a:solidFill>
                  <a:srgbClr val="0000FF"/>
                </a:solidFill>
                <a:latin typeface="Yu Gothic UI" panose="020B0500000000000000" pitchFamily="34" charset="-128"/>
                <a:ea typeface="Yu Gothic UI" panose="020B0500000000000000" pitchFamily="34" charset="-128"/>
              </a:rPr>
              <a:t>】</a:t>
            </a:r>
            <a:endParaRPr kumimoji="0" lang="ja-JP" altLang="en-US" sz="900" kern="0" dirty="0">
              <a:solidFill>
                <a:srgbClr val="0000FF"/>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1806512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カメラの設定：投光器使用時の設定</a:t>
            </a:r>
          </a:p>
        </p:txBody>
      </p:sp>
      <p:sp>
        <p:nvSpPr>
          <p:cNvPr id="3" name="AutoShape 6">
            <a:extLst>
              <a:ext uri="{FF2B5EF4-FFF2-40B4-BE49-F238E27FC236}">
                <a16:creationId xmlns:a16="http://schemas.microsoft.com/office/drawing/2014/main" id="{B79B8EAF-74C0-D1DC-80D7-B53980BA54A5}"/>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投光器と連動する設定をします</a:t>
            </a:r>
          </a:p>
        </p:txBody>
      </p:sp>
      <p:sp>
        <p:nvSpPr>
          <p:cNvPr id="4" name="角丸四角形 3">
            <a:extLst>
              <a:ext uri="{FF2B5EF4-FFF2-40B4-BE49-F238E27FC236}">
                <a16:creationId xmlns:a16="http://schemas.microsoft.com/office/drawing/2014/main" id="{3A3986CB-9393-AC26-3D60-C3056567384D}"/>
              </a:ext>
            </a:extLst>
          </p:cNvPr>
          <p:cNvSpPr/>
          <p:nvPr/>
        </p:nvSpPr>
        <p:spPr>
          <a:xfrm>
            <a:off x="204360" y="1032580"/>
            <a:ext cx="2835315" cy="63423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推奨画質設定を変更する</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srgbClr val="2C32FB"/>
                </a:solidFill>
                <a:latin typeface="Yu Gothic UI" panose="020B0500000000000000" pitchFamily="34" charset="-128"/>
                <a:ea typeface="Yu Gothic UI" panose="020B0500000000000000" pitchFamily="34" charset="-128"/>
              </a:rPr>
              <a:t>日中モード、夜間モードのシーンを仮登録します</a:t>
            </a:r>
          </a:p>
        </p:txBody>
      </p:sp>
      <p:sp>
        <p:nvSpPr>
          <p:cNvPr id="5" name="正方形/長方形 4">
            <a:extLst>
              <a:ext uri="{FF2B5EF4-FFF2-40B4-BE49-F238E27FC236}">
                <a16:creationId xmlns:a16="http://schemas.microsoft.com/office/drawing/2014/main" id="{6D759C07-87DA-B047-A314-E96793C9603A}"/>
              </a:ext>
            </a:extLst>
          </p:cNvPr>
          <p:cNvSpPr/>
          <p:nvPr/>
        </p:nvSpPr>
        <p:spPr>
          <a:xfrm>
            <a:off x="268492" y="861184"/>
            <a:ext cx="972000" cy="247949"/>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Step-12-1</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9" name="テキスト ボックス 8">
            <a:extLst>
              <a:ext uri="{FF2B5EF4-FFF2-40B4-BE49-F238E27FC236}">
                <a16:creationId xmlns:a16="http://schemas.microsoft.com/office/drawing/2014/main" id="{884525DB-4556-B00E-CF2F-106D370D684E}"/>
              </a:ext>
            </a:extLst>
          </p:cNvPr>
          <p:cNvSpPr txBox="1"/>
          <p:nvPr/>
        </p:nvSpPr>
        <p:spPr>
          <a:xfrm>
            <a:off x="4767866" y="732860"/>
            <a:ext cx="4107641" cy="1323439"/>
          </a:xfrm>
          <a:prstGeom prst="rect">
            <a:avLst/>
          </a:prstGeom>
          <a:noFill/>
        </p:spPr>
        <p:txBody>
          <a:bodyPr wrap="square" rtlCol="0">
            <a:spAutoFit/>
          </a:bodyPr>
          <a:lstStyle/>
          <a:p>
            <a:r>
              <a:rPr lang="ja-JP" altLang="en-US" sz="1000" dirty="0">
                <a:solidFill>
                  <a:prstClr val="black"/>
                </a:solidFill>
                <a:latin typeface="Yu Gothic UI" panose="020B0500000000000000" pitchFamily="34" charset="-128"/>
                <a:ea typeface="Yu Gothic UI" panose="020B0500000000000000" pitchFamily="34" charset="-128"/>
              </a:rPr>
              <a:t>■画質調整画面の表示</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「詳細設定」タブ→カメラの詳細設定→映像</a:t>
            </a:r>
            <a:r>
              <a:rPr lang="en-US" altLang="ja-JP" sz="1000" dirty="0">
                <a:solidFill>
                  <a:prstClr val="black"/>
                </a:solidFill>
                <a:latin typeface="Yu Gothic UI" panose="020B0500000000000000" pitchFamily="34" charset="-128"/>
                <a:ea typeface="Yu Gothic UI" panose="020B0500000000000000" pitchFamily="34" charset="-128"/>
              </a:rPr>
              <a:t>/</a:t>
            </a:r>
            <a:r>
              <a:rPr lang="ja-JP" altLang="en-US" sz="1000" dirty="0">
                <a:solidFill>
                  <a:prstClr val="black"/>
                </a:solidFill>
                <a:latin typeface="Yu Gothic UI" panose="020B0500000000000000" pitchFamily="34" charset="-128"/>
                <a:ea typeface="Yu Gothic UI" panose="020B0500000000000000" pitchFamily="34" charset="-128"/>
              </a:rPr>
              <a:t>音声→画質→画質調整の</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「詳細設定へ</a:t>
            </a:r>
            <a:r>
              <a:rPr lang="en-US" altLang="ja-JP" sz="1000" dirty="0">
                <a:solidFill>
                  <a:prstClr val="black"/>
                </a:solidFill>
                <a:latin typeface="Yu Gothic UI" panose="020B0500000000000000" pitchFamily="34" charset="-128"/>
                <a:ea typeface="Yu Gothic UI" panose="020B0500000000000000" pitchFamily="34" charset="-128"/>
              </a:rPr>
              <a:t>&gt;&gt;</a:t>
            </a:r>
            <a:r>
              <a:rPr lang="ja-JP" altLang="en-US" sz="1000" dirty="0">
                <a:solidFill>
                  <a:prstClr val="black"/>
                </a:solidFill>
                <a:latin typeface="Yu Gothic UI" panose="020B0500000000000000" pitchFamily="34" charset="-128"/>
                <a:ea typeface="Yu Gothic UI" panose="020B0500000000000000" pitchFamily="34" charset="-128"/>
              </a:rPr>
              <a:t>」をクリックし、「画質調整」画面を表示します。</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a:t>
            </a:r>
            <a:r>
              <a:rPr lang="en-US" altLang="ja-JP" sz="1000" dirty="0">
                <a:solidFill>
                  <a:prstClr val="black"/>
                </a:solidFill>
                <a:latin typeface="Yu Gothic UI" panose="020B0500000000000000" pitchFamily="34" charset="-128"/>
                <a:ea typeface="Yu Gothic UI" panose="020B0500000000000000" pitchFamily="34" charset="-128"/>
              </a:rPr>
              <a:t>Scene1</a:t>
            </a:r>
            <a:r>
              <a:rPr lang="ja-JP" altLang="en-US" sz="1000" dirty="0">
                <a:solidFill>
                  <a:prstClr val="black"/>
                </a:solidFill>
                <a:latin typeface="Yu Gothic UI" panose="020B0500000000000000" pitchFamily="34" charset="-128"/>
                <a:ea typeface="Yu Gothic UI" panose="020B0500000000000000" pitchFamily="34" charset="-128"/>
              </a:rPr>
              <a:t>（日中モード）の仮登録</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「シーン登録」をクリック</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・シーン登録内のシーンファイル「</a:t>
            </a:r>
            <a:r>
              <a:rPr lang="en-US" altLang="ja-JP" sz="1000" dirty="0">
                <a:solidFill>
                  <a:prstClr val="black"/>
                </a:solidFill>
                <a:latin typeface="Yu Gothic UI" panose="020B0500000000000000" pitchFamily="34" charset="-128"/>
                <a:ea typeface="Yu Gothic UI" panose="020B0500000000000000" pitchFamily="34" charset="-128"/>
              </a:rPr>
              <a:t>1:Scene1</a:t>
            </a:r>
            <a:r>
              <a:rPr lang="ja-JP" altLang="en-US" sz="1000" dirty="0">
                <a:solidFill>
                  <a:prstClr val="black"/>
                </a:solidFill>
                <a:latin typeface="Yu Gothic UI" panose="020B0500000000000000" pitchFamily="34" charset="-128"/>
                <a:ea typeface="Yu Gothic UI" panose="020B0500000000000000" pitchFamily="34" charset="-128"/>
              </a:rPr>
              <a:t>」を選択</a:t>
            </a:r>
          </a:p>
          <a:p>
            <a:r>
              <a:rPr lang="ja-JP" altLang="en-US" sz="1000" dirty="0">
                <a:solidFill>
                  <a:prstClr val="black"/>
                </a:solidFill>
                <a:latin typeface="Yu Gothic UI" panose="020B0500000000000000" pitchFamily="34" charset="-128"/>
                <a:ea typeface="Yu Gothic UI" panose="020B0500000000000000" pitchFamily="34" charset="-128"/>
              </a:rPr>
              <a:t>　　・シーンファイルタイトルを「</a:t>
            </a:r>
            <a:r>
              <a:rPr lang="en-US" altLang="ja-JP" sz="1000" dirty="0">
                <a:solidFill>
                  <a:prstClr val="black"/>
                </a:solidFill>
                <a:latin typeface="Yu Gothic UI" panose="020B0500000000000000" pitchFamily="34" charset="-128"/>
                <a:ea typeface="Yu Gothic UI" panose="020B0500000000000000" pitchFamily="34" charset="-128"/>
              </a:rPr>
              <a:t>Scene1</a:t>
            </a:r>
            <a:r>
              <a:rPr lang="ja-JP" altLang="en-US" sz="1000" dirty="0">
                <a:solidFill>
                  <a:prstClr val="black"/>
                </a:solidFill>
                <a:latin typeface="Yu Gothic UI" panose="020B0500000000000000" pitchFamily="34" charset="-128"/>
                <a:ea typeface="Yu Gothic UI" panose="020B0500000000000000" pitchFamily="34" charset="-128"/>
              </a:rPr>
              <a:t>」から適時変更（例：日中モード）</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・「登録」ボタンをクリック</a:t>
            </a:r>
          </a:p>
        </p:txBody>
      </p:sp>
      <p:pic>
        <p:nvPicPr>
          <p:cNvPr id="10" name="図 9">
            <a:extLst>
              <a:ext uri="{FF2B5EF4-FFF2-40B4-BE49-F238E27FC236}">
                <a16:creationId xmlns:a16="http://schemas.microsoft.com/office/drawing/2014/main" id="{8068B6B8-5CEB-DC9D-9608-E20EF8B6796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3228696" y="879196"/>
            <a:ext cx="1480536" cy="978212"/>
          </a:xfrm>
          <a:prstGeom prst="rect">
            <a:avLst/>
          </a:prstGeom>
        </p:spPr>
      </p:pic>
      <p:sp>
        <p:nvSpPr>
          <p:cNvPr id="13" name="二等辺三角形 12">
            <a:extLst>
              <a:ext uri="{FF2B5EF4-FFF2-40B4-BE49-F238E27FC236}">
                <a16:creationId xmlns:a16="http://schemas.microsoft.com/office/drawing/2014/main" id="{822B463C-9C31-9B3F-7316-173585C12905}"/>
              </a:ext>
            </a:extLst>
          </p:cNvPr>
          <p:cNvSpPr/>
          <p:nvPr/>
        </p:nvSpPr>
        <p:spPr>
          <a:xfrm rot="5400000">
            <a:off x="5184843" y="3245613"/>
            <a:ext cx="858167" cy="258976"/>
          </a:xfrm>
          <a:prstGeom prst="triangle">
            <a:avLst/>
          </a:prstGeom>
          <a:solidFill>
            <a:srgbClr val="FFC000"/>
          </a:solidFill>
          <a:ln w="12700" cap="flat" cmpd="sng" algn="ctr">
            <a:no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pic>
        <p:nvPicPr>
          <p:cNvPr id="15" name="図 14">
            <a:extLst>
              <a:ext uri="{FF2B5EF4-FFF2-40B4-BE49-F238E27FC236}">
                <a16:creationId xmlns:a16="http://schemas.microsoft.com/office/drawing/2014/main" id="{609FCEFF-7BB2-AB48-461B-056906A7BDAE}"/>
              </a:ext>
            </a:extLst>
          </p:cNvPr>
          <p:cNvPicPr>
            <a:picLocks noChangeAspect="1"/>
          </p:cNvPicPr>
          <p:nvPr/>
        </p:nvPicPr>
        <p:blipFill>
          <a:blip r:embed="rId3"/>
          <a:stretch>
            <a:fillRect/>
          </a:stretch>
        </p:blipFill>
        <p:spPr>
          <a:xfrm>
            <a:off x="245066" y="2128644"/>
            <a:ext cx="2457450" cy="2128838"/>
          </a:xfrm>
          <a:prstGeom prst="rect">
            <a:avLst/>
          </a:prstGeom>
        </p:spPr>
      </p:pic>
      <p:pic>
        <p:nvPicPr>
          <p:cNvPr id="17" name="図 16">
            <a:extLst>
              <a:ext uri="{FF2B5EF4-FFF2-40B4-BE49-F238E27FC236}">
                <a16:creationId xmlns:a16="http://schemas.microsoft.com/office/drawing/2014/main" id="{ABC61E71-D191-45A7-6A94-AF60333C2931}"/>
              </a:ext>
            </a:extLst>
          </p:cNvPr>
          <p:cNvPicPr>
            <a:picLocks noChangeAspect="1"/>
          </p:cNvPicPr>
          <p:nvPr/>
        </p:nvPicPr>
        <p:blipFill>
          <a:blip r:embed="rId4"/>
          <a:stretch>
            <a:fillRect/>
          </a:stretch>
        </p:blipFill>
        <p:spPr>
          <a:xfrm>
            <a:off x="2846813" y="2128644"/>
            <a:ext cx="2457450" cy="2566988"/>
          </a:xfrm>
          <a:prstGeom prst="rect">
            <a:avLst/>
          </a:prstGeom>
        </p:spPr>
      </p:pic>
      <p:pic>
        <p:nvPicPr>
          <p:cNvPr id="19" name="図 18">
            <a:extLst>
              <a:ext uri="{FF2B5EF4-FFF2-40B4-BE49-F238E27FC236}">
                <a16:creationId xmlns:a16="http://schemas.microsoft.com/office/drawing/2014/main" id="{936BCBBE-E299-CFBF-A4B1-0833FDEB1EB5}"/>
              </a:ext>
            </a:extLst>
          </p:cNvPr>
          <p:cNvPicPr>
            <a:picLocks noChangeAspect="1"/>
          </p:cNvPicPr>
          <p:nvPr/>
        </p:nvPicPr>
        <p:blipFill>
          <a:blip r:embed="rId5"/>
          <a:stretch>
            <a:fillRect/>
          </a:stretch>
        </p:blipFill>
        <p:spPr>
          <a:xfrm>
            <a:off x="5923590" y="2128644"/>
            <a:ext cx="2457450" cy="2566988"/>
          </a:xfrm>
          <a:prstGeom prst="rect">
            <a:avLst/>
          </a:prstGeom>
        </p:spPr>
      </p:pic>
      <p:sp>
        <p:nvSpPr>
          <p:cNvPr id="20" name="正方形/長方形 19">
            <a:extLst>
              <a:ext uri="{FF2B5EF4-FFF2-40B4-BE49-F238E27FC236}">
                <a16:creationId xmlns:a16="http://schemas.microsoft.com/office/drawing/2014/main" id="{D119EABF-BF63-E73A-3D7B-C33C3CB859DD}"/>
              </a:ext>
            </a:extLst>
          </p:cNvPr>
          <p:cNvSpPr/>
          <p:nvPr/>
        </p:nvSpPr>
        <p:spPr>
          <a:xfrm>
            <a:off x="2883953" y="3788944"/>
            <a:ext cx="2236687" cy="606455"/>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21" name="正方形/長方形 20">
            <a:extLst>
              <a:ext uri="{FF2B5EF4-FFF2-40B4-BE49-F238E27FC236}">
                <a16:creationId xmlns:a16="http://schemas.microsoft.com/office/drawing/2014/main" id="{EE03E98E-2024-8A64-4DD9-5D46F390BE79}"/>
              </a:ext>
            </a:extLst>
          </p:cNvPr>
          <p:cNvSpPr/>
          <p:nvPr/>
        </p:nvSpPr>
        <p:spPr>
          <a:xfrm>
            <a:off x="7344550" y="2430779"/>
            <a:ext cx="854570" cy="140971"/>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22" name="正方形/長方形 21">
            <a:extLst>
              <a:ext uri="{FF2B5EF4-FFF2-40B4-BE49-F238E27FC236}">
                <a16:creationId xmlns:a16="http://schemas.microsoft.com/office/drawing/2014/main" id="{C6D21A5E-EA97-5F2A-5F78-88044380B312}"/>
              </a:ext>
            </a:extLst>
          </p:cNvPr>
          <p:cNvSpPr/>
          <p:nvPr/>
        </p:nvSpPr>
        <p:spPr>
          <a:xfrm>
            <a:off x="5923590" y="3804185"/>
            <a:ext cx="2275530" cy="606455"/>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23" name="角丸四角形吹き出し 19">
            <a:extLst>
              <a:ext uri="{FF2B5EF4-FFF2-40B4-BE49-F238E27FC236}">
                <a16:creationId xmlns:a16="http://schemas.microsoft.com/office/drawing/2014/main" id="{2569440B-A671-22A4-08D4-273C79E71320}"/>
              </a:ext>
            </a:extLst>
          </p:cNvPr>
          <p:cNvSpPr/>
          <p:nvPr/>
        </p:nvSpPr>
        <p:spPr>
          <a:xfrm>
            <a:off x="7901940" y="2836607"/>
            <a:ext cx="1165860" cy="606455"/>
          </a:xfrm>
          <a:prstGeom prst="wedgeRoundRectCallout">
            <a:avLst>
              <a:gd name="adj1" fmla="val -47863"/>
              <a:gd name="adj2" fmla="val -89095"/>
              <a:gd name="adj3" fmla="val 16667"/>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900" kern="0" dirty="0">
                <a:solidFill>
                  <a:prstClr val="black"/>
                </a:solidFill>
                <a:latin typeface="Yu Gothic UI" panose="020B0500000000000000" pitchFamily="34" charset="-128"/>
                <a:ea typeface="Yu Gothic UI" panose="020B0500000000000000" pitchFamily="34" charset="-128"/>
              </a:rPr>
              <a:t>登録すると、設定が記録され、タブが</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lgn="ctr">
              <a:defRPr/>
            </a:pPr>
            <a:r>
              <a:rPr kumimoji="0" lang="ja-JP" altLang="en-US" sz="900" kern="0" dirty="0">
                <a:solidFill>
                  <a:prstClr val="black"/>
                </a:solidFill>
                <a:latin typeface="Yu Gothic UI" panose="020B0500000000000000" pitchFamily="34" charset="-128"/>
                <a:ea typeface="Yu Gothic UI" panose="020B0500000000000000" pitchFamily="34" charset="-128"/>
              </a:rPr>
              <a:t>入力したタイトル名になる</a:t>
            </a:r>
          </a:p>
        </p:txBody>
      </p:sp>
      <p:sp>
        <p:nvSpPr>
          <p:cNvPr id="24" name="正方形/長方形 23">
            <a:extLst>
              <a:ext uri="{FF2B5EF4-FFF2-40B4-BE49-F238E27FC236}">
                <a16:creationId xmlns:a16="http://schemas.microsoft.com/office/drawing/2014/main" id="{B43FA983-9447-320E-F6E4-5A43A243196A}"/>
              </a:ext>
            </a:extLst>
          </p:cNvPr>
          <p:cNvSpPr/>
          <p:nvPr/>
        </p:nvSpPr>
        <p:spPr>
          <a:xfrm>
            <a:off x="267928" y="3788945"/>
            <a:ext cx="555032" cy="120116"/>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6668161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a:extLst>
              <a:ext uri="{FF2B5EF4-FFF2-40B4-BE49-F238E27FC236}">
                <a16:creationId xmlns:a16="http://schemas.microsoft.com/office/drawing/2014/main" id="{88AA6703-DB75-4DE0-9374-73FB2C55DCB7}"/>
              </a:ext>
            </a:extLst>
          </p:cNvPr>
          <p:cNvPicPr>
            <a:picLocks noChangeAspect="1"/>
          </p:cNvPicPr>
          <p:nvPr/>
        </p:nvPicPr>
        <p:blipFill>
          <a:blip r:embed="rId2"/>
          <a:stretch>
            <a:fillRect/>
          </a:stretch>
        </p:blipFill>
        <p:spPr>
          <a:xfrm>
            <a:off x="5923590" y="2127022"/>
            <a:ext cx="2457450" cy="2566988"/>
          </a:xfrm>
          <a:prstGeom prst="rect">
            <a:avLst/>
          </a:prstGeom>
        </p:spPr>
      </p:pic>
      <p:pic>
        <p:nvPicPr>
          <p:cNvPr id="35" name="図 34">
            <a:extLst>
              <a:ext uri="{FF2B5EF4-FFF2-40B4-BE49-F238E27FC236}">
                <a16:creationId xmlns:a16="http://schemas.microsoft.com/office/drawing/2014/main" id="{7602E158-853B-0956-F13B-1B6F8D459346}"/>
              </a:ext>
            </a:extLst>
          </p:cNvPr>
          <p:cNvPicPr>
            <a:picLocks noChangeAspect="1"/>
          </p:cNvPicPr>
          <p:nvPr/>
        </p:nvPicPr>
        <p:blipFill>
          <a:blip r:embed="rId3"/>
          <a:stretch>
            <a:fillRect/>
          </a:stretch>
        </p:blipFill>
        <p:spPr>
          <a:xfrm>
            <a:off x="2853096" y="2127022"/>
            <a:ext cx="2457450" cy="2566988"/>
          </a:xfrm>
          <a:prstGeom prst="rect">
            <a:avLst/>
          </a:prstGeom>
        </p:spPr>
      </p:pic>
      <p:pic>
        <p:nvPicPr>
          <p:cNvPr id="21" name="図 20">
            <a:extLst>
              <a:ext uri="{FF2B5EF4-FFF2-40B4-BE49-F238E27FC236}">
                <a16:creationId xmlns:a16="http://schemas.microsoft.com/office/drawing/2014/main" id="{48754BEF-674A-2ACB-F82B-18EF42A0F8F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228696" y="879196"/>
            <a:ext cx="1480536" cy="978212"/>
          </a:xfrm>
          <a:prstGeom prst="rect">
            <a:avLst/>
          </a:prstGeom>
        </p:spPr>
      </p:pic>
      <p:sp>
        <p:nvSpPr>
          <p:cNvPr id="2" name="タイトル 1"/>
          <p:cNvSpPr>
            <a:spLocks noGrp="1"/>
          </p:cNvSpPr>
          <p:nvPr>
            <p:ph type="title"/>
          </p:nvPr>
        </p:nvSpPr>
        <p:spPr/>
        <p:txBody>
          <a:bodyPr/>
          <a:lstStyle/>
          <a:p>
            <a:r>
              <a:rPr kumimoji="1" lang="ja-JP" altLang="en-US" dirty="0"/>
              <a:t>カメラの設定：投光器使用時の設定</a:t>
            </a:r>
          </a:p>
        </p:txBody>
      </p:sp>
      <p:sp>
        <p:nvSpPr>
          <p:cNvPr id="3" name="AutoShape 6">
            <a:extLst>
              <a:ext uri="{FF2B5EF4-FFF2-40B4-BE49-F238E27FC236}">
                <a16:creationId xmlns:a16="http://schemas.microsoft.com/office/drawing/2014/main" id="{B904F632-6E44-223F-7B19-DD487A78A511}"/>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投光器と連動する設定をします</a:t>
            </a:r>
          </a:p>
        </p:txBody>
      </p:sp>
      <p:sp>
        <p:nvSpPr>
          <p:cNvPr id="4" name="角丸四角形 3">
            <a:extLst>
              <a:ext uri="{FF2B5EF4-FFF2-40B4-BE49-F238E27FC236}">
                <a16:creationId xmlns:a16="http://schemas.microsoft.com/office/drawing/2014/main" id="{C5524C72-274C-3529-EA01-0CFA90408392}"/>
              </a:ext>
            </a:extLst>
          </p:cNvPr>
          <p:cNvSpPr/>
          <p:nvPr/>
        </p:nvSpPr>
        <p:spPr>
          <a:xfrm>
            <a:off x="204360" y="1032580"/>
            <a:ext cx="2835315" cy="63423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推奨画質設定を変更する</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srgbClr val="2C32FB"/>
                </a:solidFill>
                <a:latin typeface="Yu Gothic UI" panose="020B0500000000000000" pitchFamily="34" charset="-128"/>
                <a:ea typeface="Yu Gothic UI" panose="020B0500000000000000" pitchFamily="34" charset="-128"/>
              </a:rPr>
              <a:t>日中モード、夜間モードのシーンを仮登録します</a:t>
            </a:r>
          </a:p>
        </p:txBody>
      </p:sp>
      <p:sp>
        <p:nvSpPr>
          <p:cNvPr id="6" name="テキスト ボックス 5">
            <a:extLst>
              <a:ext uri="{FF2B5EF4-FFF2-40B4-BE49-F238E27FC236}">
                <a16:creationId xmlns:a16="http://schemas.microsoft.com/office/drawing/2014/main" id="{03A6837C-01F6-A17C-8353-5B17B42390BA}"/>
              </a:ext>
            </a:extLst>
          </p:cNvPr>
          <p:cNvSpPr txBox="1"/>
          <p:nvPr/>
        </p:nvSpPr>
        <p:spPr>
          <a:xfrm>
            <a:off x="4771039" y="1187105"/>
            <a:ext cx="4107641" cy="861774"/>
          </a:xfrm>
          <a:prstGeom prst="rect">
            <a:avLst/>
          </a:prstGeom>
          <a:noFill/>
        </p:spPr>
        <p:txBody>
          <a:bodyPr wrap="square" rtlCol="0">
            <a:spAutoFit/>
          </a:bodyPr>
          <a:lstStyle/>
          <a:p>
            <a:r>
              <a:rPr lang="ja-JP" altLang="en-US" sz="1000" dirty="0">
                <a:solidFill>
                  <a:prstClr val="black"/>
                </a:solidFill>
                <a:latin typeface="Yu Gothic UI" panose="020B0500000000000000" pitchFamily="34" charset="-128"/>
                <a:ea typeface="Yu Gothic UI" panose="020B0500000000000000" pitchFamily="34" charset="-128"/>
              </a:rPr>
              <a:t>■</a:t>
            </a:r>
            <a:r>
              <a:rPr lang="en-US" altLang="ja-JP" sz="1000" dirty="0">
                <a:solidFill>
                  <a:prstClr val="black"/>
                </a:solidFill>
                <a:latin typeface="Yu Gothic UI" panose="020B0500000000000000" pitchFamily="34" charset="-128"/>
                <a:ea typeface="Yu Gothic UI" panose="020B0500000000000000" pitchFamily="34" charset="-128"/>
              </a:rPr>
              <a:t>Scene2</a:t>
            </a:r>
            <a:r>
              <a:rPr lang="ja-JP" altLang="en-US" sz="1000" dirty="0">
                <a:solidFill>
                  <a:prstClr val="black"/>
                </a:solidFill>
                <a:latin typeface="Yu Gothic UI" panose="020B0500000000000000" pitchFamily="34" charset="-128"/>
                <a:ea typeface="Yu Gothic UI" panose="020B0500000000000000" pitchFamily="34" charset="-128"/>
              </a:rPr>
              <a:t>（夜間モード）の仮登録</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続けて</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・シーン登録内のシーンファイル「</a:t>
            </a:r>
            <a:r>
              <a:rPr lang="en-US" altLang="ja-JP" sz="1000" dirty="0">
                <a:solidFill>
                  <a:prstClr val="black"/>
                </a:solidFill>
                <a:latin typeface="Yu Gothic UI" panose="020B0500000000000000" pitchFamily="34" charset="-128"/>
                <a:ea typeface="Yu Gothic UI" panose="020B0500000000000000" pitchFamily="34" charset="-128"/>
              </a:rPr>
              <a:t>2:Scene2</a:t>
            </a:r>
            <a:r>
              <a:rPr lang="ja-JP" altLang="en-US" sz="1000" dirty="0">
                <a:solidFill>
                  <a:prstClr val="black"/>
                </a:solidFill>
                <a:latin typeface="Yu Gothic UI" panose="020B0500000000000000" pitchFamily="34" charset="-128"/>
                <a:ea typeface="Yu Gothic UI" panose="020B0500000000000000" pitchFamily="34" charset="-128"/>
              </a:rPr>
              <a:t>」を選択</a:t>
            </a:r>
          </a:p>
          <a:p>
            <a:r>
              <a:rPr lang="ja-JP" altLang="en-US" sz="1000" dirty="0">
                <a:solidFill>
                  <a:prstClr val="black"/>
                </a:solidFill>
                <a:latin typeface="Yu Gothic UI" panose="020B0500000000000000" pitchFamily="34" charset="-128"/>
                <a:ea typeface="Yu Gothic UI" panose="020B0500000000000000" pitchFamily="34" charset="-128"/>
              </a:rPr>
              <a:t>　　・シーンファイルタイトルを「</a:t>
            </a:r>
            <a:r>
              <a:rPr lang="en-US" altLang="ja-JP" sz="1000" dirty="0">
                <a:solidFill>
                  <a:prstClr val="black"/>
                </a:solidFill>
                <a:latin typeface="Yu Gothic UI" panose="020B0500000000000000" pitchFamily="34" charset="-128"/>
                <a:ea typeface="Yu Gothic UI" panose="020B0500000000000000" pitchFamily="34" charset="-128"/>
              </a:rPr>
              <a:t>Scene2</a:t>
            </a:r>
            <a:r>
              <a:rPr lang="ja-JP" altLang="en-US" sz="1000" dirty="0">
                <a:solidFill>
                  <a:prstClr val="black"/>
                </a:solidFill>
                <a:latin typeface="Yu Gothic UI" panose="020B0500000000000000" pitchFamily="34" charset="-128"/>
                <a:ea typeface="Yu Gothic UI" panose="020B0500000000000000" pitchFamily="34" charset="-128"/>
              </a:rPr>
              <a:t>」から適時変更（例：夜間モード）</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・「登録」ボタンをクリック</a:t>
            </a:r>
          </a:p>
        </p:txBody>
      </p:sp>
      <p:sp>
        <p:nvSpPr>
          <p:cNvPr id="7" name="二等辺三角形 6">
            <a:extLst>
              <a:ext uri="{FF2B5EF4-FFF2-40B4-BE49-F238E27FC236}">
                <a16:creationId xmlns:a16="http://schemas.microsoft.com/office/drawing/2014/main" id="{E1B9DD4E-965A-5743-6A94-377CF0644558}"/>
              </a:ext>
            </a:extLst>
          </p:cNvPr>
          <p:cNvSpPr/>
          <p:nvPr/>
        </p:nvSpPr>
        <p:spPr>
          <a:xfrm rot="5400000">
            <a:off x="5184843" y="3256150"/>
            <a:ext cx="858167" cy="258976"/>
          </a:xfrm>
          <a:prstGeom prst="triangle">
            <a:avLst/>
          </a:prstGeom>
          <a:solidFill>
            <a:srgbClr val="FFC000"/>
          </a:solidFill>
          <a:ln w="12700" cap="flat" cmpd="sng" algn="ctr">
            <a:no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24" name="正方形/長方形 23">
            <a:extLst>
              <a:ext uri="{FF2B5EF4-FFF2-40B4-BE49-F238E27FC236}">
                <a16:creationId xmlns:a16="http://schemas.microsoft.com/office/drawing/2014/main" id="{D7DA8D39-73F4-8BC6-2855-AC65C070F8C1}"/>
              </a:ext>
            </a:extLst>
          </p:cNvPr>
          <p:cNvSpPr/>
          <p:nvPr/>
        </p:nvSpPr>
        <p:spPr>
          <a:xfrm>
            <a:off x="2883953" y="3799481"/>
            <a:ext cx="2236687" cy="606455"/>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25" name="正方形/長方形 24">
            <a:extLst>
              <a:ext uri="{FF2B5EF4-FFF2-40B4-BE49-F238E27FC236}">
                <a16:creationId xmlns:a16="http://schemas.microsoft.com/office/drawing/2014/main" id="{FFA19843-F522-56E8-50FB-B2D2321A41CF}"/>
              </a:ext>
            </a:extLst>
          </p:cNvPr>
          <p:cNvSpPr/>
          <p:nvPr/>
        </p:nvSpPr>
        <p:spPr>
          <a:xfrm>
            <a:off x="7359790" y="2441316"/>
            <a:ext cx="854570" cy="140971"/>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26" name="正方形/長方形 25">
            <a:extLst>
              <a:ext uri="{FF2B5EF4-FFF2-40B4-BE49-F238E27FC236}">
                <a16:creationId xmlns:a16="http://schemas.microsoft.com/office/drawing/2014/main" id="{6ACCA7F0-EAA1-E26D-1388-0CB20D1985B0}"/>
              </a:ext>
            </a:extLst>
          </p:cNvPr>
          <p:cNvSpPr/>
          <p:nvPr/>
        </p:nvSpPr>
        <p:spPr>
          <a:xfrm>
            <a:off x="5938830" y="3784242"/>
            <a:ext cx="2275530" cy="606455"/>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pic>
        <p:nvPicPr>
          <p:cNvPr id="31" name="図 30">
            <a:extLst>
              <a:ext uri="{FF2B5EF4-FFF2-40B4-BE49-F238E27FC236}">
                <a16:creationId xmlns:a16="http://schemas.microsoft.com/office/drawing/2014/main" id="{1484C984-3140-6DBC-6F5F-121FB76B6D2E}"/>
              </a:ext>
            </a:extLst>
          </p:cNvPr>
          <p:cNvPicPr>
            <a:picLocks noChangeAspect="1"/>
          </p:cNvPicPr>
          <p:nvPr/>
        </p:nvPicPr>
        <p:blipFill>
          <a:blip r:embed="rId5"/>
          <a:stretch>
            <a:fillRect/>
          </a:stretch>
        </p:blipFill>
        <p:spPr>
          <a:xfrm>
            <a:off x="246690" y="2127022"/>
            <a:ext cx="2457450" cy="2566988"/>
          </a:xfrm>
          <a:prstGeom prst="rect">
            <a:avLst/>
          </a:prstGeom>
        </p:spPr>
      </p:pic>
      <p:sp>
        <p:nvSpPr>
          <p:cNvPr id="9" name="角丸四角形吹き出し 19">
            <a:extLst>
              <a:ext uri="{FF2B5EF4-FFF2-40B4-BE49-F238E27FC236}">
                <a16:creationId xmlns:a16="http://schemas.microsoft.com/office/drawing/2014/main" id="{6C437CAE-93EB-F4FB-A648-08E6DFEE494A}"/>
              </a:ext>
            </a:extLst>
          </p:cNvPr>
          <p:cNvSpPr/>
          <p:nvPr/>
        </p:nvSpPr>
        <p:spPr>
          <a:xfrm>
            <a:off x="7901940" y="2836607"/>
            <a:ext cx="1165860" cy="606455"/>
          </a:xfrm>
          <a:prstGeom prst="wedgeRoundRectCallout">
            <a:avLst>
              <a:gd name="adj1" fmla="val -47863"/>
              <a:gd name="adj2" fmla="val -89095"/>
              <a:gd name="adj3" fmla="val 16667"/>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900" kern="0" dirty="0">
                <a:solidFill>
                  <a:prstClr val="black"/>
                </a:solidFill>
                <a:latin typeface="Yu Gothic UI" panose="020B0500000000000000" pitchFamily="34" charset="-128"/>
                <a:ea typeface="Yu Gothic UI" panose="020B0500000000000000" pitchFamily="34" charset="-128"/>
              </a:rPr>
              <a:t>登録すると、設定が記録され、タブが</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lgn="ctr">
              <a:defRPr/>
            </a:pPr>
            <a:r>
              <a:rPr kumimoji="0" lang="ja-JP" altLang="en-US" sz="900" kern="0" dirty="0">
                <a:solidFill>
                  <a:prstClr val="black"/>
                </a:solidFill>
                <a:latin typeface="Yu Gothic UI" panose="020B0500000000000000" pitchFamily="34" charset="-128"/>
                <a:ea typeface="Yu Gothic UI" panose="020B0500000000000000" pitchFamily="34" charset="-128"/>
              </a:rPr>
              <a:t>入力したタイトル名になる</a:t>
            </a:r>
          </a:p>
        </p:txBody>
      </p:sp>
      <p:sp>
        <p:nvSpPr>
          <p:cNvPr id="10" name="正方形/長方形 9">
            <a:extLst>
              <a:ext uri="{FF2B5EF4-FFF2-40B4-BE49-F238E27FC236}">
                <a16:creationId xmlns:a16="http://schemas.microsoft.com/office/drawing/2014/main" id="{1A1D665A-86BB-AC54-DB72-42961BAF571C}"/>
              </a:ext>
            </a:extLst>
          </p:cNvPr>
          <p:cNvSpPr/>
          <p:nvPr/>
        </p:nvSpPr>
        <p:spPr>
          <a:xfrm>
            <a:off x="268492" y="861184"/>
            <a:ext cx="972000" cy="247949"/>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Step-12-2</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8334630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二等辺三角形 12">
            <a:extLst>
              <a:ext uri="{FF2B5EF4-FFF2-40B4-BE49-F238E27FC236}">
                <a16:creationId xmlns:a16="http://schemas.microsoft.com/office/drawing/2014/main" id="{F52DB5A4-7C72-FAFF-8217-4E7233CC9FA0}"/>
              </a:ext>
            </a:extLst>
          </p:cNvPr>
          <p:cNvSpPr/>
          <p:nvPr/>
        </p:nvSpPr>
        <p:spPr>
          <a:xfrm rot="5400000">
            <a:off x="2693525" y="3102486"/>
            <a:ext cx="858167" cy="300707"/>
          </a:xfrm>
          <a:prstGeom prst="triangle">
            <a:avLst/>
          </a:prstGeom>
          <a:solidFill>
            <a:srgbClr val="FFC000"/>
          </a:solidFill>
          <a:ln w="12700" cap="flat" cmpd="sng" algn="ctr">
            <a:noFill/>
            <a:prstDash val="solid"/>
            <a:miter lim="800000"/>
          </a:ln>
          <a:effectLst/>
        </p:spPr>
        <p:txBody>
          <a:bodyPr rtlCol="0" anchor="ctr"/>
          <a:lstStyle/>
          <a:p>
            <a:pPr algn="ctr">
              <a:defRPr/>
            </a:pPr>
            <a:endParaRPr kumimoji="0" lang="ja-JP" altLang="en-US" kern="0">
              <a:solidFill>
                <a:prstClr val="white"/>
              </a:solidFill>
              <a:latin typeface="游ゴシック" panose="020B0400000000000000" pitchFamily="50" charset="-128"/>
              <a:ea typeface="游ゴシック" panose="020B0400000000000000" pitchFamily="50" charset="-128"/>
            </a:endParaRPr>
          </a:p>
        </p:txBody>
      </p:sp>
      <p:grpSp>
        <p:nvGrpSpPr>
          <p:cNvPr id="39" name="グループ化 38">
            <a:extLst>
              <a:ext uri="{FF2B5EF4-FFF2-40B4-BE49-F238E27FC236}">
                <a16:creationId xmlns:a16="http://schemas.microsoft.com/office/drawing/2014/main" id="{813D0B78-58CA-5E8D-3116-25EC98E3817E}"/>
              </a:ext>
            </a:extLst>
          </p:cNvPr>
          <p:cNvGrpSpPr/>
          <p:nvPr/>
        </p:nvGrpSpPr>
        <p:grpSpPr>
          <a:xfrm>
            <a:off x="375648" y="1966912"/>
            <a:ext cx="2457450" cy="2566988"/>
            <a:chOff x="375648" y="1966912"/>
            <a:chExt cx="2457450" cy="2566988"/>
          </a:xfrm>
        </p:grpSpPr>
        <p:pic>
          <p:nvPicPr>
            <p:cNvPr id="35" name="図 34">
              <a:extLst>
                <a:ext uri="{FF2B5EF4-FFF2-40B4-BE49-F238E27FC236}">
                  <a16:creationId xmlns:a16="http://schemas.microsoft.com/office/drawing/2014/main" id="{031404F0-DB89-CFDF-843A-245C8A2475B2}"/>
                </a:ext>
              </a:extLst>
            </p:cNvPr>
            <p:cNvPicPr>
              <a:picLocks noChangeAspect="1"/>
            </p:cNvPicPr>
            <p:nvPr/>
          </p:nvPicPr>
          <p:blipFill>
            <a:blip r:embed="rId2"/>
            <a:stretch>
              <a:fillRect/>
            </a:stretch>
          </p:blipFill>
          <p:spPr>
            <a:xfrm>
              <a:off x="375648" y="1966912"/>
              <a:ext cx="2457450" cy="2566988"/>
            </a:xfrm>
            <a:prstGeom prst="rect">
              <a:avLst/>
            </a:prstGeom>
          </p:spPr>
        </p:pic>
        <p:sp>
          <p:nvSpPr>
            <p:cNvPr id="23" name="正方形/長方形 22">
              <a:extLst>
                <a:ext uri="{FF2B5EF4-FFF2-40B4-BE49-F238E27FC236}">
                  <a16:creationId xmlns:a16="http://schemas.microsoft.com/office/drawing/2014/main" id="{90A5BB1B-9F0F-B6E7-8249-CA707F7AAF74}"/>
                </a:ext>
              </a:extLst>
            </p:cNvPr>
            <p:cNvSpPr/>
            <p:nvPr/>
          </p:nvSpPr>
          <p:spPr>
            <a:xfrm>
              <a:off x="1442034" y="3791487"/>
              <a:ext cx="756000" cy="144000"/>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24" name="正方形/長方形 23">
              <a:extLst>
                <a:ext uri="{FF2B5EF4-FFF2-40B4-BE49-F238E27FC236}">
                  <a16:creationId xmlns:a16="http://schemas.microsoft.com/office/drawing/2014/main" id="{41369191-AED2-2B29-F5F3-5C42301B778A}"/>
                </a:ext>
              </a:extLst>
            </p:cNvPr>
            <p:cNvSpPr/>
            <p:nvPr/>
          </p:nvSpPr>
          <p:spPr>
            <a:xfrm>
              <a:off x="1493520" y="4068833"/>
              <a:ext cx="432000" cy="144000"/>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grpSp>
      <p:grpSp>
        <p:nvGrpSpPr>
          <p:cNvPr id="38" name="グループ化 37">
            <a:extLst>
              <a:ext uri="{FF2B5EF4-FFF2-40B4-BE49-F238E27FC236}">
                <a16:creationId xmlns:a16="http://schemas.microsoft.com/office/drawing/2014/main" id="{3442107B-DBC7-8A78-3512-F2E5E4A176E8}"/>
              </a:ext>
            </a:extLst>
          </p:cNvPr>
          <p:cNvGrpSpPr/>
          <p:nvPr/>
        </p:nvGrpSpPr>
        <p:grpSpPr>
          <a:xfrm>
            <a:off x="3411832" y="1964631"/>
            <a:ext cx="2457450" cy="2566988"/>
            <a:chOff x="3411832" y="1964631"/>
            <a:chExt cx="2457450" cy="2566988"/>
          </a:xfrm>
        </p:grpSpPr>
        <p:pic>
          <p:nvPicPr>
            <p:cNvPr id="37" name="図 36">
              <a:extLst>
                <a:ext uri="{FF2B5EF4-FFF2-40B4-BE49-F238E27FC236}">
                  <a16:creationId xmlns:a16="http://schemas.microsoft.com/office/drawing/2014/main" id="{FD857BD1-76EE-6054-2CEB-CEEF4812F950}"/>
                </a:ext>
              </a:extLst>
            </p:cNvPr>
            <p:cNvPicPr>
              <a:picLocks noChangeAspect="1"/>
            </p:cNvPicPr>
            <p:nvPr/>
          </p:nvPicPr>
          <p:blipFill>
            <a:blip r:embed="rId3"/>
            <a:stretch>
              <a:fillRect/>
            </a:stretch>
          </p:blipFill>
          <p:spPr>
            <a:xfrm>
              <a:off x="3411832" y="1964631"/>
              <a:ext cx="2457450" cy="2566988"/>
            </a:xfrm>
            <a:prstGeom prst="rect">
              <a:avLst/>
            </a:prstGeom>
          </p:spPr>
        </p:pic>
        <p:sp>
          <p:nvSpPr>
            <p:cNvPr id="26" name="正方形/長方形 25">
              <a:extLst>
                <a:ext uri="{FF2B5EF4-FFF2-40B4-BE49-F238E27FC236}">
                  <a16:creationId xmlns:a16="http://schemas.microsoft.com/office/drawing/2014/main" id="{A7778FC5-9069-B789-8D84-4DB478DF77FF}"/>
                </a:ext>
              </a:extLst>
            </p:cNvPr>
            <p:cNvSpPr/>
            <p:nvPr/>
          </p:nvSpPr>
          <p:spPr>
            <a:xfrm>
              <a:off x="4823810" y="2274836"/>
              <a:ext cx="793982" cy="131516"/>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grpSp>
      <p:grpSp>
        <p:nvGrpSpPr>
          <p:cNvPr id="30" name="グループ化 29">
            <a:extLst>
              <a:ext uri="{FF2B5EF4-FFF2-40B4-BE49-F238E27FC236}">
                <a16:creationId xmlns:a16="http://schemas.microsoft.com/office/drawing/2014/main" id="{414F6621-BE91-CC92-F013-8BB4E0CA37BC}"/>
              </a:ext>
            </a:extLst>
          </p:cNvPr>
          <p:cNvGrpSpPr/>
          <p:nvPr/>
        </p:nvGrpSpPr>
        <p:grpSpPr>
          <a:xfrm>
            <a:off x="6447729" y="1969345"/>
            <a:ext cx="2457450" cy="2566988"/>
            <a:chOff x="6447729" y="1857408"/>
            <a:chExt cx="2457450" cy="2566988"/>
          </a:xfrm>
        </p:grpSpPr>
        <p:pic>
          <p:nvPicPr>
            <p:cNvPr id="17" name="図 16">
              <a:extLst>
                <a:ext uri="{FF2B5EF4-FFF2-40B4-BE49-F238E27FC236}">
                  <a16:creationId xmlns:a16="http://schemas.microsoft.com/office/drawing/2014/main" id="{ABBCC177-C9CA-11EA-F2B9-5415EE4338DC}"/>
                </a:ext>
              </a:extLst>
            </p:cNvPr>
            <p:cNvPicPr>
              <a:picLocks noChangeAspect="1"/>
            </p:cNvPicPr>
            <p:nvPr/>
          </p:nvPicPr>
          <p:blipFill>
            <a:blip r:embed="rId4"/>
            <a:stretch>
              <a:fillRect/>
            </a:stretch>
          </p:blipFill>
          <p:spPr>
            <a:xfrm>
              <a:off x="6447729" y="1857408"/>
              <a:ext cx="2457450" cy="2566988"/>
            </a:xfrm>
            <a:prstGeom prst="rect">
              <a:avLst/>
            </a:prstGeom>
          </p:spPr>
        </p:pic>
        <p:sp>
          <p:nvSpPr>
            <p:cNvPr id="18" name="正方形/長方形 17">
              <a:extLst>
                <a:ext uri="{FF2B5EF4-FFF2-40B4-BE49-F238E27FC236}">
                  <a16:creationId xmlns:a16="http://schemas.microsoft.com/office/drawing/2014/main" id="{AC944611-9845-5D41-294C-2511A657D390}"/>
                </a:ext>
              </a:extLst>
            </p:cNvPr>
            <p:cNvSpPr/>
            <p:nvPr/>
          </p:nvSpPr>
          <p:spPr>
            <a:xfrm>
              <a:off x="7534678" y="2823942"/>
              <a:ext cx="864000" cy="180000"/>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28" name="正方形/長方形 27">
              <a:extLst>
                <a:ext uri="{FF2B5EF4-FFF2-40B4-BE49-F238E27FC236}">
                  <a16:creationId xmlns:a16="http://schemas.microsoft.com/office/drawing/2014/main" id="{0C729C63-5256-2029-23DA-81080C847063}"/>
                </a:ext>
              </a:extLst>
            </p:cNvPr>
            <p:cNvSpPr/>
            <p:nvPr/>
          </p:nvSpPr>
          <p:spPr>
            <a:xfrm>
              <a:off x="7934762" y="3953035"/>
              <a:ext cx="432000" cy="144000"/>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grpSp>
      <p:sp>
        <p:nvSpPr>
          <p:cNvPr id="29" name="二等辺三角形 28">
            <a:extLst>
              <a:ext uri="{FF2B5EF4-FFF2-40B4-BE49-F238E27FC236}">
                <a16:creationId xmlns:a16="http://schemas.microsoft.com/office/drawing/2014/main" id="{7E6EE053-6251-2DAF-5ADA-0A4FBBC2CBD5}"/>
              </a:ext>
            </a:extLst>
          </p:cNvPr>
          <p:cNvSpPr/>
          <p:nvPr/>
        </p:nvSpPr>
        <p:spPr>
          <a:xfrm rot="5400000">
            <a:off x="5729422" y="3102486"/>
            <a:ext cx="858167" cy="300707"/>
          </a:xfrm>
          <a:prstGeom prst="triangle">
            <a:avLst/>
          </a:prstGeom>
          <a:solidFill>
            <a:srgbClr val="FFC000"/>
          </a:solidFill>
          <a:ln w="12700" cap="flat" cmpd="sng" algn="ctr">
            <a:noFill/>
            <a:prstDash val="solid"/>
            <a:miter lim="800000"/>
          </a:ln>
          <a:effectLst/>
        </p:spPr>
        <p:txBody>
          <a:bodyPr rtlCol="0" anchor="ctr"/>
          <a:lstStyle/>
          <a:p>
            <a:pPr algn="ctr">
              <a:defRPr/>
            </a:pPr>
            <a:endParaRPr kumimoji="0" lang="ja-JP" altLang="en-US" kern="0">
              <a:solidFill>
                <a:prstClr val="white"/>
              </a:solidFill>
              <a:latin typeface="游ゴシック" panose="020B0400000000000000" pitchFamily="50" charset="-128"/>
              <a:ea typeface="游ゴシック" panose="020B0400000000000000" pitchFamily="50" charset="-128"/>
            </a:endParaRPr>
          </a:p>
        </p:txBody>
      </p:sp>
      <p:sp>
        <p:nvSpPr>
          <p:cNvPr id="2" name="タイトル 1"/>
          <p:cNvSpPr>
            <a:spLocks noGrp="1"/>
          </p:cNvSpPr>
          <p:nvPr>
            <p:ph type="title"/>
          </p:nvPr>
        </p:nvSpPr>
        <p:spPr/>
        <p:txBody>
          <a:bodyPr/>
          <a:lstStyle/>
          <a:p>
            <a:r>
              <a:rPr kumimoji="1" lang="ja-JP" altLang="en-US" dirty="0"/>
              <a:t>カメラの設定：投光器使用時の設定</a:t>
            </a:r>
          </a:p>
        </p:txBody>
      </p:sp>
      <p:sp>
        <p:nvSpPr>
          <p:cNvPr id="3" name="AutoShape 6">
            <a:extLst>
              <a:ext uri="{FF2B5EF4-FFF2-40B4-BE49-F238E27FC236}">
                <a16:creationId xmlns:a16="http://schemas.microsoft.com/office/drawing/2014/main" id="{CF6CE6C6-F969-6782-8568-C05E8F0C724E}"/>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投光器と連動する設定をします</a:t>
            </a:r>
          </a:p>
        </p:txBody>
      </p:sp>
      <p:sp>
        <p:nvSpPr>
          <p:cNvPr id="4" name="角丸四角形 3">
            <a:extLst>
              <a:ext uri="{FF2B5EF4-FFF2-40B4-BE49-F238E27FC236}">
                <a16:creationId xmlns:a16="http://schemas.microsoft.com/office/drawing/2014/main" id="{5264ECC8-3737-AB26-8DB6-978E32F7C0EA}"/>
              </a:ext>
            </a:extLst>
          </p:cNvPr>
          <p:cNvSpPr/>
          <p:nvPr/>
        </p:nvSpPr>
        <p:spPr>
          <a:xfrm>
            <a:off x="204360" y="1032580"/>
            <a:ext cx="2835315" cy="63423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推奨画質設定を変更する</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srgbClr val="2C32FB"/>
                </a:solidFill>
                <a:latin typeface="Yu Gothic UI" panose="020B0500000000000000" pitchFamily="34" charset="-128"/>
                <a:ea typeface="Yu Gothic UI" panose="020B0500000000000000" pitchFamily="34" charset="-128"/>
              </a:rPr>
              <a:t>日中モード、夜間モードのシーンを本登録します</a:t>
            </a:r>
          </a:p>
        </p:txBody>
      </p:sp>
      <p:sp>
        <p:nvSpPr>
          <p:cNvPr id="6" name="テキスト ボックス 5">
            <a:extLst>
              <a:ext uri="{FF2B5EF4-FFF2-40B4-BE49-F238E27FC236}">
                <a16:creationId xmlns:a16="http://schemas.microsoft.com/office/drawing/2014/main" id="{2DA08E14-4F9E-E46A-7D9A-191389ACBA85}"/>
              </a:ext>
            </a:extLst>
          </p:cNvPr>
          <p:cNvSpPr txBox="1"/>
          <p:nvPr/>
        </p:nvSpPr>
        <p:spPr>
          <a:xfrm>
            <a:off x="4767867" y="786200"/>
            <a:ext cx="2963484" cy="861774"/>
          </a:xfrm>
          <a:prstGeom prst="rect">
            <a:avLst/>
          </a:prstGeom>
          <a:noFill/>
        </p:spPr>
        <p:txBody>
          <a:bodyPr wrap="square" rtlCol="0">
            <a:spAutoFit/>
          </a:bodyPr>
          <a:lstStyle/>
          <a:p>
            <a:r>
              <a:rPr lang="ja-JP" altLang="en-US" sz="1000" dirty="0">
                <a:solidFill>
                  <a:prstClr val="black"/>
                </a:solidFill>
                <a:latin typeface="Yu Gothic UI" panose="020B0500000000000000" pitchFamily="34" charset="-128"/>
                <a:ea typeface="Yu Gothic UI" panose="020B0500000000000000" pitchFamily="34" charset="-128"/>
              </a:rPr>
              <a:t>■</a:t>
            </a:r>
            <a:r>
              <a:rPr lang="en-US" altLang="ja-JP" sz="1000" dirty="0">
                <a:solidFill>
                  <a:prstClr val="black"/>
                </a:solidFill>
                <a:latin typeface="Yu Gothic UI" panose="020B0500000000000000" pitchFamily="34" charset="-128"/>
                <a:ea typeface="Yu Gothic UI" panose="020B0500000000000000" pitchFamily="34" charset="-128"/>
              </a:rPr>
              <a:t>Scene1</a:t>
            </a:r>
            <a:r>
              <a:rPr lang="ja-JP" altLang="en-US" sz="1000" dirty="0">
                <a:solidFill>
                  <a:prstClr val="black"/>
                </a:solidFill>
                <a:latin typeface="Yu Gothic UI" panose="020B0500000000000000" pitchFamily="34" charset="-128"/>
                <a:ea typeface="Yu Gothic UI" panose="020B0500000000000000" pitchFamily="34" charset="-128"/>
              </a:rPr>
              <a:t>（日中モード）の本登録</a:t>
            </a:r>
          </a:p>
          <a:p>
            <a:r>
              <a:rPr lang="ja-JP" altLang="en-US" sz="1000" dirty="0">
                <a:solidFill>
                  <a:prstClr val="black"/>
                </a:solidFill>
                <a:latin typeface="Yu Gothic UI" panose="020B0500000000000000" pitchFamily="34" charset="-128"/>
                <a:ea typeface="Yu Gothic UI" panose="020B0500000000000000" pitchFamily="34" charset="-128"/>
              </a:rPr>
              <a:t>　シーン登録内のシーンファイル「日中モード」を選択</a:t>
            </a:r>
          </a:p>
          <a:p>
            <a:r>
              <a:rPr lang="ja-JP" altLang="en-US" sz="1000" dirty="0">
                <a:solidFill>
                  <a:prstClr val="black"/>
                </a:solidFill>
                <a:latin typeface="Yu Gothic UI" panose="020B0500000000000000" pitchFamily="34" charset="-128"/>
                <a:ea typeface="Yu Gothic UI" panose="020B0500000000000000" pitchFamily="34" charset="-128"/>
              </a:rPr>
              <a:t>　シーンファイルタイトル「読込み」をクリック</a:t>
            </a:r>
            <a:br>
              <a:rPr lang="ja-JP" altLang="en-US" sz="1000" dirty="0">
                <a:solidFill>
                  <a:prstClr val="black"/>
                </a:solidFill>
                <a:latin typeface="Yu Gothic UI" panose="020B0500000000000000" pitchFamily="34" charset="-128"/>
                <a:ea typeface="Yu Gothic UI" panose="020B0500000000000000" pitchFamily="34" charset="-128"/>
              </a:rPr>
            </a:br>
            <a:endParaRPr lang="ja-JP" altLang="en-US"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白黒切換を「</a:t>
            </a:r>
            <a:r>
              <a:rPr lang="en-US" altLang="ja-JP" sz="1000" dirty="0">
                <a:solidFill>
                  <a:prstClr val="black"/>
                </a:solidFill>
                <a:latin typeface="Yu Gothic UI" panose="020B0500000000000000" pitchFamily="34" charset="-128"/>
                <a:ea typeface="Yu Gothic UI" panose="020B0500000000000000" pitchFamily="34" charset="-128"/>
              </a:rPr>
              <a:t>OFF</a:t>
            </a:r>
            <a:r>
              <a:rPr lang="ja-JP" altLang="en-US" sz="1000" dirty="0">
                <a:solidFill>
                  <a:prstClr val="black"/>
                </a:solidFill>
                <a:latin typeface="Yu Gothic UI" panose="020B0500000000000000" pitchFamily="34" charset="-128"/>
                <a:ea typeface="Yu Gothic UI" panose="020B0500000000000000" pitchFamily="34" charset="-128"/>
              </a:rPr>
              <a:t>」に変更し、登録ボタンをクリック　</a:t>
            </a:r>
          </a:p>
        </p:txBody>
      </p:sp>
      <p:pic>
        <p:nvPicPr>
          <p:cNvPr id="7" name="図 6">
            <a:extLst>
              <a:ext uri="{FF2B5EF4-FFF2-40B4-BE49-F238E27FC236}">
                <a16:creationId xmlns:a16="http://schemas.microsoft.com/office/drawing/2014/main" id="{C5C00DCC-AA63-6794-C855-203A8DC63126}"/>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228696" y="879196"/>
            <a:ext cx="1480536" cy="978212"/>
          </a:xfrm>
          <a:prstGeom prst="rect">
            <a:avLst/>
          </a:prstGeom>
        </p:spPr>
      </p:pic>
      <p:sp>
        <p:nvSpPr>
          <p:cNvPr id="19" name="角丸四角形吹き出し 19">
            <a:extLst>
              <a:ext uri="{FF2B5EF4-FFF2-40B4-BE49-F238E27FC236}">
                <a16:creationId xmlns:a16="http://schemas.microsoft.com/office/drawing/2014/main" id="{737C8BB8-EF31-A7F9-4920-E75CF8458B92}"/>
              </a:ext>
            </a:extLst>
          </p:cNvPr>
          <p:cNvSpPr/>
          <p:nvPr/>
        </p:nvSpPr>
        <p:spPr>
          <a:xfrm>
            <a:off x="1925520" y="4377256"/>
            <a:ext cx="2010844" cy="463740"/>
          </a:xfrm>
          <a:prstGeom prst="wedgeRoundRectCallout">
            <a:avLst>
              <a:gd name="adj1" fmla="val -47863"/>
              <a:gd name="adj2" fmla="val -89095"/>
              <a:gd name="adj3" fmla="val 16667"/>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lang="ja-JP" altLang="en-US" sz="900" dirty="0">
                <a:solidFill>
                  <a:prstClr val="black"/>
                </a:solidFill>
                <a:latin typeface="Yu Gothic UI" panose="020B0500000000000000" pitchFamily="34" charset="-128"/>
                <a:ea typeface="Yu Gothic UI" panose="020B0500000000000000" pitchFamily="34" charset="-128"/>
              </a:rPr>
              <a:t>シーンファイル「日中モード」を選択し、</a:t>
            </a:r>
          </a:p>
          <a:p>
            <a:pPr algn="ctr">
              <a:defRPr/>
            </a:pPr>
            <a:r>
              <a:rPr kumimoji="0" lang="ja-JP" altLang="en-US" sz="900" kern="0" dirty="0">
                <a:solidFill>
                  <a:prstClr val="black"/>
                </a:solidFill>
                <a:latin typeface="Yu Gothic UI" panose="020B0500000000000000" pitchFamily="34" charset="-128"/>
                <a:ea typeface="Yu Gothic UI" panose="020B0500000000000000" pitchFamily="34" charset="-128"/>
              </a:rPr>
              <a:t>「読込み」をクリックして、</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lgn="ctr">
              <a:defRPr/>
            </a:pPr>
            <a:r>
              <a:rPr kumimoji="0" lang="ja-JP" altLang="en-US" sz="900" kern="0" dirty="0">
                <a:solidFill>
                  <a:prstClr val="black"/>
                </a:solidFill>
                <a:latin typeface="Yu Gothic UI" panose="020B0500000000000000" pitchFamily="34" charset="-128"/>
                <a:ea typeface="Yu Gothic UI" panose="020B0500000000000000" pitchFamily="34" charset="-128"/>
              </a:rPr>
              <a:t>「日中モード」の設定に切り替える</a:t>
            </a:r>
          </a:p>
        </p:txBody>
      </p:sp>
      <p:sp>
        <p:nvSpPr>
          <p:cNvPr id="27" name="角丸四角形吹き出し 19">
            <a:extLst>
              <a:ext uri="{FF2B5EF4-FFF2-40B4-BE49-F238E27FC236}">
                <a16:creationId xmlns:a16="http://schemas.microsoft.com/office/drawing/2014/main" id="{C57556D9-8DC4-687A-F5CC-ED530DF6EA79}"/>
              </a:ext>
            </a:extLst>
          </p:cNvPr>
          <p:cNvSpPr/>
          <p:nvPr/>
        </p:nvSpPr>
        <p:spPr>
          <a:xfrm>
            <a:off x="6929484" y="4410913"/>
            <a:ext cx="2010844" cy="463740"/>
          </a:xfrm>
          <a:prstGeom prst="wedgeRoundRectCallout">
            <a:avLst>
              <a:gd name="adj1" fmla="val 16179"/>
              <a:gd name="adj2" fmla="val -92381"/>
              <a:gd name="adj3" fmla="val 16667"/>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900" kern="0" dirty="0">
                <a:solidFill>
                  <a:prstClr val="black"/>
                </a:solidFill>
                <a:latin typeface="Yu Gothic UI" panose="020B0500000000000000" pitchFamily="34" charset="-128"/>
                <a:ea typeface="Yu Gothic UI" panose="020B0500000000000000" pitchFamily="34" charset="-128"/>
              </a:rPr>
              <a:t>白黒切換設定を「</a:t>
            </a:r>
            <a:r>
              <a:rPr kumimoji="0" lang="en-US" altLang="ja-JP" sz="900" kern="0" dirty="0">
                <a:solidFill>
                  <a:prstClr val="black"/>
                </a:solidFill>
                <a:latin typeface="Yu Gothic UI" panose="020B0500000000000000" pitchFamily="34" charset="-128"/>
                <a:ea typeface="Yu Gothic UI" panose="020B0500000000000000" pitchFamily="34" charset="-128"/>
              </a:rPr>
              <a:t>Off</a:t>
            </a:r>
            <a:r>
              <a:rPr kumimoji="0" lang="ja-JP" altLang="en-US" sz="900" kern="0" dirty="0">
                <a:solidFill>
                  <a:prstClr val="black"/>
                </a:solidFill>
                <a:latin typeface="Yu Gothic UI" panose="020B0500000000000000" pitchFamily="34" charset="-128"/>
                <a:ea typeface="Yu Gothic UI" panose="020B0500000000000000" pitchFamily="34" charset="-128"/>
              </a:rPr>
              <a:t>」に変更し、</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lgn="ctr">
              <a:defRPr/>
            </a:pPr>
            <a:r>
              <a:rPr kumimoji="0" lang="ja-JP" altLang="en-US" sz="900" kern="0" dirty="0">
                <a:solidFill>
                  <a:prstClr val="black"/>
                </a:solidFill>
                <a:latin typeface="Yu Gothic UI" panose="020B0500000000000000" pitchFamily="34" charset="-128"/>
                <a:ea typeface="Yu Gothic UI" panose="020B0500000000000000" pitchFamily="34" charset="-128"/>
              </a:rPr>
              <a:t>「登録」をクリックして</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lgn="ctr">
              <a:defRPr/>
            </a:pPr>
            <a:r>
              <a:rPr kumimoji="0" lang="ja-JP" altLang="en-US" sz="900" kern="0" dirty="0">
                <a:solidFill>
                  <a:prstClr val="black"/>
                </a:solidFill>
                <a:latin typeface="Yu Gothic UI" panose="020B0500000000000000" pitchFamily="34" charset="-128"/>
                <a:ea typeface="Yu Gothic UI" panose="020B0500000000000000" pitchFamily="34" charset="-128"/>
              </a:rPr>
              <a:t>「日中モード」の設定として登録する</a:t>
            </a:r>
          </a:p>
        </p:txBody>
      </p:sp>
      <p:sp>
        <p:nvSpPr>
          <p:cNvPr id="8" name="正方形/長方形 7">
            <a:extLst>
              <a:ext uri="{FF2B5EF4-FFF2-40B4-BE49-F238E27FC236}">
                <a16:creationId xmlns:a16="http://schemas.microsoft.com/office/drawing/2014/main" id="{5CD5ED3A-FDA8-8AD6-83E5-DF15B90D5EF6}"/>
              </a:ext>
            </a:extLst>
          </p:cNvPr>
          <p:cNvSpPr/>
          <p:nvPr/>
        </p:nvSpPr>
        <p:spPr>
          <a:xfrm>
            <a:off x="268492" y="861184"/>
            <a:ext cx="972000" cy="247949"/>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Step-12-3</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4450837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グループ化 41">
            <a:extLst>
              <a:ext uri="{FF2B5EF4-FFF2-40B4-BE49-F238E27FC236}">
                <a16:creationId xmlns:a16="http://schemas.microsoft.com/office/drawing/2014/main" id="{C456D31F-2ADD-BA0D-542E-B6E0D7C2C077}"/>
              </a:ext>
            </a:extLst>
          </p:cNvPr>
          <p:cNvGrpSpPr/>
          <p:nvPr/>
        </p:nvGrpSpPr>
        <p:grpSpPr>
          <a:xfrm>
            <a:off x="6449874" y="1963376"/>
            <a:ext cx="2457450" cy="2566988"/>
            <a:chOff x="6449874" y="1955756"/>
            <a:chExt cx="2457450" cy="2566988"/>
          </a:xfrm>
        </p:grpSpPr>
        <p:pic>
          <p:nvPicPr>
            <p:cNvPr id="41" name="図 40">
              <a:extLst>
                <a:ext uri="{FF2B5EF4-FFF2-40B4-BE49-F238E27FC236}">
                  <a16:creationId xmlns:a16="http://schemas.microsoft.com/office/drawing/2014/main" id="{62BA2D49-C6CB-1D3D-D2EC-AF82A04A2C56}"/>
                </a:ext>
              </a:extLst>
            </p:cNvPr>
            <p:cNvPicPr>
              <a:picLocks noChangeAspect="1"/>
            </p:cNvPicPr>
            <p:nvPr/>
          </p:nvPicPr>
          <p:blipFill>
            <a:blip r:embed="rId2"/>
            <a:stretch>
              <a:fillRect/>
            </a:stretch>
          </p:blipFill>
          <p:spPr>
            <a:xfrm>
              <a:off x="6449874" y="1955756"/>
              <a:ext cx="2457450" cy="2566988"/>
            </a:xfrm>
            <a:prstGeom prst="rect">
              <a:avLst/>
            </a:prstGeom>
          </p:spPr>
        </p:pic>
        <p:sp>
          <p:nvSpPr>
            <p:cNvPr id="33" name="正方形/長方形 32">
              <a:extLst>
                <a:ext uri="{FF2B5EF4-FFF2-40B4-BE49-F238E27FC236}">
                  <a16:creationId xmlns:a16="http://schemas.microsoft.com/office/drawing/2014/main" id="{BC72B6D6-A2D8-789E-72A1-20CD4D0988A1}"/>
                </a:ext>
              </a:extLst>
            </p:cNvPr>
            <p:cNvSpPr/>
            <p:nvPr/>
          </p:nvSpPr>
          <p:spPr>
            <a:xfrm>
              <a:off x="7534678" y="2935879"/>
              <a:ext cx="864000" cy="180000"/>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34" name="正方形/長方形 33">
              <a:extLst>
                <a:ext uri="{FF2B5EF4-FFF2-40B4-BE49-F238E27FC236}">
                  <a16:creationId xmlns:a16="http://schemas.microsoft.com/office/drawing/2014/main" id="{895CA186-F704-0880-EB52-60A12CEC3640}"/>
                </a:ext>
              </a:extLst>
            </p:cNvPr>
            <p:cNvSpPr/>
            <p:nvPr/>
          </p:nvSpPr>
          <p:spPr>
            <a:xfrm>
              <a:off x="7934762" y="4064972"/>
              <a:ext cx="432000" cy="144000"/>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grpSp>
      <p:grpSp>
        <p:nvGrpSpPr>
          <p:cNvPr id="39" name="グループ化 38">
            <a:extLst>
              <a:ext uri="{FF2B5EF4-FFF2-40B4-BE49-F238E27FC236}">
                <a16:creationId xmlns:a16="http://schemas.microsoft.com/office/drawing/2014/main" id="{FF302CB2-1915-61A1-D672-579131F3B507}"/>
              </a:ext>
            </a:extLst>
          </p:cNvPr>
          <p:cNvGrpSpPr/>
          <p:nvPr/>
        </p:nvGrpSpPr>
        <p:grpSpPr>
          <a:xfrm>
            <a:off x="3417307" y="1963376"/>
            <a:ext cx="2457450" cy="2566988"/>
            <a:chOff x="3417307" y="1967201"/>
            <a:chExt cx="2457450" cy="2566988"/>
          </a:xfrm>
        </p:grpSpPr>
        <p:pic>
          <p:nvPicPr>
            <p:cNvPr id="37" name="図 36">
              <a:extLst>
                <a:ext uri="{FF2B5EF4-FFF2-40B4-BE49-F238E27FC236}">
                  <a16:creationId xmlns:a16="http://schemas.microsoft.com/office/drawing/2014/main" id="{F915D8CC-48AF-9F7E-14B5-9253B9241AEE}"/>
                </a:ext>
              </a:extLst>
            </p:cNvPr>
            <p:cNvPicPr>
              <a:picLocks noChangeAspect="1"/>
            </p:cNvPicPr>
            <p:nvPr/>
          </p:nvPicPr>
          <p:blipFill>
            <a:blip r:embed="rId3"/>
            <a:stretch>
              <a:fillRect/>
            </a:stretch>
          </p:blipFill>
          <p:spPr>
            <a:xfrm>
              <a:off x="3417307" y="1967201"/>
              <a:ext cx="2457450" cy="2566988"/>
            </a:xfrm>
            <a:prstGeom prst="rect">
              <a:avLst/>
            </a:prstGeom>
          </p:spPr>
        </p:pic>
        <p:sp>
          <p:nvSpPr>
            <p:cNvPr id="30" name="正方形/長方形 29">
              <a:extLst>
                <a:ext uri="{FF2B5EF4-FFF2-40B4-BE49-F238E27FC236}">
                  <a16:creationId xmlns:a16="http://schemas.microsoft.com/office/drawing/2014/main" id="{7D874ECA-D2A7-6847-5FAF-1644DD7B6B77}"/>
                </a:ext>
              </a:extLst>
            </p:cNvPr>
            <p:cNvSpPr/>
            <p:nvPr/>
          </p:nvSpPr>
          <p:spPr>
            <a:xfrm>
              <a:off x="4823810" y="2274836"/>
              <a:ext cx="793982" cy="131516"/>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grpSp>
      <p:grpSp>
        <p:nvGrpSpPr>
          <p:cNvPr id="38" name="グループ化 37">
            <a:extLst>
              <a:ext uri="{FF2B5EF4-FFF2-40B4-BE49-F238E27FC236}">
                <a16:creationId xmlns:a16="http://schemas.microsoft.com/office/drawing/2014/main" id="{035C7E71-CE7E-B78D-E512-F6D36D8A2070}"/>
              </a:ext>
            </a:extLst>
          </p:cNvPr>
          <p:cNvGrpSpPr/>
          <p:nvPr/>
        </p:nvGrpSpPr>
        <p:grpSpPr>
          <a:xfrm>
            <a:off x="375118" y="1963376"/>
            <a:ext cx="2457450" cy="2566988"/>
            <a:chOff x="375118" y="1967201"/>
            <a:chExt cx="2457450" cy="2566988"/>
          </a:xfrm>
        </p:grpSpPr>
        <p:pic>
          <p:nvPicPr>
            <p:cNvPr id="17" name="図 16">
              <a:extLst>
                <a:ext uri="{FF2B5EF4-FFF2-40B4-BE49-F238E27FC236}">
                  <a16:creationId xmlns:a16="http://schemas.microsoft.com/office/drawing/2014/main" id="{10CF0F69-E4FD-158B-B0C7-A395E32C34BF}"/>
                </a:ext>
              </a:extLst>
            </p:cNvPr>
            <p:cNvPicPr>
              <a:picLocks noChangeAspect="1"/>
            </p:cNvPicPr>
            <p:nvPr/>
          </p:nvPicPr>
          <p:blipFill>
            <a:blip r:embed="rId4"/>
            <a:stretch>
              <a:fillRect/>
            </a:stretch>
          </p:blipFill>
          <p:spPr>
            <a:xfrm>
              <a:off x="375118" y="1967201"/>
              <a:ext cx="2457450" cy="2566988"/>
            </a:xfrm>
            <a:prstGeom prst="rect">
              <a:avLst/>
            </a:prstGeom>
          </p:spPr>
        </p:pic>
        <p:sp>
          <p:nvSpPr>
            <p:cNvPr id="26" name="正方形/長方形 25">
              <a:extLst>
                <a:ext uri="{FF2B5EF4-FFF2-40B4-BE49-F238E27FC236}">
                  <a16:creationId xmlns:a16="http://schemas.microsoft.com/office/drawing/2014/main" id="{900B945B-DFA3-EBD8-180B-41E7AFA939B3}"/>
                </a:ext>
              </a:extLst>
            </p:cNvPr>
            <p:cNvSpPr/>
            <p:nvPr/>
          </p:nvSpPr>
          <p:spPr>
            <a:xfrm>
              <a:off x="1442034" y="3791487"/>
              <a:ext cx="756000" cy="144000"/>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27" name="正方形/長方形 26">
              <a:extLst>
                <a:ext uri="{FF2B5EF4-FFF2-40B4-BE49-F238E27FC236}">
                  <a16:creationId xmlns:a16="http://schemas.microsoft.com/office/drawing/2014/main" id="{51B82C3B-ABEC-3971-0B1D-CF096E7061B3}"/>
                </a:ext>
              </a:extLst>
            </p:cNvPr>
            <p:cNvSpPr/>
            <p:nvPr/>
          </p:nvSpPr>
          <p:spPr>
            <a:xfrm>
              <a:off x="1493520" y="4068833"/>
              <a:ext cx="432000" cy="144000"/>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grpSp>
      <p:pic>
        <p:nvPicPr>
          <p:cNvPr id="8" name="図 7">
            <a:extLst>
              <a:ext uri="{FF2B5EF4-FFF2-40B4-BE49-F238E27FC236}">
                <a16:creationId xmlns:a16="http://schemas.microsoft.com/office/drawing/2014/main" id="{C0BE0017-9859-2819-D3FE-1978D1DFE8F4}"/>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221290" y="879196"/>
            <a:ext cx="1487729" cy="978212"/>
          </a:xfrm>
          <a:prstGeom prst="rect">
            <a:avLst/>
          </a:prstGeom>
        </p:spPr>
      </p:pic>
      <p:sp>
        <p:nvSpPr>
          <p:cNvPr id="2" name="タイトル 1"/>
          <p:cNvSpPr>
            <a:spLocks noGrp="1"/>
          </p:cNvSpPr>
          <p:nvPr>
            <p:ph type="title"/>
          </p:nvPr>
        </p:nvSpPr>
        <p:spPr/>
        <p:txBody>
          <a:bodyPr/>
          <a:lstStyle/>
          <a:p>
            <a:r>
              <a:rPr kumimoji="1" lang="ja-JP" altLang="en-US" dirty="0"/>
              <a:t>カメラの設定：投光器使用時の設定</a:t>
            </a:r>
          </a:p>
        </p:txBody>
      </p:sp>
      <p:sp>
        <p:nvSpPr>
          <p:cNvPr id="3" name="AutoShape 6">
            <a:extLst>
              <a:ext uri="{FF2B5EF4-FFF2-40B4-BE49-F238E27FC236}">
                <a16:creationId xmlns:a16="http://schemas.microsoft.com/office/drawing/2014/main" id="{99CC6D40-F3B8-4533-8B0C-2F5085400CCF}"/>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投光器と連動する設定をします</a:t>
            </a:r>
          </a:p>
        </p:txBody>
      </p:sp>
      <p:sp>
        <p:nvSpPr>
          <p:cNvPr id="4" name="角丸四角形 3">
            <a:extLst>
              <a:ext uri="{FF2B5EF4-FFF2-40B4-BE49-F238E27FC236}">
                <a16:creationId xmlns:a16="http://schemas.microsoft.com/office/drawing/2014/main" id="{9D3844AD-0A90-FBA1-9FBF-E1D08258E56D}"/>
              </a:ext>
            </a:extLst>
          </p:cNvPr>
          <p:cNvSpPr/>
          <p:nvPr/>
        </p:nvSpPr>
        <p:spPr>
          <a:xfrm>
            <a:off x="204360" y="1032580"/>
            <a:ext cx="2835315" cy="63423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推奨画質設定を変更する</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srgbClr val="2C32FB"/>
                </a:solidFill>
                <a:latin typeface="Yu Gothic UI" panose="020B0500000000000000" pitchFamily="34" charset="-128"/>
                <a:ea typeface="Yu Gothic UI" panose="020B0500000000000000" pitchFamily="34" charset="-128"/>
              </a:rPr>
              <a:t>日中モード、夜間モードのシーンを本登録します</a:t>
            </a:r>
          </a:p>
        </p:txBody>
      </p:sp>
      <p:sp>
        <p:nvSpPr>
          <p:cNvPr id="6" name="テキスト ボックス 5">
            <a:extLst>
              <a:ext uri="{FF2B5EF4-FFF2-40B4-BE49-F238E27FC236}">
                <a16:creationId xmlns:a16="http://schemas.microsoft.com/office/drawing/2014/main" id="{858D35A1-88AE-33D7-1056-8C3F8EE61377}"/>
              </a:ext>
            </a:extLst>
          </p:cNvPr>
          <p:cNvSpPr txBox="1"/>
          <p:nvPr/>
        </p:nvSpPr>
        <p:spPr>
          <a:xfrm>
            <a:off x="4767867" y="786200"/>
            <a:ext cx="2821654" cy="1015663"/>
          </a:xfrm>
          <a:prstGeom prst="rect">
            <a:avLst/>
          </a:prstGeom>
          <a:noFill/>
        </p:spPr>
        <p:txBody>
          <a:bodyPr wrap="square" rtlCol="0">
            <a:spAutoFit/>
          </a:bodyPr>
          <a:lstStyle/>
          <a:p>
            <a:r>
              <a:rPr lang="ja-JP" altLang="en-US" sz="1000" dirty="0">
                <a:solidFill>
                  <a:prstClr val="black"/>
                </a:solidFill>
                <a:latin typeface="Yu Gothic UI" panose="020B0500000000000000" pitchFamily="34" charset="-128"/>
                <a:ea typeface="Yu Gothic UI" panose="020B0500000000000000" pitchFamily="34" charset="-128"/>
              </a:rPr>
              <a:t>■</a:t>
            </a:r>
            <a:r>
              <a:rPr lang="en-US" altLang="ja-JP" sz="1000" dirty="0">
                <a:solidFill>
                  <a:prstClr val="black"/>
                </a:solidFill>
                <a:latin typeface="Yu Gothic UI" panose="020B0500000000000000" pitchFamily="34" charset="-128"/>
                <a:ea typeface="Yu Gothic UI" panose="020B0500000000000000" pitchFamily="34" charset="-128"/>
              </a:rPr>
              <a:t>Scene2</a:t>
            </a:r>
            <a:r>
              <a:rPr lang="ja-JP" altLang="en-US" sz="1000" dirty="0">
                <a:solidFill>
                  <a:prstClr val="black"/>
                </a:solidFill>
                <a:latin typeface="Yu Gothic UI" panose="020B0500000000000000" pitchFamily="34" charset="-128"/>
                <a:ea typeface="Yu Gothic UI" panose="020B0500000000000000" pitchFamily="34" charset="-128"/>
              </a:rPr>
              <a:t>（夜間モード）の本登録</a:t>
            </a:r>
          </a:p>
          <a:p>
            <a:r>
              <a:rPr lang="ja-JP" altLang="en-US" sz="1000" dirty="0">
                <a:solidFill>
                  <a:prstClr val="black"/>
                </a:solidFill>
                <a:latin typeface="Yu Gothic UI" panose="020B0500000000000000" pitchFamily="34" charset="-128"/>
                <a:ea typeface="Yu Gothic UI" panose="020B0500000000000000" pitchFamily="34" charset="-128"/>
              </a:rPr>
              <a:t>　シーン登録内のシーンファイル「夜間モード」を選択</a:t>
            </a:r>
          </a:p>
          <a:p>
            <a:r>
              <a:rPr lang="ja-JP" altLang="en-US" sz="1000" dirty="0">
                <a:solidFill>
                  <a:prstClr val="black"/>
                </a:solidFill>
                <a:latin typeface="Yu Gothic UI" panose="020B0500000000000000" pitchFamily="34" charset="-128"/>
                <a:ea typeface="Yu Gothic UI" panose="020B0500000000000000" pitchFamily="34" charset="-128"/>
              </a:rPr>
              <a:t>　シーンファイルタイトル「読込み」をクリック</a:t>
            </a:r>
          </a:p>
          <a:p>
            <a:endParaRPr lang="ja-JP" altLang="en-US"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白黒切換を「</a:t>
            </a:r>
            <a:r>
              <a:rPr lang="en-US" altLang="ja-JP" sz="1000" dirty="0">
                <a:solidFill>
                  <a:prstClr val="black"/>
                </a:solidFill>
                <a:latin typeface="Yu Gothic UI" panose="020B0500000000000000" pitchFamily="34" charset="-128"/>
                <a:ea typeface="Yu Gothic UI" panose="020B0500000000000000" pitchFamily="34" charset="-128"/>
              </a:rPr>
              <a:t>ON(IR Light OFF)</a:t>
            </a:r>
            <a:r>
              <a:rPr lang="ja-JP" altLang="en-US" sz="1000" dirty="0">
                <a:solidFill>
                  <a:prstClr val="black"/>
                </a:solidFill>
                <a:latin typeface="Yu Gothic UI" panose="020B0500000000000000" pitchFamily="34" charset="-128"/>
                <a:ea typeface="Yu Gothic UI" panose="020B0500000000000000" pitchFamily="34" charset="-128"/>
              </a:rPr>
              <a:t>」に変更し、</a:t>
            </a:r>
          </a:p>
          <a:p>
            <a:r>
              <a:rPr lang="ja-JP" altLang="en-US" sz="1000" dirty="0">
                <a:solidFill>
                  <a:prstClr val="black"/>
                </a:solidFill>
                <a:latin typeface="Yu Gothic UI" panose="020B0500000000000000" pitchFamily="34" charset="-128"/>
                <a:ea typeface="Yu Gothic UI" panose="020B0500000000000000" pitchFamily="34" charset="-128"/>
              </a:rPr>
              <a:t>　登録ボタンをクリック</a:t>
            </a:r>
          </a:p>
        </p:txBody>
      </p:sp>
      <p:sp>
        <p:nvSpPr>
          <p:cNvPr id="22" name="二等辺三角形 21">
            <a:extLst>
              <a:ext uri="{FF2B5EF4-FFF2-40B4-BE49-F238E27FC236}">
                <a16:creationId xmlns:a16="http://schemas.microsoft.com/office/drawing/2014/main" id="{070E238B-F993-7B0B-58E1-94C9DEC6043C}"/>
              </a:ext>
            </a:extLst>
          </p:cNvPr>
          <p:cNvSpPr/>
          <p:nvPr/>
        </p:nvSpPr>
        <p:spPr>
          <a:xfrm rot="5400000">
            <a:off x="2693525" y="3102486"/>
            <a:ext cx="858167" cy="300707"/>
          </a:xfrm>
          <a:prstGeom prst="triangle">
            <a:avLst/>
          </a:prstGeom>
          <a:solidFill>
            <a:srgbClr val="FFC000"/>
          </a:solidFill>
          <a:ln w="12700" cap="flat" cmpd="sng" algn="ctr">
            <a:noFill/>
            <a:prstDash val="solid"/>
            <a:miter lim="800000"/>
          </a:ln>
          <a:effectLst/>
        </p:spPr>
        <p:txBody>
          <a:bodyPr rtlCol="0" anchor="ctr"/>
          <a:lstStyle/>
          <a:p>
            <a:pPr algn="ctr">
              <a:defRPr/>
            </a:pPr>
            <a:endParaRPr kumimoji="0" lang="ja-JP" altLang="en-US" kern="0">
              <a:solidFill>
                <a:prstClr val="white"/>
              </a:solidFill>
              <a:latin typeface="游ゴシック" panose="020B0400000000000000" pitchFamily="50" charset="-128"/>
              <a:ea typeface="游ゴシック" panose="020B0400000000000000" pitchFamily="50" charset="-128"/>
            </a:endParaRPr>
          </a:p>
        </p:txBody>
      </p:sp>
      <p:sp>
        <p:nvSpPr>
          <p:cNvPr id="23" name="二等辺三角形 22">
            <a:extLst>
              <a:ext uri="{FF2B5EF4-FFF2-40B4-BE49-F238E27FC236}">
                <a16:creationId xmlns:a16="http://schemas.microsoft.com/office/drawing/2014/main" id="{FAC0F43B-936D-A965-765A-CF0DACCDCAFD}"/>
              </a:ext>
            </a:extLst>
          </p:cNvPr>
          <p:cNvSpPr/>
          <p:nvPr/>
        </p:nvSpPr>
        <p:spPr>
          <a:xfrm rot="5400000">
            <a:off x="5729422" y="3102486"/>
            <a:ext cx="858167" cy="300707"/>
          </a:xfrm>
          <a:prstGeom prst="triangle">
            <a:avLst/>
          </a:prstGeom>
          <a:solidFill>
            <a:srgbClr val="FFC000"/>
          </a:solidFill>
          <a:ln w="12700" cap="flat" cmpd="sng" algn="ctr">
            <a:noFill/>
            <a:prstDash val="solid"/>
            <a:miter lim="800000"/>
          </a:ln>
          <a:effectLst/>
        </p:spPr>
        <p:txBody>
          <a:bodyPr rtlCol="0" anchor="ctr"/>
          <a:lstStyle/>
          <a:p>
            <a:pPr algn="ctr">
              <a:defRPr/>
            </a:pPr>
            <a:endParaRPr kumimoji="0" lang="ja-JP" altLang="en-US" kern="0">
              <a:solidFill>
                <a:prstClr val="white"/>
              </a:solidFill>
              <a:latin typeface="游ゴシック" panose="020B0400000000000000" pitchFamily="50" charset="-128"/>
              <a:ea typeface="游ゴシック" panose="020B0400000000000000" pitchFamily="50" charset="-128"/>
            </a:endParaRPr>
          </a:p>
        </p:txBody>
      </p:sp>
      <p:sp>
        <p:nvSpPr>
          <p:cNvPr id="35" name="角丸四角形吹き出し 19">
            <a:extLst>
              <a:ext uri="{FF2B5EF4-FFF2-40B4-BE49-F238E27FC236}">
                <a16:creationId xmlns:a16="http://schemas.microsoft.com/office/drawing/2014/main" id="{599C68C1-8D2B-8796-0C06-C2A021A13302}"/>
              </a:ext>
            </a:extLst>
          </p:cNvPr>
          <p:cNvSpPr/>
          <p:nvPr/>
        </p:nvSpPr>
        <p:spPr>
          <a:xfrm>
            <a:off x="1925520" y="4377256"/>
            <a:ext cx="2010844" cy="463740"/>
          </a:xfrm>
          <a:prstGeom prst="wedgeRoundRectCallout">
            <a:avLst>
              <a:gd name="adj1" fmla="val -47863"/>
              <a:gd name="adj2" fmla="val -89095"/>
              <a:gd name="adj3" fmla="val 16667"/>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lang="ja-JP" altLang="en-US" sz="900" dirty="0">
                <a:solidFill>
                  <a:prstClr val="black"/>
                </a:solidFill>
                <a:latin typeface="Yu Gothic UI" panose="020B0500000000000000" pitchFamily="34" charset="-128"/>
                <a:ea typeface="Yu Gothic UI" panose="020B0500000000000000" pitchFamily="34" charset="-128"/>
              </a:rPr>
              <a:t>シーンファイル「夜間モード」を選択し、</a:t>
            </a:r>
          </a:p>
          <a:p>
            <a:pPr algn="ctr">
              <a:defRPr/>
            </a:pPr>
            <a:r>
              <a:rPr kumimoji="0" lang="ja-JP" altLang="en-US" sz="900" kern="0" dirty="0">
                <a:solidFill>
                  <a:prstClr val="black"/>
                </a:solidFill>
                <a:latin typeface="Yu Gothic UI" panose="020B0500000000000000" pitchFamily="34" charset="-128"/>
                <a:ea typeface="Yu Gothic UI" panose="020B0500000000000000" pitchFamily="34" charset="-128"/>
              </a:rPr>
              <a:t>「読込み」をクリックして、</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lgn="ctr">
              <a:defRPr/>
            </a:pPr>
            <a:r>
              <a:rPr kumimoji="0" lang="ja-JP" altLang="en-US" sz="900" kern="0" dirty="0">
                <a:solidFill>
                  <a:prstClr val="black"/>
                </a:solidFill>
                <a:latin typeface="Yu Gothic UI" panose="020B0500000000000000" pitchFamily="34" charset="-128"/>
                <a:ea typeface="Yu Gothic UI" panose="020B0500000000000000" pitchFamily="34" charset="-128"/>
              </a:rPr>
              <a:t>「夜間モード」の設定に切り替える</a:t>
            </a:r>
          </a:p>
        </p:txBody>
      </p:sp>
      <p:sp>
        <p:nvSpPr>
          <p:cNvPr id="45" name="角丸四角形吹き出し 19">
            <a:extLst>
              <a:ext uri="{FF2B5EF4-FFF2-40B4-BE49-F238E27FC236}">
                <a16:creationId xmlns:a16="http://schemas.microsoft.com/office/drawing/2014/main" id="{A8DE9465-75F9-B480-34EA-D2C20239118E}"/>
              </a:ext>
            </a:extLst>
          </p:cNvPr>
          <p:cNvSpPr/>
          <p:nvPr/>
        </p:nvSpPr>
        <p:spPr>
          <a:xfrm>
            <a:off x="6591300" y="4410913"/>
            <a:ext cx="2349028" cy="463740"/>
          </a:xfrm>
          <a:prstGeom prst="wedgeRoundRectCallout">
            <a:avLst>
              <a:gd name="adj1" fmla="val 17316"/>
              <a:gd name="adj2" fmla="val -90738"/>
              <a:gd name="adj3" fmla="val 16667"/>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900" kern="0" dirty="0">
                <a:solidFill>
                  <a:prstClr val="black"/>
                </a:solidFill>
                <a:latin typeface="Yu Gothic UI" panose="020B0500000000000000" pitchFamily="34" charset="-128"/>
                <a:ea typeface="Yu Gothic UI" panose="020B0500000000000000" pitchFamily="34" charset="-128"/>
              </a:rPr>
              <a:t>白黒切換設定を「</a:t>
            </a:r>
            <a:r>
              <a:rPr kumimoji="0" lang="en-US" altLang="ja-JP" sz="900" kern="0" dirty="0">
                <a:solidFill>
                  <a:prstClr val="black"/>
                </a:solidFill>
                <a:latin typeface="Yu Gothic UI" panose="020B0500000000000000" pitchFamily="34" charset="-128"/>
                <a:ea typeface="Yu Gothic UI" panose="020B0500000000000000" pitchFamily="34" charset="-128"/>
              </a:rPr>
              <a:t>On(IR Light Off</a:t>
            </a:r>
            <a:r>
              <a:rPr kumimoji="0" lang="ja-JP" altLang="en-US" sz="900" kern="0" dirty="0">
                <a:solidFill>
                  <a:prstClr val="black"/>
                </a:solidFill>
                <a:latin typeface="Yu Gothic UI" panose="020B0500000000000000" pitchFamily="34" charset="-128"/>
                <a:ea typeface="Yu Gothic UI" panose="020B0500000000000000" pitchFamily="34" charset="-128"/>
              </a:rPr>
              <a:t>」に変更し、</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lgn="ctr">
              <a:defRPr/>
            </a:pPr>
            <a:r>
              <a:rPr kumimoji="0" lang="ja-JP" altLang="en-US" sz="900" kern="0" dirty="0">
                <a:solidFill>
                  <a:prstClr val="black"/>
                </a:solidFill>
                <a:latin typeface="Yu Gothic UI" panose="020B0500000000000000" pitchFamily="34" charset="-128"/>
                <a:ea typeface="Yu Gothic UI" panose="020B0500000000000000" pitchFamily="34" charset="-128"/>
              </a:rPr>
              <a:t>「登録」をクリックして</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lgn="ctr">
              <a:defRPr/>
            </a:pPr>
            <a:r>
              <a:rPr kumimoji="0" lang="ja-JP" altLang="en-US" sz="900" kern="0" dirty="0">
                <a:solidFill>
                  <a:prstClr val="black"/>
                </a:solidFill>
                <a:latin typeface="Yu Gothic UI" panose="020B0500000000000000" pitchFamily="34" charset="-128"/>
                <a:ea typeface="Yu Gothic UI" panose="020B0500000000000000" pitchFamily="34" charset="-128"/>
              </a:rPr>
              <a:t>「夜間モード」の設定として登録する</a:t>
            </a:r>
          </a:p>
        </p:txBody>
      </p:sp>
      <p:sp>
        <p:nvSpPr>
          <p:cNvPr id="7" name="正方形/長方形 6">
            <a:extLst>
              <a:ext uri="{FF2B5EF4-FFF2-40B4-BE49-F238E27FC236}">
                <a16:creationId xmlns:a16="http://schemas.microsoft.com/office/drawing/2014/main" id="{94FC547C-3E79-0342-715B-4EC8594B31E6}"/>
              </a:ext>
            </a:extLst>
          </p:cNvPr>
          <p:cNvSpPr/>
          <p:nvPr/>
        </p:nvSpPr>
        <p:spPr>
          <a:xfrm>
            <a:off x="268492" y="861184"/>
            <a:ext cx="972000" cy="247949"/>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Step-12-4</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9799696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カメラの設定：投光器使用時の設定</a:t>
            </a:r>
          </a:p>
        </p:txBody>
      </p:sp>
      <p:sp>
        <p:nvSpPr>
          <p:cNvPr id="3" name="AutoShape 6">
            <a:extLst>
              <a:ext uri="{FF2B5EF4-FFF2-40B4-BE49-F238E27FC236}">
                <a16:creationId xmlns:a16="http://schemas.microsoft.com/office/drawing/2014/main" id="{E2E8A135-33DF-AE2F-4173-77378E61384F}"/>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カメラのフォーカス調整をします</a:t>
            </a:r>
          </a:p>
        </p:txBody>
      </p:sp>
      <p:sp>
        <p:nvSpPr>
          <p:cNvPr id="4" name="角丸四角形 3">
            <a:extLst>
              <a:ext uri="{FF2B5EF4-FFF2-40B4-BE49-F238E27FC236}">
                <a16:creationId xmlns:a16="http://schemas.microsoft.com/office/drawing/2014/main" id="{30E41C73-C70C-8502-67C4-CAB3382D244A}"/>
              </a:ext>
            </a:extLst>
          </p:cNvPr>
          <p:cNvSpPr/>
          <p:nvPr/>
        </p:nvSpPr>
        <p:spPr>
          <a:xfrm>
            <a:off x="204360" y="1032580"/>
            <a:ext cx="2835315" cy="727640"/>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フォーカス位置をプリセットする</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srgbClr val="2C32FB"/>
                </a:solidFill>
                <a:latin typeface="Yu Gothic UI" panose="020B0500000000000000" pitchFamily="34" charset="-128"/>
                <a:ea typeface="Yu Gothic UI" panose="020B0500000000000000" pitchFamily="34" charset="-128"/>
              </a:rPr>
              <a:t>カラーと白黒でフィルターの有無が変わるため</a:t>
            </a:r>
            <a:br>
              <a:rPr kumimoji="0" lang="ja-JP" altLang="en-US" sz="1050" kern="0" dirty="0">
                <a:solidFill>
                  <a:srgbClr val="2C32FB"/>
                </a:solidFill>
                <a:latin typeface="Yu Gothic UI" panose="020B0500000000000000" pitchFamily="34" charset="-128"/>
                <a:ea typeface="Yu Gothic UI" panose="020B0500000000000000" pitchFamily="34" charset="-128"/>
              </a:rPr>
            </a:br>
            <a:r>
              <a:rPr kumimoji="0" lang="ja-JP" altLang="en-US" sz="1050" kern="0" dirty="0">
                <a:solidFill>
                  <a:srgbClr val="2C32FB"/>
                </a:solidFill>
                <a:latin typeface="Yu Gothic UI" panose="020B0500000000000000" pitchFamily="34" charset="-128"/>
                <a:ea typeface="Yu Gothic UI" panose="020B0500000000000000" pitchFamily="34" charset="-128"/>
              </a:rPr>
              <a:t>それぞれでフォーカス位置を固定します</a:t>
            </a:r>
          </a:p>
        </p:txBody>
      </p:sp>
      <p:sp>
        <p:nvSpPr>
          <p:cNvPr id="15" name="テキスト ボックス 14">
            <a:extLst>
              <a:ext uri="{FF2B5EF4-FFF2-40B4-BE49-F238E27FC236}">
                <a16:creationId xmlns:a16="http://schemas.microsoft.com/office/drawing/2014/main" id="{E254AB91-E31F-BF11-1520-D0962A455A05}"/>
              </a:ext>
            </a:extLst>
          </p:cNvPr>
          <p:cNvSpPr txBox="1"/>
          <p:nvPr/>
        </p:nvSpPr>
        <p:spPr>
          <a:xfrm>
            <a:off x="312372" y="1784372"/>
            <a:ext cx="2828469" cy="246221"/>
          </a:xfrm>
          <a:prstGeom prst="rect">
            <a:avLst/>
          </a:prstGeom>
          <a:noFill/>
        </p:spPr>
        <p:txBody>
          <a:bodyPr wrap="square" rtlCol="0">
            <a:spAutoFit/>
          </a:bodyPr>
          <a:lstStyle/>
          <a:p>
            <a:r>
              <a:rPr lang="en-US" altLang="ja-JP" sz="1000" dirty="0">
                <a:solidFill>
                  <a:srgbClr val="FF0000"/>
                </a:solidFill>
                <a:latin typeface="Yu Gothic UI" panose="020B0500000000000000" pitchFamily="34" charset="-128"/>
                <a:ea typeface="Yu Gothic UI" panose="020B0500000000000000" pitchFamily="34" charset="-128"/>
              </a:rPr>
              <a:t>※</a:t>
            </a:r>
            <a:r>
              <a:rPr lang="ja-JP" altLang="en-US" sz="1000" dirty="0">
                <a:solidFill>
                  <a:srgbClr val="FF0000"/>
                </a:solidFill>
                <a:latin typeface="Yu Gothic UI" panose="020B0500000000000000" pitchFamily="34" charset="-128"/>
                <a:ea typeface="Yu Gothic UI" panose="020B0500000000000000" pitchFamily="34" charset="-128"/>
              </a:rPr>
              <a:t>フォーカスは、設置現場で再調整が必要です</a:t>
            </a:r>
          </a:p>
        </p:txBody>
      </p:sp>
      <p:grpSp>
        <p:nvGrpSpPr>
          <p:cNvPr id="7" name="グループ化 6">
            <a:extLst>
              <a:ext uri="{FF2B5EF4-FFF2-40B4-BE49-F238E27FC236}">
                <a16:creationId xmlns:a16="http://schemas.microsoft.com/office/drawing/2014/main" id="{C8D8FDF7-B608-F749-0CA5-95F07BAA8D10}"/>
              </a:ext>
            </a:extLst>
          </p:cNvPr>
          <p:cNvGrpSpPr>
            <a:grpSpLocks noChangeAspect="1"/>
          </p:cNvGrpSpPr>
          <p:nvPr/>
        </p:nvGrpSpPr>
        <p:grpSpPr>
          <a:xfrm>
            <a:off x="347572" y="2011837"/>
            <a:ext cx="2620007" cy="2736792"/>
            <a:chOff x="6447729" y="1857408"/>
            <a:chExt cx="2457450" cy="2566988"/>
          </a:xfrm>
        </p:grpSpPr>
        <p:pic>
          <p:nvPicPr>
            <p:cNvPr id="16" name="図 15">
              <a:extLst>
                <a:ext uri="{FF2B5EF4-FFF2-40B4-BE49-F238E27FC236}">
                  <a16:creationId xmlns:a16="http://schemas.microsoft.com/office/drawing/2014/main" id="{6FD3BCFF-5CA9-3B09-0754-B3805B798AEB}"/>
                </a:ext>
              </a:extLst>
            </p:cNvPr>
            <p:cNvPicPr>
              <a:picLocks noChangeAspect="1"/>
            </p:cNvPicPr>
            <p:nvPr/>
          </p:nvPicPr>
          <p:blipFill>
            <a:blip r:embed="rId2"/>
            <a:stretch>
              <a:fillRect/>
            </a:stretch>
          </p:blipFill>
          <p:spPr>
            <a:xfrm>
              <a:off x="6447729" y="1857408"/>
              <a:ext cx="2457450" cy="2566988"/>
            </a:xfrm>
            <a:prstGeom prst="rect">
              <a:avLst/>
            </a:prstGeom>
          </p:spPr>
        </p:pic>
        <p:sp>
          <p:nvSpPr>
            <p:cNvPr id="17" name="正方形/長方形 16">
              <a:extLst>
                <a:ext uri="{FF2B5EF4-FFF2-40B4-BE49-F238E27FC236}">
                  <a16:creationId xmlns:a16="http://schemas.microsoft.com/office/drawing/2014/main" id="{DA806C64-DEFD-5FB9-EE3D-C4303DAFF725}"/>
                </a:ext>
              </a:extLst>
            </p:cNvPr>
            <p:cNvSpPr/>
            <p:nvPr/>
          </p:nvSpPr>
          <p:spPr>
            <a:xfrm>
              <a:off x="7569342" y="3934456"/>
              <a:ext cx="417807" cy="162580"/>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18" name="正方形/長方形 17">
              <a:extLst>
                <a:ext uri="{FF2B5EF4-FFF2-40B4-BE49-F238E27FC236}">
                  <a16:creationId xmlns:a16="http://schemas.microsoft.com/office/drawing/2014/main" id="{C27E8E57-7D5D-CD74-0B9F-4C9ECD3E9767}"/>
                </a:ext>
              </a:extLst>
            </p:cNvPr>
            <p:cNvSpPr/>
            <p:nvPr/>
          </p:nvSpPr>
          <p:spPr>
            <a:xfrm>
              <a:off x="6447730" y="3515416"/>
              <a:ext cx="2243225" cy="581620"/>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10" name="正方形/長方形 9">
              <a:extLst>
                <a:ext uri="{FF2B5EF4-FFF2-40B4-BE49-F238E27FC236}">
                  <a16:creationId xmlns:a16="http://schemas.microsoft.com/office/drawing/2014/main" id="{BED6B0B9-72EE-42A4-A723-2F5E0182C8E2}"/>
                </a:ext>
              </a:extLst>
            </p:cNvPr>
            <p:cNvSpPr/>
            <p:nvPr/>
          </p:nvSpPr>
          <p:spPr>
            <a:xfrm>
              <a:off x="7569342" y="3673517"/>
              <a:ext cx="710841" cy="162580"/>
            </a:xfrm>
            <a:prstGeom prst="rect">
              <a:avLst/>
            </a:prstGeom>
            <a:noFill/>
            <a:ln w="25400" cap="flat" cmpd="sng" algn="ctr">
              <a:solidFill>
                <a:srgbClr val="FF0000"/>
              </a:solidFill>
              <a:prstDash val="solid"/>
              <a:miter lim="800000"/>
            </a:ln>
            <a:effectLst/>
          </p:spPr>
          <p:txBody>
            <a:bodyPr rtlCol="0" anchor="ctr"/>
            <a:lstStyle/>
            <a:p>
              <a:pPr algn="ctr">
                <a:defRPr/>
              </a:pPr>
              <a:r>
                <a:rPr kumimoji="0" lang="en-US" altLang="ja-JP" kern="0" dirty="0">
                  <a:solidFill>
                    <a:prstClr val="white"/>
                  </a:solidFill>
                  <a:latin typeface="Yu Gothic UI" panose="020B0500000000000000" pitchFamily="34" charset="-128"/>
                  <a:ea typeface="Yu Gothic UI" panose="020B0500000000000000" pitchFamily="34" charset="-128"/>
                </a:rPr>
                <a:t> </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grpSp>
      <p:sp>
        <p:nvSpPr>
          <p:cNvPr id="6" name="テキスト ボックス 5">
            <a:extLst>
              <a:ext uri="{FF2B5EF4-FFF2-40B4-BE49-F238E27FC236}">
                <a16:creationId xmlns:a16="http://schemas.microsoft.com/office/drawing/2014/main" id="{6F03ECF8-BE28-D67E-1A54-903BEF141D33}"/>
              </a:ext>
            </a:extLst>
          </p:cNvPr>
          <p:cNvSpPr txBox="1"/>
          <p:nvPr/>
        </p:nvSpPr>
        <p:spPr>
          <a:xfrm>
            <a:off x="3072058" y="560232"/>
            <a:ext cx="6040192" cy="1169551"/>
          </a:xfrm>
          <a:prstGeom prst="rect">
            <a:avLst/>
          </a:prstGeom>
          <a:solidFill>
            <a:srgbClr val="FFFFCC"/>
          </a:solidFill>
          <a:ln>
            <a:solidFill>
              <a:srgbClr val="00B050"/>
            </a:solidFill>
          </a:ln>
          <a:effectLst/>
        </p:spPr>
        <p:txBody>
          <a:bodyPr wrap="square">
            <a:spAutoFit/>
          </a:bodyPr>
          <a:lstStyle/>
          <a:p>
            <a:pPr>
              <a:defRPr/>
            </a:pP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①シーン登録から日中モードを読みこむ（画質調整画面を閉じ、カラー画面になっていることを確認する）</a:t>
            </a:r>
            <a:endParaRPr lang="en-US" altLang="ja-JP"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a:defRPr/>
            </a:pP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②ズーム</a:t>
            </a:r>
            <a:r>
              <a:rPr lang="en-US" altLang="ja-JP"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フォーカス調整の「詳細設定へ</a:t>
            </a:r>
            <a:r>
              <a:rPr lang="en-US" altLang="ja-JP"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&gt;&gt;</a:t>
            </a: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」をクリックし、調整画面でオートフォーカスを実行し自動ピント合わせを行う</a:t>
            </a:r>
            <a:endParaRPr lang="en-US" altLang="ja-JP"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a:defRPr/>
            </a:pP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③自動ピント合わせが完了したら、「カラー</a:t>
            </a:r>
            <a:r>
              <a:rPr lang="en-US" altLang="ja-JP"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白黒切換連動」のプルダウンで「プリセット」を選び</a:t>
            </a:r>
            <a:r>
              <a:rPr lang="en-US" altLang="ja-JP"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設定</a:t>
            </a:r>
            <a:r>
              <a:rPr lang="en-US" altLang="ja-JP"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ボタンをクリック</a:t>
            </a:r>
            <a:endParaRPr lang="en-US" altLang="ja-JP"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a:defRPr/>
            </a:pPr>
            <a:r>
              <a:rPr lang="ja-JP" altLang="en-US"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④シーン登録から夜間モードを読み込む（画質調整画面を閉じ、白黒画面になっていることを確認する）</a:t>
            </a:r>
          </a:p>
          <a:p>
            <a:pPr>
              <a:defRPr/>
            </a:pPr>
            <a:r>
              <a:rPr lang="ja-JP" altLang="en-US"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⑤ズーム</a:t>
            </a:r>
            <a:r>
              <a:rPr lang="en-US" altLang="ja-JP"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フォーカス調整の「詳細設定へ</a:t>
            </a:r>
            <a:r>
              <a:rPr lang="en-US" altLang="ja-JP"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&gt;&gt;</a:t>
            </a:r>
            <a:r>
              <a:rPr lang="ja-JP" altLang="en-US"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」をクリックし、調整画面でオートフォーカスを実行し自動ピント合わせを行う</a:t>
            </a:r>
          </a:p>
          <a:p>
            <a:pPr>
              <a:defRPr/>
            </a:pPr>
            <a:r>
              <a:rPr lang="ja-JP" altLang="en-US"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⑥自動ピント合わせが完了したら、「カラー</a:t>
            </a:r>
            <a:r>
              <a:rPr lang="en-US" altLang="ja-JP"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白黒切換連動」のプルダウンで「プリセット」を選び</a:t>
            </a:r>
            <a:r>
              <a:rPr lang="en-US" altLang="ja-JP"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設定</a:t>
            </a:r>
            <a:r>
              <a:rPr lang="en-US" altLang="ja-JP"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ボタンをクリック</a:t>
            </a: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カラー時のプリセットと白黒時のプリセットの両方を登録します）</a:t>
            </a:r>
          </a:p>
        </p:txBody>
      </p:sp>
      <p:grpSp>
        <p:nvGrpSpPr>
          <p:cNvPr id="8" name="グループ化 7">
            <a:extLst>
              <a:ext uri="{FF2B5EF4-FFF2-40B4-BE49-F238E27FC236}">
                <a16:creationId xmlns:a16="http://schemas.microsoft.com/office/drawing/2014/main" id="{B4FD1AB1-BE8E-B3F0-5360-21503321F1C0}"/>
              </a:ext>
            </a:extLst>
          </p:cNvPr>
          <p:cNvGrpSpPr>
            <a:grpSpLocks noChangeAspect="1"/>
          </p:cNvGrpSpPr>
          <p:nvPr/>
        </p:nvGrpSpPr>
        <p:grpSpPr>
          <a:xfrm>
            <a:off x="3300859" y="1737358"/>
            <a:ext cx="3419755" cy="3160343"/>
            <a:chOff x="4881508" y="2137409"/>
            <a:chExt cx="3252842" cy="3006091"/>
          </a:xfrm>
        </p:grpSpPr>
        <p:pic>
          <p:nvPicPr>
            <p:cNvPr id="25" name="図 24">
              <a:extLst>
                <a:ext uri="{FF2B5EF4-FFF2-40B4-BE49-F238E27FC236}">
                  <a16:creationId xmlns:a16="http://schemas.microsoft.com/office/drawing/2014/main" id="{10C8A00D-7113-3B8A-D840-9D45CA58CCC6}"/>
                </a:ext>
              </a:extLst>
            </p:cNvPr>
            <p:cNvPicPr>
              <a:picLocks noChangeAspect="1"/>
            </p:cNvPicPr>
            <p:nvPr/>
          </p:nvPicPr>
          <p:blipFill rotWithShape="1">
            <a:blip r:embed="rId3"/>
            <a:srcRect t="9880" r="7340"/>
            <a:stretch/>
          </p:blipFill>
          <p:spPr>
            <a:xfrm>
              <a:off x="4881508" y="2137409"/>
              <a:ext cx="3252842" cy="3006091"/>
            </a:xfrm>
            <a:prstGeom prst="rect">
              <a:avLst/>
            </a:prstGeom>
          </p:spPr>
        </p:pic>
        <p:pic>
          <p:nvPicPr>
            <p:cNvPr id="9" name="図 8">
              <a:extLst>
                <a:ext uri="{FF2B5EF4-FFF2-40B4-BE49-F238E27FC236}">
                  <a16:creationId xmlns:a16="http://schemas.microsoft.com/office/drawing/2014/main" id="{67B4E92A-955E-9200-776E-9A20D6C5B7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801040" y="2347544"/>
              <a:ext cx="2066709" cy="1160674"/>
            </a:xfrm>
            <a:prstGeom prst="rect">
              <a:avLst/>
            </a:prstGeom>
          </p:spPr>
        </p:pic>
      </p:grpSp>
      <p:sp>
        <p:nvSpPr>
          <p:cNvPr id="19" name="正方形/長方形 18">
            <a:extLst>
              <a:ext uri="{FF2B5EF4-FFF2-40B4-BE49-F238E27FC236}">
                <a16:creationId xmlns:a16="http://schemas.microsoft.com/office/drawing/2014/main" id="{13DB5492-C576-EB32-8BD2-700178BD56B7}"/>
              </a:ext>
            </a:extLst>
          </p:cNvPr>
          <p:cNvSpPr/>
          <p:nvPr/>
        </p:nvSpPr>
        <p:spPr>
          <a:xfrm>
            <a:off x="4163384" y="3948080"/>
            <a:ext cx="2066916" cy="128620"/>
          </a:xfrm>
          <a:prstGeom prst="rect">
            <a:avLst/>
          </a:prstGeom>
          <a:noFill/>
          <a:ln w="25400" cap="flat" cmpd="sng" algn="ctr">
            <a:solidFill>
              <a:srgbClr val="FF0000"/>
            </a:solidFill>
            <a:prstDash val="solid"/>
            <a:miter lim="800000"/>
          </a:ln>
          <a:effectLst/>
        </p:spPr>
        <p:txBody>
          <a:bodyPr rtlCol="0" anchor="ctr"/>
          <a:lstStyle/>
          <a:p>
            <a:pPr algn="ctr">
              <a:defRPr/>
            </a:pPr>
            <a:r>
              <a:rPr kumimoji="0" lang="en-US" altLang="ja-JP" kern="0" dirty="0">
                <a:solidFill>
                  <a:prstClr val="white"/>
                </a:solidFill>
                <a:latin typeface="Yu Gothic UI" panose="020B0500000000000000" pitchFamily="34" charset="-128"/>
                <a:ea typeface="Yu Gothic UI" panose="020B0500000000000000" pitchFamily="34" charset="-128"/>
              </a:rPr>
              <a:t> </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20" name="正方形/長方形 19">
            <a:extLst>
              <a:ext uri="{FF2B5EF4-FFF2-40B4-BE49-F238E27FC236}">
                <a16:creationId xmlns:a16="http://schemas.microsoft.com/office/drawing/2014/main" id="{F89AFE89-86EB-0CE6-15B3-9354DA2E7C97}"/>
              </a:ext>
            </a:extLst>
          </p:cNvPr>
          <p:cNvSpPr/>
          <p:nvPr/>
        </p:nvSpPr>
        <p:spPr>
          <a:xfrm>
            <a:off x="4164164" y="4124831"/>
            <a:ext cx="2066917" cy="101449"/>
          </a:xfrm>
          <a:prstGeom prst="rect">
            <a:avLst/>
          </a:prstGeom>
          <a:noFill/>
          <a:ln w="25400" cap="flat" cmpd="sng" algn="ctr">
            <a:solidFill>
              <a:srgbClr val="FF0000"/>
            </a:solidFill>
            <a:prstDash val="solid"/>
            <a:miter lim="800000"/>
          </a:ln>
          <a:effectLst/>
        </p:spPr>
        <p:txBody>
          <a:bodyPr rtlCol="0" anchor="ctr"/>
          <a:lstStyle/>
          <a:p>
            <a:pPr algn="ctr">
              <a:defRPr/>
            </a:pPr>
            <a:r>
              <a:rPr kumimoji="0" lang="en-US" altLang="ja-JP" kern="0" dirty="0">
                <a:solidFill>
                  <a:prstClr val="white"/>
                </a:solidFill>
                <a:latin typeface="Yu Gothic UI" panose="020B0500000000000000" pitchFamily="34" charset="-128"/>
                <a:ea typeface="Yu Gothic UI" panose="020B0500000000000000" pitchFamily="34" charset="-128"/>
              </a:rPr>
              <a:t> </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21" name="正方形/長方形 20">
            <a:extLst>
              <a:ext uri="{FF2B5EF4-FFF2-40B4-BE49-F238E27FC236}">
                <a16:creationId xmlns:a16="http://schemas.microsoft.com/office/drawing/2014/main" id="{CE4E9064-5AE3-9C8C-65F9-0C5DB8B0075D}"/>
              </a:ext>
            </a:extLst>
          </p:cNvPr>
          <p:cNvSpPr/>
          <p:nvPr/>
        </p:nvSpPr>
        <p:spPr>
          <a:xfrm>
            <a:off x="5073978" y="4731941"/>
            <a:ext cx="552122" cy="173335"/>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24" name="正方形/長方形 23">
            <a:extLst>
              <a:ext uri="{FF2B5EF4-FFF2-40B4-BE49-F238E27FC236}">
                <a16:creationId xmlns:a16="http://schemas.microsoft.com/office/drawing/2014/main" id="{D0C7613A-5C01-C6C1-21A4-41FD9BD75F63}"/>
              </a:ext>
            </a:extLst>
          </p:cNvPr>
          <p:cNvSpPr/>
          <p:nvPr/>
        </p:nvSpPr>
        <p:spPr>
          <a:xfrm>
            <a:off x="268492" y="861184"/>
            <a:ext cx="972000" cy="247949"/>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Step-12-5</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989581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420A057F-B686-6D33-310C-11C47776FD96}"/>
              </a:ext>
            </a:extLst>
          </p:cNvPr>
          <p:cNvSpPr txBox="1"/>
          <p:nvPr/>
        </p:nvSpPr>
        <p:spPr>
          <a:xfrm>
            <a:off x="3070155" y="563561"/>
            <a:ext cx="6031626" cy="1169551"/>
          </a:xfrm>
          <a:prstGeom prst="rect">
            <a:avLst/>
          </a:prstGeom>
          <a:solidFill>
            <a:srgbClr val="FFFFCC"/>
          </a:solidFill>
          <a:ln>
            <a:solidFill>
              <a:srgbClr val="00B050"/>
            </a:solidFill>
          </a:ln>
          <a:effectLst/>
        </p:spPr>
        <p:txBody>
          <a:bodyPr wrap="square">
            <a:spAutoFit/>
          </a:bodyPr>
          <a:lstStyle/>
          <a:p>
            <a:pPr>
              <a:defRPr/>
            </a:pPr>
            <a:r>
              <a:rPr lang="ja-JP" altLang="en-US"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①シーン登録から日中モードを読みこむ（画質調整画面を閉じ、カラー画面になっていることを確認する）</a:t>
            </a:r>
            <a:endParaRPr lang="en-US" altLang="ja-JP"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endParaRPr>
          </a:p>
          <a:p>
            <a:pPr>
              <a:defRPr/>
            </a:pPr>
            <a:r>
              <a:rPr lang="ja-JP" altLang="en-US"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②ズーム</a:t>
            </a:r>
            <a:r>
              <a:rPr lang="en-US" altLang="ja-JP"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フォーカス調整の「詳細設定へ</a:t>
            </a:r>
            <a:r>
              <a:rPr lang="en-US" altLang="ja-JP"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&gt;&gt;</a:t>
            </a:r>
            <a:r>
              <a:rPr lang="ja-JP" altLang="en-US"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」をクリックし、調整画面でオートフォーカスを実行し自動ピント合わせを行う</a:t>
            </a:r>
            <a:endParaRPr lang="en-US" altLang="ja-JP"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endParaRPr>
          </a:p>
          <a:p>
            <a:pPr>
              <a:defRPr/>
            </a:pPr>
            <a:r>
              <a:rPr lang="ja-JP" altLang="en-US"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③自動ピント合わせが完了したら、「カラー</a:t>
            </a:r>
            <a:r>
              <a:rPr lang="en-US" altLang="ja-JP"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白黒切換連動」のプルダウンで「プリセット」を選び</a:t>
            </a:r>
            <a:r>
              <a:rPr lang="en-US" altLang="ja-JP"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設定</a:t>
            </a:r>
            <a:r>
              <a:rPr lang="en-US" altLang="ja-JP"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1" dirty="0">
                <a:solidFill>
                  <a:srgbClr val="E7E6E6">
                    <a:lumMod val="75000"/>
                  </a:srgbClr>
                </a:solidFill>
                <a:latin typeface="Yu Gothic UI" panose="020B0500000000000000" pitchFamily="34" charset="-128"/>
                <a:ea typeface="Yu Gothic UI" panose="020B0500000000000000" pitchFamily="34" charset="-128"/>
                <a:cs typeface="Meiryo UI" panose="020B0604030504040204" pitchFamily="50" charset="-128"/>
              </a:rPr>
              <a:t>ボタンをクリック</a:t>
            </a: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④シーン登録から夜間モードを読み込む（画質調整画面を閉じ、白黒画面になっていることを確認する）</a:t>
            </a:r>
          </a:p>
          <a:p>
            <a:pPr>
              <a:defRPr/>
            </a:pP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⑤ズーム</a:t>
            </a:r>
            <a:r>
              <a:rPr lang="en-US" altLang="ja-JP"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フォーカス調整の「詳細設定へ</a:t>
            </a:r>
            <a:r>
              <a:rPr lang="en-US" altLang="ja-JP"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&gt;&gt;</a:t>
            </a: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」をクリックし、調整画面でオートフォーカスを実行し自動ピント合わせを行う</a:t>
            </a:r>
          </a:p>
          <a:p>
            <a:pPr>
              <a:defRPr/>
            </a:pP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⑥自動ピント合わせが完了したら、「カラー</a:t>
            </a:r>
            <a:r>
              <a:rPr lang="en-US" altLang="ja-JP"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白黒切換連動」のプルダウンで「プリセット」を選び</a:t>
            </a:r>
            <a:r>
              <a:rPr lang="en-US" altLang="ja-JP"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設定</a:t>
            </a:r>
            <a:r>
              <a:rPr lang="en-US" altLang="ja-JP"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ボタンをクリック</a:t>
            </a:r>
            <a:endParaRPr lang="en-US" altLang="ja-JP"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a:defRPr/>
            </a:pP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カラー時のプリセットと白黒時のプリセットの両方を登録します）</a:t>
            </a:r>
          </a:p>
        </p:txBody>
      </p:sp>
      <p:grpSp>
        <p:nvGrpSpPr>
          <p:cNvPr id="21" name="グループ化 20">
            <a:extLst>
              <a:ext uri="{FF2B5EF4-FFF2-40B4-BE49-F238E27FC236}">
                <a16:creationId xmlns:a16="http://schemas.microsoft.com/office/drawing/2014/main" id="{B3B9ADB9-AB80-4C24-8766-9B372A1A6FA0}"/>
              </a:ext>
            </a:extLst>
          </p:cNvPr>
          <p:cNvGrpSpPr>
            <a:grpSpLocks noChangeAspect="1"/>
          </p:cNvGrpSpPr>
          <p:nvPr/>
        </p:nvGrpSpPr>
        <p:grpSpPr>
          <a:xfrm>
            <a:off x="3301330" y="1750852"/>
            <a:ext cx="3438941" cy="3138859"/>
            <a:chOff x="3461350" y="1910873"/>
            <a:chExt cx="3391088" cy="3095182"/>
          </a:xfrm>
        </p:grpSpPr>
        <p:pic>
          <p:nvPicPr>
            <p:cNvPr id="13" name="図 12">
              <a:extLst>
                <a:ext uri="{FF2B5EF4-FFF2-40B4-BE49-F238E27FC236}">
                  <a16:creationId xmlns:a16="http://schemas.microsoft.com/office/drawing/2014/main" id="{C703AD79-E25A-9B01-1C62-72744DAEE55A}"/>
                </a:ext>
              </a:extLst>
            </p:cNvPr>
            <p:cNvPicPr>
              <a:picLocks noChangeAspect="1"/>
            </p:cNvPicPr>
            <p:nvPr/>
          </p:nvPicPr>
          <p:blipFill rotWithShape="1">
            <a:blip r:embed="rId2"/>
            <a:srcRect t="10200" r="6516"/>
            <a:stretch/>
          </p:blipFill>
          <p:spPr>
            <a:xfrm>
              <a:off x="3461350" y="1910873"/>
              <a:ext cx="3391088" cy="3095182"/>
            </a:xfrm>
            <a:prstGeom prst="rect">
              <a:avLst/>
            </a:prstGeom>
          </p:spPr>
        </p:pic>
        <p:pic>
          <p:nvPicPr>
            <p:cNvPr id="6" name="図 5">
              <a:extLst>
                <a:ext uri="{FF2B5EF4-FFF2-40B4-BE49-F238E27FC236}">
                  <a16:creationId xmlns:a16="http://schemas.microsoft.com/office/drawing/2014/main" id="{7B86EE58-F473-BBE6-D195-111C7EA6C4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416762" y="2121719"/>
              <a:ext cx="2122146" cy="1183488"/>
            </a:xfrm>
            <a:prstGeom prst="rect">
              <a:avLst/>
            </a:prstGeom>
          </p:spPr>
        </p:pic>
      </p:grpSp>
      <p:sp>
        <p:nvSpPr>
          <p:cNvPr id="2" name="タイトル 1"/>
          <p:cNvSpPr>
            <a:spLocks noGrp="1"/>
          </p:cNvSpPr>
          <p:nvPr>
            <p:ph type="title"/>
          </p:nvPr>
        </p:nvSpPr>
        <p:spPr/>
        <p:txBody>
          <a:bodyPr/>
          <a:lstStyle/>
          <a:p>
            <a:r>
              <a:rPr kumimoji="1" lang="ja-JP" altLang="en-US" dirty="0"/>
              <a:t>カメラの設定：投光器使用時の設定</a:t>
            </a:r>
          </a:p>
        </p:txBody>
      </p:sp>
      <p:sp>
        <p:nvSpPr>
          <p:cNvPr id="3" name="AutoShape 6">
            <a:extLst>
              <a:ext uri="{FF2B5EF4-FFF2-40B4-BE49-F238E27FC236}">
                <a16:creationId xmlns:a16="http://schemas.microsoft.com/office/drawing/2014/main" id="{9AEE20FA-3C9D-6FB3-D0CB-0A3AE8DE9D94}"/>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カメラのフォーカス調整をします</a:t>
            </a:r>
          </a:p>
        </p:txBody>
      </p:sp>
      <p:sp>
        <p:nvSpPr>
          <p:cNvPr id="4" name="角丸四角形 3">
            <a:extLst>
              <a:ext uri="{FF2B5EF4-FFF2-40B4-BE49-F238E27FC236}">
                <a16:creationId xmlns:a16="http://schemas.microsoft.com/office/drawing/2014/main" id="{C3BC53B3-2BE9-054E-3B9C-0882295F7B6D}"/>
              </a:ext>
            </a:extLst>
          </p:cNvPr>
          <p:cNvSpPr/>
          <p:nvPr/>
        </p:nvSpPr>
        <p:spPr>
          <a:xfrm>
            <a:off x="204360" y="1032580"/>
            <a:ext cx="2835315" cy="727640"/>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フォーカス位置をプリセットする</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srgbClr val="2C32FB"/>
                </a:solidFill>
                <a:latin typeface="Yu Gothic UI" panose="020B0500000000000000" pitchFamily="34" charset="-128"/>
                <a:ea typeface="Yu Gothic UI" panose="020B0500000000000000" pitchFamily="34" charset="-128"/>
              </a:rPr>
              <a:t>カラーと白黒でフィルターの有無が変わるため</a:t>
            </a:r>
            <a:br>
              <a:rPr kumimoji="0" lang="ja-JP" altLang="en-US" sz="1050" kern="0" dirty="0">
                <a:solidFill>
                  <a:srgbClr val="2C32FB"/>
                </a:solidFill>
                <a:latin typeface="Yu Gothic UI" panose="020B0500000000000000" pitchFamily="34" charset="-128"/>
                <a:ea typeface="Yu Gothic UI" panose="020B0500000000000000" pitchFamily="34" charset="-128"/>
              </a:rPr>
            </a:br>
            <a:r>
              <a:rPr kumimoji="0" lang="ja-JP" altLang="en-US" sz="1050" kern="0" dirty="0">
                <a:solidFill>
                  <a:srgbClr val="2C32FB"/>
                </a:solidFill>
                <a:latin typeface="Yu Gothic UI" panose="020B0500000000000000" pitchFamily="34" charset="-128"/>
                <a:ea typeface="Yu Gothic UI" panose="020B0500000000000000" pitchFamily="34" charset="-128"/>
              </a:rPr>
              <a:t>それぞれでフォーカス位置を固定します</a:t>
            </a:r>
          </a:p>
        </p:txBody>
      </p:sp>
      <p:sp>
        <p:nvSpPr>
          <p:cNvPr id="16" name="テキスト ボックス 15">
            <a:extLst>
              <a:ext uri="{FF2B5EF4-FFF2-40B4-BE49-F238E27FC236}">
                <a16:creationId xmlns:a16="http://schemas.microsoft.com/office/drawing/2014/main" id="{CCF076E6-D5E6-EC94-0F0E-B7C06328513F}"/>
              </a:ext>
            </a:extLst>
          </p:cNvPr>
          <p:cNvSpPr txBox="1"/>
          <p:nvPr/>
        </p:nvSpPr>
        <p:spPr>
          <a:xfrm>
            <a:off x="312372" y="1784372"/>
            <a:ext cx="2828469" cy="246221"/>
          </a:xfrm>
          <a:prstGeom prst="rect">
            <a:avLst/>
          </a:prstGeom>
          <a:noFill/>
        </p:spPr>
        <p:txBody>
          <a:bodyPr wrap="square" rtlCol="0">
            <a:spAutoFit/>
          </a:bodyPr>
          <a:lstStyle/>
          <a:p>
            <a:r>
              <a:rPr lang="en-US" altLang="ja-JP" sz="1000" dirty="0">
                <a:solidFill>
                  <a:srgbClr val="FF0000"/>
                </a:solidFill>
                <a:latin typeface="Yu Gothic UI" panose="020B0500000000000000" pitchFamily="34" charset="-128"/>
                <a:ea typeface="Yu Gothic UI" panose="020B0500000000000000" pitchFamily="34" charset="-128"/>
              </a:rPr>
              <a:t>※</a:t>
            </a:r>
            <a:r>
              <a:rPr lang="ja-JP" altLang="en-US" sz="1000" dirty="0">
                <a:solidFill>
                  <a:srgbClr val="FF0000"/>
                </a:solidFill>
                <a:latin typeface="Yu Gothic UI" panose="020B0500000000000000" pitchFamily="34" charset="-128"/>
                <a:ea typeface="Yu Gothic UI" panose="020B0500000000000000" pitchFamily="34" charset="-128"/>
              </a:rPr>
              <a:t>フォーカスは、設置現場で再調整が必要です</a:t>
            </a:r>
          </a:p>
        </p:txBody>
      </p:sp>
      <p:grpSp>
        <p:nvGrpSpPr>
          <p:cNvPr id="15" name="グループ化 14">
            <a:extLst>
              <a:ext uri="{FF2B5EF4-FFF2-40B4-BE49-F238E27FC236}">
                <a16:creationId xmlns:a16="http://schemas.microsoft.com/office/drawing/2014/main" id="{32AB4888-4D82-7288-D3C4-5217CA902C74}"/>
              </a:ext>
            </a:extLst>
          </p:cNvPr>
          <p:cNvGrpSpPr>
            <a:grpSpLocks noChangeAspect="1"/>
          </p:cNvGrpSpPr>
          <p:nvPr/>
        </p:nvGrpSpPr>
        <p:grpSpPr>
          <a:xfrm>
            <a:off x="352334" y="2011150"/>
            <a:ext cx="2620008" cy="2736792"/>
            <a:chOff x="6449873" y="1955756"/>
            <a:chExt cx="2457451" cy="2566988"/>
          </a:xfrm>
        </p:grpSpPr>
        <p:pic>
          <p:nvPicPr>
            <p:cNvPr id="17" name="図 16">
              <a:extLst>
                <a:ext uri="{FF2B5EF4-FFF2-40B4-BE49-F238E27FC236}">
                  <a16:creationId xmlns:a16="http://schemas.microsoft.com/office/drawing/2014/main" id="{87340529-19CA-7A14-6760-5A710BFE5886}"/>
                </a:ext>
              </a:extLst>
            </p:cNvPr>
            <p:cNvPicPr>
              <a:picLocks noChangeAspect="1"/>
            </p:cNvPicPr>
            <p:nvPr/>
          </p:nvPicPr>
          <p:blipFill>
            <a:blip r:embed="rId4"/>
            <a:stretch>
              <a:fillRect/>
            </a:stretch>
          </p:blipFill>
          <p:spPr>
            <a:xfrm>
              <a:off x="6449874" y="1955756"/>
              <a:ext cx="2457450" cy="2566988"/>
            </a:xfrm>
            <a:prstGeom prst="rect">
              <a:avLst/>
            </a:prstGeom>
          </p:spPr>
        </p:pic>
        <p:sp>
          <p:nvSpPr>
            <p:cNvPr id="18" name="正方形/長方形 17">
              <a:extLst>
                <a:ext uri="{FF2B5EF4-FFF2-40B4-BE49-F238E27FC236}">
                  <a16:creationId xmlns:a16="http://schemas.microsoft.com/office/drawing/2014/main" id="{DD085AD0-9F69-4644-46BE-6317D34D487B}"/>
                </a:ext>
              </a:extLst>
            </p:cNvPr>
            <p:cNvSpPr/>
            <p:nvPr/>
          </p:nvSpPr>
          <p:spPr>
            <a:xfrm>
              <a:off x="7585281" y="4065140"/>
              <a:ext cx="370954" cy="156782"/>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19" name="正方形/長方形 18">
              <a:extLst>
                <a:ext uri="{FF2B5EF4-FFF2-40B4-BE49-F238E27FC236}">
                  <a16:creationId xmlns:a16="http://schemas.microsoft.com/office/drawing/2014/main" id="{BBEE20F0-3711-2A96-2F75-F761B333649F}"/>
                </a:ext>
              </a:extLst>
            </p:cNvPr>
            <p:cNvSpPr/>
            <p:nvPr/>
          </p:nvSpPr>
          <p:spPr>
            <a:xfrm>
              <a:off x="6449873" y="3593561"/>
              <a:ext cx="2270817" cy="628361"/>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20" name="正方形/長方形 19">
              <a:extLst>
                <a:ext uri="{FF2B5EF4-FFF2-40B4-BE49-F238E27FC236}">
                  <a16:creationId xmlns:a16="http://schemas.microsoft.com/office/drawing/2014/main" id="{F582E5DD-2980-65F9-178D-F3D5D90B45C8}"/>
                </a:ext>
              </a:extLst>
            </p:cNvPr>
            <p:cNvSpPr/>
            <p:nvPr/>
          </p:nvSpPr>
          <p:spPr>
            <a:xfrm>
              <a:off x="7585281" y="3768763"/>
              <a:ext cx="692579" cy="167269"/>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grpSp>
      <p:sp>
        <p:nvSpPr>
          <p:cNvPr id="26" name="正方形/長方形 25">
            <a:extLst>
              <a:ext uri="{FF2B5EF4-FFF2-40B4-BE49-F238E27FC236}">
                <a16:creationId xmlns:a16="http://schemas.microsoft.com/office/drawing/2014/main" id="{6E9A9760-289C-FFDF-E38A-76DDB9BF2D9E}"/>
              </a:ext>
            </a:extLst>
          </p:cNvPr>
          <p:cNvSpPr/>
          <p:nvPr/>
        </p:nvSpPr>
        <p:spPr>
          <a:xfrm>
            <a:off x="4163384" y="3948080"/>
            <a:ext cx="2066916" cy="128620"/>
          </a:xfrm>
          <a:prstGeom prst="rect">
            <a:avLst/>
          </a:prstGeom>
          <a:noFill/>
          <a:ln w="25400" cap="flat" cmpd="sng" algn="ctr">
            <a:solidFill>
              <a:srgbClr val="FF0000"/>
            </a:solidFill>
            <a:prstDash val="solid"/>
            <a:miter lim="800000"/>
          </a:ln>
          <a:effectLst/>
        </p:spPr>
        <p:txBody>
          <a:bodyPr rtlCol="0" anchor="ctr"/>
          <a:lstStyle/>
          <a:p>
            <a:pPr algn="ctr">
              <a:defRPr/>
            </a:pPr>
            <a:r>
              <a:rPr kumimoji="0" lang="en-US" altLang="ja-JP" kern="0" dirty="0">
                <a:solidFill>
                  <a:prstClr val="white"/>
                </a:solidFill>
                <a:latin typeface="Yu Gothic UI" panose="020B0500000000000000" pitchFamily="34" charset="-128"/>
                <a:ea typeface="Yu Gothic UI" panose="020B0500000000000000" pitchFamily="34" charset="-128"/>
              </a:rPr>
              <a:t> </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27" name="正方形/長方形 26">
            <a:extLst>
              <a:ext uri="{FF2B5EF4-FFF2-40B4-BE49-F238E27FC236}">
                <a16:creationId xmlns:a16="http://schemas.microsoft.com/office/drawing/2014/main" id="{8A2C4D80-624A-F72F-800A-D323579A427A}"/>
              </a:ext>
            </a:extLst>
          </p:cNvPr>
          <p:cNvSpPr/>
          <p:nvPr/>
        </p:nvSpPr>
        <p:spPr>
          <a:xfrm>
            <a:off x="4164164" y="4124831"/>
            <a:ext cx="2066917" cy="101449"/>
          </a:xfrm>
          <a:prstGeom prst="rect">
            <a:avLst/>
          </a:prstGeom>
          <a:noFill/>
          <a:ln w="25400" cap="flat" cmpd="sng" algn="ctr">
            <a:solidFill>
              <a:srgbClr val="FF0000"/>
            </a:solidFill>
            <a:prstDash val="solid"/>
            <a:miter lim="800000"/>
          </a:ln>
          <a:effectLst/>
        </p:spPr>
        <p:txBody>
          <a:bodyPr rtlCol="0" anchor="ctr"/>
          <a:lstStyle/>
          <a:p>
            <a:pPr algn="ctr">
              <a:defRPr/>
            </a:pPr>
            <a:r>
              <a:rPr kumimoji="0" lang="en-US" altLang="ja-JP" kern="0" dirty="0">
                <a:solidFill>
                  <a:prstClr val="white"/>
                </a:solidFill>
                <a:latin typeface="Yu Gothic UI" panose="020B0500000000000000" pitchFamily="34" charset="-128"/>
                <a:ea typeface="Yu Gothic UI" panose="020B0500000000000000" pitchFamily="34" charset="-128"/>
              </a:rPr>
              <a:t> </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28" name="正方形/長方形 27">
            <a:extLst>
              <a:ext uri="{FF2B5EF4-FFF2-40B4-BE49-F238E27FC236}">
                <a16:creationId xmlns:a16="http://schemas.microsoft.com/office/drawing/2014/main" id="{AC357E5F-7EC4-133B-B895-7F00123E5600}"/>
              </a:ext>
            </a:extLst>
          </p:cNvPr>
          <p:cNvSpPr/>
          <p:nvPr/>
        </p:nvSpPr>
        <p:spPr>
          <a:xfrm>
            <a:off x="5073978" y="4731941"/>
            <a:ext cx="552122" cy="173335"/>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31" name="正方形/長方形 30">
            <a:extLst>
              <a:ext uri="{FF2B5EF4-FFF2-40B4-BE49-F238E27FC236}">
                <a16:creationId xmlns:a16="http://schemas.microsoft.com/office/drawing/2014/main" id="{50528E65-2D04-D2B6-4847-1E9B166C5999}"/>
              </a:ext>
            </a:extLst>
          </p:cNvPr>
          <p:cNvSpPr/>
          <p:nvPr/>
        </p:nvSpPr>
        <p:spPr>
          <a:xfrm>
            <a:off x="268492" y="861184"/>
            <a:ext cx="972000" cy="247949"/>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Step-12-6</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0253014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カメラの設定：投光器使用時の設定</a:t>
            </a:r>
          </a:p>
        </p:txBody>
      </p:sp>
      <p:sp>
        <p:nvSpPr>
          <p:cNvPr id="3" name="AutoShape 6">
            <a:extLst>
              <a:ext uri="{FF2B5EF4-FFF2-40B4-BE49-F238E27FC236}">
                <a16:creationId xmlns:a16="http://schemas.microsoft.com/office/drawing/2014/main" id="{F72A8439-53B6-A9A6-4AD4-B3D5B0F14568}"/>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カメラのフォーカス調整をします</a:t>
            </a:r>
          </a:p>
        </p:txBody>
      </p:sp>
      <p:sp>
        <p:nvSpPr>
          <p:cNvPr id="4" name="角丸四角形 3">
            <a:extLst>
              <a:ext uri="{FF2B5EF4-FFF2-40B4-BE49-F238E27FC236}">
                <a16:creationId xmlns:a16="http://schemas.microsoft.com/office/drawing/2014/main" id="{6A5F4DF1-D60B-E246-0E7E-84C5C9ED5A95}"/>
              </a:ext>
            </a:extLst>
          </p:cNvPr>
          <p:cNvSpPr/>
          <p:nvPr/>
        </p:nvSpPr>
        <p:spPr>
          <a:xfrm>
            <a:off x="204360" y="1032580"/>
            <a:ext cx="2835315" cy="727640"/>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フォーカス位置をプリセットする際に</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srgbClr val="2C32FB"/>
                </a:solidFill>
                <a:latin typeface="Yu Gothic UI" panose="020B0500000000000000" pitchFamily="34" charset="-128"/>
                <a:ea typeface="Yu Gothic UI" panose="020B0500000000000000" pitchFamily="34" charset="-128"/>
              </a:rPr>
              <a:t>フォーカス枠設定機能を使うことで、</a:t>
            </a:r>
            <a:br>
              <a:rPr kumimoji="0" lang="ja-JP" altLang="en-US" sz="1050" kern="0" dirty="0">
                <a:solidFill>
                  <a:srgbClr val="2C32FB"/>
                </a:solidFill>
                <a:latin typeface="Yu Gothic UI" panose="020B0500000000000000" pitchFamily="34" charset="-128"/>
                <a:ea typeface="Yu Gothic UI" panose="020B0500000000000000" pitchFamily="34" charset="-128"/>
              </a:rPr>
            </a:br>
            <a:r>
              <a:rPr kumimoji="0" lang="ja-JP" altLang="en-US" sz="1050" kern="0" dirty="0">
                <a:solidFill>
                  <a:srgbClr val="2C32FB"/>
                </a:solidFill>
                <a:latin typeface="Yu Gothic UI" panose="020B0500000000000000" pitchFamily="34" charset="-128"/>
                <a:ea typeface="Yu Gothic UI" panose="020B0500000000000000" pitchFamily="34" charset="-128"/>
              </a:rPr>
              <a:t>フォーカスを調節したい場所を指定できます</a:t>
            </a:r>
          </a:p>
        </p:txBody>
      </p:sp>
      <p:sp>
        <p:nvSpPr>
          <p:cNvPr id="5" name="正方形/長方形 4">
            <a:extLst>
              <a:ext uri="{FF2B5EF4-FFF2-40B4-BE49-F238E27FC236}">
                <a16:creationId xmlns:a16="http://schemas.microsoft.com/office/drawing/2014/main" id="{49082F5F-BFD0-9A14-F700-E3B8273A7CF8}"/>
              </a:ext>
            </a:extLst>
          </p:cNvPr>
          <p:cNvSpPr/>
          <p:nvPr/>
        </p:nvSpPr>
        <p:spPr>
          <a:xfrm>
            <a:off x="268493" y="861184"/>
            <a:ext cx="816841"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ja-JP" altLang="en-US" kern="0" dirty="0">
                <a:solidFill>
                  <a:prstClr val="white"/>
                </a:solidFill>
                <a:latin typeface="Yu Gothic UI" panose="020B0500000000000000" pitchFamily="34" charset="-128"/>
                <a:ea typeface="Yu Gothic UI" panose="020B0500000000000000" pitchFamily="34" charset="-128"/>
              </a:rPr>
              <a:t>ノウハウ</a:t>
            </a:r>
          </a:p>
        </p:txBody>
      </p:sp>
      <p:sp>
        <p:nvSpPr>
          <p:cNvPr id="14" name="テキスト ボックス 13">
            <a:extLst>
              <a:ext uri="{FF2B5EF4-FFF2-40B4-BE49-F238E27FC236}">
                <a16:creationId xmlns:a16="http://schemas.microsoft.com/office/drawing/2014/main" id="{B7FB9144-498F-C4D9-C9EC-CD85D66478C3}"/>
              </a:ext>
            </a:extLst>
          </p:cNvPr>
          <p:cNvSpPr txBox="1"/>
          <p:nvPr/>
        </p:nvSpPr>
        <p:spPr>
          <a:xfrm>
            <a:off x="3728990" y="797950"/>
            <a:ext cx="5293089" cy="861774"/>
          </a:xfrm>
          <a:prstGeom prst="rect">
            <a:avLst/>
          </a:prstGeom>
          <a:solidFill>
            <a:srgbClr val="FFFFCC"/>
          </a:solidFill>
          <a:ln>
            <a:solidFill>
              <a:srgbClr val="00B050"/>
            </a:solidFill>
          </a:ln>
          <a:effectLst/>
        </p:spPr>
        <p:txBody>
          <a:bodyPr wrap="square">
            <a:spAutoFit/>
          </a:bodyPr>
          <a:lstStyle/>
          <a:p>
            <a:pPr>
              <a:defRPr/>
            </a:pPr>
            <a:r>
              <a:rPr lang="ja-JP" altLang="en-US" sz="1000" b="1"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夜間モードのフォーカス調整は、必ず太陽光が落ちた状況で行ってください。</a:t>
            </a:r>
            <a:br>
              <a:rPr lang="en-US" altLang="ja-JP" sz="10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br>
            <a:endParaRPr lang="en-US" altLang="ja-JP" sz="10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a:defRPr/>
            </a:pPr>
            <a:r>
              <a:rPr lang="ja-JP" altLang="en-US" sz="10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夜間に点灯される</a:t>
            </a:r>
            <a:r>
              <a:rPr lang="en-US" altLang="ja-JP" sz="10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IR</a:t>
            </a:r>
            <a:r>
              <a:rPr lang="ja-JP" altLang="en-US" sz="10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投光器や現場にある各種照明の波長の違いによりフォーカス位置</a:t>
            </a:r>
            <a:r>
              <a:rPr lang="en-US" altLang="ja-JP" sz="10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ジャスピン位置</a:t>
            </a:r>
            <a:r>
              <a:rPr lang="en-US" altLang="ja-JP" sz="10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が変わる場合があります。</a:t>
            </a:r>
            <a:br>
              <a:rPr lang="en-US" altLang="ja-JP" sz="10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br>
            <a:r>
              <a:rPr lang="ja-JP" altLang="en-US" sz="10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プレートが大きく映る位置を中心に</a:t>
            </a: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フォーカス枠を設定して</a:t>
            </a:r>
            <a:r>
              <a:rPr lang="ja-JP" altLang="en-US" sz="10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、オートフォーカスを作動させてください。</a:t>
            </a:r>
            <a:endPar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15" name="星 7 12">
            <a:extLst>
              <a:ext uri="{FF2B5EF4-FFF2-40B4-BE49-F238E27FC236}">
                <a16:creationId xmlns:a16="http://schemas.microsoft.com/office/drawing/2014/main" id="{39286003-30E1-F44D-5FC4-CC4834797CB5}"/>
              </a:ext>
            </a:extLst>
          </p:cNvPr>
          <p:cNvSpPr/>
          <p:nvPr/>
        </p:nvSpPr>
        <p:spPr>
          <a:xfrm>
            <a:off x="3782997" y="524592"/>
            <a:ext cx="864096" cy="270030"/>
          </a:xfrm>
          <a:prstGeom prst="star7">
            <a:avLst/>
          </a:prstGeom>
          <a:solidFill>
            <a:srgbClr val="FF00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1050" kern="0">
                <a:solidFill>
                  <a:prstClr val="white"/>
                </a:solidFill>
                <a:latin typeface="Yu Gothic UI" panose="020B0500000000000000" pitchFamily="34" charset="-128"/>
                <a:ea typeface="Yu Gothic UI" panose="020B0500000000000000" pitchFamily="34" charset="-128"/>
              </a:rPr>
              <a:t>重要</a:t>
            </a:r>
          </a:p>
        </p:txBody>
      </p:sp>
      <p:sp>
        <p:nvSpPr>
          <p:cNvPr id="17" name="テキスト ボックス 16">
            <a:extLst>
              <a:ext uri="{FF2B5EF4-FFF2-40B4-BE49-F238E27FC236}">
                <a16:creationId xmlns:a16="http://schemas.microsoft.com/office/drawing/2014/main" id="{A5ADCD56-0A0F-2D57-81A2-6ADE3BBD1463}"/>
              </a:ext>
            </a:extLst>
          </p:cNvPr>
          <p:cNvSpPr txBox="1"/>
          <p:nvPr/>
        </p:nvSpPr>
        <p:spPr>
          <a:xfrm>
            <a:off x="312372" y="1784372"/>
            <a:ext cx="2828469" cy="246221"/>
          </a:xfrm>
          <a:prstGeom prst="rect">
            <a:avLst/>
          </a:prstGeom>
          <a:noFill/>
        </p:spPr>
        <p:txBody>
          <a:bodyPr wrap="square" rtlCol="0">
            <a:spAutoFit/>
          </a:bodyPr>
          <a:lstStyle/>
          <a:p>
            <a:r>
              <a:rPr lang="en-US" altLang="ja-JP" sz="1000" dirty="0">
                <a:solidFill>
                  <a:srgbClr val="FF0000"/>
                </a:solidFill>
                <a:latin typeface="Yu Gothic UI" panose="020B0500000000000000" pitchFamily="34" charset="-128"/>
                <a:ea typeface="Yu Gothic UI" panose="020B0500000000000000" pitchFamily="34" charset="-128"/>
              </a:rPr>
              <a:t>※</a:t>
            </a:r>
            <a:r>
              <a:rPr lang="ja-JP" altLang="en-US" sz="1000" dirty="0">
                <a:solidFill>
                  <a:srgbClr val="FF0000"/>
                </a:solidFill>
                <a:latin typeface="Yu Gothic UI" panose="020B0500000000000000" pitchFamily="34" charset="-128"/>
                <a:ea typeface="Yu Gothic UI" panose="020B0500000000000000" pitchFamily="34" charset="-128"/>
              </a:rPr>
              <a:t>フォーカスは、設置現場で調整が必要です</a:t>
            </a:r>
          </a:p>
        </p:txBody>
      </p:sp>
      <p:grpSp>
        <p:nvGrpSpPr>
          <p:cNvPr id="6" name="グループ化 5">
            <a:extLst>
              <a:ext uri="{FF2B5EF4-FFF2-40B4-BE49-F238E27FC236}">
                <a16:creationId xmlns:a16="http://schemas.microsoft.com/office/drawing/2014/main" id="{CDE59E1C-5D04-88EA-1899-D23EDD59331C}"/>
              </a:ext>
            </a:extLst>
          </p:cNvPr>
          <p:cNvGrpSpPr>
            <a:grpSpLocks noChangeAspect="1"/>
          </p:cNvGrpSpPr>
          <p:nvPr/>
        </p:nvGrpSpPr>
        <p:grpSpPr>
          <a:xfrm>
            <a:off x="352334" y="2011150"/>
            <a:ext cx="2620008" cy="2736792"/>
            <a:chOff x="6449873" y="1955756"/>
            <a:chExt cx="2457451" cy="2566988"/>
          </a:xfrm>
        </p:grpSpPr>
        <p:pic>
          <p:nvPicPr>
            <p:cNvPr id="13" name="図 12">
              <a:extLst>
                <a:ext uri="{FF2B5EF4-FFF2-40B4-BE49-F238E27FC236}">
                  <a16:creationId xmlns:a16="http://schemas.microsoft.com/office/drawing/2014/main" id="{A2DC8C3A-C99A-34E0-7571-F2612229B612}"/>
                </a:ext>
              </a:extLst>
            </p:cNvPr>
            <p:cNvPicPr>
              <a:picLocks noChangeAspect="1"/>
            </p:cNvPicPr>
            <p:nvPr/>
          </p:nvPicPr>
          <p:blipFill>
            <a:blip r:embed="rId2"/>
            <a:stretch>
              <a:fillRect/>
            </a:stretch>
          </p:blipFill>
          <p:spPr>
            <a:xfrm>
              <a:off x="6449874" y="1955756"/>
              <a:ext cx="2457450" cy="2566988"/>
            </a:xfrm>
            <a:prstGeom prst="rect">
              <a:avLst/>
            </a:prstGeom>
          </p:spPr>
        </p:pic>
        <p:sp>
          <p:nvSpPr>
            <p:cNvPr id="16" name="正方形/長方形 15">
              <a:extLst>
                <a:ext uri="{FF2B5EF4-FFF2-40B4-BE49-F238E27FC236}">
                  <a16:creationId xmlns:a16="http://schemas.microsoft.com/office/drawing/2014/main" id="{AF11B46F-5CC6-69B2-6F2D-C03F2362E2DD}"/>
                </a:ext>
              </a:extLst>
            </p:cNvPr>
            <p:cNvSpPr/>
            <p:nvPr/>
          </p:nvSpPr>
          <p:spPr>
            <a:xfrm>
              <a:off x="7585281" y="4065140"/>
              <a:ext cx="370954" cy="156782"/>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18" name="正方形/長方形 17">
              <a:extLst>
                <a:ext uri="{FF2B5EF4-FFF2-40B4-BE49-F238E27FC236}">
                  <a16:creationId xmlns:a16="http://schemas.microsoft.com/office/drawing/2014/main" id="{A9C4F110-C9EA-DC44-0C5A-332EDC912C58}"/>
                </a:ext>
              </a:extLst>
            </p:cNvPr>
            <p:cNvSpPr/>
            <p:nvPr/>
          </p:nvSpPr>
          <p:spPr>
            <a:xfrm>
              <a:off x="6449873" y="3593561"/>
              <a:ext cx="2270817" cy="628361"/>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19" name="正方形/長方形 18">
              <a:extLst>
                <a:ext uri="{FF2B5EF4-FFF2-40B4-BE49-F238E27FC236}">
                  <a16:creationId xmlns:a16="http://schemas.microsoft.com/office/drawing/2014/main" id="{EFA9F2F1-9FB7-586C-3AF7-55B09AFE89DA}"/>
                </a:ext>
              </a:extLst>
            </p:cNvPr>
            <p:cNvSpPr/>
            <p:nvPr/>
          </p:nvSpPr>
          <p:spPr>
            <a:xfrm>
              <a:off x="7585281" y="3768763"/>
              <a:ext cx="692579" cy="167269"/>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grpSp>
      <p:grpSp>
        <p:nvGrpSpPr>
          <p:cNvPr id="29" name="グループ化 28">
            <a:extLst>
              <a:ext uri="{FF2B5EF4-FFF2-40B4-BE49-F238E27FC236}">
                <a16:creationId xmlns:a16="http://schemas.microsoft.com/office/drawing/2014/main" id="{62ECDC54-9526-7CA6-E8FC-DEDF6199FF9F}"/>
              </a:ext>
            </a:extLst>
          </p:cNvPr>
          <p:cNvGrpSpPr/>
          <p:nvPr/>
        </p:nvGrpSpPr>
        <p:grpSpPr>
          <a:xfrm>
            <a:off x="3301330" y="1750852"/>
            <a:ext cx="3438941" cy="3138859"/>
            <a:chOff x="3301330" y="1750852"/>
            <a:chExt cx="3438941" cy="3138859"/>
          </a:xfrm>
        </p:grpSpPr>
        <p:grpSp>
          <p:nvGrpSpPr>
            <p:cNvPr id="27" name="グループ化 26">
              <a:extLst>
                <a:ext uri="{FF2B5EF4-FFF2-40B4-BE49-F238E27FC236}">
                  <a16:creationId xmlns:a16="http://schemas.microsoft.com/office/drawing/2014/main" id="{7F14701A-43CE-9C31-16E5-7DB4BBEB77B8}"/>
                </a:ext>
              </a:extLst>
            </p:cNvPr>
            <p:cNvGrpSpPr/>
            <p:nvPr/>
          </p:nvGrpSpPr>
          <p:grpSpPr>
            <a:xfrm>
              <a:off x="3301330" y="1750852"/>
              <a:ext cx="3438941" cy="3138859"/>
              <a:chOff x="3301330" y="1750852"/>
              <a:chExt cx="3438941" cy="3138859"/>
            </a:xfrm>
          </p:grpSpPr>
          <p:pic>
            <p:nvPicPr>
              <p:cNvPr id="21" name="図 20">
                <a:extLst>
                  <a:ext uri="{FF2B5EF4-FFF2-40B4-BE49-F238E27FC236}">
                    <a16:creationId xmlns:a16="http://schemas.microsoft.com/office/drawing/2014/main" id="{42499398-CDD2-F79F-125C-2D1286297D4E}"/>
                  </a:ext>
                </a:extLst>
              </p:cNvPr>
              <p:cNvPicPr>
                <a:picLocks noChangeAspect="1"/>
              </p:cNvPicPr>
              <p:nvPr/>
            </p:nvPicPr>
            <p:blipFill rotWithShape="1">
              <a:blip r:embed="rId3"/>
              <a:srcRect t="10200" r="6516"/>
              <a:stretch/>
            </p:blipFill>
            <p:spPr>
              <a:xfrm>
                <a:off x="3301330" y="1750852"/>
                <a:ext cx="3438941" cy="3138859"/>
              </a:xfrm>
              <a:prstGeom prst="rect">
                <a:avLst/>
              </a:prstGeom>
            </p:spPr>
          </p:pic>
          <p:pic>
            <p:nvPicPr>
              <p:cNvPr id="22" name="図 21">
                <a:extLst>
                  <a:ext uri="{FF2B5EF4-FFF2-40B4-BE49-F238E27FC236}">
                    <a16:creationId xmlns:a16="http://schemas.microsoft.com/office/drawing/2014/main" id="{3AD5EC83-576B-60CF-31AA-5B0081B582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270224" y="1964673"/>
                <a:ext cx="2152092" cy="1200189"/>
              </a:xfrm>
              <a:prstGeom prst="rect">
                <a:avLst/>
              </a:prstGeom>
            </p:spPr>
          </p:pic>
        </p:grpSp>
        <p:sp>
          <p:nvSpPr>
            <p:cNvPr id="23" name="正方形/長方形 22">
              <a:extLst>
                <a:ext uri="{FF2B5EF4-FFF2-40B4-BE49-F238E27FC236}">
                  <a16:creationId xmlns:a16="http://schemas.microsoft.com/office/drawing/2014/main" id="{DBB99229-F663-9E46-9A70-4617CEAFE425}"/>
                </a:ext>
              </a:extLst>
            </p:cNvPr>
            <p:cNvSpPr/>
            <p:nvPr/>
          </p:nvSpPr>
          <p:spPr>
            <a:xfrm>
              <a:off x="4163384" y="3948080"/>
              <a:ext cx="2066916" cy="128620"/>
            </a:xfrm>
            <a:prstGeom prst="rect">
              <a:avLst/>
            </a:prstGeom>
            <a:noFill/>
            <a:ln w="25400" cap="flat" cmpd="sng" algn="ctr">
              <a:solidFill>
                <a:srgbClr val="FF0000"/>
              </a:solidFill>
              <a:prstDash val="solid"/>
              <a:miter lim="800000"/>
            </a:ln>
            <a:effectLst/>
          </p:spPr>
          <p:txBody>
            <a:bodyPr rtlCol="0" anchor="ctr"/>
            <a:lstStyle/>
            <a:p>
              <a:pPr algn="ctr">
                <a:defRPr/>
              </a:pPr>
              <a:r>
                <a:rPr kumimoji="0" lang="en-US" altLang="ja-JP" kern="0" dirty="0">
                  <a:solidFill>
                    <a:prstClr val="white"/>
                  </a:solidFill>
                  <a:latin typeface="Yu Gothic UI" panose="020B0500000000000000" pitchFamily="34" charset="-128"/>
                  <a:ea typeface="Yu Gothic UI" panose="020B0500000000000000" pitchFamily="34" charset="-128"/>
                </a:rPr>
                <a:t> </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26" name="正方形/長方形 25">
              <a:extLst>
                <a:ext uri="{FF2B5EF4-FFF2-40B4-BE49-F238E27FC236}">
                  <a16:creationId xmlns:a16="http://schemas.microsoft.com/office/drawing/2014/main" id="{76D49758-7167-AF08-5CF1-873EEAB49377}"/>
                </a:ext>
              </a:extLst>
            </p:cNvPr>
            <p:cNvSpPr/>
            <p:nvPr/>
          </p:nvSpPr>
          <p:spPr>
            <a:xfrm>
              <a:off x="4163384" y="3818540"/>
              <a:ext cx="2066916" cy="128620"/>
            </a:xfrm>
            <a:prstGeom prst="rect">
              <a:avLst/>
            </a:prstGeom>
            <a:noFill/>
            <a:ln w="25400" cap="flat" cmpd="sng" algn="ctr">
              <a:solidFill>
                <a:srgbClr val="FF0000"/>
              </a:solidFill>
              <a:prstDash val="solid"/>
              <a:miter lim="800000"/>
            </a:ln>
            <a:effectLst/>
          </p:spPr>
          <p:txBody>
            <a:bodyPr rtlCol="0" anchor="ctr"/>
            <a:lstStyle/>
            <a:p>
              <a:pPr algn="ctr">
                <a:defRPr/>
              </a:pPr>
              <a:r>
                <a:rPr kumimoji="0" lang="en-US" altLang="ja-JP" kern="0" dirty="0">
                  <a:solidFill>
                    <a:prstClr val="white"/>
                  </a:solidFill>
                  <a:latin typeface="Yu Gothic UI" panose="020B0500000000000000" pitchFamily="34" charset="-128"/>
                  <a:ea typeface="Yu Gothic UI" panose="020B0500000000000000" pitchFamily="34" charset="-128"/>
                </a:rPr>
                <a:t> </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pic>
          <p:nvPicPr>
            <p:cNvPr id="7" name="図 6">
              <a:extLst>
                <a:ext uri="{FF2B5EF4-FFF2-40B4-BE49-F238E27FC236}">
                  <a16:creationId xmlns:a16="http://schemas.microsoft.com/office/drawing/2014/main" id="{F8D90B65-5830-042E-CA43-EAF314766E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70753" y="1969770"/>
              <a:ext cx="2152092" cy="1191282"/>
            </a:xfrm>
            <a:prstGeom prst="rect">
              <a:avLst/>
            </a:prstGeom>
          </p:spPr>
        </p:pic>
      </p:grpSp>
      <p:sp>
        <p:nvSpPr>
          <p:cNvPr id="30" name="角丸四角形吹き出し 19">
            <a:extLst>
              <a:ext uri="{FF2B5EF4-FFF2-40B4-BE49-F238E27FC236}">
                <a16:creationId xmlns:a16="http://schemas.microsoft.com/office/drawing/2014/main" id="{95025364-82BC-8C6C-6597-2F92B4D2A40A}"/>
              </a:ext>
            </a:extLst>
          </p:cNvPr>
          <p:cNvSpPr/>
          <p:nvPr/>
        </p:nvSpPr>
        <p:spPr>
          <a:xfrm>
            <a:off x="6568440" y="1750852"/>
            <a:ext cx="2453639" cy="2997090"/>
          </a:xfrm>
          <a:prstGeom prst="wedgeRoundRectCallout">
            <a:avLst>
              <a:gd name="adj1" fmla="val -64286"/>
              <a:gd name="adj2" fmla="val 20734"/>
              <a:gd name="adj3" fmla="val 16667"/>
            </a:avLst>
          </a:prstGeom>
          <a:solidFill>
            <a:srgbClr val="FFFF00"/>
          </a:solidFill>
          <a:ln w="12700" cap="flat" cmpd="sng" algn="ctr">
            <a:solidFill>
              <a:srgbClr val="5B9BD5">
                <a:shade val="50000"/>
              </a:srgbClr>
            </a:solidFill>
            <a:prstDash val="solid"/>
            <a:miter lim="800000"/>
          </a:ln>
          <a:effectLst/>
        </p:spPr>
        <p:txBody>
          <a:bodyPr rtlCol="0" anchor="ctr"/>
          <a:lstStyle/>
          <a:p>
            <a:pPr>
              <a:defRPr/>
            </a:pPr>
            <a:r>
              <a:rPr kumimoji="0" lang="ja-JP" altLang="en-US" sz="900" kern="0" dirty="0">
                <a:solidFill>
                  <a:prstClr val="black"/>
                </a:solidFill>
                <a:latin typeface="Yu Gothic UI" panose="020B0500000000000000" pitchFamily="34" charset="-128"/>
                <a:ea typeface="Yu Gothic UI" panose="020B0500000000000000" pitchFamily="34" charset="-128"/>
              </a:rPr>
              <a:t>■</a:t>
            </a:r>
            <a:r>
              <a:rPr kumimoji="0" lang="en-US" altLang="ja-JP" sz="900" kern="0" dirty="0">
                <a:solidFill>
                  <a:prstClr val="black"/>
                </a:solidFill>
                <a:latin typeface="Yu Gothic UI" panose="020B0500000000000000" pitchFamily="34" charset="-128"/>
                <a:ea typeface="Yu Gothic UI" panose="020B0500000000000000" pitchFamily="34" charset="-128"/>
              </a:rPr>
              <a:t> </a:t>
            </a:r>
            <a:r>
              <a:rPr kumimoji="0" lang="ja-JP" altLang="en-US" sz="900" b="1" u="sng" kern="0" dirty="0">
                <a:solidFill>
                  <a:prstClr val="black"/>
                </a:solidFill>
                <a:latin typeface="Yu Gothic UI" panose="020B0500000000000000" pitchFamily="34" charset="-128"/>
                <a:ea typeface="Yu Gothic UI" panose="020B0500000000000000" pitchFamily="34" charset="-128"/>
              </a:rPr>
              <a:t>［フォーカス枠設定］</a:t>
            </a:r>
          </a:p>
          <a:p>
            <a:pPr>
              <a:defRPr/>
            </a:pPr>
            <a:r>
              <a:rPr kumimoji="0" lang="ja-JP" altLang="en-US" sz="900" kern="0" dirty="0">
                <a:solidFill>
                  <a:prstClr val="black"/>
                </a:solidFill>
                <a:latin typeface="Yu Gothic UI" panose="020B0500000000000000" pitchFamily="34" charset="-128"/>
                <a:ea typeface="Yu Gothic UI" panose="020B0500000000000000" pitchFamily="34" charset="-128"/>
              </a:rPr>
              <a:t>オートフォーカス実行時に、画面の中でフォーカスを調節したい被写体を枠で指定することができます。指定しない場合は、画面の中心領域の被写体にフォーカスを調節します。</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defRPr/>
            </a:pPr>
            <a:endParaRPr kumimoji="0" lang="ja-JP" altLang="en-US" sz="90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900" kern="0" dirty="0">
                <a:solidFill>
                  <a:prstClr val="black"/>
                </a:solidFill>
                <a:latin typeface="Yu Gothic UI" panose="020B0500000000000000" pitchFamily="34" charset="-128"/>
                <a:ea typeface="Yu Gothic UI" panose="020B0500000000000000" pitchFamily="34" charset="-128"/>
              </a:rPr>
              <a:t>［表示］：オートフォーカス枠を設定画面上に表示します。初期設定時は、画面の中心領域に表示されます。画像上でマウスをドラッグし、フォーカスを調節したいエリアを指定します。設定が終了したら、［登録］ボタンをクリックします。「表示」ボタンをクリックすると、「リセット」「登録」ボタンが表示されます。</a:t>
            </a:r>
          </a:p>
          <a:p>
            <a:pPr>
              <a:defRPr/>
            </a:pP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900" kern="0" dirty="0">
                <a:solidFill>
                  <a:prstClr val="black"/>
                </a:solidFill>
                <a:latin typeface="Yu Gothic UI" panose="020B0500000000000000" pitchFamily="34" charset="-128"/>
                <a:ea typeface="Yu Gothic UI" panose="020B0500000000000000" pitchFamily="34" charset="-128"/>
              </a:rPr>
              <a:t>［リセット］：枠設定を初期設定時の位置に戻します。</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defRPr/>
            </a:pPr>
            <a:endParaRPr kumimoji="0" lang="ja-JP" altLang="en-US" sz="90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900" kern="0" dirty="0">
                <a:solidFill>
                  <a:prstClr val="black"/>
                </a:solidFill>
                <a:latin typeface="Yu Gothic UI" panose="020B0500000000000000" pitchFamily="34" charset="-128"/>
                <a:ea typeface="Yu Gothic UI" panose="020B0500000000000000" pitchFamily="34" charset="-128"/>
              </a:rPr>
              <a:t>［登録］：設定した枠を保存します。クリックすると指定したエリアの被写体に自動でフォーカスを調節します。</a:t>
            </a:r>
          </a:p>
        </p:txBody>
      </p:sp>
    </p:spTree>
    <p:extLst>
      <p:ext uri="{BB962C8B-B14F-4D97-AF65-F5344CB8AC3E}">
        <p14:creationId xmlns:p14="http://schemas.microsoft.com/office/powerpoint/2010/main" val="4070634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カメラの設定：投光器使用時の設定</a:t>
            </a:r>
          </a:p>
        </p:txBody>
      </p:sp>
      <p:sp>
        <p:nvSpPr>
          <p:cNvPr id="3" name="AutoShape 6">
            <a:extLst>
              <a:ext uri="{FF2B5EF4-FFF2-40B4-BE49-F238E27FC236}">
                <a16:creationId xmlns:a16="http://schemas.microsoft.com/office/drawing/2014/main" id="{86EAD841-A364-10DC-6E07-A37D893A24BC}"/>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投光器と連動する設定をします</a:t>
            </a:r>
          </a:p>
        </p:txBody>
      </p:sp>
      <p:sp>
        <p:nvSpPr>
          <p:cNvPr id="4" name="角丸四角形 3">
            <a:extLst>
              <a:ext uri="{FF2B5EF4-FFF2-40B4-BE49-F238E27FC236}">
                <a16:creationId xmlns:a16="http://schemas.microsoft.com/office/drawing/2014/main" id="{995DA9C4-3979-5369-4444-CA3F6F31E601}"/>
              </a:ext>
            </a:extLst>
          </p:cNvPr>
          <p:cNvSpPr/>
          <p:nvPr/>
        </p:nvSpPr>
        <p:spPr>
          <a:xfrm>
            <a:off x="204360" y="1032580"/>
            <a:ext cx="2835315" cy="852226"/>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カメラの昼夜での運用を設定する</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srgbClr val="0000FF"/>
                </a:solidFill>
                <a:latin typeface="Yu Gothic UI" panose="020B0500000000000000" pitchFamily="34" charset="-128"/>
                <a:ea typeface="Yu Gothic UI" panose="020B0500000000000000" pitchFamily="34" charset="-128"/>
              </a:rPr>
              <a:t>スケジュール機能を使って</a:t>
            </a:r>
            <a:br>
              <a:rPr kumimoji="0" lang="ja-JP" altLang="en-US" sz="1050" kern="0" dirty="0">
                <a:solidFill>
                  <a:srgbClr val="0000FF"/>
                </a:solidFill>
                <a:latin typeface="Yu Gothic UI" panose="020B0500000000000000" pitchFamily="34" charset="-128"/>
                <a:ea typeface="Yu Gothic UI" panose="020B0500000000000000" pitchFamily="34" charset="-128"/>
              </a:rPr>
            </a:br>
            <a:r>
              <a:rPr kumimoji="0" lang="ja-JP" altLang="en-US" sz="1050" kern="0" dirty="0">
                <a:solidFill>
                  <a:srgbClr val="0000FF"/>
                </a:solidFill>
                <a:latin typeface="Yu Gothic UI" panose="020B0500000000000000" pitchFamily="34" charset="-128"/>
                <a:ea typeface="Yu Gothic UI" panose="020B0500000000000000" pitchFamily="34" charset="-128"/>
              </a:rPr>
              <a:t>日中撮影用の画質設定と夜間撮影用の画質設定の切り替えを行います</a:t>
            </a:r>
          </a:p>
        </p:txBody>
      </p:sp>
      <p:sp>
        <p:nvSpPr>
          <p:cNvPr id="5" name="正方形/長方形 4">
            <a:extLst>
              <a:ext uri="{FF2B5EF4-FFF2-40B4-BE49-F238E27FC236}">
                <a16:creationId xmlns:a16="http://schemas.microsoft.com/office/drawing/2014/main" id="{F954B8F6-CB97-2E75-7504-70DDD0D9A872}"/>
              </a:ext>
            </a:extLst>
          </p:cNvPr>
          <p:cNvSpPr/>
          <p:nvPr/>
        </p:nvSpPr>
        <p:spPr>
          <a:xfrm>
            <a:off x="268493" y="861184"/>
            <a:ext cx="816841"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Step-13</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6" name="テキスト ボックス 5">
            <a:extLst>
              <a:ext uri="{FF2B5EF4-FFF2-40B4-BE49-F238E27FC236}">
                <a16:creationId xmlns:a16="http://schemas.microsoft.com/office/drawing/2014/main" id="{2E0264EF-7365-7287-BEBA-B1FBEC4D7F6F}"/>
              </a:ext>
            </a:extLst>
          </p:cNvPr>
          <p:cNvSpPr txBox="1"/>
          <p:nvPr/>
        </p:nvSpPr>
        <p:spPr>
          <a:xfrm>
            <a:off x="1260690" y="2211333"/>
            <a:ext cx="1751982" cy="1615827"/>
          </a:xfrm>
          <a:prstGeom prst="rect">
            <a:avLst/>
          </a:prstGeom>
          <a:noFill/>
        </p:spPr>
        <p:txBody>
          <a:bodyPr wrap="square" rtlCol="0">
            <a:spAutoFit/>
          </a:bodyPr>
          <a:lstStyle/>
          <a:p>
            <a:r>
              <a:rPr lang="ja-JP" altLang="en-US" sz="1100" dirty="0">
                <a:solidFill>
                  <a:prstClr val="black"/>
                </a:solidFill>
                <a:latin typeface="Yu Gothic UI" panose="020B0500000000000000" pitchFamily="34" charset="-128"/>
                <a:ea typeface="Yu Gothic UI" panose="020B0500000000000000" pitchFamily="34" charset="-128"/>
              </a:rPr>
              <a:t>■日中撮影</a:t>
            </a:r>
            <a:br>
              <a:rPr lang="en-US" altLang="ja-JP" sz="1100" dirty="0">
                <a:solidFill>
                  <a:prstClr val="black"/>
                </a:solidFill>
                <a:latin typeface="Yu Gothic UI" panose="020B0500000000000000" pitchFamily="34" charset="-128"/>
                <a:ea typeface="Yu Gothic UI" panose="020B0500000000000000" pitchFamily="34" charset="-128"/>
              </a:rPr>
            </a:br>
            <a:r>
              <a:rPr lang="ja-JP" altLang="en-US" sz="1100" dirty="0">
                <a:solidFill>
                  <a:prstClr val="black"/>
                </a:solidFill>
                <a:latin typeface="Yu Gothic UI" panose="020B0500000000000000" pitchFamily="34" charset="-128"/>
                <a:ea typeface="Yu Gothic UI" panose="020B0500000000000000" pitchFamily="34" charset="-128"/>
              </a:rPr>
              <a:t>　動作は、日中モード</a:t>
            </a:r>
            <a:br>
              <a:rPr lang="en-US" altLang="ja-JP" sz="1100" dirty="0">
                <a:solidFill>
                  <a:prstClr val="black"/>
                </a:solidFill>
                <a:latin typeface="Yu Gothic UI" panose="020B0500000000000000" pitchFamily="34" charset="-128"/>
                <a:ea typeface="Yu Gothic UI" panose="020B0500000000000000" pitchFamily="34" charset="-128"/>
              </a:rPr>
            </a:br>
            <a:r>
              <a:rPr lang="ja-JP" altLang="en-US" sz="1100" dirty="0">
                <a:solidFill>
                  <a:prstClr val="black"/>
                </a:solidFill>
                <a:latin typeface="Yu Gothic UI" panose="020B0500000000000000" pitchFamily="34" charset="-128"/>
                <a:ea typeface="Yu Gothic UI" panose="020B0500000000000000" pitchFamily="34" charset="-128"/>
              </a:rPr>
              <a:t>　対象の曜日 全曜日</a:t>
            </a:r>
            <a:br>
              <a:rPr lang="en-US" altLang="ja-JP" sz="1100" dirty="0">
                <a:solidFill>
                  <a:prstClr val="black"/>
                </a:solidFill>
                <a:latin typeface="Yu Gothic UI" panose="020B0500000000000000" pitchFamily="34" charset="-128"/>
                <a:ea typeface="Yu Gothic UI" panose="020B0500000000000000" pitchFamily="34" charset="-128"/>
              </a:rPr>
            </a:br>
            <a:r>
              <a:rPr lang="ja-JP" altLang="en-US" sz="1100" dirty="0">
                <a:solidFill>
                  <a:prstClr val="black"/>
                </a:solidFill>
                <a:latin typeface="Yu Gothic UI" panose="020B0500000000000000" pitchFamily="34" charset="-128"/>
                <a:ea typeface="Yu Gothic UI" panose="020B0500000000000000" pitchFamily="34" charset="-128"/>
              </a:rPr>
              <a:t>　時間帯　</a:t>
            </a:r>
            <a:r>
              <a:rPr lang="en-US" altLang="ja-JP" sz="1100" dirty="0">
                <a:solidFill>
                  <a:prstClr val="black"/>
                </a:solidFill>
                <a:latin typeface="Yu Gothic UI" panose="020B0500000000000000" pitchFamily="34" charset="-128"/>
                <a:ea typeface="Yu Gothic UI" panose="020B0500000000000000" pitchFamily="34" charset="-128"/>
              </a:rPr>
              <a:t>8:00</a:t>
            </a:r>
            <a:r>
              <a:rPr lang="ja-JP" altLang="en-US" sz="1100" dirty="0">
                <a:solidFill>
                  <a:prstClr val="black"/>
                </a:solidFill>
                <a:latin typeface="Yu Gothic UI" panose="020B0500000000000000" pitchFamily="34" charset="-128"/>
                <a:ea typeface="Yu Gothic UI" panose="020B0500000000000000" pitchFamily="34" charset="-128"/>
              </a:rPr>
              <a:t>～</a:t>
            </a:r>
            <a:r>
              <a:rPr lang="en-US" altLang="ja-JP" sz="1100" dirty="0">
                <a:solidFill>
                  <a:prstClr val="black"/>
                </a:solidFill>
                <a:latin typeface="Yu Gothic UI" panose="020B0500000000000000" pitchFamily="34" charset="-128"/>
                <a:ea typeface="Yu Gothic UI" panose="020B0500000000000000" pitchFamily="34" charset="-128"/>
              </a:rPr>
              <a:t>16:00</a:t>
            </a:r>
            <a:br>
              <a:rPr lang="en-US" altLang="ja-JP" sz="1100" dirty="0">
                <a:solidFill>
                  <a:prstClr val="black"/>
                </a:solidFill>
                <a:latin typeface="Yu Gothic UI" panose="020B0500000000000000" pitchFamily="34" charset="-128"/>
                <a:ea typeface="Yu Gothic UI" panose="020B0500000000000000" pitchFamily="34" charset="-128"/>
              </a:rPr>
            </a:br>
            <a:br>
              <a:rPr lang="en-US" altLang="ja-JP" sz="1100" dirty="0">
                <a:solidFill>
                  <a:prstClr val="black"/>
                </a:solidFill>
                <a:latin typeface="Yu Gothic UI" panose="020B0500000000000000" pitchFamily="34" charset="-128"/>
                <a:ea typeface="Yu Gothic UI" panose="020B0500000000000000" pitchFamily="34" charset="-128"/>
              </a:rPr>
            </a:br>
            <a:r>
              <a:rPr lang="ja-JP" altLang="en-US" sz="1100" dirty="0">
                <a:solidFill>
                  <a:prstClr val="black"/>
                </a:solidFill>
                <a:latin typeface="Yu Gothic UI" panose="020B0500000000000000" pitchFamily="34" charset="-128"/>
                <a:ea typeface="Yu Gothic UI" panose="020B0500000000000000" pitchFamily="34" charset="-128"/>
              </a:rPr>
              <a:t>■夜間撮影</a:t>
            </a:r>
            <a:br>
              <a:rPr lang="en-US" altLang="ja-JP" sz="1100" dirty="0">
                <a:solidFill>
                  <a:prstClr val="black"/>
                </a:solidFill>
                <a:latin typeface="Yu Gothic UI" panose="020B0500000000000000" pitchFamily="34" charset="-128"/>
                <a:ea typeface="Yu Gothic UI" panose="020B0500000000000000" pitchFamily="34" charset="-128"/>
              </a:rPr>
            </a:br>
            <a:r>
              <a:rPr lang="ja-JP" altLang="en-US" sz="1100" dirty="0">
                <a:solidFill>
                  <a:prstClr val="black"/>
                </a:solidFill>
                <a:latin typeface="Yu Gothic UI" panose="020B0500000000000000" pitchFamily="34" charset="-128"/>
                <a:ea typeface="Yu Gothic UI" panose="020B0500000000000000" pitchFamily="34" charset="-128"/>
              </a:rPr>
              <a:t>　動作は、夜間モード</a:t>
            </a:r>
            <a:br>
              <a:rPr lang="en-US" altLang="ja-JP" sz="1100" dirty="0">
                <a:solidFill>
                  <a:prstClr val="black"/>
                </a:solidFill>
                <a:latin typeface="Yu Gothic UI" panose="020B0500000000000000" pitchFamily="34" charset="-128"/>
                <a:ea typeface="Yu Gothic UI" panose="020B0500000000000000" pitchFamily="34" charset="-128"/>
              </a:rPr>
            </a:br>
            <a:r>
              <a:rPr lang="ja-JP" altLang="en-US" sz="1100" dirty="0">
                <a:solidFill>
                  <a:prstClr val="black"/>
                </a:solidFill>
                <a:latin typeface="Yu Gothic UI" panose="020B0500000000000000" pitchFamily="34" charset="-128"/>
                <a:ea typeface="Yu Gothic UI" panose="020B0500000000000000" pitchFamily="34" charset="-128"/>
              </a:rPr>
              <a:t>　対象の曜日 全曜日</a:t>
            </a:r>
            <a:br>
              <a:rPr lang="en-US" altLang="ja-JP" sz="1100" dirty="0">
                <a:solidFill>
                  <a:prstClr val="black"/>
                </a:solidFill>
                <a:latin typeface="Yu Gothic UI" panose="020B0500000000000000" pitchFamily="34" charset="-128"/>
                <a:ea typeface="Yu Gothic UI" panose="020B0500000000000000" pitchFamily="34" charset="-128"/>
              </a:rPr>
            </a:br>
            <a:r>
              <a:rPr lang="ja-JP" altLang="en-US" sz="1100" dirty="0">
                <a:solidFill>
                  <a:prstClr val="black"/>
                </a:solidFill>
                <a:latin typeface="Yu Gothic UI" panose="020B0500000000000000" pitchFamily="34" charset="-128"/>
                <a:ea typeface="Yu Gothic UI" panose="020B0500000000000000" pitchFamily="34" charset="-128"/>
              </a:rPr>
              <a:t>　時間帯　</a:t>
            </a:r>
            <a:r>
              <a:rPr lang="en-US" altLang="ja-JP" sz="1100" dirty="0">
                <a:solidFill>
                  <a:prstClr val="black"/>
                </a:solidFill>
                <a:latin typeface="Yu Gothic UI" panose="020B0500000000000000" pitchFamily="34" charset="-128"/>
                <a:ea typeface="Yu Gothic UI" panose="020B0500000000000000" pitchFamily="34" charset="-128"/>
              </a:rPr>
              <a:t>16:00</a:t>
            </a:r>
            <a:r>
              <a:rPr lang="ja-JP" altLang="en-US" sz="1100" dirty="0">
                <a:solidFill>
                  <a:prstClr val="black"/>
                </a:solidFill>
                <a:latin typeface="Yu Gothic UI" panose="020B0500000000000000" pitchFamily="34" charset="-128"/>
                <a:ea typeface="Yu Gothic UI" panose="020B0500000000000000" pitchFamily="34" charset="-128"/>
              </a:rPr>
              <a:t>～</a:t>
            </a:r>
            <a:r>
              <a:rPr lang="en-US" altLang="ja-JP" sz="1100" dirty="0">
                <a:solidFill>
                  <a:prstClr val="black"/>
                </a:solidFill>
                <a:latin typeface="Yu Gothic UI" panose="020B0500000000000000" pitchFamily="34" charset="-128"/>
                <a:ea typeface="Yu Gothic UI" panose="020B0500000000000000" pitchFamily="34" charset="-128"/>
              </a:rPr>
              <a:t>8:00</a:t>
            </a:r>
            <a:endParaRPr lang="ja-JP" altLang="en-US" sz="1100" dirty="0">
              <a:solidFill>
                <a:srgbClr val="0070C0"/>
              </a:solidFill>
              <a:latin typeface="Yu Gothic UI" panose="020B0500000000000000" pitchFamily="34" charset="-128"/>
              <a:ea typeface="Yu Gothic UI" panose="020B0500000000000000" pitchFamily="34" charset="-128"/>
            </a:endParaRPr>
          </a:p>
        </p:txBody>
      </p:sp>
      <p:grpSp>
        <p:nvGrpSpPr>
          <p:cNvPr id="18" name="グループ化 17">
            <a:extLst>
              <a:ext uri="{FF2B5EF4-FFF2-40B4-BE49-F238E27FC236}">
                <a16:creationId xmlns:a16="http://schemas.microsoft.com/office/drawing/2014/main" id="{29E84002-A570-2FD9-17F5-81E1EEF7F9D6}"/>
              </a:ext>
            </a:extLst>
          </p:cNvPr>
          <p:cNvGrpSpPr/>
          <p:nvPr/>
        </p:nvGrpSpPr>
        <p:grpSpPr>
          <a:xfrm>
            <a:off x="3201321" y="744579"/>
            <a:ext cx="4471548" cy="3973530"/>
            <a:chOff x="3201321" y="744579"/>
            <a:chExt cx="4471548" cy="3973530"/>
          </a:xfrm>
        </p:grpSpPr>
        <p:grpSp>
          <p:nvGrpSpPr>
            <p:cNvPr id="17" name="グループ化 16">
              <a:extLst>
                <a:ext uri="{FF2B5EF4-FFF2-40B4-BE49-F238E27FC236}">
                  <a16:creationId xmlns:a16="http://schemas.microsoft.com/office/drawing/2014/main" id="{93AAA5E1-F396-FC75-4DF7-2E5DCF43CD41}"/>
                </a:ext>
              </a:extLst>
            </p:cNvPr>
            <p:cNvGrpSpPr/>
            <p:nvPr/>
          </p:nvGrpSpPr>
          <p:grpSpPr>
            <a:xfrm>
              <a:off x="3201321" y="744579"/>
              <a:ext cx="4471548" cy="3973530"/>
              <a:chOff x="3201321" y="744579"/>
              <a:chExt cx="4471548" cy="3973530"/>
            </a:xfrm>
          </p:grpSpPr>
          <p:pic>
            <p:nvPicPr>
              <p:cNvPr id="11" name="図 10">
                <a:extLst>
                  <a:ext uri="{FF2B5EF4-FFF2-40B4-BE49-F238E27FC236}">
                    <a16:creationId xmlns:a16="http://schemas.microsoft.com/office/drawing/2014/main" id="{19F9B973-B230-8B69-1007-F9026AC78062}"/>
                  </a:ext>
                </a:extLst>
              </p:cNvPr>
              <p:cNvPicPr>
                <a:picLocks noChangeAspect="1"/>
              </p:cNvPicPr>
              <p:nvPr/>
            </p:nvPicPr>
            <p:blipFill rotWithShape="1">
              <a:blip r:embed="rId2"/>
              <a:srcRect t="9996" r="3761"/>
              <a:stretch/>
            </p:blipFill>
            <p:spPr>
              <a:xfrm>
                <a:off x="3201321" y="744579"/>
                <a:ext cx="4471548" cy="3973530"/>
              </a:xfrm>
              <a:prstGeom prst="rect">
                <a:avLst/>
              </a:prstGeom>
            </p:spPr>
          </p:pic>
          <p:pic>
            <p:nvPicPr>
              <p:cNvPr id="15" name="図 14">
                <a:extLst>
                  <a:ext uri="{FF2B5EF4-FFF2-40B4-BE49-F238E27FC236}">
                    <a16:creationId xmlns:a16="http://schemas.microsoft.com/office/drawing/2014/main" id="{A802C41D-A4C0-B13A-7219-AC7060DD72D8}"/>
                  </a:ext>
                </a:extLst>
              </p:cNvPr>
              <p:cNvPicPr>
                <a:picLocks noChangeAspect="1"/>
              </p:cNvPicPr>
              <p:nvPr/>
            </p:nvPicPr>
            <p:blipFill rotWithShape="1">
              <a:blip r:embed="rId2"/>
              <a:srcRect l="47600" t="25773" r="13790" b="71350"/>
              <a:stretch/>
            </p:blipFill>
            <p:spPr>
              <a:xfrm>
                <a:off x="5414964" y="1884806"/>
                <a:ext cx="1793907" cy="127020"/>
              </a:xfrm>
              <a:prstGeom prst="rect">
                <a:avLst/>
              </a:prstGeom>
            </p:spPr>
          </p:pic>
        </p:grpSp>
        <p:sp>
          <p:nvSpPr>
            <p:cNvPr id="12" name="正方形/長方形 11">
              <a:extLst>
                <a:ext uri="{FF2B5EF4-FFF2-40B4-BE49-F238E27FC236}">
                  <a16:creationId xmlns:a16="http://schemas.microsoft.com/office/drawing/2014/main" id="{947DFDE1-B11A-BFC8-B9FA-706B1C17A446}"/>
                </a:ext>
              </a:extLst>
            </p:cNvPr>
            <p:cNvSpPr/>
            <p:nvPr/>
          </p:nvSpPr>
          <p:spPr>
            <a:xfrm>
              <a:off x="4198620" y="1242060"/>
              <a:ext cx="3169919" cy="464821"/>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13" name="正方形/長方形 12">
              <a:extLst>
                <a:ext uri="{FF2B5EF4-FFF2-40B4-BE49-F238E27FC236}">
                  <a16:creationId xmlns:a16="http://schemas.microsoft.com/office/drawing/2014/main" id="{60530023-7C79-F475-2C48-CF74B9A7F88D}"/>
                </a:ext>
              </a:extLst>
            </p:cNvPr>
            <p:cNvSpPr/>
            <p:nvPr/>
          </p:nvSpPr>
          <p:spPr>
            <a:xfrm>
              <a:off x="4198620" y="1706192"/>
              <a:ext cx="3169919" cy="464821"/>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14" name="正方形/長方形 13">
              <a:extLst>
                <a:ext uri="{FF2B5EF4-FFF2-40B4-BE49-F238E27FC236}">
                  <a16:creationId xmlns:a16="http://schemas.microsoft.com/office/drawing/2014/main" id="{C3CA1BE2-C3CE-BD1E-4EC0-CCC5BB09A319}"/>
                </a:ext>
              </a:extLst>
            </p:cNvPr>
            <p:cNvSpPr/>
            <p:nvPr/>
          </p:nvSpPr>
          <p:spPr>
            <a:xfrm>
              <a:off x="5434014" y="4538663"/>
              <a:ext cx="671512" cy="179102"/>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grpSp>
      <p:sp>
        <p:nvSpPr>
          <p:cNvPr id="19" name="角丸四角形吹き出し 19">
            <a:extLst>
              <a:ext uri="{FF2B5EF4-FFF2-40B4-BE49-F238E27FC236}">
                <a16:creationId xmlns:a16="http://schemas.microsoft.com/office/drawing/2014/main" id="{BE000930-CA3E-0265-8320-D27F4DD4F7F3}"/>
              </a:ext>
            </a:extLst>
          </p:cNvPr>
          <p:cNvSpPr/>
          <p:nvPr/>
        </p:nvSpPr>
        <p:spPr>
          <a:xfrm>
            <a:off x="7458117" y="529980"/>
            <a:ext cx="1608292" cy="1115940"/>
          </a:xfrm>
          <a:prstGeom prst="wedgeRoundRectCallout">
            <a:avLst>
              <a:gd name="adj1" fmla="val -74020"/>
              <a:gd name="adj2" fmla="val 25629"/>
              <a:gd name="adj3" fmla="val 16667"/>
            </a:avLst>
          </a:prstGeom>
          <a:solidFill>
            <a:srgbClr val="FFFF00"/>
          </a:solidFill>
          <a:ln w="12700" cap="flat" cmpd="sng" algn="ctr">
            <a:solidFill>
              <a:srgbClr val="5B9BD5">
                <a:shade val="50000"/>
              </a:srgbClr>
            </a:solidFill>
            <a:prstDash val="solid"/>
            <a:miter lim="800000"/>
          </a:ln>
          <a:effectLst/>
        </p:spPr>
        <p:txBody>
          <a:bodyPr rtlCol="0" anchor="ctr"/>
          <a:lstStyle/>
          <a:p>
            <a:pPr>
              <a:defRPr/>
            </a:pPr>
            <a:r>
              <a:rPr kumimoji="0" lang="ja-JP" altLang="en-US" sz="900" kern="0" dirty="0">
                <a:solidFill>
                  <a:prstClr val="black"/>
                </a:solidFill>
                <a:latin typeface="Yu Gothic UI" panose="020B0500000000000000" pitchFamily="34" charset="-128"/>
                <a:ea typeface="Yu Gothic UI" panose="020B0500000000000000" pitchFamily="34" charset="-128"/>
              </a:rPr>
              <a:t>スケジュール１を日中撮影用</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900" kern="0" dirty="0">
                <a:solidFill>
                  <a:prstClr val="black"/>
                </a:solidFill>
                <a:latin typeface="Yu Gothic UI" panose="020B0500000000000000" pitchFamily="34" charset="-128"/>
                <a:ea typeface="Yu Gothic UI" panose="020B0500000000000000" pitchFamily="34" charset="-128"/>
              </a:rPr>
              <a:t>として設定します。</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defRPr/>
            </a:pP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900" kern="0" dirty="0">
                <a:solidFill>
                  <a:prstClr val="black"/>
                </a:solidFill>
                <a:latin typeface="Yu Gothic UI" panose="020B0500000000000000" pitchFamily="34" charset="-128"/>
                <a:ea typeface="Yu Gothic UI" panose="020B0500000000000000" pitchFamily="34" charset="-128"/>
              </a:rPr>
              <a:t>動作モード：日中モード</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900" kern="0" dirty="0">
                <a:solidFill>
                  <a:prstClr val="black"/>
                </a:solidFill>
                <a:latin typeface="Yu Gothic UI" panose="020B0500000000000000" pitchFamily="34" charset="-128"/>
                <a:ea typeface="Yu Gothic UI" panose="020B0500000000000000" pitchFamily="34" charset="-128"/>
              </a:rPr>
              <a:t>スケジュール：</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900" kern="0" dirty="0">
                <a:solidFill>
                  <a:prstClr val="black"/>
                </a:solidFill>
                <a:latin typeface="Yu Gothic UI" panose="020B0500000000000000" pitchFamily="34" charset="-128"/>
                <a:ea typeface="Yu Gothic UI" panose="020B0500000000000000" pitchFamily="34" charset="-128"/>
              </a:rPr>
              <a:t>　曜日　：月～日</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900" kern="0" dirty="0">
                <a:solidFill>
                  <a:prstClr val="black"/>
                </a:solidFill>
                <a:latin typeface="Yu Gothic UI" panose="020B0500000000000000" pitchFamily="34" charset="-128"/>
                <a:ea typeface="Yu Gothic UI" panose="020B0500000000000000" pitchFamily="34" charset="-128"/>
              </a:rPr>
              <a:t>　時間帯：</a:t>
            </a:r>
            <a:r>
              <a:rPr kumimoji="0" lang="en-US" altLang="ja-JP" sz="900" kern="0" dirty="0">
                <a:solidFill>
                  <a:prstClr val="black"/>
                </a:solidFill>
                <a:latin typeface="Yu Gothic UI" panose="020B0500000000000000" pitchFamily="34" charset="-128"/>
                <a:ea typeface="Yu Gothic UI" panose="020B0500000000000000" pitchFamily="34" charset="-128"/>
              </a:rPr>
              <a:t>8:00</a:t>
            </a:r>
            <a:r>
              <a:rPr kumimoji="0" lang="ja-JP" altLang="en-US" sz="900" kern="0" dirty="0">
                <a:solidFill>
                  <a:prstClr val="black"/>
                </a:solidFill>
                <a:latin typeface="Yu Gothic UI" panose="020B0500000000000000" pitchFamily="34" charset="-128"/>
                <a:ea typeface="Yu Gothic UI" panose="020B0500000000000000" pitchFamily="34" charset="-128"/>
              </a:rPr>
              <a:t>～</a:t>
            </a:r>
            <a:r>
              <a:rPr kumimoji="0" lang="en-US" altLang="ja-JP" sz="900" kern="0" dirty="0">
                <a:solidFill>
                  <a:prstClr val="black"/>
                </a:solidFill>
                <a:latin typeface="Yu Gothic UI" panose="020B0500000000000000" pitchFamily="34" charset="-128"/>
                <a:ea typeface="Yu Gothic UI" panose="020B0500000000000000" pitchFamily="34" charset="-128"/>
              </a:rPr>
              <a:t>16:00</a:t>
            </a:r>
          </a:p>
        </p:txBody>
      </p:sp>
      <p:sp>
        <p:nvSpPr>
          <p:cNvPr id="20" name="角丸四角形吹き出し 19">
            <a:extLst>
              <a:ext uri="{FF2B5EF4-FFF2-40B4-BE49-F238E27FC236}">
                <a16:creationId xmlns:a16="http://schemas.microsoft.com/office/drawing/2014/main" id="{CB093650-9A16-D796-EBC3-6E1FC77356BE}"/>
              </a:ext>
            </a:extLst>
          </p:cNvPr>
          <p:cNvSpPr/>
          <p:nvPr/>
        </p:nvSpPr>
        <p:spPr>
          <a:xfrm>
            <a:off x="7458117" y="2144342"/>
            <a:ext cx="1608292" cy="1040818"/>
          </a:xfrm>
          <a:prstGeom prst="wedgeRoundRectCallout">
            <a:avLst>
              <a:gd name="adj1" fmla="val -73545"/>
              <a:gd name="adj2" fmla="val -78009"/>
              <a:gd name="adj3" fmla="val 16667"/>
            </a:avLst>
          </a:prstGeom>
          <a:solidFill>
            <a:srgbClr val="FFFF00"/>
          </a:solidFill>
          <a:ln w="12700" cap="flat" cmpd="sng" algn="ctr">
            <a:solidFill>
              <a:srgbClr val="5B9BD5">
                <a:shade val="50000"/>
              </a:srgbClr>
            </a:solidFill>
            <a:prstDash val="solid"/>
            <a:miter lim="800000"/>
          </a:ln>
          <a:effectLst/>
        </p:spPr>
        <p:txBody>
          <a:bodyPr rtlCol="0" anchor="ctr"/>
          <a:lstStyle/>
          <a:p>
            <a:pPr>
              <a:defRPr/>
            </a:pPr>
            <a:r>
              <a:rPr kumimoji="0" lang="ja-JP" altLang="en-US" sz="900" kern="0" dirty="0">
                <a:solidFill>
                  <a:prstClr val="black"/>
                </a:solidFill>
                <a:latin typeface="Yu Gothic UI" panose="020B0500000000000000" pitchFamily="34" charset="-128"/>
                <a:ea typeface="Yu Gothic UI" panose="020B0500000000000000" pitchFamily="34" charset="-128"/>
              </a:rPr>
              <a:t>スケジュール２を夜間撮影用として設定します。</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defRPr/>
            </a:pP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900" kern="0" dirty="0">
                <a:solidFill>
                  <a:prstClr val="black"/>
                </a:solidFill>
                <a:latin typeface="Yu Gothic UI" panose="020B0500000000000000" pitchFamily="34" charset="-128"/>
                <a:ea typeface="Yu Gothic UI" panose="020B0500000000000000" pitchFamily="34" charset="-128"/>
              </a:rPr>
              <a:t>動作モード：夜間モード</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900" kern="0" dirty="0">
                <a:solidFill>
                  <a:prstClr val="black"/>
                </a:solidFill>
                <a:latin typeface="Yu Gothic UI" panose="020B0500000000000000" pitchFamily="34" charset="-128"/>
                <a:ea typeface="Yu Gothic UI" panose="020B0500000000000000" pitchFamily="34" charset="-128"/>
              </a:rPr>
              <a:t>スケジュール：</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900" kern="0" dirty="0">
                <a:solidFill>
                  <a:prstClr val="black"/>
                </a:solidFill>
                <a:latin typeface="Yu Gothic UI" panose="020B0500000000000000" pitchFamily="34" charset="-128"/>
                <a:ea typeface="Yu Gothic UI" panose="020B0500000000000000" pitchFamily="34" charset="-128"/>
              </a:rPr>
              <a:t>　曜日　：月～日</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900" kern="0" dirty="0">
                <a:solidFill>
                  <a:prstClr val="black"/>
                </a:solidFill>
                <a:latin typeface="Yu Gothic UI" panose="020B0500000000000000" pitchFamily="34" charset="-128"/>
                <a:ea typeface="Yu Gothic UI" panose="020B0500000000000000" pitchFamily="34" charset="-128"/>
              </a:rPr>
              <a:t>　時間帯：</a:t>
            </a:r>
            <a:r>
              <a:rPr kumimoji="0" lang="en-US" altLang="ja-JP" sz="900" kern="0" dirty="0">
                <a:solidFill>
                  <a:prstClr val="black"/>
                </a:solidFill>
                <a:latin typeface="Yu Gothic UI" panose="020B0500000000000000" pitchFamily="34" charset="-128"/>
                <a:ea typeface="Yu Gothic UI" panose="020B0500000000000000" pitchFamily="34" charset="-128"/>
              </a:rPr>
              <a:t>16:00</a:t>
            </a:r>
            <a:r>
              <a:rPr kumimoji="0" lang="ja-JP" altLang="en-US" sz="900" kern="0" dirty="0">
                <a:solidFill>
                  <a:prstClr val="black"/>
                </a:solidFill>
                <a:latin typeface="Yu Gothic UI" panose="020B0500000000000000" pitchFamily="34" charset="-128"/>
                <a:ea typeface="Yu Gothic UI" panose="020B0500000000000000" pitchFamily="34" charset="-128"/>
              </a:rPr>
              <a:t>～</a:t>
            </a:r>
            <a:r>
              <a:rPr kumimoji="0" lang="en-US" altLang="ja-JP" sz="900" kern="0" dirty="0">
                <a:solidFill>
                  <a:prstClr val="black"/>
                </a:solidFill>
                <a:latin typeface="Yu Gothic UI" panose="020B0500000000000000" pitchFamily="34" charset="-128"/>
                <a:ea typeface="Yu Gothic UI" panose="020B0500000000000000" pitchFamily="34" charset="-128"/>
              </a:rPr>
              <a:t>8:00</a:t>
            </a:r>
          </a:p>
        </p:txBody>
      </p:sp>
      <p:sp>
        <p:nvSpPr>
          <p:cNvPr id="21" name="角丸四角形吹き出し 19">
            <a:extLst>
              <a:ext uri="{FF2B5EF4-FFF2-40B4-BE49-F238E27FC236}">
                <a16:creationId xmlns:a16="http://schemas.microsoft.com/office/drawing/2014/main" id="{E2C5A0B9-3BC8-D533-F609-A77EF5974245}"/>
              </a:ext>
            </a:extLst>
          </p:cNvPr>
          <p:cNvSpPr/>
          <p:nvPr/>
        </p:nvSpPr>
        <p:spPr>
          <a:xfrm>
            <a:off x="7458117" y="4305300"/>
            <a:ext cx="1608292" cy="419100"/>
          </a:xfrm>
          <a:prstGeom prst="wedgeRoundRectCallout">
            <a:avLst>
              <a:gd name="adj1" fmla="val -134664"/>
              <a:gd name="adj2" fmla="val 31503"/>
              <a:gd name="adj3" fmla="val 16667"/>
            </a:avLst>
          </a:prstGeom>
          <a:solidFill>
            <a:srgbClr val="FFFF00"/>
          </a:solidFill>
          <a:ln w="12700" cap="flat" cmpd="sng" algn="ctr">
            <a:solidFill>
              <a:srgbClr val="5B9BD5">
                <a:shade val="50000"/>
              </a:srgbClr>
            </a:solidFill>
            <a:prstDash val="solid"/>
            <a:miter lim="800000"/>
          </a:ln>
          <a:effectLst/>
        </p:spPr>
        <p:txBody>
          <a:bodyPr rtlCol="0" anchor="ctr"/>
          <a:lstStyle/>
          <a:p>
            <a:pPr>
              <a:defRPr/>
            </a:pPr>
            <a:r>
              <a:rPr kumimoji="0" lang="ja-JP" altLang="en-US" sz="900" kern="0" dirty="0">
                <a:solidFill>
                  <a:prstClr val="black"/>
                </a:solidFill>
                <a:latin typeface="Yu Gothic UI" panose="020B0500000000000000" pitchFamily="34" charset="-128"/>
                <a:ea typeface="Yu Gothic UI" panose="020B0500000000000000" pitchFamily="34" charset="-128"/>
              </a:rPr>
              <a:t>入力した内容を設定します。</a:t>
            </a:r>
            <a:endParaRPr kumimoji="0" lang="en-US" altLang="ja-JP" sz="900" kern="0" dirty="0">
              <a:solidFill>
                <a:prstClr val="black"/>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6058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C8BDFE2-1B84-4BCC-9C5E-D58837378586}"/>
              </a:ext>
            </a:extLst>
          </p:cNvPr>
          <p:cNvPicPr>
            <a:picLocks noChangeAspect="1"/>
          </p:cNvPicPr>
          <p:nvPr/>
        </p:nvPicPr>
        <p:blipFill rotWithShape="1">
          <a:blip r:embed="rId2"/>
          <a:srcRect l="51448" t="6784" r="-615" b="51698"/>
          <a:stretch/>
        </p:blipFill>
        <p:spPr>
          <a:xfrm>
            <a:off x="204360" y="1912619"/>
            <a:ext cx="5524498" cy="2847292"/>
          </a:xfrm>
          <a:prstGeom prst="rect">
            <a:avLst/>
          </a:prstGeom>
        </p:spPr>
      </p:pic>
      <p:sp>
        <p:nvSpPr>
          <p:cNvPr id="2" name="タイトル 1"/>
          <p:cNvSpPr>
            <a:spLocks noGrp="1"/>
          </p:cNvSpPr>
          <p:nvPr>
            <p:ph type="title"/>
          </p:nvPr>
        </p:nvSpPr>
        <p:spPr/>
        <p:txBody>
          <a:bodyPr/>
          <a:lstStyle/>
          <a:p>
            <a:r>
              <a:rPr kumimoji="1" lang="ja-JP" altLang="en-US" dirty="0"/>
              <a:t>カメラの設定：通知タブ</a:t>
            </a:r>
          </a:p>
        </p:txBody>
      </p:sp>
      <p:sp>
        <p:nvSpPr>
          <p:cNvPr id="3" name="AutoShape 6">
            <a:extLst>
              <a:ext uri="{FF2B5EF4-FFF2-40B4-BE49-F238E27FC236}">
                <a16:creationId xmlns:a16="http://schemas.microsoft.com/office/drawing/2014/main" id="{60EABB90-C966-25CC-7886-4461F6E98CA2}"/>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認識結果を通知する動作を設定をします</a:t>
            </a:r>
          </a:p>
        </p:txBody>
      </p:sp>
      <p:sp>
        <p:nvSpPr>
          <p:cNvPr id="4" name="角丸四角形 3">
            <a:extLst>
              <a:ext uri="{FF2B5EF4-FFF2-40B4-BE49-F238E27FC236}">
                <a16:creationId xmlns:a16="http://schemas.microsoft.com/office/drawing/2014/main" id="{A10213FB-8D18-ACFD-F560-0ADE929DCACA}"/>
              </a:ext>
            </a:extLst>
          </p:cNvPr>
          <p:cNvSpPr/>
          <p:nvPr/>
        </p:nvSpPr>
        <p:spPr>
          <a:xfrm>
            <a:off x="204359" y="1032580"/>
            <a:ext cx="3603366" cy="880040"/>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游ゴシック" panose="020B0400000000000000" pitchFamily="50" charset="-128"/>
                <a:ea typeface="游ゴシック" panose="020B0400000000000000" pitchFamily="50" charset="-128"/>
              </a:rPr>
              <a:t>通知先を設定する</a:t>
            </a:r>
            <a:endParaRPr kumimoji="0" lang="en-US" altLang="ja-JP" sz="1050" kern="0" dirty="0">
              <a:solidFill>
                <a:prstClr val="black"/>
              </a:solidFill>
              <a:latin typeface="游ゴシック" panose="020B0400000000000000" pitchFamily="50" charset="-128"/>
              <a:ea typeface="游ゴシック" panose="020B0400000000000000" pitchFamily="50" charset="-128"/>
            </a:endParaRPr>
          </a:p>
          <a:p>
            <a:pPr>
              <a:defRPr/>
            </a:pPr>
            <a:r>
              <a:rPr kumimoji="0" lang="ja-JP" altLang="en-US" sz="1050" kern="0" dirty="0">
                <a:solidFill>
                  <a:srgbClr val="2C32FB"/>
                </a:solidFill>
                <a:latin typeface="Yu Gothic UI" panose="020B0500000000000000" pitchFamily="34" charset="-128"/>
                <a:ea typeface="Yu Gothic UI" panose="020B0500000000000000" pitchFamily="34" charset="-128"/>
              </a:rPr>
              <a:t>認識した内容を、</a:t>
            </a:r>
            <a:r>
              <a:rPr kumimoji="0" lang="en-US" altLang="ja-JP" sz="1050" kern="0" dirty="0">
                <a:solidFill>
                  <a:srgbClr val="2C32FB"/>
                </a:solidFill>
                <a:latin typeface="Yu Gothic UI" panose="020B0500000000000000" pitchFamily="34" charset="-128"/>
                <a:ea typeface="Yu Gothic UI" panose="020B0500000000000000" pitchFamily="34" charset="-128"/>
              </a:rPr>
              <a:t>4</a:t>
            </a:r>
            <a:r>
              <a:rPr kumimoji="0" lang="ja-JP" altLang="en-US" sz="1050" kern="0" dirty="0">
                <a:solidFill>
                  <a:srgbClr val="2C32FB"/>
                </a:solidFill>
                <a:latin typeface="Yu Gothic UI" panose="020B0500000000000000" pitchFamily="34" charset="-128"/>
                <a:ea typeface="Yu Gothic UI" panose="020B0500000000000000" pitchFamily="34" charset="-128"/>
              </a:rPr>
              <a:t>か所の通知先アドレスに通知できます。</a:t>
            </a:r>
          </a:p>
          <a:p>
            <a:pPr>
              <a:defRPr/>
            </a:pPr>
            <a:r>
              <a:rPr kumimoji="0" lang="ja-JP" altLang="en-US" sz="1050" kern="0" dirty="0">
                <a:solidFill>
                  <a:srgbClr val="2C32FB"/>
                </a:solidFill>
                <a:latin typeface="Yu Gothic UI" panose="020B0500000000000000" pitchFamily="34" charset="-128"/>
                <a:ea typeface="Yu Gothic UI" panose="020B0500000000000000" pitchFamily="34" charset="-128"/>
              </a:rPr>
              <a:t>通知先</a:t>
            </a:r>
            <a:r>
              <a:rPr kumimoji="0" lang="en-US" altLang="ja-JP" sz="1050" kern="0" dirty="0">
                <a:solidFill>
                  <a:srgbClr val="2C32FB"/>
                </a:solidFill>
                <a:latin typeface="Yu Gothic UI" panose="020B0500000000000000" pitchFamily="34" charset="-128"/>
                <a:ea typeface="Yu Gothic UI" panose="020B0500000000000000" pitchFamily="34" charset="-128"/>
              </a:rPr>
              <a:t>(1</a:t>
            </a:r>
            <a:r>
              <a:rPr kumimoji="0" lang="ja-JP" altLang="en-US" sz="1050" kern="0" dirty="0">
                <a:solidFill>
                  <a:srgbClr val="2C32FB"/>
                </a:solidFill>
                <a:latin typeface="Yu Gothic UI" panose="020B0500000000000000" pitchFamily="34" charset="-128"/>
                <a:ea typeface="Yu Gothic UI" panose="020B0500000000000000" pitchFamily="34" charset="-128"/>
              </a:rPr>
              <a:t>～</a:t>
            </a:r>
            <a:r>
              <a:rPr kumimoji="0" lang="en-US" altLang="ja-JP" sz="1050" kern="0" dirty="0">
                <a:solidFill>
                  <a:srgbClr val="2C32FB"/>
                </a:solidFill>
                <a:latin typeface="Yu Gothic UI" panose="020B0500000000000000" pitchFamily="34" charset="-128"/>
                <a:ea typeface="Yu Gothic UI" panose="020B0500000000000000" pitchFamily="34" charset="-128"/>
              </a:rPr>
              <a:t>4)</a:t>
            </a:r>
            <a:r>
              <a:rPr kumimoji="0" lang="ja-JP" altLang="en-US" sz="1050" kern="0" dirty="0">
                <a:solidFill>
                  <a:srgbClr val="2C32FB"/>
                </a:solidFill>
                <a:latin typeface="Yu Gothic UI" panose="020B0500000000000000" pitchFamily="34" charset="-128"/>
                <a:ea typeface="Yu Gothic UI" panose="020B0500000000000000" pitchFamily="34" charset="-128"/>
              </a:rPr>
              <a:t>の「通知」にチェックを入れ、通知先の</a:t>
            </a:r>
            <a:r>
              <a:rPr kumimoji="0" lang="en-US" altLang="ja-JP" sz="1050" kern="0" dirty="0">
                <a:solidFill>
                  <a:srgbClr val="2C32FB"/>
                </a:solidFill>
                <a:latin typeface="Yu Gothic UI" panose="020B0500000000000000" pitchFamily="34" charset="-128"/>
                <a:ea typeface="Yu Gothic UI" panose="020B0500000000000000" pitchFamily="34" charset="-128"/>
              </a:rPr>
              <a:t>IP</a:t>
            </a:r>
            <a:r>
              <a:rPr kumimoji="0" lang="ja-JP" altLang="en-US" sz="1050" kern="0" dirty="0">
                <a:solidFill>
                  <a:srgbClr val="2C32FB"/>
                </a:solidFill>
                <a:latin typeface="Yu Gothic UI" panose="020B0500000000000000" pitchFamily="34" charset="-128"/>
                <a:ea typeface="Yu Gothic UI" panose="020B0500000000000000" pitchFamily="34" charset="-128"/>
              </a:rPr>
              <a:t>アドレスを設定します</a:t>
            </a:r>
          </a:p>
        </p:txBody>
      </p:sp>
      <p:sp>
        <p:nvSpPr>
          <p:cNvPr id="6" name="角丸四角形 7">
            <a:extLst>
              <a:ext uri="{FF2B5EF4-FFF2-40B4-BE49-F238E27FC236}">
                <a16:creationId xmlns:a16="http://schemas.microsoft.com/office/drawing/2014/main" id="{83B8E139-59B3-4CD4-9B9E-EC43E97A976C}"/>
              </a:ext>
            </a:extLst>
          </p:cNvPr>
          <p:cNvSpPr/>
          <p:nvPr/>
        </p:nvSpPr>
        <p:spPr>
          <a:xfrm>
            <a:off x="5003619" y="1032579"/>
            <a:ext cx="3386847" cy="880040"/>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通知するエリアを選択する</a:t>
            </a:r>
            <a:br>
              <a:rPr kumimoji="0" lang="en-US" altLang="ja-JP" sz="1050" kern="0" dirty="0">
                <a:solidFill>
                  <a:prstClr val="black"/>
                </a:solidFill>
                <a:latin typeface="Yu Gothic UI" panose="020B0500000000000000" pitchFamily="34" charset="-128"/>
                <a:ea typeface="Yu Gothic UI" panose="020B0500000000000000" pitchFamily="34" charset="-128"/>
              </a:rPr>
            </a:br>
            <a:r>
              <a:rPr kumimoji="0" lang="ja-JP" altLang="en-US" sz="1050" kern="0" dirty="0">
                <a:solidFill>
                  <a:srgbClr val="0000FF"/>
                </a:solidFill>
                <a:latin typeface="Yu Gothic UI" panose="020B0500000000000000" pitchFamily="34" charset="-128"/>
                <a:ea typeface="Yu Gothic UI" panose="020B0500000000000000" pitchFamily="34" charset="-128"/>
              </a:rPr>
              <a:t>エリア１、エリア２、両方（全エリア）のいずれかを選択し、</a:t>
            </a:r>
          </a:p>
          <a:p>
            <a:pPr>
              <a:defRPr/>
            </a:pPr>
            <a:r>
              <a:rPr kumimoji="0" lang="ja-JP" altLang="en-US" sz="1050" kern="0" dirty="0">
                <a:solidFill>
                  <a:srgbClr val="0000FF"/>
                </a:solidFill>
                <a:latin typeface="Yu Gothic UI" panose="020B0500000000000000" pitchFamily="34" charset="-128"/>
                <a:ea typeface="Yu Gothic UI" panose="020B0500000000000000" pitchFamily="34" charset="-128"/>
              </a:rPr>
              <a:t>結果を通知する画像の位置を設定します</a:t>
            </a:r>
          </a:p>
        </p:txBody>
      </p:sp>
      <p:sp>
        <p:nvSpPr>
          <p:cNvPr id="7" name="正方形/長方形 6">
            <a:extLst>
              <a:ext uri="{FF2B5EF4-FFF2-40B4-BE49-F238E27FC236}">
                <a16:creationId xmlns:a16="http://schemas.microsoft.com/office/drawing/2014/main" id="{C336897D-72DF-1A00-F9E7-1DE619681B48}"/>
              </a:ext>
            </a:extLst>
          </p:cNvPr>
          <p:cNvSpPr/>
          <p:nvPr/>
        </p:nvSpPr>
        <p:spPr>
          <a:xfrm>
            <a:off x="5067752" y="861184"/>
            <a:ext cx="972000"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Step-14-2</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9" name="正方形/長方形 8">
            <a:extLst>
              <a:ext uri="{FF2B5EF4-FFF2-40B4-BE49-F238E27FC236}">
                <a16:creationId xmlns:a16="http://schemas.microsoft.com/office/drawing/2014/main" id="{86F9CA0F-DF6B-593F-AAFF-AB85E997AD61}"/>
              </a:ext>
            </a:extLst>
          </p:cNvPr>
          <p:cNvSpPr/>
          <p:nvPr/>
        </p:nvSpPr>
        <p:spPr>
          <a:xfrm>
            <a:off x="4045401" y="2354101"/>
            <a:ext cx="772132" cy="473690"/>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游ゴシック" panose="020B0400000000000000" pitchFamily="50" charset="-128"/>
              <a:ea typeface="游ゴシック" panose="020B0400000000000000" pitchFamily="50" charset="-128"/>
            </a:endParaRPr>
          </a:p>
        </p:txBody>
      </p:sp>
      <p:sp>
        <p:nvSpPr>
          <p:cNvPr id="10" name="正方形/長方形 9">
            <a:extLst>
              <a:ext uri="{FF2B5EF4-FFF2-40B4-BE49-F238E27FC236}">
                <a16:creationId xmlns:a16="http://schemas.microsoft.com/office/drawing/2014/main" id="{8926061F-9F19-C0DD-9DF0-19BF40DEFF55}"/>
              </a:ext>
            </a:extLst>
          </p:cNvPr>
          <p:cNvSpPr/>
          <p:nvPr/>
        </p:nvSpPr>
        <p:spPr>
          <a:xfrm>
            <a:off x="609405" y="2354101"/>
            <a:ext cx="3198320" cy="428408"/>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E01E8EC2-E039-5BDA-7B7B-B2B36CBE708E}"/>
              </a:ext>
            </a:extLst>
          </p:cNvPr>
          <p:cNvSpPr/>
          <p:nvPr/>
        </p:nvSpPr>
        <p:spPr>
          <a:xfrm>
            <a:off x="1098543" y="1943908"/>
            <a:ext cx="784848" cy="257666"/>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游ゴシック" panose="020B0400000000000000" pitchFamily="50" charset="-128"/>
              <a:ea typeface="游ゴシック" panose="020B0400000000000000" pitchFamily="50" charset="-128"/>
            </a:endParaRPr>
          </a:p>
        </p:txBody>
      </p:sp>
      <p:sp>
        <p:nvSpPr>
          <p:cNvPr id="8" name="正方形/長方形 7">
            <a:extLst>
              <a:ext uri="{FF2B5EF4-FFF2-40B4-BE49-F238E27FC236}">
                <a16:creationId xmlns:a16="http://schemas.microsoft.com/office/drawing/2014/main" id="{2EDA65D3-1D3B-32DF-3969-4035E027CFBD}"/>
              </a:ext>
            </a:extLst>
          </p:cNvPr>
          <p:cNvSpPr/>
          <p:nvPr/>
        </p:nvSpPr>
        <p:spPr>
          <a:xfrm>
            <a:off x="268492" y="861184"/>
            <a:ext cx="972000" cy="247949"/>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Step-14-1</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654160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システム設計の制約事項</a:t>
            </a:r>
          </a:p>
        </p:txBody>
      </p:sp>
      <p:sp>
        <p:nvSpPr>
          <p:cNvPr id="3" name="コンテンツ プレースホルダー 2">
            <a:extLst>
              <a:ext uri="{FF2B5EF4-FFF2-40B4-BE49-F238E27FC236}">
                <a16:creationId xmlns:a16="http://schemas.microsoft.com/office/drawing/2014/main" id="{3F995861-D0CA-DA5E-0575-0EC714699F9B}"/>
              </a:ext>
            </a:extLst>
          </p:cNvPr>
          <p:cNvSpPr txBox="1">
            <a:spLocks/>
          </p:cNvSpPr>
          <p:nvPr/>
        </p:nvSpPr>
        <p:spPr>
          <a:xfrm>
            <a:off x="150354" y="586740"/>
            <a:ext cx="8818386" cy="2930115"/>
          </a:xfrm>
          <a:prstGeom prst="rect">
            <a:avLst/>
          </a:prstGeom>
        </p:spPr>
        <p:txBody>
          <a:bodyPr vert="horz" lIns="68580" tIns="34290" rIns="68580" bIns="34290" rtlCol="0" anchor="t" anchorCtr="0"/>
          <a:lstStyle>
            <a:defPPr>
              <a:defRPr lang="ja-JP"/>
            </a:defPPr>
            <a:lvl1pPr algn="r" rtl="0" fontAlgn="base">
              <a:lnSpc>
                <a:spcPct val="120000"/>
              </a:lnSpc>
              <a:spcBef>
                <a:spcPct val="0"/>
              </a:spcBef>
              <a:spcAft>
                <a:spcPct val="0"/>
              </a:spcAft>
              <a:defRPr kumimoji="1" sz="1200" b="1" kern="1200">
                <a:solidFill>
                  <a:schemeClr val="tx1">
                    <a:tint val="75000"/>
                  </a:schemeClr>
                </a:solidFill>
                <a:latin typeface="ＭＳ Ｐゴシック" pitchFamily="50" charset="-128"/>
                <a:ea typeface="ＭＳ Ｐゴシック" pitchFamily="50" charset="-128"/>
                <a:cs typeface="+mn-cs"/>
              </a:defRPr>
            </a:lvl1pPr>
            <a:lvl2pPr marL="457200" algn="ctr" rtl="0" fontAlgn="base">
              <a:lnSpc>
                <a:spcPct val="120000"/>
              </a:lnSpc>
              <a:spcBef>
                <a:spcPct val="0"/>
              </a:spcBef>
              <a:spcAft>
                <a:spcPct val="0"/>
              </a:spcAft>
              <a:defRPr kumimoji="1" sz="3200" b="1" kern="1200">
                <a:solidFill>
                  <a:schemeClr val="tx1"/>
                </a:solidFill>
                <a:latin typeface="ＭＳ Ｐゴシック" pitchFamily="50" charset="-128"/>
                <a:ea typeface="ＭＳ Ｐゴシック" pitchFamily="50" charset="-128"/>
                <a:cs typeface="+mn-cs"/>
              </a:defRPr>
            </a:lvl2pPr>
            <a:lvl3pPr marL="914400" algn="ctr" rtl="0" fontAlgn="base">
              <a:lnSpc>
                <a:spcPct val="120000"/>
              </a:lnSpc>
              <a:spcBef>
                <a:spcPct val="0"/>
              </a:spcBef>
              <a:spcAft>
                <a:spcPct val="0"/>
              </a:spcAft>
              <a:defRPr kumimoji="1" sz="3200" b="1" kern="1200">
                <a:solidFill>
                  <a:schemeClr val="tx1"/>
                </a:solidFill>
                <a:latin typeface="ＭＳ Ｐゴシック" pitchFamily="50" charset="-128"/>
                <a:ea typeface="ＭＳ Ｐゴシック" pitchFamily="50" charset="-128"/>
                <a:cs typeface="+mn-cs"/>
              </a:defRPr>
            </a:lvl3pPr>
            <a:lvl4pPr marL="1371600" algn="ctr" rtl="0" fontAlgn="base">
              <a:lnSpc>
                <a:spcPct val="120000"/>
              </a:lnSpc>
              <a:spcBef>
                <a:spcPct val="0"/>
              </a:spcBef>
              <a:spcAft>
                <a:spcPct val="0"/>
              </a:spcAft>
              <a:defRPr kumimoji="1" sz="3200" b="1" kern="1200">
                <a:solidFill>
                  <a:schemeClr val="tx1"/>
                </a:solidFill>
                <a:latin typeface="ＭＳ Ｐゴシック" pitchFamily="50" charset="-128"/>
                <a:ea typeface="ＭＳ Ｐゴシック" pitchFamily="50" charset="-128"/>
                <a:cs typeface="+mn-cs"/>
              </a:defRPr>
            </a:lvl4pPr>
            <a:lvl5pPr marL="1828800" algn="ctr" rtl="0" fontAlgn="base">
              <a:lnSpc>
                <a:spcPct val="120000"/>
              </a:lnSpc>
              <a:spcBef>
                <a:spcPct val="0"/>
              </a:spcBef>
              <a:spcAft>
                <a:spcPct val="0"/>
              </a:spcAft>
              <a:defRPr kumimoji="1" sz="3200" b="1" kern="1200">
                <a:solidFill>
                  <a:schemeClr val="tx1"/>
                </a:solidFill>
                <a:latin typeface="ＭＳ Ｐゴシック" pitchFamily="50" charset="-128"/>
                <a:ea typeface="ＭＳ Ｐゴシック" pitchFamily="50" charset="-128"/>
                <a:cs typeface="+mn-cs"/>
              </a:defRPr>
            </a:lvl5pPr>
            <a:lvl6pPr marL="2286000" algn="l" defTabSz="914400" rtl="0" eaLnBrk="1" latinLnBrk="0" hangingPunct="1">
              <a:defRPr kumimoji="1" sz="3200" b="1" kern="1200">
                <a:solidFill>
                  <a:schemeClr val="tx1"/>
                </a:solidFill>
                <a:latin typeface="ＭＳ Ｐゴシック" pitchFamily="50" charset="-128"/>
                <a:ea typeface="ＭＳ Ｐゴシック" pitchFamily="50" charset="-128"/>
                <a:cs typeface="+mn-cs"/>
              </a:defRPr>
            </a:lvl6pPr>
            <a:lvl7pPr marL="2743200" algn="l" defTabSz="914400" rtl="0" eaLnBrk="1" latinLnBrk="0" hangingPunct="1">
              <a:defRPr kumimoji="1" sz="3200" b="1" kern="1200">
                <a:solidFill>
                  <a:schemeClr val="tx1"/>
                </a:solidFill>
                <a:latin typeface="ＭＳ Ｐゴシック" pitchFamily="50" charset="-128"/>
                <a:ea typeface="ＭＳ Ｐゴシック" pitchFamily="50" charset="-128"/>
                <a:cs typeface="+mn-cs"/>
              </a:defRPr>
            </a:lvl7pPr>
            <a:lvl8pPr marL="3200400" algn="l" defTabSz="914400" rtl="0" eaLnBrk="1" latinLnBrk="0" hangingPunct="1">
              <a:defRPr kumimoji="1" sz="3200" b="1" kern="1200">
                <a:solidFill>
                  <a:schemeClr val="tx1"/>
                </a:solidFill>
                <a:latin typeface="ＭＳ Ｐゴシック" pitchFamily="50" charset="-128"/>
                <a:ea typeface="ＭＳ Ｐゴシック" pitchFamily="50" charset="-128"/>
                <a:cs typeface="+mn-cs"/>
              </a:defRPr>
            </a:lvl8pPr>
            <a:lvl9pPr marL="3657600" algn="l" defTabSz="914400" rtl="0" eaLnBrk="1" latinLnBrk="0" hangingPunct="1">
              <a:defRPr kumimoji="1" sz="3200" b="1" kern="1200">
                <a:solidFill>
                  <a:schemeClr val="tx1"/>
                </a:solidFill>
                <a:latin typeface="ＭＳ Ｐゴシック" pitchFamily="50" charset="-128"/>
                <a:ea typeface="ＭＳ Ｐゴシック" pitchFamily="50" charset="-128"/>
                <a:cs typeface="+mn-cs"/>
              </a:defRPr>
            </a:lvl9pPr>
          </a:lstStyle>
          <a:p>
            <a:pPr algn="l">
              <a:defRPr/>
            </a:pPr>
            <a:r>
              <a:rPr lang="ja-JP" altLang="en-US" sz="1350" dirty="0">
                <a:solidFill>
                  <a:sysClr val="windowText" lastClr="000000"/>
                </a:solidFill>
                <a:latin typeface="Yu Gothic UI" panose="020B0500000000000000" pitchFamily="34" charset="-128"/>
                <a:ea typeface="Yu Gothic UI" panose="020B0500000000000000" pitchFamily="34" charset="-128"/>
              </a:rPr>
              <a:t>②</a:t>
            </a:r>
            <a:r>
              <a:rPr lang="en-US" altLang="ja-JP" sz="1350" dirty="0">
                <a:solidFill>
                  <a:sysClr val="windowText" lastClr="000000"/>
                </a:solidFill>
                <a:latin typeface="Yu Gothic UI" panose="020B0500000000000000" pitchFamily="34" charset="-128"/>
                <a:ea typeface="Yu Gothic UI" panose="020B0500000000000000" pitchFamily="34" charset="-128"/>
              </a:rPr>
              <a:t>AI</a:t>
            </a:r>
            <a:r>
              <a:rPr lang="ja-JP" altLang="en-US" sz="1350" dirty="0">
                <a:solidFill>
                  <a:sysClr val="windowText" lastClr="000000"/>
                </a:solidFill>
                <a:latin typeface="Yu Gothic UI" panose="020B0500000000000000" pitchFamily="34" charset="-128"/>
                <a:ea typeface="Yu Gothic UI" panose="020B0500000000000000" pitchFamily="34" charset="-128"/>
              </a:rPr>
              <a:t>プライバシーガードアプリケーション使用時に、</a:t>
            </a:r>
            <a:r>
              <a:rPr lang="en-US" altLang="ja-JP" sz="1350" dirty="0">
                <a:solidFill>
                  <a:sysClr val="windowText" lastClr="000000"/>
                </a:solidFill>
                <a:latin typeface="Yu Gothic UI" panose="020B0500000000000000" pitchFamily="34" charset="-128"/>
                <a:ea typeface="Yu Gothic UI" panose="020B0500000000000000" pitchFamily="34" charset="-128"/>
              </a:rPr>
              <a:t> 4K</a:t>
            </a:r>
            <a:r>
              <a:rPr lang="ja-JP" altLang="en-US" sz="1350" dirty="0">
                <a:solidFill>
                  <a:sysClr val="windowText" lastClr="000000"/>
                </a:solidFill>
                <a:latin typeface="Yu Gothic UI" panose="020B0500000000000000" pitchFamily="34" charset="-128"/>
                <a:ea typeface="Yu Gothic UI" panose="020B0500000000000000" pitchFamily="34" charset="-128"/>
              </a:rPr>
              <a:t>ネットワークカメラで、ナンバー認識アプリケーションの設定画面を開く場合</a:t>
            </a:r>
            <a:endParaRPr lang="en-US" altLang="ja-JP" sz="1350" dirty="0">
              <a:solidFill>
                <a:sysClr val="windowText" lastClr="000000"/>
              </a:solidFill>
              <a:latin typeface="Yu Gothic UI" panose="020B0500000000000000" pitchFamily="34" charset="-128"/>
              <a:ea typeface="Yu Gothic UI" panose="020B0500000000000000" pitchFamily="34" charset="-128"/>
            </a:endParaRPr>
          </a:p>
          <a:p>
            <a:pPr algn="l">
              <a:defRPr/>
            </a:pPr>
            <a:endParaRPr lang="en-US" altLang="ja-JP" sz="1350" dirty="0">
              <a:solidFill>
                <a:sysClr val="windowText" lastClr="000000"/>
              </a:solidFill>
              <a:latin typeface="Yu Gothic UI" panose="020B0500000000000000" pitchFamily="34" charset="-128"/>
              <a:ea typeface="Yu Gothic UI" panose="020B0500000000000000" pitchFamily="34" charset="-128"/>
            </a:endParaRPr>
          </a:p>
          <a:p>
            <a:pPr algn="l">
              <a:defRPr/>
            </a:pPr>
            <a:r>
              <a:rPr lang="ja-JP" altLang="en-US" dirty="0">
                <a:solidFill>
                  <a:sysClr val="windowText" lastClr="000000"/>
                </a:solidFill>
                <a:latin typeface="Yu Gothic UI" panose="020B0500000000000000" pitchFamily="34" charset="-128"/>
                <a:ea typeface="Yu Gothic UI" panose="020B0500000000000000" pitchFamily="34" charset="-128"/>
              </a:rPr>
              <a:t>・ウェブブラウザーとして、</a:t>
            </a:r>
            <a:r>
              <a:rPr lang="en-US" altLang="ja-JP" dirty="0">
                <a:solidFill>
                  <a:sysClr val="windowText" lastClr="000000"/>
                </a:solidFill>
                <a:latin typeface="Yu Gothic UI" panose="020B0500000000000000" pitchFamily="34" charset="-128"/>
                <a:ea typeface="Yu Gothic UI" panose="020B0500000000000000" pitchFamily="34" charset="-128"/>
              </a:rPr>
              <a:t>Firefox(TM), Google Chrome, Microsoft Edge</a:t>
            </a:r>
            <a:r>
              <a:rPr lang="ja-JP" altLang="en-US" dirty="0">
                <a:solidFill>
                  <a:sysClr val="windowText" lastClr="000000"/>
                </a:solidFill>
                <a:latin typeface="Yu Gothic UI" panose="020B0500000000000000" pitchFamily="34" charset="-128"/>
                <a:ea typeface="Yu Gothic UI" panose="020B0500000000000000" pitchFamily="34" charset="-128"/>
              </a:rPr>
              <a:t>を使用してください。</a:t>
            </a:r>
            <a:br>
              <a:rPr lang="en-US" altLang="ja-JP" dirty="0">
                <a:solidFill>
                  <a:sysClr val="windowText" lastClr="000000"/>
                </a:solidFill>
                <a:latin typeface="Yu Gothic UI" panose="020B0500000000000000" pitchFamily="34" charset="-128"/>
                <a:ea typeface="Yu Gothic UI" panose="020B0500000000000000" pitchFamily="34" charset="-128"/>
              </a:rPr>
            </a:br>
            <a:r>
              <a:rPr lang="ja-JP" altLang="en-US" dirty="0">
                <a:solidFill>
                  <a:sysClr val="windowText" lastClr="000000"/>
                </a:solidFill>
                <a:latin typeface="Yu Gothic UI" panose="020B0500000000000000" pitchFamily="34" charset="-128"/>
                <a:ea typeface="Yu Gothic UI" panose="020B0500000000000000" pitchFamily="34" charset="-128"/>
              </a:rPr>
              <a:t>・ウェブブラウザーとして、</a:t>
            </a:r>
            <a:r>
              <a:rPr lang="en-US" altLang="ja-JP" dirty="0">
                <a:solidFill>
                  <a:sysClr val="windowText" lastClr="000000"/>
                </a:solidFill>
                <a:latin typeface="Yu Gothic UI" panose="020B0500000000000000" pitchFamily="34" charset="-128"/>
                <a:ea typeface="Yu Gothic UI" panose="020B0500000000000000" pitchFamily="34" charset="-128"/>
              </a:rPr>
              <a:t>Internet Explorer</a:t>
            </a:r>
            <a:r>
              <a:rPr lang="ja-JP" altLang="en-US" dirty="0">
                <a:solidFill>
                  <a:sysClr val="windowText" lastClr="000000"/>
                </a:solidFill>
                <a:latin typeface="Yu Gothic UI" panose="020B0500000000000000" pitchFamily="34" charset="-128"/>
                <a:ea typeface="Yu Gothic UI" panose="020B0500000000000000" pitchFamily="34" charset="-128"/>
              </a:rPr>
              <a:t>を使用するときは、</a:t>
            </a:r>
            <a:r>
              <a:rPr lang="en-US" altLang="ja-JP" dirty="0">
                <a:solidFill>
                  <a:sysClr val="windowText" lastClr="000000"/>
                </a:solidFill>
                <a:latin typeface="Yu Gothic UI" panose="020B0500000000000000" pitchFamily="34" charset="-128"/>
                <a:ea typeface="Yu Gothic UI" panose="020B0500000000000000" pitchFamily="34" charset="-128"/>
              </a:rPr>
              <a:t>JPEG</a:t>
            </a:r>
            <a:r>
              <a:rPr lang="ja-JP" altLang="en-US" dirty="0">
                <a:solidFill>
                  <a:sysClr val="windowText" lastClr="000000"/>
                </a:solidFill>
                <a:latin typeface="Yu Gothic UI" panose="020B0500000000000000" pitchFamily="34" charset="-128"/>
                <a:ea typeface="Yu Gothic UI" panose="020B0500000000000000" pitchFamily="34" charset="-128"/>
              </a:rPr>
              <a:t>で</a:t>
            </a:r>
            <a:r>
              <a:rPr lang="en-US" altLang="ja-JP" dirty="0">
                <a:solidFill>
                  <a:sysClr val="windowText" lastClr="000000"/>
                </a:solidFill>
                <a:latin typeface="Yu Gothic UI" panose="020B0500000000000000" pitchFamily="34" charset="-128"/>
                <a:ea typeface="Yu Gothic UI" panose="020B0500000000000000" pitchFamily="34" charset="-128"/>
              </a:rPr>
              <a:t>1920x1080</a:t>
            </a:r>
            <a:r>
              <a:rPr lang="ja-JP" altLang="en-US" dirty="0">
                <a:solidFill>
                  <a:sysClr val="windowText" lastClr="000000"/>
                </a:solidFill>
                <a:latin typeface="Yu Gothic UI" panose="020B0500000000000000" pitchFamily="34" charset="-128"/>
                <a:ea typeface="Yu Gothic UI" panose="020B0500000000000000" pitchFamily="34" charset="-128"/>
              </a:rPr>
              <a:t>以下の</a:t>
            </a:r>
            <a:endParaRPr lang="en-US" altLang="ja-JP" dirty="0">
              <a:solidFill>
                <a:sysClr val="windowText" lastClr="000000"/>
              </a:solidFill>
              <a:latin typeface="Yu Gothic UI" panose="020B0500000000000000" pitchFamily="34" charset="-128"/>
              <a:ea typeface="Yu Gothic UI" panose="020B0500000000000000" pitchFamily="34" charset="-128"/>
            </a:endParaRPr>
          </a:p>
          <a:p>
            <a:pPr algn="l">
              <a:defRPr/>
            </a:pPr>
            <a:r>
              <a:rPr lang="ja-JP" altLang="en-US" dirty="0">
                <a:solidFill>
                  <a:sysClr val="windowText" lastClr="000000"/>
                </a:solidFill>
                <a:latin typeface="Yu Gothic UI" panose="020B0500000000000000" pitchFamily="34" charset="-128"/>
                <a:ea typeface="Yu Gothic UI" panose="020B0500000000000000" pitchFamily="34" charset="-128"/>
              </a:rPr>
              <a:t>解像度を選択してください。</a:t>
            </a:r>
          </a:p>
        </p:txBody>
      </p:sp>
    </p:spTree>
    <p:extLst>
      <p:ext uri="{BB962C8B-B14F-4D97-AF65-F5344CB8AC3E}">
        <p14:creationId xmlns:p14="http://schemas.microsoft.com/office/powerpoint/2010/main" val="40918336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020D97C2-6579-A485-4148-EF0CFBE6746F}"/>
              </a:ext>
            </a:extLst>
          </p:cNvPr>
          <p:cNvPicPr>
            <a:picLocks noChangeAspect="1"/>
          </p:cNvPicPr>
          <p:nvPr/>
        </p:nvPicPr>
        <p:blipFill rotWithShape="1">
          <a:blip r:embed="rId2"/>
          <a:srcRect l="51797" t="13580" r="1406" b="14129"/>
          <a:stretch/>
        </p:blipFill>
        <p:spPr>
          <a:xfrm>
            <a:off x="245064" y="1912620"/>
            <a:ext cx="5227120" cy="2459578"/>
          </a:xfrm>
          <a:prstGeom prst="rect">
            <a:avLst/>
          </a:prstGeom>
        </p:spPr>
      </p:pic>
      <p:sp>
        <p:nvSpPr>
          <p:cNvPr id="2" name="タイトル 1"/>
          <p:cNvSpPr>
            <a:spLocks noGrp="1"/>
          </p:cNvSpPr>
          <p:nvPr>
            <p:ph type="title"/>
          </p:nvPr>
        </p:nvSpPr>
        <p:spPr/>
        <p:txBody>
          <a:bodyPr/>
          <a:lstStyle/>
          <a:p>
            <a:r>
              <a:rPr kumimoji="1" lang="ja-JP" altLang="en-US" dirty="0"/>
              <a:t>カメラの設定：通知タブ</a:t>
            </a:r>
          </a:p>
        </p:txBody>
      </p:sp>
      <p:sp>
        <p:nvSpPr>
          <p:cNvPr id="3" name="AutoShape 6">
            <a:extLst>
              <a:ext uri="{FF2B5EF4-FFF2-40B4-BE49-F238E27FC236}">
                <a16:creationId xmlns:a16="http://schemas.microsoft.com/office/drawing/2014/main" id="{F631059A-665B-1961-FADA-E1FC9A60C84B}"/>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認識結果を通知する動作を設定をします</a:t>
            </a:r>
          </a:p>
        </p:txBody>
      </p:sp>
      <p:sp>
        <p:nvSpPr>
          <p:cNvPr id="4" name="角丸四角形 3">
            <a:extLst>
              <a:ext uri="{FF2B5EF4-FFF2-40B4-BE49-F238E27FC236}">
                <a16:creationId xmlns:a16="http://schemas.microsoft.com/office/drawing/2014/main" id="{79BE900D-A120-4618-43FF-D88E79F6A4FE}"/>
              </a:ext>
            </a:extLst>
          </p:cNvPr>
          <p:cNvSpPr/>
          <p:nvPr/>
        </p:nvSpPr>
        <p:spPr>
          <a:xfrm>
            <a:off x="204360" y="1032580"/>
            <a:ext cx="3300840" cy="880040"/>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游ゴシック" panose="020B0400000000000000" pitchFamily="50" charset="-128"/>
                <a:ea typeface="游ゴシック" panose="020B0400000000000000" pitchFamily="50" charset="-128"/>
              </a:rPr>
              <a:t>通知する画像情報を設定する</a:t>
            </a:r>
            <a:br>
              <a:rPr kumimoji="0" lang="ja-JP" altLang="en-US" sz="1050" kern="0" dirty="0">
                <a:solidFill>
                  <a:prstClr val="black"/>
                </a:solidFill>
                <a:latin typeface="游ゴシック" panose="020B0400000000000000" pitchFamily="50" charset="-128"/>
                <a:ea typeface="游ゴシック" panose="020B0400000000000000" pitchFamily="50" charset="-128"/>
              </a:rPr>
            </a:br>
            <a:r>
              <a:rPr kumimoji="0" lang="ja-JP" altLang="en-US" sz="1050" kern="0" dirty="0">
                <a:solidFill>
                  <a:srgbClr val="2C32FB"/>
                </a:solidFill>
                <a:latin typeface="Yu Gothic UI" panose="020B0500000000000000" pitchFamily="34" charset="-128"/>
                <a:ea typeface="Yu Gothic UI" panose="020B0500000000000000" pitchFamily="34" charset="-128"/>
              </a:rPr>
              <a:t>追加で通知する画像情報を設定します</a:t>
            </a:r>
            <a:br>
              <a:rPr kumimoji="0" lang="ja-JP" altLang="en-US" sz="1050" kern="0" dirty="0">
                <a:solidFill>
                  <a:srgbClr val="2C32FB"/>
                </a:solidFill>
                <a:latin typeface="Yu Gothic UI" panose="020B0500000000000000" pitchFamily="34" charset="-128"/>
                <a:ea typeface="Yu Gothic UI" panose="020B0500000000000000" pitchFamily="34" charset="-128"/>
              </a:rPr>
            </a:br>
            <a:r>
              <a:rPr kumimoji="0" lang="ja-JP" altLang="en-US" sz="1050" kern="0" dirty="0">
                <a:solidFill>
                  <a:srgbClr val="2C32FB"/>
                </a:solidFill>
                <a:latin typeface="Yu Gothic UI" panose="020B0500000000000000" pitchFamily="34" charset="-128"/>
                <a:ea typeface="Yu Gothic UI" panose="020B0500000000000000" pitchFamily="34" charset="-128"/>
              </a:rPr>
              <a:t>全体画像、サムネイル画像をそれぞれ選択できます</a:t>
            </a:r>
          </a:p>
        </p:txBody>
      </p:sp>
      <p:sp>
        <p:nvSpPr>
          <p:cNvPr id="7" name="正方形/長方形 6">
            <a:extLst>
              <a:ext uri="{FF2B5EF4-FFF2-40B4-BE49-F238E27FC236}">
                <a16:creationId xmlns:a16="http://schemas.microsoft.com/office/drawing/2014/main" id="{D0E4118F-6F33-21BD-7C1A-BA54983481CE}"/>
              </a:ext>
            </a:extLst>
          </p:cNvPr>
          <p:cNvSpPr/>
          <p:nvPr/>
        </p:nvSpPr>
        <p:spPr>
          <a:xfrm>
            <a:off x="581544" y="3046479"/>
            <a:ext cx="3189156" cy="257665"/>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pic>
        <p:nvPicPr>
          <p:cNvPr id="8" name="図 7">
            <a:extLst>
              <a:ext uri="{FF2B5EF4-FFF2-40B4-BE49-F238E27FC236}">
                <a16:creationId xmlns:a16="http://schemas.microsoft.com/office/drawing/2014/main" id="{31D11B47-6919-4933-1552-3AF5D45AD55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808664" y="1617767"/>
            <a:ext cx="1909703" cy="615572"/>
          </a:xfrm>
          <a:prstGeom prst="rect">
            <a:avLst/>
          </a:prstGeom>
        </p:spPr>
      </p:pic>
      <p:pic>
        <p:nvPicPr>
          <p:cNvPr id="9" name="図 8">
            <a:extLst>
              <a:ext uri="{FF2B5EF4-FFF2-40B4-BE49-F238E27FC236}">
                <a16:creationId xmlns:a16="http://schemas.microsoft.com/office/drawing/2014/main" id="{0A1E48F8-C0D4-672E-D9CC-624335362C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781662" y="3886144"/>
            <a:ext cx="945105" cy="486054"/>
          </a:xfrm>
          <a:prstGeom prst="rect">
            <a:avLst/>
          </a:prstGeom>
        </p:spPr>
      </p:pic>
      <p:sp>
        <p:nvSpPr>
          <p:cNvPr id="10" name="テキスト ボックス 9">
            <a:extLst>
              <a:ext uri="{FF2B5EF4-FFF2-40B4-BE49-F238E27FC236}">
                <a16:creationId xmlns:a16="http://schemas.microsoft.com/office/drawing/2014/main" id="{71F4C451-36E6-FB4B-C7BC-7041E9EBDA8D}"/>
              </a:ext>
            </a:extLst>
          </p:cNvPr>
          <p:cNvSpPr txBox="1"/>
          <p:nvPr/>
        </p:nvSpPr>
        <p:spPr>
          <a:xfrm>
            <a:off x="5721367" y="1396246"/>
            <a:ext cx="1080120" cy="246221"/>
          </a:xfrm>
          <a:prstGeom prst="rect">
            <a:avLst/>
          </a:prstGeom>
          <a:noFill/>
        </p:spPr>
        <p:txBody>
          <a:bodyPr wrap="square" rtlCol="0">
            <a:spAutoFit/>
          </a:bodyPr>
          <a:lstStyle/>
          <a:p>
            <a:r>
              <a:rPr lang="en-US" altLang="ja-JP" sz="1000" dirty="0">
                <a:solidFill>
                  <a:prstClr val="black"/>
                </a:solidFill>
                <a:latin typeface="Yu Gothic UI" panose="020B0500000000000000" pitchFamily="34" charset="-128"/>
                <a:ea typeface="Yu Gothic UI" panose="020B0500000000000000" pitchFamily="34" charset="-128"/>
              </a:rPr>
              <a:t>【</a:t>
            </a:r>
            <a:r>
              <a:rPr lang="ja-JP" altLang="en-US" sz="1000" dirty="0">
                <a:solidFill>
                  <a:prstClr val="black"/>
                </a:solidFill>
                <a:latin typeface="Yu Gothic UI" panose="020B0500000000000000" pitchFamily="34" charset="-128"/>
                <a:ea typeface="Yu Gothic UI" panose="020B0500000000000000" pitchFamily="34" charset="-128"/>
              </a:rPr>
              <a:t>通知情報</a:t>
            </a:r>
            <a:r>
              <a:rPr lang="en-US" altLang="ja-JP" sz="1000" dirty="0">
                <a:solidFill>
                  <a:prstClr val="black"/>
                </a:solidFill>
                <a:latin typeface="Yu Gothic UI" panose="020B0500000000000000" pitchFamily="34" charset="-128"/>
                <a:ea typeface="Yu Gothic UI" panose="020B0500000000000000" pitchFamily="34" charset="-128"/>
              </a:rPr>
              <a:t>】</a:t>
            </a:r>
            <a:endParaRPr lang="ja-JP" altLang="en-US" sz="1000" dirty="0">
              <a:solidFill>
                <a:prstClr val="black"/>
              </a:solidFill>
              <a:latin typeface="Yu Gothic UI" panose="020B0500000000000000" pitchFamily="34" charset="-128"/>
              <a:ea typeface="Yu Gothic UI" panose="020B0500000000000000" pitchFamily="34" charset="-128"/>
            </a:endParaRPr>
          </a:p>
        </p:txBody>
      </p:sp>
      <p:sp>
        <p:nvSpPr>
          <p:cNvPr id="11" name="テキスト ボックス 10">
            <a:extLst>
              <a:ext uri="{FF2B5EF4-FFF2-40B4-BE49-F238E27FC236}">
                <a16:creationId xmlns:a16="http://schemas.microsoft.com/office/drawing/2014/main" id="{23EB293B-3160-EB86-CE23-44C09E2AD442}"/>
              </a:ext>
            </a:extLst>
          </p:cNvPr>
          <p:cNvSpPr txBox="1"/>
          <p:nvPr/>
        </p:nvSpPr>
        <p:spPr>
          <a:xfrm>
            <a:off x="5721367" y="2359402"/>
            <a:ext cx="1080120" cy="246221"/>
          </a:xfrm>
          <a:prstGeom prst="rect">
            <a:avLst/>
          </a:prstGeom>
          <a:noFill/>
        </p:spPr>
        <p:txBody>
          <a:bodyPr wrap="square" rtlCol="0">
            <a:spAutoFit/>
          </a:bodyPr>
          <a:lstStyle/>
          <a:p>
            <a:r>
              <a:rPr lang="en-US" altLang="ja-JP" sz="1000">
                <a:solidFill>
                  <a:prstClr val="black"/>
                </a:solidFill>
                <a:latin typeface="Yu Gothic UI" panose="020B0500000000000000" pitchFamily="34" charset="-128"/>
                <a:ea typeface="Yu Gothic UI" panose="020B0500000000000000" pitchFamily="34" charset="-128"/>
              </a:rPr>
              <a:t>【</a:t>
            </a:r>
            <a:r>
              <a:rPr lang="ja-JP" altLang="en-US" sz="1000">
                <a:solidFill>
                  <a:prstClr val="black"/>
                </a:solidFill>
                <a:latin typeface="Yu Gothic UI" panose="020B0500000000000000" pitchFamily="34" charset="-128"/>
                <a:ea typeface="Yu Gothic UI" panose="020B0500000000000000" pitchFamily="34" charset="-128"/>
              </a:rPr>
              <a:t>全体画像</a:t>
            </a:r>
            <a:r>
              <a:rPr lang="en-US" altLang="ja-JP" sz="1000">
                <a:solidFill>
                  <a:prstClr val="black"/>
                </a:solidFill>
                <a:latin typeface="Yu Gothic UI" panose="020B0500000000000000" pitchFamily="34" charset="-128"/>
                <a:ea typeface="Yu Gothic UI" panose="020B0500000000000000" pitchFamily="34" charset="-128"/>
              </a:rPr>
              <a:t>】</a:t>
            </a:r>
            <a:endParaRPr lang="ja-JP" altLang="en-US" sz="1000">
              <a:solidFill>
                <a:prstClr val="black"/>
              </a:solidFill>
              <a:latin typeface="Yu Gothic UI" panose="020B0500000000000000" pitchFamily="34" charset="-128"/>
              <a:ea typeface="Yu Gothic UI" panose="020B0500000000000000" pitchFamily="34" charset="-128"/>
            </a:endParaRPr>
          </a:p>
        </p:txBody>
      </p:sp>
      <p:sp>
        <p:nvSpPr>
          <p:cNvPr id="12" name="テキスト ボックス 11">
            <a:extLst>
              <a:ext uri="{FF2B5EF4-FFF2-40B4-BE49-F238E27FC236}">
                <a16:creationId xmlns:a16="http://schemas.microsoft.com/office/drawing/2014/main" id="{B2BB372A-CB5C-C509-DB79-9CE949DD5C19}"/>
              </a:ext>
            </a:extLst>
          </p:cNvPr>
          <p:cNvSpPr txBox="1"/>
          <p:nvPr/>
        </p:nvSpPr>
        <p:spPr>
          <a:xfrm>
            <a:off x="5721367" y="3677698"/>
            <a:ext cx="1259321" cy="246221"/>
          </a:xfrm>
          <a:prstGeom prst="rect">
            <a:avLst/>
          </a:prstGeom>
          <a:noFill/>
        </p:spPr>
        <p:txBody>
          <a:bodyPr wrap="square" rtlCol="0">
            <a:spAutoFit/>
          </a:bodyPr>
          <a:lstStyle/>
          <a:p>
            <a:r>
              <a:rPr lang="en-US" altLang="ja-JP" sz="1000">
                <a:solidFill>
                  <a:prstClr val="black"/>
                </a:solidFill>
                <a:latin typeface="Yu Gothic UI" panose="020B0500000000000000" pitchFamily="34" charset="-128"/>
                <a:ea typeface="Yu Gothic UI" panose="020B0500000000000000" pitchFamily="34" charset="-128"/>
              </a:rPr>
              <a:t>【</a:t>
            </a:r>
            <a:r>
              <a:rPr lang="ja-JP" altLang="en-US" sz="1000">
                <a:solidFill>
                  <a:prstClr val="black"/>
                </a:solidFill>
                <a:latin typeface="Yu Gothic UI" panose="020B0500000000000000" pitchFamily="34" charset="-128"/>
                <a:ea typeface="Yu Gothic UI" panose="020B0500000000000000" pitchFamily="34" charset="-128"/>
              </a:rPr>
              <a:t>サムネイル画像</a:t>
            </a:r>
            <a:r>
              <a:rPr lang="en-US" altLang="ja-JP" sz="1000">
                <a:solidFill>
                  <a:prstClr val="black"/>
                </a:solidFill>
                <a:latin typeface="Yu Gothic UI" panose="020B0500000000000000" pitchFamily="34" charset="-128"/>
                <a:ea typeface="Yu Gothic UI" panose="020B0500000000000000" pitchFamily="34" charset="-128"/>
              </a:rPr>
              <a:t>】</a:t>
            </a:r>
            <a:endParaRPr lang="ja-JP" altLang="en-US" sz="1000">
              <a:solidFill>
                <a:prstClr val="black"/>
              </a:solidFill>
              <a:latin typeface="Yu Gothic UI" panose="020B0500000000000000" pitchFamily="34" charset="-128"/>
              <a:ea typeface="Yu Gothic UI" panose="020B0500000000000000" pitchFamily="34" charset="-128"/>
            </a:endParaRPr>
          </a:p>
        </p:txBody>
      </p:sp>
      <p:pic>
        <p:nvPicPr>
          <p:cNvPr id="14" name="図 13">
            <a:extLst>
              <a:ext uri="{FF2B5EF4-FFF2-40B4-BE49-F238E27FC236}">
                <a16:creationId xmlns:a16="http://schemas.microsoft.com/office/drawing/2014/main" id="{C3287507-F4EA-02A4-022C-5D69DD845C6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835668" y="2583243"/>
            <a:ext cx="1876115" cy="959873"/>
          </a:xfrm>
          <a:prstGeom prst="rect">
            <a:avLst/>
          </a:prstGeom>
        </p:spPr>
      </p:pic>
      <p:sp>
        <p:nvSpPr>
          <p:cNvPr id="18" name="正方形/長方形 17">
            <a:extLst>
              <a:ext uri="{FF2B5EF4-FFF2-40B4-BE49-F238E27FC236}">
                <a16:creationId xmlns:a16="http://schemas.microsoft.com/office/drawing/2014/main" id="{D9D53F49-FDA4-9BC3-3384-6896A821222D}"/>
              </a:ext>
            </a:extLst>
          </p:cNvPr>
          <p:cNvSpPr/>
          <p:nvPr/>
        </p:nvSpPr>
        <p:spPr>
          <a:xfrm>
            <a:off x="1098543" y="1943908"/>
            <a:ext cx="784848" cy="257666"/>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B4CE9BB6-9E5E-9AA0-63FB-61FFFD78A0ED}"/>
              </a:ext>
            </a:extLst>
          </p:cNvPr>
          <p:cNvSpPr/>
          <p:nvPr/>
        </p:nvSpPr>
        <p:spPr>
          <a:xfrm>
            <a:off x="268492" y="861184"/>
            <a:ext cx="972000" cy="247949"/>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Step-14-3</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8534392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556250A-99FC-988C-3FC6-828F0CA8AA68}"/>
              </a:ext>
            </a:extLst>
          </p:cNvPr>
          <p:cNvPicPr>
            <a:picLocks noChangeAspect="1"/>
          </p:cNvPicPr>
          <p:nvPr/>
        </p:nvPicPr>
        <p:blipFill rotWithShape="1">
          <a:blip r:embed="rId2"/>
          <a:srcRect l="51640" t="14679" r="1563" b="12810"/>
          <a:stretch/>
        </p:blipFill>
        <p:spPr>
          <a:xfrm>
            <a:off x="227548" y="1947333"/>
            <a:ext cx="5227120" cy="2467076"/>
          </a:xfrm>
          <a:prstGeom prst="rect">
            <a:avLst/>
          </a:prstGeom>
        </p:spPr>
      </p:pic>
      <p:sp>
        <p:nvSpPr>
          <p:cNvPr id="2" name="タイトル 1"/>
          <p:cNvSpPr>
            <a:spLocks noGrp="1"/>
          </p:cNvSpPr>
          <p:nvPr>
            <p:ph type="title"/>
          </p:nvPr>
        </p:nvSpPr>
        <p:spPr/>
        <p:txBody>
          <a:bodyPr/>
          <a:lstStyle/>
          <a:p>
            <a:r>
              <a:rPr kumimoji="1" lang="ja-JP" altLang="en-US" dirty="0"/>
              <a:t>カメラの設定：通知タブ</a:t>
            </a:r>
          </a:p>
        </p:txBody>
      </p:sp>
      <p:sp>
        <p:nvSpPr>
          <p:cNvPr id="3" name="AutoShape 6">
            <a:extLst>
              <a:ext uri="{FF2B5EF4-FFF2-40B4-BE49-F238E27FC236}">
                <a16:creationId xmlns:a16="http://schemas.microsoft.com/office/drawing/2014/main" id="{7903290C-5866-5FB2-0FAA-9F348B0E4EDB}"/>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認識結果を通知する動作を設定をします</a:t>
            </a:r>
          </a:p>
        </p:txBody>
      </p:sp>
      <p:sp>
        <p:nvSpPr>
          <p:cNvPr id="4" name="角丸四角形 3">
            <a:extLst>
              <a:ext uri="{FF2B5EF4-FFF2-40B4-BE49-F238E27FC236}">
                <a16:creationId xmlns:a16="http://schemas.microsoft.com/office/drawing/2014/main" id="{57B8A8D9-BE5F-CF4A-557A-D8C3BE3D2780}"/>
              </a:ext>
            </a:extLst>
          </p:cNvPr>
          <p:cNvSpPr/>
          <p:nvPr/>
        </p:nvSpPr>
        <p:spPr>
          <a:xfrm>
            <a:off x="204360" y="1032580"/>
            <a:ext cx="3300840" cy="880040"/>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通知先連携の各種設定をする</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en-US" altLang="ja-JP" sz="1050" kern="0" dirty="0">
                <a:solidFill>
                  <a:srgbClr val="2C32FB"/>
                </a:solidFill>
                <a:latin typeface="Yu Gothic UI" panose="020B0500000000000000" pitchFamily="34" charset="-128"/>
                <a:ea typeface="Yu Gothic UI" panose="020B0500000000000000" pitchFamily="34" charset="-128"/>
              </a:rPr>
              <a:t>SSL</a:t>
            </a:r>
            <a:r>
              <a:rPr kumimoji="0" lang="ja-JP" altLang="en-US" sz="1050" kern="0" dirty="0">
                <a:solidFill>
                  <a:srgbClr val="2C32FB"/>
                </a:solidFill>
                <a:latin typeface="Yu Gothic UI" panose="020B0500000000000000" pitchFamily="34" charset="-128"/>
                <a:ea typeface="Yu Gothic UI" panose="020B0500000000000000" pitchFamily="34" charset="-128"/>
              </a:rPr>
              <a:t>の使用状況、通知先ポート番号と</a:t>
            </a:r>
            <a:br>
              <a:rPr kumimoji="0" lang="ja-JP" altLang="en-US" sz="1050" kern="0" dirty="0">
                <a:solidFill>
                  <a:srgbClr val="2C32FB"/>
                </a:solidFill>
                <a:latin typeface="Yu Gothic UI" panose="020B0500000000000000" pitchFamily="34" charset="-128"/>
                <a:ea typeface="Yu Gothic UI" panose="020B0500000000000000" pitchFamily="34" charset="-128"/>
              </a:rPr>
            </a:br>
            <a:r>
              <a:rPr kumimoji="0" lang="ja-JP" altLang="en-US" sz="1050" kern="0" dirty="0">
                <a:solidFill>
                  <a:srgbClr val="2C32FB"/>
                </a:solidFill>
                <a:latin typeface="Yu Gothic UI" panose="020B0500000000000000" pitchFamily="34" charset="-128"/>
                <a:ea typeface="Yu Gothic UI" panose="020B0500000000000000" pitchFamily="34" charset="-128"/>
              </a:rPr>
              <a:t>ユーザー名とパスワードを設定します</a:t>
            </a:r>
          </a:p>
        </p:txBody>
      </p:sp>
      <p:sp>
        <p:nvSpPr>
          <p:cNvPr id="7" name="正方形/長方形 6">
            <a:extLst>
              <a:ext uri="{FF2B5EF4-FFF2-40B4-BE49-F238E27FC236}">
                <a16:creationId xmlns:a16="http://schemas.microsoft.com/office/drawing/2014/main" id="{B2BD77B0-F79D-E6AE-FDFD-CA5A2CBDA8C4}"/>
              </a:ext>
            </a:extLst>
          </p:cNvPr>
          <p:cNvSpPr/>
          <p:nvPr/>
        </p:nvSpPr>
        <p:spPr>
          <a:xfrm>
            <a:off x="593377" y="3316271"/>
            <a:ext cx="4478155" cy="941465"/>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8" name="テキスト ボックス 7">
            <a:extLst>
              <a:ext uri="{FF2B5EF4-FFF2-40B4-BE49-F238E27FC236}">
                <a16:creationId xmlns:a16="http://schemas.microsoft.com/office/drawing/2014/main" id="{D8977BC2-9EA7-C97E-A1F8-E78A929CA8E3}"/>
              </a:ext>
            </a:extLst>
          </p:cNvPr>
          <p:cNvSpPr txBox="1"/>
          <p:nvPr/>
        </p:nvSpPr>
        <p:spPr>
          <a:xfrm>
            <a:off x="5772151" y="2332238"/>
            <a:ext cx="2855472" cy="415498"/>
          </a:xfrm>
          <a:prstGeom prst="rect">
            <a:avLst/>
          </a:prstGeom>
          <a:noFill/>
        </p:spPr>
        <p:txBody>
          <a:bodyPr wrap="square" rtlCol="0">
            <a:spAutoFit/>
          </a:bodyPr>
          <a:lstStyle/>
          <a:p>
            <a:r>
              <a:rPr lang="ja-JP" altLang="en-US" sz="1050" dirty="0">
                <a:solidFill>
                  <a:prstClr val="black"/>
                </a:solidFill>
                <a:latin typeface="Yu Gothic UI" panose="020B0500000000000000" pitchFamily="34" charset="-128"/>
                <a:ea typeface="Yu Gothic UI" panose="020B0500000000000000" pitchFamily="34" charset="-128"/>
              </a:rPr>
              <a:t>■</a:t>
            </a:r>
            <a:r>
              <a:rPr lang="en-US" altLang="ja-JP" sz="1050" dirty="0">
                <a:solidFill>
                  <a:prstClr val="black"/>
                </a:solidFill>
                <a:latin typeface="Yu Gothic UI" panose="020B0500000000000000" pitchFamily="34" charset="-128"/>
                <a:ea typeface="Yu Gothic UI" panose="020B0500000000000000" pitchFamily="34" charset="-128"/>
              </a:rPr>
              <a:t>SSL</a:t>
            </a:r>
            <a:br>
              <a:rPr lang="en-US" altLang="ja-JP" sz="1050" dirty="0">
                <a:solidFill>
                  <a:prstClr val="black"/>
                </a:solidFill>
                <a:latin typeface="Yu Gothic UI" panose="020B0500000000000000" pitchFamily="34" charset="-128"/>
                <a:ea typeface="Yu Gothic UI" panose="020B0500000000000000" pitchFamily="34" charset="-128"/>
              </a:rPr>
            </a:br>
            <a:r>
              <a:rPr lang="ja-JP" altLang="en-US" sz="1050" dirty="0">
                <a:solidFill>
                  <a:prstClr val="black"/>
                </a:solidFill>
                <a:latin typeface="Yu Gothic UI" panose="020B0500000000000000" pitchFamily="34" charset="-128"/>
                <a:ea typeface="Yu Gothic UI" panose="020B0500000000000000" pitchFamily="34" charset="-128"/>
              </a:rPr>
              <a:t>　通知に</a:t>
            </a:r>
            <a:r>
              <a:rPr lang="en-US" altLang="ja-JP" sz="1050" dirty="0">
                <a:solidFill>
                  <a:prstClr val="black"/>
                </a:solidFill>
                <a:latin typeface="Yu Gothic UI" panose="020B0500000000000000" pitchFamily="34" charset="-128"/>
                <a:ea typeface="Yu Gothic UI" panose="020B0500000000000000" pitchFamily="34" charset="-128"/>
              </a:rPr>
              <a:t>SSL</a:t>
            </a:r>
            <a:r>
              <a:rPr lang="ja-JP" altLang="en-US" sz="1050" dirty="0">
                <a:solidFill>
                  <a:prstClr val="black"/>
                </a:solidFill>
                <a:latin typeface="Yu Gothic UI" panose="020B0500000000000000" pitchFamily="34" charset="-128"/>
                <a:ea typeface="Yu Gothic UI" panose="020B0500000000000000" pitchFamily="34" charset="-128"/>
              </a:rPr>
              <a:t>を使用するかどうか選択します。</a:t>
            </a:r>
          </a:p>
        </p:txBody>
      </p:sp>
      <p:sp>
        <p:nvSpPr>
          <p:cNvPr id="9" name="テキスト ボックス 8">
            <a:extLst>
              <a:ext uri="{FF2B5EF4-FFF2-40B4-BE49-F238E27FC236}">
                <a16:creationId xmlns:a16="http://schemas.microsoft.com/office/drawing/2014/main" id="{8C56C1E4-3688-5704-F2F5-09AD9209C111}"/>
              </a:ext>
            </a:extLst>
          </p:cNvPr>
          <p:cNvSpPr txBox="1"/>
          <p:nvPr/>
        </p:nvSpPr>
        <p:spPr>
          <a:xfrm>
            <a:off x="5772150" y="2978829"/>
            <a:ext cx="2855472" cy="577081"/>
          </a:xfrm>
          <a:prstGeom prst="rect">
            <a:avLst/>
          </a:prstGeom>
          <a:noFill/>
        </p:spPr>
        <p:txBody>
          <a:bodyPr wrap="square" rtlCol="0">
            <a:spAutoFit/>
          </a:bodyPr>
          <a:lstStyle/>
          <a:p>
            <a:r>
              <a:rPr lang="ja-JP" altLang="en-US" sz="1050" dirty="0">
                <a:solidFill>
                  <a:prstClr val="black"/>
                </a:solidFill>
                <a:latin typeface="Yu Gothic UI" panose="020B0500000000000000" pitchFamily="34" charset="-128"/>
                <a:ea typeface="Yu Gothic UI" panose="020B0500000000000000" pitchFamily="34" charset="-128"/>
              </a:rPr>
              <a:t>■通知先ポート番号</a:t>
            </a:r>
            <a:br>
              <a:rPr lang="en-US" altLang="ja-JP" sz="1050" dirty="0">
                <a:solidFill>
                  <a:prstClr val="black"/>
                </a:solidFill>
                <a:latin typeface="Yu Gothic UI" panose="020B0500000000000000" pitchFamily="34" charset="-128"/>
                <a:ea typeface="Yu Gothic UI" panose="020B0500000000000000" pitchFamily="34" charset="-128"/>
              </a:rPr>
            </a:br>
            <a:r>
              <a:rPr lang="ja-JP" altLang="en-US" sz="1050" dirty="0">
                <a:solidFill>
                  <a:prstClr val="black"/>
                </a:solidFill>
                <a:latin typeface="Yu Gothic UI" panose="020B0500000000000000" pitchFamily="34" charset="-128"/>
                <a:ea typeface="Yu Gothic UI" panose="020B0500000000000000" pitchFamily="34" charset="-128"/>
              </a:rPr>
              <a:t>　通知先のポート番号を設定します。</a:t>
            </a:r>
            <a:r>
              <a:rPr lang="en-US" altLang="ja-JP" sz="1050" dirty="0">
                <a:solidFill>
                  <a:prstClr val="black"/>
                </a:solidFill>
                <a:latin typeface="Yu Gothic UI" panose="020B0500000000000000" pitchFamily="34" charset="-128"/>
                <a:ea typeface="Yu Gothic UI" panose="020B0500000000000000" pitchFamily="34" charset="-128"/>
              </a:rPr>
              <a:t>(1~65535)</a:t>
            </a:r>
            <a:r>
              <a:rPr lang="ja-JP" altLang="en-US" sz="1050" dirty="0">
                <a:solidFill>
                  <a:prstClr val="black"/>
                </a:solidFill>
                <a:latin typeface="Yu Gothic UI" panose="020B0500000000000000" pitchFamily="34" charset="-128"/>
                <a:ea typeface="Yu Gothic UI" panose="020B0500000000000000" pitchFamily="34" charset="-128"/>
              </a:rPr>
              <a:t>　</a:t>
            </a:r>
            <a:br>
              <a:rPr lang="en-US" altLang="ja-JP" sz="1050" dirty="0">
                <a:solidFill>
                  <a:prstClr val="black"/>
                </a:solidFill>
                <a:latin typeface="Yu Gothic UI" panose="020B0500000000000000" pitchFamily="34" charset="-128"/>
                <a:ea typeface="Yu Gothic UI" panose="020B0500000000000000" pitchFamily="34" charset="-128"/>
              </a:rPr>
            </a:br>
            <a:r>
              <a:rPr lang="ja-JP" altLang="en-US" sz="1050" dirty="0">
                <a:solidFill>
                  <a:prstClr val="black"/>
                </a:solidFill>
                <a:latin typeface="Yu Gothic UI" panose="020B0500000000000000" pitchFamily="34" charset="-128"/>
                <a:ea typeface="Yu Gothic UI" panose="020B0500000000000000" pitchFamily="34" charset="-128"/>
              </a:rPr>
              <a:t>　</a:t>
            </a:r>
            <a:r>
              <a:rPr lang="en-US" altLang="ja-JP" sz="1050" dirty="0">
                <a:solidFill>
                  <a:srgbClr val="0000FF"/>
                </a:solidFill>
                <a:latin typeface="Yu Gothic UI" panose="020B0500000000000000" pitchFamily="34" charset="-128"/>
                <a:ea typeface="Yu Gothic UI" panose="020B0500000000000000" pitchFamily="34" charset="-128"/>
              </a:rPr>
              <a:t>ASE334WUX</a:t>
            </a:r>
            <a:r>
              <a:rPr lang="ja-JP" altLang="en-US" sz="1050" dirty="0">
                <a:solidFill>
                  <a:srgbClr val="0000FF"/>
                </a:solidFill>
                <a:latin typeface="Yu Gothic UI" panose="020B0500000000000000" pitchFamily="34" charset="-128"/>
                <a:ea typeface="Yu Gothic UI" panose="020B0500000000000000" pitchFamily="34" charset="-128"/>
              </a:rPr>
              <a:t>と同じポートにしてください。</a:t>
            </a:r>
          </a:p>
        </p:txBody>
      </p:sp>
      <p:sp>
        <p:nvSpPr>
          <p:cNvPr id="10" name="テキスト ボックス 9">
            <a:extLst>
              <a:ext uri="{FF2B5EF4-FFF2-40B4-BE49-F238E27FC236}">
                <a16:creationId xmlns:a16="http://schemas.microsoft.com/office/drawing/2014/main" id="{FA824553-8025-69CA-492B-04289EFE9ADC}"/>
              </a:ext>
            </a:extLst>
          </p:cNvPr>
          <p:cNvSpPr txBox="1"/>
          <p:nvPr/>
        </p:nvSpPr>
        <p:spPr>
          <a:xfrm>
            <a:off x="5772151" y="3787004"/>
            <a:ext cx="2855471" cy="577081"/>
          </a:xfrm>
          <a:prstGeom prst="rect">
            <a:avLst/>
          </a:prstGeom>
          <a:noFill/>
        </p:spPr>
        <p:txBody>
          <a:bodyPr wrap="square" rtlCol="0">
            <a:spAutoFit/>
          </a:bodyPr>
          <a:lstStyle/>
          <a:p>
            <a:r>
              <a:rPr lang="ja-JP" altLang="en-US" sz="1050" dirty="0">
                <a:solidFill>
                  <a:prstClr val="black"/>
                </a:solidFill>
                <a:latin typeface="Yu Gothic UI" panose="020B0500000000000000" pitchFamily="34" charset="-128"/>
                <a:ea typeface="Yu Gothic UI" panose="020B0500000000000000" pitchFamily="34" charset="-128"/>
              </a:rPr>
              <a:t>■ユーザー名、パスワード</a:t>
            </a:r>
            <a:br>
              <a:rPr lang="en-US" altLang="ja-JP" sz="1050" dirty="0">
                <a:solidFill>
                  <a:prstClr val="black"/>
                </a:solidFill>
                <a:latin typeface="Yu Gothic UI" panose="020B0500000000000000" pitchFamily="34" charset="-128"/>
                <a:ea typeface="Yu Gothic UI" panose="020B0500000000000000" pitchFamily="34" charset="-128"/>
              </a:rPr>
            </a:br>
            <a:r>
              <a:rPr lang="ja-JP" altLang="en-US" sz="1050" dirty="0">
                <a:solidFill>
                  <a:prstClr val="black"/>
                </a:solidFill>
                <a:latin typeface="Yu Gothic UI" panose="020B0500000000000000" pitchFamily="34" charset="-128"/>
                <a:ea typeface="Yu Gothic UI" panose="020B0500000000000000" pitchFamily="34" charset="-128"/>
              </a:rPr>
              <a:t>　通知先との認証用に設定します。</a:t>
            </a:r>
            <a:br>
              <a:rPr lang="en-US" altLang="ja-JP" sz="1050" dirty="0">
                <a:solidFill>
                  <a:prstClr val="black"/>
                </a:solidFill>
                <a:latin typeface="Yu Gothic UI" panose="020B0500000000000000" pitchFamily="34" charset="-128"/>
                <a:ea typeface="Yu Gothic UI" panose="020B0500000000000000" pitchFamily="34" charset="-128"/>
              </a:rPr>
            </a:br>
            <a:r>
              <a:rPr lang="ja-JP" altLang="en-US" sz="1050" dirty="0">
                <a:solidFill>
                  <a:prstClr val="black"/>
                </a:solidFill>
                <a:latin typeface="Yu Gothic UI" panose="020B0500000000000000" pitchFamily="34" charset="-128"/>
                <a:ea typeface="Yu Gothic UI" panose="020B0500000000000000" pitchFamily="34" charset="-128"/>
              </a:rPr>
              <a:t>　</a:t>
            </a:r>
            <a:r>
              <a:rPr lang="en-US" altLang="ja-JP" sz="1050" dirty="0">
                <a:solidFill>
                  <a:prstClr val="black"/>
                </a:solidFill>
                <a:latin typeface="Yu Gothic UI" panose="020B0500000000000000" pitchFamily="34" charset="-128"/>
                <a:ea typeface="Yu Gothic UI" panose="020B0500000000000000" pitchFamily="34" charset="-128"/>
              </a:rPr>
              <a:t> </a:t>
            </a:r>
            <a:r>
              <a:rPr lang="en-US" altLang="ja-JP" sz="1050" dirty="0">
                <a:solidFill>
                  <a:srgbClr val="0000FF"/>
                </a:solidFill>
                <a:latin typeface="Yu Gothic UI" panose="020B0500000000000000" pitchFamily="34" charset="-128"/>
                <a:ea typeface="Yu Gothic UI" panose="020B0500000000000000" pitchFamily="34" charset="-128"/>
              </a:rPr>
              <a:t>ASE334WUX</a:t>
            </a:r>
            <a:r>
              <a:rPr lang="ja-JP" altLang="en-US" sz="1050" dirty="0">
                <a:solidFill>
                  <a:srgbClr val="0000FF"/>
                </a:solidFill>
                <a:latin typeface="Yu Gothic UI" panose="020B0500000000000000" pitchFamily="34" charset="-128"/>
                <a:ea typeface="Yu Gothic UI" panose="020B0500000000000000" pitchFamily="34" charset="-128"/>
              </a:rPr>
              <a:t>と同じ内容にしてください。</a:t>
            </a:r>
          </a:p>
        </p:txBody>
      </p:sp>
      <p:sp>
        <p:nvSpPr>
          <p:cNvPr id="13" name="正方形/長方形 12">
            <a:extLst>
              <a:ext uri="{FF2B5EF4-FFF2-40B4-BE49-F238E27FC236}">
                <a16:creationId xmlns:a16="http://schemas.microsoft.com/office/drawing/2014/main" id="{6DC692B9-905B-A02A-CCA9-A38083B5FA21}"/>
              </a:ext>
            </a:extLst>
          </p:cNvPr>
          <p:cNvSpPr/>
          <p:nvPr/>
        </p:nvSpPr>
        <p:spPr>
          <a:xfrm>
            <a:off x="1098543" y="1943908"/>
            <a:ext cx="784848" cy="257666"/>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692561DA-36F2-7856-BDF2-95474F499DD0}"/>
              </a:ext>
            </a:extLst>
          </p:cNvPr>
          <p:cNvSpPr/>
          <p:nvPr/>
        </p:nvSpPr>
        <p:spPr>
          <a:xfrm>
            <a:off x="268492" y="861184"/>
            <a:ext cx="972000" cy="247949"/>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Step-14-4</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8038485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979DE8C-58B6-6BAD-D754-D5A58F5F00BD}"/>
              </a:ext>
            </a:extLst>
          </p:cNvPr>
          <p:cNvPicPr>
            <a:picLocks noChangeAspect="1"/>
          </p:cNvPicPr>
          <p:nvPr/>
        </p:nvPicPr>
        <p:blipFill rotWithShape="1">
          <a:blip r:embed="rId2"/>
          <a:srcRect l="52211" t="7222" r="1610" b="48030"/>
          <a:stretch/>
        </p:blipFill>
        <p:spPr>
          <a:xfrm>
            <a:off x="23457" y="1921084"/>
            <a:ext cx="5158140" cy="2921849"/>
          </a:xfrm>
          <a:prstGeom prst="rect">
            <a:avLst/>
          </a:prstGeom>
        </p:spPr>
      </p:pic>
      <p:sp>
        <p:nvSpPr>
          <p:cNvPr id="2" name="タイトル 1"/>
          <p:cNvSpPr>
            <a:spLocks noGrp="1"/>
          </p:cNvSpPr>
          <p:nvPr>
            <p:ph type="title"/>
          </p:nvPr>
        </p:nvSpPr>
        <p:spPr/>
        <p:txBody>
          <a:bodyPr/>
          <a:lstStyle/>
          <a:p>
            <a:r>
              <a:rPr kumimoji="1" lang="ja-JP" altLang="en-US" dirty="0"/>
              <a:t>カメラの設定：詳細タブ</a:t>
            </a:r>
          </a:p>
        </p:txBody>
      </p:sp>
      <p:sp>
        <p:nvSpPr>
          <p:cNvPr id="3" name="AutoShape 6">
            <a:extLst>
              <a:ext uri="{FF2B5EF4-FFF2-40B4-BE49-F238E27FC236}">
                <a16:creationId xmlns:a16="http://schemas.microsoft.com/office/drawing/2014/main" id="{7E8BCD18-5A6A-323C-1121-C9343CF937AC}"/>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運用に合った通知動作を設定をします</a:t>
            </a:r>
          </a:p>
        </p:txBody>
      </p:sp>
      <p:sp>
        <p:nvSpPr>
          <p:cNvPr id="4" name="角丸四角形 3">
            <a:extLst>
              <a:ext uri="{FF2B5EF4-FFF2-40B4-BE49-F238E27FC236}">
                <a16:creationId xmlns:a16="http://schemas.microsoft.com/office/drawing/2014/main" id="{177E1711-BE20-B248-C467-C4E21B2D9D5E}"/>
              </a:ext>
            </a:extLst>
          </p:cNvPr>
          <p:cNvSpPr/>
          <p:nvPr/>
        </p:nvSpPr>
        <p:spPr>
          <a:xfrm>
            <a:off x="204360" y="1032580"/>
            <a:ext cx="3346560" cy="880040"/>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ベストショット送信に関する各種設定をする（７項目）</a:t>
            </a:r>
          </a:p>
        </p:txBody>
      </p:sp>
      <p:sp>
        <p:nvSpPr>
          <p:cNvPr id="5" name="正方形/長方形 4">
            <a:extLst>
              <a:ext uri="{FF2B5EF4-FFF2-40B4-BE49-F238E27FC236}">
                <a16:creationId xmlns:a16="http://schemas.microsoft.com/office/drawing/2014/main" id="{26B61E1F-4B6A-5017-E394-40C6F8B6F034}"/>
              </a:ext>
            </a:extLst>
          </p:cNvPr>
          <p:cNvSpPr/>
          <p:nvPr/>
        </p:nvSpPr>
        <p:spPr>
          <a:xfrm>
            <a:off x="268493" y="861184"/>
            <a:ext cx="816841"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Step-15</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7" name="テキスト ボックス 6">
            <a:extLst>
              <a:ext uri="{FF2B5EF4-FFF2-40B4-BE49-F238E27FC236}">
                <a16:creationId xmlns:a16="http://schemas.microsoft.com/office/drawing/2014/main" id="{4C868557-0379-E70A-6900-E745EDEC3636}"/>
              </a:ext>
            </a:extLst>
          </p:cNvPr>
          <p:cNvSpPr txBox="1"/>
          <p:nvPr/>
        </p:nvSpPr>
        <p:spPr>
          <a:xfrm>
            <a:off x="5068348" y="1996493"/>
            <a:ext cx="3992926" cy="861774"/>
          </a:xfrm>
          <a:prstGeom prst="rect">
            <a:avLst/>
          </a:prstGeom>
          <a:noFill/>
        </p:spPr>
        <p:txBody>
          <a:bodyPr wrap="square" rtlCol="0">
            <a:spAutoFit/>
          </a:bodyPr>
          <a:lstStyle/>
          <a:p>
            <a:r>
              <a:rPr lang="ja-JP" altLang="en-US" sz="1000" dirty="0">
                <a:solidFill>
                  <a:prstClr val="black"/>
                </a:solidFill>
                <a:latin typeface="Yu Gothic UI" panose="020B0500000000000000" pitchFamily="34" charset="-128"/>
                <a:ea typeface="Yu Gothic UI" panose="020B0500000000000000" pitchFamily="34" charset="-128"/>
              </a:rPr>
              <a:t>■ベストショット送信間隔</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認識結果を送信する間隔を選択します。</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下記の</a:t>
            </a:r>
            <a:r>
              <a:rPr lang="en-US" altLang="ja-JP" sz="1000" dirty="0">
                <a:solidFill>
                  <a:prstClr val="black"/>
                </a:solidFill>
                <a:latin typeface="Yu Gothic UI" panose="020B0500000000000000" pitchFamily="34" charset="-128"/>
                <a:ea typeface="Yu Gothic UI" panose="020B0500000000000000" pitchFamily="34" charset="-128"/>
              </a:rPr>
              <a:t>8</a:t>
            </a:r>
            <a:r>
              <a:rPr lang="ja-JP" altLang="en-US" sz="1000" dirty="0">
                <a:solidFill>
                  <a:prstClr val="black"/>
                </a:solidFill>
                <a:latin typeface="Yu Gothic UI" panose="020B0500000000000000" pitchFamily="34" charset="-128"/>
                <a:ea typeface="Yu Gothic UI" panose="020B0500000000000000" pitchFamily="34" charset="-128"/>
              </a:rPr>
              <a:t>つから選択します。</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a:t>
            </a:r>
            <a:r>
              <a:rPr lang="en-US" altLang="ja-JP" sz="1000" dirty="0">
                <a:solidFill>
                  <a:prstClr val="black"/>
                </a:solidFill>
                <a:latin typeface="Yu Gothic UI" panose="020B0500000000000000" pitchFamily="34" charset="-128"/>
                <a:ea typeface="Yu Gothic UI" panose="020B0500000000000000" pitchFamily="34" charset="-128"/>
              </a:rPr>
              <a:t>300ms, 400ms, 500ms, 600ms, 700ms, 800ms, 900ms, 1000ms</a:t>
            </a:r>
            <a:r>
              <a:rPr lang="ja-JP" altLang="en-US" sz="1000" dirty="0">
                <a:solidFill>
                  <a:prstClr val="black"/>
                </a:solidFill>
                <a:latin typeface="Yu Gothic UI" panose="020B0500000000000000" pitchFamily="34" charset="-128"/>
                <a:ea typeface="Yu Gothic UI" panose="020B0500000000000000" pitchFamily="34" charset="-128"/>
              </a:rPr>
              <a:t>」</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a:t>
            </a:r>
            <a:r>
              <a:rPr lang="en-US" altLang="ja-JP" sz="1000" dirty="0">
                <a:solidFill>
                  <a:srgbClr val="0000FF"/>
                </a:solidFill>
                <a:latin typeface="Yu Gothic UI" panose="020B0500000000000000" pitchFamily="34" charset="-128"/>
                <a:ea typeface="Yu Gothic UI" panose="020B0500000000000000" pitchFamily="34" charset="-128"/>
              </a:rPr>
              <a:t>※SSL</a:t>
            </a:r>
            <a:r>
              <a:rPr lang="ja-JP" altLang="en-US" sz="1000" dirty="0">
                <a:solidFill>
                  <a:srgbClr val="0000FF"/>
                </a:solidFill>
                <a:latin typeface="Yu Gothic UI" panose="020B0500000000000000" pitchFamily="34" charset="-128"/>
                <a:ea typeface="Yu Gothic UI" panose="020B0500000000000000" pitchFamily="34" charset="-128"/>
              </a:rPr>
              <a:t>を使用する場合は、</a:t>
            </a:r>
            <a:r>
              <a:rPr lang="en-US" altLang="ja-JP" sz="1000" dirty="0">
                <a:solidFill>
                  <a:srgbClr val="0000FF"/>
                </a:solidFill>
                <a:latin typeface="Yu Gothic UI" panose="020B0500000000000000" pitchFamily="34" charset="-128"/>
                <a:ea typeface="Yu Gothic UI" panose="020B0500000000000000" pitchFamily="34" charset="-128"/>
              </a:rPr>
              <a:t>500ms</a:t>
            </a:r>
            <a:r>
              <a:rPr lang="ja-JP" altLang="en-US" sz="1000" dirty="0">
                <a:solidFill>
                  <a:srgbClr val="0000FF"/>
                </a:solidFill>
                <a:latin typeface="Yu Gothic UI" panose="020B0500000000000000" pitchFamily="34" charset="-128"/>
                <a:ea typeface="Yu Gothic UI" panose="020B0500000000000000" pitchFamily="34" charset="-128"/>
              </a:rPr>
              <a:t>以上に設定してください</a:t>
            </a:r>
          </a:p>
        </p:txBody>
      </p:sp>
      <p:sp>
        <p:nvSpPr>
          <p:cNvPr id="8" name="テキスト ボックス 7">
            <a:extLst>
              <a:ext uri="{FF2B5EF4-FFF2-40B4-BE49-F238E27FC236}">
                <a16:creationId xmlns:a16="http://schemas.microsoft.com/office/drawing/2014/main" id="{024A2C86-3B1B-8AA9-14DC-64EC7FD8ACD1}"/>
              </a:ext>
            </a:extLst>
          </p:cNvPr>
          <p:cNvSpPr txBox="1"/>
          <p:nvPr/>
        </p:nvSpPr>
        <p:spPr>
          <a:xfrm>
            <a:off x="5068348" y="3100197"/>
            <a:ext cx="3260517" cy="707886"/>
          </a:xfrm>
          <a:prstGeom prst="rect">
            <a:avLst/>
          </a:prstGeom>
          <a:noFill/>
        </p:spPr>
        <p:txBody>
          <a:bodyPr wrap="square" rtlCol="0">
            <a:spAutoFit/>
          </a:bodyPr>
          <a:lstStyle/>
          <a:p>
            <a:r>
              <a:rPr lang="ja-JP" altLang="en-US" sz="1000" dirty="0">
                <a:solidFill>
                  <a:prstClr val="black"/>
                </a:solidFill>
                <a:latin typeface="Yu Gothic UI" panose="020B0500000000000000" pitchFamily="34" charset="-128"/>
                <a:ea typeface="Yu Gothic UI" panose="020B0500000000000000" pitchFamily="34" charset="-128"/>
              </a:rPr>
              <a:t>■同一車両の通知間隔</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　同一車両の認識結果の通知間隔を選択します。</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下記の</a:t>
            </a:r>
            <a:r>
              <a:rPr lang="en-US" altLang="ja-JP" sz="1000" dirty="0">
                <a:solidFill>
                  <a:prstClr val="black"/>
                </a:solidFill>
                <a:latin typeface="Yu Gothic UI" panose="020B0500000000000000" pitchFamily="34" charset="-128"/>
                <a:ea typeface="Yu Gothic UI" panose="020B0500000000000000" pitchFamily="34" charset="-128"/>
              </a:rPr>
              <a:t>4</a:t>
            </a:r>
            <a:r>
              <a:rPr lang="ja-JP" altLang="en-US" sz="1000" dirty="0">
                <a:solidFill>
                  <a:prstClr val="black"/>
                </a:solidFill>
                <a:latin typeface="Yu Gothic UI" panose="020B0500000000000000" pitchFamily="34" charset="-128"/>
                <a:ea typeface="Yu Gothic UI" panose="020B0500000000000000" pitchFamily="34" charset="-128"/>
              </a:rPr>
              <a:t>つから選択します。</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　「</a:t>
            </a:r>
            <a:r>
              <a:rPr lang="en-US" altLang="ja-JP" sz="1000" dirty="0">
                <a:solidFill>
                  <a:prstClr val="black"/>
                </a:solidFill>
                <a:latin typeface="Yu Gothic UI" panose="020B0500000000000000" pitchFamily="34" charset="-128"/>
                <a:ea typeface="Yu Gothic UI" panose="020B0500000000000000" pitchFamily="34" charset="-128"/>
              </a:rPr>
              <a:t>10sec, 1min, 5min, </a:t>
            </a:r>
            <a:r>
              <a:rPr lang="ja-JP" altLang="en-US" sz="1000" dirty="0">
                <a:solidFill>
                  <a:prstClr val="black"/>
                </a:solidFill>
                <a:latin typeface="Yu Gothic UI" panose="020B0500000000000000" pitchFamily="34" charset="-128"/>
                <a:ea typeface="Yu Gothic UI" panose="020B0500000000000000" pitchFamily="34" charset="-128"/>
              </a:rPr>
              <a:t>通知なし」</a:t>
            </a:r>
          </a:p>
        </p:txBody>
      </p:sp>
      <p:sp>
        <p:nvSpPr>
          <p:cNvPr id="11" name="テキスト ボックス 10">
            <a:extLst>
              <a:ext uri="{FF2B5EF4-FFF2-40B4-BE49-F238E27FC236}">
                <a16:creationId xmlns:a16="http://schemas.microsoft.com/office/drawing/2014/main" id="{5DB191E6-1B07-B6C3-9420-424DD52ED998}"/>
              </a:ext>
            </a:extLst>
          </p:cNvPr>
          <p:cNvSpPr txBox="1"/>
          <p:nvPr/>
        </p:nvSpPr>
        <p:spPr>
          <a:xfrm>
            <a:off x="5068348" y="4050012"/>
            <a:ext cx="3260517" cy="400110"/>
          </a:xfrm>
          <a:prstGeom prst="rect">
            <a:avLst/>
          </a:prstGeom>
          <a:noFill/>
        </p:spPr>
        <p:txBody>
          <a:bodyPr wrap="square" rtlCol="0">
            <a:spAutoFit/>
          </a:bodyPr>
          <a:lstStyle/>
          <a:p>
            <a:r>
              <a:rPr lang="ja-JP" altLang="en-US" sz="1000">
                <a:solidFill>
                  <a:prstClr val="black"/>
                </a:solidFill>
                <a:latin typeface="Yu Gothic UI" panose="020B0500000000000000" pitchFamily="34" charset="-128"/>
                <a:ea typeface="Yu Gothic UI" panose="020B0500000000000000" pitchFamily="34" charset="-128"/>
              </a:rPr>
              <a:t>■全体画像サイズ</a:t>
            </a:r>
            <a:br>
              <a:rPr lang="en-US" altLang="ja-JP" sz="1000">
                <a:solidFill>
                  <a:prstClr val="black"/>
                </a:solidFill>
                <a:latin typeface="Yu Gothic UI" panose="020B0500000000000000" pitchFamily="34" charset="-128"/>
                <a:ea typeface="Yu Gothic UI" panose="020B0500000000000000" pitchFamily="34" charset="-128"/>
              </a:rPr>
            </a:br>
            <a:r>
              <a:rPr lang="ja-JP" altLang="en-US" sz="1000">
                <a:solidFill>
                  <a:prstClr val="black"/>
                </a:solidFill>
                <a:latin typeface="Yu Gothic UI" panose="020B0500000000000000" pitchFamily="34" charset="-128"/>
                <a:ea typeface="Yu Gothic UI" panose="020B0500000000000000" pitchFamily="34" charset="-128"/>
              </a:rPr>
              <a:t>　送信する全体画像のサイスを選択してください。</a:t>
            </a:r>
          </a:p>
        </p:txBody>
      </p:sp>
      <p:sp>
        <p:nvSpPr>
          <p:cNvPr id="13" name="正方形/長方形 12">
            <a:extLst>
              <a:ext uri="{FF2B5EF4-FFF2-40B4-BE49-F238E27FC236}">
                <a16:creationId xmlns:a16="http://schemas.microsoft.com/office/drawing/2014/main" id="{D44B6C4D-31E2-CE76-F2F9-D311EEE07E18}"/>
              </a:ext>
            </a:extLst>
          </p:cNvPr>
          <p:cNvSpPr/>
          <p:nvPr/>
        </p:nvSpPr>
        <p:spPr>
          <a:xfrm>
            <a:off x="268493" y="2346923"/>
            <a:ext cx="4667574" cy="449653"/>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4" name="正方形/長方形 13">
            <a:extLst>
              <a:ext uri="{FF2B5EF4-FFF2-40B4-BE49-F238E27FC236}">
                <a16:creationId xmlns:a16="http://schemas.microsoft.com/office/drawing/2014/main" id="{5DEB5FE3-4508-2417-0807-320057CC8BA5}"/>
              </a:ext>
            </a:extLst>
          </p:cNvPr>
          <p:cNvSpPr/>
          <p:nvPr/>
        </p:nvSpPr>
        <p:spPr>
          <a:xfrm>
            <a:off x="1606543" y="1943908"/>
            <a:ext cx="784848" cy="257666"/>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77C75BE1-6CAB-82B6-3DED-22D8BA5C96D7}"/>
              </a:ext>
            </a:extLst>
          </p:cNvPr>
          <p:cNvSpPr/>
          <p:nvPr/>
        </p:nvSpPr>
        <p:spPr>
          <a:xfrm>
            <a:off x="245064" y="3055775"/>
            <a:ext cx="4667574" cy="449653"/>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6" name="正方形/長方形 15">
            <a:extLst>
              <a:ext uri="{FF2B5EF4-FFF2-40B4-BE49-F238E27FC236}">
                <a16:creationId xmlns:a16="http://schemas.microsoft.com/office/drawing/2014/main" id="{52A1F87E-865D-36E4-7885-21F27E43338C}"/>
              </a:ext>
            </a:extLst>
          </p:cNvPr>
          <p:cNvSpPr/>
          <p:nvPr/>
        </p:nvSpPr>
        <p:spPr>
          <a:xfrm>
            <a:off x="245064" y="3783913"/>
            <a:ext cx="4667574" cy="449653"/>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0969839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2CB9F40B-6EA2-D284-72A6-E403E63CF4BF}"/>
              </a:ext>
            </a:extLst>
          </p:cNvPr>
          <p:cNvPicPr>
            <a:picLocks noChangeAspect="1"/>
          </p:cNvPicPr>
          <p:nvPr/>
        </p:nvPicPr>
        <p:blipFill rotWithShape="1">
          <a:blip r:embed="rId2"/>
          <a:srcRect l="52211" t="38802" r="1610" b="830"/>
          <a:stretch/>
        </p:blipFill>
        <p:spPr>
          <a:xfrm>
            <a:off x="23457" y="839905"/>
            <a:ext cx="5158140" cy="3941646"/>
          </a:xfrm>
          <a:prstGeom prst="rect">
            <a:avLst/>
          </a:prstGeom>
        </p:spPr>
      </p:pic>
      <p:sp>
        <p:nvSpPr>
          <p:cNvPr id="2" name="タイトル 1"/>
          <p:cNvSpPr>
            <a:spLocks noGrp="1"/>
          </p:cNvSpPr>
          <p:nvPr>
            <p:ph type="title"/>
          </p:nvPr>
        </p:nvSpPr>
        <p:spPr/>
        <p:txBody>
          <a:bodyPr/>
          <a:lstStyle/>
          <a:p>
            <a:r>
              <a:rPr kumimoji="1" lang="ja-JP" altLang="en-US" dirty="0"/>
              <a:t>カメラの設定：詳細タブ</a:t>
            </a:r>
          </a:p>
        </p:txBody>
      </p:sp>
      <p:sp>
        <p:nvSpPr>
          <p:cNvPr id="7" name="テキスト ボックス 6">
            <a:extLst>
              <a:ext uri="{FF2B5EF4-FFF2-40B4-BE49-F238E27FC236}">
                <a16:creationId xmlns:a16="http://schemas.microsoft.com/office/drawing/2014/main" id="{4C868557-0379-E70A-6900-E745EDEC3636}"/>
              </a:ext>
            </a:extLst>
          </p:cNvPr>
          <p:cNvSpPr txBox="1"/>
          <p:nvPr/>
        </p:nvSpPr>
        <p:spPr>
          <a:xfrm>
            <a:off x="5115195" y="715720"/>
            <a:ext cx="3992926" cy="70788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t>■ベストショット画像選択</a:t>
            </a:r>
            <a:br>
              <a:rPr kumimoji="1" lang="en-US" altLang="ja-JP"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br>
            <a:r>
              <a:rPr kumimoji="1" lang="ja-JP" altLang="en-US"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t>　ベストショット送信する画像を選択します。</a:t>
            </a:r>
            <a:endParaRPr kumimoji="1" lang="en-US" altLang="ja-JP"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t>　</a:t>
            </a:r>
            <a:r>
              <a:rPr lang="ja-JP" altLang="en-US" sz="1000" dirty="0">
                <a:solidFill>
                  <a:prstClr val="black"/>
                </a:solidFill>
                <a:latin typeface="Yu Gothic UI" panose="020B0500000000000000" pitchFamily="34" charset="-128"/>
                <a:ea typeface="Yu Gothic UI" panose="020B0500000000000000" pitchFamily="34" charset="-128"/>
              </a:rPr>
              <a:t>先優先：ナンバープレートの検知を開始したらベストショット画像を送信</a:t>
            </a:r>
            <a:endParaRPr lang="en-US" altLang="ja-JP" sz="1000" dirty="0">
              <a:solidFill>
                <a:prstClr val="black"/>
              </a:solidFill>
              <a:latin typeface="Yu Gothic UI" panose="020B0500000000000000" pitchFamily="34" charset="-128"/>
              <a:ea typeface="Yu Gothic UI" panose="020B0500000000000000" pitchFamily="34"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t>　後優先：ナンバープレートの検知を終了したらベストショット画像を送信</a:t>
            </a:r>
            <a:endParaRPr kumimoji="1" lang="en-US" altLang="ja-JP"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endParaRPr>
          </a:p>
        </p:txBody>
      </p:sp>
      <p:sp>
        <p:nvSpPr>
          <p:cNvPr id="8" name="テキスト ボックス 7">
            <a:extLst>
              <a:ext uri="{FF2B5EF4-FFF2-40B4-BE49-F238E27FC236}">
                <a16:creationId xmlns:a16="http://schemas.microsoft.com/office/drawing/2014/main" id="{024A2C86-3B1B-8AA9-14DC-64EC7FD8ACD1}"/>
              </a:ext>
            </a:extLst>
          </p:cNvPr>
          <p:cNvSpPr txBox="1"/>
          <p:nvPr/>
        </p:nvSpPr>
        <p:spPr>
          <a:xfrm>
            <a:off x="5115195" y="2152799"/>
            <a:ext cx="3260517" cy="70788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t>■ベストショット送信抑止機能</a:t>
            </a:r>
            <a:br>
              <a:rPr kumimoji="1" lang="en-US" altLang="ja-JP"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br>
            <a:r>
              <a:rPr kumimoji="1" lang="ja-JP" altLang="en-US"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t>　曖昧な認識結果の送信を抑止します。</a:t>
            </a:r>
            <a:endParaRPr kumimoji="1" lang="en-US" altLang="ja-JP"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t>　</a:t>
            </a:r>
            <a:r>
              <a:rPr kumimoji="1" lang="en-US" altLang="ja-JP"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t>ON</a:t>
            </a:r>
            <a:r>
              <a:rPr kumimoji="1" lang="ja-JP" altLang="en-US"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t>：＊がある認識結果は通知先に送信しない</a:t>
            </a:r>
            <a:endParaRPr kumimoji="1" lang="en-US" altLang="ja-JP"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t>　</a:t>
            </a:r>
            <a:r>
              <a:rPr lang="en-US" altLang="ja-JP" sz="1000" dirty="0">
                <a:solidFill>
                  <a:prstClr val="black"/>
                </a:solidFill>
                <a:latin typeface="Yu Gothic UI" panose="020B0500000000000000" pitchFamily="34" charset="-128"/>
                <a:ea typeface="Yu Gothic UI" panose="020B0500000000000000" pitchFamily="34" charset="-128"/>
              </a:rPr>
              <a:t>OFF</a:t>
            </a:r>
            <a:r>
              <a:rPr lang="ja-JP" altLang="en-US" sz="1000" dirty="0">
                <a:solidFill>
                  <a:prstClr val="black"/>
                </a:solidFill>
                <a:latin typeface="Yu Gothic UI" panose="020B0500000000000000" pitchFamily="34" charset="-128"/>
                <a:ea typeface="Yu Gothic UI" panose="020B0500000000000000" pitchFamily="34" charset="-128"/>
              </a:rPr>
              <a:t>：＊がある認識結果も通知先に送信する</a:t>
            </a:r>
            <a:endParaRPr kumimoji="1" lang="ja-JP" altLang="en-US"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endParaRPr>
          </a:p>
        </p:txBody>
      </p:sp>
      <p:sp>
        <p:nvSpPr>
          <p:cNvPr id="11" name="テキスト ボックス 10">
            <a:extLst>
              <a:ext uri="{FF2B5EF4-FFF2-40B4-BE49-F238E27FC236}">
                <a16:creationId xmlns:a16="http://schemas.microsoft.com/office/drawing/2014/main" id="{5DB191E6-1B07-B6C3-9420-424DD52ED998}"/>
              </a:ext>
            </a:extLst>
          </p:cNvPr>
          <p:cNvSpPr txBox="1"/>
          <p:nvPr/>
        </p:nvSpPr>
        <p:spPr>
          <a:xfrm>
            <a:off x="5115195" y="3082142"/>
            <a:ext cx="3260517"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t>■ベストショット判定に使用する最低枚数</a:t>
            </a:r>
            <a:br>
              <a:rPr kumimoji="1" lang="en-US" altLang="ja-JP"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br>
            <a:r>
              <a:rPr kumimoji="1" lang="ja-JP" altLang="en-US"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t>　ベストショット判定に使用する最低枚数を選択します。</a:t>
            </a:r>
            <a:endParaRPr kumimoji="1" lang="en-US" altLang="ja-JP"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Yu Gothic UI" panose="020B0500000000000000" pitchFamily="34" charset="-128"/>
                <a:ea typeface="Yu Gothic UI" panose="020B0500000000000000" pitchFamily="34" charset="-128"/>
              </a:rPr>
              <a:t>　１枚、２枚、３枚</a:t>
            </a:r>
            <a:endParaRPr kumimoji="1" lang="ja-JP" altLang="en-US"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endParaRPr>
          </a:p>
        </p:txBody>
      </p:sp>
      <p:sp>
        <p:nvSpPr>
          <p:cNvPr id="15" name="正方形/長方形 14">
            <a:extLst>
              <a:ext uri="{FF2B5EF4-FFF2-40B4-BE49-F238E27FC236}">
                <a16:creationId xmlns:a16="http://schemas.microsoft.com/office/drawing/2014/main" id="{0C456333-B315-293C-AA74-8D2FF3C8BBB7}"/>
              </a:ext>
            </a:extLst>
          </p:cNvPr>
          <p:cNvSpPr/>
          <p:nvPr/>
        </p:nvSpPr>
        <p:spPr>
          <a:xfrm>
            <a:off x="268493" y="2308823"/>
            <a:ext cx="4667574" cy="449653"/>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7" name="正方形/長方形 16">
            <a:extLst>
              <a:ext uri="{FF2B5EF4-FFF2-40B4-BE49-F238E27FC236}">
                <a16:creationId xmlns:a16="http://schemas.microsoft.com/office/drawing/2014/main" id="{1DB565DF-0434-8179-F73B-92887D0EC664}"/>
              </a:ext>
            </a:extLst>
          </p:cNvPr>
          <p:cNvSpPr/>
          <p:nvPr/>
        </p:nvSpPr>
        <p:spPr>
          <a:xfrm>
            <a:off x="245064" y="3017675"/>
            <a:ext cx="4667574" cy="449653"/>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8" name="正方形/長方形 17">
            <a:extLst>
              <a:ext uri="{FF2B5EF4-FFF2-40B4-BE49-F238E27FC236}">
                <a16:creationId xmlns:a16="http://schemas.microsoft.com/office/drawing/2014/main" id="{3193C5F6-E605-5DCA-F6CA-89C435E001B1}"/>
              </a:ext>
            </a:extLst>
          </p:cNvPr>
          <p:cNvSpPr/>
          <p:nvPr/>
        </p:nvSpPr>
        <p:spPr>
          <a:xfrm>
            <a:off x="245064" y="3745813"/>
            <a:ext cx="4667574" cy="449653"/>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9" name="正方形/長方形 18">
            <a:extLst>
              <a:ext uri="{FF2B5EF4-FFF2-40B4-BE49-F238E27FC236}">
                <a16:creationId xmlns:a16="http://schemas.microsoft.com/office/drawing/2014/main" id="{C205D7EB-D458-AB56-380E-6513C4A9392C}"/>
              </a:ext>
            </a:extLst>
          </p:cNvPr>
          <p:cNvSpPr/>
          <p:nvPr/>
        </p:nvSpPr>
        <p:spPr>
          <a:xfrm>
            <a:off x="245064" y="1375367"/>
            <a:ext cx="4667574" cy="691526"/>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21" name="テキスト ボックス 20">
            <a:extLst>
              <a:ext uri="{FF2B5EF4-FFF2-40B4-BE49-F238E27FC236}">
                <a16:creationId xmlns:a16="http://schemas.microsoft.com/office/drawing/2014/main" id="{3BAC66EC-83D6-16BA-9C5D-ADBF2EFA60A8}"/>
              </a:ext>
            </a:extLst>
          </p:cNvPr>
          <p:cNvSpPr txBox="1"/>
          <p:nvPr/>
        </p:nvSpPr>
        <p:spPr>
          <a:xfrm>
            <a:off x="5267322" y="1369277"/>
            <a:ext cx="3731581" cy="362304"/>
          </a:xfrm>
          <a:prstGeom prst="rect">
            <a:avLst/>
          </a:prstGeom>
          <a:noFill/>
        </p:spPr>
        <p:txBody>
          <a:bodyPr wrap="square" lIns="27000" tIns="27000" rIns="27000" bIns="27000" rtlCol="0">
            <a:spAutoFit/>
          </a:bodyPr>
          <a:lstStyle>
            <a:defPPr>
              <a:defRPr lang="ja-JP"/>
            </a:defPPr>
            <a:lvl1pPr marL="65485" indent="-65485">
              <a:defRPr sz="1000">
                <a:solidFill>
                  <a:srgbClr val="FF0000"/>
                </a:solidFill>
                <a:latin typeface="Yu Gothic UI" panose="020B0500000000000000" pitchFamily="34" charset="-128"/>
                <a:ea typeface="Yu Gothic UI" panose="020B0500000000000000" pitchFamily="34" charset="-128"/>
                <a:cs typeface="Meiryo UI" panose="020B0604030504040204" pitchFamily="50" charset="-128"/>
              </a:defRPr>
            </a:lvl1pPr>
          </a:lstStyle>
          <a:p>
            <a:r>
              <a:rPr lang="en-US" altLang="ja-JP" dirty="0"/>
              <a:t>※</a:t>
            </a:r>
            <a:r>
              <a:rPr lang="ja-JP" altLang="en-US" dirty="0"/>
              <a:t>「後優先」選択した場合、同一車両の送信間隔は「通知なし」以外は</a:t>
            </a:r>
            <a:endParaRPr lang="en-US" altLang="ja-JP" dirty="0"/>
          </a:p>
          <a:p>
            <a:r>
              <a:rPr lang="ja-JP" altLang="en-US" dirty="0"/>
              <a:t>　設定できません。</a:t>
            </a:r>
          </a:p>
        </p:txBody>
      </p:sp>
      <p:sp>
        <p:nvSpPr>
          <p:cNvPr id="22" name="テキスト ボックス 21">
            <a:extLst>
              <a:ext uri="{FF2B5EF4-FFF2-40B4-BE49-F238E27FC236}">
                <a16:creationId xmlns:a16="http://schemas.microsoft.com/office/drawing/2014/main" id="{8F4D0E56-1B30-F3DD-47A5-BE1EDFB2EE10}"/>
              </a:ext>
            </a:extLst>
          </p:cNvPr>
          <p:cNvSpPr txBox="1"/>
          <p:nvPr/>
        </p:nvSpPr>
        <p:spPr>
          <a:xfrm>
            <a:off x="5267322" y="1683029"/>
            <a:ext cx="3731581" cy="362304"/>
          </a:xfrm>
          <a:prstGeom prst="rect">
            <a:avLst/>
          </a:prstGeom>
          <a:noFill/>
        </p:spPr>
        <p:txBody>
          <a:bodyPr wrap="square" lIns="27000" tIns="27000" rIns="27000" bIns="27000" rtlCol="0">
            <a:spAutoFit/>
          </a:bodyPr>
          <a:lstStyle/>
          <a:p>
            <a:pPr marL="65485" indent="-65485"/>
            <a:r>
              <a:rPr lang="en-US" altLang="ja-JP" sz="100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エリア１とエリア２の両方のエリアを設定している場合に、</a:t>
            </a:r>
            <a:endParaRPr lang="en-US" altLang="ja-JP" sz="100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a:r>
              <a:rPr lang="ja-JP" altLang="en-US" sz="100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　いずれかで後優先を選択すると、全体画像がズレる事があります。</a:t>
            </a:r>
          </a:p>
        </p:txBody>
      </p:sp>
      <p:sp>
        <p:nvSpPr>
          <p:cNvPr id="23" name="テキスト ボックス 22">
            <a:extLst>
              <a:ext uri="{FF2B5EF4-FFF2-40B4-BE49-F238E27FC236}">
                <a16:creationId xmlns:a16="http://schemas.microsoft.com/office/drawing/2014/main" id="{D6F4A612-6C81-434A-F8ED-4B1D5352EA67}"/>
              </a:ext>
            </a:extLst>
          </p:cNvPr>
          <p:cNvSpPr txBox="1"/>
          <p:nvPr/>
        </p:nvSpPr>
        <p:spPr>
          <a:xfrm>
            <a:off x="5267322" y="2777137"/>
            <a:ext cx="3731581" cy="208416"/>
          </a:xfrm>
          <a:prstGeom prst="rect">
            <a:avLst/>
          </a:prstGeom>
          <a:noFill/>
        </p:spPr>
        <p:txBody>
          <a:bodyPr wrap="square" lIns="27000" tIns="27000" rIns="27000" bIns="27000" rtlCol="0">
            <a:spAutoFit/>
          </a:bodyPr>
          <a:lstStyle/>
          <a:p>
            <a:pPr marL="65485" indent="-65485"/>
            <a:r>
              <a:rPr lang="en-US" altLang="ja-JP" sz="100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本設定に関わらず、基本タブには全ての認識結果が表示されます。</a:t>
            </a:r>
          </a:p>
        </p:txBody>
      </p:sp>
      <p:sp>
        <p:nvSpPr>
          <p:cNvPr id="24" name="テキスト ボックス 23">
            <a:extLst>
              <a:ext uri="{FF2B5EF4-FFF2-40B4-BE49-F238E27FC236}">
                <a16:creationId xmlns:a16="http://schemas.microsoft.com/office/drawing/2014/main" id="{3B649065-9713-1496-EC7C-EB919D7D27DB}"/>
              </a:ext>
            </a:extLst>
          </p:cNvPr>
          <p:cNvSpPr txBox="1"/>
          <p:nvPr/>
        </p:nvSpPr>
        <p:spPr>
          <a:xfrm>
            <a:off x="5115195" y="3961329"/>
            <a:ext cx="3764691"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t>■ベストショット判定に使用する項目</a:t>
            </a:r>
            <a:br>
              <a:rPr kumimoji="1" lang="en-US" altLang="ja-JP"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br>
            <a:r>
              <a:rPr kumimoji="1" lang="ja-JP" altLang="en-US"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rPr>
              <a:t>　ベストショット判定に使用する項目を選択します。（複数選択可）</a:t>
            </a:r>
            <a:endParaRPr kumimoji="1" lang="en-US" altLang="ja-JP" sz="1000" b="0" i="0" u="none" strike="noStrike" kern="120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cs typeface="+mn-cs"/>
            </a:endParaRPr>
          </a:p>
        </p:txBody>
      </p:sp>
      <p:sp>
        <p:nvSpPr>
          <p:cNvPr id="25" name="テキスト ボックス 24">
            <a:extLst>
              <a:ext uri="{FF2B5EF4-FFF2-40B4-BE49-F238E27FC236}">
                <a16:creationId xmlns:a16="http://schemas.microsoft.com/office/drawing/2014/main" id="{919E1190-CBB2-58AE-7DDF-018868AC6A9A}"/>
              </a:ext>
            </a:extLst>
          </p:cNvPr>
          <p:cNvSpPr txBox="1"/>
          <p:nvPr/>
        </p:nvSpPr>
        <p:spPr>
          <a:xfrm>
            <a:off x="5267322" y="4290806"/>
            <a:ext cx="3834171" cy="516192"/>
          </a:xfrm>
          <a:prstGeom prst="rect">
            <a:avLst/>
          </a:prstGeom>
          <a:noFill/>
        </p:spPr>
        <p:txBody>
          <a:bodyPr wrap="square" lIns="27000" tIns="27000" rIns="27000" bIns="27000" rtlCol="0">
            <a:spAutoFit/>
          </a:bodyPr>
          <a:lstStyle/>
          <a:p>
            <a:pPr marL="65485" indent="-65485"/>
            <a:r>
              <a:rPr lang="en-US" altLang="ja-JP" sz="100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一連番号の項目は</a:t>
            </a:r>
            <a:r>
              <a:rPr lang="en-US" altLang="ja-JP" sz="100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OFF</a:t>
            </a:r>
            <a:r>
              <a:rPr lang="ja-JP" altLang="en-US" sz="100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にできません。</a:t>
            </a:r>
            <a:endParaRPr lang="en-US" altLang="ja-JP" sz="100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a:r>
              <a:rPr lang="en-US" altLang="ja-JP" sz="100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チェックを</a:t>
            </a:r>
            <a:r>
              <a:rPr lang="en-US" altLang="ja-JP" sz="100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ON</a:t>
            </a:r>
            <a:r>
              <a:rPr lang="ja-JP" altLang="en-US" sz="1000" dirty="0">
                <a:solidFill>
                  <a:srgbClr val="0000FF"/>
                </a:solidFill>
                <a:latin typeface="Yu Gothic UI" panose="020B0500000000000000" pitchFamily="34" charset="-128"/>
                <a:ea typeface="Yu Gothic UI" panose="020B0500000000000000" pitchFamily="34" charset="-128"/>
                <a:cs typeface="Meiryo UI" panose="020B0604030504040204" pitchFamily="50" charset="-128"/>
              </a:rPr>
              <a:t>にした項目の中で、ベストショット判定時に１つでも認識結果が変わったものがあれば、通知先へ送信します。</a:t>
            </a:r>
          </a:p>
        </p:txBody>
      </p:sp>
      <p:sp>
        <p:nvSpPr>
          <p:cNvPr id="26" name="AutoShape 6">
            <a:extLst>
              <a:ext uri="{FF2B5EF4-FFF2-40B4-BE49-F238E27FC236}">
                <a16:creationId xmlns:a16="http://schemas.microsoft.com/office/drawing/2014/main" id="{86373F5E-2678-700B-545B-0BAB9C8D7B78}"/>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運用に合った通知動作を設定をします</a:t>
            </a:r>
          </a:p>
        </p:txBody>
      </p:sp>
      <p:sp>
        <p:nvSpPr>
          <p:cNvPr id="27" name="テキスト ボックス 26">
            <a:extLst>
              <a:ext uri="{FF2B5EF4-FFF2-40B4-BE49-F238E27FC236}">
                <a16:creationId xmlns:a16="http://schemas.microsoft.com/office/drawing/2014/main" id="{9F64186A-7A6B-F07E-2684-C67E9867AF15}"/>
              </a:ext>
            </a:extLst>
          </p:cNvPr>
          <p:cNvSpPr txBox="1"/>
          <p:nvPr/>
        </p:nvSpPr>
        <p:spPr>
          <a:xfrm>
            <a:off x="5267322" y="3538032"/>
            <a:ext cx="3731581" cy="362304"/>
          </a:xfrm>
          <a:prstGeom prst="rect">
            <a:avLst/>
          </a:prstGeom>
          <a:noFill/>
        </p:spPr>
        <p:txBody>
          <a:bodyPr wrap="square" lIns="27000" tIns="27000" rIns="27000" bIns="27000" rtlCol="0">
            <a:spAutoFit/>
          </a:bodyPr>
          <a:lstStyle/>
          <a:p>
            <a:pPr marL="65485" indent="-65485"/>
            <a:r>
              <a:rPr lang="en-US" altLang="ja-JP" sz="100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0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ベストショット判定に使用する最低枚数を多くすると、</a:t>
            </a:r>
            <a:endParaRPr lang="en-US" altLang="ja-JP" sz="100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a:r>
              <a:rPr lang="ja-JP" altLang="en-US" sz="100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　誤った結果をだしにくくなりますが、失報しやすくなります。</a:t>
            </a:r>
          </a:p>
        </p:txBody>
      </p:sp>
    </p:spTree>
    <p:extLst>
      <p:ext uri="{BB962C8B-B14F-4D97-AF65-F5344CB8AC3E}">
        <p14:creationId xmlns:p14="http://schemas.microsoft.com/office/powerpoint/2010/main" val="42428713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A5127052-2C6A-45D4-77B6-5E5E2C6B15B6}"/>
              </a:ext>
            </a:extLst>
          </p:cNvPr>
          <p:cNvSpPr/>
          <p:nvPr/>
        </p:nvSpPr>
        <p:spPr>
          <a:xfrm>
            <a:off x="2498859" y="4500409"/>
            <a:ext cx="540328" cy="273941"/>
          </a:xfrm>
          <a:prstGeom prst="rect">
            <a:avLst/>
          </a:prstGeom>
          <a:solidFill>
            <a:srgbClr val="5B9B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送信タイミング①</a:t>
            </a:r>
          </a:p>
        </p:txBody>
      </p:sp>
      <p:sp>
        <p:nvSpPr>
          <p:cNvPr id="56" name="正方形/長方形 55">
            <a:extLst>
              <a:ext uri="{FF2B5EF4-FFF2-40B4-BE49-F238E27FC236}">
                <a16:creationId xmlns:a16="http://schemas.microsoft.com/office/drawing/2014/main" id="{BFEEF9B0-78E3-9065-9400-75F7C7E61024}"/>
              </a:ext>
            </a:extLst>
          </p:cNvPr>
          <p:cNvSpPr/>
          <p:nvPr/>
        </p:nvSpPr>
        <p:spPr>
          <a:xfrm>
            <a:off x="4978564" y="4500409"/>
            <a:ext cx="540328" cy="273941"/>
          </a:xfrm>
          <a:prstGeom prst="rect">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送信タイミング②</a:t>
            </a:r>
          </a:p>
        </p:txBody>
      </p:sp>
      <p:sp>
        <p:nvSpPr>
          <p:cNvPr id="2" name="タイトル 1"/>
          <p:cNvSpPr>
            <a:spLocks noGrp="1"/>
          </p:cNvSpPr>
          <p:nvPr>
            <p:ph type="title"/>
          </p:nvPr>
        </p:nvSpPr>
        <p:spPr/>
        <p:txBody>
          <a:bodyPr/>
          <a:lstStyle/>
          <a:p>
            <a:r>
              <a:rPr kumimoji="1" lang="ja-JP" altLang="en-US" dirty="0"/>
              <a:t>解説：ベストショットの仕組み</a:t>
            </a:r>
          </a:p>
        </p:txBody>
      </p:sp>
      <p:sp>
        <p:nvSpPr>
          <p:cNvPr id="3" name="AutoShape 6">
            <a:extLst>
              <a:ext uri="{FF2B5EF4-FFF2-40B4-BE49-F238E27FC236}">
                <a16:creationId xmlns:a16="http://schemas.microsoft.com/office/drawing/2014/main" id="{12043062-5CC2-685E-CECA-689B8BA9098E}"/>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複数の認識結果から多数決で判定</a:t>
            </a:r>
          </a:p>
        </p:txBody>
      </p:sp>
      <p:sp>
        <p:nvSpPr>
          <p:cNvPr id="4" name="角丸四角形 3">
            <a:extLst>
              <a:ext uri="{FF2B5EF4-FFF2-40B4-BE49-F238E27FC236}">
                <a16:creationId xmlns:a16="http://schemas.microsoft.com/office/drawing/2014/main" id="{6872C26E-A3C7-CA50-CFB3-BB69526DA09F}"/>
              </a:ext>
            </a:extLst>
          </p:cNvPr>
          <p:cNvSpPr/>
          <p:nvPr/>
        </p:nvSpPr>
        <p:spPr>
          <a:xfrm>
            <a:off x="204360" y="842080"/>
            <a:ext cx="4047600" cy="526082"/>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en-US" altLang="ja-JP" sz="1050" kern="0" dirty="0">
                <a:solidFill>
                  <a:srgbClr val="FF0000"/>
                </a:solidFill>
                <a:latin typeface="Yu Gothic UI" panose="020B0500000000000000" pitchFamily="34" charset="-128"/>
                <a:ea typeface="Yu Gothic UI" panose="020B0500000000000000" pitchFamily="34" charset="-128"/>
              </a:rPr>
              <a:t>(※)</a:t>
            </a:r>
            <a:r>
              <a:rPr kumimoji="0" lang="en-US" altLang="ja-JP" sz="1050" kern="0" dirty="0">
                <a:solidFill>
                  <a:prstClr val="black"/>
                </a:solidFill>
                <a:latin typeface="Yu Gothic UI" panose="020B0500000000000000" pitchFamily="34" charset="-128"/>
                <a:ea typeface="Yu Gothic UI" panose="020B0500000000000000" pitchFamily="34" charset="-128"/>
              </a:rPr>
              <a:t>100ms</a:t>
            </a:r>
            <a:r>
              <a:rPr kumimoji="0" lang="ja-JP" altLang="en-US" sz="1050" kern="0" dirty="0">
                <a:solidFill>
                  <a:prstClr val="black"/>
                </a:solidFill>
                <a:latin typeface="Yu Gothic UI" panose="020B0500000000000000" pitchFamily="34" charset="-128"/>
                <a:ea typeface="Yu Gothic UI" panose="020B0500000000000000" pitchFamily="34" charset="-128"/>
              </a:rPr>
              <a:t>間隔で認識した同一</a:t>
            </a:r>
            <a:r>
              <a:rPr kumimoji="0" lang="en-US" altLang="ja-JP" sz="1050" kern="0" dirty="0">
                <a:solidFill>
                  <a:prstClr val="black"/>
                </a:solidFill>
                <a:latin typeface="Yu Gothic UI" panose="020B0500000000000000" pitchFamily="34" charset="-128"/>
                <a:ea typeface="Yu Gothic UI" panose="020B0500000000000000" pitchFamily="34" charset="-128"/>
              </a:rPr>
              <a:t>ID</a:t>
            </a:r>
            <a:r>
              <a:rPr kumimoji="0" lang="ja-JP" altLang="en-US" sz="1050" kern="0" dirty="0">
                <a:solidFill>
                  <a:prstClr val="black"/>
                </a:solidFill>
                <a:latin typeface="Yu Gothic UI" panose="020B0500000000000000" pitchFamily="34" charset="-128"/>
                <a:ea typeface="Yu Gothic UI" panose="020B0500000000000000" pitchFamily="34" charset="-128"/>
              </a:rPr>
              <a:t>の最大</a:t>
            </a:r>
            <a:r>
              <a:rPr kumimoji="0" lang="en-US" altLang="ja-JP" sz="1050" kern="0" dirty="0">
                <a:solidFill>
                  <a:prstClr val="black"/>
                </a:solidFill>
                <a:latin typeface="Yu Gothic UI" panose="020B0500000000000000" pitchFamily="34" charset="-128"/>
                <a:ea typeface="Yu Gothic UI" panose="020B0500000000000000" pitchFamily="34" charset="-128"/>
              </a:rPr>
              <a:t>9</a:t>
            </a:r>
            <a:r>
              <a:rPr kumimoji="0" lang="ja-JP" altLang="en-US" sz="1050" kern="0" dirty="0">
                <a:solidFill>
                  <a:prstClr val="black"/>
                </a:solidFill>
                <a:latin typeface="Yu Gothic UI" panose="020B0500000000000000" pitchFamily="34" charset="-128"/>
                <a:ea typeface="Yu Gothic UI" panose="020B0500000000000000" pitchFamily="34" charset="-128"/>
              </a:rPr>
              <a:t>枚の結果から多数決処理と、認識結果の文字認識信頼度情報により</a:t>
            </a:r>
          </a:p>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判定結果とベストショットを決定</a:t>
            </a:r>
          </a:p>
        </p:txBody>
      </p:sp>
      <p:pic>
        <p:nvPicPr>
          <p:cNvPr id="6" name="Picture 77">
            <a:extLst>
              <a:ext uri="{FF2B5EF4-FFF2-40B4-BE49-F238E27FC236}">
                <a16:creationId xmlns:a16="http://schemas.microsoft.com/office/drawing/2014/main" id="{93A8A09E-1A80-3C11-3D9E-B0E668BF67B5}"/>
              </a:ext>
            </a:extLst>
          </p:cNvPr>
          <p:cNvPicPr preferRelativeResize="0">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31836" y="3501398"/>
            <a:ext cx="330719" cy="168162"/>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8">
            <a:extLst>
              <a:ext uri="{FF2B5EF4-FFF2-40B4-BE49-F238E27FC236}">
                <a16:creationId xmlns:a16="http://schemas.microsoft.com/office/drawing/2014/main" id="{BDD11598-0907-0863-FE70-BB8F20A1E4F6}"/>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30947" y="3501398"/>
            <a:ext cx="329804" cy="166688"/>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9">
            <a:extLst>
              <a:ext uri="{FF2B5EF4-FFF2-40B4-BE49-F238E27FC236}">
                <a16:creationId xmlns:a16="http://schemas.microsoft.com/office/drawing/2014/main" id="{0C1681ED-08DE-DC8B-38D3-AEA179D9BDAF}"/>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89998" y="3492666"/>
            <a:ext cx="377429" cy="191690"/>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0">
            <a:extLst>
              <a:ext uri="{FF2B5EF4-FFF2-40B4-BE49-F238E27FC236}">
                <a16:creationId xmlns:a16="http://schemas.microsoft.com/office/drawing/2014/main" id="{C99371D8-96AA-91DE-9D4C-B3649B6A1706}"/>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949050" y="3469067"/>
            <a:ext cx="426244" cy="216694"/>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1">
            <a:extLst>
              <a:ext uri="{FF2B5EF4-FFF2-40B4-BE49-F238E27FC236}">
                <a16:creationId xmlns:a16="http://schemas.microsoft.com/office/drawing/2014/main" id="{8B40BCB7-BDD3-C51A-4D1A-E2D0CF7B72A7}"/>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016733" y="3447392"/>
            <a:ext cx="471488" cy="239316"/>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Line 100">
            <a:extLst>
              <a:ext uri="{FF2B5EF4-FFF2-40B4-BE49-F238E27FC236}">
                <a16:creationId xmlns:a16="http://schemas.microsoft.com/office/drawing/2014/main" id="{14F8CAE4-BE70-4942-D34E-F18988ABF816}"/>
              </a:ext>
            </a:extLst>
          </p:cNvPr>
          <p:cNvSpPr>
            <a:spLocks noChangeShapeType="1"/>
          </p:cNvSpPr>
          <p:nvPr/>
        </p:nvSpPr>
        <p:spPr bwMode="auto">
          <a:xfrm>
            <a:off x="978718" y="3744425"/>
            <a:ext cx="5158845" cy="104"/>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ja-JP" altLang="en-US">
              <a:solidFill>
                <a:prstClr val="black"/>
              </a:solidFill>
              <a:latin typeface="Yu Gothic UI" panose="020B0500000000000000" pitchFamily="34" charset="-128"/>
              <a:ea typeface="Yu Gothic UI" panose="020B0500000000000000" pitchFamily="34" charset="-128"/>
            </a:endParaRPr>
          </a:p>
        </p:txBody>
      </p:sp>
      <p:sp>
        <p:nvSpPr>
          <p:cNvPr id="12" name="正方形/長方形 11">
            <a:extLst>
              <a:ext uri="{FF2B5EF4-FFF2-40B4-BE49-F238E27FC236}">
                <a16:creationId xmlns:a16="http://schemas.microsoft.com/office/drawing/2014/main" id="{2D3C24EB-D20A-6EC4-69D3-EC8F37CA0D0E}"/>
              </a:ext>
            </a:extLst>
          </p:cNvPr>
          <p:cNvSpPr/>
          <p:nvPr/>
        </p:nvSpPr>
        <p:spPr>
          <a:xfrm>
            <a:off x="5599917" y="3496480"/>
            <a:ext cx="388876"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pic>
        <p:nvPicPr>
          <p:cNvPr id="13" name="Picture 70" descr="横">
            <a:extLst>
              <a:ext uri="{FF2B5EF4-FFF2-40B4-BE49-F238E27FC236}">
                <a16:creationId xmlns:a16="http://schemas.microsoft.com/office/drawing/2014/main" id="{78B86C68-8A2C-571D-110A-A95E018BE6E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113735" y="3312377"/>
            <a:ext cx="451820" cy="1620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0" descr="横">
            <a:extLst>
              <a:ext uri="{FF2B5EF4-FFF2-40B4-BE49-F238E27FC236}">
                <a16:creationId xmlns:a16="http://schemas.microsoft.com/office/drawing/2014/main" id="{E0E0F9FD-CDE5-9132-7FB9-6DD015B7618F}"/>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759140" y="3123356"/>
            <a:ext cx="664015" cy="238109"/>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5041F836-99F8-5890-CA9A-C870BCA1D133}"/>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853778" y="2691308"/>
            <a:ext cx="444533" cy="270030"/>
          </a:xfrm>
          <a:prstGeom prst="rect">
            <a:avLst/>
          </a:prstGeom>
        </p:spPr>
      </p:pic>
      <p:cxnSp>
        <p:nvCxnSpPr>
          <p:cNvPr id="16" name="直線コネクタ 15">
            <a:extLst>
              <a:ext uri="{FF2B5EF4-FFF2-40B4-BE49-F238E27FC236}">
                <a16:creationId xmlns:a16="http://schemas.microsoft.com/office/drawing/2014/main" id="{F4A6AA46-7252-5534-837A-B5EFD784FE78}"/>
              </a:ext>
            </a:extLst>
          </p:cNvPr>
          <p:cNvCxnSpPr>
            <a:stCxn id="15" idx="1"/>
            <a:endCxn id="13" idx="1"/>
          </p:cNvCxnSpPr>
          <p:nvPr/>
        </p:nvCxnSpPr>
        <p:spPr>
          <a:xfrm flipH="1">
            <a:off x="1565555" y="2826323"/>
            <a:ext cx="4288223" cy="567063"/>
          </a:xfrm>
          <a:prstGeom prst="line">
            <a:avLst/>
          </a:prstGeom>
          <a:noFill/>
          <a:ln w="6350" cap="flat" cmpd="sng" algn="ctr">
            <a:solidFill>
              <a:srgbClr val="5B9BD5"/>
            </a:solidFill>
            <a:prstDash val="solid"/>
            <a:miter lim="800000"/>
          </a:ln>
          <a:effectLst/>
        </p:spPr>
      </p:cxnSp>
      <p:cxnSp>
        <p:nvCxnSpPr>
          <p:cNvPr id="17" name="直線コネクタ 16">
            <a:extLst>
              <a:ext uri="{FF2B5EF4-FFF2-40B4-BE49-F238E27FC236}">
                <a16:creationId xmlns:a16="http://schemas.microsoft.com/office/drawing/2014/main" id="{A7E07B30-5212-1A49-E884-D8908A102116}"/>
              </a:ext>
            </a:extLst>
          </p:cNvPr>
          <p:cNvCxnSpPr/>
          <p:nvPr/>
        </p:nvCxnSpPr>
        <p:spPr>
          <a:xfrm flipH="1">
            <a:off x="5407212" y="2933926"/>
            <a:ext cx="446567" cy="405455"/>
          </a:xfrm>
          <a:prstGeom prst="line">
            <a:avLst/>
          </a:prstGeom>
          <a:noFill/>
          <a:ln w="6350" cap="flat" cmpd="sng" algn="ctr">
            <a:solidFill>
              <a:srgbClr val="5B9BD5"/>
            </a:solidFill>
            <a:prstDash val="solid"/>
            <a:miter lim="800000"/>
          </a:ln>
          <a:effectLst/>
        </p:spPr>
      </p:cxnSp>
      <p:sp>
        <p:nvSpPr>
          <p:cNvPr id="18" name="テキスト ボックス 17">
            <a:extLst>
              <a:ext uri="{FF2B5EF4-FFF2-40B4-BE49-F238E27FC236}">
                <a16:creationId xmlns:a16="http://schemas.microsoft.com/office/drawing/2014/main" id="{959FAACD-C2CD-9730-7B50-6C33A0560A5B}"/>
              </a:ext>
            </a:extLst>
          </p:cNvPr>
          <p:cNvSpPr txBox="1"/>
          <p:nvPr/>
        </p:nvSpPr>
        <p:spPr>
          <a:xfrm>
            <a:off x="3043593" y="3905562"/>
            <a:ext cx="1528407" cy="230832"/>
          </a:xfrm>
          <a:prstGeom prst="rect">
            <a:avLst/>
          </a:prstGeom>
          <a:noFill/>
        </p:spPr>
        <p:txBody>
          <a:bodyPr wrap="square" rtlCol="0">
            <a:spAutoFit/>
          </a:bodyPr>
          <a:lstStyle/>
          <a:p>
            <a:r>
              <a:rPr lang="en-US" altLang="ja-JP" sz="900" dirty="0">
                <a:solidFill>
                  <a:srgbClr val="FF0000"/>
                </a:solidFill>
                <a:latin typeface="Yu Gothic UI" panose="020B0500000000000000" pitchFamily="34" charset="-128"/>
                <a:ea typeface="Yu Gothic UI" panose="020B0500000000000000" pitchFamily="34" charset="-128"/>
              </a:rPr>
              <a:t>(※)</a:t>
            </a:r>
            <a:r>
              <a:rPr lang="en-US" altLang="ja-JP" sz="900" dirty="0">
                <a:solidFill>
                  <a:prstClr val="black"/>
                </a:solidFill>
                <a:latin typeface="Yu Gothic UI" panose="020B0500000000000000" pitchFamily="34" charset="-128"/>
                <a:ea typeface="Yu Gothic UI" panose="020B0500000000000000" pitchFamily="34" charset="-128"/>
              </a:rPr>
              <a:t>100ms×9</a:t>
            </a:r>
            <a:r>
              <a:rPr lang="ja-JP" altLang="en-US" sz="900" dirty="0">
                <a:solidFill>
                  <a:prstClr val="black"/>
                </a:solidFill>
                <a:latin typeface="Yu Gothic UI" panose="020B0500000000000000" pitchFamily="34" charset="-128"/>
                <a:ea typeface="Yu Gothic UI" panose="020B0500000000000000" pitchFamily="34" charset="-128"/>
              </a:rPr>
              <a:t>ショットで判定</a:t>
            </a:r>
          </a:p>
        </p:txBody>
      </p:sp>
      <p:graphicFrame>
        <p:nvGraphicFramePr>
          <p:cNvPr id="19" name="表 18">
            <a:extLst>
              <a:ext uri="{FF2B5EF4-FFF2-40B4-BE49-F238E27FC236}">
                <a16:creationId xmlns:a16="http://schemas.microsoft.com/office/drawing/2014/main" id="{69646643-91F9-4A13-16C5-A0C6947972A2}"/>
              </a:ext>
            </a:extLst>
          </p:cNvPr>
          <p:cNvGraphicFramePr>
            <a:graphicFrameLocks noGrp="1"/>
          </p:cNvGraphicFramePr>
          <p:nvPr>
            <p:extLst>
              <p:ext uri="{D42A27DB-BD31-4B8C-83A1-F6EECF244321}">
                <p14:modId xmlns:p14="http://schemas.microsoft.com/office/powerpoint/2010/main" val="4091043998"/>
              </p:ext>
            </p:extLst>
          </p:nvPr>
        </p:nvGraphicFramePr>
        <p:xfrm>
          <a:off x="1048277" y="4114736"/>
          <a:ext cx="4953000" cy="312420"/>
        </p:xfrm>
        <a:graphic>
          <a:graphicData uri="http://schemas.openxmlformats.org/drawingml/2006/table">
            <a:tbl>
              <a:tblPr firstRow="1" bandRow="1"/>
              <a:tblGrid>
                <a:gridCol w="495300">
                  <a:extLst>
                    <a:ext uri="{9D8B030D-6E8A-4147-A177-3AD203B41FA5}">
                      <a16:colId xmlns:a16="http://schemas.microsoft.com/office/drawing/2014/main" val="1446711579"/>
                    </a:ext>
                  </a:extLst>
                </a:gridCol>
                <a:gridCol w="495300">
                  <a:extLst>
                    <a:ext uri="{9D8B030D-6E8A-4147-A177-3AD203B41FA5}">
                      <a16:colId xmlns:a16="http://schemas.microsoft.com/office/drawing/2014/main" val="3708778780"/>
                    </a:ext>
                  </a:extLst>
                </a:gridCol>
                <a:gridCol w="495300">
                  <a:extLst>
                    <a:ext uri="{9D8B030D-6E8A-4147-A177-3AD203B41FA5}">
                      <a16:colId xmlns:a16="http://schemas.microsoft.com/office/drawing/2014/main" val="646268686"/>
                    </a:ext>
                  </a:extLst>
                </a:gridCol>
                <a:gridCol w="495300">
                  <a:extLst>
                    <a:ext uri="{9D8B030D-6E8A-4147-A177-3AD203B41FA5}">
                      <a16:colId xmlns:a16="http://schemas.microsoft.com/office/drawing/2014/main" val="3876944051"/>
                    </a:ext>
                  </a:extLst>
                </a:gridCol>
                <a:gridCol w="495300">
                  <a:extLst>
                    <a:ext uri="{9D8B030D-6E8A-4147-A177-3AD203B41FA5}">
                      <a16:colId xmlns:a16="http://schemas.microsoft.com/office/drawing/2014/main" val="2003309046"/>
                    </a:ext>
                  </a:extLst>
                </a:gridCol>
                <a:gridCol w="495300">
                  <a:extLst>
                    <a:ext uri="{9D8B030D-6E8A-4147-A177-3AD203B41FA5}">
                      <a16:colId xmlns:a16="http://schemas.microsoft.com/office/drawing/2014/main" val="3616012074"/>
                    </a:ext>
                  </a:extLst>
                </a:gridCol>
                <a:gridCol w="495300">
                  <a:extLst>
                    <a:ext uri="{9D8B030D-6E8A-4147-A177-3AD203B41FA5}">
                      <a16:colId xmlns:a16="http://schemas.microsoft.com/office/drawing/2014/main" val="3349858619"/>
                    </a:ext>
                  </a:extLst>
                </a:gridCol>
                <a:gridCol w="495300">
                  <a:extLst>
                    <a:ext uri="{9D8B030D-6E8A-4147-A177-3AD203B41FA5}">
                      <a16:colId xmlns:a16="http://schemas.microsoft.com/office/drawing/2014/main" val="1584784492"/>
                    </a:ext>
                  </a:extLst>
                </a:gridCol>
                <a:gridCol w="495300">
                  <a:extLst>
                    <a:ext uri="{9D8B030D-6E8A-4147-A177-3AD203B41FA5}">
                      <a16:colId xmlns:a16="http://schemas.microsoft.com/office/drawing/2014/main" val="1790256520"/>
                    </a:ext>
                  </a:extLst>
                </a:gridCol>
                <a:gridCol w="495300">
                  <a:extLst>
                    <a:ext uri="{9D8B030D-6E8A-4147-A177-3AD203B41FA5}">
                      <a16:colId xmlns:a16="http://schemas.microsoft.com/office/drawing/2014/main" val="2426400211"/>
                    </a:ext>
                  </a:extLst>
                </a:gridCol>
              </a:tblGrid>
              <a:tr h="278130">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72-34</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800">
                          <a:latin typeface="Meiryo UI" panose="020B0604030504040204" pitchFamily="50" charset="-128"/>
                          <a:ea typeface="Meiryo UI" panose="020B0604030504040204" pitchFamily="50" charset="-128"/>
                        </a:rPr>
                        <a:t>12-34</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12-34</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800">
                          <a:latin typeface="Meiryo UI" panose="020B0604030504040204" pitchFamily="50" charset="-128"/>
                          <a:ea typeface="Meiryo UI" panose="020B0604030504040204" pitchFamily="50" charset="-128"/>
                        </a:rPr>
                        <a:t>12-34</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800">
                          <a:latin typeface="Meiryo UI" panose="020B0604030504040204" pitchFamily="50" charset="-128"/>
                          <a:ea typeface="Meiryo UI" panose="020B0604030504040204" pitchFamily="50" charset="-128"/>
                        </a:rPr>
                        <a:t>12-34</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800">
                          <a:latin typeface="Meiryo UI" panose="020B0604030504040204" pitchFamily="50" charset="-128"/>
                          <a:ea typeface="Meiryo UI" panose="020B0604030504040204" pitchFamily="50" charset="-128"/>
                        </a:rPr>
                        <a:t>12-34</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800">
                          <a:latin typeface="Meiryo UI" panose="020B0604030504040204" pitchFamily="50" charset="-128"/>
                          <a:ea typeface="Meiryo UI" panose="020B0604030504040204" pitchFamily="50" charset="-128"/>
                        </a:rPr>
                        <a:t>12-34</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800">
                          <a:latin typeface="Meiryo UI" panose="020B0604030504040204" pitchFamily="50" charset="-128"/>
                          <a:ea typeface="Meiryo UI" panose="020B0604030504040204" pitchFamily="50" charset="-128"/>
                        </a:rPr>
                        <a:t>12-34</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800">
                          <a:latin typeface="Meiryo UI" panose="020B0604030504040204" pitchFamily="50" charset="-128"/>
                          <a:ea typeface="Meiryo UI" panose="020B0604030504040204" pitchFamily="50" charset="-128"/>
                        </a:rPr>
                        <a:t>12-34</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71486912"/>
                  </a:ext>
                </a:extLst>
              </a:tr>
            </a:tbl>
          </a:graphicData>
        </a:graphic>
      </p:graphicFrame>
      <p:sp>
        <p:nvSpPr>
          <p:cNvPr id="20" name="テキスト ボックス 19">
            <a:extLst>
              <a:ext uri="{FF2B5EF4-FFF2-40B4-BE49-F238E27FC236}">
                <a16:creationId xmlns:a16="http://schemas.microsoft.com/office/drawing/2014/main" id="{23867FBF-166F-3003-C152-A50E33096179}"/>
              </a:ext>
            </a:extLst>
          </p:cNvPr>
          <p:cNvSpPr txBox="1"/>
          <p:nvPr/>
        </p:nvSpPr>
        <p:spPr>
          <a:xfrm>
            <a:off x="6898054" y="3020714"/>
            <a:ext cx="2002159" cy="553998"/>
          </a:xfrm>
          <a:prstGeom prst="rect">
            <a:avLst/>
          </a:prstGeom>
          <a:noFill/>
        </p:spPr>
        <p:txBody>
          <a:bodyPr wrap="square" rtlCol="0">
            <a:spAutoFit/>
          </a:bodyPr>
          <a:lstStyle/>
          <a:p>
            <a:r>
              <a:rPr lang="ja-JP" altLang="en-US" sz="1000" dirty="0">
                <a:solidFill>
                  <a:prstClr val="black"/>
                </a:solidFill>
                <a:latin typeface="Yu Gothic UI" panose="020B0500000000000000" pitchFamily="34" charset="-128"/>
                <a:ea typeface="Yu Gothic UI" panose="020B0500000000000000" pitchFamily="34" charset="-128"/>
              </a:rPr>
              <a:t>■多数決結果「</a:t>
            </a:r>
            <a:r>
              <a:rPr lang="en-US" altLang="ja-JP" sz="1000" dirty="0">
                <a:solidFill>
                  <a:prstClr val="black"/>
                </a:solidFill>
                <a:latin typeface="Yu Gothic UI" panose="020B0500000000000000" pitchFamily="34" charset="-128"/>
                <a:ea typeface="Yu Gothic UI" panose="020B0500000000000000" pitchFamily="34" charset="-128"/>
              </a:rPr>
              <a:t>12-34</a:t>
            </a:r>
            <a:r>
              <a:rPr lang="ja-JP" altLang="en-US" sz="1000" dirty="0">
                <a:solidFill>
                  <a:prstClr val="black"/>
                </a:solidFill>
                <a:latin typeface="Yu Gothic UI" panose="020B0500000000000000" pitchFamily="34" charset="-128"/>
                <a:ea typeface="Yu Gothic UI" panose="020B0500000000000000" pitchFamily="34" charset="-128"/>
              </a:rPr>
              <a:t>」を出力。</a:t>
            </a:r>
            <a:br>
              <a:rPr lang="en-US" altLang="ja-JP" sz="1000" dirty="0">
                <a:solidFill>
                  <a:prstClr val="black"/>
                </a:solidFill>
                <a:latin typeface="Yu Gothic UI" panose="020B0500000000000000" pitchFamily="34" charset="-128"/>
                <a:ea typeface="Yu Gothic UI" panose="020B0500000000000000" pitchFamily="34" charset="-128"/>
              </a:rPr>
            </a:br>
            <a:r>
              <a:rPr lang="ja-JP" altLang="en-US" sz="1000" dirty="0">
                <a:solidFill>
                  <a:prstClr val="black"/>
                </a:solidFill>
                <a:latin typeface="Yu Gothic UI" panose="020B0500000000000000" pitchFamily="34" charset="-128"/>
                <a:ea typeface="Yu Gothic UI" panose="020B0500000000000000" pitchFamily="34" charset="-128"/>
              </a:rPr>
              <a:t>■撮影できるプレート数が多いほど認識精度は高まります。</a:t>
            </a:r>
            <a:endParaRPr lang="ja-JP" altLang="en-US" sz="1000" dirty="0">
              <a:solidFill>
                <a:srgbClr val="0000FF"/>
              </a:solidFill>
              <a:latin typeface="Yu Gothic UI" panose="020B0500000000000000" pitchFamily="34" charset="-128"/>
              <a:ea typeface="Yu Gothic UI" panose="020B0500000000000000" pitchFamily="34" charset="-128"/>
            </a:endParaRPr>
          </a:p>
        </p:txBody>
      </p:sp>
      <p:sp>
        <p:nvSpPr>
          <p:cNvPr id="22" name="正方形/長方形 21">
            <a:extLst>
              <a:ext uri="{FF2B5EF4-FFF2-40B4-BE49-F238E27FC236}">
                <a16:creationId xmlns:a16="http://schemas.microsoft.com/office/drawing/2014/main" id="{34FE8F0C-BF47-9A42-F8EB-319A890CEF14}"/>
              </a:ext>
            </a:extLst>
          </p:cNvPr>
          <p:cNvSpPr/>
          <p:nvPr/>
        </p:nvSpPr>
        <p:spPr>
          <a:xfrm>
            <a:off x="1048277" y="4126460"/>
            <a:ext cx="4474713" cy="288000"/>
          </a:xfrm>
          <a:prstGeom prst="rect">
            <a:avLst/>
          </a:prstGeom>
          <a:noFill/>
          <a:ln w="3175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pic>
        <p:nvPicPr>
          <p:cNvPr id="23" name="図 22">
            <a:extLst>
              <a:ext uri="{FF2B5EF4-FFF2-40B4-BE49-F238E27FC236}">
                <a16:creationId xmlns:a16="http://schemas.microsoft.com/office/drawing/2014/main" id="{F99B19F1-E578-C1AB-5016-6F1ADA5E850E}"/>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569655" y="1734300"/>
            <a:ext cx="1306276" cy="1141115"/>
          </a:xfrm>
          <a:prstGeom prst="rect">
            <a:avLst/>
          </a:prstGeom>
          <a:ln w="25400">
            <a:solidFill>
              <a:srgbClr val="44546A"/>
            </a:solidFill>
          </a:ln>
        </p:spPr>
      </p:pic>
      <p:sp>
        <p:nvSpPr>
          <p:cNvPr id="24" name="テキスト ボックス 23">
            <a:extLst>
              <a:ext uri="{FF2B5EF4-FFF2-40B4-BE49-F238E27FC236}">
                <a16:creationId xmlns:a16="http://schemas.microsoft.com/office/drawing/2014/main" id="{BF6DD635-3227-5845-F09E-928E44F229EF}"/>
              </a:ext>
            </a:extLst>
          </p:cNvPr>
          <p:cNvSpPr txBox="1"/>
          <p:nvPr/>
        </p:nvSpPr>
        <p:spPr>
          <a:xfrm>
            <a:off x="197515" y="1537134"/>
            <a:ext cx="4133054" cy="1785104"/>
          </a:xfrm>
          <a:prstGeom prst="rect">
            <a:avLst/>
          </a:prstGeom>
          <a:noFill/>
        </p:spPr>
        <p:txBody>
          <a:bodyPr wrap="square" rtlCol="0">
            <a:spAutoFit/>
          </a:bodyPr>
          <a:lstStyle/>
          <a:p>
            <a:r>
              <a:rPr lang="ja-JP" altLang="en-US" sz="1000" dirty="0">
                <a:solidFill>
                  <a:prstClr val="black"/>
                </a:solidFill>
                <a:latin typeface="Yu Gothic UI" panose="020B0500000000000000" pitchFamily="34" charset="-128"/>
                <a:ea typeface="Yu Gothic UI" panose="020B0500000000000000" pitchFamily="34" charset="-128"/>
              </a:rPr>
              <a:t>＜多数決処理＞</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ベストショット送信タイミングにおいて、同一</a:t>
            </a:r>
            <a:r>
              <a:rPr lang="en-US" altLang="ja-JP" sz="1000" dirty="0">
                <a:solidFill>
                  <a:prstClr val="black"/>
                </a:solidFill>
                <a:latin typeface="Yu Gothic UI" panose="020B0500000000000000" pitchFamily="34" charset="-128"/>
                <a:ea typeface="Yu Gothic UI" panose="020B0500000000000000" pitchFamily="34" charset="-128"/>
              </a:rPr>
              <a:t>ID</a:t>
            </a:r>
            <a:r>
              <a:rPr lang="ja-JP" altLang="en-US" sz="1000" dirty="0">
                <a:solidFill>
                  <a:prstClr val="black"/>
                </a:solidFill>
                <a:latin typeface="Yu Gothic UI" panose="020B0500000000000000" pitchFamily="34" charset="-128"/>
                <a:ea typeface="Yu Gothic UI" panose="020B0500000000000000" pitchFamily="34" charset="-128"/>
              </a:rPr>
              <a:t>（一連番号の認識結果の違いが</a:t>
            </a:r>
            <a:r>
              <a:rPr lang="en-US" altLang="ja-JP" sz="1000" dirty="0">
                <a:solidFill>
                  <a:prstClr val="black"/>
                </a:solidFill>
                <a:latin typeface="Yu Gothic UI" panose="020B0500000000000000" pitchFamily="34" charset="-128"/>
                <a:ea typeface="Yu Gothic UI" panose="020B0500000000000000" pitchFamily="34" charset="-128"/>
              </a:rPr>
              <a:t>1</a:t>
            </a:r>
            <a:r>
              <a:rPr lang="ja-JP" altLang="en-US" sz="1000" dirty="0">
                <a:solidFill>
                  <a:prstClr val="black"/>
                </a:solidFill>
                <a:latin typeface="Yu Gothic UI" panose="020B0500000000000000" pitchFamily="34" charset="-128"/>
                <a:ea typeface="Yu Gothic UI" panose="020B0500000000000000" pitchFamily="34" charset="-128"/>
              </a:rPr>
              <a:t>桁以内）のフレームを最大９フレーム用いて、</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陸事・車種・用途・一連番号それぞれに対して、多数決処理を行う。</a:t>
            </a:r>
            <a:endParaRPr lang="en-US" altLang="ja-JP" sz="1000" dirty="0">
              <a:solidFill>
                <a:prstClr val="black"/>
              </a:solidFill>
              <a:latin typeface="Yu Gothic UI" panose="020B0500000000000000" pitchFamily="34" charset="-128"/>
              <a:ea typeface="Yu Gothic UI" panose="020B0500000000000000" pitchFamily="34" charset="-128"/>
            </a:endParaRPr>
          </a:p>
          <a:p>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＜ベストショット（サムネイル画像）＞</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同一</a:t>
            </a:r>
            <a:r>
              <a:rPr lang="en-US" altLang="ja-JP" sz="1000" dirty="0">
                <a:solidFill>
                  <a:prstClr val="black"/>
                </a:solidFill>
                <a:latin typeface="Yu Gothic UI" panose="020B0500000000000000" pitchFamily="34" charset="-128"/>
                <a:ea typeface="Yu Gothic UI" panose="020B0500000000000000" pitchFamily="34" charset="-128"/>
              </a:rPr>
              <a:t>ID</a:t>
            </a:r>
            <a:r>
              <a:rPr lang="ja-JP" altLang="en-US" sz="1000" dirty="0">
                <a:solidFill>
                  <a:prstClr val="black"/>
                </a:solidFill>
                <a:latin typeface="Yu Gothic UI" panose="020B0500000000000000" pitchFamily="34" charset="-128"/>
                <a:ea typeface="Yu Gothic UI" panose="020B0500000000000000" pitchFamily="34" charset="-128"/>
              </a:rPr>
              <a:t>のフレームを最大９フレーム用いて、</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認識結果の文字認識信頼度情報が最も高い画像をベストショットとする。</a:t>
            </a:r>
            <a:endParaRPr lang="en-US" altLang="ja-JP" sz="1000" dirty="0">
              <a:solidFill>
                <a:prstClr val="black"/>
              </a:solidFill>
              <a:latin typeface="Yu Gothic UI" panose="020B0500000000000000" pitchFamily="34" charset="-128"/>
              <a:ea typeface="Yu Gothic UI" panose="020B0500000000000000" pitchFamily="34" charset="-128"/>
            </a:endParaRPr>
          </a:p>
          <a:p>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＜全体画像＞</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000" dirty="0">
                <a:solidFill>
                  <a:prstClr val="black"/>
                </a:solidFill>
                <a:latin typeface="Yu Gothic UI" panose="020B0500000000000000" pitchFamily="34" charset="-128"/>
                <a:ea typeface="Yu Gothic UI" panose="020B0500000000000000" pitchFamily="34" charset="-128"/>
              </a:rPr>
              <a:t>ベストショットとして選択されたサムネイル画像と同じ時刻のフレーム画像</a:t>
            </a:r>
            <a:endParaRPr lang="en-US" altLang="ja-JP" sz="1000" dirty="0">
              <a:solidFill>
                <a:prstClr val="black"/>
              </a:solidFill>
              <a:latin typeface="Yu Gothic UI" panose="020B0500000000000000" pitchFamily="34" charset="-128"/>
              <a:ea typeface="Yu Gothic UI" panose="020B0500000000000000" pitchFamily="34" charset="-128"/>
            </a:endParaRPr>
          </a:p>
        </p:txBody>
      </p:sp>
      <p:sp>
        <p:nvSpPr>
          <p:cNvPr id="27" name="Rectangle 58">
            <a:extLst>
              <a:ext uri="{FF2B5EF4-FFF2-40B4-BE49-F238E27FC236}">
                <a16:creationId xmlns:a16="http://schemas.microsoft.com/office/drawing/2014/main" id="{3C90B5E7-3959-AB11-BD40-254367A9CE39}"/>
              </a:ext>
            </a:extLst>
          </p:cNvPr>
          <p:cNvSpPr>
            <a:spLocks noChangeArrowheads="1"/>
          </p:cNvSpPr>
          <p:nvPr/>
        </p:nvSpPr>
        <p:spPr bwMode="auto">
          <a:xfrm>
            <a:off x="4347544" y="988929"/>
            <a:ext cx="1900238" cy="15859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prstClr val="black"/>
              </a:solidFill>
              <a:latin typeface="Yu Gothic UI" panose="020B0500000000000000" pitchFamily="34" charset="-128"/>
              <a:ea typeface="Yu Gothic UI" panose="020B0500000000000000" pitchFamily="34" charset="-128"/>
            </a:endParaRPr>
          </a:p>
        </p:txBody>
      </p:sp>
      <p:sp>
        <p:nvSpPr>
          <p:cNvPr id="28" name="AutoShape 59">
            <a:extLst>
              <a:ext uri="{FF2B5EF4-FFF2-40B4-BE49-F238E27FC236}">
                <a16:creationId xmlns:a16="http://schemas.microsoft.com/office/drawing/2014/main" id="{3C7CCB34-22C1-83B6-C964-9D5660C186C0}"/>
              </a:ext>
            </a:extLst>
          </p:cNvPr>
          <p:cNvSpPr>
            <a:spLocks noChangeArrowheads="1"/>
          </p:cNvSpPr>
          <p:nvPr/>
        </p:nvSpPr>
        <p:spPr bwMode="auto">
          <a:xfrm flipV="1">
            <a:off x="4723781" y="991315"/>
            <a:ext cx="1181100" cy="157519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ED7D3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kumimoji="0" lang="ja-JP" altLang="en-US" sz="5400" kern="0" dirty="0">
              <a:solidFill>
                <a:prstClr val="black"/>
              </a:solidFill>
              <a:latin typeface="Yu Gothic UI" panose="020B0500000000000000" pitchFamily="34" charset="-128"/>
              <a:ea typeface="Yu Gothic UI" panose="020B0500000000000000" pitchFamily="34" charset="-128"/>
            </a:endParaRPr>
          </a:p>
        </p:txBody>
      </p:sp>
      <p:pic>
        <p:nvPicPr>
          <p:cNvPr id="29" name="Picture 62" descr="名称未設定 1のコピー">
            <a:extLst>
              <a:ext uri="{FF2B5EF4-FFF2-40B4-BE49-F238E27FC236}">
                <a16:creationId xmlns:a16="http://schemas.microsoft.com/office/drawing/2014/main" id="{3E65D4A3-478F-E7E9-E4D4-65243B0603C5}"/>
              </a:ext>
            </a:extLst>
          </p:cNvPr>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572" y="1894995"/>
            <a:ext cx="717947" cy="6834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3">
            <a:extLst>
              <a:ext uri="{FF2B5EF4-FFF2-40B4-BE49-F238E27FC236}">
                <a16:creationId xmlns:a16="http://schemas.microsoft.com/office/drawing/2014/main" id="{0CB77E7F-C206-9735-45C2-DDC5F3233B92}"/>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5208843" y="2455779"/>
            <a:ext cx="148828" cy="73819"/>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64">
            <a:extLst>
              <a:ext uri="{FF2B5EF4-FFF2-40B4-BE49-F238E27FC236}">
                <a16:creationId xmlns:a16="http://schemas.microsoft.com/office/drawing/2014/main" id="{5814650F-AA20-0BF7-411E-18FAF5D075E3}"/>
              </a:ext>
            </a:extLst>
          </p:cNvPr>
          <p:cNvGrpSpPr>
            <a:grpSpLocks/>
          </p:cNvGrpSpPr>
          <p:nvPr/>
        </p:nvGrpSpPr>
        <p:grpSpPr bwMode="auto">
          <a:xfrm>
            <a:off x="5138119" y="1085370"/>
            <a:ext cx="344091" cy="327422"/>
            <a:chOff x="5407" y="2879"/>
            <a:chExt cx="604" cy="598"/>
          </a:xfrm>
        </p:grpSpPr>
        <p:pic>
          <p:nvPicPr>
            <p:cNvPr id="32" name="Picture 65" descr="名称未設定 1のコピー">
              <a:extLst>
                <a:ext uri="{FF2B5EF4-FFF2-40B4-BE49-F238E27FC236}">
                  <a16:creationId xmlns:a16="http://schemas.microsoft.com/office/drawing/2014/main" id="{2CBAB4E2-2D60-36DC-7523-6FD784E63B1C}"/>
                </a:ext>
              </a:extLst>
            </p:cNvPr>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07" y="2879"/>
              <a:ext cx="604" cy="59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6">
              <a:extLst>
                <a:ext uri="{FF2B5EF4-FFF2-40B4-BE49-F238E27FC236}">
                  <a16:creationId xmlns:a16="http://schemas.microsoft.com/office/drawing/2014/main" id="{280A686E-962B-16E6-F723-2506D6AEC4C3}"/>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5647" y="3370"/>
              <a:ext cx="126" cy="64"/>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 name="AutoShape 67">
            <a:extLst>
              <a:ext uri="{FF2B5EF4-FFF2-40B4-BE49-F238E27FC236}">
                <a16:creationId xmlns:a16="http://schemas.microsoft.com/office/drawing/2014/main" id="{4ADBA175-CA2F-6587-988F-1FE5D29D1A18}"/>
              </a:ext>
            </a:extLst>
          </p:cNvPr>
          <p:cNvSpPr>
            <a:spLocks noChangeArrowheads="1"/>
          </p:cNvSpPr>
          <p:nvPr/>
        </p:nvSpPr>
        <p:spPr bwMode="auto">
          <a:xfrm rot="5400000">
            <a:off x="5441897" y="1669841"/>
            <a:ext cx="913016" cy="262604"/>
          </a:xfrm>
          <a:prstGeom prst="rightArrow">
            <a:avLst>
              <a:gd name="adj1" fmla="val 50000"/>
              <a:gd name="adj2" fmla="val 50219"/>
            </a:avLst>
          </a:prstGeom>
          <a:solidFill>
            <a:srgbClr val="99CC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ltLang="ja-JP" sz="100" dirty="0">
              <a:solidFill>
                <a:prstClr val="black"/>
              </a:solidFill>
              <a:latin typeface="Yu Gothic UI" panose="020B0500000000000000" pitchFamily="34" charset="-128"/>
              <a:ea typeface="Yu Gothic UI" panose="020B0500000000000000" pitchFamily="34" charset="-128"/>
            </a:endParaRPr>
          </a:p>
        </p:txBody>
      </p:sp>
      <p:sp>
        <p:nvSpPr>
          <p:cNvPr id="35" name="Rectangle 68">
            <a:extLst>
              <a:ext uri="{FF2B5EF4-FFF2-40B4-BE49-F238E27FC236}">
                <a16:creationId xmlns:a16="http://schemas.microsoft.com/office/drawing/2014/main" id="{798A8617-9E84-AAA5-6699-0027182B5C8E}"/>
              </a:ext>
            </a:extLst>
          </p:cNvPr>
          <p:cNvSpPr>
            <a:spLocks noChangeArrowheads="1"/>
          </p:cNvSpPr>
          <p:nvPr/>
        </p:nvSpPr>
        <p:spPr bwMode="auto">
          <a:xfrm>
            <a:off x="4335638" y="1636606"/>
            <a:ext cx="1912144" cy="300082"/>
          </a:xfrm>
          <a:prstGeom prst="rect">
            <a:avLst/>
          </a:prstGeom>
          <a:noFill/>
          <a:ln w="28575" algn="ctr">
            <a:solidFill>
              <a:srgbClr val="0000FF"/>
            </a:solidFill>
            <a:miter lim="800000"/>
            <a:headEnd/>
            <a:tailEnd/>
          </a:ln>
          <a:effectLst/>
          <a:extLst>
            <a:ext uri="{909E8E84-426E-40DD-AFC4-6F175D3DCCD1}">
              <a14:hiddenFill xmlns:a14="http://schemas.microsoft.com/office/drawing/2010/main">
                <a:solidFill>
                  <a:srgbClr val="FFE0C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solidFill>
                <a:prstClr val="black"/>
              </a:solidFill>
              <a:latin typeface="Yu Gothic UI" panose="020B0500000000000000" pitchFamily="34" charset="-128"/>
              <a:ea typeface="Yu Gothic UI" panose="020B0500000000000000" pitchFamily="34" charset="-128"/>
            </a:endParaRPr>
          </a:p>
        </p:txBody>
      </p:sp>
      <p:grpSp>
        <p:nvGrpSpPr>
          <p:cNvPr id="36" name="Group 72">
            <a:extLst>
              <a:ext uri="{FF2B5EF4-FFF2-40B4-BE49-F238E27FC236}">
                <a16:creationId xmlns:a16="http://schemas.microsoft.com/office/drawing/2014/main" id="{57B845F2-4950-F60D-8D53-4DD1851B9A79}"/>
              </a:ext>
            </a:extLst>
          </p:cNvPr>
          <p:cNvGrpSpPr>
            <a:grpSpLocks noChangeAspect="1"/>
          </p:cNvGrpSpPr>
          <p:nvPr/>
        </p:nvGrpSpPr>
        <p:grpSpPr bwMode="auto">
          <a:xfrm>
            <a:off x="5065492" y="1434223"/>
            <a:ext cx="496490" cy="472678"/>
            <a:chOff x="5407" y="2879"/>
            <a:chExt cx="604" cy="598"/>
          </a:xfrm>
        </p:grpSpPr>
        <p:pic>
          <p:nvPicPr>
            <p:cNvPr id="37" name="Picture 73" descr="名称未設定 1のコピー">
              <a:extLst>
                <a:ext uri="{FF2B5EF4-FFF2-40B4-BE49-F238E27FC236}">
                  <a16:creationId xmlns:a16="http://schemas.microsoft.com/office/drawing/2014/main" id="{D9A20A47-CF6D-A750-FEC1-08E84BE388F6}"/>
                </a:ext>
              </a:extLst>
            </p:cNvPr>
            <p:cNvPicPr>
              <a:picLocks noChangeAspect="1" noChangeArrowheads="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07" y="2879"/>
              <a:ext cx="604" cy="59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74">
              <a:extLst>
                <a:ext uri="{FF2B5EF4-FFF2-40B4-BE49-F238E27FC236}">
                  <a16:creationId xmlns:a16="http://schemas.microsoft.com/office/drawing/2014/main" id="{B201E9EA-EA08-AD74-3493-F5F0F20113DE}"/>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5647" y="3370"/>
              <a:ext cx="126" cy="64"/>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9" name="Picture 94" descr="名称未設定 1のコピー">
            <a:extLst>
              <a:ext uri="{FF2B5EF4-FFF2-40B4-BE49-F238E27FC236}">
                <a16:creationId xmlns:a16="http://schemas.microsoft.com/office/drawing/2014/main" id="{4049B8A2-FB36-B918-C20E-6E3148BA8CA2}"/>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r="-1158"/>
          <a:stretch>
            <a:fillRect/>
          </a:stretch>
        </p:blipFill>
        <p:spPr bwMode="auto">
          <a:xfrm>
            <a:off x="5176219" y="998454"/>
            <a:ext cx="259556" cy="7143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5">
            <a:extLst>
              <a:ext uri="{FF2B5EF4-FFF2-40B4-BE49-F238E27FC236}">
                <a16:creationId xmlns:a16="http://schemas.microsoft.com/office/drawing/2014/main" id="{1ADAE250-C04D-10D0-B84A-3ACB4B8FB03D}"/>
              </a:ext>
            </a:extLst>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5270279" y="1022266"/>
            <a:ext cx="66675" cy="32147"/>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テキスト ボックス 41">
            <a:extLst>
              <a:ext uri="{FF2B5EF4-FFF2-40B4-BE49-F238E27FC236}">
                <a16:creationId xmlns:a16="http://schemas.microsoft.com/office/drawing/2014/main" id="{F719BB71-82C5-8676-648E-3FC3783CF2A6}"/>
              </a:ext>
            </a:extLst>
          </p:cNvPr>
          <p:cNvSpPr txBox="1"/>
          <p:nvPr/>
        </p:nvSpPr>
        <p:spPr>
          <a:xfrm>
            <a:off x="3195849" y="4471116"/>
            <a:ext cx="1422184" cy="346249"/>
          </a:xfrm>
          <a:prstGeom prst="rect">
            <a:avLst/>
          </a:prstGeom>
          <a:noFill/>
        </p:spPr>
        <p:txBody>
          <a:bodyPr wrap="none" rtlCol="0">
            <a:spAutoFit/>
          </a:bodyPr>
          <a:lstStyle/>
          <a:p>
            <a:r>
              <a:rPr lang="ja-JP" altLang="en-US" sz="825" dirty="0">
                <a:solidFill>
                  <a:prstClr val="black"/>
                </a:solidFill>
                <a:latin typeface="Yu Gothic UI" panose="020B0500000000000000" pitchFamily="34" charset="-128"/>
                <a:ea typeface="Yu Gothic UI" panose="020B0500000000000000" pitchFamily="34" charset="-128"/>
              </a:rPr>
              <a:t>ベストショット送信タイミング①</a:t>
            </a:r>
            <a:endParaRPr lang="en-US" altLang="ja-JP" sz="825" dirty="0">
              <a:solidFill>
                <a:prstClr val="black"/>
              </a:solidFill>
              <a:latin typeface="Yu Gothic UI" panose="020B0500000000000000" pitchFamily="34" charset="-128"/>
              <a:ea typeface="Yu Gothic UI" panose="020B0500000000000000" pitchFamily="34" charset="-128"/>
            </a:endParaRPr>
          </a:p>
          <a:p>
            <a:r>
              <a:rPr lang="ja-JP" altLang="en-US" sz="825" dirty="0">
                <a:solidFill>
                  <a:prstClr val="black"/>
                </a:solidFill>
                <a:latin typeface="Yu Gothic UI" panose="020B0500000000000000" pitchFamily="34" charset="-128"/>
                <a:ea typeface="Yu Gothic UI" panose="020B0500000000000000" pitchFamily="34" charset="-128"/>
              </a:rPr>
              <a:t>（送信あり）</a:t>
            </a:r>
          </a:p>
        </p:txBody>
      </p:sp>
      <p:sp>
        <p:nvSpPr>
          <p:cNvPr id="45" name="テキスト ボックス 44">
            <a:extLst>
              <a:ext uri="{FF2B5EF4-FFF2-40B4-BE49-F238E27FC236}">
                <a16:creationId xmlns:a16="http://schemas.microsoft.com/office/drawing/2014/main" id="{AAFA881B-71EC-AE3E-A341-ED212EBB8DE2}"/>
              </a:ext>
            </a:extLst>
          </p:cNvPr>
          <p:cNvSpPr txBox="1"/>
          <p:nvPr/>
        </p:nvSpPr>
        <p:spPr>
          <a:xfrm>
            <a:off x="5713190" y="4458435"/>
            <a:ext cx="1923925" cy="369332"/>
          </a:xfrm>
          <a:prstGeom prst="rect">
            <a:avLst/>
          </a:prstGeom>
          <a:noFill/>
        </p:spPr>
        <p:txBody>
          <a:bodyPr wrap="non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ベストショット送信タイミング②</a:t>
            </a:r>
            <a:endParaRPr lang="en-US" altLang="ja-JP" sz="900" dirty="0">
              <a:solidFill>
                <a:prstClr val="black"/>
              </a:solidFill>
              <a:latin typeface="Yu Gothic UI" panose="020B0500000000000000" pitchFamily="34" charset="-128"/>
              <a:ea typeface="Yu Gothic UI" panose="020B0500000000000000" pitchFamily="34" charset="-128"/>
            </a:endParaRPr>
          </a:p>
          <a:p>
            <a:r>
              <a:rPr lang="ja-JP" altLang="en-US" sz="900" dirty="0">
                <a:solidFill>
                  <a:prstClr val="black"/>
                </a:solidFill>
                <a:latin typeface="Yu Gothic UI" panose="020B0500000000000000" pitchFamily="34" charset="-128"/>
                <a:ea typeface="Yu Gothic UI" panose="020B0500000000000000" pitchFamily="34" charset="-128"/>
              </a:rPr>
              <a:t>（前回と同じ結果のため、送信なし）</a:t>
            </a:r>
          </a:p>
        </p:txBody>
      </p:sp>
      <p:cxnSp>
        <p:nvCxnSpPr>
          <p:cNvPr id="46" name="直線矢印コネクタ 45">
            <a:extLst>
              <a:ext uri="{FF2B5EF4-FFF2-40B4-BE49-F238E27FC236}">
                <a16:creationId xmlns:a16="http://schemas.microsoft.com/office/drawing/2014/main" id="{D8E3D6DF-F0BA-4484-1B19-EA3A817B3007}"/>
              </a:ext>
            </a:extLst>
          </p:cNvPr>
          <p:cNvCxnSpPr/>
          <p:nvPr/>
        </p:nvCxnSpPr>
        <p:spPr>
          <a:xfrm flipH="1">
            <a:off x="5526073" y="4658606"/>
            <a:ext cx="243027" cy="0"/>
          </a:xfrm>
          <a:prstGeom prst="straightConnector1">
            <a:avLst/>
          </a:prstGeom>
          <a:noFill/>
          <a:ln w="38100" cap="flat" cmpd="sng" algn="ctr">
            <a:solidFill>
              <a:sysClr val="windowText" lastClr="000000"/>
            </a:solidFill>
            <a:prstDash val="solid"/>
            <a:miter lim="800000"/>
            <a:tailEnd type="triangle"/>
          </a:ln>
          <a:effectLst/>
        </p:spPr>
      </p:cxnSp>
      <p:pic>
        <p:nvPicPr>
          <p:cNvPr id="50" name="Picture 76">
            <a:extLst>
              <a:ext uri="{FF2B5EF4-FFF2-40B4-BE49-F238E27FC236}">
                <a16:creationId xmlns:a16="http://schemas.microsoft.com/office/drawing/2014/main" id="{264E8D23-4AC6-E031-A14E-EC87DC125852}"/>
              </a:ext>
            </a:extLst>
          </p:cNvPr>
          <p:cNvPicPr preferRelativeResize="0">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1176215" y="3544354"/>
            <a:ext cx="234553" cy="119063"/>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77">
            <a:extLst>
              <a:ext uri="{FF2B5EF4-FFF2-40B4-BE49-F238E27FC236}">
                <a16:creationId xmlns:a16="http://schemas.microsoft.com/office/drawing/2014/main" id="{92A10FC6-94AB-B4AB-A142-5CE19257E265}"/>
              </a:ext>
            </a:extLst>
          </p:cNvPr>
          <p:cNvPicPr preferRelativeResize="0">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1599788" y="3528401"/>
            <a:ext cx="280988" cy="142875"/>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78">
            <a:extLst>
              <a:ext uri="{FF2B5EF4-FFF2-40B4-BE49-F238E27FC236}">
                <a16:creationId xmlns:a16="http://schemas.microsoft.com/office/drawing/2014/main" id="{18944F8D-07E8-8D2F-9FE0-8D7E6ED0D33D}"/>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44893" y="3501398"/>
            <a:ext cx="329804" cy="166688"/>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81">
            <a:extLst>
              <a:ext uri="{FF2B5EF4-FFF2-40B4-BE49-F238E27FC236}">
                <a16:creationId xmlns:a16="http://schemas.microsoft.com/office/drawing/2014/main" id="{917EC6DC-5CEE-AA9F-245C-A0A01A035C17}"/>
              </a:ext>
            </a:extLst>
          </p:cNvPr>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4462106" y="3453705"/>
            <a:ext cx="459051" cy="233003"/>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テキスト ボックス 53">
            <a:extLst>
              <a:ext uri="{FF2B5EF4-FFF2-40B4-BE49-F238E27FC236}">
                <a16:creationId xmlns:a16="http://schemas.microsoft.com/office/drawing/2014/main" id="{B7440B09-1925-8F45-6AAA-AB92060EBB4F}"/>
              </a:ext>
            </a:extLst>
          </p:cNvPr>
          <p:cNvSpPr txBox="1"/>
          <p:nvPr/>
        </p:nvSpPr>
        <p:spPr>
          <a:xfrm>
            <a:off x="1652642" y="1344635"/>
            <a:ext cx="2592030" cy="230832"/>
          </a:xfrm>
          <a:prstGeom prst="rect">
            <a:avLst/>
          </a:prstGeom>
          <a:noFill/>
        </p:spPr>
        <p:txBody>
          <a:bodyPr wrap="square" rtlCol="0">
            <a:spAutoFit/>
          </a:bodyPr>
          <a:lstStyle/>
          <a:p>
            <a:r>
              <a:rPr lang="en-US" altLang="ja-JP" sz="900" dirty="0">
                <a:solidFill>
                  <a:srgbClr val="FF0000"/>
                </a:solidFill>
                <a:latin typeface="Yu Gothic UI" panose="020B0500000000000000" pitchFamily="34" charset="-128"/>
                <a:ea typeface="Yu Gothic UI" panose="020B0500000000000000" pitchFamily="34" charset="-128"/>
              </a:rPr>
              <a:t>(※)4K</a:t>
            </a:r>
            <a:r>
              <a:rPr lang="ja-JP" altLang="en-US" sz="900" dirty="0">
                <a:solidFill>
                  <a:srgbClr val="FF0000"/>
                </a:solidFill>
                <a:latin typeface="Yu Gothic UI" panose="020B0500000000000000" pitchFamily="34" charset="-128"/>
                <a:ea typeface="Yu Gothic UI" panose="020B0500000000000000" pitchFamily="34" charset="-128"/>
              </a:rPr>
              <a:t>カメラ／新</a:t>
            </a:r>
            <a:r>
              <a:rPr lang="en-US" altLang="ja-JP" sz="900" dirty="0">
                <a:solidFill>
                  <a:srgbClr val="FF0000"/>
                </a:solidFill>
                <a:latin typeface="Yu Gothic UI" panose="020B0500000000000000" pitchFamily="34" charset="-128"/>
                <a:ea typeface="Yu Gothic UI" panose="020B0500000000000000" pitchFamily="34" charset="-128"/>
              </a:rPr>
              <a:t>S</a:t>
            </a:r>
            <a:r>
              <a:rPr lang="ja-JP" altLang="en-US" sz="900" dirty="0">
                <a:solidFill>
                  <a:srgbClr val="FF0000"/>
                </a:solidFill>
                <a:latin typeface="Yu Gothic UI" panose="020B0500000000000000" pitchFamily="34" charset="-128"/>
                <a:ea typeface="Yu Gothic UI" panose="020B0500000000000000" pitchFamily="34" charset="-128"/>
              </a:rPr>
              <a:t>カメラの場合は、</a:t>
            </a:r>
            <a:r>
              <a:rPr lang="en-US" altLang="ja-JP" sz="900" dirty="0">
                <a:solidFill>
                  <a:srgbClr val="FF0000"/>
                </a:solidFill>
                <a:latin typeface="Yu Gothic UI" panose="020B0500000000000000" pitchFamily="34" charset="-128"/>
                <a:ea typeface="Yu Gothic UI" panose="020B0500000000000000" pitchFamily="34" charset="-128"/>
              </a:rPr>
              <a:t>200ms</a:t>
            </a:r>
            <a:r>
              <a:rPr lang="ja-JP" altLang="en-US" sz="900" dirty="0">
                <a:solidFill>
                  <a:srgbClr val="FF0000"/>
                </a:solidFill>
                <a:latin typeface="Yu Gothic UI" panose="020B0500000000000000" pitchFamily="34" charset="-128"/>
                <a:ea typeface="Yu Gothic UI" panose="020B0500000000000000" pitchFamily="34" charset="-128"/>
              </a:rPr>
              <a:t>になります</a:t>
            </a:r>
            <a:endParaRPr lang="ja-JP" altLang="en-US" sz="900" dirty="0">
              <a:solidFill>
                <a:prstClr val="black"/>
              </a:solidFill>
              <a:latin typeface="Yu Gothic UI" panose="020B0500000000000000" pitchFamily="34" charset="-128"/>
              <a:ea typeface="Yu Gothic UI" panose="020B0500000000000000" pitchFamily="34" charset="-128"/>
            </a:endParaRPr>
          </a:p>
        </p:txBody>
      </p:sp>
      <p:sp>
        <p:nvSpPr>
          <p:cNvPr id="60" name="正方形/長方形 59">
            <a:extLst>
              <a:ext uri="{FF2B5EF4-FFF2-40B4-BE49-F238E27FC236}">
                <a16:creationId xmlns:a16="http://schemas.microsoft.com/office/drawing/2014/main" id="{90909A2D-38F9-54A1-FC53-BAE32D8F61AC}"/>
              </a:ext>
            </a:extLst>
          </p:cNvPr>
          <p:cNvSpPr/>
          <p:nvPr/>
        </p:nvSpPr>
        <p:spPr>
          <a:xfrm>
            <a:off x="152552" y="4065474"/>
            <a:ext cx="2886636" cy="396000"/>
          </a:xfrm>
          <a:prstGeom prst="rect">
            <a:avLst/>
          </a:prstGeom>
          <a:noFill/>
          <a:ln w="3175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cxnSp>
        <p:nvCxnSpPr>
          <p:cNvPr id="61" name="直線矢印コネクタ 60">
            <a:extLst>
              <a:ext uri="{FF2B5EF4-FFF2-40B4-BE49-F238E27FC236}">
                <a16:creationId xmlns:a16="http://schemas.microsoft.com/office/drawing/2014/main" id="{490F3BD3-81CB-C11C-B1A5-0AC9191C2BCE}"/>
              </a:ext>
            </a:extLst>
          </p:cNvPr>
          <p:cNvCxnSpPr/>
          <p:nvPr/>
        </p:nvCxnSpPr>
        <p:spPr>
          <a:xfrm flipH="1">
            <a:off x="3042606" y="4658606"/>
            <a:ext cx="243027" cy="0"/>
          </a:xfrm>
          <a:prstGeom prst="straightConnector1">
            <a:avLst/>
          </a:prstGeom>
          <a:noFill/>
          <a:ln w="38100" cap="flat" cmpd="sng" algn="ctr">
            <a:solidFill>
              <a:sysClr val="windowText" lastClr="000000"/>
            </a:solidFill>
            <a:prstDash val="solid"/>
            <a:miter lim="800000"/>
            <a:tailEnd type="triangle"/>
          </a:ln>
          <a:effectLst/>
        </p:spPr>
      </p:cxnSp>
      <p:sp>
        <p:nvSpPr>
          <p:cNvPr id="57" name="正方形/長方形 56">
            <a:extLst>
              <a:ext uri="{FF2B5EF4-FFF2-40B4-BE49-F238E27FC236}">
                <a16:creationId xmlns:a16="http://schemas.microsoft.com/office/drawing/2014/main" id="{58249BED-2170-E8A9-EB0C-CA5D87764E87}"/>
              </a:ext>
            </a:extLst>
          </p:cNvPr>
          <p:cNvSpPr/>
          <p:nvPr/>
        </p:nvSpPr>
        <p:spPr>
          <a:xfrm>
            <a:off x="2049286" y="4091747"/>
            <a:ext cx="468000" cy="360899"/>
          </a:xfrm>
          <a:prstGeom prst="rect">
            <a:avLst/>
          </a:prstGeom>
          <a:noFill/>
          <a:ln w="25400" cap="flat" cmpd="sng" algn="ctr">
            <a:solidFill>
              <a:srgbClr val="5B9BD5">
                <a:shade val="50000"/>
              </a:srgbClr>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63" name="正方形/長方形 62">
            <a:extLst>
              <a:ext uri="{FF2B5EF4-FFF2-40B4-BE49-F238E27FC236}">
                <a16:creationId xmlns:a16="http://schemas.microsoft.com/office/drawing/2014/main" id="{D6C17BB2-4E9A-628E-2F91-81446901802D}"/>
              </a:ext>
            </a:extLst>
          </p:cNvPr>
          <p:cNvSpPr/>
          <p:nvPr/>
        </p:nvSpPr>
        <p:spPr>
          <a:xfrm>
            <a:off x="5026790" y="4143694"/>
            <a:ext cx="468000" cy="247401"/>
          </a:xfrm>
          <a:prstGeom prst="rect">
            <a:avLst/>
          </a:prstGeom>
          <a:noFill/>
          <a:ln w="25400" cap="flat" cmpd="sng" algn="ctr">
            <a:solidFill>
              <a:srgbClr val="5B9BD5">
                <a:shade val="50000"/>
              </a:srgbClr>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65" name="テキスト ボックス 64">
            <a:extLst>
              <a:ext uri="{FF2B5EF4-FFF2-40B4-BE49-F238E27FC236}">
                <a16:creationId xmlns:a16="http://schemas.microsoft.com/office/drawing/2014/main" id="{CF25F6EE-91AC-B028-0270-C53D3F6D3D3B}"/>
              </a:ext>
            </a:extLst>
          </p:cNvPr>
          <p:cNvSpPr txBox="1"/>
          <p:nvPr/>
        </p:nvSpPr>
        <p:spPr>
          <a:xfrm>
            <a:off x="4731657" y="3771518"/>
            <a:ext cx="2414444" cy="230832"/>
          </a:xfrm>
          <a:prstGeom prst="rect">
            <a:avLst/>
          </a:prstGeom>
          <a:noFill/>
        </p:spPr>
        <p:txBody>
          <a:bodyPr wrap="non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ベストショット②（全体画像＆サムネイル画像）</a:t>
            </a:r>
          </a:p>
        </p:txBody>
      </p:sp>
      <p:cxnSp>
        <p:nvCxnSpPr>
          <p:cNvPr id="66" name="直線矢印コネクタ 65">
            <a:extLst>
              <a:ext uri="{FF2B5EF4-FFF2-40B4-BE49-F238E27FC236}">
                <a16:creationId xmlns:a16="http://schemas.microsoft.com/office/drawing/2014/main" id="{D04A9395-0D15-255B-E4EC-760D26D0CF43}"/>
              </a:ext>
            </a:extLst>
          </p:cNvPr>
          <p:cNvCxnSpPr>
            <a:cxnSpLocks/>
          </p:cNvCxnSpPr>
          <p:nvPr/>
        </p:nvCxnSpPr>
        <p:spPr>
          <a:xfrm flipH="1">
            <a:off x="5065747" y="3963519"/>
            <a:ext cx="85072" cy="180175"/>
          </a:xfrm>
          <a:prstGeom prst="straightConnector1">
            <a:avLst/>
          </a:prstGeom>
          <a:noFill/>
          <a:ln w="38100" cap="flat" cmpd="sng" algn="ctr">
            <a:solidFill>
              <a:sysClr val="windowText" lastClr="000000"/>
            </a:solidFill>
            <a:prstDash val="solid"/>
            <a:miter lim="800000"/>
            <a:tailEnd type="triangle"/>
          </a:ln>
          <a:effectLst/>
        </p:spPr>
      </p:cxnSp>
      <p:sp>
        <p:nvSpPr>
          <p:cNvPr id="70" name="テキスト ボックス 69">
            <a:extLst>
              <a:ext uri="{FF2B5EF4-FFF2-40B4-BE49-F238E27FC236}">
                <a16:creationId xmlns:a16="http://schemas.microsoft.com/office/drawing/2014/main" id="{7A19F020-7FE9-66BE-342E-6BDCB1DC1692}"/>
              </a:ext>
            </a:extLst>
          </p:cNvPr>
          <p:cNvSpPr txBox="1"/>
          <p:nvPr/>
        </p:nvSpPr>
        <p:spPr>
          <a:xfrm>
            <a:off x="823092" y="3771518"/>
            <a:ext cx="2414444" cy="230832"/>
          </a:xfrm>
          <a:prstGeom prst="rect">
            <a:avLst/>
          </a:prstGeom>
          <a:noFill/>
        </p:spPr>
        <p:txBody>
          <a:bodyPr wrap="non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ベストショット①（全体画像＆サムネイル画像）</a:t>
            </a:r>
          </a:p>
        </p:txBody>
      </p:sp>
      <p:cxnSp>
        <p:nvCxnSpPr>
          <p:cNvPr id="71" name="直線矢印コネクタ 70">
            <a:extLst>
              <a:ext uri="{FF2B5EF4-FFF2-40B4-BE49-F238E27FC236}">
                <a16:creationId xmlns:a16="http://schemas.microsoft.com/office/drawing/2014/main" id="{E387DECA-E51B-0A2D-5311-681DB80652CA}"/>
              </a:ext>
            </a:extLst>
          </p:cNvPr>
          <p:cNvCxnSpPr>
            <a:cxnSpLocks/>
          </p:cNvCxnSpPr>
          <p:nvPr/>
        </p:nvCxnSpPr>
        <p:spPr>
          <a:xfrm>
            <a:off x="1933424" y="3961229"/>
            <a:ext cx="144081" cy="166099"/>
          </a:xfrm>
          <a:prstGeom prst="straightConnector1">
            <a:avLst/>
          </a:prstGeom>
          <a:noFill/>
          <a:ln w="38100" cap="flat" cmpd="sng" algn="ctr">
            <a:solidFill>
              <a:sysClr val="windowText" lastClr="000000"/>
            </a:solidFill>
            <a:prstDash val="solid"/>
            <a:miter lim="800000"/>
            <a:tailEnd type="triangle"/>
          </a:ln>
          <a:effectLst/>
        </p:spPr>
      </p:cxnSp>
    </p:spTree>
    <p:extLst>
      <p:ext uri="{BB962C8B-B14F-4D97-AF65-F5344CB8AC3E}">
        <p14:creationId xmlns:p14="http://schemas.microsoft.com/office/powerpoint/2010/main" val="36435210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解説：ベストショット送信間隔の仕組み</a:t>
            </a:r>
          </a:p>
        </p:txBody>
      </p:sp>
      <p:sp>
        <p:nvSpPr>
          <p:cNvPr id="3" name="角丸四角形 3">
            <a:extLst>
              <a:ext uri="{FF2B5EF4-FFF2-40B4-BE49-F238E27FC236}">
                <a16:creationId xmlns:a16="http://schemas.microsoft.com/office/drawing/2014/main" id="{888C4981-0DE7-481F-4A9F-B4FD732171A9}"/>
              </a:ext>
            </a:extLst>
          </p:cNvPr>
          <p:cNvSpPr/>
          <p:nvPr/>
        </p:nvSpPr>
        <p:spPr>
          <a:xfrm>
            <a:off x="204360" y="842080"/>
            <a:ext cx="2925289" cy="313890"/>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判定結果を送信する間隔を</a:t>
            </a:r>
            <a:r>
              <a:rPr kumimoji="0" lang="en-US" altLang="ja-JP" sz="1050" kern="0" dirty="0">
                <a:solidFill>
                  <a:prstClr val="black"/>
                </a:solidFill>
                <a:latin typeface="Yu Gothic UI" panose="020B0500000000000000" pitchFamily="34" charset="-128"/>
                <a:ea typeface="Yu Gothic UI" panose="020B0500000000000000" pitchFamily="34" charset="-128"/>
              </a:rPr>
              <a:t>8</a:t>
            </a:r>
            <a:r>
              <a:rPr kumimoji="0" lang="ja-JP" altLang="en-US" sz="1050" kern="0" dirty="0">
                <a:solidFill>
                  <a:prstClr val="black"/>
                </a:solidFill>
                <a:latin typeface="Yu Gothic UI" panose="020B0500000000000000" pitchFamily="34" charset="-128"/>
                <a:ea typeface="Yu Gothic UI" panose="020B0500000000000000" pitchFamily="34" charset="-128"/>
              </a:rPr>
              <a:t>通りから選択</a:t>
            </a:r>
          </a:p>
        </p:txBody>
      </p:sp>
      <p:pic>
        <p:nvPicPr>
          <p:cNvPr id="5" name="図 4">
            <a:extLst>
              <a:ext uri="{FF2B5EF4-FFF2-40B4-BE49-F238E27FC236}">
                <a16:creationId xmlns:a16="http://schemas.microsoft.com/office/drawing/2014/main" id="{5289E709-0209-F551-46EB-B5E1EFF80C5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98714" y="3652574"/>
            <a:ext cx="248105" cy="125643"/>
          </a:xfrm>
          <a:prstGeom prst="rect">
            <a:avLst/>
          </a:prstGeom>
        </p:spPr>
      </p:pic>
      <p:pic>
        <p:nvPicPr>
          <p:cNvPr id="8" name="Picture 77">
            <a:extLst>
              <a:ext uri="{FF2B5EF4-FFF2-40B4-BE49-F238E27FC236}">
                <a16:creationId xmlns:a16="http://schemas.microsoft.com/office/drawing/2014/main" id="{6FA85F9D-AB8B-BB0D-F9DD-974A6797DEB3}"/>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51852" y="1677134"/>
            <a:ext cx="280988" cy="142875"/>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8">
            <a:extLst>
              <a:ext uri="{FF2B5EF4-FFF2-40B4-BE49-F238E27FC236}">
                <a16:creationId xmlns:a16="http://schemas.microsoft.com/office/drawing/2014/main" id="{3E9E1686-A6C1-7359-F0C3-5D4D0F0EEB78}"/>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89090" y="1653322"/>
            <a:ext cx="329804" cy="166688"/>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9">
            <a:extLst>
              <a:ext uri="{FF2B5EF4-FFF2-40B4-BE49-F238E27FC236}">
                <a16:creationId xmlns:a16="http://schemas.microsoft.com/office/drawing/2014/main" id="{27FAF74C-E372-DD19-F43C-941B6582785E}"/>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308528" y="1628320"/>
            <a:ext cx="377429" cy="191690"/>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0">
            <a:extLst>
              <a:ext uri="{FF2B5EF4-FFF2-40B4-BE49-F238E27FC236}">
                <a16:creationId xmlns:a16="http://schemas.microsoft.com/office/drawing/2014/main" id="{9A60372C-6493-3A85-400C-E6BD01FBD9C2}"/>
              </a:ext>
            </a:extLst>
          </p:cNvPr>
          <p:cNvPicPr preferRelativeResize="0">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826776" y="1603316"/>
            <a:ext cx="426244" cy="216694"/>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1">
            <a:extLst>
              <a:ext uri="{FF2B5EF4-FFF2-40B4-BE49-F238E27FC236}">
                <a16:creationId xmlns:a16="http://schemas.microsoft.com/office/drawing/2014/main" id="{A2B968C6-80D1-5BE8-42F4-E22D68E8F239}"/>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375598" y="1580693"/>
            <a:ext cx="471488" cy="239316"/>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Line 100">
            <a:extLst>
              <a:ext uri="{FF2B5EF4-FFF2-40B4-BE49-F238E27FC236}">
                <a16:creationId xmlns:a16="http://schemas.microsoft.com/office/drawing/2014/main" id="{B6132741-B948-DD19-1756-771CF7BB62B3}"/>
              </a:ext>
            </a:extLst>
          </p:cNvPr>
          <p:cNvSpPr>
            <a:spLocks noChangeShapeType="1"/>
          </p:cNvSpPr>
          <p:nvPr/>
        </p:nvSpPr>
        <p:spPr bwMode="auto">
          <a:xfrm>
            <a:off x="1337584" y="1924544"/>
            <a:ext cx="5029517"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ja-JP" altLang="en-US">
              <a:solidFill>
                <a:prstClr val="black"/>
              </a:solidFill>
              <a:latin typeface="Yu Gothic UI" panose="020B0500000000000000" pitchFamily="34" charset="-128"/>
              <a:ea typeface="Yu Gothic UI" panose="020B0500000000000000" pitchFamily="34" charset="-128"/>
            </a:endParaRPr>
          </a:p>
        </p:txBody>
      </p:sp>
      <p:sp>
        <p:nvSpPr>
          <p:cNvPr id="14" name="正方形/長方形 13">
            <a:extLst>
              <a:ext uri="{FF2B5EF4-FFF2-40B4-BE49-F238E27FC236}">
                <a16:creationId xmlns:a16="http://schemas.microsoft.com/office/drawing/2014/main" id="{1B78EAF3-1858-277E-1C4C-82DE5CD72D44}"/>
              </a:ext>
            </a:extLst>
          </p:cNvPr>
          <p:cNvSpPr/>
          <p:nvPr/>
        </p:nvSpPr>
        <p:spPr>
          <a:xfrm>
            <a:off x="1845717" y="1626070"/>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15" name="正方形/長方形 14">
            <a:extLst>
              <a:ext uri="{FF2B5EF4-FFF2-40B4-BE49-F238E27FC236}">
                <a16:creationId xmlns:a16="http://schemas.microsoft.com/office/drawing/2014/main" id="{C9CAEC31-1B8A-B504-DDE8-8514621C5167}"/>
              </a:ext>
            </a:extLst>
          </p:cNvPr>
          <p:cNvSpPr/>
          <p:nvPr/>
        </p:nvSpPr>
        <p:spPr>
          <a:xfrm>
            <a:off x="2331771" y="1626070"/>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16" name="正方形/長方形 15">
            <a:extLst>
              <a:ext uri="{FF2B5EF4-FFF2-40B4-BE49-F238E27FC236}">
                <a16:creationId xmlns:a16="http://schemas.microsoft.com/office/drawing/2014/main" id="{1090B9F2-42EB-2978-1B33-96F1EB004BF1}"/>
              </a:ext>
            </a:extLst>
          </p:cNvPr>
          <p:cNvSpPr/>
          <p:nvPr/>
        </p:nvSpPr>
        <p:spPr>
          <a:xfrm>
            <a:off x="5958783" y="1626070"/>
            <a:ext cx="388876"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pic>
        <p:nvPicPr>
          <p:cNvPr id="17" name="Picture 70" descr="横">
            <a:extLst>
              <a:ext uri="{FF2B5EF4-FFF2-40B4-BE49-F238E27FC236}">
                <a16:creationId xmlns:a16="http://schemas.microsoft.com/office/drawing/2014/main" id="{77A36BE6-37BE-55DD-C0B7-FE8420ED0CE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367105" y="1252946"/>
            <a:ext cx="664015" cy="2381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0" descr="横">
            <a:extLst>
              <a:ext uri="{FF2B5EF4-FFF2-40B4-BE49-F238E27FC236}">
                <a16:creationId xmlns:a16="http://schemas.microsoft.com/office/drawing/2014/main" id="{D6765397-DF3B-FF20-1453-339CC31B4F92}"/>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943503" y="1225943"/>
            <a:ext cx="664015" cy="238109"/>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a:extLst>
              <a:ext uri="{FF2B5EF4-FFF2-40B4-BE49-F238E27FC236}">
                <a16:creationId xmlns:a16="http://schemas.microsoft.com/office/drawing/2014/main" id="{D2529B1E-C8D8-4E38-00BA-71DE4100C0BC}"/>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212643" y="874904"/>
            <a:ext cx="444533" cy="270030"/>
          </a:xfrm>
          <a:prstGeom prst="rect">
            <a:avLst/>
          </a:prstGeom>
        </p:spPr>
      </p:pic>
      <p:cxnSp>
        <p:nvCxnSpPr>
          <p:cNvPr id="20" name="直線コネクタ 19">
            <a:extLst>
              <a:ext uri="{FF2B5EF4-FFF2-40B4-BE49-F238E27FC236}">
                <a16:creationId xmlns:a16="http://schemas.microsoft.com/office/drawing/2014/main" id="{335B9737-1A17-BE33-27ED-2EB45FAAB355}"/>
              </a:ext>
            </a:extLst>
          </p:cNvPr>
          <p:cNvCxnSpPr>
            <a:stCxn id="19" idx="1"/>
            <a:endCxn id="17" idx="1"/>
          </p:cNvCxnSpPr>
          <p:nvPr/>
        </p:nvCxnSpPr>
        <p:spPr>
          <a:xfrm flipH="1">
            <a:off x="3031119" y="1009920"/>
            <a:ext cx="3181524" cy="362081"/>
          </a:xfrm>
          <a:prstGeom prst="line">
            <a:avLst/>
          </a:prstGeom>
          <a:noFill/>
          <a:ln w="6350" cap="flat" cmpd="sng" algn="ctr">
            <a:solidFill>
              <a:srgbClr val="5B9BD5"/>
            </a:solidFill>
            <a:prstDash val="solid"/>
            <a:miter lim="800000"/>
          </a:ln>
          <a:effectLst/>
        </p:spPr>
      </p:cxnSp>
      <p:cxnSp>
        <p:nvCxnSpPr>
          <p:cNvPr id="21" name="直線コネクタ 20">
            <a:extLst>
              <a:ext uri="{FF2B5EF4-FFF2-40B4-BE49-F238E27FC236}">
                <a16:creationId xmlns:a16="http://schemas.microsoft.com/office/drawing/2014/main" id="{E6585C1D-5AE6-E3A7-54EF-BBAFB55D2DE9}"/>
              </a:ext>
            </a:extLst>
          </p:cNvPr>
          <p:cNvCxnSpPr/>
          <p:nvPr/>
        </p:nvCxnSpPr>
        <p:spPr>
          <a:xfrm flipH="1">
            <a:off x="5607518" y="1117522"/>
            <a:ext cx="605126" cy="369719"/>
          </a:xfrm>
          <a:prstGeom prst="line">
            <a:avLst/>
          </a:prstGeom>
          <a:noFill/>
          <a:ln w="6350" cap="flat" cmpd="sng" algn="ctr">
            <a:solidFill>
              <a:srgbClr val="5B9BD5"/>
            </a:solidFill>
            <a:prstDash val="solid"/>
            <a:miter lim="800000"/>
          </a:ln>
          <a:effectLst/>
        </p:spPr>
      </p:cxnSp>
      <p:sp>
        <p:nvSpPr>
          <p:cNvPr id="22" name="テキスト ボックス 21">
            <a:extLst>
              <a:ext uri="{FF2B5EF4-FFF2-40B4-BE49-F238E27FC236}">
                <a16:creationId xmlns:a16="http://schemas.microsoft.com/office/drawing/2014/main" id="{B5759630-E69C-4D47-6E90-B9440D76CE42}"/>
              </a:ext>
            </a:extLst>
          </p:cNvPr>
          <p:cNvSpPr txBox="1"/>
          <p:nvPr/>
        </p:nvSpPr>
        <p:spPr>
          <a:xfrm>
            <a:off x="4578731" y="2653119"/>
            <a:ext cx="1388971" cy="219291"/>
          </a:xfrm>
          <a:prstGeom prst="rect">
            <a:avLst/>
          </a:prstGeom>
          <a:noFill/>
        </p:spPr>
        <p:txBody>
          <a:bodyPr wrap="square" rtlCol="0">
            <a:spAutoFit/>
          </a:bodyPr>
          <a:lstStyle/>
          <a:p>
            <a:r>
              <a:rPr lang="en-US" altLang="ja-JP" sz="825" dirty="0">
                <a:solidFill>
                  <a:srgbClr val="FF0000"/>
                </a:solidFill>
                <a:latin typeface="Yu Gothic UI" panose="020B0500000000000000" pitchFamily="34" charset="-128"/>
                <a:ea typeface="Yu Gothic UI" panose="020B0500000000000000" pitchFamily="34" charset="-128"/>
              </a:rPr>
              <a:t>(</a:t>
            </a:r>
            <a:r>
              <a:rPr lang="en-US" altLang="ja-JP" sz="825"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825" dirty="0">
                <a:solidFill>
                  <a:prstClr val="black"/>
                </a:solidFill>
                <a:latin typeface="Yu Gothic UI" panose="020B0500000000000000" pitchFamily="34" charset="-128"/>
                <a:ea typeface="Yu Gothic UI" panose="020B0500000000000000" pitchFamily="34" charset="-128"/>
              </a:rPr>
              <a:t>100ms×9</a:t>
            </a:r>
            <a:r>
              <a:rPr lang="ja-JP" altLang="en-US" sz="825" dirty="0">
                <a:solidFill>
                  <a:prstClr val="black"/>
                </a:solidFill>
                <a:latin typeface="Yu Gothic UI" panose="020B0500000000000000" pitchFamily="34" charset="-128"/>
                <a:ea typeface="Yu Gothic UI" panose="020B0500000000000000" pitchFamily="34" charset="-128"/>
              </a:rPr>
              <a:t>ショットで判定</a:t>
            </a:r>
          </a:p>
        </p:txBody>
      </p:sp>
      <p:graphicFrame>
        <p:nvGraphicFramePr>
          <p:cNvPr id="23" name="表 22">
            <a:extLst>
              <a:ext uri="{FF2B5EF4-FFF2-40B4-BE49-F238E27FC236}">
                <a16:creationId xmlns:a16="http://schemas.microsoft.com/office/drawing/2014/main" id="{70D064A9-13ED-0A5A-5334-24F8265F77AE}"/>
              </a:ext>
            </a:extLst>
          </p:cNvPr>
          <p:cNvGraphicFramePr>
            <a:graphicFrameLocks noGrp="1"/>
          </p:cNvGraphicFramePr>
          <p:nvPr>
            <p:extLst>
              <p:ext uri="{D42A27DB-BD31-4B8C-83A1-F6EECF244321}">
                <p14:modId xmlns:p14="http://schemas.microsoft.com/office/powerpoint/2010/main" val="142888576"/>
              </p:ext>
            </p:extLst>
          </p:nvPr>
        </p:nvGraphicFramePr>
        <p:xfrm>
          <a:off x="1407143" y="2366579"/>
          <a:ext cx="4953000" cy="312420"/>
        </p:xfrm>
        <a:graphic>
          <a:graphicData uri="http://schemas.openxmlformats.org/drawingml/2006/table">
            <a:tbl>
              <a:tblPr firstRow="1" bandRow="1"/>
              <a:tblGrid>
                <a:gridCol w="495300">
                  <a:extLst>
                    <a:ext uri="{9D8B030D-6E8A-4147-A177-3AD203B41FA5}">
                      <a16:colId xmlns:a16="http://schemas.microsoft.com/office/drawing/2014/main" val="1446711579"/>
                    </a:ext>
                  </a:extLst>
                </a:gridCol>
                <a:gridCol w="495300">
                  <a:extLst>
                    <a:ext uri="{9D8B030D-6E8A-4147-A177-3AD203B41FA5}">
                      <a16:colId xmlns:a16="http://schemas.microsoft.com/office/drawing/2014/main" val="3708778780"/>
                    </a:ext>
                  </a:extLst>
                </a:gridCol>
                <a:gridCol w="495300">
                  <a:extLst>
                    <a:ext uri="{9D8B030D-6E8A-4147-A177-3AD203B41FA5}">
                      <a16:colId xmlns:a16="http://schemas.microsoft.com/office/drawing/2014/main" val="646268686"/>
                    </a:ext>
                  </a:extLst>
                </a:gridCol>
                <a:gridCol w="495300">
                  <a:extLst>
                    <a:ext uri="{9D8B030D-6E8A-4147-A177-3AD203B41FA5}">
                      <a16:colId xmlns:a16="http://schemas.microsoft.com/office/drawing/2014/main" val="3876944051"/>
                    </a:ext>
                  </a:extLst>
                </a:gridCol>
                <a:gridCol w="495300">
                  <a:extLst>
                    <a:ext uri="{9D8B030D-6E8A-4147-A177-3AD203B41FA5}">
                      <a16:colId xmlns:a16="http://schemas.microsoft.com/office/drawing/2014/main" val="2003309046"/>
                    </a:ext>
                  </a:extLst>
                </a:gridCol>
                <a:gridCol w="495300">
                  <a:extLst>
                    <a:ext uri="{9D8B030D-6E8A-4147-A177-3AD203B41FA5}">
                      <a16:colId xmlns:a16="http://schemas.microsoft.com/office/drawing/2014/main" val="3616012074"/>
                    </a:ext>
                  </a:extLst>
                </a:gridCol>
                <a:gridCol w="495300">
                  <a:extLst>
                    <a:ext uri="{9D8B030D-6E8A-4147-A177-3AD203B41FA5}">
                      <a16:colId xmlns:a16="http://schemas.microsoft.com/office/drawing/2014/main" val="3349858619"/>
                    </a:ext>
                  </a:extLst>
                </a:gridCol>
                <a:gridCol w="495300">
                  <a:extLst>
                    <a:ext uri="{9D8B030D-6E8A-4147-A177-3AD203B41FA5}">
                      <a16:colId xmlns:a16="http://schemas.microsoft.com/office/drawing/2014/main" val="1584784492"/>
                    </a:ext>
                  </a:extLst>
                </a:gridCol>
                <a:gridCol w="495300">
                  <a:extLst>
                    <a:ext uri="{9D8B030D-6E8A-4147-A177-3AD203B41FA5}">
                      <a16:colId xmlns:a16="http://schemas.microsoft.com/office/drawing/2014/main" val="1790256520"/>
                    </a:ext>
                  </a:extLst>
                </a:gridCol>
                <a:gridCol w="495300">
                  <a:extLst>
                    <a:ext uri="{9D8B030D-6E8A-4147-A177-3AD203B41FA5}">
                      <a16:colId xmlns:a16="http://schemas.microsoft.com/office/drawing/2014/main" val="2426400211"/>
                    </a:ext>
                  </a:extLst>
                </a:gridCol>
              </a:tblGrid>
              <a:tr h="278130">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800">
                          <a:latin typeface="Meiryo UI" panose="020B0604030504040204" pitchFamily="50" charset="-128"/>
                          <a:ea typeface="Meiryo UI" panose="020B0604030504040204" pitchFamily="50" charset="-128"/>
                        </a:rPr>
                        <a:t>72-34</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800">
                          <a:latin typeface="Meiryo UI" panose="020B0604030504040204" pitchFamily="50" charset="-128"/>
                          <a:ea typeface="Meiryo UI" panose="020B0604030504040204" pitchFamily="50" charset="-128"/>
                        </a:rPr>
                        <a:t>12-34</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800">
                          <a:latin typeface="Meiryo UI" panose="020B0604030504040204" pitchFamily="50" charset="-128"/>
                          <a:ea typeface="Meiryo UI" panose="020B0604030504040204" pitchFamily="50" charset="-128"/>
                        </a:rPr>
                        <a:t>12-34</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800" dirty="0">
                          <a:latin typeface="Meiryo UI" panose="020B0604030504040204" pitchFamily="50" charset="-128"/>
                          <a:ea typeface="Meiryo UI" panose="020B0604030504040204" pitchFamily="50" charset="-128"/>
                        </a:rPr>
                        <a:t>12-34</a:t>
                      </a:r>
                      <a:endParaRPr kumimoji="1" lang="ja-JP" altLang="en-US" sz="8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800">
                          <a:latin typeface="Meiryo UI" panose="020B0604030504040204" pitchFamily="50" charset="-128"/>
                          <a:ea typeface="Meiryo UI" panose="020B0604030504040204" pitchFamily="50" charset="-128"/>
                        </a:rPr>
                        <a:t>12-34</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71486912"/>
                  </a:ext>
                </a:extLst>
              </a:tr>
            </a:tbl>
          </a:graphicData>
        </a:graphic>
      </p:graphicFrame>
      <p:sp>
        <p:nvSpPr>
          <p:cNvPr id="24" name="正方形/長方形 23">
            <a:extLst>
              <a:ext uri="{FF2B5EF4-FFF2-40B4-BE49-F238E27FC236}">
                <a16:creationId xmlns:a16="http://schemas.microsoft.com/office/drawing/2014/main" id="{5D8CEB49-9F15-76D4-5F89-9D854F2C0D43}"/>
              </a:ext>
            </a:extLst>
          </p:cNvPr>
          <p:cNvSpPr/>
          <p:nvPr/>
        </p:nvSpPr>
        <p:spPr>
          <a:xfrm>
            <a:off x="1345145" y="1626070"/>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graphicFrame>
        <p:nvGraphicFramePr>
          <p:cNvPr id="26" name="表 25">
            <a:extLst>
              <a:ext uri="{FF2B5EF4-FFF2-40B4-BE49-F238E27FC236}">
                <a16:creationId xmlns:a16="http://schemas.microsoft.com/office/drawing/2014/main" id="{73E85B32-4F98-9347-C142-F053EA3A037A}"/>
              </a:ext>
            </a:extLst>
          </p:cNvPr>
          <p:cNvGraphicFramePr>
            <a:graphicFrameLocks noGrp="1"/>
          </p:cNvGraphicFramePr>
          <p:nvPr>
            <p:extLst>
              <p:ext uri="{D42A27DB-BD31-4B8C-83A1-F6EECF244321}">
                <p14:modId xmlns:p14="http://schemas.microsoft.com/office/powerpoint/2010/main" val="2426994074"/>
              </p:ext>
            </p:extLst>
          </p:nvPr>
        </p:nvGraphicFramePr>
        <p:xfrm>
          <a:off x="1407143" y="4260464"/>
          <a:ext cx="4953000" cy="312420"/>
        </p:xfrm>
        <a:graphic>
          <a:graphicData uri="http://schemas.openxmlformats.org/drawingml/2006/table">
            <a:tbl>
              <a:tblPr firstRow="1" bandRow="1"/>
              <a:tblGrid>
                <a:gridCol w="495300">
                  <a:extLst>
                    <a:ext uri="{9D8B030D-6E8A-4147-A177-3AD203B41FA5}">
                      <a16:colId xmlns:a16="http://schemas.microsoft.com/office/drawing/2014/main" val="1446711579"/>
                    </a:ext>
                  </a:extLst>
                </a:gridCol>
                <a:gridCol w="495300">
                  <a:extLst>
                    <a:ext uri="{9D8B030D-6E8A-4147-A177-3AD203B41FA5}">
                      <a16:colId xmlns:a16="http://schemas.microsoft.com/office/drawing/2014/main" val="3708778780"/>
                    </a:ext>
                  </a:extLst>
                </a:gridCol>
                <a:gridCol w="495300">
                  <a:extLst>
                    <a:ext uri="{9D8B030D-6E8A-4147-A177-3AD203B41FA5}">
                      <a16:colId xmlns:a16="http://schemas.microsoft.com/office/drawing/2014/main" val="646268686"/>
                    </a:ext>
                  </a:extLst>
                </a:gridCol>
                <a:gridCol w="495300">
                  <a:extLst>
                    <a:ext uri="{9D8B030D-6E8A-4147-A177-3AD203B41FA5}">
                      <a16:colId xmlns:a16="http://schemas.microsoft.com/office/drawing/2014/main" val="3876944051"/>
                    </a:ext>
                  </a:extLst>
                </a:gridCol>
                <a:gridCol w="495300">
                  <a:extLst>
                    <a:ext uri="{9D8B030D-6E8A-4147-A177-3AD203B41FA5}">
                      <a16:colId xmlns:a16="http://schemas.microsoft.com/office/drawing/2014/main" val="2003309046"/>
                    </a:ext>
                  </a:extLst>
                </a:gridCol>
                <a:gridCol w="495300">
                  <a:extLst>
                    <a:ext uri="{9D8B030D-6E8A-4147-A177-3AD203B41FA5}">
                      <a16:colId xmlns:a16="http://schemas.microsoft.com/office/drawing/2014/main" val="3616012074"/>
                    </a:ext>
                  </a:extLst>
                </a:gridCol>
                <a:gridCol w="495300">
                  <a:extLst>
                    <a:ext uri="{9D8B030D-6E8A-4147-A177-3AD203B41FA5}">
                      <a16:colId xmlns:a16="http://schemas.microsoft.com/office/drawing/2014/main" val="3349858619"/>
                    </a:ext>
                  </a:extLst>
                </a:gridCol>
                <a:gridCol w="495300">
                  <a:extLst>
                    <a:ext uri="{9D8B030D-6E8A-4147-A177-3AD203B41FA5}">
                      <a16:colId xmlns:a16="http://schemas.microsoft.com/office/drawing/2014/main" val="1584784492"/>
                    </a:ext>
                  </a:extLst>
                </a:gridCol>
                <a:gridCol w="495300">
                  <a:extLst>
                    <a:ext uri="{9D8B030D-6E8A-4147-A177-3AD203B41FA5}">
                      <a16:colId xmlns:a16="http://schemas.microsoft.com/office/drawing/2014/main" val="1790256520"/>
                    </a:ext>
                  </a:extLst>
                </a:gridCol>
                <a:gridCol w="495300">
                  <a:extLst>
                    <a:ext uri="{9D8B030D-6E8A-4147-A177-3AD203B41FA5}">
                      <a16:colId xmlns:a16="http://schemas.microsoft.com/office/drawing/2014/main" val="2426400211"/>
                    </a:ext>
                  </a:extLst>
                </a:gridCol>
              </a:tblGrid>
              <a:tr h="278130">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800">
                          <a:latin typeface="Meiryo UI" panose="020B0604030504040204" pitchFamily="50" charset="-128"/>
                          <a:ea typeface="Meiryo UI" panose="020B0604030504040204" pitchFamily="50" charset="-128"/>
                        </a:rPr>
                        <a:t>10-46</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E9EDF7"/>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800">
                          <a:latin typeface="Meiryo UI" panose="020B0604030504040204" pitchFamily="50" charset="-128"/>
                          <a:ea typeface="Meiryo UI" panose="020B0604030504040204" pitchFamily="50" charset="-128"/>
                        </a:rPr>
                        <a:t>20-48</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800">
                          <a:latin typeface="Meiryo UI" panose="020B0604030504040204" pitchFamily="50" charset="-128"/>
                          <a:ea typeface="Meiryo UI" panose="020B0604030504040204" pitchFamily="50" charset="-128"/>
                        </a:rPr>
                        <a:t>20-46</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800">
                          <a:latin typeface="Meiryo UI" panose="020B0604030504040204" pitchFamily="50" charset="-128"/>
                          <a:ea typeface="Meiryo UI" panose="020B0604030504040204" pitchFamily="50" charset="-128"/>
                        </a:rPr>
                        <a:t>20-46</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800">
                          <a:latin typeface="Meiryo UI" panose="020B0604030504040204" pitchFamily="50" charset="-128"/>
                          <a:ea typeface="Meiryo UI" panose="020B0604030504040204" pitchFamily="50" charset="-128"/>
                        </a:rPr>
                        <a:t>20-46</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71486912"/>
                  </a:ext>
                </a:extLst>
              </a:tr>
            </a:tbl>
          </a:graphicData>
        </a:graphic>
      </p:graphicFrame>
      <p:sp>
        <p:nvSpPr>
          <p:cNvPr id="28" name="正方形/長方形 27">
            <a:extLst>
              <a:ext uri="{FF2B5EF4-FFF2-40B4-BE49-F238E27FC236}">
                <a16:creationId xmlns:a16="http://schemas.microsoft.com/office/drawing/2014/main" id="{3860D7C5-26C9-7886-46E8-9319B0695CD7}"/>
              </a:ext>
            </a:extLst>
          </p:cNvPr>
          <p:cNvSpPr/>
          <p:nvPr/>
        </p:nvSpPr>
        <p:spPr>
          <a:xfrm>
            <a:off x="1845717" y="3584278"/>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29" name="正方形/長方形 28">
            <a:extLst>
              <a:ext uri="{FF2B5EF4-FFF2-40B4-BE49-F238E27FC236}">
                <a16:creationId xmlns:a16="http://schemas.microsoft.com/office/drawing/2014/main" id="{9BEB79A0-756A-DB60-E8A3-12BECF66ED6E}"/>
              </a:ext>
            </a:extLst>
          </p:cNvPr>
          <p:cNvSpPr/>
          <p:nvPr/>
        </p:nvSpPr>
        <p:spPr>
          <a:xfrm>
            <a:off x="5939339" y="3584278"/>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30" name="テキスト ボックス 29">
            <a:extLst>
              <a:ext uri="{FF2B5EF4-FFF2-40B4-BE49-F238E27FC236}">
                <a16:creationId xmlns:a16="http://schemas.microsoft.com/office/drawing/2014/main" id="{CDE4DD77-1ED4-F45A-0CE4-8F790BB30917}"/>
              </a:ext>
            </a:extLst>
          </p:cNvPr>
          <p:cNvSpPr txBox="1"/>
          <p:nvPr/>
        </p:nvSpPr>
        <p:spPr>
          <a:xfrm>
            <a:off x="5043974" y="4563261"/>
            <a:ext cx="1423788" cy="219291"/>
          </a:xfrm>
          <a:prstGeom prst="rect">
            <a:avLst/>
          </a:prstGeom>
          <a:noFill/>
        </p:spPr>
        <p:txBody>
          <a:bodyPr wrap="square" rtlCol="0">
            <a:spAutoFit/>
          </a:bodyPr>
          <a:lstStyle/>
          <a:p>
            <a:r>
              <a:rPr lang="en-US" altLang="ja-JP" sz="825"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825" dirty="0">
                <a:solidFill>
                  <a:prstClr val="black"/>
                </a:solidFill>
                <a:latin typeface="Yu Gothic UI" panose="020B0500000000000000" pitchFamily="34" charset="-128"/>
                <a:ea typeface="Yu Gothic UI" panose="020B0500000000000000" pitchFamily="34" charset="-128"/>
              </a:rPr>
              <a:t>100ms</a:t>
            </a:r>
            <a:r>
              <a:rPr lang="en-US" altLang="ja-JP" sz="825"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 </a:t>
            </a:r>
            <a:r>
              <a:rPr lang="en-US" altLang="ja-JP" sz="825" dirty="0">
                <a:solidFill>
                  <a:prstClr val="black"/>
                </a:solidFill>
                <a:latin typeface="Yu Gothic UI" panose="020B0500000000000000" pitchFamily="34" charset="-128"/>
                <a:ea typeface="Yu Gothic UI" panose="020B0500000000000000" pitchFamily="34" charset="-128"/>
              </a:rPr>
              <a:t>×9</a:t>
            </a:r>
            <a:r>
              <a:rPr lang="ja-JP" altLang="en-US" sz="825" dirty="0">
                <a:solidFill>
                  <a:prstClr val="black"/>
                </a:solidFill>
                <a:latin typeface="Yu Gothic UI" panose="020B0500000000000000" pitchFamily="34" charset="-128"/>
                <a:ea typeface="Yu Gothic UI" panose="020B0500000000000000" pitchFamily="34" charset="-128"/>
              </a:rPr>
              <a:t>ショットで判定</a:t>
            </a:r>
          </a:p>
        </p:txBody>
      </p:sp>
      <p:sp>
        <p:nvSpPr>
          <p:cNvPr id="31" name="正方形/長方形 30">
            <a:extLst>
              <a:ext uri="{FF2B5EF4-FFF2-40B4-BE49-F238E27FC236}">
                <a16:creationId xmlns:a16="http://schemas.microsoft.com/office/drawing/2014/main" id="{0D15EE25-3696-5CCA-3053-5D58876AA764}"/>
              </a:ext>
            </a:extLst>
          </p:cNvPr>
          <p:cNvSpPr/>
          <p:nvPr/>
        </p:nvSpPr>
        <p:spPr>
          <a:xfrm>
            <a:off x="1345145" y="3584278"/>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32" name="正方形/長方形 31">
            <a:extLst>
              <a:ext uri="{FF2B5EF4-FFF2-40B4-BE49-F238E27FC236}">
                <a16:creationId xmlns:a16="http://schemas.microsoft.com/office/drawing/2014/main" id="{7DDBC975-8AB3-4D87-D1B1-5690067BB15B}"/>
              </a:ext>
            </a:extLst>
          </p:cNvPr>
          <p:cNvSpPr/>
          <p:nvPr/>
        </p:nvSpPr>
        <p:spPr>
          <a:xfrm>
            <a:off x="1407143" y="2357259"/>
            <a:ext cx="4443218" cy="324000"/>
          </a:xfrm>
          <a:prstGeom prst="rect">
            <a:avLst/>
          </a:prstGeom>
          <a:noFill/>
          <a:ln w="3175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33" name="正方形/長方形 32">
            <a:extLst>
              <a:ext uri="{FF2B5EF4-FFF2-40B4-BE49-F238E27FC236}">
                <a16:creationId xmlns:a16="http://schemas.microsoft.com/office/drawing/2014/main" id="{489383FA-354B-3592-FE82-82C8C3D307C3}"/>
              </a:ext>
            </a:extLst>
          </p:cNvPr>
          <p:cNvSpPr/>
          <p:nvPr/>
        </p:nvSpPr>
        <p:spPr>
          <a:xfrm>
            <a:off x="1912620" y="4260462"/>
            <a:ext cx="4441426" cy="324000"/>
          </a:xfrm>
          <a:prstGeom prst="rect">
            <a:avLst/>
          </a:prstGeom>
          <a:noFill/>
          <a:ln w="3175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pic>
        <p:nvPicPr>
          <p:cNvPr id="34" name="図 33">
            <a:extLst>
              <a:ext uri="{FF2B5EF4-FFF2-40B4-BE49-F238E27FC236}">
                <a16:creationId xmlns:a16="http://schemas.microsoft.com/office/drawing/2014/main" id="{89B21276-B5B8-F08B-51C7-7DE6242D9219}"/>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965923" y="3631928"/>
            <a:ext cx="288875" cy="146289"/>
          </a:xfrm>
          <a:prstGeom prst="rect">
            <a:avLst/>
          </a:prstGeom>
        </p:spPr>
      </p:pic>
      <p:pic>
        <p:nvPicPr>
          <p:cNvPr id="35" name="図 34">
            <a:extLst>
              <a:ext uri="{FF2B5EF4-FFF2-40B4-BE49-F238E27FC236}">
                <a16:creationId xmlns:a16="http://schemas.microsoft.com/office/drawing/2014/main" id="{0B5BB8FE-E064-5E36-D6C9-ED2D0F7AA6E4}"/>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426385" y="3605294"/>
            <a:ext cx="341470" cy="172924"/>
          </a:xfrm>
          <a:prstGeom prst="rect">
            <a:avLst/>
          </a:prstGeom>
        </p:spPr>
      </p:pic>
      <p:pic>
        <p:nvPicPr>
          <p:cNvPr id="36" name="図 35">
            <a:extLst>
              <a:ext uri="{FF2B5EF4-FFF2-40B4-BE49-F238E27FC236}">
                <a16:creationId xmlns:a16="http://schemas.microsoft.com/office/drawing/2014/main" id="{173BCBFB-8777-7E84-12B6-F5E73F50EC43}"/>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906244" y="3574807"/>
            <a:ext cx="401671" cy="203411"/>
          </a:xfrm>
          <a:prstGeom prst="rect">
            <a:avLst/>
          </a:prstGeom>
        </p:spPr>
      </p:pic>
      <p:pic>
        <p:nvPicPr>
          <p:cNvPr id="37" name="図 36">
            <a:extLst>
              <a:ext uri="{FF2B5EF4-FFF2-40B4-BE49-F238E27FC236}">
                <a16:creationId xmlns:a16="http://schemas.microsoft.com/office/drawing/2014/main" id="{E968136B-34E8-FE9B-2F81-A5D2F82BD6AC}"/>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393767" y="3548201"/>
            <a:ext cx="454208" cy="230016"/>
          </a:xfrm>
          <a:prstGeom prst="rect">
            <a:avLst/>
          </a:prstGeom>
        </p:spPr>
      </p:pic>
      <p:pic>
        <p:nvPicPr>
          <p:cNvPr id="38" name="Picture 70" descr="横">
            <a:extLst>
              <a:ext uri="{FF2B5EF4-FFF2-40B4-BE49-F238E27FC236}">
                <a16:creationId xmlns:a16="http://schemas.microsoft.com/office/drawing/2014/main" id="{AF694A29-E0D4-056A-B068-A993435E8019}"/>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394108" y="3256087"/>
            <a:ext cx="664015" cy="23810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0" descr="横">
            <a:extLst>
              <a:ext uri="{FF2B5EF4-FFF2-40B4-BE49-F238E27FC236}">
                <a16:creationId xmlns:a16="http://schemas.microsoft.com/office/drawing/2014/main" id="{73A683C2-3005-8BF3-7F4B-EE78C22A9F2F}"/>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685957" y="3229084"/>
            <a:ext cx="664015" cy="238109"/>
          </a:xfrm>
          <a:prstGeom prst="rect">
            <a:avLst/>
          </a:prstGeom>
          <a:noFill/>
          <a:extLst>
            <a:ext uri="{909E8E84-426E-40DD-AFC4-6F175D3DCCD1}">
              <a14:hiddenFill xmlns:a14="http://schemas.microsoft.com/office/drawing/2010/main">
                <a:solidFill>
                  <a:srgbClr val="FFFFFF"/>
                </a:solidFill>
              </a14:hiddenFill>
            </a:ext>
          </a:extLst>
        </p:spPr>
      </p:pic>
      <p:pic>
        <p:nvPicPr>
          <p:cNvPr id="40" name="図 39">
            <a:extLst>
              <a:ext uri="{FF2B5EF4-FFF2-40B4-BE49-F238E27FC236}">
                <a16:creationId xmlns:a16="http://schemas.microsoft.com/office/drawing/2014/main" id="{EAEDE138-6C12-AF78-B5DE-1A38C2D8AB9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239646" y="2878045"/>
            <a:ext cx="444533" cy="270030"/>
          </a:xfrm>
          <a:prstGeom prst="rect">
            <a:avLst/>
          </a:prstGeom>
        </p:spPr>
      </p:pic>
      <p:cxnSp>
        <p:nvCxnSpPr>
          <p:cNvPr id="41" name="直線コネクタ 40">
            <a:extLst>
              <a:ext uri="{FF2B5EF4-FFF2-40B4-BE49-F238E27FC236}">
                <a16:creationId xmlns:a16="http://schemas.microsoft.com/office/drawing/2014/main" id="{D56FE674-04E9-DB2F-A585-0F16FE66C595}"/>
              </a:ext>
            </a:extLst>
          </p:cNvPr>
          <p:cNvCxnSpPr>
            <a:stCxn id="40" idx="1"/>
            <a:endCxn id="38" idx="1"/>
          </p:cNvCxnSpPr>
          <p:nvPr/>
        </p:nvCxnSpPr>
        <p:spPr>
          <a:xfrm flipH="1">
            <a:off x="3058122" y="3013060"/>
            <a:ext cx="3181524" cy="362081"/>
          </a:xfrm>
          <a:prstGeom prst="line">
            <a:avLst/>
          </a:prstGeom>
          <a:noFill/>
          <a:ln w="6350" cap="flat" cmpd="sng" algn="ctr">
            <a:solidFill>
              <a:srgbClr val="5B9BD5"/>
            </a:solidFill>
            <a:prstDash val="solid"/>
            <a:miter lim="800000"/>
          </a:ln>
          <a:effectLst/>
        </p:spPr>
      </p:cxnSp>
      <p:cxnSp>
        <p:nvCxnSpPr>
          <p:cNvPr id="42" name="直線コネクタ 41">
            <a:extLst>
              <a:ext uri="{FF2B5EF4-FFF2-40B4-BE49-F238E27FC236}">
                <a16:creationId xmlns:a16="http://schemas.microsoft.com/office/drawing/2014/main" id="{234D3BAB-4AC5-1876-984F-6B5BD5B1D9A3}"/>
              </a:ext>
            </a:extLst>
          </p:cNvPr>
          <p:cNvCxnSpPr/>
          <p:nvPr/>
        </p:nvCxnSpPr>
        <p:spPr>
          <a:xfrm flipH="1">
            <a:off x="5199014" y="3120662"/>
            <a:ext cx="1040633" cy="400537"/>
          </a:xfrm>
          <a:prstGeom prst="line">
            <a:avLst/>
          </a:prstGeom>
          <a:noFill/>
          <a:ln w="6350" cap="flat" cmpd="sng" algn="ctr">
            <a:solidFill>
              <a:srgbClr val="5B9BD5"/>
            </a:solidFill>
            <a:prstDash val="solid"/>
            <a:miter lim="800000"/>
          </a:ln>
          <a:effectLst/>
        </p:spPr>
      </p:cxnSp>
      <p:sp>
        <p:nvSpPr>
          <p:cNvPr id="43" name="テキスト ボックス 42">
            <a:extLst>
              <a:ext uri="{FF2B5EF4-FFF2-40B4-BE49-F238E27FC236}">
                <a16:creationId xmlns:a16="http://schemas.microsoft.com/office/drawing/2014/main" id="{78E1F078-EAFA-6F4D-FC7A-FFEA324D3F91}"/>
              </a:ext>
            </a:extLst>
          </p:cNvPr>
          <p:cNvSpPr txBox="1"/>
          <p:nvPr/>
        </p:nvSpPr>
        <p:spPr>
          <a:xfrm>
            <a:off x="6800674" y="1225943"/>
            <a:ext cx="2223307" cy="1615827"/>
          </a:xfrm>
          <a:prstGeom prst="rect">
            <a:avLst/>
          </a:prstGeom>
          <a:noFill/>
        </p:spPr>
        <p:txBody>
          <a:bodyPr wrap="square" rtlCol="0">
            <a:spAutoFit/>
          </a:bodyPr>
          <a:lstStyle/>
          <a:p>
            <a:r>
              <a:rPr lang="ja-JP" altLang="en-US" sz="1100" dirty="0">
                <a:solidFill>
                  <a:prstClr val="black"/>
                </a:solidFill>
                <a:latin typeface="Yu Gothic UI" panose="020B0500000000000000" pitchFamily="34" charset="-128"/>
                <a:ea typeface="Yu Gothic UI" panose="020B0500000000000000" pitchFamily="34" charset="-128"/>
              </a:rPr>
              <a:t>■ベストショット送信間隔</a:t>
            </a:r>
            <a:br>
              <a:rPr lang="en-US" altLang="ja-JP" sz="1100" dirty="0">
                <a:solidFill>
                  <a:prstClr val="black"/>
                </a:solidFill>
                <a:latin typeface="Yu Gothic UI" panose="020B0500000000000000" pitchFamily="34" charset="-128"/>
                <a:ea typeface="Yu Gothic UI" panose="020B0500000000000000" pitchFamily="34" charset="-128"/>
              </a:rPr>
            </a:br>
            <a:r>
              <a:rPr lang="ja-JP" altLang="en-US" sz="1100" dirty="0">
                <a:solidFill>
                  <a:prstClr val="black"/>
                </a:solidFill>
                <a:latin typeface="Yu Gothic UI" panose="020B0500000000000000" pitchFamily="34" charset="-128"/>
                <a:ea typeface="Yu Gothic UI" panose="020B0500000000000000" pitchFamily="34" charset="-128"/>
              </a:rPr>
              <a:t>　</a:t>
            </a:r>
            <a:r>
              <a:rPr lang="en-US" altLang="ja-JP" sz="1100" dirty="0">
                <a:solidFill>
                  <a:prstClr val="black"/>
                </a:solidFill>
                <a:latin typeface="Yu Gothic UI" panose="020B0500000000000000" pitchFamily="34" charset="-128"/>
                <a:ea typeface="Yu Gothic UI" panose="020B0500000000000000" pitchFamily="34" charset="-128"/>
              </a:rPr>
              <a:t>300ms~1000ms</a:t>
            </a:r>
            <a:r>
              <a:rPr lang="ja-JP" altLang="en-US" sz="1100" dirty="0">
                <a:solidFill>
                  <a:prstClr val="black"/>
                </a:solidFill>
                <a:latin typeface="Yu Gothic UI" panose="020B0500000000000000" pitchFamily="34" charset="-128"/>
                <a:ea typeface="Yu Gothic UI" panose="020B0500000000000000" pitchFamily="34" charset="-128"/>
              </a:rPr>
              <a:t>の間で</a:t>
            </a:r>
            <a:br>
              <a:rPr lang="en-US" altLang="ja-JP" sz="1100" dirty="0">
                <a:solidFill>
                  <a:prstClr val="black"/>
                </a:solidFill>
                <a:latin typeface="Yu Gothic UI" panose="020B0500000000000000" pitchFamily="34" charset="-128"/>
                <a:ea typeface="Yu Gothic UI" panose="020B0500000000000000" pitchFamily="34" charset="-128"/>
              </a:rPr>
            </a:br>
            <a:r>
              <a:rPr lang="ja-JP" altLang="en-US" sz="1100" dirty="0">
                <a:solidFill>
                  <a:prstClr val="black"/>
                </a:solidFill>
                <a:latin typeface="Yu Gothic UI" panose="020B0500000000000000" pitchFamily="34" charset="-128"/>
                <a:ea typeface="Yu Gothic UI" panose="020B0500000000000000" pitchFamily="34" charset="-128"/>
              </a:rPr>
              <a:t>　間隔を選択します。</a:t>
            </a:r>
            <a:br>
              <a:rPr lang="en-US" altLang="ja-JP" sz="1100" dirty="0">
                <a:solidFill>
                  <a:prstClr val="black"/>
                </a:solidFill>
                <a:latin typeface="Yu Gothic UI" panose="020B0500000000000000" pitchFamily="34" charset="-128"/>
                <a:ea typeface="Yu Gothic UI" panose="020B0500000000000000" pitchFamily="34" charset="-128"/>
              </a:rPr>
            </a:br>
            <a:r>
              <a:rPr lang="ja-JP" altLang="en-US" sz="1100" dirty="0">
                <a:solidFill>
                  <a:prstClr val="black"/>
                </a:solidFill>
                <a:latin typeface="Yu Gothic UI" panose="020B0500000000000000" pitchFamily="34" charset="-128"/>
                <a:ea typeface="Yu Gothic UI" panose="020B0500000000000000" pitchFamily="34" charset="-128"/>
              </a:rPr>
              <a:t>　推奨は、</a:t>
            </a:r>
            <a:r>
              <a:rPr lang="en-US" altLang="ja-JP" sz="1100" dirty="0">
                <a:solidFill>
                  <a:prstClr val="black"/>
                </a:solidFill>
                <a:latin typeface="Yu Gothic UI" panose="020B0500000000000000" pitchFamily="34" charset="-128"/>
                <a:ea typeface="Yu Gothic UI" panose="020B0500000000000000" pitchFamily="34" charset="-128"/>
              </a:rPr>
              <a:t>500ms</a:t>
            </a:r>
            <a:br>
              <a:rPr lang="en-US" altLang="ja-JP" sz="1100" dirty="0">
                <a:solidFill>
                  <a:prstClr val="black"/>
                </a:solidFill>
                <a:latin typeface="Yu Gothic UI" panose="020B0500000000000000" pitchFamily="34" charset="-128"/>
                <a:ea typeface="Yu Gothic UI" panose="020B0500000000000000" pitchFamily="34" charset="-128"/>
              </a:rPr>
            </a:br>
            <a:br>
              <a:rPr lang="en-US" altLang="ja-JP" sz="1100" dirty="0">
                <a:solidFill>
                  <a:prstClr val="black"/>
                </a:solidFill>
                <a:latin typeface="Yu Gothic UI" panose="020B0500000000000000" pitchFamily="34" charset="-128"/>
                <a:ea typeface="Yu Gothic UI" panose="020B0500000000000000" pitchFamily="34" charset="-128"/>
              </a:rPr>
            </a:br>
            <a:r>
              <a:rPr lang="en-US" altLang="ja-JP" sz="1100" dirty="0">
                <a:solidFill>
                  <a:srgbClr val="0000FF"/>
                </a:solidFill>
                <a:latin typeface="Yu Gothic UI" panose="020B0500000000000000" pitchFamily="34" charset="-128"/>
                <a:ea typeface="Yu Gothic UI" panose="020B0500000000000000" pitchFamily="34" charset="-128"/>
              </a:rPr>
              <a:t>※SSL</a:t>
            </a:r>
            <a:r>
              <a:rPr lang="ja-JP" altLang="en-US" sz="1100" dirty="0">
                <a:solidFill>
                  <a:srgbClr val="0000FF"/>
                </a:solidFill>
                <a:latin typeface="Yu Gothic UI" panose="020B0500000000000000" pitchFamily="34" charset="-128"/>
                <a:ea typeface="Yu Gothic UI" panose="020B0500000000000000" pitchFamily="34" charset="-128"/>
              </a:rPr>
              <a:t>を使用する場合は</a:t>
            </a:r>
            <a:br>
              <a:rPr lang="en-US" altLang="ja-JP" sz="1100" dirty="0">
                <a:solidFill>
                  <a:srgbClr val="0000FF"/>
                </a:solidFill>
                <a:latin typeface="Yu Gothic UI" panose="020B0500000000000000" pitchFamily="34" charset="-128"/>
                <a:ea typeface="Yu Gothic UI" panose="020B0500000000000000" pitchFamily="34" charset="-128"/>
              </a:rPr>
            </a:br>
            <a:r>
              <a:rPr lang="ja-JP" altLang="en-US" sz="1100" dirty="0">
                <a:solidFill>
                  <a:srgbClr val="0000FF"/>
                </a:solidFill>
                <a:latin typeface="Yu Gothic UI" panose="020B0500000000000000" pitchFamily="34" charset="-128"/>
                <a:ea typeface="Yu Gothic UI" panose="020B0500000000000000" pitchFamily="34" charset="-128"/>
              </a:rPr>
              <a:t>　</a:t>
            </a:r>
            <a:r>
              <a:rPr lang="en-US" altLang="ja-JP" sz="1100" dirty="0">
                <a:solidFill>
                  <a:srgbClr val="0000FF"/>
                </a:solidFill>
                <a:latin typeface="Yu Gothic UI" panose="020B0500000000000000" pitchFamily="34" charset="-128"/>
                <a:ea typeface="Yu Gothic UI" panose="020B0500000000000000" pitchFamily="34" charset="-128"/>
              </a:rPr>
              <a:t>500ms</a:t>
            </a:r>
            <a:r>
              <a:rPr lang="ja-JP" altLang="en-US" sz="1100" dirty="0">
                <a:solidFill>
                  <a:srgbClr val="0000FF"/>
                </a:solidFill>
                <a:latin typeface="Yu Gothic UI" panose="020B0500000000000000" pitchFamily="34" charset="-128"/>
                <a:ea typeface="Yu Gothic UI" panose="020B0500000000000000" pitchFamily="34" charset="-128"/>
              </a:rPr>
              <a:t>以上に設定してください。</a:t>
            </a:r>
            <a:br>
              <a:rPr lang="en-US" altLang="ja-JP" sz="1100" dirty="0">
                <a:solidFill>
                  <a:srgbClr val="0000FF"/>
                </a:solidFill>
                <a:latin typeface="Yu Gothic UI" panose="020B0500000000000000" pitchFamily="34" charset="-128"/>
                <a:ea typeface="Yu Gothic UI" panose="020B0500000000000000" pitchFamily="34" charset="-128"/>
              </a:rPr>
            </a:br>
            <a:br>
              <a:rPr lang="en-US" altLang="ja-JP" sz="1100" dirty="0">
                <a:solidFill>
                  <a:srgbClr val="0000FF"/>
                </a:solidFill>
                <a:latin typeface="Yu Gothic UI" panose="020B0500000000000000" pitchFamily="34" charset="-128"/>
                <a:ea typeface="Yu Gothic UI" panose="020B0500000000000000" pitchFamily="34" charset="-128"/>
              </a:rPr>
            </a:br>
            <a:endParaRPr lang="ja-JP" altLang="en-US" sz="1100" dirty="0">
              <a:solidFill>
                <a:srgbClr val="0000FF"/>
              </a:solidFill>
              <a:latin typeface="Yu Gothic UI" panose="020B0500000000000000" pitchFamily="34" charset="-128"/>
              <a:ea typeface="Yu Gothic UI" panose="020B0500000000000000" pitchFamily="34" charset="-128"/>
            </a:endParaRPr>
          </a:p>
        </p:txBody>
      </p:sp>
      <p:sp>
        <p:nvSpPr>
          <p:cNvPr id="46" name="テキスト ボックス 45">
            <a:extLst>
              <a:ext uri="{FF2B5EF4-FFF2-40B4-BE49-F238E27FC236}">
                <a16:creationId xmlns:a16="http://schemas.microsoft.com/office/drawing/2014/main" id="{C75A58A8-9289-F1CC-9D98-59FE3CFC9612}"/>
              </a:ext>
            </a:extLst>
          </p:cNvPr>
          <p:cNvSpPr txBox="1"/>
          <p:nvPr/>
        </p:nvSpPr>
        <p:spPr>
          <a:xfrm>
            <a:off x="2295303" y="2684225"/>
            <a:ext cx="2093843" cy="219291"/>
          </a:xfrm>
          <a:prstGeom prst="rect">
            <a:avLst/>
          </a:prstGeom>
          <a:noFill/>
        </p:spPr>
        <p:txBody>
          <a:bodyPr wrap="none" rtlCol="0">
            <a:spAutoFit/>
          </a:bodyPr>
          <a:lstStyle/>
          <a:p>
            <a:r>
              <a:rPr lang="ja-JP" altLang="en-US" sz="825" dirty="0">
                <a:solidFill>
                  <a:prstClr val="black"/>
                </a:solidFill>
                <a:latin typeface="Yu Gothic UI" panose="020B0500000000000000" pitchFamily="34" charset="-128"/>
                <a:ea typeface="Yu Gothic UI" panose="020B0500000000000000" pitchFamily="34" charset="-128"/>
              </a:rPr>
              <a:t>ベストショット（全体画像＆サムネイル画像）</a:t>
            </a:r>
          </a:p>
        </p:txBody>
      </p:sp>
      <p:cxnSp>
        <p:nvCxnSpPr>
          <p:cNvPr id="47" name="直線矢印コネクタ 46">
            <a:extLst>
              <a:ext uri="{FF2B5EF4-FFF2-40B4-BE49-F238E27FC236}">
                <a16:creationId xmlns:a16="http://schemas.microsoft.com/office/drawing/2014/main" id="{CCF68545-CFAA-9DD8-CD40-C5872B5ECFB1}"/>
              </a:ext>
            </a:extLst>
          </p:cNvPr>
          <p:cNvCxnSpPr>
            <a:cxnSpLocks/>
          </p:cNvCxnSpPr>
          <p:nvPr/>
        </p:nvCxnSpPr>
        <p:spPr>
          <a:xfrm flipV="1">
            <a:off x="4229100" y="2653813"/>
            <a:ext cx="164667" cy="119867"/>
          </a:xfrm>
          <a:prstGeom prst="straightConnector1">
            <a:avLst/>
          </a:prstGeom>
          <a:noFill/>
          <a:ln w="38100" cap="flat" cmpd="sng" algn="ctr">
            <a:solidFill>
              <a:sysClr val="windowText" lastClr="000000"/>
            </a:solidFill>
            <a:prstDash val="solid"/>
            <a:miter lim="800000"/>
            <a:tailEnd type="triangle"/>
          </a:ln>
          <a:effectLst/>
        </p:spPr>
      </p:cxnSp>
      <p:sp>
        <p:nvSpPr>
          <p:cNvPr id="51" name="正方形/長方形 50">
            <a:extLst>
              <a:ext uri="{FF2B5EF4-FFF2-40B4-BE49-F238E27FC236}">
                <a16:creationId xmlns:a16="http://schemas.microsoft.com/office/drawing/2014/main" id="{76260C04-AE9C-0FBD-2077-06EF8E9D5C61}"/>
              </a:ext>
            </a:extLst>
          </p:cNvPr>
          <p:cNvSpPr/>
          <p:nvPr/>
        </p:nvSpPr>
        <p:spPr>
          <a:xfrm>
            <a:off x="2803307" y="1626070"/>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52" name="テキスト ボックス 51">
            <a:extLst>
              <a:ext uri="{FF2B5EF4-FFF2-40B4-BE49-F238E27FC236}">
                <a16:creationId xmlns:a16="http://schemas.microsoft.com/office/drawing/2014/main" id="{00E3C273-002B-BF87-55F9-D18D613694D2}"/>
              </a:ext>
            </a:extLst>
          </p:cNvPr>
          <p:cNvSpPr txBox="1"/>
          <p:nvPr/>
        </p:nvSpPr>
        <p:spPr>
          <a:xfrm>
            <a:off x="48581" y="2028142"/>
            <a:ext cx="1712328" cy="261610"/>
          </a:xfrm>
          <a:prstGeom prst="rect">
            <a:avLst/>
          </a:prstGeom>
          <a:noFill/>
        </p:spPr>
        <p:txBody>
          <a:bodyPr wrap="none" rtlCol="0">
            <a:spAutoFit/>
          </a:bodyPr>
          <a:lstStyle/>
          <a:p>
            <a:r>
              <a:rPr lang="ja-JP" altLang="en-US" sz="1100" b="1" dirty="0">
                <a:solidFill>
                  <a:prstClr val="black"/>
                </a:solidFill>
                <a:latin typeface="Yu Gothic UI" panose="020B0500000000000000" pitchFamily="34" charset="-128"/>
                <a:ea typeface="Yu Gothic UI" panose="020B0500000000000000" pitchFamily="34" charset="-128"/>
              </a:rPr>
              <a:t>「送信間隔」</a:t>
            </a:r>
            <a:r>
              <a:rPr lang="en-US" altLang="ja-JP" sz="1100" b="1" dirty="0">
                <a:solidFill>
                  <a:prstClr val="black"/>
                </a:solidFill>
                <a:latin typeface="Yu Gothic UI" panose="020B0500000000000000" pitchFamily="34" charset="-128"/>
                <a:ea typeface="Yu Gothic UI" panose="020B0500000000000000" pitchFamily="34" charset="-128"/>
              </a:rPr>
              <a:t>500ms</a:t>
            </a:r>
            <a:r>
              <a:rPr lang="ja-JP" altLang="en-US" sz="1100" b="1" dirty="0">
                <a:solidFill>
                  <a:prstClr val="black"/>
                </a:solidFill>
                <a:latin typeface="Yu Gothic UI" panose="020B0500000000000000" pitchFamily="34" charset="-128"/>
                <a:ea typeface="Yu Gothic UI" panose="020B0500000000000000" pitchFamily="34" charset="-128"/>
              </a:rPr>
              <a:t>の場合</a:t>
            </a:r>
          </a:p>
        </p:txBody>
      </p:sp>
      <p:sp>
        <p:nvSpPr>
          <p:cNvPr id="55" name="テキスト ボックス 54">
            <a:extLst>
              <a:ext uri="{FF2B5EF4-FFF2-40B4-BE49-F238E27FC236}">
                <a16:creationId xmlns:a16="http://schemas.microsoft.com/office/drawing/2014/main" id="{33676925-55AC-D201-B4ED-1466B4717C98}"/>
              </a:ext>
            </a:extLst>
          </p:cNvPr>
          <p:cNvSpPr txBox="1"/>
          <p:nvPr/>
        </p:nvSpPr>
        <p:spPr>
          <a:xfrm>
            <a:off x="1593851" y="4558407"/>
            <a:ext cx="2279650" cy="230832"/>
          </a:xfrm>
          <a:prstGeom prst="rect">
            <a:avLst/>
          </a:prstGeom>
          <a:noFill/>
        </p:spPr>
        <p:txBody>
          <a:bodyPr wrap="squar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ベストショット（全体画像＆サムネイル画像）</a:t>
            </a:r>
          </a:p>
        </p:txBody>
      </p:sp>
      <p:sp>
        <p:nvSpPr>
          <p:cNvPr id="60" name="テキスト ボックス 59">
            <a:extLst>
              <a:ext uri="{FF2B5EF4-FFF2-40B4-BE49-F238E27FC236}">
                <a16:creationId xmlns:a16="http://schemas.microsoft.com/office/drawing/2014/main" id="{31EDF938-959A-B44E-B1BA-7E7DF0DD1261}"/>
              </a:ext>
            </a:extLst>
          </p:cNvPr>
          <p:cNvSpPr txBox="1"/>
          <p:nvPr/>
        </p:nvSpPr>
        <p:spPr>
          <a:xfrm>
            <a:off x="48581" y="3940702"/>
            <a:ext cx="1712328" cy="261610"/>
          </a:xfrm>
          <a:prstGeom prst="rect">
            <a:avLst/>
          </a:prstGeom>
          <a:noFill/>
        </p:spPr>
        <p:txBody>
          <a:bodyPr wrap="none" rtlCol="0">
            <a:spAutoFit/>
          </a:bodyPr>
          <a:lstStyle/>
          <a:p>
            <a:r>
              <a:rPr lang="ja-JP" altLang="en-US" sz="1100" b="1" dirty="0">
                <a:solidFill>
                  <a:prstClr val="black"/>
                </a:solidFill>
                <a:latin typeface="Yu Gothic UI" panose="020B0500000000000000" pitchFamily="34" charset="-128"/>
                <a:ea typeface="Yu Gothic UI" panose="020B0500000000000000" pitchFamily="34" charset="-128"/>
              </a:rPr>
              <a:t>「送信間隔」</a:t>
            </a:r>
            <a:r>
              <a:rPr lang="en-US" altLang="ja-JP" sz="1100" b="1" dirty="0">
                <a:solidFill>
                  <a:prstClr val="black"/>
                </a:solidFill>
                <a:latin typeface="Yu Gothic UI" panose="020B0500000000000000" pitchFamily="34" charset="-128"/>
                <a:ea typeface="Yu Gothic UI" panose="020B0500000000000000" pitchFamily="34" charset="-128"/>
              </a:rPr>
              <a:t>800ms</a:t>
            </a:r>
            <a:r>
              <a:rPr lang="ja-JP" altLang="en-US" sz="1100" b="1" dirty="0">
                <a:solidFill>
                  <a:prstClr val="black"/>
                </a:solidFill>
                <a:latin typeface="Yu Gothic UI" panose="020B0500000000000000" pitchFamily="34" charset="-128"/>
                <a:ea typeface="Yu Gothic UI" panose="020B0500000000000000" pitchFamily="34" charset="-128"/>
              </a:rPr>
              <a:t>の場合</a:t>
            </a:r>
          </a:p>
        </p:txBody>
      </p:sp>
      <p:sp>
        <p:nvSpPr>
          <p:cNvPr id="61" name="正方形/長方形 60">
            <a:extLst>
              <a:ext uri="{FF2B5EF4-FFF2-40B4-BE49-F238E27FC236}">
                <a16:creationId xmlns:a16="http://schemas.microsoft.com/office/drawing/2014/main" id="{33DDC74E-F142-101C-C887-185A440A879E}"/>
              </a:ext>
            </a:extLst>
          </p:cNvPr>
          <p:cNvSpPr/>
          <p:nvPr/>
        </p:nvSpPr>
        <p:spPr>
          <a:xfrm>
            <a:off x="4936544" y="3584278"/>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dirty="0">
                <a:solidFill>
                  <a:srgbClr val="44546A"/>
                </a:solidFill>
                <a:latin typeface="Yu Gothic UI" panose="020B0500000000000000" pitchFamily="34" charset="-128"/>
                <a:ea typeface="Yu Gothic UI" panose="020B0500000000000000" pitchFamily="34" charset="-128"/>
              </a:rPr>
              <a:t>エリア外</a:t>
            </a:r>
          </a:p>
        </p:txBody>
      </p:sp>
      <p:sp>
        <p:nvSpPr>
          <p:cNvPr id="62" name="正方形/長方形 61">
            <a:extLst>
              <a:ext uri="{FF2B5EF4-FFF2-40B4-BE49-F238E27FC236}">
                <a16:creationId xmlns:a16="http://schemas.microsoft.com/office/drawing/2014/main" id="{4C97A97D-8CAE-8F2C-EBA5-23CBB2845DDF}"/>
              </a:ext>
            </a:extLst>
          </p:cNvPr>
          <p:cNvSpPr/>
          <p:nvPr/>
        </p:nvSpPr>
        <p:spPr>
          <a:xfrm>
            <a:off x="5422598" y="3584278"/>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63" name="テキスト ボックス 62">
            <a:extLst>
              <a:ext uri="{FF2B5EF4-FFF2-40B4-BE49-F238E27FC236}">
                <a16:creationId xmlns:a16="http://schemas.microsoft.com/office/drawing/2014/main" id="{1291CDC9-BB37-3522-28C5-4C9219EF4722}"/>
              </a:ext>
            </a:extLst>
          </p:cNvPr>
          <p:cNvSpPr txBox="1"/>
          <p:nvPr/>
        </p:nvSpPr>
        <p:spPr>
          <a:xfrm>
            <a:off x="6562091" y="4589952"/>
            <a:ext cx="2486824" cy="230832"/>
          </a:xfrm>
          <a:prstGeom prst="rect">
            <a:avLst/>
          </a:prstGeom>
          <a:noFill/>
        </p:spPr>
        <p:txBody>
          <a:bodyPr wrap="square" rtlCol="0">
            <a:spAutoFit/>
          </a:bodyPr>
          <a:lstStyle/>
          <a:p>
            <a:r>
              <a:rPr lang="en-US" altLang="ja-JP" sz="900" dirty="0">
                <a:solidFill>
                  <a:srgbClr val="FF0000"/>
                </a:solidFill>
                <a:latin typeface="Yu Gothic UI" panose="020B0500000000000000" pitchFamily="34" charset="-128"/>
                <a:ea typeface="Yu Gothic UI" panose="020B0500000000000000" pitchFamily="34" charset="-128"/>
              </a:rPr>
              <a:t>(※)4K</a:t>
            </a:r>
            <a:r>
              <a:rPr lang="ja-JP" altLang="en-US" sz="900" dirty="0">
                <a:solidFill>
                  <a:srgbClr val="FF0000"/>
                </a:solidFill>
                <a:latin typeface="Yu Gothic UI" panose="020B0500000000000000" pitchFamily="34" charset="-128"/>
                <a:ea typeface="Yu Gothic UI" panose="020B0500000000000000" pitchFamily="34" charset="-128"/>
              </a:rPr>
              <a:t>カメラ／新</a:t>
            </a:r>
            <a:r>
              <a:rPr lang="en-US" altLang="ja-JP" sz="900" dirty="0">
                <a:solidFill>
                  <a:srgbClr val="FF0000"/>
                </a:solidFill>
                <a:latin typeface="Yu Gothic UI" panose="020B0500000000000000" pitchFamily="34" charset="-128"/>
                <a:ea typeface="Yu Gothic UI" panose="020B0500000000000000" pitchFamily="34" charset="-128"/>
              </a:rPr>
              <a:t>S</a:t>
            </a:r>
            <a:r>
              <a:rPr lang="ja-JP" altLang="en-US" sz="900" dirty="0">
                <a:solidFill>
                  <a:srgbClr val="FF0000"/>
                </a:solidFill>
                <a:latin typeface="Yu Gothic UI" panose="020B0500000000000000" pitchFamily="34" charset="-128"/>
                <a:ea typeface="Yu Gothic UI" panose="020B0500000000000000" pitchFamily="34" charset="-128"/>
              </a:rPr>
              <a:t>カメラの場合は</a:t>
            </a:r>
            <a:r>
              <a:rPr lang="en-US" altLang="ja-JP" sz="900" dirty="0">
                <a:solidFill>
                  <a:srgbClr val="FF0000"/>
                </a:solidFill>
                <a:latin typeface="Yu Gothic UI" panose="020B0500000000000000" pitchFamily="34" charset="-128"/>
                <a:ea typeface="Yu Gothic UI" panose="020B0500000000000000" pitchFamily="34" charset="-128"/>
              </a:rPr>
              <a:t>200ms</a:t>
            </a:r>
            <a:r>
              <a:rPr lang="ja-JP" altLang="en-US" sz="900" dirty="0">
                <a:solidFill>
                  <a:srgbClr val="FF0000"/>
                </a:solidFill>
                <a:latin typeface="Yu Gothic UI" panose="020B0500000000000000" pitchFamily="34" charset="-128"/>
                <a:ea typeface="Yu Gothic UI" panose="020B0500000000000000" pitchFamily="34" charset="-128"/>
              </a:rPr>
              <a:t>になります</a:t>
            </a:r>
            <a:endParaRPr lang="ja-JP" altLang="en-US" sz="900" dirty="0">
              <a:solidFill>
                <a:prstClr val="black"/>
              </a:solidFill>
              <a:latin typeface="Yu Gothic UI" panose="020B0500000000000000" pitchFamily="34" charset="-128"/>
              <a:ea typeface="Yu Gothic UI" panose="020B0500000000000000" pitchFamily="34" charset="-128"/>
            </a:endParaRPr>
          </a:p>
        </p:txBody>
      </p:sp>
      <p:sp>
        <p:nvSpPr>
          <p:cNvPr id="65" name="AutoShape 6">
            <a:extLst>
              <a:ext uri="{FF2B5EF4-FFF2-40B4-BE49-F238E27FC236}">
                <a16:creationId xmlns:a16="http://schemas.microsoft.com/office/drawing/2014/main" id="{15B5BDDD-411F-FEC8-43B8-25DEF7F29F0E}"/>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複数の認識結果から多数決で判定</a:t>
            </a:r>
          </a:p>
        </p:txBody>
      </p:sp>
      <p:sp>
        <p:nvSpPr>
          <p:cNvPr id="67" name="正方形/長方形 66">
            <a:extLst>
              <a:ext uri="{FF2B5EF4-FFF2-40B4-BE49-F238E27FC236}">
                <a16:creationId xmlns:a16="http://schemas.microsoft.com/office/drawing/2014/main" id="{10DBD377-976D-A1BA-B234-CAF26A285FA0}"/>
              </a:ext>
            </a:extLst>
          </p:cNvPr>
          <p:cNvSpPr/>
          <p:nvPr/>
        </p:nvSpPr>
        <p:spPr>
          <a:xfrm>
            <a:off x="2803307" y="2028142"/>
            <a:ext cx="576889" cy="273941"/>
          </a:xfrm>
          <a:prstGeom prst="rect">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t>送信タイミング</a:t>
            </a:r>
            <a:r>
              <a:rPr lang="en-US" altLang="ja-JP" sz="800" dirty="0"/>
              <a:t>N-1</a:t>
            </a:r>
            <a:endParaRPr lang="ja-JP" altLang="en-US" sz="800" dirty="0"/>
          </a:p>
        </p:txBody>
      </p:sp>
      <p:sp>
        <p:nvSpPr>
          <p:cNvPr id="68" name="正方形/長方形 67">
            <a:extLst>
              <a:ext uri="{FF2B5EF4-FFF2-40B4-BE49-F238E27FC236}">
                <a16:creationId xmlns:a16="http://schemas.microsoft.com/office/drawing/2014/main" id="{81AE710F-C0BA-55E3-9C26-FFAA1A095533}"/>
              </a:ext>
            </a:extLst>
          </p:cNvPr>
          <p:cNvSpPr/>
          <p:nvPr/>
        </p:nvSpPr>
        <p:spPr>
          <a:xfrm>
            <a:off x="5318551" y="2024174"/>
            <a:ext cx="540000" cy="273941"/>
          </a:xfrm>
          <a:prstGeom prst="rect">
            <a:avLst/>
          </a:prstGeom>
          <a:solidFill>
            <a:srgbClr val="5B9B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t>送信タイミング</a:t>
            </a:r>
            <a:r>
              <a:rPr lang="en-US" altLang="ja-JP" sz="800" dirty="0"/>
              <a:t>N</a:t>
            </a:r>
            <a:endParaRPr lang="ja-JP" altLang="en-US" sz="800" dirty="0"/>
          </a:p>
        </p:txBody>
      </p:sp>
      <p:sp>
        <p:nvSpPr>
          <p:cNvPr id="69" name="正方形/長方形 68">
            <a:extLst>
              <a:ext uri="{FF2B5EF4-FFF2-40B4-BE49-F238E27FC236}">
                <a16:creationId xmlns:a16="http://schemas.microsoft.com/office/drawing/2014/main" id="{B3EC5945-DFA0-1FDC-2035-263438783052}"/>
              </a:ext>
            </a:extLst>
          </p:cNvPr>
          <p:cNvSpPr/>
          <p:nvPr/>
        </p:nvSpPr>
        <p:spPr>
          <a:xfrm>
            <a:off x="1772908" y="3940702"/>
            <a:ext cx="613137" cy="273941"/>
          </a:xfrm>
          <a:prstGeom prst="rect">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t>送信タイミング</a:t>
            </a:r>
            <a:r>
              <a:rPr lang="en-US" altLang="ja-JP" sz="800" dirty="0"/>
              <a:t>N-1</a:t>
            </a:r>
            <a:endParaRPr lang="ja-JP" altLang="en-US" sz="800" dirty="0"/>
          </a:p>
        </p:txBody>
      </p:sp>
      <p:sp>
        <p:nvSpPr>
          <p:cNvPr id="70" name="正方形/長方形 69">
            <a:extLst>
              <a:ext uri="{FF2B5EF4-FFF2-40B4-BE49-F238E27FC236}">
                <a16:creationId xmlns:a16="http://schemas.microsoft.com/office/drawing/2014/main" id="{138207C9-B107-9599-43A3-DB791EFC9C49}"/>
              </a:ext>
            </a:extLst>
          </p:cNvPr>
          <p:cNvSpPr/>
          <p:nvPr/>
        </p:nvSpPr>
        <p:spPr>
          <a:xfrm>
            <a:off x="5829284" y="3941382"/>
            <a:ext cx="540328" cy="273941"/>
          </a:xfrm>
          <a:prstGeom prst="rect">
            <a:avLst/>
          </a:prstGeom>
          <a:solidFill>
            <a:srgbClr val="5B9B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t>送信タイミング</a:t>
            </a:r>
            <a:r>
              <a:rPr lang="en-US" altLang="ja-JP" sz="800" dirty="0"/>
              <a:t>N</a:t>
            </a:r>
            <a:endParaRPr lang="ja-JP" altLang="en-US" sz="800" dirty="0"/>
          </a:p>
        </p:txBody>
      </p:sp>
      <p:sp>
        <p:nvSpPr>
          <p:cNvPr id="71" name="正方形/長方形 70">
            <a:extLst>
              <a:ext uri="{FF2B5EF4-FFF2-40B4-BE49-F238E27FC236}">
                <a16:creationId xmlns:a16="http://schemas.microsoft.com/office/drawing/2014/main" id="{7DC4939F-7B0A-B211-B549-99B950968ED2}"/>
              </a:ext>
            </a:extLst>
          </p:cNvPr>
          <p:cNvSpPr/>
          <p:nvPr/>
        </p:nvSpPr>
        <p:spPr>
          <a:xfrm>
            <a:off x="4393767" y="2373433"/>
            <a:ext cx="462154" cy="288000"/>
          </a:xfrm>
          <a:prstGeom prst="rect">
            <a:avLst/>
          </a:prstGeom>
          <a:noFill/>
          <a:ln w="25400" cap="flat" cmpd="sng" algn="ctr">
            <a:solidFill>
              <a:srgbClr val="5B9BD5">
                <a:shade val="50000"/>
              </a:srgbClr>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74" name="正方形/長方形 73">
            <a:extLst>
              <a:ext uri="{FF2B5EF4-FFF2-40B4-BE49-F238E27FC236}">
                <a16:creationId xmlns:a16="http://schemas.microsoft.com/office/drawing/2014/main" id="{FE766694-B2BA-6AA4-27A1-CD21D32D81E4}"/>
              </a:ext>
            </a:extLst>
          </p:cNvPr>
          <p:cNvSpPr/>
          <p:nvPr/>
        </p:nvSpPr>
        <p:spPr>
          <a:xfrm>
            <a:off x="3903352" y="4273162"/>
            <a:ext cx="462154" cy="288000"/>
          </a:xfrm>
          <a:prstGeom prst="rect">
            <a:avLst/>
          </a:prstGeom>
          <a:noFill/>
          <a:ln w="25400" cap="flat" cmpd="sng" algn="ctr">
            <a:solidFill>
              <a:srgbClr val="5B9BD5">
                <a:shade val="50000"/>
              </a:srgbClr>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cxnSp>
        <p:nvCxnSpPr>
          <p:cNvPr id="56" name="直線矢印コネクタ 55">
            <a:extLst>
              <a:ext uri="{FF2B5EF4-FFF2-40B4-BE49-F238E27FC236}">
                <a16:creationId xmlns:a16="http://schemas.microsoft.com/office/drawing/2014/main" id="{6751417A-0368-9615-1E3D-B329120ADFF3}"/>
              </a:ext>
            </a:extLst>
          </p:cNvPr>
          <p:cNvCxnSpPr>
            <a:cxnSpLocks/>
          </p:cNvCxnSpPr>
          <p:nvPr/>
        </p:nvCxnSpPr>
        <p:spPr>
          <a:xfrm flipV="1">
            <a:off x="3715454" y="4561162"/>
            <a:ext cx="184728" cy="131711"/>
          </a:xfrm>
          <a:prstGeom prst="straightConnector1">
            <a:avLst/>
          </a:prstGeom>
          <a:noFill/>
          <a:ln w="38100" cap="flat" cmpd="sng" algn="ctr">
            <a:solidFill>
              <a:sysClr val="windowText" lastClr="000000"/>
            </a:solidFill>
            <a:prstDash val="solid"/>
            <a:miter lim="800000"/>
            <a:tailEnd type="triangle"/>
          </a:ln>
          <a:effectLst/>
        </p:spPr>
      </p:cxnSp>
      <p:sp>
        <p:nvSpPr>
          <p:cNvPr id="80" name="Line 100">
            <a:extLst>
              <a:ext uri="{FF2B5EF4-FFF2-40B4-BE49-F238E27FC236}">
                <a16:creationId xmlns:a16="http://schemas.microsoft.com/office/drawing/2014/main" id="{09FDA1A2-12AF-C1E8-3E74-E54FFFA50633}"/>
              </a:ext>
            </a:extLst>
          </p:cNvPr>
          <p:cNvSpPr>
            <a:spLocks noChangeShapeType="1"/>
          </p:cNvSpPr>
          <p:nvPr/>
        </p:nvSpPr>
        <p:spPr bwMode="auto">
          <a:xfrm>
            <a:off x="1337584" y="3860807"/>
            <a:ext cx="5029517"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ja-JP" altLang="en-US">
              <a:solidFill>
                <a:prstClr val="black"/>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6568027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解説：ベストショット選択モード</a:t>
            </a:r>
          </a:p>
        </p:txBody>
      </p:sp>
      <p:sp>
        <p:nvSpPr>
          <p:cNvPr id="4" name="AutoShape 6">
            <a:extLst>
              <a:ext uri="{FF2B5EF4-FFF2-40B4-BE49-F238E27FC236}">
                <a16:creationId xmlns:a16="http://schemas.microsoft.com/office/drawing/2014/main" id="{A17E22B0-59CA-1B3E-BD66-210728A65A3E}"/>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ベストショット選択モード追加</a:t>
            </a:r>
          </a:p>
        </p:txBody>
      </p:sp>
      <p:pic>
        <p:nvPicPr>
          <p:cNvPr id="7" name="図 6">
            <a:extLst>
              <a:ext uri="{FF2B5EF4-FFF2-40B4-BE49-F238E27FC236}">
                <a16:creationId xmlns:a16="http://schemas.microsoft.com/office/drawing/2014/main" id="{1AB05E9A-2A8A-4888-332A-72EDDC554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551" y="3575173"/>
            <a:ext cx="4267200" cy="893393"/>
          </a:xfrm>
          <a:prstGeom prst="rect">
            <a:avLst/>
          </a:prstGeom>
        </p:spPr>
      </p:pic>
      <p:sp>
        <p:nvSpPr>
          <p:cNvPr id="8" name="テキスト ボックス 7">
            <a:extLst>
              <a:ext uri="{FF2B5EF4-FFF2-40B4-BE49-F238E27FC236}">
                <a16:creationId xmlns:a16="http://schemas.microsoft.com/office/drawing/2014/main" id="{2D561753-B5C7-4996-AD12-D7C9232CB67A}"/>
              </a:ext>
            </a:extLst>
          </p:cNvPr>
          <p:cNvSpPr txBox="1"/>
          <p:nvPr/>
        </p:nvSpPr>
        <p:spPr>
          <a:xfrm>
            <a:off x="536824" y="1007714"/>
            <a:ext cx="5307568" cy="793191"/>
          </a:xfrm>
          <a:prstGeom prst="rect">
            <a:avLst/>
          </a:prstGeom>
          <a:noFill/>
        </p:spPr>
        <p:txBody>
          <a:bodyPr wrap="none" lIns="27000" tIns="27000" rIns="27000" bIns="27000" rtlCol="0">
            <a:spAutoFit/>
          </a:bodyPr>
          <a:lstStyle/>
          <a:p>
            <a:pPr marL="65485" indent="-6548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＜背景＞</a:t>
            </a:r>
          </a:p>
          <a:p>
            <a:pPr marL="65485" indent="-6548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駐車場などでの料金精算において、</a:t>
            </a:r>
          </a:p>
          <a:p>
            <a:pPr marL="65485" indent="-6548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入場時は、最後にナンバー認識した時刻から料金加算の時間がスタートし、</a:t>
            </a:r>
          </a:p>
          <a:p>
            <a:pPr marL="65485" indent="-6548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出場時は、最初にナンバー認識した時刻までの時間で、料金精算を行うようにしたい。</a:t>
            </a:r>
          </a:p>
        </p:txBody>
      </p:sp>
      <p:graphicFrame>
        <p:nvGraphicFramePr>
          <p:cNvPr id="9" name="表 8">
            <a:extLst>
              <a:ext uri="{FF2B5EF4-FFF2-40B4-BE49-F238E27FC236}">
                <a16:creationId xmlns:a16="http://schemas.microsoft.com/office/drawing/2014/main" id="{9C7B97B6-476B-651E-C762-E68EDD92420C}"/>
              </a:ext>
            </a:extLst>
          </p:cNvPr>
          <p:cNvGraphicFramePr>
            <a:graphicFrameLocks noGrp="1"/>
          </p:cNvGraphicFramePr>
          <p:nvPr>
            <p:extLst>
              <p:ext uri="{D42A27DB-BD31-4B8C-83A1-F6EECF244321}">
                <p14:modId xmlns:p14="http://schemas.microsoft.com/office/powerpoint/2010/main" val="1731628269"/>
              </p:ext>
            </p:extLst>
          </p:nvPr>
        </p:nvGraphicFramePr>
        <p:xfrm>
          <a:off x="972550" y="1821545"/>
          <a:ext cx="6328137" cy="1410014"/>
        </p:xfrm>
        <a:graphic>
          <a:graphicData uri="http://schemas.openxmlformats.org/drawingml/2006/table">
            <a:tbl>
              <a:tblPr firstRow="1" bandRow="1"/>
              <a:tblGrid>
                <a:gridCol w="1198202">
                  <a:extLst>
                    <a:ext uri="{9D8B030D-6E8A-4147-A177-3AD203B41FA5}">
                      <a16:colId xmlns:a16="http://schemas.microsoft.com/office/drawing/2014/main" val="1221114836"/>
                    </a:ext>
                  </a:extLst>
                </a:gridCol>
                <a:gridCol w="2714287">
                  <a:extLst>
                    <a:ext uri="{9D8B030D-6E8A-4147-A177-3AD203B41FA5}">
                      <a16:colId xmlns:a16="http://schemas.microsoft.com/office/drawing/2014/main" val="3891501255"/>
                    </a:ext>
                  </a:extLst>
                </a:gridCol>
                <a:gridCol w="1207824">
                  <a:extLst>
                    <a:ext uri="{9D8B030D-6E8A-4147-A177-3AD203B41FA5}">
                      <a16:colId xmlns:a16="http://schemas.microsoft.com/office/drawing/2014/main" val="4203350808"/>
                    </a:ext>
                  </a:extLst>
                </a:gridCol>
                <a:gridCol w="1207824">
                  <a:extLst>
                    <a:ext uri="{9D8B030D-6E8A-4147-A177-3AD203B41FA5}">
                      <a16:colId xmlns:a16="http://schemas.microsoft.com/office/drawing/2014/main" val="1577067432"/>
                    </a:ext>
                  </a:extLst>
                </a:gridCol>
              </a:tblGrid>
              <a:tr h="289874">
                <a:tc rowSpan="2" gridSpan="2">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ja-JP" altLang="en-US" sz="1200" dirty="0">
                          <a:latin typeface="Meiryo UI" panose="020B0604030504040204" pitchFamily="50" charset="-128"/>
                          <a:ea typeface="Meiryo UI" panose="020B0604030504040204" pitchFamily="50" charset="-128"/>
                        </a:rPr>
                        <a:t>動作</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rowSpan="2" hMerge="1">
                  <a:txBody>
                    <a:bodyPr/>
                    <a:lstStyle/>
                    <a:p>
                      <a:endParaRPr kumimoji="1" lang="ja-JP" altLang="en-US" sz="1600" dirty="0">
                        <a:latin typeface="Meiryo UI" panose="020B0604030504040204" pitchFamily="50" charset="-128"/>
                        <a:ea typeface="Meiryo UI" panose="020B0604030504040204" pitchFamily="50" charset="-128"/>
                      </a:endParaRPr>
                    </a:p>
                  </a:txBody>
                  <a:tcPr/>
                </a:tc>
                <a:tc gridSpan="2">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en-US" altLang="ja-JP" sz="1200" dirty="0">
                          <a:latin typeface="Meiryo UI" panose="020B0604030504040204" pitchFamily="50" charset="-128"/>
                          <a:ea typeface="Meiryo UI" panose="020B0604030504040204" pitchFamily="50" charset="-128"/>
                        </a:rPr>
                        <a:t>XAE202WUX</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hMerge="1">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en-US" altLang="ja-JP" sz="1200" dirty="0">
                          <a:latin typeface="Meiryo UI" panose="020B0604030504040204" pitchFamily="50" charset="-128"/>
                          <a:ea typeface="Meiryo UI" panose="020B0604030504040204" pitchFamily="50" charset="-128"/>
                        </a:rPr>
                        <a:t>XAE202WUX</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718663743"/>
                  </a:ext>
                </a:extLst>
              </a:tr>
              <a:tr h="0">
                <a:tc gridSpan="2" vMerge="1">
                  <a:txBody>
                    <a:bodyPr/>
                    <a:lstStyle/>
                    <a:p>
                      <a:endParaRPr kumimoji="1" lang="ja-JP" altLang="en-US"/>
                    </a:p>
                  </a:txBody>
                  <a:tcPr/>
                </a:tc>
                <a:tc hMerge="1" vMerge="1">
                  <a:txBody>
                    <a:bodyPr/>
                    <a:lstStyle/>
                    <a:p>
                      <a:endParaRPr kumimoji="1" lang="ja-JP" altLang="en-US"/>
                    </a:p>
                  </a:txBody>
                  <a:tcP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lt1"/>
                          </a:solidFill>
                          <a:latin typeface="Meiryo UI" panose="020B0604030504040204" pitchFamily="50" charset="-128"/>
                          <a:ea typeface="Meiryo UI" panose="020B0604030504040204" pitchFamily="50" charset="-128"/>
                          <a:cs typeface="+mn-cs"/>
                        </a:rPr>
                        <a:t>Ver 1.10</a:t>
                      </a:r>
                      <a:r>
                        <a:rPr kumimoji="1" lang="ja-JP" altLang="en-US" sz="1200" b="1" kern="1200" dirty="0">
                          <a:solidFill>
                            <a:schemeClr val="lt1"/>
                          </a:solidFill>
                          <a:latin typeface="Meiryo UI" panose="020B0604030504040204" pitchFamily="50" charset="-128"/>
                          <a:ea typeface="Meiryo UI" panose="020B0604030504040204" pitchFamily="50" charset="-128"/>
                          <a:cs typeface="+mn-cs"/>
                        </a:rPr>
                        <a:t>以前</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lt1"/>
                          </a:solidFill>
                          <a:latin typeface="Meiryo UI" panose="020B0604030504040204" pitchFamily="50" charset="-128"/>
                          <a:ea typeface="Meiryo UI" panose="020B0604030504040204" pitchFamily="50" charset="-128"/>
                          <a:cs typeface="+mn-cs"/>
                        </a:rPr>
                        <a:t>Ver 1.20</a:t>
                      </a:r>
                      <a:r>
                        <a:rPr kumimoji="1" lang="ja-JP" altLang="en-US" sz="1200" b="1" kern="1200" dirty="0">
                          <a:solidFill>
                            <a:schemeClr val="lt1"/>
                          </a:solidFill>
                          <a:latin typeface="Meiryo UI" panose="020B0604030504040204" pitchFamily="50" charset="-128"/>
                          <a:ea typeface="Meiryo UI" panose="020B0604030504040204" pitchFamily="50" charset="-128"/>
                          <a:cs typeface="+mn-cs"/>
                        </a:rPr>
                        <a:t>以降</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713578385"/>
                  </a:ext>
                </a:extLst>
              </a:tr>
              <a:tr h="43434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200" dirty="0">
                          <a:latin typeface="Meiryo UI" panose="020B0604030504040204" pitchFamily="50" charset="-128"/>
                          <a:ea typeface="Meiryo UI" panose="020B0604030504040204" pitchFamily="50" charset="-128"/>
                        </a:rPr>
                        <a:t>先優先</a:t>
                      </a:r>
                      <a:endParaRPr kumimoji="1" lang="en-US" altLang="ja-JP" sz="1200" dirty="0">
                        <a:latin typeface="Meiryo UI" panose="020B0604030504040204" pitchFamily="50" charset="-128"/>
                        <a:ea typeface="Meiryo UI" panose="020B0604030504040204" pitchFamily="50" charset="-128"/>
                      </a:endParaRPr>
                    </a:p>
                    <a:p>
                      <a:pPr algn="ctr"/>
                      <a:r>
                        <a:rPr kumimoji="1" lang="en-US" altLang="ja-JP" sz="1200" dirty="0">
                          <a:latin typeface="Meiryo UI" panose="020B0604030504040204" pitchFamily="50" charset="-128"/>
                          <a:ea typeface="Meiryo UI" panose="020B0604030504040204" pitchFamily="50" charset="-128"/>
                        </a:rPr>
                        <a:t>(default)</a:t>
                      </a:r>
                      <a:endParaRPr kumimoji="1" lang="ja-JP" altLang="en-US" sz="1200" dirty="0">
                        <a:latin typeface="Meiryo UI" panose="020B0604030504040204" pitchFamily="50" charset="-128"/>
                        <a:ea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ナンバープレートの検知を</a:t>
                      </a: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開始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したら</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ベストショット画像を送信します。</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200" dirty="0">
                          <a:latin typeface="Meiryo UI" panose="020B0604030504040204" pitchFamily="50" charset="-128"/>
                          <a:ea typeface="Meiryo UI" panose="020B0604030504040204" pitchFamily="50" charset="-128"/>
                        </a:rPr>
                        <a:t>○</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200" dirty="0">
                          <a:latin typeface="Meiryo UI" panose="020B0604030504040204" pitchFamily="50" charset="-128"/>
                          <a:ea typeface="Meiryo UI" panose="020B0604030504040204" pitchFamily="50" charset="-128"/>
                        </a:rPr>
                        <a:t>○</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884731413"/>
                  </a:ext>
                </a:extLst>
              </a:tr>
              <a:tr h="43434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200" dirty="0">
                          <a:latin typeface="Meiryo UI" panose="020B0604030504040204" pitchFamily="50" charset="-128"/>
                          <a:ea typeface="Meiryo UI" panose="020B0604030504040204" pitchFamily="50" charset="-128"/>
                        </a:rPr>
                        <a:t>後優先</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ナンバープレートの検知を</a:t>
                      </a: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終了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したら</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ベストショット画像を送信します。</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200" dirty="0" err="1">
                          <a:latin typeface="Meiryo UI" panose="020B0604030504040204" pitchFamily="50" charset="-128"/>
                          <a:ea typeface="Meiryo UI" panose="020B0604030504040204" pitchFamily="50" charset="-128"/>
                        </a:rPr>
                        <a:t>ー</a:t>
                      </a:r>
                      <a:endParaRPr kumimoji="1" lang="ja-JP" altLang="en-US" sz="1200" dirty="0">
                        <a:latin typeface="Meiryo UI" panose="020B0604030504040204" pitchFamily="50" charset="-128"/>
                        <a:ea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200" dirty="0">
                          <a:latin typeface="Meiryo UI" panose="020B0604030504040204" pitchFamily="50" charset="-128"/>
                          <a:ea typeface="Meiryo UI" panose="020B0604030504040204" pitchFamily="50" charset="-128"/>
                        </a:rPr>
                        <a:t>○</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753444953"/>
                  </a:ext>
                </a:extLst>
              </a:tr>
            </a:tbl>
          </a:graphicData>
        </a:graphic>
      </p:graphicFrame>
      <p:sp>
        <p:nvSpPr>
          <p:cNvPr id="10" name="テキスト ボックス 9">
            <a:extLst>
              <a:ext uri="{FF2B5EF4-FFF2-40B4-BE49-F238E27FC236}">
                <a16:creationId xmlns:a16="http://schemas.microsoft.com/office/drawing/2014/main" id="{FB0F0BE7-3D7E-E8F9-644C-631E6768D0E7}"/>
              </a:ext>
            </a:extLst>
          </p:cNvPr>
          <p:cNvSpPr txBox="1"/>
          <p:nvPr/>
        </p:nvSpPr>
        <p:spPr>
          <a:xfrm>
            <a:off x="536824" y="3296396"/>
            <a:ext cx="3664490" cy="239193"/>
          </a:xfrm>
          <a:prstGeom prst="rect">
            <a:avLst/>
          </a:prstGeom>
          <a:noFill/>
        </p:spPr>
        <p:txBody>
          <a:bodyPr wrap="none" lIns="27000" tIns="27000" rIns="27000" bIns="27000" rtlCol="0">
            <a:spAutoFit/>
          </a:bodyPr>
          <a:lstStyle/>
          <a:p>
            <a:pPr marL="65485" indent="-6548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＜動作＞エリア毎に先優先／後優先を選択可能にします。</a:t>
            </a:r>
          </a:p>
        </p:txBody>
      </p:sp>
      <p:sp>
        <p:nvSpPr>
          <p:cNvPr id="11" name="テキスト ボックス 10">
            <a:extLst>
              <a:ext uri="{FF2B5EF4-FFF2-40B4-BE49-F238E27FC236}">
                <a16:creationId xmlns:a16="http://schemas.microsoft.com/office/drawing/2014/main" id="{B0526066-86DF-F19B-F043-F7DE27F7B5AA}"/>
              </a:ext>
            </a:extLst>
          </p:cNvPr>
          <p:cNvSpPr txBox="1"/>
          <p:nvPr/>
        </p:nvSpPr>
        <p:spPr>
          <a:xfrm>
            <a:off x="905242" y="4543440"/>
            <a:ext cx="7400557" cy="216110"/>
          </a:xfrm>
          <a:prstGeom prst="rect">
            <a:avLst/>
          </a:prstGeom>
          <a:noFill/>
        </p:spPr>
        <p:txBody>
          <a:bodyPr wrap="square" lIns="27000" tIns="27000" rIns="27000" bIns="27000" rtlCol="0">
            <a:spAutoFit/>
          </a:bodyPr>
          <a:lstStyle/>
          <a:p>
            <a:pPr marL="65485" indent="-65485"/>
            <a:r>
              <a:rPr lang="ja-JP" altLang="en-US"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（注意）エリア１とエリア２の両方のエリアを設定している場合に、いずれかで後優先を選択すると、全体画像がズレる事があります。</a:t>
            </a:r>
          </a:p>
        </p:txBody>
      </p:sp>
    </p:spTree>
    <p:extLst>
      <p:ext uri="{BB962C8B-B14F-4D97-AF65-F5344CB8AC3E}">
        <p14:creationId xmlns:p14="http://schemas.microsoft.com/office/powerpoint/2010/main" val="10219979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解説：ベストショット選択モード</a:t>
            </a:r>
          </a:p>
        </p:txBody>
      </p:sp>
      <p:sp>
        <p:nvSpPr>
          <p:cNvPr id="5" name="AutoShape 6">
            <a:extLst>
              <a:ext uri="{FF2B5EF4-FFF2-40B4-BE49-F238E27FC236}">
                <a16:creationId xmlns:a16="http://schemas.microsoft.com/office/drawing/2014/main" id="{26512586-BF79-9FC6-A4AB-1B283AF1DF36}"/>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ベストショット選択モード追加</a:t>
            </a:r>
          </a:p>
        </p:txBody>
      </p:sp>
      <p:sp>
        <p:nvSpPr>
          <p:cNvPr id="6" name="正方形/長方形 5">
            <a:extLst>
              <a:ext uri="{FF2B5EF4-FFF2-40B4-BE49-F238E27FC236}">
                <a16:creationId xmlns:a16="http://schemas.microsoft.com/office/drawing/2014/main" id="{E95DE426-7E7E-1BFC-5438-4CF16B6B033C}"/>
              </a:ext>
            </a:extLst>
          </p:cNvPr>
          <p:cNvSpPr/>
          <p:nvPr/>
        </p:nvSpPr>
        <p:spPr>
          <a:xfrm>
            <a:off x="2154382" y="1034328"/>
            <a:ext cx="1302327" cy="3716457"/>
          </a:xfrm>
          <a:prstGeom prst="rect">
            <a:avLst/>
          </a:prstGeom>
          <a:noFill/>
          <a:ln w="12700" cap="flat" cmpd="sng" algn="ctr">
            <a:solidFill>
              <a:srgbClr val="5B9BD5">
                <a:shade val="50000"/>
              </a:srgbClr>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grpSp>
        <p:nvGrpSpPr>
          <p:cNvPr id="7" name="グループ化 6">
            <a:extLst>
              <a:ext uri="{FF2B5EF4-FFF2-40B4-BE49-F238E27FC236}">
                <a16:creationId xmlns:a16="http://schemas.microsoft.com/office/drawing/2014/main" id="{20043719-C908-472E-2B51-C114EFF8FCE4}"/>
              </a:ext>
            </a:extLst>
          </p:cNvPr>
          <p:cNvGrpSpPr/>
          <p:nvPr/>
        </p:nvGrpSpPr>
        <p:grpSpPr>
          <a:xfrm>
            <a:off x="3747527" y="1574795"/>
            <a:ext cx="838108" cy="576286"/>
            <a:chOff x="685986" y="2234233"/>
            <a:chExt cx="2960688" cy="2243137"/>
          </a:xfrm>
        </p:grpSpPr>
        <p:sp>
          <p:nvSpPr>
            <p:cNvPr id="8" name="Rectangle 72">
              <a:extLst>
                <a:ext uri="{FF2B5EF4-FFF2-40B4-BE49-F238E27FC236}">
                  <a16:creationId xmlns:a16="http://schemas.microsoft.com/office/drawing/2014/main" id="{CA5E0BBF-923A-5395-C058-11ABF79CB1D7}"/>
                </a:ext>
              </a:extLst>
            </p:cNvPr>
            <p:cNvSpPr>
              <a:spLocks noChangeAspect="1" noChangeArrowheads="1"/>
            </p:cNvSpPr>
            <p:nvPr/>
          </p:nvSpPr>
          <p:spPr bwMode="auto">
            <a:xfrm>
              <a:off x="685986" y="2234233"/>
              <a:ext cx="2960688" cy="224313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 typeface="Arial" charset="0"/>
                <a:buNone/>
                <a:defRPr/>
              </a:pPr>
              <a:endParaRPr lang="ja-JP" altLang="en-US" sz="1350" kern="0">
                <a:solidFill>
                  <a:prstClr val="black"/>
                </a:solidFill>
                <a:latin typeface="Yu Gothic UI" panose="020B0500000000000000" pitchFamily="34" charset="-128"/>
                <a:ea typeface="Yu Gothic UI" panose="020B0500000000000000" pitchFamily="34" charset="-128"/>
              </a:endParaRPr>
            </a:p>
          </p:txBody>
        </p:sp>
        <p:sp>
          <p:nvSpPr>
            <p:cNvPr id="9" name="AutoShape 73">
              <a:extLst>
                <a:ext uri="{FF2B5EF4-FFF2-40B4-BE49-F238E27FC236}">
                  <a16:creationId xmlns:a16="http://schemas.microsoft.com/office/drawing/2014/main" id="{30B58CD6-03B1-0701-4DA1-9BA1C2812670}"/>
                </a:ext>
              </a:extLst>
            </p:cNvPr>
            <p:cNvSpPr>
              <a:spLocks noChangeAspect="1" noChangeArrowheads="1"/>
            </p:cNvSpPr>
            <p:nvPr/>
          </p:nvSpPr>
          <p:spPr bwMode="auto">
            <a:xfrm flipV="1">
              <a:off x="1227326" y="2310376"/>
              <a:ext cx="1947860" cy="2105634"/>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863 w 21600"/>
                <a:gd name="T13" fmla="*/ 4863 h 21600"/>
                <a:gd name="T14" fmla="*/ 16737 w 21600"/>
                <a:gd name="T15" fmla="*/ 16737 h 21600"/>
              </a:gdLst>
              <a:ahLst/>
              <a:cxnLst>
                <a:cxn ang="T8">
                  <a:pos x="T0" y="T1"/>
                </a:cxn>
                <a:cxn ang="T9">
                  <a:pos x="T2" y="T3"/>
                </a:cxn>
                <a:cxn ang="T10">
                  <a:pos x="T4" y="T5"/>
                </a:cxn>
                <a:cxn ang="T11">
                  <a:pos x="T6" y="T7"/>
                </a:cxn>
              </a:cxnLst>
              <a:rect l="T12" t="T13" r="T14" b="T15"/>
              <a:pathLst>
                <a:path w="21600" h="21600">
                  <a:moveTo>
                    <a:pt x="0" y="0"/>
                  </a:moveTo>
                  <a:lnTo>
                    <a:pt x="6126" y="21600"/>
                  </a:lnTo>
                  <a:lnTo>
                    <a:pt x="15474" y="21600"/>
                  </a:lnTo>
                  <a:lnTo>
                    <a:pt x="21600" y="0"/>
                  </a:lnTo>
                  <a:lnTo>
                    <a:pt x="0" y="0"/>
                  </a:lnTo>
                  <a:close/>
                </a:path>
              </a:pathLst>
            </a:custGeom>
            <a:solidFill>
              <a:srgbClr val="ED7D3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kumimoji="0" lang="ja-JP" altLang="en-US" kern="0">
                <a:solidFill>
                  <a:prstClr val="black"/>
                </a:solidFill>
                <a:latin typeface="Yu Gothic UI" panose="020B0500000000000000" pitchFamily="34" charset="-128"/>
                <a:ea typeface="Yu Gothic UI" panose="020B0500000000000000" pitchFamily="34" charset="-128"/>
              </a:endParaRPr>
            </a:p>
          </p:txBody>
        </p:sp>
        <p:pic>
          <p:nvPicPr>
            <p:cNvPr id="11" name="Picture 78" descr="名称未設定 1のコピー">
              <a:extLst>
                <a:ext uri="{FF2B5EF4-FFF2-40B4-BE49-F238E27FC236}">
                  <a16:creationId xmlns:a16="http://schemas.microsoft.com/office/drawing/2014/main" id="{21DD99AB-CE03-DDB0-DBC6-98B82AD94287}"/>
                </a:ext>
              </a:extLst>
            </p:cNvPr>
            <p:cNvPicPr preferRelativeResize="0">
              <a:picLocks noChangeAspect="1" noChangeArrowheads="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633415" y="2262547"/>
              <a:ext cx="1091826" cy="42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9">
              <a:extLst>
                <a:ext uri="{FF2B5EF4-FFF2-40B4-BE49-F238E27FC236}">
                  <a16:creationId xmlns:a16="http://schemas.microsoft.com/office/drawing/2014/main" id="{4DC8B9B5-AEE6-147D-0BEB-09B02535A6BF}"/>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9570" y="2478571"/>
              <a:ext cx="345631" cy="164804"/>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グループ化 18">
            <a:extLst>
              <a:ext uri="{FF2B5EF4-FFF2-40B4-BE49-F238E27FC236}">
                <a16:creationId xmlns:a16="http://schemas.microsoft.com/office/drawing/2014/main" id="{E8FE5BD1-136F-8DCC-EF16-887B79826A9E}"/>
              </a:ext>
            </a:extLst>
          </p:cNvPr>
          <p:cNvGrpSpPr/>
          <p:nvPr/>
        </p:nvGrpSpPr>
        <p:grpSpPr>
          <a:xfrm>
            <a:off x="3747527" y="2364498"/>
            <a:ext cx="838108" cy="576286"/>
            <a:chOff x="1701955" y="3662991"/>
            <a:chExt cx="1717765" cy="1279551"/>
          </a:xfrm>
        </p:grpSpPr>
        <p:sp>
          <p:nvSpPr>
            <p:cNvPr id="20" name="Rectangle 72">
              <a:extLst>
                <a:ext uri="{FF2B5EF4-FFF2-40B4-BE49-F238E27FC236}">
                  <a16:creationId xmlns:a16="http://schemas.microsoft.com/office/drawing/2014/main" id="{FF104331-BD77-9DB7-4410-F6208710B9CF}"/>
                </a:ext>
              </a:extLst>
            </p:cNvPr>
            <p:cNvSpPr>
              <a:spLocks noChangeAspect="1" noChangeArrowheads="1"/>
            </p:cNvSpPr>
            <p:nvPr/>
          </p:nvSpPr>
          <p:spPr bwMode="auto">
            <a:xfrm>
              <a:off x="1701955" y="3662991"/>
              <a:ext cx="1717765" cy="1279551"/>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 typeface="Arial" charset="0"/>
                <a:buNone/>
                <a:defRPr/>
              </a:pPr>
              <a:endParaRPr lang="ja-JP" altLang="en-US" sz="1350" kern="0">
                <a:solidFill>
                  <a:prstClr val="black"/>
                </a:solidFill>
                <a:latin typeface="Yu Gothic UI" panose="020B0500000000000000" pitchFamily="34" charset="-128"/>
                <a:ea typeface="Yu Gothic UI" panose="020B0500000000000000" pitchFamily="34" charset="-128"/>
              </a:endParaRPr>
            </a:p>
          </p:txBody>
        </p:sp>
        <p:sp>
          <p:nvSpPr>
            <p:cNvPr id="21" name="AutoShape 73">
              <a:extLst>
                <a:ext uri="{FF2B5EF4-FFF2-40B4-BE49-F238E27FC236}">
                  <a16:creationId xmlns:a16="http://schemas.microsoft.com/office/drawing/2014/main" id="{EEAE65E5-6AE8-AFFC-F33A-B5FE4190B26E}"/>
                </a:ext>
              </a:extLst>
            </p:cNvPr>
            <p:cNvSpPr>
              <a:spLocks noChangeAspect="1" noChangeArrowheads="1"/>
            </p:cNvSpPr>
            <p:nvPr/>
          </p:nvSpPr>
          <p:spPr bwMode="auto">
            <a:xfrm flipV="1">
              <a:off x="2016036" y="3706425"/>
              <a:ext cx="1130131" cy="120111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863 w 21600"/>
                <a:gd name="T13" fmla="*/ 4863 h 21600"/>
                <a:gd name="T14" fmla="*/ 16737 w 21600"/>
                <a:gd name="T15" fmla="*/ 16737 h 21600"/>
              </a:gdLst>
              <a:ahLst/>
              <a:cxnLst>
                <a:cxn ang="T8">
                  <a:pos x="T0" y="T1"/>
                </a:cxn>
                <a:cxn ang="T9">
                  <a:pos x="T2" y="T3"/>
                </a:cxn>
                <a:cxn ang="T10">
                  <a:pos x="T4" y="T5"/>
                </a:cxn>
                <a:cxn ang="T11">
                  <a:pos x="T6" y="T7"/>
                </a:cxn>
              </a:cxnLst>
              <a:rect l="T12" t="T13" r="T14" b="T15"/>
              <a:pathLst>
                <a:path w="21600" h="21600">
                  <a:moveTo>
                    <a:pt x="0" y="0"/>
                  </a:moveTo>
                  <a:lnTo>
                    <a:pt x="6126" y="21600"/>
                  </a:lnTo>
                  <a:lnTo>
                    <a:pt x="15474" y="21600"/>
                  </a:lnTo>
                  <a:lnTo>
                    <a:pt x="21600" y="0"/>
                  </a:lnTo>
                  <a:lnTo>
                    <a:pt x="0" y="0"/>
                  </a:lnTo>
                  <a:close/>
                </a:path>
              </a:pathLst>
            </a:custGeom>
            <a:solidFill>
              <a:srgbClr val="ED7D3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kumimoji="0" lang="ja-JP" altLang="en-US" kern="0" dirty="0">
                <a:solidFill>
                  <a:prstClr val="black"/>
                </a:solidFill>
                <a:latin typeface="Yu Gothic UI" panose="020B0500000000000000" pitchFamily="34" charset="-128"/>
                <a:ea typeface="Yu Gothic UI" panose="020B0500000000000000" pitchFamily="34" charset="-128"/>
              </a:endParaRPr>
            </a:p>
          </p:txBody>
        </p:sp>
        <p:grpSp>
          <p:nvGrpSpPr>
            <p:cNvPr id="23" name="グループ化 22">
              <a:extLst>
                <a:ext uri="{FF2B5EF4-FFF2-40B4-BE49-F238E27FC236}">
                  <a16:creationId xmlns:a16="http://schemas.microsoft.com/office/drawing/2014/main" id="{69888D75-C6CF-8616-F7B2-53BD8D0F0DCE}"/>
                </a:ext>
              </a:extLst>
            </p:cNvPr>
            <p:cNvGrpSpPr/>
            <p:nvPr/>
          </p:nvGrpSpPr>
          <p:grpSpPr>
            <a:xfrm>
              <a:off x="2159876" y="3698684"/>
              <a:ext cx="828092" cy="698914"/>
              <a:chOff x="1281606" y="3248980"/>
              <a:chExt cx="1295130" cy="1184122"/>
            </a:xfrm>
          </p:grpSpPr>
          <p:pic>
            <p:nvPicPr>
              <p:cNvPr id="24" name="Picture 46" descr="名称未設定 1のコピー">
                <a:extLst>
                  <a:ext uri="{FF2B5EF4-FFF2-40B4-BE49-F238E27FC236}">
                    <a16:creationId xmlns:a16="http://schemas.microsoft.com/office/drawing/2014/main" id="{6916531A-66FE-225C-53FD-42F9132ED23E}"/>
                  </a:ext>
                </a:extLst>
              </p:cNvPr>
              <p:cNvPicPr preferRelativeResize="0">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1606" y="3248980"/>
                <a:ext cx="1295130" cy="118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7">
                <a:extLst>
                  <a:ext uri="{FF2B5EF4-FFF2-40B4-BE49-F238E27FC236}">
                    <a16:creationId xmlns:a16="http://schemas.microsoft.com/office/drawing/2014/main" id="{796A3FB9-CCDF-E35D-619A-6F69CACDCCC3}"/>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93783" y="4163918"/>
                <a:ext cx="423391" cy="198796"/>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26" name="正方形/長方形 25">
            <a:extLst>
              <a:ext uri="{FF2B5EF4-FFF2-40B4-BE49-F238E27FC236}">
                <a16:creationId xmlns:a16="http://schemas.microsoft.com/office/drawing/2014/main" id="{42F7BDDC-A999-4ABA-49B0-1EC448DF50AC}"/>
              </a:ext>
            </a:extLst>
          </p:cNvPr>
          <p:cNvSpPr/>
          <p:nvPr/>
        </p:nvSpPr>
        <p:spPr>
          <a:xfrm>
            <a:off x="2428010" y="3154072"/>
            <a:ext cx="865909" cy="602673"/>
          </a:xfrm>
          <a:prstGeom prst="rect">
            <a:avLst/>
          </a:prstGeom>
          <a:noFill/>
          <a:ln w="12700" cap="flat" cmpd="sng" algn="ctr">
            <a:solidFill>
              <a:srgbClr val="5B9BD5">
                <a:shade val="50000"/>
              </a:srgbClr>
            </a:solidFill>
            <a:prstDash val="solid"/>
            <a:miter lim="800000"/>
          </a:ln>
          <a:effectLst/>
        </p:spPr>
        <p:txBody>
          <a:bodyPr rtlCol="0" anchor="ct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rPr>
              <a:t>検知無し</a:t>
            </a:r>
          </a:p>
        </p:txBody>
      </p:sp>
      <p:grpSp>
        <p:nvGrpSpPr>
          <p:cNvPr id="27" name="グループ化 26">
            <a:extLst>
              <a:ext uri="{FF2B5EF4-FFF2-40B4-BE49-F238E27FC236}">
                <a16:creationId xmlns:a16="http://schemas.microsoft.com/office/drawing/2014/main" id="{F1AD87F1-162B-AA71-6DED-392A6D5F2A2D}"/>
              </a:ext>
            </a:extLst>
          </p:cNvPr>
          <p:cNvGrpSpPr/>
          <p:nvPr/>
        </p:nvGrpSpPr>
        <p:grpSpPr>
          <a:xfrm>
            <a:off x="2421971" y="3943922"/>
            <a:ext cx="838108" cy="576286"/>
            <a:chOff x="685986" y="2234233"/>
            <a:chExt cx="2960688" cy="2243137"/>
          </a:xfrm>
        </p:grpSpPr>
        <p:sp>
          <p:nvSpPr>
            <p:cNvPr id="28" name="Rectangle 72">
              <a:extLst>
                <a:ext uri="{FF2B5EF4-FFF2-40B4-BE49-F238E27FC236}">
                  <a16:creationId xmlns:a16="http://schemas.microsoft.com/office/drawing/2014/main" id="{B0185334-CA90-02BA-2CF4-9E543AB7AE35}"/>
                </a:ext>
              </a:extLst>
            </p:cNvPr>
            <p:cNvSpPr>
              <a:spLocks noChangeAspect="1" noChangeArrowheads="1"/>
            </p:cNvSpPr>
            <p:nvPr/>
          </p:nvSpPr>
          <p:spPr bwMode="auto">
            <a:xfrm>
              <a:off x="685986" y="2234233"/>
              <a:ext cx="2960688" cy="2243137"/>
            </a:xfrm>
            <a:prstGeom prst="rect">
              <a:avLst/>
            </a:prstGeom>
            <a:solidFill>
              <a:srgbClr val="C0C0C0"/>
            </a:solidFill>
            <a:ln w="9525">
              <a:solidFill>
                <a:srgbClr val="000000"/>
              </a:solidFill>
              <a:miter lim="800000"/>
              <a:headEnd/>
              <a:tailEnd/>
            </a:ln>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 typeface="Arial" charset="0"/>
                <a:buNone/>
                <a:defRPr/>
              </a:pPr>
              <a:endParaRPr lang="ja-JP" altLang="en-US" sz="1350" kern="0">
                <a:solidFill>
                  <a:prstClr val="black"/>
                </a:solidFill>
                <a:latin typeface="Yu Gothic UI" panose="020B0500000000000000" pitchFamily="34" charset="-128"/>
                <a:ea typeface="Yu Gothic UI" panose="020B0500000000000000" pitchFamily="34" charset="-128"/>
              </a:endParaRPr>
            </a:p>
          </p:txBody>
        </p:sp>
        <p:sp>
          <p:nvSpPr>
            <p:cNvPr id="29" name="AutoShape 73">
              <a:extLst>
                <a:ext uri="{FF2B5EF4-FFF2-40B4-BE49-F238E27FC236}">
                  <a16:creationId xmlns:a16="http://schemas.microsoft.com/office/drawing/2014/main" id="{7A6ABCB6-D9C6-1039-E467-51726BDA7C6D}"/>
                </a:ext>
              </a:extLst>
            </p:cNvPr>
            <p:cNvSpPr>
              <a:spLocks noChangeAspect="1" noChangeArrowheads="1"/>
            </p:cNvSpPr>
            <p:nvPr/>
          </p:nvSpPr>
          <p:spPr bwMode="auto">
            <a:xfrm flipV="1">
              <a:off x="1227326" y="2310376"/>
              <a:ext cx="1947860" cy="2105634"/>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863 w 21600"/>
                <a:gd name="T13" fmla="*/ 4863 h 21600"/>
                <a:gd name="T14" fmla="*/ 16737 w 21600"/>
                <a:gd name="T15" fmla="*/ 16737 h 21600"/>
              </a:gdLst>
              <a:ahLst/>
              <a:cxnLst>
                <a:cxn ang="T8">
                  <a:pos x="T0" y="T1"/>
                </a:cxn>
                <a:cxn ang="T9">
                  <a:pos x="T2" y="T3"/>
                </a:cxn>
                <a:cxn ang="T10">
                  <a:pos x="T4" y="T5"/>
                </a:cxn>
                <a:cxn ang="T11">
                  <a:pos x="T6" y="T7"/>
                </a:cxn>
              </a:cxnLst>
              <a:rect l="T12" t="T13" r="T14" b="T15"/>
              <a:pathLst>
                <a:path w="21600" h="21600">
                  <a:moveTo>
                    <a:pt x="0" y="0"/>
                  </a:moveTo>
                  <a:lnTo>
                    <a:pt x="6126" y="21600"/>
                  </a:lnTo>
                  <a:lnTo>
                    <a:pt x="15474" y="21600"/>
                  </a:lnTo>
                  <a:lnTo>
                    <a:pt x="21600" y="0"/>
                  </a:lnTo>
                  <a:lnTo>
                    <a:pt x="0" y="0"/>
                  </a:lnTo>
                  <a:close/>
                </a:path>
              </a:pathLst>
            </a:custGeom>
            <a:solidFill>
              <a:srgbClr val="ED7D31"/>
            </a:solidFill>
            <a:ln w="952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kumimoji="0" lang="ja-JP" altLang="en-US" kern="0">
                <a:solidFill>
                  <a:prstClr val="black"/>
                </a:solidFill>
                <a:latin typeface="Yu Gothic UI" panose="020B0500000000000000" pitchFamily="34" charset="-128"/>
                <a:ea typeface="Yu Gothic UI" panose="020B0500000000000000" pitchFamily="34" charset="-128"/>
              </a:endParaRPr>
            </a:p>
          </p:txBody>
        </p:sp>
        <p:pic>
          <p:nvPicPr>
            <p:cNvPr id="31" name="Picture 78" descr="名称未設定 1のコピー">
              <a:extLst>
                <a:ext uri="{FF2B5EF4-FFF2-40B4-BE49-F238E27FC236}">
                  <a16:creationId xmlns:a16="http://schemas.microsoft.com/office/drawing/2014/main" id="{52163513-0B99-0560-B6E9-2C7661BEBC91}"/>
                </a:ext>
              </a:extLst>
            </p:cNvPr>
            <p:cNvPicPr preferRelativeResize="0">
              <a:picLocks noChangeAspect="1" noChangeArrowheads="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633415" y="2262547"/>
              <a:ext cx="1091826" cy="4278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2" name="Picture 79">
              <a:extLst>
                <a:ext uri="{FF2B5EF4-FFF2-40B4-BE49-F238E27FC236}">
                  <a16:creationId xmlns:a16="http://schemas.microsoft.com/office/drawing/2014/main" id="{CABFBE47-9CC0-A081-2456-C1DEC9644576}"/>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9570" y="2478571"/>
              <a:ext cx="345631" cy="164804"/>
            </a:xfrm>
            <a:prstGeom prst="rect">
              <a:avLst/>
            </a:prstGeom>
            <a:noFill/>
            <a:ln w="9525" algn="ctr">
              <a:solidFill>
                <a:sysClr val="windowText" lastClr="000000"/>
              </a:solidFill>
              <a:miter lim="800000"/>
              <a:headEnd/>
              <a:tailEnd/>
            </a:ln>
            <a:effectLst/>
            <a:extLst>
              <a:ext uri="{909E8E84-426E-40DD-AFC4-6F175D3DCCD1}">
                <a14:hiddenFill xmlns:a14="http://schemas.microsoft.com/office/drawing/2010/main">
                  <a:solidFill>
                    <a:srgbClr val="FFE0C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正方形/長方形 32">
            <a:extLst>
              <a:ext uri="{FF2B5EF4-FFF2-40B4-BE49-F238E27FC236}">
                <a16:creationId xmlns:a16="http://schemas.microsoft.com/office/drawing/2014/main" id="{879413AD-A5D2-E1BB-7F5A-83B3C181C7E4}"/>
              </a:ext>
            </a:extLst>
          </p:cNvPr>
          <p:cNvSpPr/>
          <p:nvPr/>
        </p:nvSpPr>
        <p:spPr>
          <a:xfrm>
            <a:off x="2410692" y="2364363"/>
            <a:ext cx="865909" cy="602673"/>
          </a:xfrm>
          <a:prstGeom prst="rect">
            <a:avLst/>
          </a:prstGeom>
          <a:noFill/>
          <a:ln w="12700" cap="flat" cmpd="sng" algn="ctr">
            <a:solidFill>
              <a:srgbClr val="5B9BD5">
                <a:shade val="50000"/>
              </a:srgbClr>
            </a:solidFill>
            <a:prstDash val="solid"/>
            <a:miter lim="800000"/>
          </a:ln>
          <a:effectLst/>
        </p:spPr>
        <p:txBody>
          <a:bodyPr rtlCol="0" anchor="ct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rPr>
              <a:t>検知無し</a:t>
            </a:r>
          </a:p>
        </p:txBody>
      </p:sp>
      <p:sp>
        <p:nvSpPr>
          <p:cNvPr id="34" name="正方形/長方形 33">
            <a:extLst>
              <a:ext uri="{FF2B5EF4-FFF2-40B4-BE49-F238E27FC236}">
                <a16:creationId xmlns:a16="http://schemas.microsoft.com/office/drawing/2014/main" id="{EDD15850-AD37-0281-7466-2FBAA0F4335A}"/>
              </a:ext>
            </a:extLst>
          </p:cNvPr>
          <p:cNvSpPr/>
          <p:nvPr/>
        </p:nvSpPr>
        <p:spPr>
          <a:xfrm>
            <a:off x="2389910" y="1574655"/>
            <a:ext cx="865909" cy="602673"/>
          </a:xfrm>
          <a:prstGeom prst="rect">
            <a:avLst/>
          </a:prstGeom>
          <a:noFill/>
          <a:ln w="12700" cap="flat" cmpd="sng" algn="ctr">
            <a:solidFill>
              <a:srgbClr val="5B9BD5">
                <a:shade val="50000"/>
              </a:srgbClr>
            </a:solidFill>
            <a:prstDash val="solid"/>
            <a:miter lim="800000"/>
          </a:ln>
          <a:effectLst/>
        </p:spPr>
        <p:txBody>
          <a:bodyPr rtlCol="0" anchor="ct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rPr>
              <a:t>検知無し</a:t>
            </a:r>
          </a:p>
        </p:txBody>
      </p:sp>
      <p:sp>
        <p:nvSpPr>
          <p:cNvPr id="35" name="正方形/長方形 34">
            <a:extLst>
              <a:ext uri="{FF2B5EF4-FFF2-40B4-BE49-F238E27FC236}">
                <a16:creationId xmlns:a16="http://schemas.microsoft.com/office/drawing/2014/main" id="{FC8D3342-FF3A-637A-2645-6E9F71D466E1}"/>
              </a:ext>
            </a:extLst>
          </p:cNvPr>
          <p:cNvSpPr/>
          <p:nvPr/>
        </p:nvSpPr>
        <p:spPr>
          <a:xfrm>
            <a:off x="3731604" y="3943782"/>
            <a:ext cx="865909" cy="602673"/>
          </a:xfrm>
          <a:prstGeom prst="rect">
            <a:avLst/>
          </a:prstGeom>
          <a:noFill/>
          <a:ln w="12700" cap="flat" cmpd="sng" algn="ctr">
            <a:solidFill>
              <a:srgbClr val="5B9BD5">
                <a:shade val="50000"/>
              </a:srgbClr>
            </a:solidFill>
            <a:prstDash val="solid"/>
            <a:miter lim="800000"/>
          </a:ln>
          <a:effectLst/>
        </p:spPr>
        <p:txBody>
          <a:bodyPr rtlCol="0" anchor="ct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rPr>
              <a:t>検知無し</a:t>
            </a:r>
          </a:p>
        </p:txBody>
      </p:sp>
      <p:sp>
        <p:nvSpPr>
          <p:cNvPr id="36" name="AutoShape 75">
            <a:extLst>
              <a:ext uri="{FF2B5EF4-FFF2-40B4-BE49-F238E27FC236}">
                <a16:creationId xmlns:a16="http://schemas.microsoft.com/office/drawing/2014/main" id="{319F5753-9E85-B400-A318-72FF3D04C331}"/>
              </a:ext>
            </a:extLst>
          </p:cNvPr>
          <p:cNvSpPr>
            <a:spLocks noChangeArrowheads="1"/>
          </p:cNvSpPr>
          <p:nvPr/>
        </p:nvSpPr>
        <p:spPr bwMode="auto">
          <a:xfrm>
            <a:off x="3604715" y="1090161"/>
            <a:ext cx="1119687" cy="375643"/>
          </a:xfrm>
          <a:prstGeom prst="roundRect">
            <a:avLst>
              <a:gd name="adj" fmla="val 16667"/>
            </a:avLst>
          </a:prstGeom>
          <a:solidFill>
            <a:srgbClr val="FFC000">
              <a:lumMod val="20000"/>
              <a:lumOff val="80000"/>
            </a:srgbClr>
          </a:solidFill>
          <a:ln w="25400">
            <a:solidFill>
              <a:sysClr val="windowText" lastClr="000000"/>
            </a:solidFill>
          </a:ln>
          <a:effectLst/>
        </p:spPr>
        <p:txBody>
          <a:bodyPr wrap="square" lIns="13500" tIns="8100" rIns="13500" bIns="8100" anchor="ctr">
            <a:spAutoFit/>
          </a:bodyPr>
          <a:lstStyle/>
          <a:p>
            <a:pPr algn="ctr">
              <a:defRPr/>
            </a:pPr>
            <a:r>
              <a:rPr kumimoji="0" lang="ja-JP" altLang="en-US" sz="105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エリア２</a:t>
            </a:r>
            <a:endParaRPr kumimoji="0" lang="en-US" altLang="ja-JP" sz="105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algn="ctr">
              <a:defRPr/>
            </a:pPr>
            <a:r>
              <a:rPr kumimoji="0" lang="ja-JP" altLang="en-US" sz="105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「後優先」設定</a:t>
            </a:r>
            <a:endParaRPr kumimoji="0" lang="ja-JP" altLang="en-US" sz="1050" b="1" kern="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37" name="AutoShape 75">
            <a:extLst>
              <a:ext uri="{FF2B5EF4-FFF2-40B4-BE49-F238E27FC236}">
                <a16:creationId xmlns:a16="http://schemas.microsoft.com/office/drawing/2014/main" id="{08839ECB-E5E9-D792-1F29-00C344D0AD05}"/>
              </a:ext>
            </a:extLst>
          </p:cNvPr>
          <p:cNvSpPr>
            <a:spLocks noChangeArrowheads="1"/>
          </p:cNvSpPr>
          <p:nvPr/>
        </p:nvSpPr>
        <p:spPr bwMode="auto">
          <a:xfrm>
            <a:off x="2244437" y="1100958"/>
            <a:ext cx="1149927" cy="375643"/>
          </a:xfrm>
          <a:prstGeom prst="roundRect">
            <a:avLst>
              <a:gd name="adj" fmla="val 16667"/>
            </a:avLst>
          </a:prstGeom>
          <a:solidFill>
            <a:srgbClr val="FFC000">
              <a:lumMod val="20000"/>
              <a:lumOff val="80000"/>
            </a:srgbClr>
          </a:solidFill>
          <a:ln w="25400">
            <a:solidFill>
              <a:sysClr val="windowText" lastClr="000000"/>
            </a:solidFill>
          </a:ln>
          <a:effectLst/>
        </p:spPr>
        <p:txBody>
          <a:bodyPr wrap="square" lIns="13500" tIns="8100" rIns="13500" bIns="8100" anchor="ctr">
            <a:spAutoFit/>
          </a:bodyPr>
          <a:lstStyle/>
          <a:p>
            <a:pPr algn="ctr">
              <a:defRPr/>
            </a:pPr>
            <a:r>
              <a:rPr kumimoji="0" lang="ja-JP" altLang="en-US" sz="105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エリア１</a:t>
            </a:r>
            <a:endParaRPr kumimoji="0" lang="en-US" altLang="ja-JP" sz="105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algn="ctr">
              <a:defRPr/>
            </a:pPr>
            <a:r>
              <a:rPr kumimoji="0" lang="ja-JP" altLang="en-US" sz="105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「先優先」設定</a:t>
            </a:r>
            <a:endParaRPr kumimoji="0" lang="ja-JP" altLang="en-US" sz="1050" b="1" kern="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38" name="四角形吹き出し 56">
            <a:extLst>
              <a:ext uri="{FF2B5EF4-FFF2-40B4-BE49-F238E27FC236}">
                <a16:creationId xmlns:a16="http://schemas.microsoft.com/office/drawing/2014/main" id="{56AF539D-B9BC-EE2C-15AF-F0A2F53B2A1F}"/>
              </a:ext>
            </a:extLst>
          </p:cNvPr>
          <p:cNvSpPr/>
          <p:nvPr/>
        </p:nvSpPr>
        <p:spPr>
          <a:xfrm>
            <a:off x="5659370" y="2784367"/>
            <a:ext cx="1944000" cy="640849"/>
          </a:xfrm>
          <a:prstGeom prst="wedgeRectCallout">
            <a:avLst>
              <a:gd name="adj1" fmla="val -91668"/>
              <a:gd name="adj2" fmla="val 116362"/>
            </a:avLst>
          </a:prstGeom>
          <a:noFill/>
          <a:ln w="12700" cap="flat" cmpd="sng" algn="ctr">
            <a:solidFill>
              <a:sysClr val="windowText" lastClr="000000"/>
            </a:solidFill>
            <a:prstDash val="solid"/>
            <a:miter lim="800000"/>
          </a:ln>
          <a:effectLst/>
        </p:spPr>
        <p:txBody>
          <a:bodyPr rtlCol="0" anchor="ctr"/>
          <a:lstStyle/>
          <a:p>
            <a:pPr algn="ctr">
              <a:defRPr/>
            </a:pPr>
            <a:r>
              <a:rPr kumimoji="0" lang="ja-JP" altLang="en-US" sz="1200" b="1" kern="0" dirty="0">
                <a:solidFill>
                  <a:srgbClr val="FF0000"/>
                </a:solidFill>
                <a:latin typeface="Yu Gothic UI" panose="020B0500000000000000" pitchFamily="34" charset="-128"/>
                <a:ea typeface="Yu Gothic UI" panose="020B0500000000000000" pitchFamily="34" charset="-128"/>
              </a:rPr>
              <a:t>「後優先」時の送信タイミング</a:t>
            </a:r>
            <a:r>
              <a:rPr kumimoji="0" lang="ja-JP" altLang="en-US" sz="1200" kern="0" dirty="0">
                <a:solidFill>
                  <a:prstClr val="black"/>
                </a:solidFill>
                <a:latin typeface="Yu Gothic UI" panose="020B0500000000000000" pitchFamily="34" charset="-128"/>
                <a:ea typeface="Yu Gothic UI" panose="020B0500000000000000" pitchFamily="34" charset="-128"/>
              </a:rPr>
              <a:t>＝検知を</a:t>
            </a:r>
            <a:r>
              <a:rPr kumimoji="0" lang="ja-JP" altLang="en-US" sz="1200" b="1" kern="0" dirty="0">
                <a:solidFill>
                  <a:srgbClr val="FF0000"/>
                </a:solidFill>
                <a:latin typeface="Yu Gothic UI" panose="020B0500000000000000" pitchFamily="34" charset="-128"/>
                <a:ea typeface="Yu Gothic UI" panose="020B0500000000000000" pitchFamily="34" charset="-128"/>
              </a:rPr>
              <a:t>終了</a:t>
            </a:r>
            <a:r>
              <a:rPr kumimoji="0" lang="ja-JP" altLang="en-US" sz="1200" kern="0" dirty="0">
                <a:solidFill>
                  <a:prstClr val="black"/>
                </a:solidFill>
                <a:latin typeface="Yu Gothic UI" panose="020B0500000000000000" pitchFamily="34" charset="-128"/>
                <a:ea typeface="Yu Gothic UI" panose="020B0500000000000000" pitchFamily="34" charset="-128"/>
              </a:rPr>
              <a:t>したタイミング</a:t>
            </a:r>
          </a:p>
        </p:txBody>
      </p:sp>
      <p:sp>
        <p:nvSpPr>
          <p:cNvPr id="39" name="四角形吹き出し 57">
            <a:extLst>
              <a:ext uri="{FF2B5EF4-FFF2-40B4-BE49-F238E27FC236}">
                <a16:creationId xmlns:a16="http://schemas.microsoft.com/office/drawing/2014/main" id="{2EC1C8E6-BE41-38B4-5100-6EA1279432F7}"/>
              </a:ext>
            </a:extLst>
          </p:cNvPr>
          <p:cNvSpPr/>
          <p:nvPr/>
        </p:nvSpPr>
        <p:spPr>
          <a:xfrm>
            <a:off x="95738" y="2784367"/>
            <a:ext cx="1944000" cy="603875"/>
          </a:xfrm>
          <a:prstGeom prst="wedgeRectCallout">
            <a:avLst>
              <a:gd name="adj1" fmla="val 66075"/>
              <a:gd name="adj2" fmla="val 124831"/>
            </a:avLst>
          </a:prstGeom>
          <a:noFill/>
          <a:ln w="12700" cap="flat" cmpd="sng" algn="ctr">
            <a:solidFill>
              <a:sysClr val="windowText" lastClr="000000"/>
            </a:solidFill>
            <a:prstDash val="solid"/>
            <a:miter lim="800000"/>
          </a:ln>
          <a:effectLst/>
        </p:spPr>
        <p:txBody>
          <a:bodyPr rtlCol="0" anchor="ctr"/>
          <a:lstStyle/>
          <a:p>
            <a:pPr algn="ctr">
              <a:defRPr/>
            </a:pPr>
            <a:r>
              <a:rPr kumimoji="0" lang="ja-JP" altLang="en-US" sz="1200" b="1" kern="0" dirty="0">
                <a:solidFill>
                  <a:srgbClr val="FF0000"/>
                </a:solidFill>
                <a:latin typeface="Yu Gothic UI" panose="020B0500000000000000" pitchFamily="34" charset="-128"/>
                <a:ea typeface="Yu Gothic UI" panose="020B0500000000000000" pitchFamily="34" charset="-128"/>
              </a:rPr>
              <a:t>「先優先」時の送信タイミング</a:t>
            </a:r>
            <a:r>
              <a:rPr kumimoji="0" lang="ja-JP" altLang="en-US" sz="1200" kern="0" dirty="0">
                <a:solidFill>
                  <a:prstClr val="black"/>
                </a:solidFill>
                <a:latin typeface="Yu Gothic UI" panose="020B0500000000000000" pitchFamily="34" charset="-128"/>
                <a:ea typeface="Yu Gothic UI" panose="020B0500000000000000" pitchFamily="34" charset="-128"/>
              </a:rPr>
              <a:t>＝検知を</a:t>
            </a:r>
            <a:r>
              <a:rPr kumimoji="0" lang="ja-JP" altLang="en-US" sz="1200" b="1" kern="0" dirty="0">
                <a:solidFill>
                  <a:srgbClr val="FF0000"/>
                </a:solidFill>
                <a:latin typeface="Yu Gothic UI" panose="020B0500000000000000" pitchFamily="34" charset="-128"/>
                <a:ea typeface="Yu Gothic UI" panose="020B0500000000000000" pitchFamily="34" charset="-128"/>
              </a:rPr>
              <a:t>開始</a:t>
            </a:r>
            <a:r>
              <a:rPr kumimoji="0" lang="ja-JP" altLang="en-US" sz="1200" kern="0" dirty="0">
                <a:solidFill>
                  <a:prstClr val="black"/>
                </a:solidFill>
                <a:latin typeface="Yu Gothic UI" panose="020B0500000000000000" pitchFamily="34" charset="-128"/>
                <a:ea typeface="Yu Gothic UI" panose="020B0500000000000000" pitchFamily="34" charset="-128"/>
              </a:rPr>
              <a:t>したタイミング</a:t>
            </a:r>
          </a:p>
        </p:txBody>
      </p:sp>
      <p:sp>
        <p:nvSpPr>
          <p:cNvPr id="40" name="テキスト ボックス 39">
            <a:extLst>
              <a:ext uri="{FF2B5EF4-FFF2-40B4-BE49-F238E27FC236}">
                <a16:creationId xmlns:a16="http://schemas.microsoft.com/office/drawing/2014/main" id="{219BC8A5-0602-166D-49EC-3C02D16C08BE}"/>
              </a:ext>
            </a:extLst>
          </p:cNvPr>
          <p:cNvSpPr txBox="1"/>
          <p:nvPr/>
        </p:nvSpPr>
        <p:spPr>
          <a:xfrm>
            <a:off x="4914564" y="2957020"/>
            <a:ext cx="769763" cy="230832"/>
          </a:xfrm>
          <a:prstGeom prst="rect">
            <a:avLst/>
          </a:prstGeom>
          <a:noFill/>
        </p:spPr>
        <p:txBody>
          <a:bodyPr wrap="non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ベストショット</a:t>
            </a:r>
          </a:p>
        </p:txBody>
      </p:sp>
      <p:cxnSp>
        <p:nvCxnSpPr>
          <p:cNvPr id="41" name="直線矢印コネクタ 40">
            <a:extLst>
              <a:ext uri="{FF2B5EF4-FFF2-40B4-BE49-F238E27FC236}">
                <a16:creationId xmlns:a16="http://schemas.microsoft.com/office/drawing/2014/main" id="{87E88B91-4E73-852E-8CF8-E609C9F51D14}"/>
              </a:ext>
            </a:extLst>
          </p:cNvPr>
          <p:cNvCxnSpPr>
            <a:cxnSpLocks/>
            <a:stCxn id="40" idx="1"/>
            <a:endCxn id="14" idx="3"/>
          </p:cNvCxnSpPr>
          <p:nvPr/>
        </p:nvCxnSpPr>
        <p:spPr>
          <a:xfrm flipH="1">
            <a:off x="4585643" y="3072436"/>
            <a:ext cx="328921" cy="369793"/>
          </a:xfrm>
          <a:prstGeom prst="straightConnector1">
            <a:avLst/>
          </a:prstGeom>
          <a:noFill/>
          <a:ln w="38100" cap="flat" cmpd="sng" algn="ctr">
            <a:solidFill>
              <a:sysClr val="windowText" lastClr="000000"/>
            </a:solidFill>
            <a:prstDash val="solid"/>
            <a:miter lim="800000"/>
            <a:tailEnd type="triangle"/>
          </a:ln>
          <a:effectLst/>
        </p:spPr>
      </p:cxnSp>
      <p:sp>
        <p:nvSpPr>
          <p:cNvPr id="47" name="テキスト ボックス 46">
            <a:extLst>
              <a:ext uri="{FF2B5EF4-FFF2-40B4-BE49-F238E27FC236}">
                <a16:creationId xmlns:a16="http://schemas.microsoft.com/office/drawing/2014/main" id="{90513ACF-8358-D80C-4D3B-2EB791CD0B66}"/>
              </a:ext>
            </a:extLst>
          </p:cNvPr>
          <p:cNvSpPr txBox="1"/>
          <p:nvPr/>
        </p:nvSpPr>
        <p:spPr>
          <a:xfrm>
            <a:off x="5715000" y="4142509"/>
            <a:ext cx="3341780" cy="646331"/>
          </a:xfrm>
          <a:prstGeom prst="rect">
            <a:avLst/>
          </a:prstGeom>
          <a:noFill/>
        </p:spPr>
        <p:txBody>
          <a:bodyPr wrap="square" rtlCol="0">
            <a:spAutoFit/>
          </a:bodyPr>
          <a:lstStyle/>
          <a:p>
            <a:r>
              <a:rPr lang="ja-JP" altLang="en-US" sz="1200" dirty="0">
                <a:solidFill>
                  <a:prstClr val="black"/>
                </a:solidFill>
                <a:latin typeface="Yu Gothic UI" panose="020B0500000000000000" pitchFamily="34" charset="-128"/>
                <a:ea typeface="Yu Gothic UI" panose="020B0500000000000000" pitchFamily="34" charset="-128"/>
              </a:rPr>
              <a:t>⇒エリア１では、このタイミングがベストショットであり、この時の全体画像を送信すると、エリア２では車両が通過した後になる事があります</a:t>
            </a:r>
            <a:endParaRPr lang="en-US" altLang="ja-JP" sz="1200" dirty="0">
              <a:solidFill>
                <a:prstClr val="black"/>
              </a:solidFill>
              <a:latin typeface="Yu Gothic UI" panose="020B0500000000000000" pitchFamily="34" charset="-128"/>
              <a:ea typeface="Yu Gothic UI" panose="020B0500000000000000" pitchFamily="34" charset="-128"/>
            </a:endParaRPr>
          </a:p>
        </p:txBody>
      </p:sp>
      <p:sp>
        <p:nvSpPr>
          <p:cNvPr id="42" name="テキスト ボックス 41">
            <a:extLst>
              <a:ext uri="{FF2B5EF4-FFF2-40B4-BE49-F238E27FC236}">
                <a16:creationId xmlns:a16="http://schemas.microsoft.com/office/drawing/2014/main" id="{C3BC6C68-DA93-96D2-124C-2AD254B157CD}"/>
              </a:ext>
            </a:extLst>
          </p:cNvPr>
          <p:cNvSpPr txBox="1"/>
          <p:nvPr/>
        </p:nvSpPr>
        <p:spPr>
          <a:xfrm>
            <a:off x="1239146" y="4586460"/>
            <a:ext cx="769763" cy="230832"/>
          </a:xfrm>
          <a:prstGeom prst="rect">
            <a:avLst/>
          </a:prstGeom>
          <a:noFill/>
        </p:spPr>
        <p:txBody>
          <a:bodyPr wrap="non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ベストショット</a:t>
            </a:r>
          </a:p>
        </p:txBody>
      </p:sp>
      <p:sp>
        <p:nvSpPr>
          <p:cNvPr id="44" name="正方形/長方形 43">
            <a:extLst>
              <a:ext uri="{FF2B5EF4-FFF2-40B4-BE49-F238E27FC236}">
                <a16:creationId xmlns:a16="http://schemas.microsoft.com/office/drawing/2014/main" id="{25CAB6B5-65E5-3490-14C1-401D5A0D36A4}"/>
              </a:ext>
            </a:extLst>
          </p:cNvPr>
          <p:cNvSpPr/>
          <p:nvPr/>
        </p:nvSpPr>
        <p:spPr>
          <a:xfrm>
            <a:off x="2057400" y="3846801"/>
            <a:ext cx="2902527" cy="831272"/>
          </a:xfrm>
          <a:prstGeom prst="rect">
            <a:avLst/>
          </a:prstGeom>
          <a:noFill/>
          <a:ln w="38100" cap="flat" cmpd="sng" algn="ctr">
            <a:solidFill>
              <a:srgbClr val="FF0000"/>
            </a:solidFill>
            <a:prstDash val="dash"/>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45" name="左矢印 66">
            <a:extLst>
              <a:ext uri="{FF2B5EF4-FFF2-40B4-BE49-F238E27FC236}">
                <a16:creationId xmlns:a16="http://schemas.microsoft.com/office/drawing/2014/main" id="{D7083376-0183-B0F2-6BEB-19055150CA0B}"/>
              </a:ext>
            </a:extLst>
          </p:cNvPr>
          <p:cNvSpPr/>
          <p:nvPr/>
        </p:nvSpPr>
        <p:spPr>
          <a:xfrm>
            <a:off x="4997269" y="3924630"/>
            <a:ext cx="727364" cy="665018"/>
          </a:xfrm>
          <a:prstGeom prst="left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kern="0" dirty="0">
                <a:solidFill>
                  <a:prstClr val="white"/>
                </a:solidFill>
                <a:latin typeface="Yu Gothic UI" panose="020B0500000000000000" pitchFamily="34" charset="-128"/>
                <a:ea typeface="Yu Gothic UI" panose="020B0500000000000000" pitchFamily="34" charset="-128"/>
              </a:rPr>
              <a:t>送信</a:t>
            </a:r>
          </a:p>
        </p:txBody>
      </p:sp>
      <p:sp>
        <p:nvSpPr>
          <p:cNvPr id="46" name="テキスト ボックス 45">
            <a:extLst>
              <a:ext uri="{FF2B5EF4-FFF2-40B4-BE49-F238E27FC236}">
                <a16:creationId xmlns:a16="http://schemas.microsoft.com/office/drawing/2014/main" id="{56CCE370-99CF-74C9-A81C-8E5069F669A6}"/>
              </a:ext>
            </a:extLst>
          </p:cNvPr>
          <p:cNvSpPr txBox="1"/>
          <p:nvPr/>
        </p:nvSpPr>
        <p:spPr>
          <a:xfrm>
            <a:off x="5441168" y="635232"/>
            <a:ext cx="3489472" cy="2031325"/>
          </a:xfrm>
          <a:prstGeom prst="rect">
            <a:avLst/>
          </a:prstGeom>
          <a:noFill/>
          <a:ln w="3175">
            <a:solidFill>
              <a:sysClr val="windowText" lastClr="000000"/>
            </a:solidFill>
          </a:ln>
        </p:spPr>
        <p:txBody>
          <a:bodyPr wrap="square" rtlCol="0">
            <a:spAutoFit/>
          </a:bodyP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■注意事項</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ベストショットの判定はエリア１もエリア２も同じタイミングで行っています。</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判定の結果、ベストショットを送信するかどうかはそれぞれのエリアで判断しているので同じになるとは限りません。</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ベストショット画像を送る際に送信する全体画像は１つです。</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「エリア１のベストショット送信タイミング」と</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「エリア２のベストショット送信タイミング」が同じ場合のとき</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どちらかの全体画像しか送れないため、他方のエリアにとっては</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ベストショットの</a:t>
            </a:r>
            <a:r>
              <a:rPr kumimoji="0" lang="ja-JP" altLang="en-US" sz="1050" kern="0" dirty="0">
                <a:solidFill>
                  <a:srgbClr val="FF0000"/>
                </a:solidFill>
                <a:latin typeface="Yu Gothic UI" panose="020B0500000000000000" pitchFamily="34" charset="-128"/>
                <a:ea typeface="Yu Gothic UI" panose="020B0500000000000000" pitchFamily="34" charset="-128"/>
              </a:rPr>
              <a:t>全体画像がズレる事</a:t>
            </a:r>
            <a:r>
              <a:rPr kumimoji="0" lang="ja-JP" altLang="en-US" sz="1050" kern="0" dirty="0">
                <a:solidFill>
                  <a:prstClr val="black"/>
                </a:solidFill>
                <a:latin typeface="Yu Gothic UI" panose="020B0500000000000000" pitchFamily="34" charset="-128"/>
                <a:ea typeface="Yu Gothic UI" panose="020B0500000000000000" pitchFamily="34" charset="-128"/>
              </a:rPr>
              <a:t>になります。</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（送信タイミングが異なる場合は、</a:t>
            </a:r>
            <a:endParaRPr kumimoji="0" lang="en-US" altLang="ja-JP" sz="1050" kern="0" dirty="0">
              <a:solidFill>
                <a:prstClr val="black"/>
              </a:solidFill>
              <a:latin typeface="Yu Gothic UI" panose="020B0500000000000000" pitchFamily="34" charset="-128"/>
              <a:ea typeface="Yu Gothic UI" panose="020B0500000000000000" pitchFamily="34" charset="-128"/>
            </a:endParaRPr>
          </a:p>
          <a:p>
            <a:pPr>
              <a:defRPr/>
            </a:pPr>
            <a:r>
              <a:rPr kumimoji="0" lang="ja-JP" altLang="en-US" sz="1050" kern="0" dirty="0">
                <a:solidFill>
                  <a:prstClr val="black"/>
                </a:solidFill>
                <a:latin typeface="Yu Gothic UI" panose="020B0500000000000000" pitchFamily="34" charset="-128"/>
                <a:ea typeface="Yu Gothic UI" panose="020B0500000000000000" pitchFamily="34" charset="-128"/>
              </a:rPr>
              <a:t>　それぞれの全体画像を送信するためズレる事はありません）</a:t>
            </a:r>
          </a:p>
        </p:txBody>
      </p:sp>
      <p:sp>
        <p:nvSpPr>
          <p:cNvPr id="48" name="正方形/長方形 47">
            <a:extLst>
              <a:ext uri="{FF2B5EF4-FFF2-40B4-BE49-F238E27FC236}">
                <a16:creationId xmlns:a16="http://schemas.microsoft.com/office/drawing/2014/main" id="{D4D79DB3-E32D-56D2-A2C2-864D4A66EF17}"/>
              </a:ext>
            </a:extLst>
          </p:cNvPr>
          <p:cNvSpPr/>
          <p:nvPr/>
        </p:nvSpPr>
        <p:spPr>
          <a:xfrm>
            <a:off x="3536373" y="1034328"/>
            <a:ext cx="1302327" cy="3716457"/>
          </a:xfrm>
          <a:prstGeom prst="rect">
            <a:avLst/>
          </a:prstGeom>
          <a:noFill/>
          <a:ln w="12700" cap="flat" cmpd="sng" algn="ctr">
            <a:solidFill>
              <a:srgbClr val="5B9BD5">
                <a:shade val="50000"/>
              </a:srgbClr>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50" name="テキスト ボックス 49">
            <a:extLst>
              <a:ext uri="{FF2B5EF4-FFF2-40B4-BE49-F238E27FC236}">
                <a16:creationId xmlns:a16="http://schemas.microsoft.com/office/drawing/2014/main" id="{6EFC165E-438A-C70C-3A78-F87C5E075891}"/>
              </a:ext>
            </a:extLst>
          </p:cNvPr>
          <p:cNvSpPr txBox="1"/>
          <p:nvPr/>
        </p:nvSpPr>
        <p:spPr>
          <a:xfrm>
            <a:off x="2424544" y="795068"/>
            <a:ext cx="762002" cy="300082"/>
          </a:xfrm>
          <a:prstGeom prst="rect">
            <a:avLst/>
          </a:prstGeom>
          <a:noFill/>
        </p:spPr>
        <p:txBody>
          <a:bodyPr wrap="square" rtlCol="0">
            <a:spAutoFit/>
          </a:bodyPr>
          <a:lstStyle/>
          <a:p>
            <a:r>
              <a:rPr kumimoji="1" lang="ja-JP" altLang="en-US" dirty="0"/>
              <a:t>出場時</a:t>
            </a:r>
          </a:p>
        </p:txBody>
      </p:sp>
      <p:sp>
        <p:nvSpPr>
          <p:cNvPr id="51" name="テキスト ボックス 50">
            <a:extLst>
              <a:ext uri="{FF2B5EF4-FFF2-40B4-BE49-F238E27FC236}">
                <a16:creationId xmlns:a16="http://schemas.microsoft.com/office/drawing/2014/main" id="{DA75937E-CC9D-5438-2B65-28355A83E627}"/>
              </a:ext>
            </a:extLst>
          </p:cNvPr>
          <p:cNvSpPr txBox="1"/>
          <p:nvPr/>
        </p:nvSpPr>
        <p:spPr>
          <a:xfrm>
            <a:off x="3806535" y="777680"/>
            <a:ext cx="762002" cy="300082"/>
          </a:xfrm>
          <a:prstGeom prst="rect">
            <a:avLst/>
          </a:prstGeom>
          <a:noFill/>
        </p:spPr>
        <p:txBody>
          <a:bodyPr wrap="square" rtlCol="0">
            <a:spAutoFit/>
          </a:bodyPr>
          <a:lstStyle/>
          <a:p>
            <a:r>
              <a:rPr kumimoji="1" lang="ja-JP" altLang="en-US" dirty="0"/>
              <a:t>入場時</a:t>
            </a:r>
          </a:p>
        </p:txBody>
      </p:sp>
      <p:grpSp>
        <p:nvGrpSpPr>
          <p:cNvPr id="65" name="グループ化 64">
            <a:extLst>
              <a:ext uri="{FF2B5EF4-FFF2-40B4-BE49-F238E27FC236}">
                <a16:creationId xmlns:a16="http://schemas.microsoft.com/office/drawing/2014/main" id="{AB5963C8-5F31-31AA-CE3C-1BD65A676BF3}"/>
              </a:ext>
            </a:extLst>
          </p:cNvPr>
          <p:cNvGrpSpPr/>
          <p:nvPr/>
        </p:nvGrpSpPr>
        <p:grpSpPr>
          <a:xfrm>
            <a:off x="213417" y="1324479"/>
            <a:ext cx="1687900" cy="949700"/>
            <a:chOff x="279984" y="1004439"/>
            <a:chExt cx="1687900" cy="949700"/>
          </a:xfrm>
        </p:grpSpPr>
        <p:sp>
          <p:nvSpPr>
            <p:cNvPr id="49" name="Rectangle 72">
              <a:extLst>
                <a:ext uri="{FF2B5EF4-FFF2-40B4-BE49-F238E27FC236}">
                  <a16:creationId xmlns:a16="http://schemas.microsoft.com/office/drawing/2014/main" id="{3F16BED6-E011-6634-483C-756D689B7829}"/>
                </a:ext>
              </a:extLst>
            </p:cNvPr>
            <p:cNvSpPr>
              <a:spLocks noChangeAspect="1" noChangeArrowheads="1"/>
            </p:cNvSpPr>
            <p:nvPr/>
          </p:nvSpPr>
          <p:spPr bwMode="auto">
            <a:xfrm>
              <a:off x="279984" y="1004439"/>
              <a:ext cx="1687900" cy="949700"/>
            </a:xfrm>
            <a:prstGeom prst="rect">
              <a:avLst/>
            </a:prstGeom>
            <a:solidFill>
              <a:srgbClr val="C0C0C0"/>
            </a:solidFill>
            <a:ln w="9525">
              <a:solidFill>
                <a:srgbClr val="000000"/>
              </a:solidFill>
              <a:miter lim="800000"/>
              <a:headEnd/>
              <a:tailEnd/>
            </a:ln>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 typeface="Arial" charset="0"/>
                <a:buNone/>
                <a:defRPr/>
              </a:pPr>
              <a:endParaRPr lang="ja-JP" altLang="en-US" sz="1350" kern="0">
                <a:solidFill>
                  <a:prstClr val="black"/>
                </a:solidFill>
                <a:latin typeface="Yu Gothic UI" panose="020B0500000000000000" pitchFamily="34" charset="-128"/>
                <a:ea typeface="Yu Gothic UI" panose="020B0500000000000000" pitchFamily="34" charset="-128"/>
              </a:endParaRPr>
            </a:p>
          </p:txBody>
        </p:sp>
        <p:sp>
          <p:nvSpPr>
            <p:cNvPr id="63" name="台形 62">
              <a:extLst>
                <a:ext uri="{FF2B5EF4-FFF2-40B4-BE49-F238E27FC236}">
                  <a16:creationId xmlns:a16="http://schemas.microsoft.com/office/drawing/2014/main" id="{0BC2BCCE-6694-0976-08B8-DE6E0A168780}"/>
                </a:ext>
              </a:extLst>
            </p:cNvPr>
            <p:cNvSpPr/>
            <p:nvPr/>
          </p:nvSpPr>
          <p:spPr>
            <a:xfrm>
              <a:off x="400393" y="1012855"/>
              <a:ext cx="576000" cy="936000"/>
            </a:xfrm>
            <a:prstGeom prst="trapezoid">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台形 63">
              <a:extLst>
                <a:ext uri="{FF2B5EF4-FFF2-40B4-BE49-F238E27FC236}">
                  <a16:creationId xmlns:a16="http://schemas.microsoft.com/office/drawing/2014/main" id="{AED82E4E-C7ED-BFEA-51D7-3A146D8EC84D}"/>
                </a:ext>
              </a:extLst>
            </p:cNvPr>
            <p:cNvSpPr/>
            <p:nvPr/>
          </p:nvSpPr>
          <p:spPr>
            <a:xfrm>
              <a:off x="1276785" y="1012855"/>
              <a:ext cx="576000" cy="936000"/>
            </a:xfrm>
            <a:prstGeom prst="trapezoid">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5" name="Picture 78" descr="名称未設定 1のコピー">
            <a:extLst>
              <a:ext uri="{FF2B5EF4-FFF2-40B4-BE49-F238E27FC236}">
                <a16:creationId xmlns:a16="http://schemas.microsoft.com/office/drawing/2014/main" id="{29BFE6B1-E5E3-2BB3-F6A0-85FB0149FA32}"/>
              </a:ext>
            </a:extLst>
          </p:cNvPr>
          <p:cNvPicPr preferRelativeResize="0">
            <a:picLocks noChangeAspect="1" noChangeArrowheads="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77068" y="1337208"/>
            <a:ext cx="309073" cy="1099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6" name="Picture 79">
            <a:extLst>
              <a:ext uri="{FF2B5EF4-FFF2-40B4-BE49-F238E27FC236}">
                <a16:creationId xmlns:a16="http://schemas.microsoft.com/office/drawing/2014/main" id="{F5372C33-293A-24F0-1E87-26F2A2877079}"/>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381" y="1392707"/>
            <a:ext cx="97841" cy="42340"/>
          </a:xfrm>
          <a:prstGeom prst="rect">
            <a:avLst/>
          </a:prstGeom>
          <a:noFill/>
          <a:ln w="9525" algn="ctr">
            <a:solidFill>
              <a:sysClr val="windowText" lastClr="000000"/>
            </a:solidFill>
            <a:miter lim="800000"/>
            <a:headEnd/>
            <a:tailEnd/>
          </a:ln>
          <a:effectLst/>
          <a:extLst>
            <a:ext uri="{909E8E84-426E-40DD-AFC4-6F175D3DCCD1}">
              <a14:hiddenFill xmlns:a14="http://schemas.microsoft.com/office/drawing/2010/main">
                <a:solidFill>
                  <a:srgbClr val="FFE0C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 name="グループ化 70">
            <a:extLst>
              <a:ext uri="{FF2B5EF4-FFF2-40B4-BE49-F238E27FC236}">
                <a16:creationId xmlns:a16="http://schemas.microsoft.com/office/drawing/2014/main" id="{1C93A385-7154-59DA-39A7-84170A49D10B}"/>
              </a:ext>
            </a:extLst>
          </p:cNvPr>
          <p:cNvGrpSpPr/>
          <p:nvPr/>
        </p:nvGrpSpPr>
        <p:grpSpPr>
          <a:xfrm>
            <a:off x="1344619" y="1328896"/>
            <a:ext cx="309073" cy="109914"/>
            <a:chOff x="1426426" y="1105376"/>
            <a:chExt cx="309073" cy="109914"/>
          </a:xfrm>
        </p:grpSpPr>
        <p:pic>
          <p:nvPicPr>
            <p:cNvPr id="61" name="Picture 78" descr="名称未設定 1のコピー">
              <a:extLst>
                <a:ext uri="{FF2B5EF4-FFF2-40B4-BE49-F238E27FC236}">
                  <a16:creationId xmlns:a16="http://schemas.microsoft.com/office/drawing/2014/main" id="{0A75C8E9-11B9-7284-EE20-127292633143}"/>
                </a:ext>
              </a:extLst>
            </p:cNvPr>
            <p:cNvPicPr preferRelativeResize="0">
              <a:picLocks noChangeAspect="1" noChangeArrowheads="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426426" y="1105376"/>
              <a:ext cx="309073" cy="10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9">
              <a:extLst>
                <a:ext uri="{FF2B5EF4-FFF2-40B4-BE49-F238E27FC236}">
                  <a16:creationId xmlns:a16="http://schemas.microsoft.com/office/drawing/2014/main" id="{D18B1216-7B6F-FAD4-7434-D06F64F98373}"/>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6264" y="1166395"/>
              <a:ext cx="97841" cy="42340"/>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4" name="AutoShape 75">
            <a:extLst>
              <a:ext uri="{FF2B5EF4-FFF2-40B4-BE49-F238E27FC236}">
                <a16:creationId xmlns:a16="http://schemas.microsoft.com/office/drawing/2014/main" id="{434BFC7F-0E39-5A07-C052-54392691607D}"/>
              </a:ext>
            </a:extLst>
          </p:cNvPr>
          <p:cNvSpPr>
            <a:spLocks noChangeArrowheads="1"/>
          </p:cNvSpPr>
          <p:nvPr/>
        </p:nvSpPr>
        <p:spPr bwMode="auto">
          <a:xfrm>
            <a:off x="1080769" y="1015890"/>
            <a:ext cx="871527" cy="290513"/>
          </a:xfrm>
          <a:prstGeom prst="roundRect">
            <a:avLst>
              <a:gd name="adj" fmla="val 16667"/>
            </a:avLst>
          </a:prstGeom>
          <a:solidFill>
            <a:srgbClr val="FFC000">
              <a:lumMod val="20000"/>
              <a:lumOff val="80000"/>
            </a:srgbClr>
          </a:solidFill>
          <a:ln w="19050">
            <a:solidFill>
              <a:sysClr val="windowText" lastClr="000000"/>
            </a:solidFill>
          </a:ln>
          <a:effectLst/>
        </p:spPr>
        <p:txBody>
          <a:bodyPr wrap="square" lIns="13500" tIns="8100" rIns="13500" bIns="8100" anchor="ctr">
            <a:spAutoFit/>
          </a:bodyPr>
          <a:lstStyle/>
          <a:p>
            <a:pPr algn="ctr">
              <a:defRPr/>
            </a:pPr>
            <a:r>
              <a:rPr kumimoji="0" lang="ja-JP" altLang="en-US" sz="8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エリア</a:t>
            </a:r>
            <a:r>
              <a:rPr kumimoji="0" lang="en-US" altLang="ja-JP" sz="8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2</a:t>
            </a:r>
            <a:r>
              <a:rPr kumimoji="0" lang="ja-JP" altLang="en-US" sz="8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：入場用</a:t>
            </a:r>
            <a:endParaRPr kumimoji="0" lang="en-US" altLang="ja-JP" sz="8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algn="ctr">
              <a:defRPr/>
            </a:pPr>
            <a:r>
              <a:rPr kumimoji="0" lang="ja-JP" altLang="en-US" sz="8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「後優先」設定</a:t>
            </a:r>
            <a:endParaRPr kumimoji="0" lang="ja-JP" altLang="en-US" sz="800" b="1" kern="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75" name="AutoShape 75">
            <a:extLst>
              <a:ext uri="{FF2B5EF4-FFF2-40B4-BE49-F238E27FC236}">
                <a16:creationId xmlns:a16="http://schemas.microsoft.com/office/drawing/2014/main" id="{F82F18D6-7C67-2DAE-AF31-5A2DC34A92A4}"/>
              </a:ext>
            </a:extLst>
          </p:cNvPr>
          <p:cNvSpPr>
            <a:spLocks noChangeArrowheads="1"/>
          </p:cNvSpPr>
          <p:nvPr/>
        </p:nvSpPr>
        <p:spPr bwMode="auto">
          <a:xfrm>
            <a:off x="150354" y="1015890"/>
            <a:ext cx="859339" cy="290513"/>
          </a:xfrm>
          <a:prstGeom prst="roundRect">
            <a:avLst>
              <a:gd name="adj" fmla="val 16667"/>
            </a:avLst>
          </a:prstGeom>
          <a:solidFill>
            <a:srgbClr val="FFC000">
              <a:lumMod val="20000"/>
              <a:lumOff val="80000"/>
            </a:srgbClr>
          </a:solidFill>
          <a:ln w="19050">
            <a:solidFill>
              <a:sysClr val="windowText" lastClr="000000"/>
            </a:solidFill>
          </a:ln>
          <a:effectLst/>
        </p:spPr>
        <p:txBody>
          <a:bodyPr wrap="square" lIns="13500" tIns="8100" rIns="13500" bIns="8100" anchor="ctr">
            <a:spAutoFit/>
          </a:bodyPr>
          <a:lstStyle/>
          <a:p>
            <a:pPr algn="ctr">
              <a:defRPr/>
            </a:pPr>
            <a:r>
              <a:rPr kumimoji="0" lang="ja-JP" altLang="en-US" sz="8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エリア</a:t>
            </a:r>
            <a:r>
              <a:rPr kumimoji="0" lang="en-US" altLang="ja-JP" sz="8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a:t>
            </a:r>
            <a:r>
              <a:rPr kumimoji="0" lang="ja-JP" altLang="en-US" sz="8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：出場用</a:t>
            </a:r>
            <a:endParaRPr kumimoji="0" lang="en-US" altLang="ja-JP" sz="8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algn="ctr">
              <a:defRPr/>
            </a:pPr>
            <a:r>
              <a:rPr kumimoji="0" lang="ja-JP" altLang="en-US" sz="800" b="1"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「先優先」設定</a:t>
            </a:r>
            <a:endParaRPr kumimoji="0" lang="ja-JP" altLang="en-US" sz="800" b="1" kern="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78" name="正方形/長方形 77">
            <a:extLst>
              <a:ext uri="{FF2B5EF4-FFF2-40B4-BE49-F238E27FC236}">
                <a16:creationId xmlns:a16="http://schemas.microsoft.com/office/drawing/2014/main" id="{FDB96E53-D691-4F3F-1BB9-6ACB08707CD4}"/>
              </a:ext>
            </a:extLst>
          </p:cNvPr>
          <p:cNvSpPr/>
          <p:nvPr/>
        </p:nvSpPr>
        <p:spPr>
          <a:xfrm>
            <a:off x="1244970" y="1522756"/>
            <a:ext cx="504467" cy="526406"/>
          </a:xfrm>
          <a:prstGeom prst="rect">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52C8A38E-F38F-1BB8-6554-91AAE9378912}"/>
              </a:ext>
            </a:extLst>
          </p:cNvPr>
          <p:cNvSpPr/>
          <p:nvPr/>
        </p:nvSpPr>
        <p:spPr>
          <a:xfrm>
            <a:off x="360391" y="1527233"/>
            <a:ext cx="508136" cy="533908"/>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620E396F-432B-C766-9E50-F0125F9A308D}"/>
              </a:ext>
            </a:extLst>
          </p:cNvPr>
          <p:cNvSpPr/>
          <p:nvPr/>
        </p:nvSpPr>
        <p:spPr>
          <a:xfrm>
            <a:off x="3935445" y="1615776"/>
            <a:ext cx="487273" cy="519541"/>
          </a:xfrm>
          <a:prstGeom prst="rect">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a:extLst>
              <a:ext uri="{FF2B5EF4-FFF2-40B4-BE49-F238E27FC236}">
                <a16:creationId xmlns:a16="http://schemas.microsoft.com/office/drawing/2014/main" id="{7EBCC0DA-71CB-FEAA-E579-4CBACEC9CE3A}"/>
              </a:ext>
            </a:extLst>
          </p:cNvPr>
          <p:cNvSpPr/>
          <p:nvPr/>
        </p:nvSpPr>
        <p:spPr>
          <a:xfrm>
            <a:off x="3920730" y="2406496"/>
            <a:ext cx="504467" cy="526406"/>
          </a:xfrm>
          <a:prstGeom prst="rect">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9" name="グループ化 88">
            <a:extLst>
              <a:ext uri="{FF2B5EF4-FFF2-40B4-BE49-F238E27FC236}">
                <a16:creationId xmlns:a16="http://schemas.microsoft.com/office/drawing/2014/main" id="{272E32E1-AF0F-A681-C158-3329BE7EFE9C}"/>
              </a:ext>
            </a:extLst>
          </p:cNvPr>
          <p:cNvGrpSpPr/>
          <p:nvPr/>
        </p:nvGrpSpPr>
        <p:grpSpPr>
          <a:xfrm>
            <a:off x="3747480" y="3154059"/>
            <a:ext cx="838163" cy="579567"/>
            <a:chOff x="3747480" y="3154059"/>
            <a:chExt cx="838163" cy="579567"/>
          </a:xfrm>
        </p:grpSpPr>
        <p:sp>
          <p:nvSpPr>
            <p:cNvPr id="14" name="Rectangle 42">
              <a:extLst>
                <a:ext uri="{FF2B5EF4-FFF2-40B4-BE49-F238E27FC236}">
                  <a16:creationId xmlns:a16="http://schemas.microsoft.com/office/drawing/2014/main" id="{6ACD9558-4DBC-3034-2045-9527C0E3C70A}"/>
                </a:ext>
              </a:extLst>
            </p:cNvPr>
            <p:cNvSpPr>
              <a:spLocks noChangeAspect="1" noChangeArrowheads="1"/>
            </p:cNvSpPr>
            <p:nvPr/>
          </p:nvSpPr>
          <p:spPr bwMode="auto">
            <a:xfrm>
              <a:off x="3747480" y="3154059"/>
              <a:ext cx="838163" cy="576340"/>
            </a:xfrm>
            <a:prstGeom prst="rect">
              <a:avLst/>
            </a:prstGeom>
            <a:solidFill>
              <a:srgbClr val="C0C0C0"/>
            </a:solidFill>
            <a:ln w="9525">
              <a:noFill/>
              <a:miter lim="800000"/>
              <a:headEnd/>
              <a:tailEnd/>
            </a:ln>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 typeface="Arial" charset="0"/>
                <a:buNone/>
                <a:defRPr/>
              </a:pPr>
              <a:endParaRPr lang="ja-JP" altLang="en-US" sz="1350" kern="0">
                <a:solidFill>
                  <a:prstClr val="black"/>
                </a:solidFill>
                <a:latin typeface="Yu Gothic UI" panose="020B0500000000000000" pitchFamily="34" charset="-128"/>
                <a:ea typeface="Yu Gothic UI" panose="020B0500000000000000" pitchFamily="34" charset="-128"/>
              </a:endParaRPr>
            </a:p>
          </p:txBody>
        </p:sp>
        <p:sp>
          <p:nvSpPr>
            <p:cNvPr id="86" name="AutoShape 73">
              <a:extLst>
                <a:ext uri="{FF2B5EF4-FFF2-40B4-BE49-F238E27FC236}">
                  <a16:creationId xmlns:a16="http://schemas.microsoft.com/office/drawing/2014/main" id="{5E2B85FC-95B3-B95F-F21B-B9D688C864FD}"/>
                </a:ext>
              </a:extLst>
            </p:cNvPr>
            <p:cNvSpPr>
              <a:spLocks noChangeAspect="1" noChangeArrowheads="1"/>
            </p:cNvSpPr>
            <p:nvPr/>
          </p:nvSpPr>
          <p:spPr bwMode="auto">
            <a:xfrm flipV="1">
              <a:off x="3897264" y="3175288"/>
              <a:ext cx="551398" cy="54096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863 w 21600"/>
                <a:gd name="T13" fmla="*/ 4863 h 21600"/>
                <a:gd name="T14" fmla="*/ 16737 w 21600"/>
                <a:gd name="T15" fmla="*/ 16737 h 21600"/>
              </a:gdLst>
              <a:ahLst/>
              <a:cxnLst>
                <a:cxn ang="T8">
                  <a:pos x="T0" y="T1"/>
                </a:cxn>
                <a:cxn ang="T9">
                  <a:pos x="T2" y="T3"/>
                </a:cxn>
                <a:cxn ang="T10">
                  <a:pos x="T4" y="T5"/>
                </a:cxn>
                <a:cxn ang="T11">
                  <a:pos x="T6" y="T7"/>
                </a:cxn>
              </a:cxnLst>
              <a:rect l="T12" t="T13" r="T14" b="T15"/>
              <a:pathLst>
                <a:path w="21600" h="21600">
                  <a:moveTo>
                    <a:pt x="0" y="0"/>
                  </a:moveTo>
                  <a:lnTo>
                    <a:pt x="6126" y="21600"/>
                  </a:lnTo>
                  <a:lnTo>
                    <a:pt x="15474" y="21600"/>
                  </a:lnTo>
                  <a:lnTo>
                    <a:pt x="21600" y="0"/>
                  </a:lnTo>
                  <a:lnTo>
                    <a:pt x="0" y="0"/>
                  </a:lnTo>
                  <a:close/>
                </a:path>
              </a:pathLst>
            </a:custGeom>
            <a:solidFill>
              <a:srgbClr val="ED7D3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kumimoji="0" lang="ja-JP" altLang="en-US" kern="0" dirty="0">
                <a:solidFill>
                  <a:prstClr val="black"/>
                </a:solidFill>
                <a:latin typeface="Yu Gothic UI" panose="020B0500000000000000" pitchFamily="34" charset="-128"/>
                <a:ea typeface="Yu Gothic UI" panose="020B0500000000000000" pitchFamily="34" charset="-128"/>
              </a:endParaRPr>
            </a:p>
          </p:txBody>
        </p:sp>
        <p:pic>
          <p:nvPicPr>
            <p:cNvPr id="17" name="Picture 46" descr="名称未設定 1のコピー">
              <a:extLst>
                <a:ext uri="{FF2B5EF4-FFF2-40B4-BE49-F238E27FC236}">
                  <a16:creationId xmlns:a16="http://schemas.microsoft.com/office/drawing/2014/main" id="{10C92A4A-7D32-7B3C-4BA2-302677B2DE19}"/>
                </a:ext>
              </a:extLst>
            </p:cNvPr>
            <p:cNvPicPr preferRelativeResize="0">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65549" y="3200320"/>
              <a:ext cx="631902" cy="5333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 name="Picture 47">
              <a:extLst>
                <a:ext uri="{FF2B5EF4-FFF2-40B4-BE49-F238E27FC236}">
                  <a16:creationId xmlns:a16="http://schemas.microsoft.com/office/drawing/2014/main" id="{537E1EA1-7392-9801-6535-033C16112480}"/>
                </a:ext>
              </a:extLst>
            </p:cNvPr>
            <p:cNvPicPr preferRelativeResize="0">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066653" y="3612391"/>
              <a:ext cx="206575" cy="89534"/>
            </a:xfrm>
            <a:prstGeom prst="rect">
              <a:avLst/>
            </a:prstGeom>
            <a:noFill/>
            <a:ln w="9525" algn="ctr">
              <a:solidFill>
                <a:sysClr val="windowText" lastClr="000000"/>
              </a:solidFill>
              <a:miter lim="800000"/>
              <a:headEnd/>
              <a:tailEnd/>
            </a:ln>
            <a:effectLst/>
            <a:extLst>
              <a:ext uri="{909E8E84-426E-40DD-AFC4-6F175D3DCCD1}">
                <a14:hiddenFill xmlns:a14="http://schemas.microsoft.com/office/drawing/2010/main">
                  <a:solidFill>
                    <a:srgbClr val="FFE0C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正方形/長方形 83">
              <a:extLst>
                <a:ext uri="{FF2B5EF4-FFF2-40B4-BE49-F238E27FC236}">
                  <a16:creationId xmlns:a16="http://schemas.microsoft.com/office/drawing/2014/main" id="{DFE3A9B2-F748-556B-C6F9-7F872BA7DACB}"/>
                </a:ext>
              </a:extLst>
            </p:cNvPr>
            <p:cNvSpPr/>
            <p:nvPr/>
          </p:nvSpPr>
          <p:spPr>
            <a:xfrm>
              <a:off x="3929266" y="3177897"/>
              <a:ext cx="504467" cy="526406"/>
            </a:xfrm>
            <a:prstGeom prst="rect">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5" name="正方形/長方形 84">
            <a:extLst>
              <a:ext uri="{FF2B5EF4-FFF2-40B4-BE49-F238E27FC236}">
                <a16:creationId xmlns:a16="http://schemas.microsoft.com/office/drawing/2014/main" id="{B014D7FD-F159-9F21-7144-B4D73F22EC6A}"/>
              </a:ext>
            </a:extLst>
          </p:cNvPr>
          <p:cNvSpPr/>
          <p:nvPr/>
        </p:nvSpPr>
        <p:spPr>
          <a:xfrm>
            <a:off x="2592037" y="3972506"/>
            <a:ext cx="508136" cy="533908"/>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4" name="グループ化 103">
            <a:extLst>
              <a:ext uri="{FF2B5EF4-FFF2-40B4-BE49-F238E27FC236}">
                <a16:creationId xmlns:a16="http://schemas.microsoft.com/office/drawing/2014/main" id="{1D09947F-0D0C-3F6B-F050-09AD2DB3A997}"/>
              </a:ext>
            </a:extLst>
          </p:cNvPr>
          <p:cNvGrpSpPr/>
          <p:nvPr/>
        </p:nvGrpSpPr>
        <p:grpSpPr>
          <a:xfrm>
            <a:off x="124546" y="3655630"/>
            <a:ext cx="1687900" cy="952832"/>
            <a:chOff x="210749" y="2349006"/>
            <a:chExt cx="1687900" cy="952832"/>
          </a:xfrm>
        </p:grpSpPr>
        <p:grpSp>
          <p:nvGrpSpPr>
            <p:cNvPr id="90" name="グループ化 89">
              <a:extLst>
                <a:ext uri="{FF2B5EF4-FFF2-40B4-BE49-F238E27FC236}">
                  <a16:creationId xmlns:a16="http://schemas.microsoft.com/office/drawing/2014/main" id="{DBA0EBB7-FA43-9377-1D3D-87D042C8603E}"/>
                </a:ext>
              </a:extLst>
            </p:cNvPr>
            <p:cNvGrpSpPr/>
            <p:nvPr/>
          </p:nvGrpSpPr>
          <p:grpSpPr>
            <a:xfrm>
              <a:off x="210749" y="2349006"/>
              <a:ext cx="1687900" cy="949700"/>
              <a:chOff x="279984" y="1004439"/>
              <a:chExt cx="1687900" cy="949700"/>
            </a:xfrm>
          </p:grpSpPr>
          <p:sp>
            <p:nvSpPr>
              <p:cNvPr id="91" name="Rectangle 72">
                <a:extLst>
                  <a:ext uri="{FF2B5EF4-FFF2-40B4-BE49-F238E27FC236}">
                    <a16:creationId xmlns:a16="http://schemas.microsoft.com/office/drawing/2014/main" id="{8B10D5F7-747F-57B7-2666-5662C96DF4CC}"/>
                  </a:ext>
                </a:extLst>
              </p:cNvPr>
              <p:cNvSpPr>
                <a:spLocks noChangeAspect="1" noChangeArrowheads="1"/>
              </p:cNvSpPr>
              <p:nvPr/>
            </p:nvSpPr>
            <p:spPr bwMode="auto">
              <a:xfrm>
                <a:off x="279984" y="1004439"/>
                <a:ext cx="1687900" cy="949700"/>
              </a:xfrm>
              <a:prstGeom prst="rect">
                <a:avLst/>
              </a:prstGeom>
              <a:solidFill>
                <a:srgbClr val="C0C0C0"/>
              </a:solidFill>
              <a:ln w="9525">
                <a:solidFill>
                  <a:srgbClr val="000000"/>
                </a:solidFill>
                <a:miter lim="800000"/>
                <a:headEnd/>
                <a:tailEnd/>
              </a:ln>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 typeface="Arial" charset="0"/>
                  <a:buNone/>
                  <a:defRPr/>
                </a:pPr>
                <a:endParaRPr lang="ja-JP" altLang="en-US" sz="1350" kern="0">
                  <a:solidFill>
                    <a:prstClr val="black"/>
                  </a:solidFill>
                  <a:latin typeface="Yu Gothic UI" panose="020B0500000000000000" pitchFamily="34" charset="-128"/>
                  <a:ea typeface="Yu Gothic UI" panose="020B0500000000000000" pitchFamily="34" charset="-128"/>
                </a:endParaRPr>
              </a:p>
            </p:txBody>
          </p:sp>
          <p:sp>
            <p:nvSpPr>
              <p:cNvPr id="92" name="台形 91">
                <a:extLst>
                  <a:ext uri="{FF2B5EF4-FFF2-40B4-BE49-F238E27FC236}">
                    <a16:creationId xmlns:a16="http://schemas.microsoft.com/office/drawing/2014/main" id="{89D3EC91-9330-0F44-02E7-183F9918407A}"/>
                  </a:ext>
                </a:extLst>
              </p:cNvPr>
              <p:cNvSpPr/>
              <p:nvPr/>
            </p:nvSpPr>
            <p:spPr>
              <a:xfrm>
                <a:off x="400393" y="1012855"/>
                <a:ext cx="576000" cy="936000"/>
              </a:xfrm>
              <a:prstGeom prst="trapezoid">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台形 92">
                <a:extLst>
                  <a:ext uri="{FF2B5EF4-FFF2-40B4-BE49-F238E27FC236}">
                    <a16:creationId xmlns:a16="http://schemas.microsoft.com/office/drawing/2014/main" id="{F382CF87-B5C3-617B-D2F2-E1006D2A62CD}"/>
                  </a:ext>
                </a:extLst>
              </p:cNvPr>
              <p:cNvSpPr/>
              <p:nvPr/>
            </p:nvSpPr>
            <p:spPr>
              <a:xfrm>
                <a:off x="1276785" y="1012855"/>
                <a:ext cx="576000" cy="936000"/>
              </a:xfrm>
              <a:prstGeom prst="trapezoid">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2" name="Picture 46" descr="名称未設定 1のコピー">
              <a:extLst>
                <a:ext uri="{FF2B5EF4-FFF2-40B4-BE49-F238E27FC236}">
                  <a16:creationId xmlns:a16="http://schemas.microsoft.com/office/drawing/2014/main" id="{062D2FC5-606E-95F5-E12A-E14EE585D518}"/>
                </a:ext>
              </a:extLst>
            </p:cNvPr>
            <p:cNvPicPr preferRelativeResize="0">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9613" y="2380573"/>
              <a:ext cx="306412" cy="2586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5" name="Picture 79">
              <a:extLst>
                <a:ext uri="{FF2B5EF4-FFF2-40B4-BE49-F238E27FC236}">
                  <a16:creationId xmlns:a16="http://schemas.microsoft.com/office/drawing/2014/main" id="{AB034164-BAC9-9B6B-C15B-B2925A2212B0}"/>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713" y="2574714"/>
              <a:ext cx="97841" cy="42340"/>
            </a:xfrm>
            <a:prstGeom prst="rect">
              <a:avLst/>
            </a:prstGeom>
            <a:noFill/>
            <a:ln w="9525" algn="ctr">
              <a:solidFill>
                <a:sysClr val="windowText" lastClr="000000"/>
              </a:solidFill>
              <a:miter lim="800000"/>
              <a:headEnd/>
              <a:tailEnd/>
            </a:ln>
            <a:effectLst/>
            <a:extLst>
              <a:ext uri="{909E8E84-426E-40DD-AFC4-6F175D3DCCD1}">
                <a14:hiddenFill xmlns:a14="http://schemas.microsoft.com/office/drawing/2010/main">
                  <a:solidFill>
                    <a:srgbClr val="FFE0C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 name="正方形/長方形 99">
              <a:extLst>
                <a:ext uri="{FF2B5EF4-FFF2-40B4-BE49-F238E27FC236}">
                  <a16:creationId xmlns:a16="http://schemas.microsoft.com/office/drawing/2014/main" id="{B7FC5544-8973-226B-B81E-5DF7350AE4D3}"/>
                </a:ext>
              </a:extLst>
            </p:cNvPr>
            <p:cNvSpPr/>
            <p:nvPr/>
          </p:nvSpPr>
          <p:spPr>
            <a:xfrm>
              <a:off x="357723" y="2551760"/>
              <a:ext cx="508136" cy="533908"/>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1" name="Picture 46" descr="名称未設定 1のコピー">
              <a:extLst>
                <a:ext uri="{FF2B5EF4-FFF2-40B4-BE49-F238E27FC236}">
                  <a16:creationId xmlns:a16="http://schemas.microsoft.com/office/drawing/2014/main" id="{D09DE6AB-74FD-6960-955A-369DE642E1AE}"/>
                </a:ext>
              </a:extLst>
            </p:cNvPr>
            <p:cNvPicPr preferRelativeResize="0">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181231" y="3037131"/>
              <a:ext cx="631902" cy="2647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9" name="正方形/長方形 98">
              <a:extLst>
                <a:ext uri="{FF2B5EF4-FFF2-40B4-BE49-F238E27FC236}">
                  <a16:creationId xmlns:a16="http://schemas.microsoft.com/office/drawing/2014/main" id="{CE57EBED-A885-5C36-CF05-48DC262C5A87}"/>
                </a:ext>
              </a:extLst>
            </p:cNvPr>
            <p:cNvSpPr/>
            <p:nvPr/>
          </p:nvSpPr>
          <p:spPr>
            <a:xfrm>
              <a:off x="1242302" y="2547283"/>
              <a:ext cx="504467" cy="526406"/>
            </a:xfrm>
            <a:prstGeom prst="rect">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0" name="テキスト ボックス 109">
            <a:extLst>
              <a:ext uri="{FF2B5EF4-FFF2-40B4-BE49-F238E27FC236}">
                <a16:creationId xmlns:a16="http://schemas.microsoft.com/office/drawing/2014/main" id="{8313B6CD-151C-9E31-6717-5BE48CBA8C90}"/>
              </a:ext>
            </a:extLst>
          </p:cNvPr>
          <p:cNvSpPr txBox="1"/>
          <p:nvPr/>
        </p:nvSpPr>
        <p:spPr>
          <a:xfrm>
            <a:off x="60873" y="3459637"/>
            <a:ext cx="646331" cy="230832"/>
          </a:xfrm>
          <a:prstGeom prst="rect">
            <a:avLst/>
          </a:prstGeom>
          <a:noFill/>
        </p:spPr>
        <p:txBody>
          <a:bodyPr wrap="non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全体画像</a:t>
            </a:r>
          </a:p>
        </p:txBody>
      </p:sp>
      <p:cxnSp>
        <p:nvCxnSpPr>
          <p:cNvPr id="43" name="直線矢印コネクタ 42">
            <a:extLst>
              <a:ext uri="{FF2B5EF4-FFF2-40B4-BE49-F238E27FC236}">
                <a16:creationId xmlns:a16="http://schemas.microsoft.com/office/drawing/2014/main" id="{83FCCB5F-A390-229C-0C21-77D1A6ADCB81}"/>
              </a:ext>
            </a:extLst>
          </p:cNvPr>
          <p:cNvCxnSpPr>
            <a:cxnSpLocks/>
            <a:stCxn id="42" idx="3"/>
            <a:endCxn id="28" idx="1"/>
          </p:cNvCxnSpPr>
          <p:nvPr/>
        </p:nvCxnSpPr>
        <p:spPr>
          <a:xfrm flipV="1">
            <a:off x="2008909" y="4232065"/>
            <a:ext cx="413062" cy="469811"/>
          </a:xfrm>
          <a:prstGeom prst="straightConnector1">
            <a:avLst/>
          </a:prstGeom>
          <a:noFill/>
          <a:ln w="38100" cap="flat" cmpd="sng" algn="ctr">
            <a:solidFill>
              <a:sysClr val="windowText" lastClr="000000"/>
            </a:solidFill>
            <a:prstDash val="solid"/>
            <a:miter lim="800000"/>
            <a:tailEnd type="triangle"/>
          </a:ln>
          <a:effectLst/>
        </p:spPr>
      </p:cxnSp>
    </p:spTree>
    <p:extLst>
      <p:ext uri="{BB962C8B-B14F-4D97-AF65-F5344CB8AC3E}">
        <p14:creationId xmlns:p14="http://schemas.microsoft.com/office/powerpoint/2010/main" val="5096119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解説：ベストショット送信抑止機能</a:t>
            </a:r>
          </a:p>
        </p:txBody>
      </p:sp>
      <p:sp>
        <p:nvSpPr>
          <p:cNvPr id="5" name="AutoShape 6">
            <a:extLst>
              <a:ext uri="{FF2B5EF4-FFF2-40B4-BE49-F238E27FC236}">
                <a16:creationId xmlns:a16="http://schemas.microsoft.com/office/drawing/2014/main" id="{AFB8B5CC-9556-C4E0-0CD8-E3C5869568DD}"/>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ベストショット送信抑止機能の追加</a:t>
            </a:r>
          </a:p>
        </p:txBody>
      </p:sp>
      <p:pic>
        <p:nvPicPr>
          <p:cNvPr id="6" name="図 5">
            <a:extLst>
              <a:ext uri="{FF2B5EF4-FFF2-40B4-BE49-F238E27FC236}">
                <a16:creationId xmlns:a16="http://schemas.microsoft.com/office/drawing/2014/main" id="{E0D764B9-FEE1-1CF3-1B3A-B57C0658B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543" y="3375950"/>
            <a:ext cx="4616501" cy="1222529"/>
          </a:xfrm>
          <a:prstGeom prst="rect">
            <a:avLst/>
          </a:prstGeom>
        </p:spPr>
      </p:pic>
      <p:sp>
        <p:nvSpPr>
          <p:cNvPr id="7" name="テキスト ボックス 6">
            <a:extLst>
              <a:ext uri="{FF2B5EF4-FFF2-40B4-BE49-F238E27FC236}">
                <a16:creationId xmlns:a16="http://schemas.microsoft.com/office/drawing/2014/main" id="{85471438-944C-5F7B-E7C0-952CC422422D}"/>
              </a:ext>
            </a:extLst>
          </p:cNvPr>
          <p:cNvSpPr txBox="1"/>
          <p:nvPr/>
        </p:nvSpPr>
        <p:spPr>
          <a:xfrm>
            <a:off x="1224220" y="1107839"/>
            <a:ext cx="6921559" cy="2085853"/>
          </a:xfrm>
          <a:prstGeom prst="rect">
            <a:avLst/>
          </a:prstGeom>
          <a:noFill/>
        </p:spPr>
        <p:txBody>
          <a:bodyPr wrap="square" lIns="27000" tIns="27000" rIns="27000" bIns="27000" rtlCol="0">
            <a:spAutoFit/>
          </a:bodyPr>
          <a:lstStyle/>
          <a:p>
            <a:pPr marL="65485" indent="-6548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＜背景＞</a:t>
            </a:r>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「＊」の出力を無くしたり、複数枚でベストショット判定をすることで、誤報を減らしたい。</a:t>
            </a:r>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endParaRPr lang="en-US" altLang="ja-JP" sz="1200" dirty="0">
              <a:solidFill>
                <a:prstClr val="black"/>
              </a:solidFill>
              <a:latin typeface="Yu Gothic UI" panose="020B0500000000000000" pitchFamily="34" charset="-128"/>
              <a:ea typeface="Yu Gothic UI" panose="020B0500000000000000" pitchFamily="34" charset="-128"/>
            </a:endParaRPr>
          </a:p>
          <a:p>
            <a:r>
              <a:rPr lang="ja-JP" altLang="en-US" sz="1200" dirty="0">
                <a:solidFill>
                  <a:prstClr val="black"/>
                </a:solidFill>
                <a:latin typeface="Yu Gothic UI" panose="020B0500000000000000" pitchFamily="34" charset="-128"/>
                <a:ea typeface="Yu Gothic UI" panose="020B0500000000000000" pitchFamily="34" charset="-128"/>
              </a:rPr>
              <a:t>＜動作＞</a:t>
            </a:r>
            <a:endParaRPr lang="en-US" altLang="ja-JP" sz="1200" dirty="0">
              <a:solidFill>
                <a:prstClr val="black"/>
              </a:solidFill>
              <a:latin typeface="Yu Gothic UI" panose="020B0500000000000000" pitchFamily="34" charset="-128"/>
              <a:ea typeface="Yu Gothic UI" panose="020B0500000000000000" pitchFamily="34" charset="-128"/>
            </a:endParaRPr>
          </a:p>
          <a:p>
            <a:r>
              <a:rPr lang="ja-JP" altLang="en-US" sz="1200" b="1" u="sng" dirty="0">
                <a:solidFill>
                  <a:prstClr val="black"/>
                </a:solidFill>
                <a:latin typeface="Yu Gothic UI" panose="020B0500000000000000" pitchFamily="34" charset="-128"/>
                <a:ea typeface="Yu Gothic UI" panose="020B0500000000000000" pitchFamily="34" charset="-128"/>
              </a:rPr>
              <a:t>①ベストショット送信抑止機能：</a:t>
            </a:r>
            <a:r>
              <a:rPr lang="en-US" altLang="ja-JP" sz="1200" b="1" u="sng" dirty="0">
                <a:solidFill>
                  <a:prstClr val="black"/>
                </a:solidFill>
                <a:latin typeface="Yu Gothic UI" panose="020B0500000000000000" pitchFamily="34" charset="-128"/>
                <a:ea typeface="Yu Gothic UI" panose="020B0500000000000000" pitchFamily="34" charset="-128"/>
              </a:rPr>
              <a:t>ON/OFF</a:t>
            </a:r>
            <a:r>
              <a:rPr lang="ja-JP" altLang="en-US" sz="1200" b="1" u="sng" dirty="0">
                <a:solidFill>
                  <a:prstClr val="black"/>
                </a:solidFill>
                <a:latin typeface="Yu Gothic UI" panose="020B0500000000000000" pitchFamily="34" charset="-128"/>
                <a:ea typeface="Yu Gothic UI" panose="020B0500000000000000" pitchFamily="34" charset="-128"/>
              </a:rPr>
              <a:t>を選択可能にします。</a:t>
            </a:r>
            <a:endParaRPr lang="en-US" altLang="ja-JP" sz="1200" b="1" u="sng" dirty="0">
              <a:solidFill>
                <a:prstClr val="black"/>
              </a:solidFill>
              <a:latin typeface="Yu Gothic UI" panose="020B0500000000000000" pitchFamily="34" charset="-128"/>
              <a:ea typeface="Yu Gothic UI" panose="020B0500000000000000" pitchFamily="34" charset="-128"/>
            </a:endParaRPr>
          </a:p>
          <a:p>
            <a:r>
              <a:rPr lang="ja-JP" altLang="en-US" sz="1200" dirty="0">
                <a:solidFill>
                  <a:prstClr val="black"/>
                </a:solidFill>
                <a:latin typeface="Yu Gothic UI" panose="020B0500000000000000" pitchFamily="34" charset="-128"/>
                <a:ea typeface="Yu Gothic UI" panose="020B0500000000000000" pitchFamily="34" charset="-128"/>
              </a:rPr>
              <a:t>　「</a:t>
            </a:r>
            <a:r>
              <a:rPr lang="en-US" altLang="ja-JP" sz="1200" dirty="0">
                <a:solidFill>
                  <a:prstClr val="black"/>
                </a:solidFill>
                <a:latin typeface="Yu Gothic UI" panose="020B0500000000000000" pitchFamily="34" charset="-128"/>
                <a:ea typeface="Yu Gothic UI" panose="020B0500000000000000" pitchFamily="34" charset="-128"/>
              </a:rPr>
              <a:t>ON</a:t>
            </a:r>
            <a:r>
              <a:rPr lang="ja-JP" altLang="en-US" sz="1200" dirty="0">
                <a:solidFill>
                  <a:prstClr val="black"/>
                </a:solidFill>
                <a:latin typeface="Yu Gothic UI" panose="020B0500000000000000" pitchFamily="34" charset="-128"/>
                <a:ea typeface="Yu Gothic UI" panose="020B0500000000000000" pitchFamily="34" charset="-128"/>
              </a:rPr>
              <a:t>」：＊がある認識結果は通知先へ送信されません。</a:t>
            </a:r>
          </a:p>
          <a:p>
            <a:r>
              <a:rPr lang="ja-JP" altLang="en-US" sz="1200" dirty="0">
                <a:solidFill>
                  <a:prstClr val="black"/>
                </a:solidFill>
                <a:latin typeface="Yu Gothic UI" panose="020B0500000000000000" pitchFamily="34" charset="-128"/>
                <a:ea typeface="Yu Gothic UI" panose="020B0500000000000000" pitchFamily="34" charset="-128"/>
              </a:rPr>
              <a:t>　「</a:t>
            </a:r>
            <a:r>
              <a:rPr lang="en-US" altLang="ja-JP" sz="1200" dirty="0">
                <a:solidFill>
                  <a:prstClr val="black"/>
                </a:solidFill>
                <a:latin typeface="Yu Gothic UI" panose="020B0500000000000000" pitchFamily="34" charset="-128"/>
                <a:ea typeface="Yu Gothic UI" panose="020B0500000000000000" pitchFamily="34" charset="-128"/>
              </a:rPr>
              <a:t>OFF</a:t>
            </a:r>
            <a:r>
              <a:rPr lang="ja-JP" altLang="en-US" sz="1200" dirty="0">
                <a:solidFill>
                  <a:prstClr val="black"/>
                </a:solidFill>
                <a:latin typeface="Yu Gothic UI" panose="020B0500000000000000" pitchFamily="34" charset="-128"/>
                <a:ea typeface="Yu Gothic UI" panose="020B0500000000000000" pitchFamily="34" charset="-128"/>
              </a:rPr>
              <a:t>」：＊がある認識結果も通知先へ送信します。</a:t>
            </a:r>
          </a:p>
          <a:p>
            <a:r>
              <a:rPr lang="ja-JP" altLang="en-US" sz="1200" dirty="0">
                <a:solidFill>
                  <a:prstClr val="black"/>
                </a:solidFill>
                <a:latin typeface="Yu Gothic UI" panose="020B0500000000000000" pitchFamily="34" charset="-128"/>
                <a:ea typeface="Yu Gothic UI" panose="020B0500000000000000" pitchFamily="34" charset="-128"/>
              </a:rPr>
              <a:t>　（</a:t>
            </a:r>
            <a:r>
              <a:rPr lang="en-US" altLang="ja-JP" sz="1200" dirty="0">
                <a:solidFill>
                  <a:prstClr val="black"/>
                </a:solidFill>
                <a:latin typeface="Yu Gothic UI" panose="020B0500000000000000" pitchFamily="34" charset="-128"/>
                <a:ea typeface="Yu Gothic UI" panose="020B0500000000000000" pitchFamily="34" charset="-128"/>
              </a:rPr>
              <a:t>※</a:t>
            </a:r>
            <a:r>
              <a:rPr lang="ja-JP" altLang="en-US" sz="1200" dirty="0">
                <a:solidFill>
                  <a:prstClr val="black"/>
                </a:solidFill>
                <a:latin typeface="Yu Gothic UI" panose="020B0500000000000000" pitchFamily="34" charset="-128"/>
                <a:ea typeface="Yu Gothic UI" panose="020B0500000000000000" pitchFamily="34" charset="-128"/>
              </a:rPr>
              <a:t>注）本設定に関わらず、基本タブには全ての認識結果が表示されます。</a:t>
            </a:r>
            <a:endParaRPr lang="en-US" altLang="ja-JP" sz="1200" dirty="0">
              <a:solidFill>
                <a:prstClr val="black"/>
              </a:solidFill>
              <a:latin typeface="Yu Gothic UI" panose="020B0500000000000000" pitchFamily="34" charset="-128"/>
              <a:ea typeface="Yu Gothic UI" panose="020B0500000000000000" pitchFamily="34" charset="-128"/>
            </a:endParaRPr>
          </a:p>
          <a:p>
            <a:r>
              <a:rPr lang="ja-JP" altLang="en-US" sz="1200" b="1" u="sng" dirty="0">
                <a:solidFill>
                  <a:prstClr val="black"/>
                </a:solidFill>
                <a:latin typeface="Yu Gothic UI" panose="020B0500000000000000" pitchFamily="34" charset="-128"/>
                <a:ea typeface="Yu Gothic UI" panose="020B0500000000000000" pitchFamily="34" charset="-128"/>
              </a:rPr>
              <a:t>②ベストショット判定に使用する最低枚数：</a:t>
            </a:r>
            <a:r>
              <a:rPr lang="en-US" altLang="ja-JP" sz="1200" b="1" u="sng" dirty="0">
                <a:solidFill>
                  <a:prstClr val="black"/>
                </a:solidFill>
                <a:latin typeface="Yu Gothic UI" panose="020B0500000000000000" pitchFamily="34" charset="-128"/>
                <a:ea typeface="Yu Gothic UI" panose="020B0500000000000000" pitchFamily="34" charset="-128"/>
              </a:rPr>
              <a:t>1</a:t>
            </a:r>
            <a:r>
              <a:rPr lang="ja-JP" altLang="en-US" sz="1200" b="1" u="sng" dirty="0">
                <a:solidFill>
                  <a:prstClr val="black"/>
                </a:solidFill>
                <a:latin typeface="Yu Gothic UI" panose="020B0500000000000000" pitchFamily="34" charset="-128"/>
                <a:ea typeface="Yu Gothic UI" panose="020B0500000000000000" pitchFamily="34" charset="-128"/>
              </a:rPr>
              <a:t>枚～</a:t>
            </a:r>
            <a:r>
              <a:rPr lang="en-US" altLang="ja-JP" sz="1200" b="1" u="sng" dirty="0">
                <a:solidFill>
                  <a:prstClr val="black"/>
                </a:solidFill>
                <a:latin typeface="Yu Gothic UI" panose="020B0500000000000000" pitchFamily="34" charset="-128"/>
                <a:ea typeface="Yu Gothic UI" panose="020B0500000000000000" pitchFamily="34" charset="-128"/>
              </a:rPr>
              <a:t>3</a:t>
            </a:r>
            <a:r>
              <a:rPr lang="ja-JP" altLang="en-US" sz="1200" b="1" u="sng" dirty="0">
                <a:solidFill>
                  <a:prstClr val="black"/>
                </a:solidFill>
                <a:latin typeface="Yu Gothic UI" panose="020B0500000000000000" pitchFamily="34" charset="-128"/>
                <a:ea typeface="Yu Gothic UI" panose="020B0500000000000000" pitchFamily="34" charset="-128"/>
              </a:rPr>
              <a:t>枚を選択可能にします。</a:t>
            </a:r>
            <a:endParaRPr lang="en-US" altLang="ja-JP" sz="1200" b="1" u="sng" dirty="0">
              <a:solidFill>
                <a:prstClr val="black"/>
              </a:solidFill>
              <a:latin typeface="Yu Gothic UI" panose="020B0500000000000000" pitchFamily="34" charset="-128"/>
              <a:ea typeface="Yu Gothic UI" panose="020B0500000000000000" pitchFamily="34" charset="-128"/>
            </a:endParaRPr>
          </a:p>
          <a:p>
            <a:pPr marL="65485" indent="-6548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デフォルト設定：</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枚</a:t>
            </a:r>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ベストショット判定に使用する最低枚数を多くすると、誤った結果を出しにくくなりますが、失報しやすくなります。</a:t>
            </a:r>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spTree>
    <p:extLst>
      <p:ext uri="{BB962C8B-B14F-4D97-AF65-F5344CB8AC3E}">
        <p14:creationId xmlns:p14="http://schemas.microsoft.com/office/powerpoint/2010/main" val="18831464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a:extLst>
              <a:ext uri="{FF2B5EF4-FFF2-40B4-BE49-F238E27FC236}">
                <a16:creationId xmlns:a16="http://schemas.microsoft.com/office/drawing/2014/main" id="{1D62CFA6-8B40-3853-6F7E-CCE2E6114706}"/>
              </a:ext>
            </a:extLst>
          </p:cNvPr>
          <p:cNvSpPr/>
          <p:nvPr/>
        </p:nvSpPr>
        <p:spPr>
          <a:xfrm>
            <a:off x="3520757" y="2655652"/>
            <a:ext cx="540328" cy="273941"/>
          </a:xfrm>
          <a:prstGeom prst="rect">
            <a:avLst/>
          </a:prstGeom>
          <a:solidFill>
            <a:srgbClr val="5B9B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送信タイミング①</a:t>
            </a:r>
          </a:p>
        </p:txBody>
      </p:sp>
      <p:sp>
        <p:nvSpPr>
          <p:cNvPr id="2" name="タイトル 1"/>
          <p:cNvSpPr>
            <a:spLocks noGrp="1"/>
          </p:cNvSpPr>
          <p:nvPr>
            <p:ph type="title"/>
          </p:nvPr>
        </p:nvSpPr>
        <p:spPr/>
        <p:txBody>
          <a:bodyPr/>
          <a:lstStyle/>
          <a:p>
            <a:r>
              <a:rPr kumimoji="1" lang="ja-JP" altLang="en-US" dirty="0"/>
              <a:t>解説：ベストショットに使用する最低枚数</a:t>
            </a:r>
          </a:p>
        </p:txBody>
      </p:sp>
      <p:sp>
        <p:nvSpPr>
          <p:cNvPr id="3" name="AutoShape 6">
            <a:extLst>
              <a:ext uri="{FF2B5EF4-FFF2-40B4-BE49-F238E27FC236}">
                <a16:creationId xmlns:a16="http://schemas.microsoft.com/office/drawing/2014/main" id="{9020AAD5-3C43-ABCD-9216-7B7C3AE408F2}"/>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ベストショット判定に使用する最低枚数</a:t>
            </a:r>
          </a:p>
        </p:txBody>
      </p:sp>
      <p:sp>
        <p:nvSpPr>
          <p:cNvPr id="4" name="AutoShape 75">
            <a:extLst>
              <a:ext uri="{FF2B5EF4-FFF2-40B4-BE49-F238E27FC236}">
                <a16:creationId xmlns:a16="http://schemas.microsoft.com/office/drawing/2014/main" id="{9346FD41-4B48-2F3F-70C4-FA3CA667081C}"/>
              </a:ext>
            </a:extLst>
          </p:cNvPr>
          <p:cNvSpPr>
            <a:spLocks noChangeArrowheads="1"/>
          </p:cNvSpPr>
          <p:nvPr/>
        </p:nvSpPr>
        <p:spPr bwMode="auto">
          <a:xfrm>
            <a:off x="189980" y="963191"/>
            <a:ext cx="3335604" cy="196871"/>
          </a:xfrm>
          <a:prstGeom prst="roundRect">
            <a:avLst>
              <a:gd name="adj" fmla="val 16667"/>
            </a:avLst>
          </a:prstGeom>
          <a:solidFill>
            <a:srgbClr val="5B9BD5">
              <a:lumMod val="40000"/>
              <a:lumOff val="60000"/>
            </a:srgbClr>
          </a:solidFill>
          <a:ln w="25400">
            <a:solidFill>
              <a:srgbClr val="5B9BD5">
                <a:shade val="50000"/>
              </a:srgbClr>
            </a:solidFill>
          </a:ln>
          <a:effectLst/>
        </p:spPr>
        <p:txBody>
          <a:bodyPr wrap="square" lIns="13500" tIns="8100" rIns="13500" bIns="8100" anchor="ctr">
            <a:spAutoFit/>
          </a:bodyP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ベストショット判定に使用する最低枚数：</a:t>
            </a:r>
            <a:r>
              <a:rPr kumimoji="0" lang="en-US" altLang="ja-JP" sz="1050" b="1" kern="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1</a:t>
            </a:r>
            <a:r>
              <a:rPr kumimoji="0" lang="ja-JP" altLang="en-US" sz="1050" b="1" kern="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枚</a:t>
            </a:r>
            <a:r>
              <a:rPr kumimoji="0" lang="ja-JP" altLang="en-US" sz="1050"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の場合</a:t>
            </a:r>
          </a:p>
        </p:txBody>
      </p:sp>
      <p:pic>
        <p:nvPicPr>
          <p:cNvPr id="5" name="Picture 77">
            <a:extLst>
              <a:ext uri="{FF2B5EF4-FFF2-40B4-BE49-F238E27FC236}">
                <a16:creationId xmlns:a16="http://schemas.microsoft.com/office/drawing/2014/main" id="{16952C0C-B500-BD9E-9D65-905E111DA6C6}"/>
              </a:ext>
            </a:extLst>
          </p:cNvPr>
          <p:cNvPicPr preferRelativeResize="0">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070595" y="1583910"/>
            <a:ext cx="293217" cy="149093"/>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8">
            <a:extLst>
              <a:ext uri="{FF2B5EF4-FFF2-40B4-BE49-F238E27FC236}">
                <a16:creationId xmlns:a16="http://schemas.microsoft.com/office/drawing/2014/main" id="{64195F7D-94BC-8D9E-F78E-E97071DB1A70}"/>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25090" y="1566315"/>
            <a:ext cx="329804" cy="166688"/>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9">
            <a:extLst>
              <a:ext uri="{FF2B5EF4-FFF2-40B4-BE49-F238E27FC236}">
                <a16:creationId xmlns:a16="http://schemas.microsoft.com/office/drawing/2014/main" id="{C0487EEC-F675-2D3A-EC19-C5F1EA377BA4}"/>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29019" y="1541313"/>
            <a:ext cx="377429" cy="191690"/>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0">
            <a:extLst>
              <a:ext uri="{FF2B5EF4-FFF2-40B4-BE49-F238E27FC236}">
                <a16:creationId xmlns:a16="http://schemas.microsoft.com/office/drawing/2014/main" id="{31CD5372-EF39-3AA3-030B-711447C79940}"/>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35741" y="1516309"/>
            <a:ext cx="426244" cy="216694"/>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1">
            <a:extLst>
              <a:ext uri="{FF2B5EF4-FFF2-40B4-BE49-F238E27FC236}">
                <a16:creationId xmlns:a16="http://schemas.microsoft.com/office/drawing/2014/main" id="{DA8F4B91-789F-E7B7-F3F1-48756CF142C9}"/>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49543" y="1484687"/>
            <a:ext cx="489219" cy="248316"/>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100">
            <a:extLst>
              <a:ext uri="{FF2B5EF4-FFF2-40B4-BE49-F238E27FC236}">
                <a16:creationId xmlns:a16="http://schemas.microsoft.com/office/drawing/2014/main" id="{77627EF0-6D77-288C-445C-6972F9794842}"/>
              </a:ext>
            </a:extLst>
          </p:cNvPr>
          <p:cNvSpPr>
            <a:spLocks noChangeShapeType="1"/>
          </p:cNvSpPr>
          <p:nvPr/>
        </p:nvSpPr>
        <p:spPr bwMode="auto">
          <a:xfrm>
            <a:off x="1994683" y="1810388"/>
            <a:ext cx="4482498"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ja-JP" altLang="en-US">
              <a:solidFill>
                <a:prstClr val="black"/>
              </a:solidFill>
              <a:latin typeface="Yu Gothic UI" panose="020B0500000000000000" pitchFamily="34" charset="-128"/>
              <a:ea typeface="Yu Gothic UI" panose="020B0500000000000000" pitchFamily="34" charset="-128"/>
            </a:endParaRPr>
          </a:p>
        </p:txBody>
      </p:sp>
      <p:sp>
        <p:nvSpPr>
          <p:cNvPr id="11" name="正方形/長方形 10">
            <a:extLst>
              <a:ext uri="{FF2B5EF4-FFF2-40B4-BE49-F238E27FC236}">
                <a16:creationId xmlns:a16="http://schemas.microsoft.com/office/drawing/2014/main" id="{DCF9FAC5-853A-348C-9A94-1EB673DA7E80}"/>
              </a:ext>
            </a:extLst>
          </p:cNvPr>
          <p:cNvSpPr/>
          <p:nvPr/>
        </p:nvSpPr>
        <p:spPr>
          <a:xfrm>
            <a:off x="2502815" y="1539063"/>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12" name="正方形/長方形 11">
            <a:extLst>
              <a:ext uri="{FF2B5EF4-FFF2-40B4-BE49-F238E27FC236}">
                <a16:creationId xmlns:a16="http://schemas.microsoft.com/office/drawing/2014/main" id="{05B9BD96-FB9F-FB10-EBCC-515914F976A5}"/>
              </a:ext>
            </a:extLst>
          </p:cNvPr>
          <p:cNvSpPr/>
          <p:nvPr/>
        </p:nvSpPr>
        <p:spPr>
          <a:xfrm>
            <a:off x="2988869" y="1539063"/>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13" name="正方形/長方形 12">
            <a:extLst>
              <a:ext uri="{FF2B5EF4-FFF2-40B4-BE49-F238E27FC236}">
                <a16:creationId xmlns:a16="http://schemas.microsoft.com/office/drawing/2014/main" id="{D113C022-BC99-B886-DD8A-D234DC1B9290}"/>
              </a:ext>
            </a:extLst>
          </p:cNvPr>
          <p:cNvSpPr/>
          <p:nvPr/>
        </p:nvSpPr>
        <p:spPr>
          <a:xfrm>
            <a:off x="6596437" y="1539063"/>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pic>
        <p:nvPicPr>
          <p:cNvPr id="14" name="Picture 70" descr="横">
            <a:extLst>
              <a:ext uri="{FF2B5EF4-FFF2-40B4-BE49-F238E27FC236}">
                <a16:creationId xmlns:a16="http://schemas.microsoft.com/office/drawing/2014/main" id="{4183F50A-218A-DCF9-8909-22AFEBCA61F4}"/>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525585" y="1313848"/>
            <a:ext cx="396184" cy="1420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0" descr="横">
            <a:extLst>
              <a:ext uri="{FF2B5EF4-FFF2-40B4-BE49-F238E27FC236}">
                <a16:creationId xmlns:a16="http://schemas.microsoft.com/office/drawing/2014/main" id="{218A0CDB-2C20-E91C-530D-67165F8BCB27}"/>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963671" y="1190804"/>
            <a:ext cx="664015" cy="238109"/>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4F6EAE12-A731-57E4-E3D1-CBB1B8B92D0E}"/>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869741" y="787898"/>
            <a:ext cx="444533" cy="270030"/>
          </a:xfrm>
          <a:prstGeom prst="rect">
            <a:avLst/>
          </a:prstGeom>
        </p:spPr>
      </p:pic>
      <p:cxnSp>
        <p:nvCxnSpPr>
          <p:cNvPr id="17" name="直線コネクタ 16">
            <a:extLst>
              <a:ext uri="{FF2B5EF4-FFF2-40B4-BE49-F238E27FC236}">
                <a16:creationId xmlns:a16="http://schemas.microsoft.com/office/drawing/2014/main" id="{DBEC4CF7-DC39-38BC-FA36-5011732E6A9B}"/>
              </a:ext>
            </a:extLst>
          </p:cNvPr>
          <p:cNvCxnSpPr>
            <a:stCxn id="16" idx="1"/>
            <a:endCxn id="14" idx="1"/>
          </p:cNvCxnSpPr>
          <p:nvPr/>
        </p:nvCxnSpPr>
        <p:spPr>
          <a:xfrm flipH="1">
            <a:off x="3688217" y="922913"/>
            <a:ext cx="3181524" cy="362081"/>
          </a:xfrm>
          <a:prstGeom prst="line">
            <a:avLst/>
          </a:prstGeom>
          <a:noFill/>
          <a:ln w="6350" cap="flat" cmpd="sng" algn="ctr">
            <a:solidFill>
              <a:srgbClr val="5B9BD5"/>
            </a:solidFill>
            <a:prstDash val="solid"/>
            <a:miter lim="800000"/>
          </a:ln>
          <a:effectLst/>
        </p:spPr>
      </p:cxnSp>
      <p:cxnSp>
        <p:nvCxnSpPr>
          <p:cNvPr id="18" name="直線コネクタ 17">
            <a:extLst>
              <a:ext uri="{FF2B5EF4-FFF2-40B4-BE49-F238E27FC236}">
                <a16:creationId xmlns:a16="http://schemas.microsoft.com/office/drawing/2014/main" id="{AA130C90-1329-C8B8-D5C9-3B743AC91B69}"/>
              </a:ext>
            </a:extLst>
          </p:cNvPr>
          <p:cNvCxnSpPr/>
          <p:nvPr/>
        </p:nvCxnSpPr>
        <p:spPr>
          <a:xfrm flipH="1">
            <a:off x="6264616" y="1030515"/>
            <a:ext cx="605126" cy="369719"/>
          </a:xfrm>
          <a:prstGeom prst="line">
            <a:avLst/>
          </a:prstGeom>
          <a:noFill/>
          <a:ln w="6350" cap="flat" cmpd="sng" algn="ctr">
            <a:solidFill>
              <a:srgbClr val="5B9BD5"/>
            </a:solidFill>
            <a:prstDash val="solid"/>
            <a:miter lim="800000"/>
          </a:ln>
          <a:effectLst/>
        </p:spPr>
      </p:cxnSp>
      <p:sp>
        <p:nvSpPr>
          <p:cNvPr id="19" name="テキスト ボックス 18">
            <a:extLst>
              <a:ext uri="{FF2B5EF4-FFF2-40B4-BE49-F238E27FC236}">
                <a16:creationId xmlns:a16="http://schemas.microsoft.com/office/drawing/2014/main" id="{7C668EFC-7C0F-5FD0-B106-2C0D9C6C132C}"/>
              </a:ext>
            </a:extLst>
          </p:cNvPr>
          <p:cNvSpPr txBox="1"/>
          <p:nvPr/>
        </p:nvSpPr>
        <p:spPr>
          <a:xfrm>
            <a:off x="3992118" y="2617250"/>
            <a:ext cx="1810512" cy="507831"/>
          </a:xfrm>
          <a:prstGeom prst="rect">
            <a:avLst/>
          </a:prstGeom>
          <a:noFill/>
        </p:spPr>
        <p:txBody>
          <a:bodyPr wrap="squar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最大</a:t>
            </a:r>
            <a:r>
              <a:rPr lang="en-US" altLang="ja-JP" sz="900" dirty="0">
                <a:solidFill>
                  <a:prstClr val="black"/>
                </a:solidFill>
                <a:latin typeface="Yu Gothic UI" panose="020B0500000000000000" pitchFamily="34" charset="-128"/>
                <a:ea typeface="Yu Gothic UI" panose="020B0500000000000000" pitchFamily="34" charset="-128"/>
              </a:rPr>
              <a:t>9</a:t>
            </a:r>
            <a:r>
              <a:rPr lang="ja-JP" altLang="en-US" sz="900" dirty="0">
                <a:solidFill>
                  <a:prstClr val="black"/>
                </a:solidFill>
                <a:latin typeface="Yu Gothic UI" panose="020B0500000000000000" pitchFamily="34" charset="-128"/>
                <a:ea typeface="Yu Gothic UI" panose="020B0500000000000000" pitchFamily="34" charset="-128"/>
              </a:rPr>
              <a:t>フレームのうち、</a:t>
            </a:r>
            <a:r>
              <a:rPr lang="ja-JP" altLang="en-US" sz="900" b="1" dirty="0">
                <a:solidFill>
                  <a:srgbClr val="FF0000"/>
                </a:solidFill>
                <a:latin typeface="Yu Gothic UI" panose="020B0500000000000000" pitchFamily="34" charset="-128"/>
                <a:ea typeface="Yu Gothic UI" panose="020B0500000000000000" pitchFamily="34" charset="-128"/>
              </a:rPr>
              <a:t>認識がある</a:t>
            </a:r>
            <a:r>
              <a:rPr lang="en-US" altLang="ja-JP" sz="900" b="1" dirty="0">
                <a:solidFill>
                  <a:srgbClr val="FF0000"/>
                </a:solidFill>
                <a:latin typeface="Yu Gothic UI" panose="020B0500000000000000" pitchFamily="34" charset="-128"/>
                <a:ea typeface="Yu Gothic UI" panose="020B0500000000000000" pitchFamily="34" charset="-128"/>
              </a:rPr>
              <a:t>1</a:t>
            </a:r>
            <a:r>
              <a:rPr lang="ja-JP" altLang="en-US" sz="900" b="1" dirty="0">
                <a:solidFill>
                  <a:srgbClr val="FF0000"/>
                </a:solidFill>
                <a:latin typeface="Yu Gothic UI" panose="020B0500000000000000" pitchFamily="34" charset="-128"/>
                <a:ea typeface="Yu Gothic UI" panose="020B0500000000000000" pitchFamily="34" charset="-128"/>
              </a:rPr>
              <a:t>枚を使ってベストショット判定を行い</a:t>
            </a:r>
            <a:r>
              <a:rPr lang="ja-JP" altLang="en-US" sz="900" dirty="0">
                <a:solidFill>
                  <a:prstClr val="black"/>
                </a:solidFill>
                <a:latin typeface="Yu Gothic UI" panose="020B0500000000000000" pitchFamily="34" charset="-128"/>
                <a:ea typeface="Yu Gothic UI" panose="020B0500000000000000" pitchFamily="34" charset="-128"/>
              </a:rPr>
              <a:t>、結果を</a:t>
            </a:r>
            <a:r>
              <a:rPr lang="ja-JP" altLang="en-US" sz="900" b="1" dirty="0">
                <a:solidFill>
                  <a:srgbClr val="FF0000"/>
                </a:solidFill>
                <a:latin typeface="Yu Gothic UI" panose="020B0500000000000000" pitchFamily="34" charset="-128"/>
                <a:ea typeface="Yu Gothic UI" panose="020B0500000000000000" pitchFamily="34" charset="-128"/>
              </a:rPr>
              <a:t>送信する</a:t>
            </a:r>
          </a:p>
        </p:txBody>
      </p:sp>
      <p:graphicFrame>
        <p:nvGraphicFramePr>
          <p:cNvPr id="20" name="表 19">
            <a:extLst>
              <a:ext uri="{FF2B5EF4-FFF2-40B4-BE49-F238E27FC236}">
                <a16:creationId xmlns:a16="http://schemas.microsoft.com/office/drawing/2014/main" id="{F78D19EA-47BE-160E-AFE8-EA7AA92FCEFF}"/>
              </a:ext>
            </a:extLst>
          </p:cNvPr>
          <p:cNvGraphicFramePr>
            <a:graphicFrameLocks noGrp="1"/>
          </p:cNvGraphicFramePr>
          <p:nvPr>
            <p:extLst>
              <p:ext uri="{D42A27DB-BD31-4B8C-83A1-F6EECF244321}">
                <p14:modId xmlns:p14="http://schemas.microsoft.com/office/powerpoint/2010/main" val="3463616748"/>
              </p:ext>
            </p:extLst>
          </p:nvPr>
        </p:nvGraphicFramePr>
        <p:xfrm>
          <a:off x="2064241" y="2115742"/>
          <a:ext cx="4953000" cy="388620"/>
        </p:xfrm>
        <a:graphic>
          <a:graphicData uri="http://schemas.openxmlformats.org/drawingml/2006/table">
            <a:tbl>
              <a:tblPr firstRow="1" bandRow="1"/>
              <a:tblGrid>
                <a:gridCol w="495300">
                  <a:extLst>
                    <a:ext uri="{9D8B030D-6E8A-4147-A177-3AD203B41FA5}">
                      <a16:colId xmlns:a16="http://schemas.microsoft.com/office/drawing/2014/main" val="1446711579"/>
                    </a:ext>
                  </a:extLst>
                </a:gridCol>
                <a:gridCol w="495300">
                  <a:extLst>
                    <a:ext uri="{9D8B030D-6E8A-4147-A177-3AD203B41FA5}">
                      <a16:colId xmlns:a16="http://schemas.microsoft.com/office/drawing/2014/main" val="3708778780"/>
                    </a:ext>
                  </a:extLst>
                </a:gridCol>
                <a:gridCol w="495300">
                  <a:extLst>
                    <a:ext uri="{9D8B030D-6E8A-4147-A177-3AD203B41FA5}">
                      <a16:colId xmlns:a16="http://schemas.microsoft.com/office/drawing/2014/main" val="646268686"/>
                    </a:ext>
                  </a:extLst>
                </a:gridCol>
                <a:gridCol w="495300">
                  <a:extLst>
                    <a:ext uri="{9D8B030D-6E8A-4147-A177-3AD203B41FA5}">
                      <a16:colId xmlns:a16="http://schemas.microsoft.com/office/drawing/2014/main" val="3876944051"/>
                    </a:ext>
                  </a:extLst>
                </a:gridCol>
                <a:gridCol w="495300">
                  <a:extLst>
                    <a:ext uri="{9D8B030D-6E8A-4147-A177-3AD203B41FA5}">
                      <a16:colId xmlns:a16="http://schemas.microsoft.com/office/drawing/2014/main" val="2003309046"/>
                    </a:ext>
                  </a:extLst>
                </a:gridCol>
                <a:gridCol w="495300">
                  <a:extLst>
                    <a:ext uri="{9D8B030D-6E8A-4147-A177-3AD203B41FA5}">
                      <a16:colId xmlns:a16="http://schemas.microsoft.com/office/drawing/2014/main" val="3616012074"/>
                    </a:ext>
                  </a:extLst>
                </a:gridCol>
                <a:gridCol w="495300">
                  <a:extLst>
                    <a:ext uri="{9D8B030D-6E8A-4147-A177-3AD203B41FA5}">
                      <a16:colId xmlns:a16="http://schemas.microsoft.com/office/drawing/2014/main" val="3349858619"/>
                    </a:ext>
                  </a:extLst>
                </a:gridCol>
                <a:gridCol w="495300">
                  <a:extLst>
                    <a:ext uri="{9D8B030D-6E8A-4147-A177-3AD203B41FA5}">
                      <a16:colId xmlns:a16="http://schemas.microsoft.com/office/drawing/2014/main" val="1584784492"/>
                    </a:ext>
                  </a:extLst>
                </a:gridCol>
                <a:gridCol w="495300">
                  <a:extLst>
                    <a:ext uri="{9D8B030D-6E8A-4147-A177-3AD203B41FA5}">
                      <a16:colId xmlns:a16="http://schemas.microsoft.com/office/drawing/2014/main" val="1790256520"/>
                    </a:ext>
                  </a:extLst>
                </a:gridCol>
                <a:gridCol w="495300">
                  <a:extLst>
                    <a:ext uri="{9D8B030D-6E8A-4147-A177-3AD203B41FA5}">
                      <a16:colId xmlns:a16="http://schemas.microsoft.com/office/drawing/2014/main" val="2426400211"/>
                    </a:ext>
                  </a:extLst>
                </a:gridCol>
              </a:tblGrid>
              <a:tr h="278130">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a:t>
                      </a:r>
                      <a:endParaRPr kumimoji="1" lang="en-US" altLang="ja-JP" sz="700" dirty="0">
                        <a:latin typeface="Meiryo UI" panose="020B0604030504040204" pitchFamily="50" charset="-128"/>
                        <a:ea typeface="Meiryo UI" panose="020B0604030504040204" pitchFamily="50" charset="-128"/>
                      </a:endParaRPr>
                    </a:p>
                    <a:p>
                      <a:pPr algn="ct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700" dirty="0">
                          <a:latin typeface="Meiryo UI" panose="020B0604030504040204" pitchFamily="50" charset="-128"/>
                          <a:ea typeface="Meiryo UI" panose="020B0604030504040204" pitchFamily="50" charset="-128"/>
                        </a:rPr>
                        <a:t>***</a:t>
                      </a:r>
                    </a:p>
                    <a:p>
                      <a:pPr algn="ct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宮崎</a:t>
                      </a: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宮崎</a:t>
                      </a: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宮崎</a:t>
                      </a: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宮崎</a:t>
                      </a: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71486912"/>
                  </a:ext>
                </a:extLst>
              </a:tr>
            </a:tbl>
          </a:graphicData>
        </a:graphic>
      </p:graphicFrame>
      <p:sp>
        <p:nvSpPr>
          <p:cNvPr id="21" name="正方形/長方形 20">
            <a:extLst>
              <a:ext uri="{FF2B5EF4-FFF2-40B4-BE49-F238E27FC236}">
                <a16:creationId xmlns:a16="http://schemas.microsoft.com/office/drawing/2014/main" id="{5334F41C-8DFD-2E7B-5AA7-B832AB313C61}"/>
              </a:ext>
            </a:extLst>
          </p:cNvPr>
          <p:cNvSpPr/>
          <p:nvPr/>
        </p:nvSpPr>
        <p:spPr>
          <a:xfrm>
            <a:off x="2002243" y="1539063"/>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23" name="正方形/長方形 22">
            <a:extLst>
              <a:ext uri="{FF2B5EF4-FFF2-40B4-BE49-F238E27FC236}">
                <a16:creationId xmlns:a16="http://schemas.microsoft.com/office/drawing/2014/main" id="{FEFAC6A3-8B2F-8BE9-D396-5FC67195B597}"/>
              </a:ext>
            </a:extLst>
          </p:cNvPr>
          <p:cNvSpPr/>
          <p:nvPr/>
        </p:nvSpPr>
        <p:spPr>
          <a:xfrm>
            <a:off x="2055097" y="2122092"/>
            <a:ext cx="4483856" cy="360000"/>
          </a:xfrm>
          <a:prstGeom prst="rect">
            <a:avLst/>
          </a:prstGeom>
          <a:noFill/>
          <a:ln w="3175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26" name="テキスト ボックス 25">
            <a:extLst>
              <a:ext uri="{FF2B5EF4-FFF2-40B4-BE49-F238E27FC236}">
                <a16:creationId xmlns:a16="http://schemas.microsoft.com/office/drawing/2014/main" id="{C5BAFEA9-3B7C-C5BA-9058-435F0FC33AA0}"/>
              </a:ext>
            </a:extLst>
          </p:cNvPr>
          <p:cNvSpPr txBox="1"/>
          <p:nvPr/>
        </p:nvSpPr>
        <p:spPr>
          <a:xfrm>
            <a:off x="4194628" y="1829961"/>
            <a:ext cx="885179" cy="230832"/>
          </a:xfrm>
          <a:prstGeom prst="rect">
            <a:avLst/>
          </a:prstGeom>
          <a:noFill/>
        </p:spPr>
        <p:txBody>
          <a:bodyPr wrap="non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ベストショット①</a:t>
            </a:r>
          </a:p>
        </p:txBody>
      </p:sp>
      <p:sp>
        <p:nvSpPr>
          <p:cNvPr id="28" name="正方形/長方形 27">
            <a:extLst>
              <a:ext uri="{FF2B5EF4-FFF2-40B4-BE49-F238E27FC236}">
                <a16:creationId xmlns:a16="http://schemas.microsoft.com/office/drawing/2014/main" id="{732B37B1-B6F0-7CFB-A39A-64F66618AAFE}"/>
              </a:ext>
            </a:extLst>
          </p:cNvPr>
          <p:cNvSpPr/>
          <p:nvPr/>
        </p:nvSpPr>
        <p:spPr>
          <a:xfrm>
            <a:off x="5545562" y="2142920"/>
            <a:ext cx="468000" cy="324000"/>
          </a:xfrm>
          <a:prstGeom prst="rect">
            <a:avLst/>
          </a:prstGeom>
          <a:noFill/>
          <a:ln w="25400" cap="flat" cmpd="sng" algn="ctr">
            <a:solidFill>
              <a:srgbClr val="5B9BD5">
                <a:shade val="50000"/>
              </a:srgbClr>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29" name="テキスト ボックス 28">
            <a:extLst>
              <a:ext uri="{FF2B5EF4-FFF2-40B4-BE49-F238E27FC236}">
                <a16:creationId xmlns:a16="http://schemas.microsoft.com/office/drawing/2014/main" id="{9C8A8D19-9196-5CB4-86C4-E20068345DC5}"/>
              </a:ext>
            </a:extLst>
          </p:cNvPr>
          <p:cNvSpPr txBox="1"/>
          <p:nvPr/>
        </p:nvSpPr>
        <p:spPr>
          <a:xfrm>
            <a:off x="6167599" y="1858006"/>
            <a:ext cx="885179" cy="230832"/>
          </a:xfrm>
          <a:prstGeom prst="rect">
            <a:avLst/>
          </a:prstGeom>
          <a:noFill/>
        </p:spPr>
        <p:txBody>
          <a:bodyPr wrap="non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ベストショット②</a:t>
            </a:r>
          </a:p>
        </p:txBody>
      </p:sp>
      <p:pic>
        <p:nvPicPr>
          <p:cNvPr id="31" name="Picture 77">
            <a:extLst>
              <a:ext uri="{FF2B5EF4-FFF2-40B4-BE49-F238E27FC236}">
                <a16:creationId xmlns:a16="http://schemas.microsoft.com/office/drawing/2014/main" id="{8774B9FC-235F-D25D-DB26-9DFEA44E900A}"/>
              </a:ext>
            </a:extLst>
          </p:cNvPr>
          <p:cNvPicPr preferRelativeResize="0">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95415" y="1590128"/>
            <a:ext cx="280988" cy="142875"/>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正方形/長方形 31">
            <a:extLst>
              <a:ext uri="{FF2B5EF4-FFF2-40B4-BE49-F238E27FC236}">
                <a16:creationId xmlns:a16="http://schemas.microsoft.com/office/drawing/2014/main" id="{CD76435C-97B9-FF21-9F3A-66B057CEDB15}"/>
              </a:ext>
            </a:extLst>
          </p:cNvPr>
          <p:cNvSpPr/>
          <p:nvPr/>
        </p:nvSpPr>
        <p:spPr>
          <a:xfrm>
            <a:off x="466344" y="2070822"/>
            <a:ext cx="3570022" cy="468000"/>
          </a:xfrm>
          <a:prstGeom prst="rect">
            <a:avLst/>
          </a:prstGeom>
          <a:noFill/>
          <a:ln w="3175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33" name="テキスト ボックス 32">
            <a:extLst>
              <a:ext uri="{FF2B5EF4-FFF2-40B4-BE49-F238E27FC236}">
                <a16:creationId xmlns:a16="http://schemas.microsoft.com/office/drawing/2014/main" id="{EAC8007E-4F22-3FE7-4048-6828A3B377B3}"/>
              </a:ext>
            </a:extLst>
          </p:cNvPr>
          <p:cNvSpPr txBox="1"/>
          <p:nvPr/>
        </p:nvSpPr>
        <p:spPr>
          <a:xfrm>
            <a:off x="6488006" y="2617250"/>
            <a:ext cx="2231476" cy="507831"/>
          </a:xfrm>
          <a:prstGeom prst="rect">
            <a:avLst/>
          </a:prstGeom>
          <a:noFill/>
        </p:spPr>
        <p:txBody>
          <a:bodyPr wrap="squar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最大</a:t>
            </a:r>
            <a:r>
              <a:rPr lang="en-US" altLang="ja-JP" sz="900" dirty="0">
                <a:solidFill>
                  <a:prstClr val="black"/>
                </a:solidFill>
                <a:latin typeface="Yu Gothic UI" panose="020B0500000000000000" pitchFamily="34" charset="-128"/>
                <a:ea typeface="Yu Gothic UI" panose="020B0500000000000000" pitchFamily="34" charset="-128"/>
              </a:rPr>
              <a:t>9</a:t>
            </a:r>
            <a:r>
              <a:rPr lang="ja-JP" altLang="en-US" sz="900" dirty="0">
                <a:solidFill>
                  <a:prstClr val="black"/>
                </a:solidFill>
                <a:latin typeface="Yu Gothic UI" panose="020B0500000000000000" pitchFamily="34" charset="-128"/>
                <a:ea typeface="Yu Gothic UI" panose="020B0500000000000000" pitchFamily="34" charset="-128"/>
              </a:rPr>
              <a:t>フレームのうち、認識がある６枚を使ってベストショット判定を行い、（前回と）異なる結果のため、結果を</a:t>
            </a:r>
            <a:r>
              <a:rPr lang="ja-JP" altLang="en-US" sz="900" b="1" dirty="0">
                <a:solidFill>
                  <a:srgbClr val="FF0000"/>
                </a:solidFill>
                <a:latin typeface="Yu Gothic UI" panose="020B0500000000000000" pitchFamily="34" charset="-128"/>
                <a:ea typeface="Yu Gothic UI" panose="020B0500000000000000" pitchFamily="34" charset="-128"/>
              </a:rPr>
              <a:t>送信する</a:t>
            </a:r>
          </a:p>
        </p:txBody>
      </p:sp>
      <p:pic>
        <p:nvPicPr>
          <p:cNvPr id="34" name="Picture 77">
            <a:extLst>
              <a:ext uri="{FF2B5EF4-FFF2-40B4-BE49-F238E27FC236}">
                <a16:creationId xmlns:a16="http://schemas.microsoft.com/office/drawing/2014/main" id="{371DCF23-DFCB-13A2-7085-7DB61BC54E32}"/>
              </a:ext>
            </a:extLst>
          </p:cNvPr>
          <p:cNvPicPr preferRelativeResize="0">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061451" y="3453858"/>
            <a:ext cx="293217" cy="149093"/>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78">
            <a:extLst>
              <a:ext uri="{FF2B5EF4-FFF2-40B4-BE49-F238E27FC236}">
                <a16:creationId xmlns:a16="http://schemas.microsoft.com/office/drawing/2014/main" id="{0AAFB53A-BDE0-611B-29A9-744B3B2BA3D4}"/>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15946" y="3436263"/>
            <a:ext cx="329804" cy="166688"/>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79">
            <a:extLst>
              <a:ext uri="{FF2B5EF4-FFF2-40B4-BE49-F238E27FC236}">
                <a16:creationId xmlns:a16="http://schemas.microsoft.com/office/drawing/2014/main" id="{84D928F1-2ED3-C818-31A8-1A48F9593FCA}"/>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19875" y="3411261"/>
            <a:ext cx="377429" cy="191690"/>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80">
            <a:extLst>
              <a:ext uri="{FF2B5EF4-FFF2-40B4-BE49-F238E27FC236}">
                <a16:creationId xmlns:a16="http://schemas.microsoft.com/office/drawing/2014/main" id="{795D122B-4D85-3DF4-F7CB-7B7C6B8E3439}"/>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26597" y="3386257"/>
            <a:ext cx="426244" cy="216694"/>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81">
            <a:extLst>
              <a:ext uri="{FF2B5EF4-FFF2-40B4-BE49-F238E27FC236}">
                <a16:creationId xmlns:a16="http://schemas.microsoft.com/office/drawing/2014/main" id="{19305A6E-2D52-6587-F20F-411E80D20E59}"/>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40399" y="3354635"/>
            <a:ext cx="489219" cy="248316"/>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Line 100">
            <a:extLst>
              <a:ext uri="{FF2B5EF4-FFF2-40B4-BE49-F238E27FC236}">
                <a16:creationId xmlns:a16="http://schemas.microsoft.com/office/drawing/2014/main" id="{28D4FDFF-822E-0120-5396-E4FD8CA5D01E}"/>
              </a:ext>
            </a:extLst>
          </p:cNvPr>
          <p:cNvSpPr>
            <a:spLocks noChangeShapeType="1"/>
          </p:cNvSpPr>
          <p:nvPr/>
        </p:nvSpPr>
        <p:spPr bwMode="auto">
          <a:xfrm>
            <a:off x="1985539" y="3680336"/>
            <a:ext cx="4482498"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ja-JP" altLang="en-US">
              <a:solidFill>
                <a:prstClr val="black"/>
              </a:solidFill>
              <a:latin typeface="Yu Gothic UI" panose="020B0500000000000000" pitchFamily="34" charset="-128"/>
              <a:ea typeface="Yu Gothic UI" panose="020B0500000000000000" pitchFamily="34" charset="-128"/>
            </a:endParaRPr>
          </a:p>
        </p:txBody>
      </p:sp>
      <p:sp>
        <p:nvSpPr>
          <p:cNvPr id="40" name="正方形/長方形 39">
            <a:extLst>
              <a:ext uri="{FF2B5EF4-FFF2-40B4-BE49-F238E27FC236}">
                <a16:creationId xmlns:a16="http://schemas.microsoft.com/office/drawing/2014/main" id="{06C0FAD2-F7C7-86FD-EC46-CD2617240773}"/>
              </a:ext>
            </a:extLst>
          </p:cNvPr>
          <p:cNvSpPr/>
          <p:nvPr/>
        </p:nvSpPr>
        <p:spPr>
          <a:xfrm>
            <a:off x="2493671" y="3409011"/>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41" name="正方形/長方形 40">
            <a:extLst>
              <a:ext uri="{FF2B5EF4-FFF2-40B4-BE49-F238E27FC236}">
                <a16:creationId xmlns:a16="http://schemas.microsoft.com/office/drawing/2014/main" id="{026F4D6D-4E5B-7440-A4F4-0DE12065F7A0}"/>
              </a:ext>
            </a:extLst>
          </p:cNvPr>
          <p:cNvSpPr/>
          <p:nvPr/>
        </p:nvSpPr>
        <p:spPr>
          <a:xfrm>
            <a:off x="2979725" y="3409011"/>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42" name="正方形/長方形 41">
            <a:extLst>
              <a:ext uri="{FF2B5EF4-FFF2-40B4-BE49-F238E27FC236}">
                <a16:creationId xmlns:a16="http://schemas.microsoft.com/office/drawing/2014/main" id="{26689469-FD3A-4923-13CF-4E781EF606FE}"/>
              </a:ext>
            </a:extLst>
          </p:cNvPr>
          <p:cNvSpPr/>
          <p:nvPr/>
        </p:nvSpPr>
        <p:spPr>
          <a:xfrm>
            <a:off x="6587293" y="3409011"/>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dirty="0">
                <a:solidFill>
                  <a:srgbClr val="44546A"/>
                </a:solidFill>
                <a:latin typeface="Yu Gothic UI" panose="020B0500000000000000" pitchFamily="34" charset="-128"/>
                <a:ea typeface="Yu Gothic UI" panose="020B0500000000000000" pitchFamily="34" charset="-128"/>
              </a:rPr>
              <a:t>エリア外</a:t>
            </a:r>
          </a:p>
        </p:txBody>
      </p:sp>
      <p:graphicFrame>
        <p:nvGraphicFramePr>
          <p:cNvPr id="43" name="表 42">
            <a:extLst>
              <a:ext uri="{FF2B5EF4-FFF2-40B4-BE49-F238E27FC236}">
                <a16:creationId xmlns:a16="http://schemas.microsoft.com/office/drawing/2014/main" id="{65F906DB-E978-6178-7A75-D18EC9078CC6}"/>
              </a:ext>
            </a:extLst>
          </p:cNvPr>
          <p:cNvGraphicFramePr>
            <a:graphicFrameLocks noGrp="1"/>
          </p:cNvGraphicFramePr>
          <p:nvPr>
            <p:extLst>
              <p:ext uri="{D42A27DB-BD31-4B8C-83A1-F6EECF244321}">
                <p14:modId xmlns:p14="http://schemas.microsoft.com/office/powerpoint/2010/main" val="4289519154"/>
              </p:ext>
            </p:extLst>
          </p:nvPr>
        </p:nvGraphicFramePr>
        <p:xfrm>
          <a:off x="2055097" y="3970450"/>
          <a:ext cx="4953000" cy="388620"/>
        </p:xfrm>
        <a:graphic>
          <a:graphicData uri="http://schemas.openxmlformats.org/drawingml/2006/table">
            <a:tbl>
              <a:tblPr firstRow="1" bandRow="1"/>
              <a:tblGrid>
                <a:gridCol w="495300">
                  <a:extLst>
                    <a:ext uri="{9D8B030D-6E8A-4147-A177-3AD203B41FA5}">
                      <a16:colId xmlns:a16="http://schemas.microsoft.com/office/drawing/2014/main" val="1446711579"/>
                    </a:ext>
                  </a:extLst>
                </a:gridCol>
                <a:gridCol w="495300">
                  <a:extLst>
                    <a:ext uri="{9D8B030D-6E8A-4147-A177-3AD203B41FA5}">
                      <a16:colId xmlns:a16="http://schemas.microsoft.com/office/drawing/2014/main" val="3708778780"/>
                    </a:ext>
                  </a:extLst>
                </a:gridCol>
                <a:gridCol w="495300">
                  <a:extLst>
                    <a:ext uri="{9D8B030D-6E8A-4147-A177-3AD203B41FA5}">
                      <a16:colId xmlns:a16="http://schemas.microsoft.com/office/drawing/2014/main" val="646268686"/>
                    </a:ext>
                  </a:extLst>
                </a:gridCol>
                <a:gridCol w="495300">
                  <a:extLst>
                    <a:ext uri="{9D8B030D-6E8A-4147-A177-3AD203B41FA5}">
                      <a16:colId xmlns:a16="http://schemas.microsoft.com/office/drawing/2014/main" val="3876944051"/>
                    </a:ext>
                  </a:extLst>
                </a:gridCol>
                <a:gridCol w="495300">
                  <a:extLst>
                    <a:ext uri="{9D8B030D-6E8A-4147-A177-3AD203B41FA5}">
                      <a16:colId xmlns:a16="http://schemas.microsoft.com/office/drawing/2014/main" val="2003309046"/>
                    </a:ext>
                  </a:extLst>
                </a:gridCol>
                <a:gridCol w="495300">
                  <a:extLst>
                    <a:ext uri="{9D8B030D-6E8A-4147-A177-3AD203B41FA5}">
                      <a16:colId xmlns:a16="http://schemas.microsoft.com/office/drawing/2014/main" val="3616012074"/>
                    </a:ext>
                  </a:extLst>
                </a:gridCol>
                <a:gridCol w="495300">
                  <a:extLst>
                    <a:ext uri="{9D8B030D-6E8A-4147-A177-3AD203B41FA5}">
                      <a16:colId xmlns:a16="http://schemas.microsoft.com/office/drawing/2014/main" val="3349858619"/>
                    </a:ext>
                  </a:extLst>
                </a:gridCol>
                <a:gridCol w="495300">
                  <a:extLst>
                    <a:ext uri="{9D8B030D-6E8A-4147-A177-3AD203B41FA5}">
                      <a16:colId xmlns:a16="http://schemas.microsoft.com/office/drawing/2014/main" val="1584784492"/>
                    </a:ext>
                  </a:extLst>
                </a:gridCol>
                <a:gridCol w="495300">
                  <a:extLst>
                    <a:ext uri="{9D8B030D-6E8A-4147-A177-3AD203B41FA5}">
                      <a16:colId xmlns:a16="http://schemas.microsoft.com/office/drawing/2014/main" val="1790256520"/>
                    </a:ext>
                  </a:extLst>
                </a:gridCol>
                <a:gridCol w="495300">
                  <a:extLst>
                    <a:ext uri="{9D8B030D-6E8A-4147-A177-3AD203B41FA5}">
                      <a16:colId xmlns:a16="http://schemas.microsoft.com/office/drawing/2014/main" val="2426400211"/>
                    </a:ext>
                  </a:extLst>
                </a:gridCol>
              </a:tblGrid>
              <a:tr h="278130">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a:t>
                      </a:r>
                      <a:endParaRPr kumimoji="1" lang="en-US" altLang="ja-JP" sz="700" dirty="0">
                        <a:latin typeface="Meiryo UI" panose="020B0604030504040204" pitchFamily="50" charset="-128"/>
                        <a:ea typeface="Meiryo UI" panose="020B0604030504040204" pitchFamily="50" charset="-128"/>
                      </a:endParaRPr>
                    </a:p>
                    <a:p>
                      <a:pPr algn="ct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700" dirty="0">
                          <a:latin typeface="Meiryo UI" panose="020B0604030504040204" pitchFamily="50" charset="-128"/>
                          <a:ea typeface="Meiryo UI" panose="020B0604030504040204" pitchFamily="50" charset="-128"/>
                        </a:rPr>
                        <a:t>***</a:t>
                      </a:r>
                    </a:p>
                    <a:p>
                      <a:pPr algn="ct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宮崎</a:t>
                      </a: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宮崎</a:t>
                      </a: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宮崎</a:t>
                      </a: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宮崎</a:t>
                      </a: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71486912"/>
                  </a:ext>
                </a:extLst>
              </a:tr>
            </a:tbl>
          </a:graphicData>
        </a:graphic>
      </p:graphicFrame>
      <p:sp>
        <p:nvSpPr>
          <p:cNvPr id="44" name="正方形/長方形 43">
            <a:extLst>
              <a:ext uri="{FF2B5EF4-FFF2-40B4-BE49-F238E27FC236}">
                <a16:creationId xmlns:a16="http://schemas.microsoft.com/office/drawing/2014/main" id="{A8B512A0-E13F-FD6D-7483-42B3B9470E81}"/>
              </a:ext>
            </a:extLst>
          </p:cNvPr>
          <p:cNvSpPr/>
          <p:nvPr/>
        </p:nvSpPr>
        <p:spPr>
          <a:xfrm>
            <a:off x="1993099" y="3409011"/>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46" name="正方形/長方形 45">
            <a:extLst>
              <a:ext uri="{FF2B5EF4-FFF2-40B4-BE49-F238E27FC236}">
                <a16:creationId xmlns:a16="http://schemas.microsoft.com/office/drawing/2014/main" id="{64A90E53-D8B2-9E23-8C19-ACFE433CF771}"/>
              </a:ext>
            </a:extLst>
          </p:cNvPr>
          <p:cNvSpPr/>
          <p:nvPr/>
        </p:nvSpPr>
        <p:spPr>
          <a:xfrm>
            <a:off x="2055097" y="3984006"/>
            <a:ext cx="4474712" cy="360000"/>
          </a:xfrm>
          <a:prstGeom prst="rect">
            <a:avLst/>
          </a:prstGeom>
          <a:noFill/>
          <a:ln w="3175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50" name="テキスト ボックス 49">
            <a:extLst>
              <a:ext uri="{FF2B5EF4-FFF2-40B4-BE49-F238E27FC236}">
                <a16:creationId xmlns:a16="http://schemas.microsoft.com/office/drawing/2014/main" id="{E90C21E4-0D63-AD6D-54C5-82B0468CEC17}"/>
              </a:ext>
            </a:extLst>
          </p:cNvPr>
          <p:cNvSpPr txBox="1"/>
          <p:nvPr/>
        </p:nvSpPr>
        <p:spPr>
          <a:xfrm>
            <a:off x="6064896" y="3736802"/>
            <a:ext cx="885179" cy="230832"/>
          </a:xfrm>
          <a:prstGeom prst="rect">
            <a:avLst/>
          </a:prstGeom>
          <a:noFill/>
        </p:spPr>
        <p:txBody>
          <a:bodyPr wrap="non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ベストショット②</a:t>
            </a:r>
          </a:p>
        </p:txBody>
      </p:sp>
      <p:cxnSp>
        <p:nvCxnSpPr>
          <p:cNvPr id="51" name="直線矢印コネクタ 50">
            <a:extLst>
              <a:ext uri="{FF2B5EF4-FFF2-40B4-BE49-F238E27FC236}">
                <a16:creationId xmlns:a16="http://schemas.microsoft.com/office/drawing/2014/main" id="{4633621F-C379-10E0-91DD-819553CDA673}"/>
              </a:ext>
            </a:extLst>
          </p:cNvPr>
          <p:cNvCxnSpPr>
            <a:cxnSpLocks/>
          </p:cNvCxnSpPr>
          <p:nvPr/>
        </p:nvCxnSpPr>
        <p:spPr>
          <a:xfrm flipH="1">
            <a:off x="5952841" y="3814118"/>
            <a:ext cx="180635" cy="152960"/>
          </a:xfrm>
          <a:prstGeom prst="straightConnector1">
            <a:avLst/>
          </a:prstGeom>
          <a:noFill/>
          <a:ln w="38100" cap="flat" cmpd="sng" algn="ctr">
            <a:solidFill>
              <a:sysClr val="windowText" lastClr="000000"/>
            </a:solidFill>
            <a:prstDash val="solid"/>
            <a:miter lim="800000"/>
            <a:tailEnd type="triangle"/>
          </a:ln>
          <a:effectLst/>
        </p:spPr>
      </p:cxnSp>
      <p:pic>
        <p:nvPicPr>
          <p:cNvPr id="52" name="Picture 77">
            <a:extLst>
              <a:ext uri="{FF2B5EF4-FFF2-40B4-BE49-F238E27FC236}">
                <a16:creationId xmlns:a16="http://schemas.microsoft.com/office/drawing/2014/main" id="{F2D8B276-4E9B-6019-2DDE-52804E6C76E1}"/>
              </a:ext>
            </a:extLst>
          </p:cNvPr>
          <p:cNvPicPr preferRelativeResize="0">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86271" y="3460076"/>
            <a:ext cx="280988" cy="142875"/>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テキスト ボックス 53">
            <a:extLst>
              <a:ext uri="{FF2B5EF4-FFF2-40B4-BE49-F238E27FC236}">
                <a16:creationId xmlns:a16="http://schemas.microsoft.com/office/drawing/2014/main" id="{C13BB6AB-429A-344F-B6F3-3301F8C65C4F}"/>
              </a:ext>
            </a:extLst>
          </p:cNvPr>
          <p:cNvSpPr txBox="1"/>
          <p:nvPr/>
        </p:nvSpPr>
        <p:spPr>
          <a:xfrm>
            <a:off x="5700058" y="4308736"/>
            <a:ext cx="941828" cy="215444"/>
          </a:xfrm>
          <a:prstGeom prst="rect">
            <a:avLst/>
          </a:prstGeom>
          <a:noFill/>
        </p:spPr>
        <p:txBody>
          <a:bodyPr wrap="square" rtlCol="0">
            <a:spAutoFit/>
          </a:bodyPr>
          <a:lstStyle/>
          <a:p>
            <a:r>
              <a:rPr lang="ja-JP" altLang="en-US" sz="800" dirty="0">
                <a:solidFill>
                  <a:prstClr val="black"/>
                </a:solidFill>
                <a:latin typeface="Yu Gothic UI" panose="020B0500000000000000" pitchFamily="34" charset="-128"/>
                <a:ea typeface="Yu Gothic UI" panose="020B0500000000000000" pitchFamily="34" charset="-128"/>
              </a:rPr>
              <a:t>最大</a:t>
            </a:r>
            <a:r>
              <a:rPr lang="en-US" altLang="ja-JP" sz="800" dirty="0">
                <a:solidFill>
                  <a:prstClr val="black"/>
                </a:solidFill>
                <a:latin typeface="Yu Gothic UI" panose="020B0500000000000000" pitchFamily="34" charset="-128"/>
                <a:ea typeface="Yu Gothic UI" panose="020B0500000000000000" pitchFamily="34" charset="-128"/>
              </a:rPr>
              <a:t>9</a:t>
            </a:r>
            <a:r>
              <a:rPr lang="ja-JP" altLang="en-US" sz="800" dirty="0">
                <a:solidFill>
                  <a:prstClr val="black"/>
                </a:solidFill>
                <a:latin typeface="Yu Gothic UI" panose="020B0500000000000000" pitchFamily="34" charset="-128"/>
                <a:ea typeface="Yu Gothic UI" panose="020B0500000000000000" pitchFamily="34" charset="-128"/>
              </a:rPr>
              <a:t>フレーム参照</a:t>
            </a:r>
          </a:p>
        </p:txBody>
      </p:sp>
      <p:sp>
        <p:nvSpPr>
          <p:cNvPr id="55" name="AutoShape 75">
            <a:extLst>
              <a:ext uri="{FF2B5EF4-FFF2-40B4-BE49-F238E27FC236}">
                <a16:creationId xmlns:a16="http://schemas.microsoft.com/office/drawing/2014/main" id="{641D8E49-D985-9DC2-4FAA-3EE31D2249D7}"/>
              </a:ext>
            </a:extLst>
          </p:cNvPr>
          <p:cNvSpPr>
            <a:spLocks noChangeArrowheads="1"/>
          </p:cNvSpPr>
          <p:nvPr/>
        </p:nvSpPr>
        <p:spPr bwMode="auto">
          <a:xfrm>
            <a:off x="189980" y="3025163"/>
            <a:ext cx="3335604" cy="196871"/>
          </a:xfrm>
          <a:prstGeom prst="roundRect">
            <a:avLst>
              <a:gd name="adj" fmla="val 16667"/>
            </a:avLst>
          </a:prstGeom>
          <a:solidFill>
            <a:srgbClr val="5B9BD5">
              <a:lumMod val="40000"/>
              <a:lumOff val="60000"/>
            </a:srgbClr>
          </a:solidFill>
          <a:ln w="25400">
            <a:solidFill>
              <a:srgbClr val="5B9BD5">
                <a:shade val="50000"/>
              </a:srgbClr>
            </a:solidFill>
          </a:ln>
          <a:effectLst/>
        </p:spPr>
        <p:txBody>
          <a:bodyPr wrap="square" lIns="13500" tIns="8100" rIns="13500" bIns="8100" anchor="ctr">
            <a:spAutoFit/>
          </a:bodyPr>
          <a:lstStyle/>
          <a:p>
            <a:pPr>
              <a:defRPr/>
            </a:pPr>
            <a:r>
              <a:rPr kumimoji="0" lang="ja-JP" altLang="en-US" sz="1050"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ベストショット判定に使用する最低枚数：</a:t>
            </a:r>
            <a:r>
              <a:rPr kumimoji="0" lang="en-US" altLang="ja-JP" sz="1050" b="1" kern="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2</a:t>
            </a:r>
            <a:r>
              <a:rPr kumimoji="0" lang="ja-JP" altLang="en-US" sz="1050" b="1" kern="0"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枚</a:t>
            </a:r>
            <a:r>
              <a:rPr kumimoji="0" lang="ja-JP" altLang="en-US" sz="1050"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の場合</a:t>
            </a:r>
          </a:p>
        </p:txBody>
      </p:sp>
      <p:sp>
        <p:nvSpPr>
          <p:cNvPr id="56" name="テキスト ボックス 55">
            <a:extLst>
              <a:ext uri="{FF2B5EF4-FFF2-40B4-BE49-F238E27FC236}">
                <a16:creationId xmlns:a16="http://schemas.microsoft.com/office/drawing/2014/main" id="{43001F11-985B-BE6F-3EEB-39643BEA067F}"/>
              </a:ext>
            </a:extLst>
          </p:cNvPr>
          <p:cNvSpPr txBox="1"/>
          <p:nvPr/>
        </p:nvSpPr>
        <p:spPr>
          <a:xfrm>
            <a:off x="472815" y="2521057"/>
            <a:ext cx="937681" cy="215444"/>
          </a:xfrm>
          <a:prstGeom prst="rect">
            <a:avLst/>
          </a:prstGeom>
          <a:noFill/>
        </p:spPr>
        <p:txBody>
          <a:bodyPr wrap="square" rtlCol="0">
            <a:spAutoFit/>
          </a:bodyPr>
          <a:lstStyle/>
          <a:p>
            <a:r>
              <a:rPr lang="ja-JP" altLang="en-US" sz="800" dirty="0">
                <a:solidFill>
                  <a:prstClr val="black"/>
                </a:solidFill>
                <a:latin typeface="Yu Gothic UI" panose="020B0500000000000000" pitchFamily="34" charset="-128"/>
                <a:ea typeface="Yu Gothic UI" panose="020B0500000000000000" pitchFamily="34" charset="-128"/>
              </a:rPr>
              <a:t>最大</a:t>
            </a:r>
            <a:r>
              <a:rPr lang="en-US" altLang="ja-JP" sz="800" dirty="0">
                <a:solidFill>
                  <a:prstClr val="black"/>
                </a:solidFill>
                <a:latin typeface="Yu Gothic UI" panose="020B0500000000000000" pitchFamily="34" charset="-128"/>
                <a:ea typeface="Yu Gothic UI" panose="020B0500000000000000" pitchFamily="34" charset="-128"/>
              </a:rPr>
              <a:t>9</a:t>
            </a:r>
            <a:r>
              <a:rPr lang="ja-JP" altLang="en-US" sz="800" dirty="0">
                <a:solidFill>
                  <a:prstClr val="black"/>
                </a:solidFill>
                <a:latin typeface="Yu Gothic UI" panose="020B0500000000000000" pitchFamily="34" charset="-128"/>
                <a:ea typeface="Yu Gothic UI" panose="020B0500000000000000" pitchFamily="34" charset="-128"/>
              </a:rPr>
              <a:t>フレーム参照</a:t>
            </a:r>
          </a:p>
        </p:txBody>
      </p:sp>
      <p:sp>
        <p:nvSpPr>
          <p:cNvPr id="57" name="テキスト ボックス 56">
            <a:extLst>
              <a:ext uri="{FF2B5EF4-FFF2-40B4-BE49-F238E27FC236}">
                <a16:creationId xmlns:a16="http://schemas.microsoft.com/office/drawing/2014/main" id="{30F305B7-7DA8-6853-74FE-260123BB8341}"/>
              </a:ext>
            </a:extLst>
          </p:cNvPr>
          <p:cNvSpPr txBox="1"/>
          <p:nvPr/>
        </p:nvSpPr>
        <p:spPr>
          <a:xfrm>
            <a:off x="3993102" y="4459919"/>
            <a:ext cx="2018538" cy="507831"/>
          </a:xfrm>
          <a:prstGeom prst="rect">
            <a:avLst/>
          </a:prstGeom>
          <a:noFill/>
        </p:spPr>
        <p:txBody>
          <a:bodyPr wrap="squar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最大</a:t>
            </a:r>
            <a:r>
              <a:rPr lang="en-US" altLang="ja-JP" sz="900" dirty="0">
                <a:solidFill>
                  <a:prstClr val="black"/>
                </a:solidFill>
                <a:latin typeface="Yu Gothic UI" panose="020B0500000000000000" pitchFamily="34" charset="-128"/>
                <a:ea typeface="Yu Gothic UI" panose="020B0500000000000000" pitchFamily="34" charset="-128"/>
              </a:rPr>
              <a:t>9</a:t>
            </a:r>
            <a:r>
              <a:rPr lang="ja-JP" altLang="en-US" sz="900" dirty="0">
                <a:solidFill>
                  <a:prstClr val="black"/>
                </a:solidFill>
                <a:latin typeface="Yu Gothic UI" panose="020B0500000000000000" pitchFamily="34" charset="-128"/>
                <a:ea typeface="Yu Gothic UI" panose="020B0500000000000000" pitchFamily="34" charset="-128"/>
              </a:rPr>
              <a:t>フレームのうち、認識がある枚数が</a:t>
            </a:r>
            <a:r>
              <a:rPr lang="ja-JP" altLang="en-US" sz="900" b="1" dirty="0">
                <a:solidFill>
                  <a:srgbClr val="FF0000"/>
                </a:solidFill>
                <a:latin typeface="Yu Gothic UI" panose="020B0500000000000000" pitchFamily="34" charset="-128"/>
                <a:ea typeface="Yu Gothic UI" panose="020B0500000000000000" pitchFamily="34" charset="-128"/>
              </a:rPr>
              <a:t>最低枚数（</a:t>
            </a:r>
            <a:r>
              <a:rPr lang="en-US" altLang="ja-JP" sz="900" b="1" dirty="0">
                <a:solidFill>
                  <a:srgbClr val="FF0000"/>
                </a:solidFill>
                <a:latin typeface="Yu Gothic UI" panose="020B0500000000000000" pitchFamily="34" charset="-128"/>
                <a:ea typeface="Yu Gothic UI" panose="020B0500000000000000" pitchFamily="34" charset="-128"/>
              </a:rPr>
              <a:t>2</a:t>
            </a:r>
            <a:r>
              <a:rPr lang="ja-JP" altLang="en-US" sz="900" b="1" dirty="0">
                <a:solidFill>
                  <a:srgbClr val="FF0000"/>
                </a:solidFill>
                <a:latin typeface="Yu Gothic UI" panose="020B0500000000000000" pitchFamily="34" charset="-128"/>
                <a:ea typeface="Yu Gothic UI" panose="020B0500000000000000" pitchFamily="34" charset="-128"/>
              </a:rPr>
              <a:t>枚）未満の場合はベストショット判定を行わない</a:t>
            </a:r>
            <a:r>
              <a:rPr lang="ja-JP" altLang="en-US" sz="900" dirty="0">
                <a:solidFill>
                  <a:prstClr val="black"/>
                </a:solidFill>
                <a:latin typeface="Yu Gothic UI" panose="020B0500000000000000" pitchFamily="34" charset="-128"/>
                <a:ea typeface="Yu Gothic UI" panose="020B0500000000000000" pitchFamily="34" charset="-128"/>
              </a:rPr>
              <a:t>ため、</a:t>
            </a:r>
            <a:r>
              <a:rPr lang="ja-JP" altLang="en-US" sz="900" b="1" dirty="0">
                <a:solidFill>
                  <a:srgbClr val="FF0000"/>
                </a:solidFill>
                <a:latin typeface="Yu Gothic UI" panose="020B0500000000000000" pitchFamily="34" charset="-128"/>
                <a:ea typeface="Yu Gothic UI" panose="020B0500000000000000" pitchFamily="34" charset="-128"/>
              </a:rPr>
              <a:t>送信しない</a:t>
            </a:r>
          </a:p>
        </p:txBody>
      </p:sp>
      <p:sp>
        <p:nvSpPr>
          <p:cNvPr id="58" name="テキスト ボックス 57">
            <a:extLst>
              <a:ext uri="{FF2B5EF4-FFF2-40B4-BE49-F238E27FC236}">
                <a16:creationId xmlns:a16="http://schemas.microsoft.com/office/drawing/2014/main" id="{2EAB740F-9981-8E30-35BA-7EDC4B4199E2}"/>
              </a:ext>
            </a:extLst>
          </p:cNvPr>
          <p:cNvSpPr txBox="1"/>
          <p:nvPr/>
        </p:nvSpPr>
        <p:spPr>
          <a:xfrm>
            <a:off x="6477181" y="4469200"/>
            <a:ext cx="2291070" cy="507831"/>
          </a:xfrm>
          <a:prstGeom prst="rect">
            <a:avLst/>
          </a:prstGeom>
          <a:noFill/>
        </p:spPr>
        <p:txBody>
          <a:bodyPr wrap="squar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最大</a:t>
            </a:r>
            <a:r>
              <a:rPr lang="en-US" altLang="ja-JP" sz="900" dirty="0">
                <a:solidFill>
                  <a:prstClr val="black"/>
                </a:solidFill>
                <a:latin typeface="Yu Gothic UI" panose="020B0500000000000000" pitchFamily="34" charset="-128"/>
                <a:ea typeface="Yu Gothic UI" panose="020B0500000000000000" pitchFamily="34" charset="-128"/>
              </a:rPr>
              <a:t>9</a:t>
            </a:r>
            <a:r>
              <a:rPr lang="ja-JP" altLang="en-US" sz="900" dirty="0">
                <a:solidFill>
                  <a:prstClr val="black"/>
                </a:solidFill>
                <a:latin typeface="Yu Gothic UI" panose="020B0500000000000000" pitchFamily="34" charset="-128"/>
                <a:ea typeface="Yu Gothic UI" panose="020B0500000000000000" pitchFamily="34" charset="-128"/>
              </a:rPr>
              <a:t>フレームのうち、認識がある６枚を使ってベストショット判定を行い、 （前回と）異なる結果のため、結果を</a:t>
            </a:r>
            <a:r>
              <a:rPr lang="ja-JP" altLang="en-US" sz="900" b="1" dirty="0">
                <a:solidFill>
                  <a:srgbClr val="FF0000"/>
                </a:solidFill>
                <a:latin typeface="Yu Gothic UI" panose="020B0500000000000000" pitchFamily="34" charset="-128"/>
                <a:ea typeface="Yu Gothic UI" panose="020B0500000000000000" pitchFamily="34" charset="-128"/>
              </a:rPr>
              <a:t>送信する</a:t>
            </a:r>
          </a:p>
        </p:txBody>
      </p:sp>
      <p:sp>
        <p:nvSpPr>
          <p:cNvPr id="59" name="テキスト ボックス 58">
            <a:extLst>
              <a:ext uri="{FF2B5EF4-FFF2-40B4-BE49-F238E27FC236}">
                <a16:creationId xmlns:a16="http://schemas.microsoft.com/office/drawing/2014/main" id="{7587948C-0CE5-C633-A577-6E9B11C539D3}"/>
              </a:ext>
            </a:extLst>
          </p:cNvPr>
          <p:cNvSpPr txBox="1"/>
          <p:nvPr/>
        </p:nvSpPr>
        <p:spPr>
          <a:xfrm>
            <a:off x="3858768" y="587282"/>
            <a:ext cx="2566440" cy="400110"/>
          </a:xfrm>
          <a:prstGeom prst="rect">
            <a:avLst/>
          </a:prstGeom>
          <a:noFill/>
        </p:spPr>
        <p:txBody>
          <a:bodyPr wrap="square" rtlCol="0">
            <a:spAutoFit/>
          </a:bodyPr>
          <a:lstStyle/>
          <a:p>
            <a:r>
              <a:rPr lang="ja-JP" altLang="en-US" sz="1000" b="1" dirty="0">
                <a:solidFill>
                  <a:srgbClr val="FF0000"/>
                </a:solidFill>
                <a:latin typeface="Yu Gothic UI" panose="020B0500000000000000" pitchFamily="34" charset="-128"/>
                <a:ea typeface="Yu Gothic UI" panose="020B0500000000000000" pitchFamily="34" charset="-128"/>
              </a:rPr>
              <a:t>ベストショット判定に使用する最低枚数以上の認識結果を用いて、ベストショット判定を行う</a:t>
            </a:r>
          </a:p>
        </p:txBody>
      </p:sp>
      <p:sp>
        <p:nvSpPr>
          <p:cNvPr id="60" name="テキスト ボックス 59">
            <a:extLst>
              <a:ext uri="{FF2B5EF4-FFF2-40B4-BE49-F238E27FC236}">
                <a16:creationId xmlns:a16="http://schemas.microsoft.com/office/drawing/2014/main" id="{94E7DBA4-8669-011E-29A0-380142AA226A}"/>
              </a:ext>
            </a:extLst>
          </p:cNvPr>
          <p:cNvSpPr txBox="1"/>
          <p:nvPr/>
        </p:nvSpPr>
        <p:spPr>
          <a:xfrm>
            <a:off x="342456" y="4376099"/>
            <a:ext cx="1354760" cy="215444"/>
          </a:xfrm>
          <a:prstGeom prst="rect">
            <a:avLst/>
          </a:prstGeom>
          <a:noFill/>
        </p:spPr>
        <p:txBody>
          <a:bodyPr wrap="square" rtlCol="0">
            <a:spAutoFit/>
          </a:bodyPr>
          <a:lstStyle/>
          <a:p>
            <a:r>
              <a:rPr lang="ja-JP" altLang="en-US" sz="800" dirty="0">
                <a:solidFill>
                  <a:prstClr val="black"/>
                </a:solidFill>
                <a:latin typeface="Yu Gothic UI" panose="020B0500000000000000" pitchFamily="34" charset="-128"/>
                <a:ea typeface="Yu Gothic UI" panose="020B0500000000000000" pitchFamily="34" charset="-128"/>
              </a:rPr>
              <a:t>最大</a:t>
            </a:r>
            <a:r>
              <a:rPr lang="en-US" altLang="ja-JP" sz="800" dirty="0">
                <a:solidFill>
                  <a:prstClr val="black"/>
                </a:solidFill>
                <a:latin typeface="Yu Gothic UI" panose="020B0500000000000000" pitchFamily="34" charset="-128"/>
                <a:ea typeface="Yu Gothic UI" panose="020B0500000000000000" pitchFamily="34" charset="-128"/>
              </a:rPr>
              <a:t>9</a:t>
            </a:r>
            <a:r>
              <a:rPr lang="ja-JP" altLang="en-US" sz="800" dirty="0">
                <a:solidFill>
                  <a:prstClr val="black"/>
                </a:solidFill>
                <a:latin typeface="Yu Gothic UI" panose="020B0500000000000000" pitchFamily="34" charset="-128"/>
                <a:ea typeface="Yu Gothic UI" panose="020B0500000000000000" pitchFamily="34" charset="-128"/>
              </a:rPr>
              <a:t>フレーム参照</a:t>
            </a:r>
          </a:p>
        </p:txBody>
      </p:sp>
      <p:sp>
        <p:nvSpPr>
          <p:cNvPr id="61" name="テキスト ボックス 60">
            <a:extLst>
              <a:ext uri="{FF2B5EF4-FFF2-40B4-BE49-F238E27FC236}">
                <a16:creationId xmlns:a16="http://schemas.microsoft.com/office/drawing/2014/main" id="{6C777AFC-11F4-31BB-38CD-F592DF529CE7}"/>
              </a:ext>
            </a:extLst>
          </p:cNvPr>
          <p:cNvSpPr txBox="1"/>
          <p:nvPr/>
        </p:nvSpPr>
        <p:spPr>
          <a:xfrm>
            <a:off x="5697606" y="2458862"/>
            <a:ext cx="937681" cy="215444"/>
          </a:xfrm>
          <a:prstGeom prst="rect">
            <a:avLst/>
          </a:prstGeom>
          <a:noFill/>
        </p:spPr>
        <p:txBody>
          <a:bodyPr wrap="square" rtlCol="0">
            <a:spAutoFit/>
          </a:bodyPr>
          <a:lstStyle/>
          <a:p>
            <a:r>
              <a:rPr lang="ja-JP" altLang="en-US" sz="800" dirty="0">
                <a:solidFill>
                  <a:prstClr val="black"/>
                </a:solidFill>
                <a:latin typeface="Yu Gothic UI" panose="020B0500000000000000" pitchFamily="34" charset="-128"/>
                <a:ea typeface="Yu Gothic UI" panose="020B0500000000000000" pitchFamily="34" charset="-128"/>
              </a:rPr>
              <a:t>最大</a:t>
            </a:r>
            <a:r>
              <a:rPr lang="en-US" altLang="ja-JP" sz="800" dirty="0">
                <a:solidFill>
                  <a:prstClr val="black"/>
                </a:solidFill>
                <a:latin typeface="Yu Gothic UI" panose="020B0500000000000000" pitchFamily="34" charset="-128"/>
                <a:ea typeface="Yu Gothic UI" panose="020B0500000000000000" pitchFamily="34" charset="-128"/>
              </a:rPr>
              <a:t>9</a:t>
            </a:r>
            <a:r>
              <a:rPr lang="ja-JP" altLang="en-US" sz="800" dirty="0">
                <a:solidFill>
                  <a:prstClr val="black"/>
                </a:solidFill>
                <a:latin typeface="Yu Gothic UI" panose="020B0500000000000000" pitchFamily="34" charset="-128"/>
                <a:ea typeface="Yu Gothic UI" panose="020B0500000000000000" pitchFamily="34" charset="-128"/>
              </a:rPr>
              <a:t>フレーム参照</a:t>
            </a:r>
          </a:p>
        </p:txBody>
      </p:sp>
      <p:sp>
        <p:nvSpPr>
          <p:cNvPr id="25" name="正方形/長方形 24">
            <a:extLst>
              <a:ext uri="{FF2B5EF4-FFF2-40B4-BE49-F238E27FC236}">
                <a16:creationId xmlns:a16="http://schemas.microsoft.com/office/drawing/2014/main" id="{E76A57FB-7F8B-8645-1CD5-D94CCFBE1666}"/>
              </a:ext>
            </a:extLst>
          </p:cNvPr>
          <p:cNvSpPr/>
          <p:nvPr/>
        </p:nvSpPr>
        <p:spPr>
          <a:xfrm>
            <a:off x="3564292" y="2089719"/>
            <a:ext cx="468000" cy="432000"/>
          </a:xfrm>
          <a:prstGeom prst="rect">
            <a:avLst/>
          </a:prstGeom>
          <a:noFill/>
          <a:ln w="25400" cap="flat" cmpd="sng" algn="ctr">
            <a:solidFill>
              <a:srgbClr val="5B9BD5">
                <a:shade val="50000"/>
              </a:srgbClr>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cxnSp>
        <p:nvCxnSpPr>
          <p:cNvPr id="27" name="直線矢印コネクタ 26">
            <a:extLst>
              <a:ext uri="{FF2B5EF4-FFF2-40B4-BE49-F238E27FC236}">
                <a16:creationId xmlns:a16="http://schemas.microsoft.com/office/drawing/2014/main" id="{DD2B9324-30BF-6D10-8986-32DC50AF954A}"/>
              </a:ext>
            </a:extLst>
          </p:cNvPr>
          <p:cNvCxnSpPr>
            <a:cxnSpLocks/>
            <a:stCxn id="26" idx="1"/>
          </p:cNvCxnSpPr>
          <p:nvPr/>
        </p:nvCxnSpPr>
        <p:spPr>
          <a:xfrm flipH="1">
            <a:off x="3971139" y="1945377"/>
            <a:ext cx="223489" cy="192329"/>
          </a:xfrm>
          <a:prstGeom prst="straightConnector1">
            <a:avLst/>
          </a:prstGeom>
          <a:noFill/>
          <a:ln w="38100" cap="flat" cmpd="sng" algn="ctr">
            <a:solidFill>
              <a:sysClr val="windowText" lastClr="000000"/>
            </a:solidFill>
            <a:prstDash val="solid"/>
            <a:miter lim="800000"/>
            <a:tailEnd type="triangle"/>
          </a:ln>
          <a:effectLst/>
        </p:spPr>
      </p:cxnSp>
      <p:cxnSp>
        <p:nvCxnSpPr>
          <p:cNvPr id="30" name="直線矢印コネクタ 29">
            <a:extLst>
              <a:ext uri="{FF2B5EF4-FFF2-40B4-BE49-F238E27FC236}">
                <a16:creationId xmlns:a16="http://schemas.microsoft.com/office/drawing/2014/main" id="{D8E5EBCA-DCEA-DC97-D6E5-2FFF74FBA52C}"/>
              </a:ext>
            </a:extLst>
          </p:cNvPr>
          <p:cNvCxnSpPr>
            <a:cxnSpLocks/>
            <a:stCxn id="29" idx="1"/>
          </p:cNvCxnSpPr>
          <p:nvPr/>
        </p:nvCxnSpPr>
        <p:spPr>
          <a:xfrm flipH="1">
            <a:off x="5969828" y="1973422"/>
            <a:ext cx="197771" cy="186325"/>
          </a:xfrm>
          <a:prstGeom prst="straightConnector1">
            <a:avLst/>
          </a:prstGeom>
          <a:noFill/>
          <a:ln w="38100" cap="flat" cmpd="sng" algn="ctr">
            <a:solidFill>
              <a:sysClr val="windowText" lastClr="000000"/>
            </a:solidFill>
            <a:prstDash val="solid"/>
            <a:miter lim="800000"/>
            <a:tailEnd type="triangle"/>
          </a:ln>
          <a:effectLst/>
        </p:spPr>
      </p:cxnSp>
      <p:sp>
        <p:nvSpPr>
          <p:cNvPr id="68" name="正方形/長方形 67">
            <a:extLst>
              <a:ext uri="{FF2B5EF4-FFF2-40B4-BE49-F238E27FC236}">
                <a16:creationId xmlns:a16="http://schemas.microsoft.com/office/drawing/2014/main" id="{D83DC47A-7951-1C8E-F0B3-10C7D7E27737}"/>
              </a:ext>
            </a:extLst>
          </p:cNvPr>
          <p:cNvSpPr/>
          <p:nvPr/>
        </p:nvSpPr>
        <p:spPr>
          <a:xfrm>
            <a:off x="6004617" y="2656840"/>
            <a:ext cx="540328" cy="273941"/>
          </a:xfrm>
          <a:prstGeom prst="rect">
            <a:avLst/>
          </a:prstGeom>
          <a:solidFill>
            <a:srgbClr val="5B9B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t>送信タイミング②</a:t>
            </a:r>
          </a:p>
        </p:txBody>
      </p:sp>
      <p:sp>
        <p:nvSpPr>
          <p:cNvPr id="69" name="正方形/長方形 68">
            <a:extLst>
              <a:ext uri="{FF2B5EF4-FFF2-40B4-BE49-F238E27FC236}">
                <a16:creationId xmlns:a16="http://schemas.microsoft.com/office/drawing/2014/main" id="{1DD878F7-C0E2-409C-7DE0-5AF66297F869}"/>
              </a:ext>
            </a:extLst>
          </p:cNvPr>
          <p:cNvSpPr/>
          <p:nvPr/>
        </p:nvSpPr>
        <p:spPr>
          <a:xfrm>
            <a:off x="3497707" y="4493256"/>
            <a:ext cx="540328" cy="273941"/>
          </a:xfrm>
          <a:prstGeom prst="rect">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t>送信タイミング①</a:t>
            </a:r>
          </a:p>
        </p:txBody>
      </p:sp>
      <p:sp>
        <p:nvSpPr>
          <p:cNvPr id="70" name="正方形/長方形 69">
            <a:extLst>
              <a:ext uri="{FF2B5EF4-FFF2-40B4-BE49-F238E27FC236}">
                <a16:creationId xmlns:a16="http://schemas.microsoft.com/office/drawing/2014/main" id="{A1896F8E-7BF2-41B8-924A-FB81FF8BA873}"/>
              </a:ext>
            </a:extLst>
          </p:cNvPr>
          <p:cNvSpPr/>
          <p:nvPr/>
        </p:nvSpPr>
        <p:spPr>
          <a:xfrm>
            <a:off x="5981567" y="4493256"/>
            <a:ext cx="540328" cy="273941"/>
          </a:xfrm>
          <a:prstGeom prst="rect">
            <a:avLst/>
          </a:prstGeom>
          <a:solidFill>
            <a:srgbClr val="5B9B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t>送信タイミング②</a:t>
            </a:r>
          </a:p>
        </p:txBody>
      </p:sp>
      <p:sp>
        <p:nvSpPr>
          <p:cNvPr id="71" name="正方形/長方形 70">
            <a:extLst>
              <a:ext uri="{FF2B5EF4-FFF2-40B4-BE49-F238E27FC236}">
                <a16:creationId xmlns:a16="http://schemas.microsoft.com/office/drawing/2014/main" id="{D1CD9A2D-2762-5523-8FBF-C5772C478B8D}"/>
              </a:ext>
            </a:extLst>
          </p:cNvPr>
          <p:cNvSpPr/>
          <p:nvPr/>
        </p:nvSpPr>
        <p:spPr>
          <a:xfrm>
            <a:off x="446972" y="3930982"/>
            <a:ext cx="3570022" cy="468000"/>
          </a:xfrm>
          <a:prstGeom prst="rect">
            <a:avLst/>
          </a:prstGeom>
          <a:noFill/>
          <a:ln w="3175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65" name="正方形/長方形 64">
            <a:extLst>
              <a:ext uri="{FF2B5EF4-FFF2-40B4-BE49-F238E27FC236}">
                <a16:creationId xmlns:a16="http://schemas.microsoft.com/office/drawing/2014/main" id="{ED65025B-A8C1-3FD1-7AEB-DD39222977BC}"/>
              </a:ext>
            </a:extLst>
          </p:cNvPr>
          <p:cNvSpPr/>
          <p:nvPr/>
        </p:nvSpPr>
        <p:spPr>
          <a:xfrm>
            <a:off x="5535741" y="4008646"/>
            <a:ext cx="468000" cy="315286"/>
          </a:xfrm>
          <a:prstGeom prst="rect">
            <a:avLst/>
          </a:prstGeom>
          <a:noFill/>
          <a:ln w="25400" cap="flat" cmpd="sng" algn="ctr">
            <a:solidFill>
              <a:srgbClr val="5B9BD5">
                <a:shade val="50000"/>
              </a:srgbClr>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66" name="正方形/長方形 65">
            <a:extLst>
              <a:ext uri="{FF2B5EF4-FFF2-40B4-BE49-F238E27FC236}">
                <a16:creationId xmlns:a16="http://schemas.microsoft.com/office/drawing/2014/main" id="{3F930484-4EF0-1766-B1EA-2B98CB506E58}"/>
              </a:ext>
            </a:extLst>
          </p:cNvPr>
          <p:cNvSpPr/>
          <p:nvPr/>
        </p:nvSpPr>
        <p:spPr>
          <a:xfrm>
            <a:off x="3535997" y="3955385"/>
            <a:ext cx="468000" cy="409877"/>
          </a:xfrm>
          <a:prstGeom prst="rect">
            <a:avLst/>
          </a:prstGeom>
          <a:noFill/>
          <a:ln w="25400" cap="flat" cmpd="sng" algn="ctr">
            <a:solidFill>
              <a:srgbClr val="5B9BD5">
                <a:shade val="50000"/>
              </a:srgbClr>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393571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機能拡張ソフト　インストール時の注意事項</a:t>
            </a:r>
          </a:p>
        </p:txBody>
      </p:sp>
      <p:sp>
        <p:nvSpPr>
          <p:cNvPr id="3" name="コンテンツ プレースホルダー 2">
            <a:extLst>
              <a:ext uri="{FF2B5EF4-FFF2-40B4-BE49-F238E27FC236}">
                <a16:creationId xmlns:a16="http://schemas.microsoft.com/office/drawing/2014/main" id="{0DEC3B4D-332E-4807-4187-9AAB7D5904CD}"/>
              </a:ext>
            </a:extLst>
          </p:cNvPr>
          <p:cNvSpPr txBox="1">
            <a:spLocks/>
          </p:cNvSpPr>
          <p:nvPr/>
        </p:nvSpPr>
        <p:spPr>
          <a:xfrm>
            <a:off x="449366" y="563881"/>
            <a:ext cx="8069263" cy="3447608"/>
          </a:xfrm>
          <a:prstGeom prst="rect">
            <a:avLst/>
          </a:prstGeom>
        </p:spPr>
        <p:txBody>
          <a:bodyPr vert="horz" lIns="68580" tIns="34290" rIns="68580" bIns="34290" rtlCol="0" anchor="t" anchorCtr="0"/>
          <a:lstStyle>
            <a:defPPr>
              <a:defRPr lang="ja-JP"/>
            </a:defPPr>
            <a:lvl1pPr algn="r" rtl="0" fontAlgn="base">
              <a:lnSpc>
                <a:spcPct val="120000"/>
              </a:lnSpc>
              <a:spcBef>
                <a:spcPct val="0"/>
              </a:spcBef>
              <a:spcAft>
                <a:spcPct val="0"/>
              </a:spcAft>
              <a:defRPr kumimoji="1" sz="1200" b="1" kern="1200">
                <a:solidFill>
                  <a:schemeClr val="tx1">
                    <a:tint val="75000"/>
                  </a:schemeClr>
                </a:solidFill>
                <a:latin typeface="ＭＳ Ｐゴシック" pitchFamily="50" charset="-128"/>
                <a:ea typeface="ＭＳ Ｐゴシック" pitchFamily="50" charset="-128"/>
                <a:cs typeface="+mn-cs"/>
              </a:defRPr>
            </a:lvl1pPr>
            <a:lvl2pPr marL="457200" algn="ctr" rtl="0" fontAlgn="base">
              <a:lnSpc>
                <a:spcPct val="120000"/>
              </a:lnSpc>
              <a:spcBef>
                <a:spcPct val="0"/>
              </a:spcBef>
              <a:spcAft>
                <a:spcPct val="0"/>
              </a:spcAft>
              <a:defRPr kumimoji="1" sz="3200" b="1" kern="1200">
                <a:solidFill>
                  <a:schemeClr val="tx1"/>
                </a:solidFill>
                <a:latin typeface="ＭＳ Ｐゴシック" pitchFamily="50" charset="-128"/>
                <a:ea typeface="ＭＳ Ｐゴシック" pitchFamily="50" charset="-128"/>
                <a:cs typeface="+mn-cs"/>
              </a:defRPr>
            </a:lvl2pPr>
            <a:lvl3pPr marL="914400" algn="ctr" rtl="0" fontAlgn="base">
              <a:lnSpc>
                <a:spcPct val="120000"/>
              </a:lnSpc>
              <a:spcBef>
                <a:spcPct val="0"/>
              </a:spcBef>
              <a:spcAft>
                <a:spcPct val="0"/>
              </a:spcAft>
              <a:defRPr kumimoji="1" sz="3200" b="1" kern="1200">
                <a:solidFill>
                  <a:schemeClr val="tx1"/>
                </a:solidFill>
                <a:latin typeface="ＭＳ Ｐゴシック" pitchFamily="50" charset="-128"/>
                <a:ea typeface="ＭＳ Ｐゴシック" pitchFamily="50" charset="-128"/>
                <a:cs typeface="+mn-cs"/>
              </a:defRPr>
            </a:lvl3pPr>
            <a:lvl4pPr marL="1371600" algn="ctr" rtl="0" fontAlgn="base">
              <a:lnSpc>
                <a:spcPct val="120000"/>
              </a:lnSpc>
              <a:spcBef>
                <a:spcPct val="0"/>
              </a:spcBef>
              <a:spcAft>
                <a:spcPct val="0"/>
              </a:spcAft>
              <a:defRPr kumimoji="1" sz="3200" b="1" kern="1200">
                <a:solidFill>
                  <a:schemeClr val="tx1"/>
                </a:solidFill>
                <a:latin typeface="ＭＳ Ｐゴシック" pitchFamily="50" charset="-128"/>
                <a:ea typeface="ＭＳ Ｐゴシック" pitchFamily="50" charset="-128"/>
                <a:cs typeface="+mn-cs"/>
              </a:defRPr>
            </a:lvl4pPr>
            <a:lvl5pPr marL="1828800" algn="ctr" rtl="0" fontAlgn="base">
              <a:lnSpc>
                <a:spcPct val="120000"/>
              </a:lnSpc>
              <a:spcBef>
                <a:spcPct val="0"/>
              </a:spcBef>
              <a:spcAft>
                <a:spcPct val="0"/>
              </a:spcAft>
              <a:defRPr kumimoji="1" sz="3200" b="1" kern="1200">
                <a:solidFill>
                  <a:schemeClr val="tx1"/>
                </a:solidFill>
                <a:latin typeface="ＭＳ Ｐゴシック" pitchFamily="50" charset="-128"/>
                <a:ea typeface="ＭＳ Ｐゴシック" pitchFamily="50" charset="-128"/>
                <a:cs typeface="+mn-cs"/>
              </a:defRPr>
            </a:lvl5pPr>
            <a:lvl6pPr marL="2286000" algn="l" defTabSz="914400" rtl="0" eaLnBrk="1" latinLnBrk="0" hangingPunct="1">
              <a:defRPr kumimoji="1" sz="3200" b="1" kern="1200">
                <a:solidFill>
                  <a:schemeClr val="tx1"/>
                </a:solidFill>
                <a:latin typeface="ＭＳ Ｐゴシック" pitchFamily="50" charset="-128"/>
                <a:ea typeface="ＭＳ Ｐゴシック" pitchFamily="50" charset="-128"/>
                <a:cs typeface="+mn-cs"/>
              </a:defRPr>
            </a:lvl6pPr>
            <a:lvl7pPr marL="2743200" algn="l" defTabSz="914400" rtl="0" eaLnBrk="1" latinLnBrk="0" hangingPunct="1">
              <a:defRPr kumimoji="1" sz="3200" b="1" kern="1200">
                <a:solidFill>
                  <a:schemeClr val="tx1"/>
                </a:solidFill>
                <a:latin typeface="ＭＳ Ｐゴシック" pitchFamily="50" charset="-128"/>
                <a:ea typeface="ＭＳ Ｐゴシック" pitchFamily="50" charset="-128"/>
                <a:cs typeface="+mn-cs"/>
              </a:defRPr>
            </a:lvl7pPr>
            <a:lvl8pPr marL="3200400" algn="l" defTabSz="914400" rtl="0" eaLnBrk="1" latinLnBrk="0" hangingPunct="1">
              <a:defRPr kumimoji="1" sz="3200" b="1" kern="1200">
                <a:solidFill>
                  <a:schemeClr val="tx1"/>
                </a:solidFill>
                <a:latin typeface="ＭＳ Ｐゴシック" pitchFamily="50" charset="-128"/>
                <a:ea typeface="ＭＳ Ｐゴシック" pitchFamily="50" charset="-128"/>
                <a:cs typeface="+mn-cs"/>
              </a:defRPr>
            </a:lvl8pPr>
            <a:lvl9pPr marL="3657600" algn="l" defTabSz="914400" rtl="0" eaLnBrk="1" latinLnBrk="0" hangingPunct="1">
              <a:defRPr kumimoji="1" sz="3200" b="1" kern="1200">
                <a:solidFill>
                  <a:schemeClr val="tx1"/>
                </a:solidFill>
                <a:latin typeface="ＭＳ Ｐゴシック" pitchFamily="50" charset="-128"/>
                <a:ea typeface="ＭＳ Ｐゴシック" pitchFamily="50" charset="-128"/>
                <a:cs typeface="+mn-cs"/>
              </a:defRPr>
            </a:lvl9pPr>
          </a:lstStyle>
          <a:p>
            <a:pPr algn="l">
              <a:defRPr/>
            </a:pPr>
            <a:r>
              <a:rPr lang="ja-JP" altLang="en-US" sz="1350" dirty="0">
                <a:solidFill>
                  <a:sysClr val="windowText" lastClr="000000"/>
                </a:solidFill>
                <a:latin typeface="Yu Gothic UI" panose="020B0500000000000000" pitchFamily="34" charset="-128"/>
                <a:ea typeface="Yu Gothic UI" panose="020B0500000000000000" pitchFamily="34" charset="-128"/>
              </a:rPr>
              <a:t>➀実施いただきたいこと</a:t>
            </a:r>
            <a:endParaRPr lang="en-US" altLang="ja-JP" sz="1350" dirty="0">
              <a:solidFill>
                <a:sysClr val="windowText" lastClr="000000"/>
              </a:solidFill>
              <a:latin typeface="Yu Gothic UI" panose="020B0500000000000000" pitchFamily="34" charset="-128"/>
              <a:ea typeface="Yu Gothic UI" panose="020B0500000000000000" pitchFamily="34" charset="-128"/>
            </a:endParaRPr>
          </a:p>
          <a:p>
            <a:pPr algn="l">
              <a:defRPr/>
            </a:pPr>
            <a:r>
              <a:rPr lang="ja-JP" altLang="en-US" sz="1350" dirty="0">
                <a:solidFill>
                  <a:sysClr val="windowText" lastClr="000000"/>
                </a:solidFill>
                <a:latin typeface="Yu Gothic UI" panose="020B0500000000000000" pitchFamily="34" charset="-128"/>
                <a:ea typeface="Yu Gothic UI" panose="020B0500000000000000" pitchFamily="34" charset="-128"/>
              </a:rPr>
              <a:t>　　</a:t>
            </a:r>
            <a:r>
              <a:rPr lang="en-US" altLang="ja-JP" sz="1350" dirty="0">
                <a:solidFill>
                  <a:srgbClr val="FF0000"/>
                </a:solidFill>
                <a:latin typeface="Yu Gothic UI" panose="020B0500000000000000" pitchFamily="34" charset="-128"/>
                <a:ea typeface="Yu Gothic UI" panose="020B0500000000000000" pitchFamily="34" charset="-128"/>
              </a:rPr>
              <a:t>AI</a:t>
            </a:r>
            <a:r>
              <a:rPr lang="ja-JP" altLang="en-US" sz="1350" dirty="0">
                <a:solidFill>
                  <a:srgbClr val="FF0000"/>
                </a:solidFill>
                <a:latin typeface="Yu Gothic UI" panose="020B0500000000000000" pitchFamily="34" charset="-128"/>
                <a:ea typeface="Yu Gothic UI" panose="020B0500000000000000" pitchFamily="34" charset="-128"/>
              </a:rPr>
              <a:t>カメラ </a:t>
            </a:r>
            <a:r>
              <a:rPr lang="en-US" altLang="ja-JP" sz="1350" dirty="0">
                <a:solidFill>
                  <a:srgbClr val="FF0000"/>
                </a:solidFill>
                <a:latin typeface="Yu Gothic UI" panose="020B0500000000000000" pitchFamily="34" charset="-128"/>
                <a:ea typeface="Yu Gothic UI" panose="020B0500000000000000" pitchFamily="34" charset="-128"/>
              </a:rPr>
              <a:t>X</a:t>
            </a:r>
            <a:r>
              <a:rPr lang="ja-JP" altLang="en-US" sz="1350" dirty="0">
                <a:solidFill>
                  <a:srgbClr val="FF0000"/>
                </a:solidFill>
                <a:latin typeface="Yu Gothic UI" panose="020B0500000000000000" pitchFamily="34" charset="-128"/>
                <a:ea typeface="Yu Gothic UI" panose="020B0500000000000000" pitchFamily="34" charset="-128"/>
              </a:rPr>
              <a:t>シリーズ（</a:t>
            </a:r>
            <a:r>
              <a:rPr lang="en-US" altLang="ja-JP" sz="1350" dirty="0">
                <a:solidFill>
                  <a:srgbClr val="FF0000"/>
                </a:solidFill>
                <a:latin typeface="Yu Gothic UI" panose="020B0500000000000000" pitchFamily="34" charset="-128"/>
                <a:ea typeface="Yu Gothic UI" panose="020B0500000000000000" pitchFamily="34" charset="-128"/>
              </a:rPr>
              <a:t>WV-X1534LNJ, WV-X2533LNJ, WV-X1571LNJ, WV-X2571LNJ)</a:t>
            </a:r>
            <a:br>
              <a:rPr lang="en-US" altLang="ja-JP" sz="1350" dirty="0">
                <a:solidFill>
                  <a:srgbClr val="FF0000"/>
                </a:solidFill>
                <a:latin typeface="Yu Gothic UI" panose="020B0500000000000000" pitchFamily="34" charset="-128"/>
                <a:ea typeface="Yu Gothic UI" panose="020B0500000000000000" pitchFamily="34" charset="-128"/>
              </a:rPr>
            </a:br>
            <a:r>
              <a:rPr lang="ja-JP" altLang="en-US" sz="1350" dirty="0">
                <a:solidFill>
                  <a:srgbClr val="FF0000"/>
                </a:solidFill>
                <a:latin typeface="Yu Gothic UI" panose="020B0500000000000000" pitchFamily="34" charset="-128"/>
                <a:ea typeface="Yu Gothic UI" panose="020B0500000000000000" pitchFamily="34" charset="-128"/>
              </a:rPr>
              <a:t>　　</a:t>
            </a:r>
            <a:r>
              <a:rPr lang="en-US" altLang="ja-JP" sz="1350" dirty="0">
                <a:solidFill>
                  <a:srgbClr val="FF0000"/>
                </a:solidFill>
                <a:latin typeface="Yu Gothic UI" panose="020B0500000000000000" pitchFamily="34" charset="-128"/>
                <a:ea typeface="Yu Gothic UI" panose="020B0500000000000000" pitchFamily="34" charset="-128"/>
              </a:rPr>
              <a:t>Ver.1.50</a:t>
            </a:r>
            <a:r>
              <a:rPr lang="ja-JP" altLang="en-US" sz="1350" dirty="0">
                <a:solidFill>
                  <a:srgbClr val="FF0000"/>
                </a:solidFill>
                <a:latin typeface="Yu Gothic UI" panose="020B0500000000000000" pitchFamily="34" charset="-128"/>
                <a:ea typeface="Yu Gothic UI" panose="020B0500000000000000" pitchFamily="34" charset="-128"/>
              </a:rPr>
              <a:t>未満</a:t>
            </a:r>
            <a:r>
              <a:rPr lang="en-US" altLang="ja-JP" sz="1350" dirty="0">
                <a:solidFill>
                  <a:srgbClr val="FF0000"/>
                </a:solidFill>
                <a:latin typeface="Yu Gothic UI" panose="020B0500000000000000" pitchFamily="34" charset="-128"/>
                <a:ea typeface="Yu Gothic UI" panose="020B0500000000000000" pitchFamily="34" charset="-128"/>
              </a:rPr>
              <a:t> </a:t>
            </a:r>
            <a:endParaRPr lang="ja-JP" altLang="en-US" sz="1350" dirty="0">
              <a:solidFill>
                <a:srgbClr val="FF0000"/>
              </a:solidFill>
              <a:latin typeface="Yu Gothic UI" panose="020B0500000000000000" pitchFamily="34" charset="-128"/>
              <a:ea typeface="Yu Gothic UI" panose="020B0500000000000000" pitchFamily="34" charset="-128"/>
            </a:endParaRPr>
          </a:p>
          <a:p>
            <a:pPr algn="l">
              <a:defRPr/>
            </a:pPr>
            <a:r>
              <a:rPr lang="ja-JP" altLang="en-US" sz="1350" dirty="0">
                <a:solidFill>
                  <a:sysClr val="windowText" lastClr="000000"/>
                </a:solidFill>
                <a:latin typeface="Yu Gothic UI" panose="020B0500000000000000" pitchFamily="34" charset="-128"/>
                <a:ea typeface="Yu Gothic UI" panose="020B0500000000000000" pitchFamily="34" charset="-128"/>
              </a:rPr>
              <a:t>　　機能拡張ソフトウェアのインストール後、解除キーを入力しアクティベートする際</a:t>
            </a:r>
          </a:p>
          <a:p>
            <a:pPr algn="l">
              <a:defRPr/>
            </a:pPr>
            <a:r>
              <a:rPr lang="ja-JP" altLang="en-US" sz="1350" dirty="0">
                <a:solidFill>
                  <a:sysClr val="windowText" lastClr="000000"/>
                </a:solidFill>
                <a:latin typeface="Yu Gothic UI" panose="020B0500000000000000" pitchFamily="34" charset="-128"/>
                <a:ea typeface="Yu Gothic UI" panose="020B0500000000000000" pitchFamily="34" charset="-128"/>
              </a:rPr>
              <a:t>　　カメラ本体に機能を正しく認識させる為には、</a:t>
            </a:r>
            <a:r>
              <a:rPr lang="ja-JP" altLang="en-US" sz="1350" dirty="0">
                <a:solidFill>
                  <a:srgbClr val="FF0000"/>
                </a:solidFill>
                <a:latin typeface="Yu Gothic UI" panose="020B0500000000000000" pitchFamily="34" charset="-128"/>
                <a:ea typeface="Yu Gothic UI" panose="020B0500000000000000" pitchFamily="34" charset="-128"/>
              </a:rPr>
              <a:t>カメラの再起動が必要</a:t>
            </a:r>
            <a:r>
              <a:rPr lang="ja-JP" altLang="en-US" sz="1350" dirty="0">
                <a:solidFill>
                  <a:sysClr val="windowText" lastClr="000000"/>
                </a:solidFill>
                <a:latin typeface="Yu Gothic UI" panose="020B0500000000000000" pitchFamily="34" charset="-128"/>
                <a:ea typeface="Yu Gothic UI" panose="020B0500000000000000" pitchFamily="34" charset="-128"/>
              </a:rPr>
              <a:t>になります。</a:t>
            </a:r>
          </a:p>
          <a:p>
            <a:pPr algn="l">
              <a:defRPr/>
            </a:pPr>
            <a:endParaRPr lang="en-US" altLang="ja-JP" sz="1350" dirty="0">
              <a:solidFill>
                <a:sysClr val="windowText" lastClr="000000"/>
              </a:solidFill>
              <a:latin typeface="Yu Gothic UI" panose="020B0500000000000000" pitchFamily="34" charset="-128"/>
              <a:ea typeface="Yu Gothic UI" panose="020B0500000000000000" pitchFamily="34" charset="-128"/>
            </a:endParaRPr>
          </a:p>
          <a:p>
            <a:pPr algn="l">
              <a:defRPr/>
            </a:pPr>
            <a:r>
              <a:rPr lang="ja-JP" altLang="en-US" sz="1350" dirty="0">
                <a:solidFill>
                  <a:sysClr val="windowText" lastClr="000000"/>
                </a:solidFill>
                <a:latin typeface="Yu Gothic UI" panose="020B0500000000000000" pitchFamily="34" charset="-128"/>
                <a:ea typeface="Yu Gothic UI" panose="020B0500000000000000" pitchFamily="34" charset="-128"/>
              </a:rPr>
              <a:t>②しなかったときの弊害</a:t>
            </a:r>
          </a:p>
          <a:p>
            <a:pPr algn="l">
              <a:defRPr/>
            </a:pPr>
            <a:r>
              <a:rPr lang="ja-JP" altLang="en-US" sz="1350" dirty="0">
                <a:solidFill>
                  <a:sysClr val="windowText" lastClr="000000"/>
                </a:solidFill>
                <a:latin typeface="Yu Gothic UI" panose="020B0500000000000000" pitchFamily="34" charset="-128"/>
                <a:ea typeface="Yu Gothic UI" panose="020B0500000000000000" pitchFamily="34" charset="-128"/>
              </a:rPr>
              <a:t>　　正しく認識されずに機能を使用した場合、機能拡張ソフトウェアが停止する可能性があります。</a:t>
            </a:r>
            <a:endParaRPr lang="en-US" altLang="ja-JP" sz="1350" dirty="0">
              <a:solidFill>
                <a:sysClr val="windowText" lastClr="000000"/>
              </a:solidFill>
              <a:latin typeface="Yu Gothic UI" panose="020B0500000000000000" pitchFamily="34" charset="-128"/>
              <a:ea typeface="Yu Gothic UI" panose="020B0500000000000000" pitchFamily="34" charset="-128"/>
            </a:endParaRPr>
          </a:p>
          <a:p>
            <a:pPr algn="l">
              <a:defRPr/>
            </a:pPr>
            <a:endParaRPr lang="en-US" altLang="ja-JP" sz="1350" dirty="0">
              <a:solidFill>
                <a:sysClr val="windowText" lastClr="000000"/>
              </a:solidFill>
              <a:latin typeface="Yu Gothic UI" panose="020B0500000000000000" pitchFamily="34" charset="-128"/>
              <a:ea typeface="Yu Gothic UI" panose="020B0500000000000000" pitchFamily="34" charset="-128"/>
            </a:endParaRPr>
          </a:p>
          <a:p>
            <a:pPr algn="l">
              <a:defRPr/>
            </a:pPr>
            <a:r>
              <a:rPr lang="ja-JP" altLang="en-US" sz="1350" dirty="0">
                <a:solidFill>
                  <a:sysClr val="windowText" lastClr="000000"/>
                </a:solidFill>
                <a:latin typeface="Yu Gothic UI" panose="020B0500000000000000" pitchFamily="34" charset="-128"/>
                <a:ea typeface="Yu Gothic UI" panose="020B0500000000000000" pitchFamily="34" charset="-128"/>
              </a:rPr>
              <a:t>③再起動の手法</a:t>
            </a:r>
          </a:p>
          <a:p>
            <a:pPr algn="l">
              <a:defRPr/>
            </a:pPr>
            <a:r>
              <a:rPr lang="ja-JP" altLang="en-US" sz="1350" dirty="0">
                <a:solidFill>
                  <a:sysClr val="windowText" lastClr="000000"/>
                </a:solidFill>
                <a:latin typeface="Yu Gothic UI" panose="020B0500000000000000" pitchFamily="34" charset="-128"/>
                <a:ea typeface="Yu Gothic UI" panose="020B0500000000000000" pitchFamily="34" charset="-128"/>
              </a:rPr>
              <a:t>　　給電</a:t>
            </a:r>
            <a:r>
              <a:rPr lang="en-US" altLang="ja-JP" sz="1350" dirty="0">
                <a:solidFill>
                  <a:sysClr val="windowText" lastClr="000000"/>
                </a:solidFill>
                <a:latin typeface="Yu Gothic UI" panose="020B0500000000000000" pitchFamily="34" charset="-128"/>
                <a:ea typeface="Yu Gothic UI" panose="020B0500000000000000" pitchFamily="34" charset="-128"/>
              </a:rPr>
              <a:t>SW</a:t>
            </a:r>
            <a:r>
              <a:rPr lang="ja-JP" altLang="en-US" sz="1350" dirty="0">
                <a:solidFill>
                  <a:sysClr val="windowText" lastClr="000000"/>
                </a:solidFill>
                <a:latin typeface="Yu Gothic UI" panose="020B0500000000000000" pitchFamily="34" charset="-128"/>
                <a:ea typeface="Yu Gothic UI" panose="020B0500000000000000" pitchFamily="34" charset="-128"/>
              </a:rPr>
              <a:t>とカメラ間の</a:t>
            </a:r>
            <a:r>
              <a:rPr lang="en-US" altLang="ja-JP" sz="1350" dirty="0">
                <a:solidFill>
                  <a:sysClr val="windowText" lastClr="000000"/>
                </a:solidFill>
                <a:latin typeface="Yu Gothic UI" panose="020B0500000000000000" pitchFamily="34" charset="-128"/>
                <a:ea typeface="Yu Gothic UI" panose="020B0500000000000000" pitchFamily="34" charset="-128"/>
              </a:rPr>
              <a:t>LAN</a:t>
            </a:r>
            <a:r>
              <a:rPr lang="ja-JP" altLang="en-US" sz="1350" dirty="0">
                <a:solidFill>
                  <a:sysClr val="windowText" lastClr="000000"/>
                </a:solidFill>
                <a:latin typeface="Yu Gothic UI" panose="020B0500000000000000" pitchFamily="34" charset="-128"/>
                <a:ea typeface="Yu Gothic UI" panose="020B0500000000000000" pitchFamily="34" charset="-128"/>
              </a:rPr>
              <a:t>ケーブル挿抜、</a:t>
            </a:r>
            <a:r>
              <a:rPr lang="en-US" altLang="ja-JP" sz="1350" dirty="0">
                <a:solidFill>
                  <a:sysClr val="windowText" lastClr="000000"/>
                </a:solidFill>
                <a:latin typeface="Yu Gothic UI" panose="020B0500000000000000" pitchFamily="34" charset="-128"/>
                <a:ea typeface="Yu Gothic UI" panose="020B0500000000000000" pitchFamily="34" charset="-128"/>
              </a:rPr>
              <a:t>DC12V</a:t>
            </a:r>
            <a:r>
              <a:rPr lang="ja-JP" altLang="en-US" sz="1350" dirty="0">
                <a:solidFill>
                  <a:sysClr val="windowText" lastClr="000000"/>
                </a:solidFill>
                <a:latin typeface="Yu Gothic UI" panose="020B0500000000000000" pitchFamily="34" charset="-128"/>
                <a:ea typeface="Yu Gothic UI" panose="020B0500000000000000" pitchFamily="34" charset="-128"/>
              </a:rPr>
              <a:t>電源の再投入</a:t>
            </a:r>
            <a:br>
              <a:rPr lang="en-US" altLang="ja-JP" sz="1350" dirty="0">
                <a:solidFill>
                  <a:sysClr val="windowText" lastClr="000000"/>
                </a:solidFill>
                <a:latin typeface="Yu Gothic UI" panose="020B0500000000000000" pitchFamily="34" charset="-128"/>
                <a:ea typeface="Yu Gothic UI" panose="020B0500000000000000" pitchFamily="34" charset="-128"/>
              </a:rPr>
            </a:br>
            <a:r>
              <a:rPr lang="ja-JP" altLang="en-US" sz="1350" dirty="0">
                <a:solidFill>
                  <a:sysClr val="windowText" lastClr="000000"/>
                </a:solidFill>
                <a:latin typeface="Yu Gothic UI" panose="020B0500000000000000" pitchFamily="34" charset="-128"/>
                <a:ea typeface="Yu Gothic UI" panose="020B0500000000000000" pitchFamily="34" charset="-128"/>
              </a:rPr>
              <a:t>　　またはブラウザからの再起動操作を実施してください。</a:t>
            </a:r>
          </a:p>
          <a:p>
            <a:pPr algn="l">
              <a:defRPr/>
            </a:pPr>
            <a:endParaRPr lang="ja-JP" altLang="en-US" sz="1350" dirty="0">
              <a:solidFill>
                <a:sysClr val="windowText" lastClr="000000"/>
              </a:solidFill>
              <a:latin typeface="Yu Gothic UI" panose="020B0500000000000000" pitchFamily="34" charset="-128"/>
              <a:ea typeface="Yu Gothic UI" panose="020B0500000000000000" pitchFamily="34" charset="-128"/>
            </a:endParaRPr>
          </a:p>
        </p:txBody>
      </p:sp>
      <p:sp>
        <p:nvSpPr>
          <p:cNvPr id="4" name="正方形/長方形 3">
            <a:extLst>
              <a:ext uri="{FF2B5EF4-FFF2-40B4-BE49-F238E27FC236}">
                <a16:creationId xmlns:a16="http://schemas.microsoft.com/office/drawing/2014/main" id="{C27E560A-F3AD-B8DB-B294-FB8BEAEBE88D}"/>
              </a:ext>
            </a:extLst>
          </p:cNvPr>
          <p:cNvSpPr/>
          <p:nvPr/>
        </p:nvSpPr>
        <p:spPr>
          <a:xfrm>
            <a:off x="1234052" y="4255302"/>
            <a:ext cx="6879202" cy="492575"/>
          </a:xfrm>
          <a:prstGeom prst="rect">
            <a:avLst/>
          </a:prstGeom>
          <a:solidFill>
            <a:srgbClr val="FFFF00"/>
          </a:solidFill>
          <a:ln w="25400" cap="flat" cmpd="sng" algn="ctr">
            <a:solidFill>
              <a:srgbClr val="4F81BD">
                <a:shade val="50000"/>
              </a:srgbClr>
            </a:solidFill>
            <a:prstDash val="solid"/>
          </a:ln>
          <a:effectLst/>
        </p:spPr>
        <p:txBody>
          <a:bodyPr rtlCol="0" anchor="ctr"/>
          <a:lstStyle/>
          <a:p>
            <a:pPr marL="65485" indent="-65485">
              <a:defRPr/>
            </a:pPr>
            <a:r>
              <a:rPr lang="ja-JP" altLang="en-US" sz="15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15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X</a:t>
            </a:r>
            <a:r>
              <a:rPr lang="ja-JP" altLang="en-US" sz="15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シリーズのカメラバージョンは、</a:t>
            </a:r>
            <a:r>
              <a:rPr lang="en-US" altLang="ja-JP" sz="15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1.50</a:t>
            </a:r>
            <a:r>
              <a:rPr lang="ja-JP" altLang="en-US" sz="15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以降にセットアップください。</a:t>
            </a:r>
            <a:endParaRPr lang="en-US" altLang="ja-JP" sz="15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a:defRPr/>
            </a:pPr>
            <a:r>
              <a:rPr lang="ja-JP" altLang="en-US" sz="15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・新</a:t>
            </a:r>
            <a:r>
              <a:rPr lang="en-US" altLang="ja-JP" sz="15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S</a:t>
            </a:r>
            <a:r>
              <a:rPr lang="ja-JP" altLang="en-US" sz="15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シリーズは、バージョンによる再起動の必要性はありません。</a:t>
            </a:r>
          </a:p>
        </p:txBody>
      </p:sp>
      <p:sp>
        <p:nvSpPr>
          <p:cNvPr id="5" name="星 7 5">
            <a:extLst>
              <a:ext uri="{FF2B5EF4-FFF2-40B4-BE49-F238E27FC236}">
                <a16:creationId xmlns:a16="http://schemas.microsoft.com/office/drawing/2014/main" id="{6879B5CF-4211-AA67-A22B-CAADDFA8603F}"/>
              </a:ext>
            </a:extLst>
          </p:cNvPr>
          <p:cNvSpPr/>
          <p:nvPr/>
        </p:nvSpPr>
        <p:spPr>
          <a:xfrm>
            <a:off x="982620" y="3996249"/>
            <a:ext cx="864096" cy="270030"/>
          </a:xfrm>
          <a:prstGeom prst="star7">
            <a:avLst/>
          </a:prstGeom>
          <a:solidFill>
            <a:srgbClr val="FF0000"/>
          </a:solidFill>
          <a:ln w="25400" cap="flat" cmpd="sng" algn="ctr">
            <a:solidFill>
              <a:srgbClr val="4F81BD">
                <a:shade val="50000"/>
              </a:srgbClr>
            </a:solidFill>
            <a:prstDash val="solid"/>
          </a:ln>
          <a:effectLst/>
        </p:spPr>
        <p:txBody>
          <a:bodyPr rtlCol="0" anchor="ctr"/>
          <a:lstStyle/>
          <a:p>
            <a:pPr algn="ctr" fontAlgn="base">
              <a:lnSpc>
                <a:spcPct val="120000"/>
              </a:lnSpc>
              <a:spcBef>
                <a:spcPct val="0"/>
              </a:spcBef>
              <a:spcAft>
                <a:spcPct val="0"/>
              </a:spcAft>
              <a:defRPr/>
            </a:pPr>
            <a:r>
              <a:rPr kumimoji="0" lang="ja-JP" altLang="en-US" sz="1050" b="1" kern="0" dirty="0">
                <a:solidFill>
                  <a:prstClr val="white"/>
                </a:solidFill>
                <a:latin typeface="Yu Gothic UI" panose="020B0500000000000000" pitchFamily="34" charset="-128"/>
                <a:ea typeface="Yu Gothic UI" panose="020B0500000000000000" pitchFamily="34" charset="-128"/>
              </a:rPr>
              <a:t>重要</a:t>
            </a:r>
          </a:p>
        </p:txBody>
      </p:sp>
    </p:spTree>
    <p:extLst>
      <p:ext uri="{BB962C8B-B14F-4D97-AF65-F5344CB8AC3E}">
        <p14:creationId xmlns:p14="http://schemas.microsoft.com/office/powerpoint/2010/main" val="38726946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解説：ベストショット判定に使用する項目の選択</a:t>
            </a:r>
          </a:p>
        </p:txBody>
      </p:sp>
      <p:sp>
        <p:nvSpPr>
          <p:cNvPr id="3" name="AutoShape 6">
            <a:extLst>
              <a:ext uri="{FF2B5EF4-FFF2-40B4-BE49-F238E27FC236}">
                <a16:creationId xmlns:a16="http://schemas.microsoft.com/office/drawing/2014/main" id="{8DF7419B-E92A-A129-8F3D-322E35BF406E}"/>
              </a:ext>
            </a:extLst>
          </p:cNvPr>
          <p:cNvSpPr>
            <a:spLocks noChangeArrowheads="1"/>
          </p:cNvSpPr>
          <p:nvPr/>
        </p:nvSpPr>
        <p:spPr bwMode="auto">
          <a:xfrm>
            <a:off x="150354" y="529980"/>
            <a:ext cx="2862318"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ベストショット判定に使用する項目の選択</a:t>
            </a:r>
          </a:p>
        </p:txBody>
      </p:sp>
      <p:sp>
        <p:nvSpPr>
          <p:cNvPr id="4" name="テキスト ボックス 3">
            <a:extLst>
              <a:ext uri="{FF2B5EF4-FFF2-40B4-BE49-F238E27FC236}">
                <a16:creationId xmlns:a16="http://schemas.microsoft.com/office/drawing/2014/main" id="{132607D6-EFEA-779B-B973-E9E4743C7459}"/>
              </a:ext>
            </a:extLst>
          </p:cNvPr>
          <p:cNvSpPr txBox="1"/>
          <p:nvPr/>
        </p:nvSpPr>
        <p:spPr>
          <a:xfrm>
            <a:off x="206965" y="910338"/>
            <a:ext cx="8761775" cy="1647271"/>
          </a:xfrm>
          <a:prstGeom prst="rect">
            <a:avLst/>
          </a:prstGeom>
          <a:noFill/>
        </p:spPr>
        <p:txBody>
          <a:bodyPr wrap="square" lIns="27000" tIns="27000" rIns="27000" bIns="27000" rtlCol="0">
            <a:spAutoFit/>
          </a:bodyPr>
          <a:lstStyle/>
          <a:p>
            <a:pPr marL="65485" indent="-6548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＜背景＞</a:t>
            </a:r>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a:r>
              <a:rPr lang="ja-JP" altLang="en-US"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車両の台数カウントを行うため、１車両に対して１回の通知にしたい。</a:t>
            </a:r>
            <a:endParaRPr lang="en-US" altLang="ja-JP"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a:endParaRPr lang="en-US" altLang="ja-JP"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＜修正内容＞</a:t>
            </a:r>
            <a:endPar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a:r>
              <a:rPr lang="ja-JP" altLang="en-US" sz="1200" dirty="0">
                <a:solidFill>
                  <a:prstClr val="black"/>
                </a:solidFill>
                <a:latin typeface="Yu Gothic UI" panose="020B0500000000000000" pitchFamily="34" charset="-128"/>
                <a:ea typeface="Yu Gothic UI" panose="020B0500000000000000" pitchFamily="34" charset="-128"/>
              </a:rPr>
              <a:t>　</a:t>
            </a:r>
            <a:r>
              <a:rPr lang="ja-JP" altLang="ja-JP" sz="1200" dirty="0">
                <a:solidFill>
                  <a:prstClr val="black"/>
                </a:solidFill>
                <a:latin typeface="Yu Gothic UI" panose="020B0500000000000000" pitchFamily="34" charset="-128"/>
                <a:ea typeface="Yu Gothic UI" panose="020B0500000000000000" pitchFamily="34" charset="-128"/>
              </a:rPr>
              <a:t>●</a:t>
            </a:r>
            <a:r>
              <a:rPr lang="ja-JP" altLang="en-US" sz="1200" dirty="0">
                <a:solidFill>
                  <a:prstClr val="black"/>
                </a:solidFill>
                <a:latin typeface="Yu Gothic UI" panose="020B0500000000000000" pitchFamily="34" charset="-128"/>
                <a:ea typeface="Yu Gothic UI" panose="020B0500000000000000" pitchFamily="34" charset="-128"/>
              </a:rPr>
              <a:t>現状</a:t>
            </a:r>
            <a:br>
              <a:rPr lang="en-US" altLang="ja-JP" sz="1200" dirty="0">
                <a:solidFill>
                  <a:prstClr val="black"/>
                </a:solidFill>
                <a:latin typeface="Yu Gothic UI" panose="020B0500000000000000" pitchFamily="34" charset="-128"/>
                <a:ea typeface="Yu Gothic UI" panose="020B0500000000000000" pitchFamily="34" charset="-128"/>
              </a:rPr>
            </a:br>
            <a:r>
              <a:rPr lang="ja-JP" altLang="en-US" sz="1200" dirty="0">
                <a:solidFill>
                  <a:prstClr val="black"/>
                </a:solidFill>
                <a:latin typeface="Yu Gothic UI" panose="020B0500000000000000" pitchFamily="34" charset="-128"/>
                <a:ea typeface="Yu Gothic UI" panose="020B0500000000000000" pitchFamily="34" charset="-128"/>
              </a:rPr>
              <a:t>　　</a:t>
            </a:r>
            <a:r>
              <a:rPr lang="ja-JP" altLang="en-US"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ベストショット判定結果で、「</a:t>
            </a:r>
            <a:r>
              <a:rPr lang="zh-TW" altLang="en-US" sz="1050" dirty="0">
                <a:solidFill>
                  <a:prstClr val="black"/>
                </a:solidFill>
                <a:latin typeface="Yu Gothic UI" panose="020B0500000000000000" pitchFamily="34" charset="-128"/>
                <a:ea typeface="Yu Gothic UI" panose="020B0500000000000000" pitchFamily="34" charset="-128"/>
              </a:rPr>
              <a:t>陸事</a:t>
            </a:r>
            <a:r>
              <a:rPr lang="ja-JP" altLang="en-US" sz="1050" dirty="0">
                <a:solidFill>
                  <a:prstClr val="black"/>
                </a:solidFill>
                <a:latin typeface="Yu Gothic UI" panose="020B0500000000000000" pitchFamily="34" charset="-128"/>
                <a:ea typeface="Yu Gothic UI" panose="020B0500000000000000" pitchFamily="34" charset="-128"/>
              </a:rPr>
              <a:t>」「</a:t>
            </a:r>
            <a:r>
              <a:rPr lang="zh-TW" altLang="en-US" sz="1050" dirty="0">
                <a:solidFill>
                  <a:prstClr val="black"/>
                </a:solidFill>
                <a:latin typeface="Yu Gothic UI" panose="020B0500000000000000" pitchFamily="34" charset="-128"/>
                <a:ea typeface="Yu Gothic UI" panose="020B0500000000000000" pitchFamily="34" charset="-128"/>
              </a:rPr>
              <a:t>車種</a:t>
            </a:r>
            <a:r>
              <a:rPr lang="ja-JP" altLang="en-US" sz="1050" dirty="0">
                <a:solidFill>
                  <a:prstClr val="black"/>
                </a:solidFill>
                <a:latin typeface="Yu Gothic UI" panose="020B0500000000000000" pitchFamily="34" charset="-128"/>
                <a:ea typeface="Yu Gothic UI" panose="020B0500000000000000" pitchFamily="34" charset="-128"/>
              </a:rPr>
              <a:t>」「</a:t>
            </a:r>
            <a:r>
              <a:rPr lang="zh-TW" altLang="en-US" sz="1050" dirty="0">
                <a:solidFill>
                  <a:prstClr val="black"/>
                </a:solidFill>
                <a:latin typeface="Yu Gothic UI" panose="020B0500000000000000" pitchFamily="34" charset="-128"/>
                <a:ea typeface="Yu Gothic UI" panose="020B0500000000000000" pitchFamily="34" charset="-128"/>
              </a:rPr>
              <a:t>用途</a:t>
            </a:r>
            <a:r>
              <a:rPr lang="ja-JP" altLang="en-US" sz="1050" dirty="0">
                <a:solidFill>
                  <a:prstClr val="black"/>
                </a:solidFill>
                <a:latin typeface="Yu Gothic UI" panose="020B0500000000000000" pitchFamily="34" charset="-128"/>
                <a:ea typeface="Yu Gothic UI" panose="020B0500000000000000" pitchFamily="34" charset="-128"/>
              </a:rPr>
              <a:t>」「</a:t>
            </a:r>
            <a:r>
              <a:rPr lang="zh-TW" altLang="en-US" sz="1050" dirty="0">
                <a:solidFill>
                  <a:prstClr val="black"/>
                </a:solidFill>
                <a:latin typeface="Yu Gothic UI" panose="020B0500000000000000" pitchFamily="34" charset="-128"/>
                <a:ea typeface="Yu Gothic UI" panose="020B0500000000000000" pitchFamily="34" charset="-128"/>
              </a:rPr>
              <a:t>一連番号</a:t>
            </a:r>
            <a:r>
              <a:rPr lang="ja-JP" altLang="en-US" sz="1050" dirty="0">
                <a:solidFill>
                  <a:prstClr val="black"/>
                </a:solidFill>
                <a:latin typeface="Yu Gothic UI" panose="020B0500000000000000" pitchFamily="34" charset="-128"/>
                <a:ea typeface="Yu Gothic UI" panose="020B0500000000000000" pitchFamily="34" charset="-128"/>
              </a:rPr>
              <a:t>」「入出場判定」のいずれか１つでも変わった場合は判定結果を送信し、同じ場合は</a:t>
            </a:r>
            <a:r>
              <a:rPr lang="ja-JP" altLang="en-US"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送信しない。</a:t>
            </a:r>
            <a:endParaRPr lang="en-US" altLang="ja-JP"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a:r>
              <a:rPr lang="ja-JP" altLang="en-US" sz="1200" dirty="0">
                <a:solidFill>
                  <a:prstClr val="black"/>
                </a:solidFill>
                <a:latin typeface="Yu Gothic UI" panose="020B0500000000000000" pitchFamily="34" charset="-128"/>
                <a:ea typeface="Yu Gothic UI" panose="020B0500000000000000" pitchFamily="34" charset="-128"/>
              </a:rPr>
              <a:t>　</a:t>
            </a:r>
            <a:r>
              <a:rPr lang="ja-JP" altLang="ja-JP" sz="1200" dirty="0">
                <a:solidFill>
                  <a:prstClr val="black"/>
                </a:solidFill>
                <a:latin typeface="Yu Gothic UI" panose="020B0500000000000000" pitchFamily="34" charset="-128"/>
                <a:ea typeface="Yu Gothic UI" panose="020B0500000000000000" pitchFamily="34" charset="-128"/>
              </a:rPr>
              <a:t>●</a:t>
            </a:r>
            <a:r>
              <a:rPr lang="ja-JP" altLang="en-US" sz="1200" dirty="0">
                <a:solidFill>
                  <a:prstClr val="black"/>
                </a:solidFill>
                <a:latin typeface="Yu Gothic UI" panose="020B0500000000000000" pitchFamily="34" charset="-128"/>
                <a:ea typeface="Yu Gothic UI" panose="020B0500000000000000" pitchFamily="34" charset="-128"/>
              </a:rPr>
              <a:t>変更後</a:t>
            </a:r>
            <a:br>
              <a:rPr lang="en-US" altLang="ja-JP" sz="1200" dirty="0">
                <a:solidFill>
                  <a:prstClr val="black"/>
                </a:solidFill>
                <a:latin typeface="Yu Gothic UI" panose="020B0500000000000000" pitchFamily="34" charset="-128"/>
                <a:ea typeface="Yu Gothic UI" panose="020B0500000000000000" pitchFamily="34" charset="-128"/>
              </a:rPr>
            </a:br>
            <a:r>
              <a:rPr lang="ja-JP" altLang="en-US" sz="1200" dirty="0">
                <a:solidFill>
                  <a:prstClr val="black"/>
                </a:solidFill>
                <a:latin typeface="Yu Gothic UI" panose="020B0500000000000000" pitchFamily="34" charset="-128"/>
                <a:ea typeface="Yu Gothic UI" panose="020B0500000000000000" pitchFamily="34" charset="-128"/>
              </a:rPr>
              <a:t>　　画面メニュー上で</a:t>
            </a:r>
            <a:r>
              <a:rPr lang="ja-JP" altLang="en-US"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ベストショット判定に使用する項目を選択可能にする。（デフォルト設定：全て</a:t>
            </a:r>
            <a:r>
              <a:rPr lang="en-US" altLang="ja-JP"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ON</a:t>
            </a:r>
            <a:r>
              <a:rPr lang="ja-JP" altLang="en-US"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endParaRPr lang="en-US" altLang="ja-JP"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marL="65485" indent="-65485"/>
            <a:r>
              <a:rPr lang="ja-JP" altLang="en-US"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１車両に対して１回の通知にするには、他の項目のチェックをはずし「一連番号」のみにする。</a:t>
            </a:r>
            <a:endParaRPr lang="en-US" altLang="ja-JP"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pic>
        <p:nvPicPr>
          <p:cNvPr id="5" name="図 4">
            <a:extLst>
              <a:ext uri="{FF2B5EF4-FFF2-40B4-BE49-F238E27FC236}">
                <a16:creationId xmlns:a16="http://schemas.microsoft.com/office/drawing/2014/main" id="{EF7634EF-EA7A-A824-A731-75D576B76D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7907" y="2690018"/>
            <a:ext cx="4168186" cy="2112818"/>
          </a:xfrm>
          <a:prstGeom prst="rect">
            <a:avLst/>
          </a:prstGeom>
        </p:spPr>
      </p:pic>
    </p:spTree>
    <p:extLst>
      <p:ext uri="{BB962C8B-B14F-4D97-AF65-F5344CB8AC3E}">
        <p14:creationId xmlns:p14="http://schemas.microsoft.com/office/powerpoint/2010/main" val="11070378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解説：先優先と後優先</a:t>
            </a:r>
            <a:r>
              <a:rPr lang="ja-JP" altLang="en-US" dirty="0"/>
              <a:t>と送信タイミング</a:t>
            </a:r>
            <a:endParaRPr kumimoji="1" lang="ja-JP" altLang="en-US" dirty="0"/>
          </a:p>
        </p:txBody>
      </p:sp>
      <p:sp>
        <p:nvSpPr>
          <p:cNvPr id="3" name="AutoShape 6">
            <a:extLst>
              <a:ext uri="{FF2B5EF4-FFF2-40B4-BE49-F238E27FC236}">
                <a16:creationId xmlns:a16="http://schemas.microsoft.com/office/drawing/2014/main" id="{00F7791B-C834-C3BF-AC12-D4BBA35F6F6F}"/>
              </a:ext>
            </a:extLst>
          </p:cNvPr>
          <p:cNvSpPr>
            <a:spLocks noChangeArrowheads="1"/>
          </p:cNvSpPr>
          <p:nvPr/>
        </p:nvSpPr>
        <p:spPr bwMode="auto">
          <a:xfrm>
            <a:off x="150354" y="529980"/>
            <a:ext cx="4764546"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ベストショット判定に使用する項目の選択：「＊」を減らす使用例</a:t>
            </a:r>
          </a:p>
        </p:txBody>
      </p:sp>
      <p:pic>
        <p:nvPicPr>
          <p:cNvPr id="6" name="Picture 77">
            <a:extLst>
              <a:ext uri="{FF2B5EF4-FFF2-40B4-BE49-F238E27FC236}">
                <a16:creationId xmlns:a16="http://schemas.microsoft.com/office/drawing/2014/main" id="{79AB68A4-3181-A83E-49C7-D74415BEC804}"/>
              </a:ext>
            </a:extLst>
          </p:cNvPr>
          <p:cNvPicPr preferRelativeResize="0">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469904" y="2925949"/>
            <a:ext cx="293217" cy="149093"/>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8">
            <a:extLst>
              <a:ext uri="{FF2B5EF4-FFF2-40B4-BE49-F238E27FC236}">
                <a16:creationId xmlns:a16="http://schemas.microsoft.com/office/drawing/2014/main" id="{B8593E86-0CF7-0FF6-07B9-38FE3122694A}"/>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97814" y="2908354"/>
            <a:ext cx="329804" cy="166688"/>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9">
            <a:extLst>
              <a:ext uri="{FF2B5EF4-FFF2-40B4-BE49-F238E27FC236}">
                <a16:creationId xmlns:a16="http://schemas.microsoft.com/office/drawing/2014/main" id="{7B1AC9F0-0CDA-E82D-2B0F-284DAF539A84}"/>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78099" y="2883352"/>
            <a:ext cx="377429" cy="191690"/>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0">
            <a:extLst>
              <a:ext uri="{FF2B5EF4-FFF2-40B4-BE49-F238E27FC236}">
                <a16:creationId xmlns:a16="http://schemas.microsoft.com/office/drawing/2014/main" id="{207A390D-F08F-67FC-53F2-2B33FE308AD4}"/>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909569" y="2858349"/>
            <a:ext cx="426244" cy="216694"/>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1">
            <a:extLst>
              <a:ext uri="{FF2B5EF4-FFF2-40B4-BE49-F238E27FC236}">
                <a16:creationId xmlns:a16="http://schemas.microsoft.com/office/drawing/2014/main" id="{FE8FAD96-1A54-3588-2626-4501BC2B4B11}"/>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78064" y="2826726"/>
            <a:ext cx="489219" cy="248316"/>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Line 100">
            <a:extLst>
              <a:ext uri="{FF2B5EF4-FFF2-40B4-BE49-F238E27FC236}">
                <a16:creationId xmlns:a16="http://schemas.microsoft.com/office/drawing/2014/main" id="{052D68D5-612E-F96C-0F88-BE823A5A4330}"/>
              </a:ext>
            </a:extLst>
          </p:cNvPr>
          <p:cNvSpPr>
            <a:spLocks noChangeShapeType="1"/>
          </p:cNvSpPr>
          <p:nvPr/>
        </p:nvSpPr>
        <p:spPr bwMode="auto">
          <a:xfrm>
            <a:off x="686597" y="3151640"/>
            <a:ext cx="7197716"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ja-JP" altLang="en-US" dirty="0">
              <a:solidFill>
                <a:prstClr val="black"/>
              </a:solidFill>
              <a:latin typeface="Yu Gothic UI" panose="020B0500000000000000" pitchFamily="34" charset="-128"/>
              <a:ea typeface="Yu Gothic UI" panose="020B0500000000000000" pitchFamily="34" charset="-128"/>
            </a:endParaRPr>
          </a:p>
        </p:txBody>
      </p:sp>
      <p:pic>
        <p:nvPicPr>
          <p:cNvPr id="15" name="Picture 70" descr="横">
            <a:extLst>
              <a:ext uri="{FF2B5EF4-FFF2-40B4-BE49-F238E27FC236}">
                <a16:creationId xmlns:a16="http://schemas.microsoft.com/office/drawing/2014/main" id="{B12B67CB-136B-F5DF-8975-729E58832BDD}"/>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815310" y="2764828"/>
            <a:ext cx="396184" cy="1420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0" descr="横">
            <a:extLst>
              <a:ext uri="{FF2B5EF4-FFF2-40B4-BE49-F238E27FC236}">
                <a16:creationId xmlns:a16="http://schemas.microsoft.com/office/drawing/2014/main" id="{4EC78D66-E853-C99E-9CE1-2C9BF55AE0AA}"/>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192193" y="2586920"/>
            <a:ext cx="664015" cy="238109"/>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6A6959A5-AC70-6AE7-620A-CDCBBC029D4D}"/>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flipH="1">
            <a:off x="505038" y="2240194"/>
            <a:ext cx="444533" cy="270030"/>
          </a:xfrm>
          <a:prstGeom prst="rect">
            <a:avLst/>
          </a:prstGeom>
        </p:spPr>
      </p:pic>
      <p:cxnSp>
        <p:nvCxnSpPr>
          <p:cNvPr id="18" name="直線コネクタ 17">
            <a:extLst>
              <a:ext uri="{FF2B5EF4-FFF2-40B4-BE49-F238E27FC236}">
                <a16:creationId xmlns:a16="http://schemas.microsoft.com/office/drawing/2014/main" id="{99DFFBA7-6B26-BF56-38EC-EAC0455C8B75}"/>
              </a:ext>
            </a:extLst>
          </p:cNvPr>
          <p:cNvCxnSpPr>
            <a:stCxn id="17" idx="2"/>
            <a:endCxn id="16" idx="3"/>
          </p:cNvCxnSpPr>
          <p:nvPr/>
        </p:nvCxnSpPr>
        <p:spPr>
          <a:xfrm>
            <a:off x="727304" y="2510224"/>
            <a:ext cx="1464888" cy="195751"/>
          </a:xfrm>
          <a:prstGeom prst="line">
            <a:avLst/>
          </a:prstGeom>
          <a:noFill/>
          <a:ln w="6350" cap="flat" cmpd="sng" algn="ctr">
            <a:solidFill>
              <a:srgbClr val="5B9BD5"/>
            </a:solidFill>
            <a:prstDash val="solid"/>
            <a:miter lim="800000"/>
          </a:ln>
          <a:effectLst/>
        </p:spPr>
      </p:cxnSp>
      <p:cxnSp>
        <p:nvCxnSpPr>
          <p:cNvPr id="19" name="直線コネクタ 18">
            <a:extLst>
              <a:ext uri="{FF2B5EF4-FFF2-40B4-BE49-F238E27FC236}">
                <a16:creationId xmlns:a16="http://schemas.microsoft.com/office/drawing/2014/main" id="{36EB5103-08A2-A4BF-AD25-5974E568965B}"/>
              </a:ext>
            </a:extLst>
          </p:cNvPr>
          <p:cNvCxnSpPr>
            <a:stCxn id="17" idx="1"/>
            <a:endCxn id="15" idx="0"/>
          </p:cNvCxnSpPr>
          <p:nvPr/>
        </p:nvCxnSpPr>
        <p:spPr>
          <a:xfrm>
            <a:off x="949571" y="2375209"/>
            <a:ext cx="4063831" cy="389618"/>
          </a:xfrm>
          <a:prstGeom prst="line">
            <a:avLst/>
          </a:prstGeom>
          <a:noFill/>
          <a:ln w="6350" cap="flat" cmpd="sng" algn="ctr">
            <a:solidFill>
              <a:srgbClr val="5B9BD5"/>
            </a:solidFill>
            <a:prstDash val="solid"/>
            <a:miter lim="800000"/>
          </a:ln>
          <a:effectLst/>
        </p:spPr>
      </p:cxnSp>
      <p:sp>
        <p:nvSpPr>
          <p:cNvPr id="20" name="テキスト ボックス 19">
            <a:extLst>
              <a:ext uri="{FF2B5EF4-FFF2-40B4-BE49-F238E27FC236}">
                <a16:creationId xmlns:a16="http://schemas.microsoft.com/office/drawing/2014/main" id="{72B526BC-8422-6E75-09EC-33E00BE8EF55}"/>
              </a:ext>
            </a:extLst>
          </p:cNvPr>
          <p:cNvSpPr txBox="1"/>
          <p:nvPr/>
        </p:nvSpPr>
        <p:spPr>
          <a:xfrm>
            <a:off x="1781540" y="4379305"/>
            <a:ext cx="1616577" cy="369332"/>
          </a:xfrm>
          <a:prstGeom prst="rect">
            <a:avLst/>
          </a:prstGeom>
          <a:noFill/>
        </p:spPr>
        <p:txBody>
          <a:bodyPr wrap="square" rtlCol="0">
            <a:spAutoFit/>
          </a:bodyPr>
          <a:lstStyle/>
          <a:p>
            <a:pPr algn="ctr"/>
            <a:r>
              <a:rPr lang="ja-JP" altLang="en-US" sz="900" dirty="0">
                <a:solidFill>
                  <a:prstClr val="black"/>
                </a:solidFill>
                <a:latin typeface="Yu Gothic UI" panose="020B0500000000000000" pitchFamily="34" charset="-128"/>
                <a:ea typeface="Yu Gothic UI" panose="020B0500000000000000" pitchFamily="34" charset="-128"/>
              </a:rPr>
              <a:t>一連番号が変わったため、</a:t>
            </a:r>
            <a:endParaRPr lang="en-US" altLang="ja-JP" sz="900" dirty="0">
              <a:solidFill>
                <a:prstClr val="black"/>
              </a:solidFill>
              <a:latin typeface="Yu Gothic UI" panose="020B0500000000000000" pitchFamily="34" charset="-128"/>
              <a:ea typeface="Yu Gothic UI" panose="020B0500000000000000" pitchFamily="34" charset="-128"/>
            </a:endParaRPr>
          </a:p>
          <a:p>
            <a:pPr algn="ctr"/>
            <a:r>
              <a:rPr lang="ja-JP" altLang="en-US" sz="900" b="1" dirty="0">
                <a:solidFill>
                  <a:srgbClr val="FF0000"/>
                </a:solidFill>
                <a:latin typeface="Yu Gothic UI" panose="020B0500000000000000" pitchFamily="34" charset="-128"/>
                <a:ea typeface="Yu Gothic UI" panose="020B0500000000000000" pitchFamily="34" charset="-128"/>
              </a:rPr>
              <a:t>「宮崎</a:t>
            </a:r>
            <a:r>
              <a:rPr lang="en-US" altLang="ja-JP" sz="900" b="1" dirty="0">
                <a:solidFill>
                  <a:srgbClr val="FF0000"/>
                </a:solidFill>
                <a:latin typeface="Yu Gothic UI" panose="020B0500000000000000" pitchFamily="34" charset="-128"/>
                <a:ea typeface="Yu Gothic UI" panose="020B0500000000000000" pitchFamily="34" charset="-128"/>
              </a:rPr>
              <a:t>123</a:t>
            </a:r>
            <a:r>
              <a:rPr lang="ja-JP" altLang="en-US" sz="900" b="1" dirty="0">
                <a:solidFill>
                  <a:srgbClr val="FF0000"/>
                </a:solidFill>
                <a:latin typeface="Yu Gothic UI" panose="020B0500000000000000" pitchFamily="34" charset="-128"/>
                <a:ea typeface="Yu Gothic UI" panose="020B0500000000000000" pitchFamily="34" charset="-128"/>
              </a:rPr>
              <a:t>こ</a:t>
            </a:r>
            <a:r>
              <a:rPr lang="en-US" altLang="ja-JP" sz="900" b="1" dirty="0">
                <a:solidFill>
                  <a:srgbClr val="FF0000"/>
                </a:solidFill>
                <a:latin typeface="Yu Gothic UI" panose="020B0500000000000000" pitchFamily="34" charset="-128"/>
                <a:ea typeface="Yu Gothic UI" panose="020B0500000000000000" pitchFamily="34" charset="-128"/>
              </a:rPr>
              <a:t>12-34</a:t>
            </a:r>
            <a:r>
              <a:rPr lang="ja-JP" altLang="en-US" sz="900" b="1" dirty="0">
                <a:solidFill>
                  <a:srgbClr val="FF0000"/>
                </a:solidFill>
                <a:latin typeface="Yu Gothic UI" panose="020B0500000000000000" pitchFamily="34" charset="-128"/>
                <a:ea typeface="Yu Gothic UI" panose="020B0500000000000000" pitchFamily="34" charset="-128"/>
              </a:rPr>
              <a:t>」を送信する</a:t>
            </a:r>
          </a:p>
        </p:txBody>
      </p:sp>
      <p:graphicFrame>
        <p:nvGraphicFramePr>
          <p:cNvPr id="21" name="表 20">
            <a:extLst>
              <a:ext uri="{FF2B5EF4-FFF2-40B4-BE49-F238E27FC236}">
                <a16:creationId xmlns:a16="http://schemas.microsoft.com/office/drawing/2014/main" id="{741E9F3B-EA39-568C-DA2B-A68896859E7B}"/>
              </a:ext>
            </a:extLst>
          </p:cNvPr>
          <p:cNvGraphicFramePr>
            <a:graphicFrameLocks noGrp="1"/>
          </p:cNvGraphicFramePr>
          <p:nvPr>
            <p:extLst>
              <p:ext uri="{D42A27DB-BD31-4B8C-83A1-F6EECF244321}">
                <p14:modId xmlns:p14="http://schemas.microsoft.com/office/powerpoint/2010/main" val="3801446136"/>
              </p:ext>
            </p:extLst>
          </p:nvPr>
        </p:nvGraphicFramePr>
        <p:xfrm>
          <a:off x="715484" y="3553729"/>
          <a:ext cx="7173488" cy="312420"/>
        </p:xfrm>
        <a:graphic>
          <a:graphicData uri="http://schemas.openxmlformats.org/drawingml/2006/table">
            <a:tbl>
              <a:tblPr firstRow="1" bandRow="1"/>
              <a:tblGrid>
                <a:gridCol w="512392">
                  <a:extLst>
                    <a:ext uri="{9D8B030D-6E8A-4147-A177-3AD203B41FA5}">
                      <a16:colId xmlns:a16="http://schemas.microsoft.com/office/drawing/2014/main" val="1446711579"/>
                    </a:ext>
                  </a:extLst>
                </a:gridCol>
                <a:gridCol w="512392">
                  <a:extLst>
                    <a:ext uri="{9D8B030D-6E8A-4147-A177-3AD203B41FA5}">
                      <a16:colId xmlns:a16="http://schemas.microsoft.com/office/drawing/2014/main" val="3708778780"/>
                    </a:ext>
                  </a:extLst>
                </a:gridCol>
                <a:gridCol w="512392">
                  <a:extLst>
                    <a:ext uri="{9D8B030D-6E8A-4147-A177-3AD203B41FA5}">
                      <a16:colId xmlns:a16="http://schemas.microsoft.com/office/drawing/2014/main" val="646268686"/>
                    </a:ext>
                  </a:extLst>
                </a:gridCol>
                <a:gridCol w="512392">
                  <a:extLst>
                    <a:ext uri="{9D8B030D-6E8A-4147-A177-3AD203B41FA5}">
                      <a16:colId xmlns:a16="http://schemas.microsoft.com/office/drawing/2014/main" val="3876944051"/>
                    </a:ext>
                  </a:extLst>
                </a:gridCol>
                <a:gridCol w="512392">
                  <a:extLst>
                    <a:ext uri="{9D8B030D-6E8A-4147-A177-3AD203B41FA5}">
                      <a16:colId xmlns:a16="http://schemas.microsoft.com/office/drawing/2014/main" val="2003309046"/>
                    </a:ext>
                  </a:extLst>
                </a:gridCol>
                <a:gridCol w="512392">
                  <a:extLst>
                    <a:ext uri="{9D8B030D-6E8A-4147-A177-3AD203B41FA5}">
                      <a16:colId xmlns:a16="http://schemas.microsoft.com/office/drawing/2014/main" val="3616012074"/>
                    </a:ext>
                  </a:extLst>
                </a:gridCol>
                <a:gridCol w="512392">
                  <a:extLst>
                    <a:ext uri="{9D8B030D-6E8A-4147-A177-3AD203B41FA5}">
                      <a16:colId xmlns:a16="http://schemas.microsoft.com/office/drawing/2014/main" val="3349858619"/>
                    </a:ext>
                  </a:extLst>
                </a:gridCol>
                <a:gridCol w="512392">
                  <a:extLst>
                    <a:ext uri="{9D8B030D-6E8A-4147-A177-3AD203B41FA5}">
                      <a16:colId xmlns:a16="http://schemas.microsoft.com/office/drawing/2014/main" val="1584784492"/>
                    </a:ext>
                  </a:extLst>
                </a:gridCol>
                <a:gridCol w="512392">
                  <a:extLst>
                    <a:ext uri="{9D8B030D-6E8A-4147-A177-3AD203B41FA5}">
                      <a16:colId xmlns:a16="http://schemas.microsoft.com/office/drawing/2014/main" val="1790256520"/>
                    </a:ext>
                  </a:extLst>
                </a:gridCol>
                <a:gridCol w="512392">
                  <a:extLst>
                    <a:ext uri="{9D8B030D-6E8A-4147-A177-3AD203B41FA5}">
                      <a16:colId xmlns:a16="http://schemas.microsoft.com/office/drawing/2014/main" val="2426400211"/>
                    </a:ext>
                  </a:extLst>
                </a:gridCol>
                <a:gridCol w="512392">
                  <a:extLst>
                    <a:ext uri="{9D8B030D-6E8A-4147-A177-3AD203B41FA5}">
                      <a16:colId xmlns:a16="http://schemas.microsoft.com/office/drawing/2014/main" val="1215891229"/>
                    </a:ext>
                  </a:extLst>
                </a:gridCol>
                <a:gridCol w="512392">
                  <a:extLst>
                    <a:ext uri="{9D8B030D-6E8A-4147-A177-3AD203B41FA5}">
                      <a16:colId xmlns:a16="http://schemas.microsoft.com/office/drawing/2014/main" val="3846755451"/>
                    </a:ext>
                  </a:extLst>
                </a:gridCol>
                <a:gridCol w="512392">
                  <a:extLst>
                    <a:ext uri="{9D8B030D-6E8A-4147-A177-3AD203B41FA5}">
                      <a16:colId xmlns:a16="http://schemas.microsoft.com/office/drawing/2014/main" val="1522665601"/>
                    </a:ext>
                  </a:extLst>
                </a:gridCol>
                <a:gridCol w="512392">
                  <a:extLst>
                    <a:ext uri="{9D8B030D-6E8A-4147-A177-3AD203B41FA5}">
                      <a16:colId xmlns:a16="http://schemas.microsoft.com/office/drawing/2014/main" val="831521929"/>
                    </a:ext>
                  </a:extLst>
                </a:gridCol>
              </a:tblGrid>
              <a:tr h="278130">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宮崎</a:t>
                      </a: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宮崎</a:t>
                      </a: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宮崎</a:t>
                      </a: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宮崎</a:t>
                      </a: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71486912"/>
                  </a:ext>
                </a:extLst>
              </a:tr>
            </a:tbl>
          </a:graphicData>
        </a:graphic>
      </p:graphicFrame>
      <p:sp>
        <p:nvSpPr>
          <p:cNvPr id="22" name="正方形/長方形 21">
            <a:extLst>
              <a:ext uri="{FF2B5EF4-FFF2-40B4-BE49-F238E27FC236}">
                <a16:creationId xmlns:a16="http://schemas.microsoft.com/office/drawing/2014/main" id="{001F3FC0-3C75-42DB-FD01-DD148E06C49D}"/>
              </a:ext>
            </a:extLst>
          </p:cNvPr>
          <p:cNvSpPr/>
          <p:nvPr/>
        </p:nvSpPr>
        <p:spPr>
          <a:xfrm>
            <a:off x="1762634" y="2881102"/>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24" name="正方形/長方形 23">
            <a:extLst>
              <a:ext uri="{FF2B5EF4-FFF2-40B4-BE49-F238E27FC236}">
                <a16:creationId xmlns:a16="http://schemas.microsoft.com/office/drawing/2014/main" id="{6DC050F9-8DBA-7524-2B5C-06A0285A6B6C}"/>
              </a:ext>
            </a:extLst>
          </p:cNvPr>
          <p:cNvSpPr/>
          <p:nvPr/>
        </p:nvSpPr>
        <p:spPr>
          <a:xfrm>
            <a:off x="715483" y="3559548"/>
            <a:ext cx="4600279" cy="288000"/>
          </a:xfrm>
          <a:prstGeom prst="rect">
            <a:avLst/>
          </a:prstGeom>
          <a:noFill/>
          <a:ln w="3175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30" name="テキスト ボックス 29">
            <a:extLst>
              <a:ext uri="{FF2B5EF4-FFF2-40B4-BE49-F238E27FC236}">
                <a16:creationId xmlns:a16="http://schemas.microsoft.com/office/drawing/2014/main" id="{6041A6C6-0AB5-5AC0-4FA3-646CC34D9DEC}"/>
              </a:ext>
            </a:extLst>
          </p:cNvPr>
          <p:cNvSpPr txBox="1"/>
          <p:nvPr/>
        </p:nvSpPr>
        <p:spPr>
          <a:xfrm>
            <a:off x="376705" y="3214396"/>
            <a:ext cx="2127505" cy="230832"/>
          </a:xfrm>
          <a:prstGeom prst="rect">
            <a:avLst/>
          </a:prstGeom>
          <a:noFill/>
        </p:spPr>
        <p:txBody>
          <a:bodyPr wrap="non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送信タイミング①で判定されたベストショット</a:t>
            </a:r>
          </a:p>
        </p:txBody>
      </p:sp>
      <p:pic>
        <p:nvPicPr>
          <p:cNvPr id="32" name="Picture 77">
            <a:extLst>
              <a:ext uri="{FF2B5EF4-FFF2-40B4-BE49-F238E27FC236}">
                <a16:creationId xmlns:a16="http://schemas.microsoft.com/office/drawing/2014/main" id="{F0995B38-78BA-D579-58C7-59F32D39297C}"/>
              </a:ext>
            </a:extLst>
          </p:cNvPr>
          <p:cNvPicPr preferRelativeResize="0">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05409" y="2932167"/>
            <a:ext cx="280988" cy="142875"/>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テキスト ボックス 34">
            <a:extLst>
              <a:ext uri="{FF2B5EF4-FFF2-40B4-BE49-F238E27FC236}">
                <a16:creationId xmlns:a16="http://schemas.microsoft.com/office/drawing/2014/main" id="{038956F8-54F6-DD5E-615F-53DE1AF2B9ED}"/>
              </a:ext>
            </a:extLst>
          </p:cNvPr>
          <p:cNvSpPr txBox="1"/>
          <p:nvPr/>
        </p:nvSpPr>
        <p:spPr>
          <a:xfrm>
            <a:off x="5912346" y="1080038"/>
            <a:ext cx="3037842" cy="830997"/>
          </a:xfrm>
          <a:prstGeom prst="rect">
            <a:avLst/>
          </a:prstGeom>
          <a:noFill/>
        </p:spPr>
        <p:txBody>
          <a:bodyPr wrap="square" rtlCol="0">
            <a:spAutoFit/>
          </a:bodyPr>
          <a:lstStyle/>
          <a:p>
            <a:r>
              <a:rPr lang="ja-JP" altLang="en-US" sz="1200" dirty="0">
                <a:solidFill>
                  <a:prstClr val="black"/>
                </a:solidFill>
                <a:latin typeface="Yu Gothic UI" panose="020B0500000000000000" pitchFamily="34" charset="-128"/>
                <a:ea typeface="Yu Gothic UI" panose="020B0500000000000000" pitchFamily="34" charset="-128"/>
              </a:rPr>
              <a:t>設置状況に応じて、「ベストショット画像選択」と「ベストショット判定に使用する項目」を設定することで、不正確な認識結果「＊」の出力が減る事があります。</a:t>
            </a:r>
          </a:p>
        </p:txBody>
      </p:sp>
      <p:sp>
        <p:nvSpPr>
          <p:cNvPr id="37" name="正方形/長方形 36">
            <a:extLst>
              <a:ext uri="{FF2B5EF4-FFF2-40B4-BE49-F238E27FC236}">
                <a16:creationId xmlns:a16="http://schemas.microsoft.com/office/drawing/2014/main" id="{A030073B-DEFB-6272-CF6C-1AB33E4A9AFC}"/>
              </a:ext>
            </a:extLst>
          </p:cNvPr>
          <p:cNvSpPr/>
          <p:nvPr/>
        </p:nvSpPr>
        <p:spPr>
          <a:xfrm>
            <a:off x="3259806" y="3505548"/>
            <a:ext cx="4629166" cy="396000"/>
          </a:xfrm>
          <a:prstGeom prst="rect">
            <a:avLst/>
          </a:prstGeom>
          <a:noFill/>
          <a:ln w="3175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38" name="正方形/長方形 37">
            <a:extLst>
              <a:ext uri="{FF2B5EF4-FFF2-40B4-BE49-F238E27FC236}">
                <a16:creationId xmlns:a16="http://schemas.microsoft.com/office/drawing/2014/main" id="{EED577D7-AD41-6C4E-98BA-D43FFB4BBCE6}"/>
              </a:ext>
            </a:extLst>
          </p:cNvPr>
          <p:cNvSpPr/>
          <p:nvPr/>
        </p:nvSpPr>
        <p:spPr>
          <a:xfrm>
            <a:off x="100111" y="3504502"/>
            <a:ext cx="2664841" cy="396000"/>
          </a:xfrm>
          <a:prstGeom prst="rect">
            <a:avLst/>
          </a:prstGeom>
          <a:noFill/>
          <a:ln w="3175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graphicFrame>
        <p:nvGraphicFramePr>
          <p:cNvPr id="42" name="表 41">
            <a:extLst>
              <a:ext uri="{FF2B5EF4-FFF2-40B4-BE49-F238E27FC236}">
                <a16:creationId xmlns:a16="http://schemas.microsoft.com/office/drawing/2014/main" id="{CF47B80C-E7C4-108F-27CF-C177E1279B6D}"/>
              </a:ext>
            </a:extLst>
          </p:cNvPr>
          <p:cNvGraphicFramePr>
            <a:graphicFrameLocks noGrp="1"/>
          </p:cNvGraphicFramePr>
          <p:nvPr>
            <p:extLst>
              <p:ext uri="{D42A27DB-BD31-4B8C-83A1-F6EECF244321}">
                <p14:modId xmlns:p14="http://schemas.microsoft.com/office/powerpoint/2010/main" val="3092640643"/>
              </p:ext>
            </p:extLst>
          </p:nvPr>
        </p:nvGraphicFramePr>
        <p:xfrm>
          <a:off x="193812" y="1046644"/>
          <a:ext cx="5575852" cy="972000"/>
        </p:xfrm>
        <a:graphic>
          <a:graphicData uri="http://schemas.openxmlformats.org/drawingml/2006/table">
            <a:tbl>
              <a:tblPr firstRow="1" bandRow="1"/>
              <a:tblGrid>
                <a:gridCol w="1382183">
                  <a:extLst>
                    <a:ext uri="{9D8B030D-6E8A-4147-A177-3AD203B41FA5}">
                      <a16:colId xmlns:a16="http://schemas.microsoft.com/office/drawing/2014/main" val="3035206730"/>
                    </a:ext>
                  </a:extLst>
                </a:gridCol>
                <a:gridCol w="2500908">
                  <a:extLst>
                    <a:ext uri="{9D8B030D-6E8A-4147-A177-3AD203B41FA5}">
                      <a16:colId xmlns:a16="http://schemas.microsoft.com/office/drawing/2014/main" val="1123767386"/>
                    </a:ext>
                  </a:extLst>
                </a:gridCol>
                <a:gridCol w="1692761">
                  <a:extLst>
                    <a:ext uri="{9D8B030D-6E8A-4147-A177-3AD203B41FA5}">
                      <a16:colId xmlns:a16="http://schemas.microsoft.com/office/drawing/2014/main" val="1972139034"/>
                    </a:ext>
                  </a:extLst>
                </a:gridCol>
              </a:tblGrid>
              <a:tr h="324000">
                <a:tc>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r>
                        <a:rPr kumimoji="1" lang="ja-JP" altLang="en-US" sz="1200" dirty="0">
                          <a:latin typeface="Yu Gothic UI" panose="020B0500000000000000" pitchFamily="34" charset="-128"/>
                          <a:ea typeface="Yu Gothic UI" panose="020B0500000000000000" pitchFamily="34" charset="-128"/>
                        </a:rPr>
                        <a:t>設置状況</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gridSpan="2">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r>
                        <a:rPr kumimoji="1" lang="ja-JP" altLang="en-US" sz="1200" dirty="0">
                          <a:latin typeface="Yu Gothic UI" panose="020B0500000000000000" pitchFamily="34" charset="-128"/>
                          <a:ea typeface="Yu Gothic UI" panose="020B0500000000000000" pitchFamily="34" charset="-128"/>
                        </a:rPr>
                        <a:t>ナンバープレートが時間経過とともに</a:t>
                      </a:r>
                      <a:r>
                        <a:rPr kumimoji="1" lang="ja-JP" altLang="en-US" sz="1600" dirty="0">
                          <a:solidFill>
                            <a:srgbClr val="FF0000"/>
                          </a:solidFill>
                          <a:latin typeface="Yu Gothic UI" panose="020B0500000000000000" pitchFamily="34" charset="-128"/>
                          <a:ea typeface="Yu Gothic UI" panose="020B0500000000000000" pitchFamily="34" charset="-128"/>
                        </a:rPr>
                        <a:t>小さく</a:t>
                      </a:r>
                      <a:r>
                        <a:rPr kumimoji="1" lang="ja-JP" altLang="en-US" sz="1200" dirty="0">
                          <a:latin typeface="Yu Gothic UI" panose="020B0500000000000000" pitchFamily="34" charset="-128"/>
                          <a:ea typeface="Yu Gothic UI" panose="020B0500000000000000" pitchFamily="34" charset="-128"/>
                        </a:rPr>
                        <a:t>なる</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kumimoji="1" lang="ja-JP" altLang="en-US" dirty="0"/>
                    </a:p>
                  </a:txBody>
                  <a:tcPr/>
                </a:tc>
                <a:extLst>
                  <a:ext uri="{0D108BD9-81ED-4DB2-BD59-A6C34878D82A}">
                    <a16:rowId xmlns:a16="http://schemas.microsoft.com/office/drawing/2014/main" val="3084581722"/>
                  </a:ext>
                </a:extLst>
              </a:tr>
              <a:tr h="324000">
                <a:tc rowSpan="2">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r>
                        <a:rPr kumimoji="1" lang="ja-JP" altLang="en-US" sz="1200" dirty="0">
                          <a:latin typeface="Yu Gothic UI" panose="020B0500000000000000" pitchFamily="34" charset="-128"/>
                          <a:ea typeface="Yu Gothic UI" panose="020B0500000000000000" pitchFamily="34" charset="-128"/>
                        </a:rPr>
                        <a:t>アプリの設定値</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r>
                        <a:rPr kumimoji="1" lang="ja-JP" altLang="en-US" sz="1200" dirty="0">
                          <a:latin typeface="Yu Gothic UI" panose="020B0500000000000000" pitchFamily="34" charset="-128"/>
                          <a:ea typeface="Yu Gothic UI" panose="020B0500000000000000" pitchFamily="34" charset="-128"/>
                        </a:rPr>
                        <a:t>ベストショット画像選択</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r>
                        <a:rPr kumimoji="1" lang="ja-JP" altLang="en-US" sz="1200" b="1" dirty="0">
                          <a:solidFill>
                            <a:srgbClr val="FF0000"/>
                          </a:solidFill>
                          <a:latin typeface="Yu Gothic UI" panose="020B0500000000000000" pitchFamily="34" charset="-128"/>
                          <a:ea typeface="Yu Gothic UI" panose="020B0500000000000000" pitchFamily="34" charset="-128"/>
                        </a:rPr>
                        <a:t>先優先</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4221307752"/>
                  </a:ext>
                </a:extLst>
              </a:tr>
              <a:tr h="324000">
                <a:tc vMerge="1">
                  <a:txBody>
                    <a:bodyPr/>
                    <a:lstStyle/>
                    <a:p>
                      <a:endParaRPr kumimoji="1" lang="ja-JP" altLang="en-US" dirty="0"/>
                    </a:p>
                  </a:txBody>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r>
                        <a:rPr kumimoji="1" lang="ja-JP" altLang="en-US" sz="1200" dirty="0">
                          <a:latin typeface="Yu Gothic UI" panose="020B0500000000000000" pitchFamily="34" charset="-128"/>
                          <a:ea typeface="Yu Gothic UI" panose="020B0500000000000000" pitchFamily="34" charset="-128"/>
                        </a:rPr>
                        <a:t>ベストショット判定に使用する項目</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r>
                        <a:rPr kumimoji="1" lang="ja-JP" altLang="en-US" sz="1200" b="1" dirty="0">
                          <a:solidFill>
                            <a:srgbClr val="FF0000"/>
                          </a:solidFill>
                          <a:latin typeface="Yu Gothic UI" panose="020B0500000000000000" pitchFamily="34" charset="-128"/>
                          <a:ea typeface="Yu Gothic UI" panose="020B0500000000000000" pitchFamily="34" charset="-128"/>
                        </a:rPr>
                        <a:t>一連番号のみ</a:t>
                      </a:r>
                      <a:r>
                        <a:rPr kumimoji="1" lang="en-US" altLang="ja-JP" sz="1200" b="1" dirty="0">
                          <a:solidFill>
                            <a:srgbClr val="FF0000"/>
                          </a:solidFill>
                          <a:latin typeface="Yu Gothic UI" panose="020B0500000000000000" pitchFamily="34" charset="-128"/>
                          <a:ea typeface="Yu Gothic UI" panose="020B0500000000000000" pitchFamily="34" charset="-128"/>
                        </a:rPr>
                        <a:t>ON</a:t>
                      </a:r>
                      <a:endParaRPr kumimoji="1" lang="ja-JP" altLang="en-US" sz="1200" b="1" dirty="0">
                        <a:solidFill>
                          <a:srgbClr val="FF0000"/>
                        </a:solidFill>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121160693"/>
                  </a:ext>
                </a:extLst>
              </a:tr>
            </a:tbl>
          </a:graphicData>
        </a:graphic>
      </p:graphicFrame>
      <p:sp>
        <p:nvSpPr>
          <p:cNvPr id="29" name="正方形/長方形 28">
            <a:extLst>
              <a:ext uri="{FF2B5EF4-FFF2-40B4-BE49-F238E27FC236}">
                <a16:creationId xmlns:a16="http://schemas.microsoft.com/office/drawing/2014/main" id="{22D95998-30D9-FF7C-97D8-9E3EEC588327}"/>
              </a:ext>
            </a:extLst>
          </p:cNvPr>
          <p:cNvSpPr/>
          <p:nvPr/>
        </p:nvSpPr>
        <p:spPr>
          <a:xfrm>
            <a:off x="2271137" y="3526084"/>
            <a:ext cx="468000" cy="360000"/>
          </a:xfrm>
          <a:prstGeom prst="rect">
            <a:avLst/>
          </a:prstGeom>
          <a:noFill/>
          <a:ln w="25400" cap="flat" cmpd="sng" algn="ctr">
            <a:solidFill>
              <a:srgbClr val="5B9BD5">
                <a:shade val="50000"/>
              </a:srgbClr>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47" name="正方形/長方形 46">
            <a:extLst>
              <a:ext uri="{FF2B5EF4-FFF2-40B4-BE49-F238E27FC236}">
                <a16:creationId xmlns:a16="http://schemas.microsoft.com/office/drawing/2014/main" id="{D8E451B7-42E2-1F77-E340-3BB087409C98}"/>
              </a:ext>
            </a:extLst>
          </p:cNvPr>
          <p:cNvSpPr/>
          <p:nvPr/>
        </p:nvSpPr>
        <p:spPr>
          <a:xfrm>
            <a:off x="5851301" y="3562457"/>
            <a:ext cx="3199412" cy="288000"/>
          </a:xfrm>
          <a:prstGeom prst="rect">
            <a:avLst/>
          </a:prstGeom>
          <a:noFill/>
          <a:ln w="3175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49" name="テキスト ボックス 48">
            <a:extLst>
              <a:ext uri="{FF2B5EF4-FFF2-40B4-BE49-F238E27FC236}">
                <a16:creationId xmlns:a16="http://schemas.microsoft.com/office/drawing/2014/main" id="{2806D416-D836-F9C0-D67C-369E0E907A2A}"/>
              </a:ext>
            </a:extLst>
          </p:cNvPr>
          <p:cNvSpPr txBox="1"/>
          <p:nvPr/>
        </p:nvSpPr>
        <p:spPr>
          <a:xfrm>
            <a:off x="8263720" y="4379305"/>
            <a:ext cx="862891" cy="461665"/>
          </a:xfrm>
          <a:prstGeom prst="rect">
            <a:avLst/>
          </a:prstGeom>
          <a:noFill/>
        </p:spPr>
        <p:txBody>
          <a:bodyPr wrap="square" rtlCol="0">
            <a:spAutoFit/>
          </a:bodyPr>
          <a:lstStyle/>
          <a:p>
            <a:pPr algn="ctr"/>
            <a:r>
              <a:rPr lang="ja-JP" altLang="en-US" sz="800" dirty="0">
                <a:solidFill>
                  <a:prstClr val="black"/>
                </a:solidFill>
                <a:latin typeface="Yu Gothic UI" panose="020B0500000000000000" pitchFamily="34" charset="-128"/>
                <a:ea typeface="Yu Gothic UI" panose="020B0500000000000000" pitchFamily="34" charset="-128"/>
              </a:rPr>
              <a:t>すべて</a:t>
            </a:r>
            <a:endParaRPr lang="en-US" altLang="ja-JP" sz="800" dirty="0">
              <a:solidFill>
                <a:prstClr val="black"/>
              </a:solidFill>
              <a:latin typeface="Yu Gothic UI" panose="020B0500000000000000" pitchFamily="34" charset="-128"/>
              <a:ea typeface="Yu Gothic UI" panose="020B0500000000000000" pitchFamily="34" charset="-128"/>
            </a:endParaRPr>
          </a:p>
          <a:p>
            <a:pPr algn="ctr"/>
            <a:r>
              <a:rPr lang="ja-JP" altLang="en-US" sz="800" dirty="0">
                <a:solidFill>
                  <a:prstClr val="black"/>
                </a:solidFill>
                <a:latin typeface="Yu Gothic UI" panose="020B0500000000000000" pitchFamily="34" charset="-128"/>
                <a:ea typeface="Yu Gothic UI" panose="020B0500000000000000" pitchFamily="34" charset="-128"/>
              </a:rPr>
              <a:t>認識なしのため、</a:t>
            </a:r>
            <a:endParaRPr lang="en-US" altLang="ja-JP" sz="800" b="1" dirty="0">
              <a:solidFill>
                <a:srgbClr val="FF0000"/>
              </a:solidFill>
              <a:latin typeface="Yu Gothic UI" panose="020B0500000000000000" pitchFamily="34" charset="-128"/>
              <a:ea typeface="Yu Gothic UI" panose="020B0500000000000000" pitchFamily="34" charset="-128"/>
            </a:endParaRPr>
          </a:p>
          <a:p>
            <a:pPr algn="ctr"/>
            <a:r>
              <a:rPr lang="ja-JP" altLang="en-US" sz="800" b="1" dirty="0">
                <a:solidFill>
                  <a:srgbClr val="FF0000"/>
                </a:solidFill>
                <a:latin typeface="Yu Gothic UI" panose="020B0500000000000000" pitchFamily="34" charset="-128"/>
                <a:ea typeface="Yu Gothic UI" panose="020B0500000000000000" pitchFamily="34" charset="-128"/>
              </a:rPr>
              <a:t>送信しない</a:t>
            </a:r>
          </a:p>
        </p:txBody>
      </p:sp>
      <p:sp>
        <p:nvSpPr>
          <p:cNvPr id="52" name="正方形/長方形 51">
            <a:extLst>
              <a:ext uri="{FF2B5EF4-FFF2-40B4-BE49-F238E27FC236}">
                <a16:creationId xmlns:a16="http://schemas.microsoft.com/office/drawing/2014/main" id="{D52F3FE9-1F7E-B92C-33A6-C3253794720A}"/>
              </a:ext>
            </a:extLst>
          </p:cNvPr>
          <p:cNvSpPr/>
          <p:nvPr/>
        </p:nvSpPr>
        <p:spPr>
          <a:xfrm>
            <a:off x="3303166" y="3581375"/>
            <a:ext cx="468000" cy="252000"/>
          </a:xfrm>
          <a:prstGeom prst="rect">
            <a:avLst/>
          </a:prstGeom>
          <a:noFill/>
          <a:ln w="25400" cap="flat" cmpd="sng" algn="ctr">
            <a:solidFill>
              <a:srgbClr val="5B9BD5">
                <a:shade val="50000"/>
              </a:srgbClr>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53" name="正方形/長方形 52">
            <a:extLst>
              <a:ext uri="{FF2B5EF4-FFF2-40B4-BE49-F238E27FC236}">
                <a16:creationId xmlns:a16="http://schemas.microsoft.com/office/drawing/2014/main" id="{80AF43CB-0140-A8D0-6A65-02BB443FEB52}"/>
              </a:ext>
            </a:extLst>
          </p:cNvPr>
          <p:cNvSpPr/>
          <p:nvPr/>
        </p:nvSpPr>
        <p:spPr>
          <a:xfrm>
            <a:off x="3815918" y="3519156"/>
            <a:ext cx="468000" cy="360000"/>
          </a:xfrm>
          <a:prstGeom prst="rect">
            <a:avLst/>
          </a:prstGeom>
          <a:noFill/>
          <a:ln w="25400" cap="flat" cmpd="sng" algn="ctr">
            <a:solidFill>
              <a:srgbClr val="5B9BD5">
                <a:shade val="50000"/>
              </a:srgbClr>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58" name="テキスト ボックス 57">
            <a:extLst>
              <a:ext uri="{FF2B5EF4-FFF2-40B4-BE49-F238E27FC236}">
                <a16:creationId xmlns:a16="http://schemas.microsoft.com/office/drawing/2014/main" id="{FE53F01F-3B7F-34B4-55ED-E1E808D0762D}"/>
              </a:ext>
            </a:extLst>
          </p:cNvPr>
          <p:cNvSpPr txBox="1"/>
          <p:nvPr/>
        </p:nvSpPr>
        <p:spPr>
          <a:xfrm>
            <a:off x="4558106" y="4379305"/>
            <a:ext cx="941271" cy="461665"/>
          </a:xfrm>
          <a:prstGeom prst="rect">
            <a:avLst/>
          </a:prstGeom>
          <a:noFill/>
        </p:spPr>
        <p:txBody>
          <a:bodyPr wrap="square" rtlCol="0">
            <a:spAutoFit/>
          </a:bodyPr>
          <a:lstStyle/>
          <a:p>
            <a:pPr algn="ctr"/>
            <a:r>
              <a:rPr lang="ja-JP" altLang="en-US" sz="800" dirty="0">
                <a:solidFill>
                  <a:prstClr val="black"/>
                </a:solidFill>
                <a:latin typeface="Yu Gothic UI" panose="020B0500000000000000" pitchFamily="34" charset="-128"/>
                <a:ea typeface="Yu Gothic UI" panose="020B0500000000000000" pitchFamily="34" charset="-128"/>
              </a:rPr>
              <a:t>一連番号が</a:t>
            </a:r>
            <a:endParaRPr lang="en-US" altLang="ja-JP" sz="800" dirty="0">
              <a:solidFill>
                <a:prstClr val="black"/>
              </a:solidFill>
              <a:latin typeface="Yu Gothic UI" panose="020B0500000000000000" pitchFamily="34" charset="-128"/>
              <a:ea typeface="Yu Gothic UI" panose="020B0500000000000000" pitchFamily="34" charset="-128"/>
            </a:endParaRPr>
          </a:p>
          <a:p>
            <a:pPr algn="ctr"/>
            <a:r>
              <a:rPr lang="ja-JP" altLang="en-US" sz="800" dirty="0">
                <a:solidFill>
                  <a:prstClr val="black"/>
                </a:solidFill>
                <a:latin typeface="Yu Gothic UI" panose="020B0500000000000000" pitchFamily="34" charset="-128"/>
                <a:ea typeface="Yu Gothic UI" panose="020B0500000000000000" pitchFamily="34" charset="-128"/>
              </a:rPr>
              <a:t>変わっていないため、</a:t>
            </a:r>
            <a:endParaRPr lang="en-US" altLang="ja-JP" sz="800" dirty="0">
              <a:solidFill>
                <a:prstClr val="black"/>
              </a:solidFill>
              <a:latin typeface="Yu Gothic UI" panose="020B0500000000000000" pitchFamily="34" charset="-128"/>
              <a:ea typeface="Yu Gothic UI" panose="020B0500000000000000" pitchFamily="34" charset="-128"/>
            </a:endParaRPr>
          </a:p>
          <a:p>
            <a:pPr algn="ctr"/>
            <a:r>
              <a:rPr lang="ja-JP" altLang="en-US" sz="800" b="1" dirty="0">
                <a:solidFill>
                  <a:srgbClr val="FF0000"/>
                </a:solidFill>
                <a:latin typeface="Yu Gothic UI" panose="020B0500000000000000" pitchFamily="34" charset="-128"/>
                <a:ea typeface="Yu Gothic UI" panose="020B0500000000000000" pitchFamily="34" charset="-128"/>
              </a:rPr>
              <a:t>送信しない</a:t>
            </a:r>
          </a:p>
        </p:txBody>
      </p:sp>
      <p:sp>
        <p:nvSpPr>
          <p:cNvPr id="59" name="テキスト ボックス 58">
            <a:extLst>
              <a:ext uri="{FF2B5EF4-FFF2-40B4-BE49-F238E27FC236}">
                <a16:creationId xmlns:a16="http://schemas.microsoft.com/office/drawing/2014/main" id="{A95C72ED-2CBB-E0CB-30CE-EB8AFDB6CA1C}"/>
              </a:ext>
            </a:extLst>
          </p:cNvPr>
          <p:cNvSpPr txBox="1"/>
          <p:nvPr/>
        </p:nvSpPr>
        <p:spPr>
          <a:xfrm>
            <a:off x="8127238" y="3836398"/>
            <a:ext cx="941271" cy="210316"/>
          </a:xfrm>
          <a:prstGeom prst="rect">
            <a:avLst/>
          </a:prstGeom>
          <a:noFill/>
        </p:spPr>
        <p:txBody>
          <a:bodyPr wrap="square" lIns="36000" tIns="36000" rIns="36000" bIns="36000" rtlCol="0">
            <a:spAutoFit/>
          </a:bodyPr>
          <a:lstStyle/>
          <a:p>
            <a:pPr algn="r"/>
            <a:r>
              <a:rPr lang="ja-JP" altLang="en-US" sz="900" dirty="0">
                <a:solidFill>
                  <a:prstClr val="black"/>
                </a:solidFill>
                <a:latin typeface="Yu Gothic UI" panose="020B0500000000000000" pitchFamily="34" charset="-128"/>
                <a:ea typeface="Yu Gothic UI" panose="020B0500000000000000" pitchFamily="34" charset="-128"/>
              </a:rPr>
              <a:t>最大</a:t>
            </a:r>
            <a:r>
              <a:rPr lang="en-US" altLang="ja-JP" sz="900" dirty="0">
                <a:solidFill>
                  <a:prstClr val="black"/>
                </a:solidFill>
                <a:latin typeface="Yu Gothic UI" panose="020B0500000000000000" pitchFamily="34" charset="-128"/>
                <a:ea typeface="Yu Gothic UI" panose="020B0500000000000000" pitchFamily="34" charset="-128"/>
              </a:rPr>
              <a:t>9</a:t>
            </a:r>
            <a:r>
              <a:rPr lang="ja-JP" altLang="en-US" sz="900" dirty="0">
                <a:solidFill>
                  <a:prstClr val="black"/>
                </a:solidFill>
                <a:latin typeface="Yu Gothic UI" panose="020B0500000000000000" pitchFamily="34" charset="-128"/>
                <a:ea typeface="Yu Gothic UI" panose="020B0500000000000000" pitchFamily="34" charset="-128"/>
              </a:rPr>
              <a:t>フレーム参照</a:t>
            </a:r>
          </a:p>
        </p:txBody>
      </p:sp>
      <p:sp>
        <p:nvSpPr>
          <p:cNvPr id="61" name="正方形/長方形 60">
            <a:extLst>
              <a:ext uri="{FF2B5EF4-FFF2-40B4-BE49-F238E27FC236}">
                <a16:creationId xmlns:a16="http://schemas.microsoft.com/office/drawing/2014/main" id="{4CA2AD47-B0B9-9381-C58C-B1E6F6A45722}"/>
              </a:ext>
            </a:extLst>
          </p:cNvPr>
          <p:cNvSpPr/>
          <p:nvPr/>
        </p:nvSpPr>
        <p:spPr>
          <a:xfrm>
            <a:off x="2252317" y="4112025"/>
            <a:ext cx="540328" cy="273941"/>
          </a:xfrm>
          <a:prstGeom prst="rect">
            <a:avLst/>
          </a:prstGeom>
          <a:solidFill>
            <a:srgbClr val="5B9B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送信タイミング①</a:t>
            </a:r>
          </a:p>
        </p:txBody>
      </p:sp>
      <p:sp>
        <p:nvSpPr>
          <p:cNvPr id="62" name="正方形/長方形 61">
            <a:extLst>
              <a:ext uri="{FF2B5EF4-FFF2-40B4-BE49-F238E27FC236}">
                <a16:creationId xmlns:a16="http://schemas.microsoft.com/office/drawing/2014/main" id="{E16B2CFF-B390-4C3A-A765-1F609AD277F1}"/>
              </a:ext>
            </a:extLst>
          </p:cNvPr>
          <p:cNvSpPr/>
          <p:nvPr/>
        </p:nvSpPr>
        <p:spPr>
          <a:xfrm>
            <a:off x="4766657" y="4112025"/>
            <a:ext cx="540328" cy="273941"/>
          </a:xfrm>
          <a:prstGeom prst="rect">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送信タイミング②</a:t>
            </a:r>
          </a:p>
        </p:txBody>
      </p:sp>
      <p:sp>
        <p:nvSpPr>
          <p:cNvPr id="63" name="正方形/長方形 62">
            <a:extLst>
              <a:ext uri="{FF2B5EF4-FFF2-40B4-BE49-F238E27FC236}">
                <a16:creationId xmlns:a16="http://schemas.microsoft.com/office/drawing/2014/main" id="{D16C7962-6B61-4D34-1C30-B5001430C7A5}"/>
              </a:ext>
            </a:extLst>
          </p:cNvPr>
          <p:cNvSpPr/>
          <p:nvPr/>
        </p:nvSpPr>
        <p:spPr>
          <a:xfrm>
            <a:off x="7368185" y="4112025"/>
            <a:ext cx="540328" cy="273941"/>
          </a:xfrm>
          <a:prstGeom prst="rect">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送信タイミング③</a:t>
            </a:r>
          </a:p>
        </p:txBody>
      </p:sp>
      <p:sp>
        <p:nvSpPr>
          <p:cNvPr id="64" name="正方形/長方形 63">
            <a:extLst>
              <a:ext uri="{FF2B5EF4-FFF2-40B4-BE49-F238E27FC236}">
                <a16:creationId xmlns:a16="http://schemas.microsoft.com/office/drawing/2014/main" id="{C587AE92-AEB4-A375-8B21-169589A00FA2}"/>
              </a:ext>
            </a:extLst>
          </p:cNvPr>
          <p:cNvSpPr/>
          <p:nvPr/>
        </p:nvSpPr>
        <p:spPr>
          <a:xfrm>
            <a:off x="8514711" y="4112025"/>
            <a:ext cx="540328" cy="273941"/>
          </a:xfrm>
          <a:prstGeom prst="rect">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送信タイミング④</a:t>
            </a:r>
          </a:p>
        </p:txBody>
      </p:sp>
      <p:sp>
        <p:nvSpPr>
          <p:cNvPr id="66" name="テキスト ボックス 65">
            <a:extLst>
              <a:ext uri="{FF2B5EF4-FFF2-40B4-BE49-F238E27FC236}">
                <a16:creationId xmlns:a16="http://schemas.microsoft.com/office/drawing/2014/main" id="{B619A524-6015-051B-B82F-D643564013EF}"/>
              </a:ext>
            </a:extLst>
          </p:cNvPr>
          <p:cNvSpPr txBox="1"/>
          <p:nvPr/>
        </p:nvSpPr>
        <p:spPr>
          <a:xfrm>
            <a:off x="2453066" y="3166152"/>
            <a:ext cx="2127505" cy="230832"/>
          </a:xfrm>
          <a:prstGeom prst="rect">
            <a:avLst/>
          </a:prstGeom>
          <a:noFill/>
        </p:spPr>
        <p:txBody>
          <a:bodyPr wrap="non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送信タイミング②で判定されたベストショット</a:t>
            </a:r>
          </a:p>
        </p:txBody>
      </p:sp>
      <p:sp>
        <p:nvSpPr>
          <p:cNvPr id="67" name="テキスト ボックス 66">
            <a:extLst>
              <a:ext uri="{FF2B5EF4-FFF2-40B4-BE49-F238E27FC236}">
                <a16:creationId xmlns:a16="http://schemas.microsoft.com/office/drawing/2014/main" id="{C4B6936B-86F6-6B03-E308-994D87981F87}"/>
              </a:ext>
            </a:extLst>
          </p:cNvPr>
          <p:cNvSpPr txBox="1"/>
          <p:nvPr/>
        </p:nvSpPr>
        <p:spPr>
          <a:xfrm>
            <a:off x="4557135" y="3153145"/>
            <a:ext cx="2127505" cy="230832"/>
          </a:xfrm>
          <a:prstGeom prst="rect">
            <a:avLst/>
          </a:prstGeom>
          <a:noFill/>
        </p:spPr>
        <p:txBody>
          <a:bodyPr wrap="non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送信タイミング③で判定されたベストショット</a:t>
            </a:r>
          </a:p>
        </p:txBody>
      </p:sp>
      <p:cxnSp>
        <p:nvCxnSpPr>
          <p:cNvPr id="31" name="直線矢印コネクタ 30">
            <a:extLst>
              <a:ext uri="{FF2B5EF4-FFF2-40B4-BE49-F238E27FC236}">
                <a16:creationId xmlns:a16="http://schemas.microsoft.com/office/drawing/2014/main" id="{CC41DB67-1325-E900-51E8-6C034DA46C48}"/>
              </a:ext>
            </a:extLst>
          </p:cNvPr>
          <p:cNvCxnSpPr>
            <a:cxnSpLocks/>
          </p:cNvCxnSpPr>
          <p:nvPr/>
        </p:nvCxnSpPr>
        <p:spPr>
          <a:xfrm>
            <a:off x="2087565" y="3418548"/>
            <a:ext cx="204016" cy="129100"/>
          </a:xfrm>
          <a:prstGeom prst="straightConnector1">
            <a:avLst/>
          </a:prstGeom>
          <a:noFill/>
          <a:ln w="38100" cap="flat" cmpd="sng" algn="ctr">
            <a:solidFill>
              <a:sysClr val="windowText" lastClr="000000"/>
            </a:solidFill>
            <a:prstDash val="solid"/>
            <a:miter lim="800000"/>
            <a:tailEnd type="triangle"/>
          </a:ln>
          <a:effectLst/>
        </p:spPr>
      </p:cxnSp>
      <p:cxnSp>
        <p:nvCxnSpPr>
          <p:cNvPr id="70" name="直線矢印コネクタ 69">
            <a:extLst>
              <a:ext uri="{FF2B5EF4-FFF2-40B4-BE49-F238E27FC236}">
                <a16:creationId xmlns:a16="http://schemas.microsoft.com/office/drawing/2014/main" id="{B32AC97F-FE56-875A-E2CA-39BB67CC5C55}"/>
              </a:ext>
            </a:extLst>
          </p:cNvPr>
          <p:cNvCxnSpPr>
            <a:cxnSpLocks/>
          </p:cNvCxnSpPr>
          <p:nvPr/>
        </p:nvCxnSpPr>
        <p:spPr>
          <a:xfrm>
            <a:off x="3287102" y="3348402"/>
            <a:ext cx="148482" cy="239771"/>
          </a:xfrm>
          <a:prstGeom prst="straightConnector1">
            <a:avLst/>
          </a:prstGeom>
          <a:noFill/>
          <a:ln w="38100" cap="flat" cmpd="sng" algn="ctr">
            <a:solidFill>
              <a:sysClr val="windowText" lastClr="000000"/>
            </a:solidFill>
            <a:prstDash val="solid"/>
            <a:miter lim="800000"/>
            <a:tailEnd type="triangle"/>
          </a:ln>
          <a:effectLst/>
        </p:spPr>
      </p:cxnSp>
      <p:cxnSp>
        <p:nvCxnSpPr>
          <p:cNvPr id="73" name="直線矢印コネクタ 72">
            <a:extLst>
              <a:ext uri="{FF2B5EF4-FFF2-40B4-BE49-F238E27FC236}">
                <a16:creationId xmlns:a16="http://schemas.microsoft.com/office/drawing/2014/main" id="{7DAE94C1-3B7D-8137-BF2B-61A752D5C2FD}"/>
              </a:ext>
            </a:extLst>
          </p:cNvPr>
          <p:cNvCxnSpPr>
            <a:cxnSpLocks/>
          </p:cNvCxnSpPr>
          <p:nvPr/>
        </p:nvCxnSpPr>
        <p:spPr>
          <a:xfrm flipH="1">
            <a:off x="4274323" y="3370921"/>
            <a:ext cx="359685" cy="153228"/>
          </a:xfrm>
          <a:prstGeom prst="straightConnector1">
            <a:avLst/>
          </a:prstGeom>
          <a:noFill/>
          <a:ln w="38100" cap="flat" cmpd="sng" algn="ctr">
            <a:solidFill>
              <a:sysClr val="windowText" lastClr="000000"/>
            </a:solidFill>
            <a:prstDash val="solid"/>
            <a:miter lim="800000"/>
            <a:tailEnd type="triangle"/>
          </a:ln>
          <a:effectLst/>
        </p:spPr>
      </p:cxnSp>
      <p:sp>
        <p:nvSpPr>
          <p:cNvPr id="76" name="テキスト ボックス 75">
            <a:extLst>
              <a:ext uri="{FF2B5EF4-FFF2-40B4-BE49-F238E27FC236}">
                <a16:creationId xmlns:a16="http://schemas.microsoft.com/office/drawing/2014/main" id="{E995C398-B626-98EA-7DF1-982197CA2489}"/>
              </a:ext>
            </a:extLst>
          </p:cNvPr>
          <p:cNvSpPr txBox="1"/>
          <p:nvPr/>
        </p:nvSpPr>
        <p:spPr>
          <a:xfrm>
            <a:off x="7263430" y="3148533"/>
            <a:ext cx="1822237" cy="369332"/>
          </a:xfrm>
          <a:prstGeom prst="rect">
            <a:avLst/>
          </a:prstGeom>
          <a:noFill/>
        </p:spPr>
        <p:txBody>
          <a:bodyPr wrap="squar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送信タイミング④ではすべて認識せず</a:t>
            </a:r>
            <a:endParaRPr lang="en-US" altLang="ja-JP" sz="900" dirty="0">
              <a:solidFill>
                <a:prstClr val="black"/>
              </a:solidFill>
              <a:latin typeface="Yu Gothic UI" panose="020B0500000000000000" pitchFamily="34" charset="-128"/>
              <a:ea typeface="Yu Gothic UI" panose="020B0500000000000000" pitchFamily="34" charset="-128"/>
            </a:endParaRPr>
          </a:p>
          <a:p>
            <a:r>
              <a:rPr lang="ja-JP" altLang="en-US" sz="900" dirty="0">
                <a:solidFill>
                  <a:prstClr val="black"/>
                </a:solidFill>
                <a:latin typeface="Yu Gothic UI" panose="020B0500000000000000" pitchFamily="34" charset="-128"/>
                <a:ea typeface="Yu Gothic UI" panose="020B0500000000000000" pitchFamily="34" charset="-128"/>
              </a:rPr>
              <a:t>となりベストショットはない</a:t>
            </a:r>
          </a:p>
        </p:txBody>
      </p:sp>
      <p:sp>
        <p:nvSpPr>
          <p:cNvPr id="77" name="テキスト ボックス 76">
            <a:extLst>
              <a:ext uri="{FF2B5EF4-FFF2-40B4-BE49-F238E27FC236}">
                <a16:creationId xmlns:a16="http://schemas.microsoft.com/office/drawing/2014/main" id="{25AAAD8A-540A-0BC9-B658-89138B19F49B}"/>
              </a:ext>
            </a:extLst>
          </p:cNvPr>
          <p:cNvSpPr txBox="1"/>
          <p:nvPr/>
        </p:nvSpPr>
        <p:spPr>
          <a:xfrm>
            <a:off x="6943042" y="3886350"/>
            <a:ext cx="941271" cy="210316"/>
          </a:xfrm>
          <a:prstGeom prst="rect">
            <a:avLst/>
          </a:prstGeom>
          <a:noFill/>
        </p:spPr>
        <p:txBody>
          <a:bodyPr wrap="square" lIns="36000" tIns="36000" rIns="36000" bIns="36000" rtlCol="0">
            <a:spAutoFit/>
          </a:bodyPr>
          <a:lstStyle/>
          <a:p>
            <a:pPr algn="r"/>
            <a:r>
              <a:rPr lang="ja-JP" altLang="en-US" sz="900" dirty="0">
                <a:solidFill>
                  <a:prstClr val="black"/>
                </a:solidFill>
                <a:latin typeface="Yu Gothic UI" panose="020B0500000000000000" pitchFamily="34" charset="-128"/>
                <a:ea typeface="Yu Gothic UI" panose="020B0500000000000000" pitchFamily="34" charset="-128"/>
              </a:rPr>
              <a:t>最大</a:t>
            </a:r>
            <a:r>
              <a:rPr lang="en-US" altLang="ja-JP" sz="900" dirty="0">
                <a:solidFill>
                  <a:prstClr val="black"/>
                </a:solidFill>
                <a:latin typeface="Yu Gothic UI" panose="020B0500000000000000" pitchFamily="34" charset="-128"/>
                <a:ea typeface="Yu Gothic UI" panose="020B0500000000000000" pitchFamily="34" charset="-128"/>
              </a:rPr>
              <a:t>9</a:t>
            </a:r>
            <a:r>
              <a:rPr lang="ja-JP" altLang="en-US" sz="900" dirty="0">
                <a:solidFill>
                  <a:prstClr val="black"/>
                </a:solidFill>
                <a:latin typeface="Yu Gothic UI" panose="020B0500000000000000" pitchFamily="34" charset="-128"/>
                <a:ea typeface="Yu Gothic UI" panose="020B0500000000000000" pitchFamily="34" charset="-128"/>
              </a:rPr>
              <a:t>フレーム参照</a:t>
            </a:r>
          </a:p>
        </p:txBody>
      </p:sp>
      <p:sp>
        <p:nvSpPr>
          <p:cNvPr id="78" name="テキスト ボックス 77">
            <a:extLst>
              <a:ext uri="{FF2B5EF4-FFF2-40B4-BE49-F238E27FC236}">
                <a16:creationId xmlns:a16="http://schemas.microsoft.com/office/drawing/2014/main" id="{618795F8-4897-A602-EA99-9F991DD95AA9}"/>
              </a:ext>
            </a:extLst>
          </p:cNvPr>
          <p:cNvSpPr txBox="1"/>
          <p:nvPr/>
        </p:nvSpPr>
        <p:spPr>
          <a:xfrm>
            <a:off x="4373126" y="3886350"/>
            <a:ext cx="941271" cy="210316"/>
          </a:xfrm>
          <a:prstGeom prst="rect">
            <a:avLst/>
          </a:prstGeom>
          <a:noFill/>
        </p:spPr>
        <p:txBody>
          <a:bodyPr wrap="square" lIns="36000" tIns="36000" rIns="36000" bIns="36000" rtlCol="0">
            <a:spAutoFit/>
          </a:bodyPr>
          <a:lstStyle/>
          <a:p>
            <a:pPr algn="r"/>
            <a:r>
              <a:rPr lang="ja-JP" altLang="en-US" sz="900" dirty="0">
                <a:solidFill>
                  <a:prstClr val="black"/>
                </a:solidFill>
                <a:latin typeface="Yu Gothic UI" panose="020B0500000000000000" pitchFamily="34" charset="-128"/>
                <a:ea typeface="Yu Gothic UI" panose="020B0500000000000000" pitchFamily="34" charset="-128"/>
              </a:rPr>
              <a:t>最大</a:t>
            </a:r>
            <a:r>
              <a:rPr lang="en-US" altLang="ja-JP" sz="900" dirty="0">
                <a:solidFill>
                  <a:prstClr val="black"/>
                </a:solidFill>
                <a:latin typeface="Yu Gothic UI" panose="020B0500000000000000" pitchFamily="34" charset="-128"/>
                <a:ea typeface="Yu Gothic UI" panose="020B0500000000000000" pitchFamily="34" charset="-128"/>
              </a:rPr>
              <a:t>9</a:t>
            </a:r>
            <a:r>
              <a:rPr lang="ja-JP" altLang="en-US" sz="900" dirty="0">
                <a:solidFill>
                  <a:prstClr val="black"/>
                </a:solidFill>
                <a:latin typeface="Yu Gothic UI" panose="020B0500000000000000" pitchFamily="34" charset="-128"/>
                <a:ea typeface="Yu Gothic UI" panose="020B0500000000000000" pitchFamily="34" charset="-128"/>
              </a:rPr>
              <a:t>フレーム参照</a:t>
            </a:r>
          </a:p>
        </p:txBody>
      </p:sp>
      <p:sp>
        <p:nvSpPr>
          <p:cNvPr id="80" name="正方形/長方形 79">
            <a:extLst>
              <a:ext uri="{FF2B5EF4-FFF2-40B4-BE49-F238E27FC236}">
                <a16:creationId xmlns:a16="http://schemas.microsoft.com/office/drawing/2014/main" id="{71B05B82-416E-E468-F86B-21A5353DB15A}"/>
              </a:ext>
            </a:extLst>
          </p:cNvPr>
          <p:cNvSpPr/>
          <p:nvPr/>
        </p:nvSpPr>
        <p:spPr>
          <a:xfrm>
            <a:off x="1266934" y="2877908"/>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81" name="正方形/長方形 80">
            <a:extLst>
              <a:ext uri="{FF2B5EF4-FFF2-40B4-BE49-F238E27FC236}">
                <a16:creationId xmlns:a16="http://schemas.microsoft.com/office/drawing/2014/main" id="{2CF12818-0E68-2C24-F61B-8EE8ED6931FB}"/>
              </a:ext>
            </a:extLst>
          </p:cNvPr>
          <p:cNvSpPr/>
          <p:nvPr/>
        </p:nvSpPr>
        <p:spPr>
          <a:xfrm>
            <a:off x="771234" y="2874714"/>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82" name="正方形/長方形 81">
            <a:extLst>
              <a:ext uri="{FF2B5EF4-FFF2-40B4-BE49-F238E27FC236}">
                <a16:creationId xmlns:a16="http://schemas.microsoft.com/office/drawing/2014/main" id="{93BC6E91-CB6A-BCB0-F209-AC4787326B33}"/>
              </a:ext>
            </a:extLst>
          </p:cNvPr>
          <p:cNvSpPr/>
          <p:nvPr/>
        </p:nvSpPr>
        <p:spPr>
          <a:xfrm>
            <a:off x="5339962" y="2880981"/>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83" name="正方形/長方形 82">
            <a:extLst>
              <a:ext uri="{FF2B5EF4-FFF2-40B4-BE49-F238E27FC236}">
                <a16:creationId xmlns:a16="http://schemas.microsoft.com/office/drawing/2014/main" id="{F04B9DEB-26AA-574F-C0DC-C04F7AC6F949}"/>
              </a:ext>
            </a:extLst>
          </p:cNvPr>
          <p:cNvSpPr/>
          <p:nvPr/>
        </p:nvSpPr>
        <p:spPr>
          <a:xfrm>
            <a:off x="6908440" y="2880981"/>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84" name="正方形/長方形 83">
            <a:extLst>
              <a:ext uri="{FF2B5EF4-FFF2-40B4-BE49-F238E27FC236}">
                <a16:creationId xmlns:a16="http://schemas.microsoft.com/office/drawing/2014/main" id="{21AC8788-0992-113B-1CBF-7CE2B9EA5615}"/>
              </a:ext>
            </a:extLst>
          </p:cNvPr>
          <p:cNvSpPr/>
          <p:nvPr/>
        </p:nvSpPr>
        <p:spPr>
          <a:xfrm>
            <a:off x="6385614" y="2880981"/>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85" name="正方形/長方形 84">
            <a:extLst>
              <a:ext uri="{FF2B5EF4-FFF2-40B4-BE49-F238E27FC236}">
                <a16:creationId xmlns:a16="http://schemas.microsoft.com/office/drawing/2014/main" id="{E5CC3A1A-66FF-3A33-2C1A-612A34FF3849}"/>
              </a:ext>
            </a:extLst>
          </p:cNvPr>
          <p:cNvSpPr/>
          <p:nvPr/>
        </p:nvSpPr>
        <p:spPr>
          <a:xfrm>
            <a:off x="5862788" y="2880981"/>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86" name="正方形/長方形 85">
            <a:extLst>
              <a:ext uri="{FF2B5EF4-FFF2-40B4-BE49-F238E27FC236}">
                <a16:creationId xmlns:a16="http://schemas.microsoft.com/office/drawing/2014/main" id="{0811185D-C062-5B34-BA44-2E6BEE7EFCC6}"/>
              </a:ext>
            </a:extLst>
          </p:cNvPr>
          <p:cNvSpPr/>
          <p:nvPr/>
        </p:nvSpPr>
        <p:spPr>
          <a:xfrm>
            <a:off x="7431267" y="2880981"/>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87" name="テキスト ボックス 86">
            <a:extLst>
              <a:ext uri="{FF2B5EF4-FFF2-40B4-BE49-F238E27FC236}">
                <a16:creationId xmlns:a16="http://schemas.microsoft.com/office/drawing/2014/main" id="{A5DB80E6-6D2E-E198-3847-CBA17D7C860C}"/>
              </a:ext>
            </a:extLst>
          </p:cNvPr>
          <p:cNvSpPr txBox="1"/>
          <p:nvPr/>
        </p:nvSpPr>
        <p:spPr>
          <a:xfrm>
            <a:off x="1807081" y="3886350"/>
            <a:ext cx="941271" cy="210316"/>
          </a:xfrm>
          <a:prstGeom prst="rect">
            <a:avLst/>
          </a:prstGeom>
          <a:noFill/>
        </p:spPr>
        <p:txBody>
          <a:bodyPr wrap="square" lIns="36000" tIns="36000" rIns="36000" bIns="36000" rtlCol="0">
            <a:spAutoFit/>
          </a:bodyPr>
          <a:lstStyle/>
          <a:p>
            <a:pPr algn="r"/>
            <a:r>
              <a:rPr lang="ja-JP" altLang="en-US" sz="900" dirty="0">
                <a:solidFill>
                  <a:prstClr val="black"/>
                </a:solidFill>
                <a:latin typeface="Yu Gothic UI" panose="020B0500000000000000" pitchFamily="34" charset="-128"/>
                <a:ea typeface="Yu Gothic UI" panose="020B0500000000000000" pitchFamily="34" charset="-128"/>
              </a:rPr>
              <a:t>最大</a:t>
            </a:r>
            <a:r>
              <a:rPr lang="en-US" altLang="ja-JP" sz="900" dirty="0">
                <a:solidFill>
                  <a:prstClr val="black"/>
                </a:solidFill>
                <a:latin typeface="Yu Gothic UI" panose="020B0500000000000000" pitchFamily="34" charset="-128"/>
                <a:ea typeface="Yu Gothic UI" panose="020B0500000000000000" pitchFamily="34" charset="-128"/>
              </a:rPr>
              <a:t>9</a:t>
            </a:r>
            <a:r>
              <a:rPr lang="ja-JP" altLang="en-US" sz="900" dirty="0">
                <a:solidFill>
                  <a:prstClr val="black"/>
                </a:solidFill>
                <a:latin typeface="Yu Gothic UI" panose="020B0500000000000000" pitchFamily="34" charset="-128"/>
                <a:ea typeface="Yu Gothic UI" panose="020B0500000000000000" pitchFamily="34" charset="-128"/>
              </a:rPr>
              <a:t>フレーム参照</a:t>
            </a:r>
          </a:p>
        </p:txBody>
      </p:sp>
      <p:sp>
        <p:nvSpPr>
          <p:cNvPr id="89" name="テキスト ボックス 88">
            <a:extLst>
              <a:ext uri="{FF2B5EF4-FFF2-40B4-BE49-F238E27FC236}">
                <a16:creationId xmlns:a16="http://schemas.microsoft.com/office/drawing/2014/main" id="{D7711430-1E21-ED6C-7233-E0069AF09E55}"/>
              </a:ext>
            </a:extLst>
          </p:cNvPr>
          <p:cNvSpPr txBox="1"/>
          <p:nvPr/>
        </p:nvSpPr>
        <p:spPr>
          <a:xfrm>
            <a:off x="7167713" y="4379305"/>
            <a:ext cx="941271" cy="461665"/>
          </a:xfrm>
          <a:prstGeom prst="rect">
            <a:avLst/>
          </a:prstGeom>
          <a:noFill/>
        </p:spPr>
        <p:txBody>
          <a:bodyPr wrap="square" rtlCol="0">
            <a:spAutoFit/>
          </a:bodyPr>
          <a:lstStyle/>
          <a:p>
            <a:pPr algn="ctr"/>
            <a:r>
              <a:rPr lang="ja-JP" altLang="en-US" sz="800" dirty="0">
                <a:solidFill>
                  <a:prstClr val="black"/>
                </a:solidFill>
                <a:latin typeface="Yu Gothic UI" panose="020B0500000000000000" pitchFamily="34" charset="-128"/>
                <a:ea typeface="Yu Gothic UI" panose="020B0500000000000000" pitchFamily="34" charset="-128"/>
              </a:rPr>
              <a:t>一連番号が</a:t>
            </a:r>
            <a:endParaRPr lang="en-US" altLang="ja-JP" sz="800" dirty="0">
              <a:solidFill>
                <a:prstClr val="black"/>
              </a:solidFill>
              <a:latin typeface="Yu Gothic UI" panose="020B0500000000000000" pitchFamily="34" charset="-128"/>
              <a:ea typeface="Yu Gothic UI" panose="020B0500000000000000" pitchFamily="34" charset="-128"/>
            </a:endParaRPr>
          </a:p>
          <a:p>
            <a:pPr algn="ctr"/>
            <a:r>
              <a:rPr lang="ja-JP" altLang="en-US" sz="800" dirty="0">
                <a:solidFill>
                  <a:prstClr val="black"/>
                </a:solidFill>
                <a:latin typeface="Yu Gothic UI" panose="020B0500000000000000" pitchFamily="34" charset="-128"/>
                <a:ea typeface="Yu Gothic UI" panose="020B0500000000000000" pitchFamily="34" charset="-128"/>
              </a:rPr>
              <a:t>変わっていないため、</a:t>
            </a:r>
            <a:endParaRPr lang="en-US" altLang="ja-JP" sz="800" dirty="0">
              <a:solidFill>
                <a:prstClr val="black"/>
              </a:solidFill>
              <a:latin typeface="Yu Gothic UI" panose="020B0500000000000000" pitchFamily="34" charset="-128"/>
              <a:ea typeface="Yu Gothic UI" panose="020B0500000000000000" pitchFamily="34" charset="-128"/>
            </a:endParaRPr>
          </a:p>
          <a:p>
            <a:pPr algn="ctr"/>
            <a:r>
              <a:rPr lang="ja-JP" altLang="en-US" sz="800" b="1" dirty="0">
                <a:solidFill>
                  <a:srgbClr val="FF0000"/>
                </a:solidFill>
                <a:latin typeface="Yu Gothic UI" panose="020B0500000000000000" pitchFamily="34" charset="-128"/>
                <a:ea typeface="Yu Gothic UI" panose="020B0500000000000000" pitchFamily="34" charset="-128"/>
              </a:rPr>
              <a:t>送信しない</a:t>
            </a:r>
          </a:p>
        </p:txBody>
      </p:sp>
    </p:spTree>
    <p:extLst>
      <p:ext uri="{BB962C8B-B14F-4D97-AF65-F5344CB8AC3E}">
        <p14:creationId xmlns:p14="http://schemas.microsoft.com/office/powerpoint/2010/main" val="38855926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解説：先優先と後優先と送信タイミング</a:t>
            </a:r>
          </a:p>
        </p:txBody>
      </p:sp>
      <p:pic>
        <p:nvPicPr>
          <p:cNvPr id="6" name="Picture 77">
            <a:extLst>
              <a:ext uri="{FF2B5EF4-FFF2-40B4-BE49-F238E27FC236}">
                <a16:creationId xmlns:a16="http://schemas.microsoft.com/office/drawing/2014/main" id="{0657691C-C558-22D6-4C45-B5FEFDE48AB6}"/>
              </a:ext>
            </a:extLst>
          </p:cNvPr>
          <p:cNvPicPr preferRelativeResize="0">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14120" y="2925828"/>
            <a:ext cx="293217" cy="149093"/>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8">
            <a:extLst>
              <a:ext uri="{FF2B5EF4-FFF2-40B4-BE49-F238E27FC236}">
                <a16:creationId xmlns:a16="http://schemas.microsoft.com/office/drawing/2014/main" id="{7F5F0B4D-3B54-DB46-72B5-D0CF986A494E}"/>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68614" y="2908233"/>
            <a:ext cx="329804" cy="166688"/>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9">
            <a:extLst>
              <a:ext uri="{FF2B5EF4-FFF2-40B4-BE49-F238E27FC236}">
                <a16:creationId xmlns:a16="http://schemas.microsoft.com/office/drawing/2014/main" id="{8099AAFA-05CE-EF67-331B-2EC1DF14B30F}"/>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72544" y="2883231"/>
            <a:ext cx="377429" cy="191690"/>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0">
            <a:extLst>
              <a:ext uri="{FF2B5EF4-FFF2-40B4-BE49-F238E27FC236}">
                <a16:creationId xmlns:a16="http://schemas.microsoft.com/office/drawing/2014/main" id="{3AB87C20-3562-993E-07DF-36D201F2C6D0}"/>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79266" y="2858227"/>
            <a:ext cx="426244" cy="216694"/>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1">
            <a:extLst>
              <a:ext uri="{FF2B5EF4-FFF2-40B4-BE49-F238E27FC236}">
                <a16:creationId xmlns:a16="http://schemas.microsoft.com/office/drawing/2014/main" id="{B719E373-7025-A1F8-76DD-1A66758E1298}"/>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793067" y="2826605"/>
            <a:ext cx="489219" cy="248316"/>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a:extLst>
              <a:ext uri="{FF2B5EF4-FFF2-40B4-BE49-F238E27FC236}">
                <a16:creationId xmlns:a16="http://schemas.microsoft.com/office/drawing/2014/main" id="{40B2F7D8-197E-49A3-F54D-C3D5070D485D}"/>
              </a:ext>
            </a:extLst>
          </p:cNvPr>
          <p:cNvSpPr/>
          <p:nvPr/>
        </p:nvSpPr>
        <p:spPr>
          <a:xfrm>
            <a:off x="5339962" y="2880981"/>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pic>
        <p:nvPicPr>
          <p:cNvPr id="15" name="Picture 70" descr="横">
            <a:extLst>
              <a:ext uri="{FF2B5EF4-FFF2-40B4-BE49-F238E27FC236}">
                <a16:creationId xmlns:a16="http://schemas.microsoft.com/office/drawing/2014/main" id="{D1350AE5-7A88-8BCF-A4CE-1022D5D4318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269109" y="2655766"/>
            <a:ext cx="396184" cy="1420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0" descr="横">
            <a:extLst>
              <a:ext uri="{FF2B5EF4-FFF2-40B4-BE49-F238E27FC236}">
                <a16:creationId xmlns:a16="http://schemas.microsoft.com/office/drawing/2014/main" id="{3CE17F92-082A-3FF4-98BE-071D583C47AC}"/>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707196" y="2532722"/>
            <a:ext cx="664015" cy="238109"/>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7B98690F-A892-70D9-F7C1-FCA37E64B35D}"/>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613266" y="2129816"/>
            <a:ext cx="444533" cy="270030"/>
          </a:xfrm>
          <a:prstGeom prst="rect">
            <a:avLst/>
          </a:prstGeom>
        </p:spPr>
      </p:pic>
      <p:cxnSp>
        <p:nvCxnSpPr>
          <p:cNvPr id="18" name="直線コネクタ 17">
            <a:extLst>
              <a:ext uri="{FF2B5EF4-FFF2-40B4-BE49-F238E27FC236}">
                <a16:creationId xmlns:a16="http://schemas.microsoft.com/office/drawing/2014/main" id="{5AE3F49F-208D-9633-2118-4F2519835535}"/>
              </a:ext>
            </a:extLst>
          </p:cNvPr>
          <p:cNvCxnSpPr>
            <a:stCxn id="17" idx="1"/>
            <a:endCxn id="15" idx="1"/>
          </p:cNvCxnSpPr>
          <p:nvPr/>
        </p:nvCxnSpPr>
        <p:spPr>
          <a:xfrm flipH="1">
            <a:off x="2431742" y="2264831"/>
            <a:ext cx="3181524" cy="362081"/>
          </a:xfrm>
          <a:prstGeom prst="line">
            <a:avLst/>
          </a:prstGeom>
          <a:noFill/>
          <a:ln w="6350" cap="flat" cmpd="sng" algn="ctr">
            <a:solidFill>
              <a:srgbClr val="5B9BD5"/>
            </a:solidFill>
            <a:prstDash val="solid"/>
            <a:miter lim="800000"/>
          </a:ln>
          <a:effectLst/>
        </p:spPr>
      </p:cxnSp>
      <p:cxnSp>
        <p:nvCxnSpPr>
          <p:cNvPr id="19" name="直線コネクタ 18">
            <a:extLst>
              <a:ext uri="{FF2B5EF4-FFF2-40B4-BE49-F238E27FC236}">
                <a16:creationId xmlns:a16="http://schemas.microsoft.com/office/drawing/2014/main" id="{68B16F45-FE18-C2D4-8216-ABDC7484F8E9}"/>
              </a:ext>
            </a:extLst>
          </p:cNvPr>
          <p:cNvCxnSpPr/>
          <p:nvPr/>
        </p:nvCxnSpPr>
        <p:spPr>
          <a:xfrm flipH="1">
            <a:off x="5008140" y="2372433"/>
            <a:ext cx="605126" cy="369719"/>
          </a:xfrm>
          <a:prstGeom prst="line">
            <a:avLst/>
          </a:prstGeom>
          <a:noFill/>
          <a:ln w="6350" cap="flat" cmpd="sng" algn="ctr">
            <a:solidFill>
              <a:srgbClr val="5B9BD5"/>
            </a:solidFill>
            <a:prstDash val="solid"/>
            <a:miter lim="800000"/>
          </a:ln>
          <a:effectLst/>
        </p:spPr>
      </p:cxnSp>
      <p:sp>
        <p:nvSpPr>
          <p:cNvPr id="20" name="テキスト ボックス 19">
            <a:extLst>
              <a:ext uri="{FF2B5EF4-FFF2-40B4-BE49-F238E27FC236}">
                <a16:creationId xmlns:a16="http://schemas.microsoft.com/office/drawing/2014/main" id="{9ADD2624-654A-5FEA-A4B7-F76707F837A2}"/>
              </a:ext>
            </a:extLst>
          </p:cNvPr>
          <p:cNvSpPr txBox="1"/>
          <p:nvPr/>
        </p:nvSpPr>
        <p:spPr>
          <a:xfrm>
            <a:off x="1915030" y="4379305"/>
            <a:ext cx="1255526" cy="461665"/>
          </a:xfrm>
          <a:prstGeom prst="rect">
            <a:avLst/>
          </a:prstGeom>
          <a:noFill/>
        </p:spPr>
        <p:txBody>
          <a:bodyPr wrap="square" rtlCol="0">
            <a:spAutoFit/>
          </a:bodyPr>
          <a:lstStyle/>
          <a:p>
            <a:pPr algn="ctr"/>
            <a:r>
              <a:rPr lang="ja-JP" altLang="en-US" sz="800" dirty="0">
                <a:solidFill>
                  <a:prstClr val="black"/>
                </a:solidFill>
                <a:latin typeface="Yu Gothic UI" panose="020B0500000000000000" pitchFamily="34" charset="-128"/>
                <a:ea typeface="Yu Gothic UI" panose="020B0500000000000000" pitchFamily="34" charset="-128"/>
              </a:rPr>
              <a:t>認識結果が変わったが、</a:t>
            </a:r>
            <a:endParaRPr lang="en-US" altLang="ja-JP" sz="800" dirty="0">
              <a:solidFill>
                <a:prstClr val="black"/>
              </a:solidFill>
              <a:latin typeface="Yu Gothic UI" panose="020B0500000000000000" pitchFamily="34" charset="-128"/>
              <a:ea typeface="Yu Gothic UI" panose="020B0500000000000000" pitchFamily="34" charset="-128"/>
            </a:endParaRPr>
          </a:p>
          <a:p>
            <a:pPr algn="ctr"/>
            <a:r>
              <a:rPr lang="ja-JP" altLang="en-US" sz="800" dirty="0">
                <a:solidFill>
                  <a:prstClr val="black"/>
                </a:solidFill>
                <a:latin typeface="Yu Gothic UI" panose="020B0500000000000000" pitchFamily="34" charset="-128"/>
                <a:ea typeface="Yu Gothic UI" panose="020B0500000000000000" pitchFamily="34" charset="-128"/>
              </a:rPr>
              <a:t>直前が「認識なし」のため、</a:t>
            </a:r>
            <a:endParaRPr lang="en-US" altLang="ja-JP" sz="800" dirty="0">
              <a:solidFill>
                <a:prstClr val="black"/>
              </a:solidFill>
              <a:latin typeface="Yu Gothic UI" panose="020B0500000000000000" pitchFamily="34" charset="-128"/>
              <a:ea typeface="Yu Gothic UI" panose="020B0500000000000000" pitchFamily="34" charset="-128"/>
            </a:endParaRPr>
          </a:p>
          <a:p>
            <a:pPr algn="ctr"/>
            <a:r>
              <a:rPr lang="ja-JP" altLang="en-US" sz="800" b="1" dirty="0">
                <a:solidFill>
                  <a:srgbClr val="FF0000"/>
                </a:solidFill>
                <a:latin typeface="Yu Gothic UI" panose="020B0500000000000000" pitchFamily="34" charset="-128"/>
                <a:ea typeface="Yu Gothic UI" panose="020B0500000000000000" pitchFamily="34" charset="-128"/>
              </a:rPr>
              <a:t>送信しない</a:t>
            </a:r>
          </a:p>
        </p:txBody>
      </p:sp>
      <p:graphicFrame>
        <p:nvGraphicFramePr>
          <p:cNvPr id="21" name="表 20">
            <a:extLst>
              <a:ext uri="{FF2B5EF4-FFF2-40B4-BE49-F238E27FC236}">
                <a16:creationId xmlns:a16="http://schemas.microsoft.com/office/drawing/2014/main" id="{CF9FF917-47B6-5DB9-01AE-EC13520DD927}"/>
              </a:ext>
            </a:extLst>
          </p:cNvPr>
          <p:cNvGraphicFramePr>
            <a:graphicFrameLocks noGrp="1"/>
          </p:cNvGraphicFramePr>
          <p:nvPr>
            <p:extLst>
              <p:ext uri="{D42A27DB-BD31-4B8C-83A1-F6EECF244321}">
                <p14:modId xmlns:p14="http://schemas.microsoft.com/office/powerpoint/2010/main" val="3339735122"/>
              </p:ext>
            </p:extLst>
          </p:nvPr>
        </p:nvGraphicFramePr>
        <p:xfrm>
          <a:off x="717640" y="3553603"/>
          <a:ext cx="7173488" cy="312420"/>
        </p:xfrm>
        <a:graphic>
          <a:graphicData uri="http://schemas.openxmlformats.org/drawingml/2006/table">
            <a:tbl>
              <a:tblPr firstRow="1" bandRow="1"/>
              <a:tblGrid>
                <a:gridCol w="512392">
                  <a:extLst>
                    <a:ext uri="{9D8B030D-6E8A-4147-A177-3AD203B41FA5}">
                      <a16:colId xmlns:a16="http://schemas.microsoft.com/office/drawing/2014/main" val="1446711579"/>
                    </a:ext>
                  </a:extLst>
                </a:gridCol>
                <a:gridCol w="512392">
                  <a:extLst>
                    <a:ext uri="{9D8B030D-6E8A-4147-A177-3AD203B41FA5}">
                      <a16:colId xmlns:a16="http://schemas.microsoft.com/office/drawing/2014/main" val="3708778780"/>
                    </a:ext>
                  </a:extLst>
                </a:gridCol>
                <a:gridCol w="512392">
                  <a:extLst>
                    <a:ext uri="{9D8B030D-6E8A-4147-A177-3AD203B41FA5}">
                      <a16:colId xmlns:a16="http://schemas.microsoft.com/office/drawing/2014/main" val="646268686"/>
                    </a:ext>
                  </a:extLst>
                </a:gridCol>
                <a:gridCol w="512392">
                  <a:extLst>
                    <a:ext uri="{9D8B030D-6E8A-4147-A177-3AD203B41FA5}">
                      <a16:colId xmlns:a16="http://schemas.microsoft.com/office/drawing/2014/main" val="3876944051"/>
                    </a:ext>
                  </a:extLst>
                </a:gridCol>
                <a:gridCol w="512392">
                  <a:extLst>
                    <a:ext uri="{9D8B030D-6E8A-4147-A177-3AD203B41FA5}">
                      <a16:colId xmlns:a16="http://schemas.microsoft.com/office/drawing/2014/main" val="2003309046"/>
                    </a:ext>
                  </a:extLst>
                </a:gridCol>
                <a:gridCol w="512392">
                  <a:extLst>
                    <a:ext uri="{9D8B030D-6E8A-4147-A177-3AD203B41FA5}">
                      <a16:colId xmlns:a16="http://schemas.microsoft.com/office/drawing/2014/main" val="3616012074"/>
                    </a:ext>
                  </a:extLst>
                </a:gridCol>
                <a:gridCol w="512392">
                  <a:extLst>
                    <a:ext uri="{9D8B030D-6E8A-4147-A177-3AD203B41FA5}">
                      <a16:colId xmlns:a16="http://schemas.microsoft.com/office/drawing/2014/main" val="3349858619"/>
                    </a:ext>
                  </a:extLst>
                </a:gridCol>
                <a:gridCol w="512392">
                  <a:extLst>
                    <a:ext uri="{9D8B030D-6E8A-4147-A177-3AD203B41FA5}">
                      <a16:colId xmlns:a16="http://schemas.microsoft.com/office/drawing/2014/main" val="1584784492"/>
                    </a:ext>
                  </a:extLst>
                </a:gridCol>
                <a:gridCol w="512392">
                  <a:extLst>
                    <a:ext uri="{9D8B030D-6E8A-4147-A177-3AD203B41FA5}">
                      <a16:colId xmlns:a16="http://schemas.microsoft.com/office/drawing/2014/main" val="1790256520"/>
                    </a:ext>
                  </a:extLst>
                </a:gridCol>
                <a:gridCol w="512392">
                  <a:extLst>
                    <a:ext uri="{9D8B030D-6E8A-4147-A177-3AD203B41FA5}">
                      <a16:colId xmlns:a16="http://schemas.microsoft.com/office/drawing/2014/main" val="2426400211"/>
                    </a:ext>
                  </a:extLst>
                </a:gridCol>
                <a:gridCol w="512392">
                  <a:extLst>
                    <a:ext uri="{9D8B030D-6E8A-4147-A177-3AD203B41FA5}">
                      <a16:colId xmlns:a16="http://schemas.microsoft.com/office/drawing/2014/main" val="1215891229"/>
                    </a:ext>
                  </a:extLst>
                </a:gridCol>
                <a:gridCol w="512392">
                  <a:extLst>
                    <a:ext uri="{9D8B030D-6E8A-4147-A177-3AD203B41FA5}">
                      <a16:colId xmlns:a16="http://schemas.microsoft.com/office/drawing/2014/main" val="3846755451"/>
                    </a:ext>
                  </a:extLst>
                </a:gridCol>
                <a:gridCol w="512392">
                  <a:extLst>
                    <a:ext uri="{9D8B030D-6E8A-4147-A177-3AD203B41FA5}">
                      <a16:colId xmlns:a16="http://schemas.microsoft.com/office/drawing/2014/main" val="1522665601"/>
                    </a:ext>
                  </a:extLst>
                </a:gridCol>
                <a:gridCol w="512392">
                  <a:extLst>
                    <a:ext uri="{9D8B030D-6E8A-4147-A177-3AD203B41FA5}">
                      <a16:colId xmlns:a16="http://schemas.microsoft.com/office/drawing/2014/main" val="831521929"/>
                    </a:ext>
                  </a:extLst>
                </a:gridCol>
              </a:tblGrid>
              <a:tr h="278130">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a:t>
                      </a: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宮崎</a:t>
                      </a: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宮崎</a:t>
                      </a: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宮崎</a:t>
                      </a: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700" dirty="0">
                          <a:latin typeface="Meiryo UI" panose="020B0604030504040204" pitchFamily="50" charset="-128"/>
                          <a:ea typeface="Meiryo UI" panose="020B0604030504040204" pitchFamily="50" charset="-128"/>
                        </a:rPr>
                        <a:t>宮崎</a:t>
                      </a:r>
                      <a:r>
                        <a:rPr kumimoji="1" lang="en-US" altLang="ja-JP" sz="700" dirty="0">
                          <a:latin typeface="Meiryo UI" panose="020B0604030504040204" pitchFamily="50" charset="-128"/>
                          <a:ea typeface="Meiryo UI" panose="020B0604030504040204" pitchFamily="50" charset="-128"/>
                        </a:rPr>
                        <a:t>123</a:t>
                      </a:r>
                    </a:p>
                    <a:p>
                      <a:pPr algn="ctr"/>
                      <a:r>
                        <a:rPr kumimoji="1" lang="ja-JP" altLang="en-US" sz="700" dirty="0">
                          <a:latin typeface="Meiryo UI" panose="020B0604030504040204" pitchFamily="50" charset="-128"/>
                          <a:ea typeface="Meiryo UI" panose="020B0604030504040204" pitchFamily="50" charset="-128"/>
                        </a:rPr>
                        <a:t>こ</a:t>
                      </a:r>
                      <a:r>
                        <a:rPr kumimoji="1" lang="en-US" altLang="ja-JP" sz="700" dirty="0">
                          <a:latin typeface="Meiryo UI" panose="020B0604030504040204" pitchFamily="50" charset="-128"/>
                          <a:ea typeface="Meiryo UI" panose="020B0604030504040204" pitchFamily="50" charset="-128"/>
                        </a:rPr>
                        <a:t>12-34</a:t>
                      </a:r>
                      <a:endParaRPr kumimoji="1" lang="ja-JP" altLang="en-US" sz="70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lvl1pPr marL="0" algn="l" defTabSz="914423" rtl="0" eaLnBrk="1" latinLnBrk="0" hangingPunct="1">
                        <a:defRPr kumimoji="1" sz="1800" b="1" kern="1200">
                          <a:solidFill>
                            <a:schemeClr val="dk1"/>
                          </a:solidFill>
                          <a:latin typeface="Meiryo UI"/>
                          <a:ea typeface="Meiryo UI"/>
                        </a:defRPr>
                      </a:lvl1pPr>
                      <a:lvl2pPr marL="457212" algn="l" defTabSz="914423" rtl="0" eaLnBrk="1" latinLnBrk="0" hangingPunct="1">
                        <a:defRPr kumimoji="1" sz="1800" b="1" kern="1200">
                          <a:solidFill>
                            <a:schemeClr val="dk1"/>
                          </a:solidFill>
                          <a:latin typeface="Meiryo UI"/>
                          <a:ea typeface="Meiryo UI"/>
                        </a:defRPr>
                      </a:lvl2pPr>
                      <a:lvl3pPr marL="914423" algn="l" defTabSz="914423" rtl="0" eaLnBrk="1" latinLnBrk="0" hangingPunct="1">
                        <a:defRPr kumimoji="1" sz="1800" b="1" kern="1200">
                          <a:solidFill>
                            <a:schemeClr val="dk1"/>
                          </a:solidFill>
                          <a:latin typeface="Meiryo UI"/>
                          <a:ea typeface="Meiryo UI"/>
                        </a:defRPr>
                      </a:lvl3pPr>
                      <a:lvl4pPr marL="1371634" algn="l" defTabSz="914423" rtl="0" eaLnBrk="1" latinLnBrk="0" hangingPunct="1">
                        <a:defRPr kumimoji="1" sz="1800" b="1" kern="1200">
                          <a:solidFill>
                            <a:schemeClr val="dk1"/>
                          </a:solidFill>
                          <a:latin typeface="Meiryo UI"/>
                          <a:ea typeface="Meiryo UI"/>
                        </a:defRPr>
                      </a:lvl4pPr>
                      <a:lvl5pPr marL="1828846" algn="l" defTabSz="914423" rtl="0" eaLnBrk="1" latinLnBrk="0" hangingPunct="1">
                        <a:defRPr kumimoji="1" sz="1800" b="1" kern="1200">
                          <a:solidFill>
                            <a:schemeClr val="dk1"/>
                          </a:solidFill>
                          <a:latin typeface="Meiryo UI"/>
                          <a:ea typeface="Meiryo UI"/>
                        </a:defRPr>
                      </a:lvl5pPr>
                      <a:lvl6pPr marL="2286057" algn="l" defTabSz="914423" rtl="0" eaLnBrk="1" latinLnBrk="0" hangingPunct="1">
                        <a:defRPr kumimoji="1" sz="1800" b="1" kern="1200">
                          <a:solidFill>
                            <a:schemeClr val="dk1"/>
                          </a:solidFill>
                          <a:latin typeface="Meiryo UI"/>
                          <a:ea typeface="Meiryo UI"/>
                        </a:defRPr>
                      </a:lvl6pPr>
                      <a:lvl7pPr marL="2743269" algn="l" defTabSz="914423" rtl="0" eaLnBrk="1" latinLnBrk="0" hangingPunct="1">
                        <a:defRPr kumimoji="1" sz="1800" b="1" kern="1200">
                          <a:solidFill>
                            <a:schemeClr val="dk1"/>
                          </a:solidFill>
                          <a:latin typeface="Meiryo UI"/>
                          <a:ea typeface="Meiryo UI"/>
                        </a:defRPr>
                      </a:lvl7pPr>
                      <a:lvl8pPr marL="3200480" algn="l" defTabSz="914423" rtl="0" eaLnBrk="1" latinLnBrk="0" hangingPunct="1">
                        <a:defRPr kumimoji="1" sz="1800" b="1" kern="1200">
                          <a:solidFill>
                            <a:schemeClr val="dk1"/>
                          </a:solidFill>
                          <a:latin typeface="Meiryo UI"/>
                          <a:ea typeface="Meiryo UI"/>
                        </a:defRPr>
                      </a:lvl8pPr>
                      <a:lvl9pPr marL="3657691" algn="l" defTabSz="914423" rtl="0" eaLnBrk="1" latinLnBrk="0" hangingPunct="1">
                        <a:defRPr kumimoji="1" sz="1800" b="1" kern="1200">
                          <a:solidFill>
                            <a:schemeClr val="dk1"/>
                          </a:solidFill>
                          <a:latin typeface="Meiryo UI"/>
                          <a:ea typeface="Meiryo UI"/>
                        </a:defRPr>
                      </a:lvl9pPr>
                    </a:lstStyle>
                    <a:p>
                      <a:pPr algn="ctr"/>
                      <a:r>
                        <a:rPr kumimoji="1" lang="ja-JP" altLang="en-US" sz="800" dirty="0">
                          <a:latin typeface="Meiryo UI" panose="020B0604030504040204" pitchFamily="50" charset="-128"/>
                          <a:ea typeface="Meiryo UI" panose="020B0604030504040204" pitchFamily="50" charset="-128"/>
                        </a:rPr>
                        <a:t>認識</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せず</a:t>
                      </a:r>
                    </a:p>
                  </a:txBody>
                  <a:tcPr marL="68580" marR="68580" marT="34290" marB="3429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71486912"/>
                  </a:ext>
                </a:extLst>
              </a:tr>
            </a:tbl>
          </a:graphicData>
        </a:graphic>
      </p:graphicFrame>
      <p:pic>
        <p:nvPicPr>
          <p:cNvPr id="32" name="Picture 77">
            <a:extLst>
              <a:ext uri="{FF2B5EF4-FFF2-40B4-BE49-F238E27FC236}">
                <a16:creationId xmlns:a16="http://schemas.microsoft.com/office/drawing/2014/main" id="{17A89DEC-C111-4E0B-3123-E36FEC667EF0}"/>
              </a:ext>
            </a:extLst>
          </p:cNvPr>
          <p:cNvPicPr preferRelativeResize="0">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38940" y="2917608"/>
            <a:ext cx="280988" cy="142875"/>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テキスト ボックス 32">
            <a:extLst>
              <a:ext uri="{FF2B5EF4-FFF2-40B4-BE49-F238E27FC236}">
                <a16:creationId xmlns:a16="http://schemas.microsoft.com/office/drawing/2014/main" id="{45FC7E7F-FB61-2DBF-1985-E3312FF8ABE3}"/>
              </a:ext>
            </a:extLst>
          </p:cNvPr>
          <p:cNvSpPr txBox="1"/>
          <p:nvPr/>
        </p:nvSpPr>
        <p:spPr>
          <a:xfrm>
            <a:off x="7964213" y="4379305"/>
            <a:ext cx="1159587" cy="565146"/>
          </a:xfrm>
          <a:prstGeom prst="rect">
            <a:avLst/>
          </a:prstGeom>
          <a:noFill/>
        </p:spPr>
        <p:txBody>
          <a:bodyPr wrap="square" lIns="36000" tIns="36000" rIns="36000" bIns="36000" rtlCol="0">
            <a:spAutoFit/>
          </a:bodyPr>
          <a:lstStyle/>
          <a:p>
            <a:pPr algn="r"/>
            <a:r>
              <a:rPr lang="ja-JP" altLang="en-US" sz="800" dirty="0">
                <a:solidFill>
                  <a:prstClr val="black"/>
                </a:solidFill>
                <a:latin typeface="Yu Gothic UI" panose="020B0500000000000000" pitchFamily="34" charset="-128"/>
                <a:ea typeface="Yu Gothic UI" panose="020B0500000000000000" pitchFamily="34" charset="-128"/>
              </a:rPr>
              <a:t>一連番号が、変わったため、直前の結果である</a:t>
            </a:r>
            <a:endParaRPr lang="en-US" altLang="ja-JP" sz="800" b="1" dirty="0">
              <a:solidFill>
                <a:srgbClr val="FF0000"/>
              </a:solidFill>
              <a:latin typeface="Yu Gothic UI" panose="020B0500000000000000" pitchFamily="34" charset="-128"/>
              <a:ea typeface="Yu Gothic UI" panose="020B0500000000000000" pitchFamily="34" charset="-128"/>
            </a:endParaRPr>
          </a:p>
          <a:p>
            <a:pPr algn="r"/>
            <a:r>
              <a:rPr lang="ja-JP" altLang="en-US" sz="800" b="1" dirty="0">
                <a:solidFill>
                  <a:srgbClr val="FF0000"/>
                </a:solidFill>
                <a:latin typeface="Yu Gothic UI" panose="020B0500000000000000" pitchFamily="34" charset="-128"/>
                <a:ea typeface="Yu Gothic UI" panose="020B0500000000000000" pitchFamily="34" charset="-128"/>
              </a:rPr>
              <a:t>「宮崎</a:t>
            </a:r>
            <a:r>
              <a:rPr lang="en-US" altLang="ja-JP" sz="800" b="1" dirty="0">
                <a:solidFill>
                  <a:srgbClr val="FF0000"/>
                </a:solidFill>
                <a:latin typeface="Yu Gothic UI" panose="020B0500000000000000" pitchFamily="34" charset="-128"/>
                <a:ea typeface="Yu Gothic UI" panose="020B0500000000000000" pitchFamily="34" charset="-128"/>
              </a:rPr>
              <a:t>123</a:t>
            </a:r>
            <a:r>
              <a:rPr lang="ja-JP" altLang="en-US" sz="800" b="1" dirty="0">
                <a:solidFill>
                  <a:srgbClr val="FF0000"/>
                </a:solidFill>
                <a:latin typeface="Yu Gothic UI" panose="020B0500000000000000" pitchFamily="34" charset="-128"/>
                <a:ea typeface="Yu Gothic UI" panose="020B0500000000000000" pitchFamily="34" charset="-128"/>
              </a:rPr>
              <a:t>こ</a:t>
            </a:r>
            <a:r>
              <a:rPr lang="en-US" altLang="ja-JP" sz="800" b="1" dirty="0">
                <a:solidFill>
                  <a:srgbClr val="FF0000"/>
                </a:solidFill>
                <a:latin typeface="Yu Gothic UI" panose="020B0500000000000000" pitchFamily="34" charset="-128"/>
                <a:ea typeface="Yu Gothic UI" panose="020B0500000000000000" pitchFamily="34" charset="-128"/>
              </a:rPr>
              <a:t>12-34</a:t>
            </a:r>
            <a:r>
              <a:rPr lang="ja-JP" altLang="en-US" sz="800" b="1" dirty="0">
                <a:solidFill>
                  <a:srgbClr val="FF0000"/>
                </a:solidFill>
                <a:latin typeface="Yu Gothic UI" panose="020B0500000000000000" pitchFamily="34" charset="-128"/>
                <a:ea typeface="Yu Gothic UI" panose="020B0500000000000000" pitchFamily="34" charset="-128"/>
              </a:rPr>
              <a:t>」を</a:t>
            </a:r>
            <a:endParaRPr lang="en-US" altLang="ja-JP" sz="800" b="1" dirty="0">
              <a:solidFill>
                <a:srgbClr val="FF0000"/>
              </a:solidFill>
              <a:latin typeface="Yu Gothic UI" panose="020B0500000000000000" pitchFamily="34" charset="-128"/>
              <a:ea typeface="Yu Gothic UI" panose="020B0500000000000000" pitchFamily="34" charset="-128"/>
            </a:endParaRPr>
          </a:p>
          <a:p>
            <a:pPr algn="r"/>
            <a:r>
              <a:rPr lang="ja-JP" altLang="en-US" sz="800" b="1" dirty="0">
                <a:solidFill>
                  <a:srgbClr val="FF0000"/>
                </a:solidFill>
                <a:latin typeface="Yu Gothic UI" panose="020B0500000000000000" pitchFamily="34" charset="-128"/>
                <a:ea typeface="Yu Gothic UI" panose="020B0500000000000000" pitchFamily="34" charset="-128"/>
              </a:rPr>
              <a:t>送信する</a:t>
            </a:r>
          </a:p>
        </p:txBody>
      </p:sp>
      <p:graphicFrame>
        <p:nvGraphicFramePr>
          <p:cNvPr id="41" name="表 40">
            <a:extLst>
              <a:ext uri="{FF2B5EF4-FFF2-40B4-BE49-F238E27FC236}">
                <a16:creationId xmlns:a16="http://schemas.microsoft.com/office/drawing/2014/main" id="{FD0682B8-ED51-16ED-62B9-911B3A2E2117}"/>
              </a:ext>
            </a:extLst>
          </p:cNvPr>
          <p:cNvGraphicFramePr>
            <a:graphicFrameLocks noGrp="1"/>
          </p:cNvGraphicFramePr>
          <p:nvPr>
            <p:extLst>
              <p:ext uri="{D42A27DB-BD31-4B8C-83A1-F6EECF244321}">
                <p14:modId xmlns:p14="http://schemas.microsoft.com/office/powerpoint/2010/main" val="730561786"/>
              </p:ext>
            </p:extLst>
          </p:nvPr>
        </p:nvGraphicFramePr>
        <p:xfrm>
          <a:off x="193812" y="1044524"/>
          <a:ext cx="5575852" cy="972000"/>
        </p:xfrm>
        <a:graphic>
          <a:graphicData uri="http://schemas.openxmlformats.org/drawingml/2006/table">
            <a:tbl>
              <a:tblPr firstRow="1" bandRow="1"/>
              <a:tblGrid>
                <a:gridCol w="1382183">
                  <a:extLst>
                    <a:ext uri="{9D8B030D-6E8A-4147-A177-3AD203B41FA5}">
                      <a16:colId xmlns:a16="http://schemas.microsoft.com/office/drawing/2014/main" val="3035206730"/>
                    </a:ext>
                  </a:extLst>
                </a:gridCol>
                <a:gridCol w="2500908">
                  <a:extLst>
                    <a:ext uri="{9D8B030D-6E8A-4147-A177-3AD203B41FA5}">
                      <a16:colId xmlns:a16="http://schemas.microsoft.com/office/drawing/2014/main" val="1123767386"/>
                    </a:ext>
                  </a:extLst>
                </a:gridCol>
                <a:gridCol w="1692761">
                  <a:extLst>
                    <a:ext uri="{9D8B030D-6E8A-4147-A177-3AD203B41FA5}">
                      <a16:colId xmlns:a16="http://schemas.microsoft.com/office/drawing/2014/main" val="1972139034"/>
                    </a:ext>
                  </a:extLst>
                </a:gridCol>
              </a:tblGrid>
              <a:tr h="324000">
                <a:tc>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r>
                        <a:rPr kumimoji="1" lang="ja-JP" altLang="en-US" sz="1200" dirty="0">
                          <a:latin typeface="Yu Gothic UI" panose="020B0500000000000000" pitchFamily="34" charset="-128"/>
                          <a:ea typeface="Yu Gothic UI" panose="020B0500000000000000" pitchFamily="34" charset="-128"/>
                        </a:rPr>
                        <a:t>設置状況</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gridSpan="2">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r>
                        <a:rPr kumimoji="1" lang="ja-JP" altLang="en-US" sz="1200" dirty="0">
                          <a:latin typeface="Yu Gothic UI" panose="020B0500000000000000" pitchFamily="34" charset="-128"/>
                          <a:ea typeface="Yu Gothic UI" panose="020B0500000000000000" pitchFamily="34" charset="-128"/>
                        </a:rPr>
                        <a:t>ナンバープレートが時間経過とともに</a:t>
                      </a:r>
                      <a:r>
                        <a:rPr kumimoji="1" lang="ja-JP" altLang="en-US" sz="1600" dirty="0">
                          <a:solidFill>
                            <a:srgbClr val="FF0000"/>
                          </a:solidFill>
                          <a:latin typeface="Yu Gothic UI" panose="020B0500000000000000" pitchFamily="34" charset="-128"/>
                          <a:ea typeface="Yu Gothic UI" panose="020B0500000000000000" pitchFamily="34" charset="-128"/>
                        </a:rPr>
                        <a:t>大きく</a:t>
                      </a:r>
                      <a:r>
                        <a:rPr kumimoji="1" lang="ja-JP" altLang="en-US" sz="1200" dirty="0">
                          <a:latin typeface="Yu Gothic UI" panose="020B0500000000000000" pitchFamily="34" charset="-128"/>
                          <a:ea typeface="Yu Gothic UI" panose="020B0500000000000000" pitchFamily="34" charset="-128"/>
                        </a:rPr>
                        <a:t>なる</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kumimoji="1" lang="ja-JP" altLang="en-US" dirty="0"/>
                    </a:p>
                  </a:txBody>
                  <a:tcPr/>
                </a:tc>
                <a:extLst>
                  <a:ext uri="{0D108BD9-81ED-4DB2-BD59-A6C34878D82A}">
                    <a16:rowId xmlns:a16="http://schemas.microsoft.com/office/drawing/2014/main" val="3084581722"/>
                  </a:ext>
                </a:extLst>
              </a:tr>
              <a:tr h="324000">
                <a:tc rowSpan="2">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r>
                        <a:rPr kumimoji="1" lang="ja-JP" altLang="en-US" sz="1200" dirty="0">
                          <a:latin typeface="Yu Gothic UI" panose="020B0500000000000000" pitchFamily="34" charset="-128"/>
                          <a:ea typeface="Yu Gothic UI" panose="020B0500000000000000" pitchFamily="34" charset="-128"/>
                        </a:rPr>
                        <a:t>アプリの設定値</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r>
                        <a:rPr kumimoji="1" lang="ja-JP" altLang="en-US" sz="1200" dirty="0">
                          <a:latin typeface="Yu Gothic UI" panose="020B0500000000000000" pitchFamily="34" charset="-128"/>
                          <a:ea typeface="Yu Gothic UI" panose="020B0500000000000000" pitchFamily="34" charset="-128"/>
                        </a:rPr>
                        <a:t>ベストショット画像選択</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r>
                        <a:rPr kumimoji="1" lang="ja-JP" altLang="en-US" sz="1200" b="1" dirty="0">
                          <a:solidFill>
                            <a:srgbClr val="FF0000"/>
                          </a:solidFill>
                          <a:latin typeface="Yu Gothic UI" panose="020B0500000000000000" pitchFamily="34" charset="-128"/>
                          <a:ea typeface="Yu Gothic UI" panose="020B0500000000000000" pitchFamily="34" charset="-128"/>
                        </a:rPr>
                        <a:t>後優先</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4221307752"/>
                  </a:ext>
                </a:extLst>
              </a:tr>
              <a:tr h="324000">
                <a:tc vMerge="1">
                  <a:txBody>
                    <a:bodyPr/>
                    <a:lstStyle/>
                    <a:p>
                      <a:endParaRPr kumimoji="1" lang="ja-JP" altLang="en-US" dirty="0"/>
                    </a:p>
                  </a:txBody>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r>
                        <a:rPr kumimoji="1" lang="ja-JP" altLang="en-US" sz="1200" dirty="0">
                          <a:latin typeface="Yu Gothic UI" panose="020B0500000000000000" pitchFamily="34" charset="-128"/>
                          <a:ea typeface="Yu Gothic UI" panose="020B0500000000000000" pitchFamily="34" charset="-128"/>
                        </a:rPr>
                        <a:t>ベストショット判定に使用する項目</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r>
                        <a:rPr kumimoji="1" lang="ja-JP" altLang="en-US" sz="1200" b="1" dirty="0">
                          <a:solidFill>
                            <a:srgbClr val="FF0000"/>
                          </a:solidFill>
                          <a:latin typeface="Yu Gothic UI" panose="020B0500000000000000" pitchFamily="34" charset="-128"/>
                          <a:ea typeface="Yu Gothic UI" panose="020B0500000000000000" pitchFamily="34" charset="-128"/>
                        </a:rPr>
                        <a:t>一連番号のみ</a:t>
                      </a:r>
                      <a:r>
                        <a:rPr kumimoji="1" lang="en-US" altLang="ja-JP" sz="1200" b="1" dirty="0">
                          <a:solidFill>
                            <a:srgbClr val="FF0000"/>
                          </a:solidFill>
                          <a:latin typeface="Yu Gothic UI" panose="020B0500000000000000" pitchFamily="34" charset="-128"/>
                          <a:ea typeface="Yu Gothic UI" panose="020B0500000000000000" pitchFamily="34" charset="-128"/>
                        </a:rPr>
                        <a:t>ON</a:t>
                      </a:r>
                      <a:endParaRPr kumimoji="1" lang="ja-JP" altLang="en-US" sz="1200" b="1" dirty="0">
                        <a:solidFill>
                          <a:srgbClr val="FF0000"/>
                        </a:solidFill>
                        <a:latin typeface="Yu Gothic UI" panose="020B0500000000000000" pitchFamily="34" charset="-128"/>
                        <a:ea typeface="Yu Gothic UI" panose="020B0500000000000000" pitchFamily="34"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121160693"/>
                  </a:ext>
                </a:extLst>
              </a:tr>
            </a:tbl>
          </a:graphicData>
        </a:graphic>
      </p:graphicFrame>
      <p:sp>
        <p:nvSpPr>
          <p:cNvPr id="44" name="AutoShape 6">
            <a:extLst>
              <a:ext uri="{FF2B5EF4-FFF2-40B4-BE49-F238E27FC236}">
                <a16:creationId xmlns:a16="http://schemas.microsoft.com/office/drawing/2014/main" id="{B4E397A9-5A68-A4B6-58BF-AA6441347D63}"/>
              </a:ext>
            </a:extLst>
          </p:cNvPr>
          <p:cNvSpPr>
            <a:spLocks noChangeArrowheads="1"/>
          </p:cNvSpPr>
          <p:nvPr/>
        </p:nvSpPr>
        <p:spPr bwMode="auto">
          <a:xfrm>
            <a:off x="150354" y="529980"/>
            <a:ext cx="4764546"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ベストショット判定に使用する項目の選択：「＊」を減らす使用例</a:t>
            </a:r>
          </a:p>
        </p:txBody>
      </p:sp>
      <p:sp>
        <p:nvSpPr>
          <p:cNvPr id="45" name="テキスト ボックス 44">
            <a:extLst>
              <a:ext uri="{FF2B5EF4-FFF2-40B4-BE49-F238E27FC236}">
                <a16:creationId xmlns:a16="http://schemas.microsoft.com/office/drawing/2014/main" id="{26D12BB3-10AA-E02E-32AB-AC95AEC51AC4}"/>
              </a:ext>
            </a:extLst>
          </p:cNvPr>
          <p:cNvSpPr txBox="1"/>
          <p:nvPr/>
        </p:nvSpPr>
        <p:spPr>
          <a:xfrm>
            <a:off x="5912346" y="1080038"/>
            <a:ext cx="3037842" cy="830997"/>
          </a:xfrm>
          <a:prstGeom prst="rect">
            <a:avLst/>
          </a:prstGeom>
          <a:noFill/>
        </p:spPr>
        <p:txBody>
          <a:bodyPr wrap="square" rtlCol="0">
            <a:spAutoFit/>
          </a:bodyPr>
          <a:lstStyle/>
          <a:p>
            <a:r>
              <a:rPr lang="ja-JP" altLang="en-US" sz="1200" dirty="0">
                <a:solidFill>
                  <a:prstClr val="black"/>
                </a:solidFill>
                <a:latin typeface="Yu Gothic UI" panose="020B0500000000000000" pitchFamily="34" charset="-128"/>
                <a:ea typeface="Yu Gothic UI" panose="020B0500000000000000" pitchFamily="34" charset="-128"/>
              </a:rPr>
              <a:t>設置状況に応じて、「ベストショット画像選択」と「ベストショット判定に使用する項目」を設定することで、不正確な認識結果「＊」の出力が減る事があります。</a:t>
            </a:r>
          </a:p>
        </p:txBody>
      </p:sp>
      <p:sp>
        <p:nvSpPr>
          <p:cNvPr id="49" name="正方形/長方形 48">
            <a:extLst>
              <a:ext uri="{FF2B5EF4-FFF2-40B4-BE49-F238E27FC236}">
                <a16:creationId xmlns:a16="http://schemas.microsoft.com/office/drawing/2014/main" id="{971EC50E-D048-05BA-3018-CA0118E999B2}"/>
              </a:ext>
            </a:extLst>
          </p:cNvPr>
          <p:cNvSpPr/>
          <p:nvPr/>
        </p:nvSpPr>
        <p:spPr>
          <a:xfrm>
            <a:off x="717640" y="3559548"/>
            <a:ext cx="4598123" cy="288000"/>
          </a:xfrm>
          <a:prstGeom prst="rect">
            <a:avLst/>
          </a:prstGeom>
          <a:noFill/>
          <a:ln w="3175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50" name="テキスト ボックス 49">
            <a:extLst>
              <a:ext uri="{FF2B5EF4-FFF2-40B4-BE49-F238E27FC236}">
                <a16:creationId xmlns:a16="http://schemas.microsoft.com/office/drawing/2014/main" id="{BD2F57A5-AED2-44CD-E47E-55793E0C7240}"/>
              </a:ext>
            </a:extLst>
          </p:cNvPr>
          <p:cNvSpPr txBox="1"/>
          <p:nvPr/>
        </p:nvSpPr>
        <p:spPr>
          <a:xfrm>
            <a:off x="376705" y="3214396"/>
            <a:ext cx="2127505" cy="230832"/>
          </a:xfrm>
          <a:prstGeom prst="rect">
            <a:avLst/>
          </a:prstGeom>
          <a:noFill/>
        </p:spPr>
        <p:txBody>
          <a:bodyPr wrap="non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送信タイミング①で判定されたベストショット</a:t>
            </a:r>
          </a:p>
        </p:txBody>
      </p:sp>
      <p:sp>
        <p:nvSpPr>
          <p:cNvPr id="51" name="正方形/長方形 50">
            <a:extLst>
              <a:ext uri="{FF2B5EF4-FFF2-40B4-BE49-F238E27FC236}">
                <a16:creationId xmlns:a16="http://schemas.microsoft.com/office/drawing/2014/main" id="{4BE7ED0A-52D0-3FE4-47EE-A4E99A39B5EC}"/>
              </a:ext>
            </a:extLst>
          </p:cNvPr>
          <p:cNvSpPr/>
          <p:nvPr/>
        </p:nvSpPr>
        <p:spPr>
          <a:xfrm>
            <a:off x="3259806" y="3505548"/>
            <a:ext cx="4629166" cy="396000"/>
          </a:xfrm>
          <a:prstGeom prst="rect">
            <a:avLst/>
          </a:prstGeom>
          <a:noFill/>
          <a:ln w="3175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55" name="正方形/長方形 54">
            <a:extLst>
              <a:ext uri="{FF2B5EF4-FFF2-40B4-BE49-F238E27FC236}">
                <a16:creationId xmlns:a16="http://schemas.microsoft.com/office/drawing/2014/main" id="{C51C2A69-1386-7F54-3E1E-228341DD5897}"/>
              </a:ext>
            </a:extLst>
          </p:cNvPr>
          <p:cNvSpPr/>
          <p:nvPr/>
        </p:nvSpPr>
        <p:spPr>
          <a:xfrm>
            <a:off x="5851351" y="3562457"/>
            <a:ext cx="3199362" cy="288000"/>
          </a:xfrm>
          <a:prstGeom prst="rect">
            <a:avLst/>
          </a:prstGeom>
          <a:noFill/>
          <a:ln w="3175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56" name="正方形/長方形 55">
            <a:extLst>
              <a:ext uri="{FF2B5EF4-FFF2-40B4-BE49-F238E27FC236}">
                <a16:creationId xmlns:a16="http://schemas.microsoft.com/office/drawing/2014/main" id="{7E11718E-A81A-9BFD-2B18-230E1F173484}"/>
              </a:ext>
            </a:extLst>
          </p:cNvPr>
          <p:cNvSpPr/>
          <p:nvPr/>
        </p:nvSpPr>
        <p:spPr>
          <a:xfrm>
            <a:off x="4328402" y="3581375"/>
            <a:ext cx="468000" cy="252000"/>
          </a:xfrm>
          <a:prstGeom prst="rect">
            <a:avLst/>
          </a:prstGeom>
          <a:noFill/>
          <a:ln w="25400" cap="flat" cmpd="sng" algn="ctr">
            <a:solidFill>
              <a:srgbClr val="5B9BD5">
                <a:shade val="50000"/>
              </a:srgbClr>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57" name="正方形/長方形 56">
            <a:extLst>
              <a:ext uri="{FF2B5EF4-FFF2-40B4-BE49-F238E27FC236}">
                <a16:creationId xmlns:a16="http://schemas.microsoft.com/office/drawing/2014/main" id="{13E0A85E-60A0-2956-1C62-C4E960164DC9}"/>
              </a:ext>
            </a:extLst>
          </p:cNvPr>
          <p:cNvSpPr/>
          <p:nvPr/>
        </p:nvSpPr>
        <p:spPr>
          <a:xfrm>
            <a:off x="4841154" y="3519156"/>
            <a:ext cx="468000" cy="360000"/>
          </a:xfrm>
          <a:prstGeom prst="rect">
            <a:avLst/>
          </a:prstGeom>
          <a:noFill/>
          <a:ln w="25400" cap="flat" cmpd="sng" algn="ctr">
            <a:solidFill>
              <a:srgbClr val="5B9BD5">
                <a:shade val="50000"/>
              </a:srgbClr>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cxnSp>
        <p:nvCxnSpPr>
          <p:cNvPr id="62" name="直線矢印コネクタ 61">
            <a:extLst>
              <a:ext uri="{FF2B5EF4-FFF2-40B4-BE49-F238E27FC236}">
                <a16:creationId xmlns:a16="http://schemas.microsoft.com/office/drawing/2014/main" id="{DA4867D9-45AA-4B70-94C5-BA9CEB0F251F}"/>
              </a:ext>
            </a:extLst>
          </p:cNvPr>
          <p:cNvCxnSpPr>
            <a:cxnSpLocks/>
          </p:cNvCxnSpPr>
          <p:nvPr/>
        </p:nvCxnSpPr>
        <p:spPr>
          <a:xfrm>
            <a:off x="4319265" y="3348402"/>
            <a:ext cx="148482" cy="239771"/>
          </a:xfrm>
          <a:prstGeom prst="straightConnector1">
            <a:avLst/>
          </a:prstGeom>
          <a:noFill/>
          <a:ln w="38100" cap="flat" cmpd="sng" algn="ctr">
            <a:solidFill>
              <a:sysClr val="windowText" lastClr="000000"/>
            </a:solidFill>
            <a:prstDash val="solid"/>
            <a:miter lim="800000"/>
            <a:tailEnd type="triangle"/>
          </a:ln>
          <a:effectLst/>
        </p:spPr>
      </p:cxnSp>
      <p:cxnSp>
        <p:nvCxnSpPr>
          <p:cNvPr id="63" name="直線矢印コネクタ 62">
            <a:extLst>
              <a:ext uri="{FF2B5EF4-FFF2-40B4-BE49-F238E27FC236}">
                <a16:creationId xmlns:a16="http://schemas.microsoft.com/office/drawing/2014/main" id="{4091A5CB-1D62-3669-6A1A-0E3FE4B55185}"/>
              </a:ext>
            </a:extLst>
          </p:cNvPr>
          <p:cNvCxnSpPr>
            <a:cxnSpLocks/>
          </p:cNvCxnSpPr>
          <p:nvPr/>
        </p:nvCxnSpPr>
        <p:spPr>
          <a:xfrm flipH="1">
            <a:off x="5306486" y="3370921"/>
            <a:ext cx="359685" cy="153228"/>
          </a:xfrm>
          <a:prstGeom prst="straightConnector1">
            <a:avLst/>
          </a:prstGeom>
          <a:noFill/>
          <a:ln w="38100" cap="flat" cmpd="sng" algn="ctr">
            <a:solidFill>
              <a:sysClr val="windowText" lastClr="000000"/>
            </a:solidFill>
            <a:prstDash val="solid"/>
            <a:miter lim="800000"/>
            <a:tailEnd type="triangle"/>
          </a:ln>
          <a:effectLst/>
        </p:spPr>
      </p:cxnSp>
      <p:sp>
        <p:nvSpPr>
          <p:cNvPr id="64" name="テキスト ボックス 63">
            <a:extLst>
              <a:ext uri="{FF2B5EF4-FFF2-40B4-BE49-F238E27FC236}">
                <a16:creationId xmlns:a16="http://schemas.microsoft.com/office/drawing/2014/main" id="{79879AAE-9DF0-5CA8-4061-5B6EA81F8A80}"/>
              </a:ext>
            </a:extLst>
          </p:cNvPr>
          <p:cNvSpPr txBox="1"/>
          <p:nvPr/>
        </p:nvSpPr>
        <p:spPr>
          <a:xfrm>
            <a:off x="7263430" y="3148533"/>
            <a:ext cx="1822237" cy="369332"/>
          </a:xfrm>
          <a:prstGeom prst="rect">
            <a:avLst/>
          </a:prstGeom>
          <a:noFill/>
        </p:spPr>
        <p:txBody>
          <a:bodyPr wrap="squar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送信タイミング④ではすべて認識せず</a:t>
            </a:r>
            <a:endParaRPr lang="en-US" altLang="ja-JP" sz="900" dirty="0">
              <a:solidFill>
                <a:prstClr val="black"/>
              </a:solidFill>
              <a:latin typeface="Yu Gothic UI" panose="020B0500000000000000" pitchFamily="34" charset="-128"/>
              <a:ea typeface="Yu Gothic UI" panose="020B0500000000000000" pitchFamily="34" charset="-128"/>
            </a:endParaRPr>
          </a:p>
          <a:p>
            <a:r>
              <a:rPr lang="ja-JP" altLang="en-US" sz="900" dirty="0">
                <a:solidFill>
                  <a:prstClr val="black"/>
                </a:solidFill>
                <a:latin typeface="Yu Gothic UI" panose="020B0500000000000000" pitchFamily="34" charset="-128"/>
                <a:ea typeface="Yu Gothic UI" panose="020B0500000000000000" pitchFamily="34" charset="-128"/>
              </a:rPr>
              <a:t>となりベストショットはない</a:t>
            </a:r>
          </a:p>
        </p:txBody>
      </p:sp>
      <p:sp>
        <p:nvSpPr>
          <p:cNvPr id="67" name="正方形/長方形 66">
            <a:extLst>
              <a:ext uri="{FF2B5EF4-FFF2-40B4-BE49-F238E27FC236}">
                <a16:creationId xmlns:a16="http://schemas.microsoft.com/office/drawing/2014/main" id="{DF4C8A22-9742-8A3D-D3CB-E4D39F30B148}"/>
              </a:ext>
            </a:extLst>
          </p:cNvPr>
          <p:cNvSpPr/>
          <p:nvPr/>
        </p:nvSpPr>
        <p:spPr>
          <a:xfrm>
            <a:off x="2252317" y="4112025"/>
            <a:ext cx="540328" cy="273941"/>
          </a:xfrm>
          <a:prstGeom prst="rect">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t>送信タイミング①</a:t>
            </a:r>
          </a:p>
        </p:txBody>
      </p:sp>
      <p:sp>
        <p:nvSpPr>
          <p:cNvPr id="68" name="正方形/長方形 67">
            <a:extLst>
              <a:ext uri="{FF2B5EF4-FFF2-40B4-BE49-F238E27FC236}">
                <a16:creationId xmlns:a16="http://schemas.microsoft.com/office/drawing/2014/main" id="{EE188A51-7A2A-6726-6843-BC914133DFF3}"/>
              </a:ext>
            </a:extLst>
          </p:cNvPr>
          <p:cNvSpPr/>
          <p:nvPr/>
        </p:nvSpPr>
        <p:spPr>
          <a:xfrm>
            <a:off x="4766657" y="4112025"/>
            <a:ext cx="540328" cy="273941"/>
          </a:xfrm>
          <a:prstGeom prst="rect">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送信タイミング②</a:t>
            </a:r>
          </a:p>
        </p:txBody>
      </p:sp>
      <p:sp>
        <p:nvSpPr>
          <p:cNvPr id="69" name="正方形/長方形 68">
            <a:extLst>
              <a:ext uri="{FF2B5EF4-FFF2-40B4-BE49-F238E27FC236}">
                <a16:creationId xmlns:a16="http://schemas.microsoft.com/office/drawing/2014/main" id="{29C0813D-87C7-BB35-BEB9-5B65E6A9CA8B}"/>
              </a:ext>
            </a:extLst>
          </p:cNvPr>
          <p:cNvSpPr/>
          <p:nvPr/>
        </p:nvSpPr>
        <p:spPr>
          <a:xfrm>
            <a:off x="7368185" y="4112025"/>
            <a:ext cx="540328" cy="273941"/>
          </a:xfrm>
          <a:prstGeom prst="rect">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t>送信タイミング③</a:t>
            </a:r>
          </a:p>
        </p:txBody>
      </p:sp>
      <p:sp>
        <p:nvSpPr>
          <p:cNvPr id="70" name="正方形/長方形 69">
            <a:extLst>
              <a:ext uri="{FF2B5EF4-FFF2-40B4-BE49-F238E27FC236}">
                <a16:creationId xmlns:a16="http://schemas.microsoft.com/office/drawing/2014/main" id="{176F8A61-84FB-A1C2-8C59-BE5A6E363BAA}"/>
              </a:ext>
            </a:extLst>
          </p:cNvPr>
          <p:cNvSpPr/>
          <p:nvPr/>
        </p:nvSpPr>
        <p:spPr>
          <a:xfrm>
            <a:off x="8514711" y="4112025"/>
            <a:ext cx="540328" cy="273941"/>
          </a:xfrm>
          <a:prstGeom prst="rect">
            <a:avLst/>
          </a:prstGeom>
          <a:solidFill>
            <a:srgbClr val="5B9B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t>送信タイミング④</a:t>
            </a:r>
          </a:p>
        </p:txBody>
      </p:sp>
      <p:sp>
        <p:nvSpPr>
          <p:cNvPr id="73" name="テキスト ボックス 72">
            <a:extLst>
              <a:ext uri="{FF2B5EF4-FFF2-40B4-BE49-F238E27FC236}">
                <a16:creationId xmlns:a16="http://schemas.microsoft.com/office/drawing/2014/main" id="{5B202B63-221C-B9F1-A5C6-615B84EC9EF5}"/>
              </a:ext>
            </a:extLst>
          </p:cNvPr>
          <p:cNvSpPr txBox="1"/>
          <p:nvPr/>
        </p:nvSpPr>
        <p:spPr>
          <a:xfrm>
            <a:off x="2453066" y="3166152"/>
            <a:ext cx="2127505" cy="230832"/>
          </a:xfrm>
          <a:prstGeom prst="rect">
            <a:avLst/>
          </a:prstGeom>
          <a:noFill/>
        </p:spPr>
        <p:txBody>
          <a:bodyPr wrap="non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送信タイミング②で判定されたベストショット</a:t>
            </a:r>
          </a:p>
        </p:txBody>
      </p:sp>
      <p:sp>
        <p:nvSpPr>
          <p:cNvPr id="74" name="テキスト ボックス 73">
            <a:extLst>
              <a:ext uri="{FF2B5EF4-FFF2-40B4-BE49-F238E27FC236}">
                <a16:creationId xmlns:a16="http://schemas.microsoft.com/office/drawing/2014/main" id="{487E953C-C373-7768-1581-8547F619C934}"/>
              </a:ext>
            </a:extLst>
          </p:cNvPr>
          <p:cNvSpPr txBox="1"/>
          <p:nvPr/>
        </p:nvSpPr>
        <p:spPr>
          <a:xfrm>
            <a:off x="4557135" y="3153145"/>
            <a:ext cx="2127505" cy="230832"/>
          </a:xfrm>
          <a:prstGeom prst="rect">
            <a:avLst/>
          </a:prstGeom>
          <a:noFill/>
        </p:spPr>
        <p:txBody>
          <a:bodyPr wrap="none" rtlCol="0">
            <a:spAutoFit/>
          </a:bodyPr>
          <a:lstStyle/>
          <a:p>
            <a:r>
              <a:rPr lang="ja-JP" altLang="en-US" sz="900" dirty="0">
                <a:solidFill>
                  <a:prstClr val="black"/>
                </a:solidFill>
                <a:latin typeface="Yu Gothic UI" panose="020B0500000000000000" pitchFamily="34" charset="-128"/>
                <a:ea typeface="Yu Gothic UI" panose="020B0500000000000000" pitchFamily="34" charset="-128"/>
              </a:rPr>
              <a:t>送信タイミング③で判定されたベストショット</a:t>
            </a:r>
          </a:p>
        </p:txBody>
      </p:sp>
      <p:sp>
        <p:nvSpPr>
          <p:cNvPr id="76" name="テキスト ボックス 75">
            <a:extLst>
              <a:ext uri="{FF2B5EF4-FFF2-40B4-BE49-F238E27FC236}">
                <a16:creationId xmlns:a16="http://schemas.microsoft.com/office/drawing/2014/main" id="{7C5E1C45-2512-2437-8804-C5BA680A36C8}"/>
              </a:ext>
            </a:extLst>
          </p:cNvPr>
          <p:cNvSpPr txBox="1"/>
          <p:nvPr/>
        </p:nvSpPr>
        <p:spPr>
          <a:xfrm>
            <a:off x="8127238" y="3836398"/>
            <a:ext cx="941271" cy="210316"/>
          </a:xfrm>
          <a:prstGeom prst="rect">
            <a:avLst/>
          </a:prstGeom>
          <a:noFill/>
        </p:spPr>
        <p:txBody>
          <a:bodyPr wrap="square" lIns="36000" tIns="36000" rIns="36000" bIns="36000" rtlCol="0">
            <a:spAutoFit/>
          </a:bodyPr>
          <a:lstStyle/>
          <a:p>
            <a:pPr algn="r"/>
            <a:r>
              <a:rPr lang="ja-JP" altLang="en-US" sz="900" dirty="0">
                <a:solidFill>
                  <a:prstClr val="black"/>
                </a:solidFill>
                <a:latin typeface="Yu Gothic UI" panose="020B0500000000000000" pitchFamily="34" charset="-128"/>
                <a:ea typeface="Yu Gothic UI" panose="020B0500000000000000" pitchFamily="34" charset="-128"/>
              </a:rPr>
              <a:t>最大</a:t>
            </a:r>
            <a:r>
              <a:rPr lang="en-US" altLang="ja-JP" sz="900" dirty="0">
                <a:solidFill>
                  <a:prstClr val="black"/>
                </a:solidFill>
                <a:latin typeface="Yu Gothic UI" panose="020B0500000000000000" pitchFamily="34" charset="-128"/>
                <a:ea typeface="Yu Gothic UI" panose="020B0500000000000000" pitchFamily="34" charset="-128"/>
              </a:rPr>
              <a:t>9</a:t>
            </a:r>
            <a:r>
              <a:rPr lang="ja-JP" altLang="en-US" sz="900" dirty="0">
                <a:solidFill>
                  <a:prstClr val="black"/>
                </a:solidFill>
                <a:latin typeface="Yu Gothic UI" panose="020B0500000000000000" pitchFamily="34" charset="-128"/>
                <a:ea typeface="Yu Gothic UI" panose="020B0500000000000000" pitchFamily="34" charset="-128"/>
              </a:rPr>
              <a:t>フレーム参照</a:t>
            </a:r>
          </a:p>
        </p:txBody>
      </p:sp>
      <p:sp>
        <p:nvSpPr>
          <p:cNvPr id="77" name="テキスト ボックス 76">
            <a:extLst>
              <a:ext uri="{FF2B5EF4-FFF2-40B4-BE49-F238E27FC236}">
                <a16:creationId xmlns:a16="http://schemas.microsoft.com/office/drawing/2014/main" id="{306A01E9-BB85-DEE2-18C0-810D1DCE4092}"/>
              </a:ext>
            </a:extLst>
          </p:cNvPr>
          <p:cNvSpPr txBox="1"/>
          <p:nvPr/>
        </p:nvSpPr>
        <p:spPr>
          <a:xfrm>
            <a:off x="6943042" y="3886350"/>
            <a:ext cx="941271" cy="210316"/>
          </a:xfrm>
          <a:prstGeom prst="rect">
            <a:avLst/>
          </a:prstGeom>
          <a:noFill/>
        </p:spPr>
        <p:txBody>
          <a:bodyPr wrap="square" lIns="36000" tIns="36000" rIns="36000" bIns="36000" rtlCol="0">
            <a:spAutoFit/>
          </a:bodyPr>
          <a:lstStyle/>
          <a:p>
            <a:pPr algn="r"/>
            <a:r>
              <a:rPr lang="ja-JP" altLang="en-US" sz="900" dirty="0">
                <a:solidFill>
                  <a:prstClr val="black"/>
                </a:solidFill>
                <a:latin typeface="Yu Gothic UI" panose="020B0500000000000000" pitchFamily="34" charset="-128"/>
                <a:ea typeface="Yu Gothic UI" panose="020B0500000000000000" pitchFamily="34" charset="-128"/>
              </a:rPr>
              <a:t>最大</a:t>
            </a:r>
            <a:r>
              <a:rPr lang="en-US" altLang="ja-JP" sz="900" dirty="0">
                <a:solidFill>
                  <a:prstClr val="black"/>
                </a:solidFill>
                <a:latin typeface="Yu Gothic UI" panose="020B0500000000000000" pitchFamily="34" charset="-128"/>
                <a:ea typeface="Yu Gothic UI" panose="020B0500000000000000" pitchFamily="34" charset="-128"/>
              </a:rPr>
              <a:t>9</a:t>
            </a:r>
            <a:r>
              <a:rPr lang="ja-JP" altLang="en-US" sz="900" dirty="0">
                <a:solidFill>
                  <a:prstClr val="black"/>
                </a:solidFill>
                <a:latin typeface="Yu Gothic UI" panose="020B0500000000000000" pitchFamily="34" charset="-128"/>
                <a:ea typeface="Yu Gothic UI" panose="020B0500000000000000" pitchFamily="34" charset="-128"/>
              </a:rPr>
              <a:t>フレーム参照</a:t>
            </a:r>
          </a:p>
        </p:txBody>
      </p:sp>
      <p:sp>
        <p:nvSpPr>
          <p:cNvPr id="78" name="テキスト ボックス 77">
            <a:extLst>
              <a:ext uri="{FF2B5EF4-FFF2-40B4-BE49-F238E27FC236}">
                <a16:creationId xmlns:a16="http://schemas.microsoft.com/office/drawing/2014/main" id="{6A635E1A-E7F3-A828-7B83-00412D0F8B7B}"/>
              </a:ext>
            </a:extLst>
          </p:cNvPr>
          <p:cNvSpPr txBox="1"/>
          <p:nvPr/>
        </p:nvSpPr>
        <p:spPr>
          <a:xfrm>
            <a:off x="4373126" y="3886350"/>
            <a:ext cx="941271" cy="210316"/>
          </a:xfrm>
          <a:prstGeom prst="rect">
            <a:avLst/>
          </a:prstGeom>
          <a:noFill/>
        </p:spPr>
        <p:txBody>
          <a:bodyPr wrap="square" lIns="36000" tIns="36000" rIns="36000" bIns="36000" rtlCol="0">
            <a:spAutoFit/>
          </a:bodyPr>
          <a:lstStyle/>
          <a:p>
            <a:pPr algn="r"/>
            <a:r>
              <a:rPr lang="ja-JP" altLang="en-US" sz="900" dirty="0">
                <a:solidFill>
                  <a:prstClr val="black"/>
                </a:solidFill>
                <a:latin typeface="Yu Gothic UI" panose="020B0500000000000000" pitchFamily="34" charset="-128"/>
                <a:ea typeface="Yu Gothic UI" panose="020B0500000000000000" pitchFamily="34" charset="-128"/>
              </a:rPr>
              <a:t>最大</a:t>
            </a:r>
            <a:r>
              <a:rPr lang="en-US" altLang="ja-JP" sz="900" dirty="0">
                <a:solidFill>
                  <a:prstClr val="black"/>
                </a:solidFill>
                <a:latin typeface="Yu Gothic UI" panose="020B0500000000000000" pitchFamily="34" charset="-128"/>
                <a:ea typeface="Yu Gothic UI" panose="020B0500000000000000" pitchFamily="34" charset="-128"/>
              </a:rPr>
              <a:t>9</a:t>
            </a:r>
            <a:r>
              <a:rPr lang="ja-JP" altLang="en-US" sz="900" dirty="0">
                <a:solidFill>
                  <a:prstClr val="black"/>
                </a:solidFill>
                <a:latin typeface="Yu Gothic UI" panose="020B0500000000000000" pitchFamily="34" charset="-128"/>
                <a:ea typeface="Yu Gothic UI" panose="020B0500000000000000" pitchFamily="34" charset="-128"/>
              </a:rPr>
              <a:t>フレーム参照</a:t>
            </a:r>
          </a:p>
        </p:txBody>
      </p:sp>
      <p:sp>
        <p:nvSpPr>
          <p:cNvPr id="79" name="テキスト ボックス 78">
            <a:extLst>
              <a:ext uri="{FF2B5EF4-FFF2-40B4-BE49-F238E27FC236}">
                <a16:creationId xmlns:a16="http://schemas.microsoft.com/office/drawing/2014/main" id="{FA3D8F99-294C-BF53-4F79-B42D1701ED91}"/>
              </a:ext>
            </a:extLst>
          </p:cNvPr>
          <p:cNvSpPr txBox="1"/>
          <p:nvPr/>
        </p:nvSpPr>
        <p:spPr>
          <a:xfrm>
            <a:off x="1807081" y="3886350"/>
            <a:ext cx="941271" cy="210316"/>
          </a:xfrm>
          <a:prstGeom prst="rect">
            <a:avLst/>
          </a:prstGeom>
          <a:noFill/>
        </p:spPr>
        <p:txBody>
          <a:bodyPr wrap="square" lIns="36000" tIns="36000" rIns="36000" bIns="36000" rtlCol="0">
            <a:spAutoFit/>
          </a:bodyPr>
          <a:lstStyle/>
          <a:p>
            <a:pPr algn="r"/>
            <a:r>
              <a:rPr lang="ja-JP" altLang="en-US" sz="900" dirty="0">
                <a:solidFill>
                  <a:prstClr val="black"/>
                </a:solidFill>
                <a:latin typeface="Yu Gothic UI" panose="020B0500000000000000" pitchFamily="34" charset="-128"/>
                <a:ea typeface="Yu Gothic UI" panose="020B0500000000000000" pitchFamily="34" charset="-128"/>
              </a:rPr>
              <a:t>最大</a:t>
            </a:r>
            <a:r>
              <a:rPr lang="en-US" altLang="ja-JP" sz="900" dirty="0">
                <a:solidFill>
                  <a:prstClr val="black"/>
                </a:solidFill>
                <a:latin typeface="Yu Gothic UI" panose="020B0500000000000000" pitchFamily="34" charset="-128"/>
                <a:ea typeface="Yu Gothic UI" panose="020B0500000000000000" pitchFamily="34" charset="-128"/>
              </a:rPr>
              <a:t>9</a:t>
            </a:r>
            <a:r>
              <a:rPr lang="ja-JP" altLang="en-US" sz="900" dirty="0">
                <a:solidFill>
                  <a:prstClr val="black"/>
                </a:solidFill>
                <a:latin typeface="Yu Gothic UI" panose="020B0500000000000000" pitchFamily="34" charset="-128"/>
                <a:ea typeface="Yu Gothic UI" panose="020B0500000000000000" pitchFamily="34" charset="-128"/>
              </a:rPr>
              <a:t>フレーム参照</a:t>
            </a:r>
          </a:p>
        </p:txBody>
      </p:sp>
      <p:sp>
        <p:nvSpPr>
          <p:cNvPr id="80" name="正方形/長方形 79">
            <a:extLst>
              <a:ext uri="{FF2B5EF4-FFF2-40B4-BE49-F238E27FC236}">
                <a16:creationId xmlns:a16="http://schemas.microsoft.com/office/drawing/2014/main" id="{993853F8-F617-01A7-3045-FAE62606FD21}"/>
              </a:ext>
            </a:extLst>
          </p:cNvPr>
          <p:cNvSpPr/>
          <p:nvPr/>
        </p:nvSpPr>
        <p:spPr>
          <a:xfrm>
            <a:off x="100111" y="3504502"/>
            <a:ext cx="2664841" cy="396000"/>
          </a:xfrm>
          <a:prstGeom prst="rect">
            <a:avLst/>
          </a:prstGeom>
          <a:noFill/>
          <a:ln w="3175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54" name="正方形/長方形 53">
            <a:extLst>
              <a:ext uri="{FF2B5EF4-FFF2-40B4-BE49-F238E27FC236}">
                <a16:creationId xmlns:a16="http://schemas.microsoft.com/office/drawing/2014/main" id="{D6A19255-10A0-9213-6367-AF614ED72712}"/>
              </a:ext>
            </a:extLst>
          </p:cNvPr>
          <p:cNvSpPr/>
          <p:nvPr/>
        </p:nvSpPr>
        <p:spPr>
          <a:xfrm>
            <a:off x="2278064" y="3526084"/>
            <a:ext cx="468000" cy="360000"/>
          </a:xfrm>
          <a:prstGeom prst="rect">
            <a:avLst/>
          </a:prstGeom>
          <a:noFill/>
          <a:ln w="25400" cap="flat" cmpd="sng" algn="ctr">
            <a:solidFill>
              <a:srgbClr val="5B9BD5">
                <a:shade val="50000"/>
              </a:srgbClr>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cxnSp>
        <p:nvCxnSpPr>
          <p:cNvPr id="61" name="直線矢印コネクタ 60">
            <a:extLst>
              <a:ext uri="{FF2B5EF4-FFF2-40B4-BE49-F238E27FC236}">
                <a16:creationId xmlns:a16="http://schemas.microsoft.com/office/drawing/2014/main" id="{138270E7-79EE-29E1-5C02-B20D51A3ABD9}"/>
              </a:ext>
            </a:extLst>
          </p:cNvPr>
          <p:cNvCxnSpPr>
            <a:cxnSpLocks/>
          </p:cNvCxnSpPr>
          <p:nvPr/>
        </p:nvCxnSpPr>
        <p:spPr>
          <a:xfrm>
            <a:off x="2087565" y="3418548"/>
            <a:ext cx="204016" cy="129100"/>
          </a:xfrm>
          <a:prstGeom prst="straightConnector1">
            <a:avLst/>
          </a:prstGeom>
          <a:noFill/>
          <a:ln w="38100" cap="flat" cmpd="sng" algn="ctr">
            <a:solidFill>
              <a:sysClr val="windowText" lastClr="000000"/>
            </a:solidFill>
            <a:prstDash val="solid"/>
            <a:miter lim="800000"/>
            <a:tailEnd type="triangle"/>
          </a:ln>
          <a:effectLst/>
        </p:spPr>
      </p:cxnSp>
      <p:sp>
        <p:nvSpPr>
          <p:cNvPr id="81" name="正方形/長方形 80">
            <a:extLst>
              <a:ext uri="{FF2B5EF4-FFF2-40B4-BE49-F238E27FC236}">
                <a16:creationId xmlns:a16="http://schemas.microsoft.com/office/drawing/2014/main" id="{E78AE1DE-DFD8-0524-3197-9FFC4429C950}"/>
              </a:ext>
            </a:extLst>
          </p:cNvPr>
          <p:cNvSpPr/>
          <p:nvPr/>
        </p:nvSpPr>
        <p:spPr>
          <a:xfrm>
            <a:off x="1762634" y="2881102"/>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82" name="正方形/長方形 81">
            <a:extLst>
              <a:ext uri="{FF2B5EF4-FFF2-40B4-BE49-F238E27FC236}">
                <a16:creationId xmlns:a16="http://schemas.microsoft.com/office/drawing/2014/main" id="{8CEDB982-5243-30CC-2DDD-D3647E3A681E}"/>
              </a:ext>
            </a:extLst>
          </p:cNvPr>
          <p:cNvSpPr/>
          <p:nvPr/>
        </p:nvSpPr>
        <p:spPr>
          <a:xfrm>
            <a:off x="1266934" y="2877908"/>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83" name="正方形/長方形 82">
            <a:extLst>
              <a:ext uri="{FF2B5EF4-FFF2-40B4-BE49-F238E27FC236}">
                <a16:creationId xmlns:a16="http://schemas.microsoft.com/office/drawing/2014/main" id="{210E91EA-D599-BB6B-002B-E16EF0861D56}"/>
              </a:ext>
            </a:extLst>
          </p:cNvPr>
          <p:cNvSpPr/>
          <p:nvPr/>
        </p:nvSpPr>
        <p:spPr>
          <a:xfrm>
            <a:off x="771234" y="2874714"/>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84" name="正方形/長方形 83">
            <a:extLst>
              <a:ext uri="{FF2B5EF4-FFF2-40B4-BE49-F238E27FC236}">
                <a16:creationId xmlns:a16="http://schemas.microsoft.com/office/drawing/2014/main" id="{1A829D76-22CB-D98E-5468-BD7E6481A51A}"/>
              </a:ext>
            </a:extLst>
          </p:cNvPr>
          <p:cNvSpPr/>
          <p:nvPr/>
        </p:nvSpPr>
        <p:spPr>
          <a:xfrm>
            <a:off x="6908440" y="2880981"/>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85" name="正方形/長方形 84">
            <a:extLst>
              <a:ext uri="{FF2B5EF4-FFF2-40B4-BE49-F238E27FC236}">
                <a16:creationId xmlns:a16="http://schemas.microsoft.com/office/drawing/2014/main" id="{415D4762-08E8-5F68-80ED-58872CD08FEF}"/>
              </a:ext>
            </a:extLst>
          </p:cNvPr>
          <p:cNvSpPr/>
          <p:nvPr/>
        </p:nvSpPr>
        <p:spPr>
          <a:xfrm>
            <a:off x="6385614" y="2880981"/>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86" name="正方形/長方形 85">
            <a:extLst>
              <a:ext uri="{FF2B5EF4-FFF2-40B4-BE49-F238E27FC236}">
                <a16:creationId xmlns:a16="http://schemas.microsoft.com/office/drawing/2014/main" id="{6696F987-7B8B-7D54-6DDF-569034C37115}"/>
              </a:ext>
            </a:extLst>
          </p:cNvPr>
          <p:cNvSpPr/>
          <p:nvPr/>
        </p:nvSpPr>
        <p:spPr>
          <a:xfrm>
            <a:off x="5862788" y="2880981"/>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87" name="正方形/長方形 86">
            <a:extLst>
              <a:ext uri="{FF2B5EF4-FFF2-40B4-BE49-F238E27FC236}">
                <a16:creationId xmlns:a16="http://schemas.microsoft.com/office/drawing/2014/main" id="{9F85A047-8773-77DC-56E3-EC8E3D04D685}"/>
              </a:ext>
            </a:extLst>
          </p:cNvPr>
          <p:cNvSpPr/>
          <p:nvPr/>
        </p:nvSpPr>
        <p:spPr>
          <a:xfrm>
            <a:off x="7431267" y="2880981"/>
            <a:ext cx="427763" cy="193940"/>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525" kern="0">
                <a:solidFill>
                  <a:srgbClr val="44546A"/>
                </a:solidFill>
                <a:latin typeface="Yu Gothic UI" panose="020B0500000000000000" pitchFamily="34" charset="-128"/>
                <a:ea typeface="Yu Gothic UI" panose="020B0500000000000000" pitchFamily="34" charset="-128"/>
              </a:rPr>
              <a:t>エリア外</a:t>
            </a:r>
          </a:p>
        </p:txBody>
      </p:sp>
      <p:sp>
        <p:nvSpPr>
          <p:cNvPr id="89" name="Line 100">
            <a:extLst>
              <a:ext uri="{FF2B5EF4-FFF2-40B4-BE49-F238E27FC236}">
                <a16:creationId xmlns:a16="http://schemas.microsoft.com/office/drawing/2014/main" id="{0F1DCDF0-5D8F-18E2-4B3F-6A8C133FD4D8}"/>
              </a:ext>
            </a:extLst>
          </p:cNvPr>
          <p:cNvSpPr>
            <a:spLocks noChangeShapeType="1"/>
          </p:cNvSpPr>
          <p:nvPr/>
        </p:nvSpPr>
        <p:spPr bwMode="auto">
          <a:xfrm>
            <a:off x="686597" y="3151640"/>
            <a:ext cx="7197716"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ja-JP" altLang="en-US" dirty="0">
              <a:solidFill>
                <a:prstClr val="black"/>
              </a:solidFill>
              <a:latin typeface="Yu Gothic UI" panose="020B0500000000000000" pitchFamily="34" charset="-128"/>
              <a:ea typeface="Yu Gothic UI" panose="020B0500000000000000" pitchFamily="34" charset="-128"/>
            </a:endParaRPr>
          </a:p>
        </p:txBody>
      </p:sp>
      <p:sp>
        <p:nvSpPr>
          <p:cNvPr id="92" name="テキスト ボックス 91">
            <a:extLst>
              <a:ext uri="{FF2B5EF4-FFF2-40B4-BE49-F238E27FC236}">
                <a16:creationId xmlns:a16="http://schemas.microsoft.com/office/drawing/2014/main" id="{A644AC0D-FBC6-1FC6-5425-1C8A6F142772}"/>
              </a:ext>
            </a:extLst>
          </p:cNvPr>
          <p:cNvSpPr txBox="1"/>
          <p:nvPr/>
        </p:nvSpPr>
        <p:spPr>
          <a:xfrm>
            <a:off x="4558106" y="4379305"/>
            <a:ext cx="941271" cy="461665"/>
          </a:xfrm>
          <a:prstGeom prst="rect">
            <a:avLst/>
          </a:prstGeom>
          <a:noFill/>
        </p:spPr>
        <p:txBody>
          <a:bodyPr wrap="square" rtlCol="0">
            <a:spAutoFit/>
          </a:bodyPr>
          <a:lstStyle/>
          <a:p>
            <a:pPr algn="ctr"/>
            <a:r>
              <a:rPr lang="ja-JP" altLang="en-US" sz="800" dirty="0">
                <a:solidFill>
                  <a:prstClr val="black"/>
                </a:solidFill>
                <a:latin typeface="Yu Gothic UI" panose="020B0500000000000000" pitchFamily="34" charset="-128"/>
                <a:ea typeface="Yu Gothic UI" panose="020B0500000000000000" pitchFamily="34" charset="-128"/>
              </a:rPr>
              <a:t>一連番号が</a:t>
            </a:r>
            <a:endParaRPr lang="en-US" altLang="ja-JP" sz="800" dirty="0">
              <a:solidFill>
                <a:prstClr val="black"/>
              </a:solidFill>
              <a:latin typeface="Yu Gothic UI" panose="020B0500000000000000" pitchFamily="34" charset="-128"/>
              <a:ea typeface="Yu Gothic UI" panose="020B0500000000000000" pitchFamily="34" charset="-128"/>
            </a:endParaRPr>
          </a:p>
          <a:p>
            <a:pPr algn="ctr"/>
            <a:r>
              <a:rPr lang="ja-JP" altLang="en-US" sz="800" dirty="0">
                <a:solidFill>
                  <a:prstClr val="black"/>
                </a:solidFill>
                <a:latin typeface="Yu Gothic UI" panose="020B0500000000000000" pitchFamily="34" charset="-128"/>
                <a:ea typeface="Yu Gothic UI" panose="020B0500000000000000" pitchFamily="34" charset="-128"/>
              </a:rPr>
              <a:t>変わっていないため、</a:t>
            </a:r>
            <a:endParaRPr lang="en-US" altLang="ja-JP" sz="800" dirty="0">
              <a:solidFill>
                <a:prstClr val="black"/>
              </a:solidFill>
              <a:latin typeface="Yu Gothic UI" panose="020B0500000000000000" pitchFamily="34" charset="-128"/>
              <a:ea typeface="Yu Gothic UI" panose="020B0500000000000000" pitchFamily="34" charset="-128"/>
            </a:endParaRPr>
          </a:p>
          <a:p>
            <a:pPr algn="ctr"/>
            <a:r>
              <a:rPr lang="ja-JP" altLang="en-US" sz="800" b="1" dirty="0">
                <a:solidFill>
                  <a:srgbClr val="FF0000"/>
                </a:solidFill>
                <a:latin typeface="Yu Gothic UI" panose="020B0500000000000000" pitchFamily="34" charset="-128"/>
                <a:ea typeface="Yu Gothic UI" panose="020B0500000000000000" pitchFamily="34" charset="-128"/>
              </a:rPr>
              <a:t>送信しない</a:t>
            </a:r>
          </a:p>
        </p:txBody>
      </p:sp>
      <p:sp>
        <p:nvSpPr>
          <p:cNvPr id="93" name="テキスト ボックス 92">
            <a:extLst>
              <a:ext uri="{FF2B5EF4-FFF2-40B4-BE49-F238E27FC236}">
                <a16:creationId xmlns:a16="http://schemas.microsoft.com/office/drawing/2014/main" id="{3F865132-1DD7-9C9E-AE74-3E54847C06D9}"/>
              </a:ext>
            </a:extLst>
          </p:cNvPr>
          <p:cNvSpPr txBox="1"/>
          <p:nvPr/>
        </p:nvSpPr>
        <p:spPr>
          <a:xfrm>
            <a:off x="7167713" y="4379305"/>
            <a:ext cx="941271" cy="461665"/>
          </a:xfrm>
          <a:prstGeom prst="rect">
            <a:avLst/>
          </a:prstGeom>
          <a:noFill/>
        </p:spPr>
        <p:txBody>
          <a:bodyPr wrap="square" rtlCol="0">
            <a:spAutoFit/>
          </a:bodyPr>
          <a:lstStyle/>
          <a:p>
            <a:pPr algn="ctr"/>
            <a:r>
              <a:rPr lang="ja-JP" altLang="en-US" sz="800" dirty="0">
                <a:solidFill>
                  <a:prstClr val="black"/>
                </a:solidFill>
                <a:latin typeface="Yu Gothic UI" panose="020B0500000000000000" pitchFamily="34" charset="-128"/>
                <a:ea typeface="Yu Gothic UI" panose="020B0500000000000000" pitchFamily="34" charset="-128"/>
              </a:rPr>
              <a:t>一連番号が</a:t>
            </a:r>
            <a:endParaRPr lang="en-US" altLang="ja-JP" sz="800" dirty="0">
              <a:solidFill>
                <a:prstClr val="black"/>
              </a:solidFill>
              <a:latin typeface="Yu Gothic UI" panose="020B0500000000000000" pitchFamily="34" charset="-128"/>
              <a:ea typeface="Yu Gothic UI" panose="020B0500000000000000" pitchFamily="34" charset="-128"/>
            </a:endParaRPr>
          </a:p>
          <a:p>
            <a:pPr algn="ctr"/>
            <a:r>
              <a:rPr lang="ja-JP" altLang="en-US" sz="800" dirty="0">
                <a:solidFill>
                  <a:prstClr val="black"/>
                </a:solidFill>
                <a:latin typeface="Yu Gothic UI" panose="020B0500000000000000" pitchFamily="34" charset="-128"/>
                <a:ea typeface="Yu Gothic UI" panose="020B0500000000000000" pitchFamily="34" charset="-128"/>
              </a:rPr>
              <a:t>変わっていないため、</a:t>
            </a:r>
            <a:endParaRPr lang="en-US" altLang="ja-JP" sz="800" dirty="0">
              <a:solidFill>
                <a:prstClr val="black"/>
              </a:solidFill>
              <a:latin typeface="Yu Gothic UI" panose="020B0500000000000000" pitchFamily="34" charset="-128"/>
              <a:ea typeface="Yu Gothic UI" panose="020B0500000000000000" pitchFamily="34" charset="-128"/>
            </a:endParaRPr>
          </a:p>
          <a:p>
            <a:pPr algn="ctr"/>
            <a:r>
              <a:rPr lang="ja-JP" altLang="en-US" sz="800" b="1" dirty="0">
                <a:solidFill>
                  <a:srgbClr val="FF0000"/>
                </a:solidFill>
                <a:latin typeface="Yu Gothic UI" panose="020B0500000000000000" pitchFamily="34" charset="-128"/>
                <a:ea typeface="Yu Gothic UI" panose="020B0500000000000000" pitchFamily="34" charset="-128"/>
              </a:rPr>
              <a:t>送信しない</a:t>
            </a:r>
          </a:p>
        </p:txBody>
      </p:sp>
    </p:spTree>
    <p:extLst>
      <p:ext uri="{BB962C8B-B14F-4D97-AF65-F5344CB8AC3E}">
        <p14:creationId xmlns:p14="http://schemas.microsoft.com/office/powerpoint/2010/main" val="31373139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システム設置の部</a:t>
            </a:r>
          </a:p>
        </p:txBody>
      </p:sp>
    </p:spTree>
    <p:extLst>
      <p:ext uri="{BB962C8B-B14F-4D97-AF65-F5344CB8AC3E}">
        <p14:creationId xmlns:p14="http://schemas.microsoft.com/office/powerpoint/2010/main" val="32511784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距離と俯角・振り角調整</a:t>
            </a:r>
          </a:p>
        </p:txBody>
      </p:sp>
      <p:grpSp>
        <p:nvGrpSpPr>
          <p:cNvPr id="23" name="グループ化 22">
            <a:extLst>
              <a:ext uri="{FF2B5EF4-FFF2-40B4-BE49-F238E27FC236}">
                <a16:creationId xmlns:a16="http://schemas.microsoft.com/office/drawing/2014/main" id="{EBC469CA-71DF-E69F-DB02-70E76A62FF6C}"/>
              </a:ext>
            </a:extLst>
          </p:cNvPr>
          <p:cNvGrpSpPr/>
          <p:nvPr/>
        </p:nvGrpSpPr>
        <p:grpSpPr>
          <a:xfrm>
            <a:off x="2075223" y="1702678"/>
            <a:ext cx="2220516" cy="1682353"/>
            <a:chOff x="2075223" y="1702678"/>
            <a:chExt cx="2220516" cy="1682353"/>
          </a:xfrm>
        </p:grpSpPr>
        <p:sp>
          <p:nvSpPr>
            <p:cNvPr id="3" name="Rectangle 72">
              <a:extLst>
                <a:ext uri="{FF2B5EF4-FFF2-40B4-BE49-F238E27FC236}">
                  <a16:creationId xmlns:a16="http://schemas.microsoft.com/office/drawing/2014/main" id="{B81665D8-2757-E8FA-F213-E2752335E7FB}"/>
                </a:ext>
              </a:extLst>
            </p:cNvPr>
            <p:cNvSpPr>
              <a:spLocks noChangeAspect="1" noChangeArrowheads="1"/>
            </p:cNvSpPr>
            <p:nvPr/>
          </p:nvSpPr>
          <p:spPr bwMode="auto">
            <a:xfrm>
              <a:off x="2075223" y="1702678"/>
              <a:ext cx="2220516" cy="168235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 typeface="Arial" charset="0"/>
                <a:buNone/>
                <a:defRPr/>
              </a:pPr>
              <a:endParaRPr lang="ja-JP" altLang="en-US" sz="1350" kern="0">
                <a:solidFill>
                  <a:prstClr val="black"/>
                </a:solidFill>
                <a:latin typeface="Yu Gothic UI" panose="020B0500000000000000" pitchFamily="34" charset="-128"/>
                <a:ea typeface="Yu Gothic UI" panose="020B0500000000000000" pitchFamily="34" charset="-128"/>
              </a:endParaRPr>
            </a:p>
          </p:txBody>
        </p:sp>
        <p:sp>
          <p:nvSpPr>
            <p:cNvPr id="20" name="台形 19">
              <a:extLst>
                <a:ext uri="{FF2B5EF4-FFF2-40B4-BE49-F238E27FC236}">
                  <a16:creationId xmlns:a16="http://schemas.microsoft.com/office/drawing/2014/main" id="{3B4C86DC-F266-D099-C1EF-518A72E3123C}"/>
                </a:ext>
              </a:extLst>
            </p:cNvPr>
            <p:cNvSpPr/>
            <p:nvPr/>
          </p:nvSpPr>
          <p:spPr>
            <a:xfrm>
              <a:off x="2213481" y="1703472"/>
              <a:ext cx="1944000" cy="1681559"/>
            </a:xfrm>
            <a:prstGeom prst="trapezoid">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13250EC1-2B43-EFA4-8D44-0E760743C6A4}"/>
                </a:ext>
              </a:extLst>
            </p:cNvPr>
            <p:cNvGrpSpPr/>
            <p:nvPr/>
          </p:nvGrpSpPr>
          <p:grpSpPr>
            <a:xfrm>
              <a:off x="2776046" y="1723914"/>
              <a:ext cx="818870" cy="320873"/>
              <a:chOff x="2785795" y="1723914"/>
              <a:chExt cx="818870" cy="320873"/>
            </a:xfrm>
          </p:grpSpPr>
          <p:pic>
            <p:nvPicPr>
              <p:cNvPr id="5" name="Picture 78" descr="名称未設定 1のコピー">
                <a:extLst>
                  <a:ext uri="{FF2B5EF4-FFF2-40B4-BE49-F238E27FC236}">
                    <a16:creationId xmlns:a16="http://schemas.microsoft.com/office/drawing/2014/main" id="{8CF021A9-E3A0-3D54-1C02-1AD185522941}"/>
                  </a:ext>
                </a:extLst>
              </p:cNvPr>
              <p:cNvPicPr preferRelativeResize="0">
                <a:picLocks noChangeAspect="1" noChangeArrowheads="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785795" y="1723914"/>
                <a:ext cx="818870" cy="32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9">
                <a:extLst>
                  <a:ext uri="{FF2B5EF4-FFF2-40B4-BE49-F238E27FC236}">
                    <a16:creationId xmlns:a16="http://schemas.microsoft.com/office/drawing/2014/main" id="{E0001FAD-C430-4FAF-B200-CC270E17085A}"/>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75412" y="1885931"/>
                <a:ext cx="259223" cy="123603"/>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22" name="グループ化 21">
            <a:extLst>
              <a:ext uri="{FF2B5EF4-FFF2-40B4-BE49-F238E27FC236}">
                <a16:creationId xmlns:a16="http://schemas.microsoft.com/office/drawing/2014/main" id="{8DB69B03-3DAE-35DD-D932-A02A93C39CEC}"/>
              </a:ext>
            </a:extLst>
          </p:cNvPr>
          <p:cNvGrpSpPr/>
          <p:nvPr/>
        </p:nvGrpSpPr>
        <p:grpSpPr>
          <a:xfrm>
            <a:off x="4511119" y="1703472"/>
            <a:ext cx="2220662" cy="1743455"/>
            <a:chOff x="4511119" y="1703472"/>
            <a:chExt cx="2220662" cy="1743455"/>
          </a:xfrm>
        </p:grpSpPr>
        <p:sp>
          <p:nvSpPr>
            <p:cNvPr id="7" name="Rectangle 42">
              <a:extLst>
                <a:ext uri="{FF2B5EF4-FFF2-40B4-BE49-F238E27FC236}">
                  <a16:creationId xmlns:a16="http://schemas.microsoft.com/office/drawing/2014/main" id="{AA2D2E0A-107F-65AA-1A16-65081C2D6D14}"/>
                </a:ext>
              </a:extLst>
            </p:cNvPr>
            <p:cNvSpPr>
              <a:spLocks noChangeAspect="1" noChangeArrowheads="1"/>
            </p:cNvSpPr>
            <p:nvPr/>
          </p:nvSpPr>
          <p:spPr bwMode="auto">
            <a:xfrm>
              <a:off x="4511119" y="1707654"/>
              <a:ext cx="2220662" cy="168251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 typeface="Arial" charset="0"/>
                <a:buNone/>
                <a:defRPr/>
              </a:pPr>
              <a:endParaRPr lang="ja-JP" altLang="en-US" sz="1350" kern="0">
                <a:solidFill>
                  <a:prstClr val="black"/>
                </a:solidFill>
                <a:latin typeface="Yu Gothic UI" panose="020B0500000000000000" pitchFamily="34" charset="-128"/>
                <a:ea typeface="Yu Gothic UI" panose="020B0500000000000000" pitchFamily="34" charset="-128"/>
              </a:endParaRPr>
            </a:p>
          </p:txBody>
        </p:sp>
        <p:sp>
          <p:nvSpPr>
            <p:cNvPr id="19" name="台形 18">
              <a:extLst>
                <a:ext uri="{FF2B5EF4-FFF2-40B4-BE49-F238E27FC236}">
                  <a16:creationId xmlns:a16="http://schemas.microsoft.com/office/drawing/2014/main" id="{FA413113-5AEF-B6B4-451F-5497B5081E22}"/>
                </a:ext>
              </a:extLst>
            </p:cNvPr>
            <p:cNvSpPr/>
            <p:nvPr/>
          </p:nvSpPr>
          <p:spPr>
            <a:xfrm>
              <a:off x="4649450" y="1703472"/>
              <a:ext cx="1944000" cy="1681559"/>
            </a:xfrm>
            <a:prstGeom prst="trapezoid">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5C8BA269-CE1D-80F4-986A-F498FEE25C83}"/>
                </a:ext>
              </a:extLst>
            </p:cNvPr>
            <p:cNvGrpSpPr/>
            <p:nvPr/>
          </p:nvGrpSpPr>
          <p:grpSpPr>
            <a:xfrm>
              <a:off x="4784357" y="1890044"/>
              <a:ext cx="1674186" cy="1556883"/>
              <a:chOff x="5640252" y="1897847"/>
              <a:chExt cx="1862906" cy="1772336"/>
            </a:xfrm>
          </p:grpSpPr>
          <p:pic>
            <p:nvPicPr>
              <p:cNvPr id="10" name="Picture 46" descr="名称未設定 1のコピー">
                <a:extLst>
                  <a:ext uri="{FF2B5EF4-FFF2-40B4-BE49-F238E27FC236}">
                    <a16:creationId xmlns:a16="http://schemas.microsoft.com/office/drawing/2014/main" id="{1479A43A-8E97-1D39-9B03-C9199D923D8E}"/>
                  </a:ext>
                </a:extLst>
              </p:cNvPr>
              <p:cNvPicPr preferRelativeResize="0">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0252" y="1897847"/>
                <a:ext cx="1862906" cy="177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7">
                <a:extLst>
                  <a:ext uri="{FF2B5EF4-FFF2-40B4-BE49-F238E27FC236}">
                    <a16:creationId xmlns:a16="http://schemas.microsoft.com/office/drawing/2014/main" id="{F36F1DB8-1A03-7F5C-BEAD-4669779F9076}"/>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33125" y="3267282"/>
                <a:ext cx="609002" cy="297548"/>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2" name="テキスト ボックス 11">
            <a:extLst>
              <a:ext uri="{FF2B5EF4-FFF2-40B4-BE49-F238E27FC236}">
                <a16:creationId xmlns:a16="http://schemas.microsoft.com/office/drawing/2014/main" id="{42CEFC7C-DD24-0A75-DA63-C2506F58275F}"/>
              </a:ext>
            </a:extLst>
          </p:cNvPr>
          <p:cNvSpPr txBox="1"/>
          <p:nvPr/>
        </p:nvSpPr>
        <p:spPr>
          <a:xfrm>
            <a:off x="1790680" y="3694348"/>
            <a:ext cx="3165308" cy="738664"/>
          </a:xfrm>
          <a:prstGeom prst="rect">
            <a:avLst/>
          </a:prstGeom>
          <a:noFill/>
        </p:spPr>
        <p:txBody>
          <a:bodyPr wrap="square">
            <a:spAutoFit/>
          </a:bodyPr>
          <a:lstStyle/>
          <a:p>
            <a:pPr>
              <a:defRPr/>
            </a:pP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最長距離</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b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b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X</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シリーズ（</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FHD</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カメラ）：</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12m</a:t>
            </a:r>
            <a:b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b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X</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シリーズ（</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4K</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カメラ）：</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11m</a:t>
            </a:r>
            <a:endParaRPr lang="en-US" altLang="ja-JP"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pPr>
              <a:defRPr/>
            </a:pP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新</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S</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シリーズカメラ：レンズに従う</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P17</a:t>
            </a:r>
            <a:r>
              <a:rPr lang="ja-JP" altLang="en-US"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参照）</a:t>
            </a:r>
            <a:endPar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13" name="正方形/長方形 12">
            <a:extLst>
              <a:ext uri="{FF2B5EF4-FFF2-40B4-BE49-F238E27FC236}">
                <a16:creationId xmlns:a16="http://schemas.microsoft.com/office/drawing/2014/main" id="{3FD4B44B-E3EB-9E0C-C923-1585767A938E}"/>
              </a:ext>
            </a:extLst>
          </p:cNvPr>
          <p:cNvSpPr/>
          <p:nvPr/>
        </p:nvSpPr>
        <p:spPr>
          <a:xfrm>
            <a:off x="1036772" y="1329612"/>
            <a:ext cx="6840000" cy="3384000"/>
          </a:xfrm>
          <a:prstGeom prst="rect">
            <a:avLst/>
          </a:prstGeom>
          <a:noFill/>
          <a:ln w="12700" cap="flat" cmpd="sng" algn="ctr">
            <a:solidFill>
              <a:srgbClr val="5B9BD5">
                <a:shade val="50000"/>
              </a:srgbClr>
            </a:solidFill>
            <a:prstDash val="solid"/>
            <a:miter lim="800000"/>
          </a:ln>
          <a:effectLst/>
        </p:spPr>
        <p:txBody>
          <a:bodyPr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4" name="テキスト ボックス 13">
            <a:extLst>
              <a:ext uri="{FF2B5EF4-FFF2-40B4-BE49-F238E27FC236}">
                <a16:creationId xmlns:a16="http://schemas.microsoft.com/office/drawing/2014/main" id="{24F804AD-3848-6F44-FAC4-EB6E360214D8}"/>
              </a:ext>
            </a:extLst>
          </p:cNvPr>
          <p:cNvSpPr txBox="1"/>
          <p:nvPr/>
        </p:nvSpPr>
        <p:spPr>
          <a:xfrm>
            <a:off x="5189130" y="3694348"/>
            <a:ext cx="1827744" cy="738664"/>
          </a:xfrm>
          <a:prstGeom prst="rect">
            <a:avLst/>
          </a:prstGeom>
          <a:noFill/>
        </p:spPr>
        <p:txBody>
          <a:bodyPr wrap="none">
            <a:spAutoFit/>
          </a:bodyPr>
          <a:lstStyle/>
          <a:p>
            <a:pPr>
              <a:defRPr/>
            </a:pP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最</a:t>
            </a:r>
            <a:r>
              <a:rPr lang="ja-JP" altLang="en-US"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短</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距離</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b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b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X</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シリーズ（</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FHD</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カメラ）：</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5m</a:t>
            </a:r>
            <a:b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b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X</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シリーズ（</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4K</a:t>
            </a: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カメラ）：</a:t>
            </a:r>
            <a:r>
              <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5m</a:t>
            </a:r>
          </a:p>
          <a:p>
            <a:pPr>
              <a:defRPr/>
            </a:pPr>
            <a:r>
              <a:rPr lang="ja-JP" altLang="en-US"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新</a:t>
            </a:r>
            <a:r>
              <a:rPr lang="en-US" altLang="ja-JP"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S</a:t>
            </a:r>
            <a:r>
              <a:rPr lang="ja-JP" altLang="en-US"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シリーズカメラ：</a:t>
            </a:r>
            <a:r>
              <a:rPr lang="en-US" altLang="ja-JP" sz="105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5m</a:t>
            </a:r>
            <a:endPar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15" name="角丸四角形 16">
            <a:extLst>
              <a:ext uri="{FF2B5EF4-FFF2-40B4-BE49-F238E27FC236}">
                <a16:creationId xmlns:a16="http://schemas.microsoft.com/office/drawing/2014/main" id="{E8D787C7-B4A9-8CAB-3B71-ED49C3D095D7}"/>
              </a:ext>
            </a:extLst>
          </p:cNvPr>
          <p:cNvSpPr/>
          <p:nvPr/>
        </p:nvSpPr>
        <p:spPr>
          <a:xfrm>
            <a:off x="861479" y="708543"/>
            <a:ext cx="7421042" cy="513057"/>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200" kern="0" dirty="0">
                <a:solidFill>
                  <a:prstClr val="black"/>
                </a:solidFill>
                <a:latin typeface="Yu Gothic UI" panose="020B0500000000000000" pitchFamily="34" charset="-128"/>
                <a:ea typeface="Yu Gothic UI" panose="020B0500000000000000" pitchFamily="34" charset="-128"/>
              </a:rPr>
              <a:t>ナンバーを撮影したい最長・最短距離に車を停止させ、俯角・振り角が</a:t>
            </a:r>
            <a:r>
              <a:rPr kumimoji="0" lang="en-US" altLang="ja-JP" sz="1200" kern="0" dirty="0">
                <a:solidFill>
                  <a:prstClr val="black"/>
                </a:solidFill>
                <a:latin typeface="Yu Gothic UI" panose="020B0500000000000000" pitchFamily="34" charset="-128"/>
                <a:ea typeface="Yu Gothic UI" panose="020B0500000000000000" pitchFamily="34" charset="-128"/>
              </a:rPr>
              <a:t>30°</a:t>
            </a:r>
            <a:r>
              <a:rPr kumimoji="0" lang="ja-JP" altLang="en-US" sz="1200" kern="0" dirty="0">
                <a:solidFill>
                  <a:prstClr val="black"/>
                </a:solidFill>
                <a:latin typeface="Yu Gothic UI" panose="020B0500000000000000" pitchFamily="34" charset="-128"/>
                <a:ea typeface="Yu Gothic UI" panose="020B0500000000000000" pitchFamily="34" charset="-128"/>
              </a:rPr>
              <a:t>以内であることを確認する。</a:t>
            </a:r>
          </a:p>
        </p:txBody>
      </p:sp>
      <p:sp>
        <p:nvSpPr>
          <p:cNvPr id="16" name="正方形/長方形 15">
            <a:extLst>
              <a:ext uri="{FF2B5EF4-FFF2-40B4-BE49-F238E27FC236}">
                <a16:creationId xmlns:a16="http://schemas.microsoft.com/office/drawing/2014/main" id="{F3ED79E5-BBAB-8F76-A359-EFADE0FE0D20}"/>
              </a:ext>
            </a:extLst>
          </p:cNvPr>
          <p:cNvSpPr/>
          <p:nvPr/>
        </p:nvSpPr>
        <p:spPr>
          <a:xfrm>
            <a:off x="708604" y="533922"/>
            <a:ext cx="742583"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Step-1</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5605674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ナンバーサイズ調整</a:t>
            </a:r>
          </a:p>
        </p:txBody>
      </p:sp>
      <p:sp>
        <p:nvSpPr>
          <p:cNvPr id="3" name="角丸四角形 16">
            <a:extLst>
              <a:ext uri="{FF2B5EF4-FFF2-40B4-BE49-F238E27FC236}">
                <a16:creationId xmlns:a16="http://schemas.microsoft.com/office/drawing/2014/main" id="{0246EA24-35B4-7A48-DEDA-F4553B20B885}"/>
              </a:ext>
            </a:extLst>
          </p:cNvPr>
          <p:cNvSpPr/>
          <p:nvPr/>
        </p:nvSpPr>
        <p:spPr>
          <a:xfrm>
            <a:off x="861479" y="708543"/>
            <a:ext cx="7421042" cy="513057"/>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200" kern="0" dirty="0">
                <a:solidFill>
                  <a:prstClr val="black"/>
                </a:solidFill>
                <a:latin typeface="Yu Gothic UI" panose="020B0500000000000000" pitchFamily="34" charset="-128"/>
                <a:ea typeface="Yu Gothic UI" panose="020B0500000000000000" pitchFamily="34" charset="-128"/>
              </a:rPr>
              <a:t>システム設定ツール</a:t>
            </a:r>
            <a:r>
              <a:rPr kumimoji="0" lang="en-US" altLang="ja-JP" sz="1200" kern="0" dirty="0">
                <a:solidFill>
                  <a:prstClr val="black"/>
                </a:solidFill>
                <a:latin typeface="Yu Gothic UI" panose="020B0500000000000000" pitchFamily="34" charset="-128"/>
                <a:ea typeface="Yu Gothic UI" panose="020B0500000000000000" pitchFamily="34" charset="-128"/>
              </a:rPr>
              <a:t>(v3.3.0</a:t>
            </a:r>
            <a:r>
              <a:rPr kumimoji="0" lang="ja-JP" altLang="en-US" sz="1200" kern="0" dirty="0">
                <a:solidFill>
                  <a:prstClr val="black"/>
                </a:solidFill>
                <a:latin typeface="Yu Gothic UI" panose="020B0500000000000000" pitchFamily="34" charset="-128"/>
                <a:ea typeface="Yu Gothic UI" panose="020B0500000000000000" pitchFamily="34" charset="-128"/>
              </a:rPr>
              <a:t>以降）で最長・最短位置でのプレートサイズを測定しながら</a:t>
            </a:r>
            <a:br>
              <a:rPr kumimoji="0" lang="ja-JP" altLang="en-US" sz="1200" kern="0" dirty="0">
                <a:solidFill>
                  <a:prstClr val="black"/>
                </a:solidFill>
                <a:latin typeface="Yu Gothic UI" panose="020B0500000000000000" pitchFamily="34" charset="-128"/>
                <a:ea typeface="Yu Gothic UI" panose="020B0500000000000000" pitchFamily="34" charset="-128"/>
              </a:rPr>
            </a:br>
            <a:r>
              <a:rPr kumimoji="0" lang="ja-JP" altLang="en-US" sz="1200" kern="0" dirty="0">
                <a:solidFill>
                  <a:prstClr val="black"/>
                </a:solidFill>
                <a:latin typeface="Yu Gothic UI" panose="020B0500000000000000" pitchFamily="34" charset="-128"/>
                <a:ea typeface="Yu Gothic UI" panose="020B0500000000000000" pitchFamily="34" charset="-128"/>
              </a:rPr>
              <a:t>レンズの焦点距離</a:t>
            </a:r>
            <a:r>
              <a:rPr kumimoji="0" lang="en-US" altLang="ja-JP" sz="1200" kern="0" dirty="0">
                <a:solidFill>
                  <a:prstClr val="black"/>
                </a:solidFill>
                <a:latin typeface="Yu Gothic UI" panose="020B0500000000000000" pitchFamily="34" charset="-128"/>
                <a:ea typeface="Yu Gothic UI" panose="020B0500000000000000" pitchFamily="34" charset="-128"/>
              </a:rPr>
              <a:t>(</a:t>
            </a:r>
            <a:r>
              <a:rPr kumimoji="0" lang="ja-JP" altLang="en-US" sz="1200" kern="0" dirty="0">
                <a:solidFill>
                  <a:prstClr val="black"/>
                </a:solidFill>
                <a:latin typeface="Yu Gothic UI" panose="020B0500000000000000" pitchFamily="34" charset="-128"/>
                <a:ea typeface="Yu Gothic UI" panose="020B0500000000000000" pitchFamily="34" charset="-128"/>
              </a:rPr>
              <a:t>ズーム倍率）を調整する。　</a:t>
            </a:r>
          </a:p>
        </p:txBody>
      </p:sp>
      <p:sp>
        <p:nvSpPr>
          <p:cNvPr id="4" name="正方形/長方形 3">
            <a:extLst>
              <a:ext uri="{FF2B5EF4-FFF2-40B4-BE49-F238E27FC236}">
                <a16:creationId xmlns:a16="http://schemas.microsoft.com/office/drawing/2014/main" id="{0F8F92E3-D1E1-5846-55CF-65A1806141A9}"/>
              </a:ext>
            </a:extLst>
          </p:cNvPr>
          <p:cNvSpPr/>
          <p:nvPr/>
        </p:nvSpPr>
        <p:spPr>
          <a:xfrm>
            <a:off x="708604" y="533922"/>
            <a:ext cx="742583"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Step-2</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5" name="正方形/長方形 4">
            <a:extLst>
              <a:ext uri="{FF2B5EF4-FFF2-40B4-BE49-F238E27FC236}">
                <a16:creationId xmlns:a16="http://schemas.microsoft.com/office/drawing/2014/main" id="{41B23432-42C2-4CA6-3F3B-CD8C807F99E3}"/>
              </a:ext>
            </a:extLst>
          </p:cNvPr>
          <p:cNvSpPr/>
          <p:nvPr/>
        </p:nvSpPr>
        <p:spPr>
          <a:xfrm>
            <a:off x="1036772" y="1329612"/>
            <a:ext cx="6840000" cy="3384000"/>
          </a:xfrm>
          <a:prstGeom prst="rect">
            <a:avLst/>
          </a:prstGeom>
          <a:noFill/>
          <a:ln w="12700" cap="flat" cmpd="sng" algn="ctr">
            <a:solidFill>
              <a:srgbClr val="5B9BD5">
                <a:shade val="50000"/>
              </a:srgbClr>
            </a:solidFill>
            <a:prstDash val="solid"/>
            <a:miter lim="800000"/>
          </a:ln>
          <a:effectLst/>
        </p:spPr>
        <p:txBody>
          <a:bodyPr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6" name="テキスト ボックス 5">
            <a:extLst>
              <a:ext uri="{FF2B5EF4-FFF2-40B4-BE49-F238E27FC236}">
                <a16:creationId xmlns:a16="http://schemas.microsoft.com/office/drawing/2014/main" id="{5658A91F-D81D-4E19-306D-0228E6EA6930}"/>
              </a:ext>
            </a:extLst>
          </p:cNvPr>
          <p:cNvSpPr txBox="1"/>
          <p:nvPr/>
        </p:nvSpPr>
        <p:spPr>
          <a:xfrm>
            <a:off x="3311650" y="1393773"/>
            <a:ext cx="1377300" cy="646331"/>
          </a:xfrm>
          <a:prstGeom prst="rect">
            <a:avLst/>
          </a:prstGeom>
          <a:noFill/>
        </p:spPr>
        <p:txBody>
          <a:bodyPr wrap="none">
            <a:spAutoFit/>
          </a:bodyPr>
          <a:lstStyle/>
          <a:p>
            <a:pPr>
              <a:defRPr/>
            </a:pPr>
            <a:r>
              <a:rPr lang="en-US" altLang="ja-JP"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推奨サイズ</a:t>
            </a:r>
            <a:r>
              <a:rPr lang="en-US" altLang="ja-JP"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br>
              <a:rPr lang="en-US" altLang="ja-JP"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br>
            <a:r>
              <a:rPr lang="ja-JP" altLang="en-US"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横 </a:t>
            </a:r>
            <a:r>
              <a:rPr lang="en-US" altLang="ja-JP"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160</a:t>
            </a:r>
            <a:r>
              <a:rPr lang="ja-JP" altLang="en-US"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480pixel</a:t>
            </a:r>
            <a:br>
              <a:rPr lang="en-US" altLang="ja-JP"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b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縦　</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80</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240pixel</a:t>
            </a:r>
            <a:endParaRPr lang="en-US" altLang="ja-JP"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06B79689-E862-5DB8-49FD-10A42B51F60F}"/>
              </a:ext>
            </a:extLst>
          </p:cNvPr>
          <p:cNvSpPr txBox="1"/>
          <p:nvPr/>
        </p:nvSpPr>
        <p:spPr>
          <a:xfrm>
            <a:off x="4988570" y="1393773"/>
            <a:ext cx="2420856" cy="646331"/>
          </a:xfrm>
          <a:prstGeom prst="rect">
            <a:avLst/>
          </a:prstGeom>
          <a:noFill/>
        </p:spPr>
        <p:txBody>
          <a:bodyPr wrap="none">
            <a:spAutoFit/>
          </a:bodyPr>
          <a:lstStyle/>
          <a:p>
            <a:pPr>
              <a:defRPr/>
            </a:pPr>
            <a:r>
              <a:rPr lang="en-US" altLang="ja-JP" sz="120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20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環境により認識可能な最低サイズ</a:t>
            </a:r>
            <a:r>
              <a:rPr lang="en-US" altLang="ja-JP" sz="120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br>
              <a:rPr lang="en-US" altLang="ja-JP" sz="120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br>
            <a:r>
              <a:rPr lang="ja-JP" altLang="en-US" sz="120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横　</a:t>
            </a:r>
            <a:r>
              <a:rPr lang="en-US" altLang="ja-JP" sz="120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120pixel</a:t>
            </a:r>
            <a:br>
              <a:rPr lang="en-US" altLang="ja-JP" sz="120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br>
            <a:r>
              <a:rPr lang="ja-JP" altLang="en-US" sz="120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縦　</a:t>
            </a:r>
            <a:r>
              <a:rPr lang="en-US" altLang="ja-JP" sz="120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60pixel</a:t>
            </a:r>
          </a:p>
        </p:txBody>
      </p:sp>
      <p:grpSp>
        <p:nvGrpSpPr>
          <p:cNvPr id="41" name="グループ化 40">
            <a:extLst>
              <a:ext uri="{FF2B5EF4-FFF2-40B4-BE49-F238E27FC236}">
                <a16:creationId xmlns:a16="http://schemas.microsoft.com/office/drawing/2014/main" id="{17B813CB-5131-2EF5-075B-67002E2BF028}"/>
              </a:ext>
            </a:extLst>
          </p:cNvPr>
          <p:cNvGrpSpPr/>
          <p:nvPr/>
        </p:nvGrpSpPr>
        <p:grpSpPr>
          <a:xfrm>
            <a:off x="1276395" y="3685558"/>
            <a:ext cx="1288409" cy="965423"/>
            <a:chOff x="1276395" y="3685558"/>
            <a:chExt cx="1288409" cy="965423"/>
          </a:xfrm>
        </p:grpSpPr>
        <p:sp>
          <p:nvSpPr>
            <p:cNvPr id="13" name="Rectangle 42">
              <a:extLst>
                <a:ext uri="{FF2B5EF4-FFF2-40B4-BE49-F238E27FC236}">
                  <a16:creationId xmlns:a16="http://schemas.microsoft.com/office/drawing/2014/main" id="{A3E6B355-4C7D-531E-4FDE-B2F216048D45}"/>
                </a:ext>
              </a:extLst>
            </p:cNvPr>
            <p:cNvSpPr>
              <a:spLocks noChangeAspect="1" noChangeArrowheads="1"/>
            </p:cNvSpPr>
            <p:nvPr/>
          </p:nvSpPr>
          <p:spPr bwMode="auto">
            <a:xfrm>
              <a:off x="1276395" y="3685852"/>
              <a:ext cx="1288409" cy="95975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 typeface="Arial" charset="0"/>
                <a:buNone/>
                <a:defRPr/>
              </a:pPr>
              <a:endParaRPr lang="ja-JP" altLang="en-US" sz="1350" kern="0">
                <a:solidFill>
                  <a:prstClr val="black"/>
                </a:solidFill>
                <a:latin typeface="游ゴシック" panose="020B0400000000000000" pitchFamily="50" charset="-128"/>
                <a:ea typeface="游ゴシック" panose="020B0400000000000000" pitchFamily="50" charset="-128"/>
              </a:endParaRPr>
            </a:p>
          </p:txBody>
        </p:sp>
        <p:sp>
          <p:nvSpPr>
            <p:cNvPr id="38" name="台形 37">
              <a:extLst>
                <a:ext uri="{FF2B5EF4-FFF2-40B4-BE49-F238E27FC236}">
                  <a16:creationId xmlns:a16="http://schemas.microsoft.com/office/drawing/2014/main" id="{232EA697-826C-EC7A-CE9C-3555C815BBB6}"/>
                </a:ext>
              </a:extLst>
            </p:cNvPr>
            <p:cNvSpPr/>
            <p:nvPr/>
          </p:nvSpPr>
          <p:spPr>
            <a:xfrm>
              <a:off x="1487032" y="3685558"/>
              <a:ext cx="864096" cy="944866"/>
            </a:xfrm>
            <a:prstGeom prst="trapezoid">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Picture 46" descr="名称未設定 1のコピー">
              <a:extLst>
                <a:ext uri="{FF2B5EF4-FFF2-40B4-BE49-F238E27FC236}">
                  <a16:creationId xmlns:a16="http://schemas.microsoft.com/office/drawing/2014/main" id="{B732ED06-B75A-C6D6-069C-57921DD4F745}"/>
                </a:ext>
              </a:extLst>
            </p:cNvPr>
            <p:cNvPicPr preferRelativeResize="0">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7889" y="3762889"/>
              <a:ext cx="971348" cy="88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7">
              <a:extLst>
                <a:ext uri="{FF2B5EF4-FFF2-40B4-BE49-F238E27FC236}">
                  <a16:creationId xmlns:a16="http://schemas.microsoft.com/office/drawing/2014/main" id="{035D9918-F3A6-D410-39C0-7BA2A5CEFF06}"/>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67022" y="4449093"/>
              <a:ext cx="317543" cy="149097"/>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グループ化 16">
            <a:extLst>
              <a:ext uri="{FF2B5EF4-FFF2-40B4-BE49-F238E27FC236}">
                <a16:creationId xmlns:a16="http://schemas.microsoft.com/office/drawing/2014/main" id="{57664C8D-2302-8CD0-509A-D81C636F9041}"/>
              </a:ext>
            </a:extLst>
          </p:cNvPr>
          <p:cNvGrpSpPr/>
          <p:nvPr/>
        </p:nvGrpSpPr>
        <p:grpSpPr>
          <a:xfrm>
            <a:off x="3542231" y="2382729"/>
            <a:ext cx="4129506" cy="2268252"/>
            <a:chOff x="5133020" y="3777705"/>
            <a:chExt cx="3413760" cy="1893570"/>
          </a:xfrm>
        </p:grpSpPr>
        <p:pic>
          <p:nvPicPr>
            <p:cNvPr id="18" name="図 17">
              <a:extLst>
                <a:ext uri="{FF2B5EF4-FFF2-40B4-BE49-F238E27FC236}">
                  <a16:creationId xmlns:a16="http://schemas.microsoft.com/office/drawing/2014/main" id="{5C1A8478-5576-469D-9B07-63EF8B0C4E9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33020" y="3777705"/>
              <a:ext cx="3413760" cy="1893570"/>
            </a:xfrm>
            <a:prstGeom prst="rect">
              <a:avLst/>
            </a:prstGeom>
          </p:spPr>
        </p:pic>
        <p:pic>
          <p:nvPicPr>
            <p:cNvPr id="19" name="図 18">
              <a:extLst>
                <a:ext uri="{FF2B5EF4-FFF2-40B4-BE49-F238E27FC236}">
                  <a16:creationId xmlns:a16="http://schemas.microsoft.com/office/drawing/2014/main" id="{3DF9C34F-FAE5-874D-739A-3BDB3AB144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5226" y="4129099"/>
              <a:ext cx="2603545" cy="1468520"/>
            </a:xfrm>
            <a:prstGeom prst="rect">
              <a:avLst/>
            </a:prstGeom>
          </p:spPr>
        </p:pic>
        <p:grpSp>
          <p:nvGrpSpPr>
            <p:cNvPr id="20" name="グループ化 19">
              <a:extLst>
                <a:ext uri="{FF2B5EF4-FFF2-40B4-BE49-F238E27FC236}">
                  <a16:creationId xmlns:a16="http://schemas.microsoft.com/office/drawing/2014/main" id="{03C026E1-B153-C0FD-4CD8-D9DEC2F17BD6}"/>
                </a:ext>
              </a:extLst>
            </p:cNvPr>
            <p:cNvGrpSpPr/>
            <p:nvPr/>
          </p:nvGrpSpPr>
          <p:grpSpPr>
            <a:xfrm>
              <a:off x="5817096" y="4895935"/>
              <a:ext cx="1069930" cy="488662"/>
              <a:chOff x="5853100" y="5892666"/>
              <a:chExt cx="1069930" cy="488662"/>
            </a:xfrm>
          </p:grpSpPr>
          <p:sp>
            <p:nvSpPr>
              <p:cNvPr id="22" name="正方形/長方形 21">
                <a:extLst>
                  <a:ext uri="{FF2B5EF4-FFF2-40B4-BE49-F238E27FC236}">
                    <a16:creationId xmlns:a16="http://schemas.microsoft.com/office/drawing/2014/main" id="{5D545E38-81FE-AFFF-65FB-E692C92F0BF0}"/>
                  </a:ext>
                </a:extLst>
              </p:cNvPr>
              <p:cNvSpPr>
                <a:spLocks noChangeAspect="1"/>
              </p:cNvSpPr>
              <p:nvPr/>
            </p:nvSpPr>
            <p:spPr>
              <a:xfrm>
                <a:off x="6190043" y="6050913"/>
                <a:ext cx="396044" cy="172169"/>
              </a:xfrm>
              <a:prstGeom prst="rect">
                <a:avLst/>
              </a:prstGeom>
              <a:noFill/>
              <a:ln w="6350" cap="flat" cmpd="sng" algn="ctr">
                <a:solidFill>
                  <a:srgbClr val="0000FF"/>
                </a:solidFill>
                <a:prstDash val="solid"/>
                <a:miter lim="800000"/>
              </a:ln>
              <a:effectLst/>
            </p:spPr>
            <p:txBody>
              <a:bodyPr rtlCol="0" anchor="ctr"/>
              <a:lstStyle/>
              <a:p>
                <a:pPr algn="ctr">
                  <a:defRPr/>
                </a:pPr>
                <a:endParaRPr kumimoji="0" lang="ja-JP" altLang="en-US" sz="3000" kern="0">
                  <a:solidFill>
                    <a:prstClr val="white"/>
                  </a:solidFill>
                  <a:latin typeface="游ゴシック" panose="020B0400000000000000" pitchFamily="50" charset="-128"/>
                  <a:ea typeface="游ゴシック" panose="020B0400000000000000" pitchFamily="50" charset="-128"/>
                </a:endParaRPr>
              </a:p>
            </p:txBody>
          </p:sp>
          <p:sp>
            <p:nvSpPr>
              <p:cNvPr id="23" name="正方形/長方形 22">
                <a:extLst>
                  <a:ext uri="{FF2B5EF4-FFF2-40B4-BE49-F238E27FC236}">
                    <a16:creationId xmlns:a16="http://schemas.microsoft.com/office/drawing/2014/main" id="{1859E755-B96B-2C3B-827D-FED6DC9E5AE6}"/>
                  </a:ext>
                </a:extLst>
              </p:cNvPr>
              <p:cNvSpPr>
                <a:spLocks noChangeAspect="1"/>
              </p:cNvSpPr>
              <p:nvPr/>
            </p:nvSpPr>
            <p:spPr>
              <a:xfrm>
                <a:off x="6205773" y="6064217"/>
                <a:ext cx="364584" cy="145561"/>
              </a:xfrm>
              <a:prstGeom prst="rect">
                <a:avLst/>
              </a:prstGeom>
              <a:noFill/>
              <a:ln w="6350" cap="flat" cmpd="sng" algn="ctr">
                <a:solidFill>
                  <a:srgbClr val="FF0000"/>
                </a:solidFill>
                <a:prstDash val="solid"/>
                <a:miter lim="800000"/>
              </a:ln>
              <a:effectLst/>
            </p:spPr>
            <p:txBody>
              <a:bodyPr rtlCol="0" anchor="ctr"/>
              <a:lstStyle/>
              <a:p>
                <a:pPr algn="ctr">
                  <a:defRPr/>
                </a:pPr>
                <a:endParaRPr kumimoji="0" lang="ja-JP" altLang="en-US" sz="3000" kern="0">
                  <a:solidFill>
                    <a:prstClr val="white"/>
                  </a:solidFill>
                  <a:latin typeface="游ゴシック" panose="020B0400000000000000" pitchFamily="50" charset="-128"/>
                  <a:ea typeface="游ゴシック" panose="020B0400000000000000" pitchFamily="50" charset="-128"/>
                </a:endParaRPr>
              </a:p>
            </p:txBody>
          </p:sp>
          <p:grpSp>
            <p:nvGrpSpPr>
              <p:cNvPr id="24" name="グループ化 23">
                <a:extLst>
                  <a:ext uri="{FF2B5EF4-FFF2-40B4-BE49-F238E27FC236}">
                    <a16:creationId xmlns:a16="http://schemas.microsoft.com/office/drawing/2014/main" id="{75878B4F-5BD2-450E-759F-1C8C9BF43944}"/>
                  </a:ext>
                </a:extLst>
              </p:cNvPr>
              <p:cNvGrpSpPr>
                <a:grpSpLocks noChangeAspect="1"/>
              </p:cNvGrpSpPr>
              <p:nvPr/>
            </p:nvGrpSpPr>
            <p:grpSpPr>
              <a:xfrm>
                <a:off x="5853100" y="5892666"/>
                <a:ext cx="1069930" cy="488662"/>
                <a:chOff x="5853100" y="5892666"/>
                <a:chExt cx="867142" cy="396044"/>
              </a:xfrm>
            </p:grpSpPr>
            <p:sp>
              <p:nvSpPr>
                <p:cNvPr id="25" name="正方形/長方形 24">
                  <a:extLst>
                    <a:ext uri="{FF2B5EF4-FFF2-40B4-BE49-F238E27FC236}">
                      <a16:creationId xmlns:a16="http://schemas.microsoft.com/office/drawing/2014/main" id="{16D35041-A8CC-FB25-AEF4-12BD189D46D8}"/>
                    </a:ext>
                  </a:extLst>
                </p:cNvPr>
                <p:cNvSpPr/>
                <p:nvPr/>
              </p:nvSpPr>
              <p:spPr>
                <a:xfrm>
                  <a:off x="5853100" y="5892666"/>
                  <a:ext cx="864096" cy="396044"/>
                </a:xfrm>
                <a:prstGeom prst="rect">
                  <a:avLst/>
                </a:prstGeom>
                <a:solidFill>
                  <a:sysClr val="window" lastClr="FFFFFF">
                    <a:alpha val="37000"/>
                  </a:sysClr>
                </a:solidFill>
                <a:ln w="6350" cap="flat" cmpd="sng" algn="ctr">
                  <a:solidFill>
                    <a:srgbClr val="00B050"/>
                  </a:solidFill>
                  <a:prstDash val="solid"/>
                  <a:miter lim="800000"/>
                </a:ln>
                <a:effectLst/>
              </p:spPr>
              <p:txBody>
                <a:bodyPr rtlCol="0" anchor="ctr"/>
                <a:lstStyle/>
                <a:p>
                  <a:pPr algn="ctr">
                    <a:defRPr/>
                  </a:pPr>
                  <a:endParaRPr kumimoji="0" lang="ja-JP" altLang="en-US" sz="3000" kern="0">
                    <a:solidFill>
                      <a:prstClr val="white"/>
                    </a:solidFill>
                    <a:latin typeface="游ゴシック" panose="020B0400000000000000" pitchFamily="50" charset="-128"/>
                    <a:ea typeface="游ゴシック" panose="020B0400000000000000" pitchFamily="50" charset="-128"/>
                  </a:endParaRPr>
                </a:p>
              </p:txBody>
            </p:sp>
            <p:cxnSp>
              <p:nvCxnSpPr>
                <p:cNvPr id="26" name="直線コネクタ 25">
                  <a:extLst>
                    <a:ext uri="{FF2B5EF4-FFF2-40B4-BE49-F238E27FC236}">
                      <a16:creationId xmlns:a16="http://schemas.microsoft.com/office/drawing/2014/main" id="{B242AC5D-C228-A378-D51F-7D93B8F5A6BF}"/>
                    </a:ext>
                  </a:extLst>
                </p:cNvPr>
                <p:cNvCxnSpPr/>
                <p:nvPr/>
              </p:nvCxnSpPr>
              <p:spPr>
                <a:xfrm flipV="1">
                  <a:off x="5853100" y="6240281"/>
                  <a:ext cx="180020" cy="45719"/>
                </a:xfrm>
                <a:prstGeom prst="line">
                  <a:avLst/>
                </a:prstGeom>
                <a:noFill/>
                <a:ln w="6350" cap="flat" cmpd="sng" algn="ctr">
                  <a:solidFill>
                    <a:srgbClr val="00B050"/>
                  </a:solidFill>
                  <a:prstDash val="sysDot"/>
                  <a:miter lim="800000"/>
                </a:ln>
                <a:effectLst/>
              </p:spPr>
            </p:cxnSp>
            <p:cxnSp>
              <p:nvCxnSpPr>
                <p:cNvPr id="27" name="直線コネクタ 26">
                  <a:extLst>
                    <a:ext uri="{FF2B5EF4-FFF2-40B4-BE49-F238E27FC236}">
                      <a16:creationId xmlns:a16="http://schemas.microsoft.com/office/drawing/2014/main" id="{74BC5801-3879-CB63-E5F8-66243CC9DE79}"/>
                    </a:ext>
                  </a:extLst>
                </p:cNvPr>
                <p:cNvCxnSpPr/>
                <p:nvPr/>
              </p:nvCxnSpPr>
              <p:spPr>
                <a:xfrm flipH="1" flipV="1">
                  <a:off x="6540222" y="6240281"/>
                  <a:ext cx="180020" cy="45719"/>
                </a:xfrm>
                <a:prstGeom prst="line">
                  <a:avLst/>
                </a:prstGeom>
                <a:noFill/>
                <a:ln w="6350" cap="flat" cmpd="sng" algn="ctr">
                  <a:solidFill>
                    <a:srgbClr val="00B050"/>
                  </a:solidFill>
                  <a:prstDash val="sysDot"/>
                  <a:miter lim="800000"/>
                </a:ln>
                <a:effectLst/>
              </p:spPr>
            </p:cxnSp>
          </p:grpSp>
        </p:grpSp>
        <p:sp>
          <p:nvSpPr>
            <p:cNvPr id="21" name="正方形/長方形 20">
              <a:extLst>
                <a:ext uri="{FF2B5EF4-FFF2-40B4-BE49-F238E27FC236}">
                  <a16:creationId xmlns:a16="http://schemas.microsoft.com/office/drawing/2014/main" id="{5A01E02B-26CF-732C-2D77-DC7A214C4167}"/>
                </a:ext>
              </a:extLst>
            </p:cNvPr>
            <p:cNvSpPr/>
            <p:nvPr/>
          </p:nvSpPr>
          <p:spPr>
            <a:xfrm>
              <a:off x="5222808" y="3787584"/>
              <a:ext cx="397549" cy="48175"/>
            </a:xfrm>
            <a:prstGeom prst="rect">
              <a:avLst/>
            </a:prstGeom>
            <a:solidFill>
              <a:srgbClr val="0033CC"/>
            </a:solidFill>
          </p:spPr>
          <p:txBody>
            <a:bodyPr wrap="none" lIns="0" tIns="0" rIns="0" bIns="0">
              <a:spAutoFit/>
            </a:bodyPr>
            <a:lstStyle/>
            <a:p>
              <a:pPr>
                <a:defRPr/>
              </a:pPr>
              <a:r>
                <a:rPr kumimoji="0" lang="ja-JP" altLang="en-US" sz="375" kern="0">
                  <a:solidFill>
                    <a:prstClr val="white"/>
                  </a:solidFill>
                  <a:latin typeface="游ゴシック" panose="020B0400000000000000" pitchFamily="50" charset="-128"/>
                  <a:ea typeface="游ゴシック" panose="020B0400000000000000" pitchFamily="50" charset="-128"/>
                </a:rPr>
                <a:t>ナンバープレート確認</a:t>
              </a:r>
              <a:endParaRPr kumimoji="0" lang="en-US" altLang="ja-JP" sz="375" kern="0">
                <a:solidFill>
                  <a:prstClr val="white"/>
                </a:solidFill>
                <a:latin typeface="游ゴシック" panose="020B0400000000000000" pitchFamily="50" charset="-128"/>
                <a:ea typeface="游ゴシック" panose="020B0400000000000000" pitchFamily="50" charset="-128"/>
              </a:endParaRPr>
            </a:p>
          </p:txBody>
        </p:sp>
      </p:grpSp>
      <p:sp>
        <p:nvSpPr>
          <p:cNvPr id="28" name="テキスト ボックス 27">
            <a:extLst>
              <a:ext uri="{FF2B5EF4-FFF2-40B4-BE49-F238E27FC236}">
                <a16:creationId xmlns:a16="http://schemas.microsoft.com/office/drawing/2014/main" id="{3A1C8DB2-4883-319C-894A-E88F734555D7}"/>
              </a:ext>
            </a:extLst>
          </p:cNvPr>
          <p:cNvSpPr txBox="1"/>
          <p:nvPr/>
        </p:nvSpPr>
        <p:spPr>
          <a:xfrm>
            <a:off x="3510118" y="2136827"/>
            <a:ext cx="2484976" cy="276999"/>
          </a:xfrm>
          <a:prstGeom prst="rect">
            <a:avLst/>
          </a:prstGeom>
          <a:noFill/>
        </p:spPr>
        <p:txBody>
          <a:bodyPr wrap="none">
            <a:spAutoFit/>
          </a:bodyPr>
          <a:lstStyle/>
          <a:p>
            <a:pPr>
              <a:defRPr/>
            </a:pPr>
            <a:r>
              <a:rPr lang="ja-JP" altLang="en-US" sz="120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ツールでのプレートサイズの測定イメージ</a:t>
            </a:r>
            <a:endParaRPr lang="en-US" altLang="ja-JP" sz="1200" b="1">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grpSp>
        <p:nvGrpSpPr>
          <p:cNvPr id="40" name="グループ化 39">
            <a:extLst>
              <a:ext uri="{FF2B5EF4-FFF2-40B4-BE49-F238E27FC236}">
                <a16:creationId xmlns:a16="http://schemas.microsoft.com/office/drawing/2014/main" id="{D8BF423F-5F4B-12C6-70FC-506546EC3803}"/>
              </a:ext>
            </a:extLst>
          </p:cNvPr>
          <p:cNvGrpSpPr/>
          <p:nvPr/>
        </p:nvGrpSpPr>
        <p:grpSpPr>
          <a:xfrm>
            <a:off x="1276467" y="2544981"/>
            <a:ext cx="1288324" cy="959663"/>
            <a:chOff x="1276467" y="2544981"/>
            <a:chExt cx="1288324" cy="959663"/>
          </a:xfrm>
        </p:grpSpPr>
        <p:sp>
          <p:nvSpPr>
            <p:cNvPr id="29" name="Rectangle 72">
              <a:extLst>
                <a:ext uri="{FF2B5EF4-FFF2-40B4-BE49-F238E27FC236}">
                  <a16:creationId xmlns:a16="http://schemas.microsoft.com/office/drawing/2014/main" id="{2B19317C-7A6F-6DC8-9173-E5E2B3CA1A58}"/>
                </a:ext>
              </a:extLst>
            </p:cNvPr>
            <p:cNvSpPr>
              <a:spLocks noChangeAspect="1" noChangeArrowheads="1"/>
            </p:cNvSpPr>
            <p:nvPr/>
          </p:nvSpPr>
          <p:spPr bwMode="auto">
            <a:xfrm>
              <a:off x="1276467" y="2544981"/>
              <a:ext cx="1288324" cy="95966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 typeface="Arial" charset="0"/>
                <a:buNone/>
                <a:defRPr/>
              </a:pPr>
              <a:endParaRPr lang="ja-JP" altLang="en-US" sz="1350" kern="0">
                <a:solidFill>
                  <a:prstClr val="black"/>
                </a:solidFill>
                <a:latin typeface="Yu Gothic UI" panose="020B0500000000000000" pitchFamily="34" charset="-128"/>
                <a:ea typeface="Yu Gothic UI" panose="020B0500000000000000" pitchFamily="34" charset="-128"/>
              </a:endParaRPr>
            </a:p>
          </p:txBody>
        </p:sp>
        <p:sp>
          <p:nvSpPr>
            <p:cNvPr id="37" name="台形 36">
              <a:extLst>
                <a:ext uri="{FF2B5EF4-FFF2-40B4-BE49-F238E27FC236}">
                  <a16:creationId xmlns:a16="http://schemas.microsoft.com/office/drawing/2014/main" id="{A2BD3748-BE65-1892-C908-9FF5B44B4CD5}"/>
                </a:ext>
              </a:extLst>
            </p:cNvPr>
            <p:cNvSpPr/>
            <p:nvPr/>
          </p:nvSpPr>
          <p:spPr>
            <a:xfrm>
              <a:off x="1505975" y="2554948"/>
              <a:ext cx="864096" cy="944866"/>
            </a:xfrm>
            <a:prstGeom prst="trapezoid">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id="{4F816AC6-1E43-E0F1-5C55-F6E261BDB81F}"/>
                </a:ext>
              </a:extLst>
            </p:cNvPr>
            <p:cNvGrpSpPr/>
            <p:nvPr/>
          </p:nvGrpSpPr>
          <p:grpSpPr>
            <a:xfrm>
              <a:off x="1619907" y="2571750"/>
              <a:ext cx="621069" cy="524186"/>
              <a:chOff x="1281606" y="3248980"/>
              <a:chExt cx="1295130" cy="1184122"/>
            </a:xfrm>
          </p:grpSpPr>
          <p:pic>
            <p:nvPicPr>
              <p:cNvPr id="32" name="Picture 46" descr="名称未設定 1のコピー">
                <a:extLst>
                  <a:ext uri="{FF2B5EF4-FFF2-40B4-BE49-F238E27FC236}">
                    <a16:creationId xmlns:a16="http://schemas.microsoft.com/office/drawing/2014/main" id="{FF56AA92-6C8E-3D5D-3ECD-22A2BE192208}"/>
                  </a:ext>
                </a:extLst>
              </p:cNvPr>
              <p:cNvPicPr preferRelativeResize="0">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1606" y="3248980"/>
                <a:ext cx="1295130" cy="118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7">
                <a:extLst>
                  <a:ext uri="{FF2B5EF4-FFF2-40B4-BE49-F238E27FC236}">
                    <a16:creationId xmlns:a16="http://schemas.microsoft.com/office/drawing/2014/main" id="{E8673854-CF33-F0C0-618B-E19DC46E558B}"/>
                  </a:ext>
                </a:extLst>
              </p:cNvPr>
              <p:cNvPicPr preferRelativeResize="0">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693783" y="4163918"/>
                <a:ext cx="423391" cy="198796"/>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34" name="四角形吹き出し 36">
            <a:extLst>
              <a:ext uri="{FF2B5EF4-FFF2-40B4-BE49-F238E27FC236}">
                <a16:creationId xmlns:a16="http://schemas.microsoft.com/office/drawing/2014/main" id="{BF9DC48C-DB29-554A-810E-62F136B3911E}"/>
              </a:ext>
            </a:extLst>
          </p:cNvPr>
          <p:cNvSpPr/>
          <p:nvPr/>
        </p:nvSpPr>
        <p:spPr>
          <a:xfrm>
            <a:off x="2376747" y="2544747"/>
            <a:ext cx="1301037" cy="551188"/>
          </a:xfrm>
          <a:prstGeom prst="wedgeRectCallout">
            <a:avLst>
              <a:gd name="adj1" fmla="val -75791"/>
              <a:gd name="adj2" fmla="val 39043"/>
            </a:avLst>
          </a:prstGeom>
          <a:solidFill>
            <a:srgbClr val="FFFF00"/>
          </a:solidFill>
          <a:ln w="12700" cap="flat" cmpd="sng" algn="ctr">
            <a:solidFill>
              <a:sysClr val="windowText" lastClr="000000"/>
            </a:solidFill>
            <a:prstDash val="solid"/>
            <a:miter lim="800000"/>
          </a:ln>
          <a:effectLst/>
        </p:spPr>
        <p:txBody>
          <a:bodyPr rtlCol="0" anchor="ctr"/>
          <a:lstStyle/>
          <a:p>
            <a:pPr algn="ctr">
              <a:defRPr/>
            </a:pPr>
            <a:r>
              <a:rPr kumimoji="0" lang="ja-JP" altLang="en-US" sz="1000" kern="0" dirty="0">
                <a:solidFill>
                  <a:prstClr val="black"/>
                </a:solidFill>
                <a:latin typeface="Yu Gothic UI" panose="020B0500000000000000" pitchFamily="34" charset="-128"/>
                <a:ea typeface="Yu Gothic UI" panose="020B0500000000000000" pitchFamily="34" charset="-128"/>
              </a:rPr>
              <a:t>画面の上下中央部で</a:t>
            </a:r>
            <a:br>
              <a:rPr kumimoji="0" lang="en-US" altLang="ja-JP" sz="1000" kern="0" dirty="0">
                <a:solidFill>
                  <a:prstClr val="black"/>
                </a:solidFill>
                <a:latin typeface="Yu Gothic UI" panose="020B0500000000000000" pitchFamily="34" charset="-128"/>
                <a:ea typeface="Yu Gothic UI" panose="020B0500000000000000" pitchFamily="34" charset="-128"/>
              </a:rPr>
            </a:br>
            <a:r>
              <a:rPr kumimoji="0" lang="en-US" altLang="ja-JP" sz="1000" kern="0" dirty="0">
                <a:solidFill>
                  <a:prstClr val="black"/>
                </a:solidFill>
                <a:latin typeface="Yu Gothic UI" panose="020B0500000000000000" pitchFamily="34" charset="-128"/>
                <a:ea typeface="Yu Gothic UI" panose="020B0500000000000000" pitchFamily="34" charset="-128"/>
              </a:rPr>
              <a:t>160pixel</a:t>
            </a:r>
            <a:r>
              <a:rPr kumimoji="0" lang="ja-JP" altLang="en-US" sz="1000" kern="0" dirty="0">
                <a:solidFill>
                  <a:prstClr val="black"/>
                </a:solidFill>
                <a:latin typeface="Yu Gothic UI" panose="020B0500000000000000" pitchFamily="34" charset="-128"/>
                <a:ea typeface="Yu Gothic UI" panose="020B0500000000000000" pitchFamily="34" charset="-128"/>
              </a:rPr>
              <a:t>になるように</a:t>
            </a:r>
            <a:endParaRPr kumimoji="0" lang="en-US" altLang="ja-JP" sz="1000" kern="0" dirty="0">
              <a:solidFill>
                <a:prstClr val="black"/>
              </a:solidFill>
              <a:latin typeface="Yu Gothic UI" panose="020B0500000000000000" pitchFamily="34" charset="-128"/>
              <a:ea typeface="Yu Gothic UI" panose="020B0500000000000000" pitchFamily="34" charset="-128"/>
            </a:endParaRPr>
          </a:p>
          <a:p>
            <a:pPr algn="ctr">
              <a:defRPr/>
            </a:pPr>
            <a:r>
              <a:rPr kumimoji="0" lang="ja-JP" altLang="en-US" sz="1000" kern="0" dirty="0">
                <a:solidFill>
                  <a:prstClr val="black"/>
                </a:solidFill>
                <a:latin typeface="Yu Gothic UI" panose="020B0500000000000000" pitchFamily="34" charset="-128"/>
                <a:ea typeface="Yu Gothic UI" panose="020B0500000000000000" pitchFamily="34" charset="-128"/>
              </a:rPr>
              <a:t>調整する</a:t>
            </a:r>
          </a:p>
        </p:txBody>
      </p:sp>
      <p:sp>
        <p:nvSpPr>
          <p:cNvPr id="35" name="星 7 37">
            <a:extLst>
              <a:ext uri="{FF2B5EF4-FFF2-40B4-BE49-F238E27FC236}">
                <a16:creationId xmlns:a16="http://schemas.microsoft.com/office/drawing/2014/main" id="{C964B1E2-B1CC-103D-A121-8D8955745430}"/>
              </a:ext>
            </a:extLst>
          </p:cNvPr>
          <p:cNvSpPr/>
          <p:nvPr/>
        </p:nvSpPr>
        <p:spPr>
          <a:xfrm>
            <a:off x="2321985" y="2274717"/>
            <a:ext cx="864096" cy="270030"/>
          </a:xfrm>
          <a:prstGeom prst="star7">
            <a:avLst/>
          </a:prstGeom>
          <a:solidFill>
            <a:srgbClr val="FF00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1050" kern="0">
                <a:solidFill>
                  <a:prstClr val="white"/>
                </a:solidFill>
                <a:latin typeface="Yu Gothic UI" panose="020B0500000000000000" pitchFamily="34" charset="-128"/>
                <a:ea typeface="Yu Gothic UI" panose="020B0500000000000000" pitchFamily="34" charset="-128"/>
              </a:rPr>
              <a:t>重要</a:t>
            </a:r>
          </a:p>
        </p:txBody>
      </p:sp>
      <p:grpSp>
        <p:nvGrpSpPr>
          <p:cNvPr id="39" name="グループ化 38">
            <a:extLst>
              <a:ext uri="{FF2B5EF4-FFF2-40B4-BE49-F238E27FC236}">
                <a16:creationId xmlns:a16="http://schemas.microsoft.com/office/drawing/2014/main" id="{81E7674D-AEA5-91BE-A706-B5C288A6AD65}"/>
              </a:ext>
            </a:extLst>
          </p:cNvPr>
          <p:cNvGrpSpPr/>
          <p:nvPr/>
        </p:nvGrpSpPr>
        <p:grpSpPr>
          <a:xfrm>
            <a:off x="1278163" y="1390185"/>
            <a:ext cx="1288324" cy="959663"/>
            <a:chOff x="1278163" y="1390185"/>
            <a:chExt cx="1288324" cy="959663"/>
          </a:xfrm>
        </p:grpSpPr>
        <p:sp>
          <p:nvSpPr>
            <p:cNvPr id="9" name="Rectangle 72">
              <a:extLst>
                <a:ext uri="{FF2B5EF4-FFF2-40B4-BE49-F238E27FC236}">
                  <a16:creationId xmlns:a16="http://schemas.microsoft.com/office/drawing/2014/main" id="{2DC43830-B567-52CD-F8E2-E15DF5E4D8CF}"/>
                </a:ext>
              </a:extLst>
            </p:cNvPr>
            <p:cNvSpPr>
              <a:spLocks noChangeAspect="1" noChangeArrowheads="1"/>
            </p:cNvSpPr>
            <p:nvPr/>
          </p:nvSpPr>
          <p:spPr bwMode="auto">
            <a:xfrm>
              <a:off x="1278163" y="1390185"/>
              <a:ext cx="1288324" cy="95966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 typeface="Arial" charset="0"/>
                <a:buNone/>
                <a:defRPr/>
              </a:pPr>
              <a:endParaRPr lang="ja-JP" altLang="en-US" sz="1350" kern="0">
                <a:solidFill>
                  <a:prstClr val="black"/>
                </a:solidFill>
                <a:latin typeface="Yu Gothic UI" panose="020B0500000000000000" pitchFamily="34" charset="-128"/>
                <a:ea typeface="Yu Gothic UI" panose="020B0500000000000000" pitchFamily="34" charset="-128"/>
              </a:endParaRPr>
            </a:p>
          </p:txBody>
        </p:sp>
        <p:sp>
          <p:nvSpPr>
            <p:cNvPr id="36" name="台形 35">
              <a:extLst>
                <a:ext uri="{FF2B5EF4-FFF2-40B4-BE49-F238E27FC236}">
                  <a16:creationId xmlns:a16="http://schemas.microsoft.com/office/drawing/2014/main" id="{DE50AEDB-CDA3-E552-8BF1-0FBAECF2A01D}"/>
                </a:ext>
              </a:extLst>
            </p:cNvPr>
            <p:cNvSpPr/>
            <p:nvPr/>
          </p:nvSpPr>
          <p:spPr>
            <a:xfrm>
              <a:off x="1504016" y="1397598"/>
              <a:ext cx="864096" cy="944866"/>
            </a:xfrm>
            <a:prstGeom prst="trapezoid">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icture 78" descr="名称未設定 1のコピー">
              <a:extLst>
                <a:ext uri="{FF2B5EF4-FFF2-40B4-BE49-F238E27FC236}">
                  <a16:creationId xmlns:a16="http://schemas.microsoft.com/office/drawing/2014/main" id="{CD0516FD-1730-7208-1103-C35A43FDA33D}"/>
                </a:ext>
              </a:extLst>
            </p:cNvPr>
            <p:cNvPicPr preferRelativeResize="0">
              <a:picLocks noChangeAspect="1" noChangeArrowheads="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690431" y="1402298"/>
              <a:ext cx="475101" cy="183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9">
              <a:extLst>
                <a:ext uri="{FF2B5EF4-FFF2-40B4-BE49-F238E27FC236}">
                  <a16:creationId xmlns:a16="http://schemas.microsoft.com/office/drawing/2014/main" id="{82BFCD91-581F-B1B2-E7A4-B713C014368F}"/>
                </a:ext>
              </a:extLst>
            </p:cNvPr>
            <p:cNvPicPr preferRelativeResize="0">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858463" y="1494718"/>
              <a:ext cx="150399" cy="70507"/>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381424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2">
            <a:extLst>
              <a:ext uri="{FF2B5EF4-FFF2-40B4-BE49-F238E27FC236}">
                <a16:creationId xmlns:a16="http://schemas.microsoft.com/office/drawing/2014/main" id="{3533AAEC-4085-5799-7DAB-A06229682B66}"/>
              </a:ext>
            </a:extLst>
          </p:cNvPr>
          <p:cNvSpPr>
            <a:spLocks noChangeAspect="1" noChangeArrowheads="1"/>
          </p:cNvSpPr>
          <p:nvPr/>
        </p:nvSpPr>
        <p:spPr bwMode="auto">
          <a:xfrm>
            <a:off x="4639162" y="1680651"/>
            <a:ext cx="2220662" cy="168251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defRPr/>
            </a:pPr>
            <a:endParaRPr lang="ja-JP" altLang="en-US" sz="1350" kern="0">
              <a:solidFill>
                <a:prstClr val="black"/>
              </a:solidFill>
              <a:latin typeface="Yu Gothic UI" panose="020B0500000000000000" pitchFamily="34" charset="-128"/>
              <a:ea typeface="Yu Gothic UI" panose="020B0500000000000000" pitchFamily="34" charset="-128"/>
            </a:endParaRPr>
          </a:p>
        </p:txBody>
      </p:sp>
      <p:sp>
        <p:nvSpPr>
          <p:cNvPr id="19" name="台形 18">
            <a:extLst>
              <a:ext uri="{FF2B5EF4-FFF2-40B4-BE49-F238E27FC236}">
                <a16:creationId xmlns:a16="http://schemas.microsoft.com/office/drawing/2014/main" id="{6278F782-6605-7C8F-9A1E-2EAD84BC41E1}"/>
              </a:ext>
            </a:extLst>
          </p:cNvPr>
          <p:cNvSpPr/>
          <p:nvPr/>
        </p:nvSpPr>
        <p:spPr>
          <a:xfrm>
            <a:off x="4777493" y="1679317"/>
            <a:ext cx="1944000" cy="1681559"/>
          </a:xfrm>
          <a:prstGeom prst="trapezoid">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72">
            <a:extLst>
              <a:ext uri="{FF2B5EF4-FFF2-40B4-BE49-F238E27FC236}">
                <a16:creationId xmlns:a16="http://schemas.microsoft.com/office/drawing/2014/main" id="{6C01BD58-7FE5-D37A-87AC-8B8DE56B476A}"/>
              </a:ext>
            </a:extLst>
          </p:cNvPr>
          <p:cNvSpPr>
            <a:spLocks noChangeAspect="1" noChangeArrowheads="1"/>
          </p:cNvSpPr>
          <p:nvPr/>
        </p:nvSpPr>
        <p:spPr bwMode="auto">
          <a:xfrm>
            <a:off x="2162322" y="1675675"/>
            <a:ext cx="2220516" cy="168235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defRPr/>
            </a:pPr>
            <a:endParaRPr lang="ja-JP" altLang="en-US" sz="1350" kern="0">
              <a:solidFill>
                <a:prstClr val="black"/>
              </a:solidFill>
              <a:latin typeface="Yu Gothic UI" panose="020B0500000000000000" pitchFamily="34" charset="-128"/>
              <a:ea typeface="Yu Gothic UI" panose="020B0500000000000000" pitchFamily="34" charset="-128"/>
            </a:endParaRPr>
          </a:p>
        </p:txBody>
      </p:sp>
      <p:sp>
        <p:nvSpPr>
          <p:cNvPr id="2" name="タイトル 1"/>
          <p:cNvSpPr>
            <a:spLocks noGrp="1"/>
          </p:cNvSpPr>
          <p:nvPr>
            <p:ph type="title"/>
          </p:nvPr>
        </p:nvSpPr>
        <p:spPr/>
        <p:txBody>
          <a:bodyPr/>
          <a:lstStyle/>
          <a:p>
            <a:r>
              <a:rPr kumimoji="1" lang="ja-JP" altLang="en-US" dirty="0"/>
              <a:t>ナンバーサイズ調整</a:t>
            </a:r>
          </a:p>
        </p:txBody>
      </p:sp>
      <p:sp>
        <p:nvSpPr>
          <p:cNvPr id="3" name="角丸四角形 16">
            <a:extLst>
              <a:ext uri="{FF2B5EF4-FFF2-40B4-BE49-F238E27FC236}">
                <a16:creationId xmlns:a16="http://schemas.microsoft.com/office/drawing/2014/main" id="{BBD5A40C-3116-27A0-B729-22E6292B94A3}"/>
              </a:ext>
            </a:extLst>
          </p:cNvPr>
          <p:cNvSpPr/>
          <p:nvPr/>
        </p:nvSpPr>
        <p:spPr>
          <a:xfrm>
            <a:off x="861479" y="708543"/>
            <a:ext cx="7421042" cy="513057"/>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200" kern="0" dirty="0">
                <a:solidFill>
                  <a:prstClr val="black"/>
                </a:solidFill>
                <a:latin typeface="Yu Gothic UI" panose="020B0500000000000000" pitchFamily="34" charset="-128"/>
                <a:ea typeface="Yu Gothic UI" panose="020B0500000000000000" pitchFamily="34" charset="-128"/>
              </a:rPr>
              <a:t>カメラの方向とフォーカスを調整する。</a:t>
            </a:r>
          </a:p>
        </p:txBody>
      </p:sp>
      <p:sp>
        <p:nvSpPr>
          <p:cNvPr id="4" name="正方形/長方形 3">
            <a:extLst>
              <a:ext uri="{FF2B5EF4-FFF2-40B4-BE49-F238E27FC236}">
                <a16:creationId xmlns:a16="http://schemas.microsoft.com/office/drawing/2014/main" id="{72FFDC2D-48A9-7530-DD71-5C492EED6A78}"/>
              </a:ext>
            </a:extLst>
          </p:cNvPr>
          <p:cNvSpPr/>
          <p:nvPr/>
        </p:nvSpPr>
        <p:spPr>
          <a:xfrm>
            <a:off x="708604" y="533922"/>
            <a:ext cx="742583"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Step-3</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sp>
        <p:nvSpPr>
          <p:cNvPr id="5" name="正方形/長方形 4">
            <a:extLst>
              <a:ext uri="{FF2B5EF4-FFF2-40B4-BE49-F238E27FC236}">
                <a16:creationId xmlns:a16="http://schemas.microsoft.com/office/drawing/2014/main" id="{0C08791F-A3CE-E92C-F393-B8F2EEF91F83}"/>
              </a:ext>
            </a:extLst>
          </p:cNvPr>
          <p:cNvSpPr/>
          <p:nvPr/>
        </p:nvSpPr>
        <p:spPr>
          <a:xfrm>
            <a:off x="1036772" y="1329612"/>
            <a:ext cx="6840000" cy="3384000"/>
          </a:xfrm>
          <a:prstGeom prst="rect">
            <a:avLst/>
          </a:prstGeom>
          <a:noFill/>
          <a:ln w="12700" cap="flat" cmpd="sng" algn="ctr">
            <a:solidFill>
              <a:srgbClr val="5B9BD5">
                <a:shade val="50000"/>
              </a:srgbClr>
            </a:solidFill>
            <a:prstDash val="solid"/>
            <a:miter lim="800000"/>
          </a:ln>
          <a:effectLst/>
        </p:spPr>
        <p:txBody>
          <a:bodyPr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6" name="テキスト ボックス 5">
            <a:extLst>
              <a:ext uri="{FF2B5EF4-FFF2-40B4-BE49-F238E27FC236}">
                <a16:creationId xmlns:a16="http://schemas.microsoft.com/office/drawing/2014/main" id="{B51BAED9-7654-D596-A7D7-C8682F49C974}"/>
              </a:ext>
            </a:extLst>
          </p:cNvPr>
          <p:cNvSpPr txBox="1"/>
          <p:nvPr/>
        </p:nvSpPr>
        <p:spPr>
          <a:xfrm>
            <a:off x="1979805" y="3404930"/>
            <a:ext cx="4960012" cy="646331"/>
          </a:xfrm>
          <a:prstGeom prst="rect">
            <a:avLst/>
          </a:prstGeom>
          <a:noFill/>
        </p:spPr>
        <p:txBody>
          <a:bodyPr wrap="none">
            <a:spAutoFit/>
          </a:bodyPr>
          <a:lstStyle/>
          <a:p>
            <a:pPr>
              <a:defRPr/>
            </a:pPr>
            <a:r>
              <a:rPr lang="en-US" altLang="ja-JP"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方向</a:t>
            </a:r>
            <a:r>
              <a:rPr lang="en-US" altLang="ja-JP"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br>
              <a:rPr lang="en-US" altLang="ja-JP"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br>
            <a:r>
              <a:rPr lang="ja-JP" altLang="en-US"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プレートが中央になるよう、カメラの向きを調整する。プレートが斜めになる場合は</a:t>
            </a:r>
            <a:br>
              <a:rPr lang="en-US" altLang="ja-JP"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b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上辺・底辺</a:t>
            </a:r>
            <a:r>
              <a:rPr lang="ja-JP" altLang="en-US"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ができるだけ水平になる</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ように、ヨーを調整する。</a:t>
            </a:r>
            <a:endParaRPr lang="en-US" altLang="ja-JP"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D065C1F0-D747-B62C-CE11-B8074EC9BB40}"/>
              </a:ext>
            </a:extLst>
          </p:cNvPr>
          <p:cNvSpPr txBox="1"/>
          <p:nvPr/>
        </p:nvSpPr>
        <p:spPr>
          <a:xfrm>
            <a:off x="2006807" y="4156135"/>
            <a:ext cx="4617513" cy="461665"/>
          </a:xfrm>
          <a:prstGeom prst="rect">
            <a:avLst/>
          </a:prstGeom>
          <a:noFill/>
        </p:spPr>
        <p:txBody>
          <a:bodyPr wrap="square">
            <a:spAutoFit/>
          </a:bodyPr>
          <a:lstStyle/>
          <a:p>
            <a:r>
              <a:rPr lang="en-US" altLang="ja-JP"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フォーカス</a:t>
            </a:r>
            <a:r>
              <a:rPr lang="en-US" altLang="ja-JP"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br>
              <a:rPr lang="en-US" altLang="ja-JP"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br>
            <a:r>
              <a:rPr lang="ja-JP" altLang="en-US" sz="12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プレートが</a:t>
            </a:r>
            <a:r>
              <a:rPr lang="ja-JP" altLang="en-US" sz="12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画面手前になる場所で車を停止させ、フォーカスを調整する。</a:t>
            </a:r>
          </a:p>
        </p:txBody>
      </p:sp>
      <p:sp>
        <p:nvSpPr>
          <p:cNvPr id="18" name="台形 17">
            <a:extLst>
              <a:ext uri="{FF2B5EF4-FFF2-40B4-BE49-F238E27FC236}">
                <a16:creationId xmlns:a16="http://schemas.microsoft.com/office/drawing/2014/main" id="{4FD8B7A2-275C-D3FD-47C4-4AD7DD7DE7AF}"/>
              </a:ext>
            </a:extLst>
          </p:cNvPr>
          <p:cNvSpPr/>
          <p:nvPr/>
        </p:nvSpPr>
        <p:spPr>
          <a:xfrm>
            <a:off x="2631419" y="1676469"/>
            <a:ext cx="1301097" cy="1681559"/>
          </a:xfrm>
          <a:prstGeom prst="trapezoid">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Picture 78" descr="名称未設定 1のコピー">
            <a:extLst>
              <a:ext uri="{FF2B5EF4-FFF2-40B4-BE49-F238E27FC236}">
                <a16:creationId xmlns:a16="http://schemas.microsoft.com/office/drawing/2014/main" id="{1D96F761-2AC3-5B0D-D717-BFF5DA1A90FE}"/>
              </a:ext>
            </a:extLst>
          </p:cNvPr>
          <p:cNvPicPr preferRelativeResize="0">
            <a:picLocks noChangeAspect="1" noChangeArrowheads="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872894" y="1683263"/>
            <a:ext cx="818870" cy="32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9">
            <a:extLst>
              <a:ext uri="{FF2B5EF4-FFF2-40B4-BE49-F238E27FC236}">
                <a16:creationId xmlns:a16="http://schemas.microsoft.com/office/drawing/2014/main" id="{1FA1C55E-4D40-6E2B-2003-3ECFF29FF2B5}"/>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62511" y="1845280"/>
            <a:ext cx="259223" cy="123603"/>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グループ化 13">
            <a:extLst>
              <a:ext uri="{FF2B5EF4-FFF2-40B4-BE49-F238E27FC236}">
                <a16:creationId xmlns:a16="http://schemas.microsoft.com/office/drawing/2014/main" id="{F801F08D-AE5A-4567-15D3-B9C894FC5704}"/>
              </a:ext>
            </a:extLst>
          </p:cNvPr>
          <p:cNvGrpSpPr/>
          <p:nvPr/>
        </p:nvGrpSpPr>
        <p:grpSpPr>
          <a:xfrm>
            <a:off x="4933901" y="1863041"/>
            <a:ext cx="1674186" cy="1556883"/>
            <a:chOff x="5640252" y="1897847"/>
            <a:chExt cx="1862906" cy="1772336"/>
          </a:xfrm>
        </p:grpSpPr>
        <p:pic>
          <p:nvPicPr>
            <p:cNvPr id="15" name="Picture 46" descr="名称未設定 1のコピー">
              <a:extLst>
                <a:ext uri="{FF2B5EF4-FFF2-40B4-BE49-F238E27FC236}">
                  <a16:creationId xmlns:a16="http://schemas.microsoft.com/office/drawing/2014/main" id="{E5AE5C91-FE57-B1E2-C3C0-9AA5F461D5C3}"/>
                </a:ext>
              </a:extLst>
            </p:cNvPr>
            <p:cNvPicPr preferRelativeResize="0">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0252" y="1897847"/>
              <a:ext cx="1862906" cy="177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7">
              <a:extLst>
                <a:ext uri="{FF2B5EF4-FFF2-40B4-BE49-F238E27FC236}">
                  <a16:creationId xmlns:a16="http://schemas.microsoft.com/office/drawing/2014/main" id="{C870F426-C908-DE3F-EBB0-D44DD96F5067}"/>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33125" y="3267282"/>
              <a:ext cx="609002" cy="297548"/>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台形 19">
            <a:extLst>
              <a:ext uri="{FF2B5EF4-FFF2-40B4-BE49-F238E27FC236}">
                <a16:creationId xmlns:a16="http://schemas.microsoft.com/office/drawing/2014/main" id="{D4D1D37A-7ED3-84AE-A339-7CFFCF922799}"/>
              </a:ext>
            </a:extLst>
          </p:cNvPr>
          <p:cNvSpPr/>
          <p:nvPr/>
        </p:nvSpPr>
        <p:spPr>
          <a:xfrm>
            <a:off x="2341839" y="1675675"/>
            <a:ext cx="1944000" cy="1681559"/>
          </a:xfrm>
          <a:prstGeom prst="trapezoid">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121028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投光器の選定</a:t>
            </a:r>
          </a:p>
        </p:txBody>
      </p:sp>
      <p:sp>
        <p:nvSpPr>
          <p:cNvPr id="3" name="テキスト ボックス 2">
            <a:extLst>
              <a:ext uri="{FF2B5EF4-FFF2-40B4-BE49-F238E27FC236}">
                <a16:creationId xmlns:a16="http://schemas.microsoft.com/office/drawing/2014/main" id="{1693055E-2D1E-E2E6-6FAA-1ACADC5DAE35}"/>
              </a:ext>
            </a:extLst>
          </p:cNvPr>
          <p:cNvSpPr txBox="1"/>
          <p:nvPr/>
        </p:nvSpPr>
        <p:spPr>
          <a:xfrm>
            <a:off x="349958" y="534659"/>
            <a:ext cx="1880643" cy="268215"/>
          </a:xfrm>
          <a:prstGeom prst="rect">
            <a:avLst/>
          </a:prstGeom>
          <a:noFill/>
        </p:spPr>
        <p:txBody>
          <a:bodyPr wrap="none">
            <a:spAutoFit/>
          </a:bodyPr>
          <a:lstStyle/>
          <a:p>
            <a:pPr fontAlgn="base">
              <a:lnSpc>
                <a:spcPct val="120000"/>
              </a:lnSpc>
              <a:spcBef>
                <a:spcPct val="0"/>
              </a:spcBef>
              <a:spcAft>
                <a:spcPct val="0"/>
              </a:spcAft>
              <a:defRPr/>
            </a:pP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販売元　オプテックス株式会社</a:t>
            </a:r>
            <a:endParaRPr lang="en-US" altLang="ja-JP"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p:txBody>
      </p:sp>
      <p:sp>
        <p:nvSpPr>
          <p:cNvPr id="4" name="テキスト ボックス 3">
            <a:extLst>
              <a:ext uri="{FF2B5EF4-FFF2-40B4-BE49-F238E27FC236}">
                <a16:creationId xmlns:a16="http://schemas.microsoft.com/office/drawing/2014/main" id="{B3C3679E-B4A8-64FB-FE24-B7A11DAA1072}"/>
              </a:ext>
            </a:extLst>
          </p:cNvPr>
          <p:cNvSpPr txBox="1"/>
          <p:nvPr/>
        </p:nvSpPr>
        <p:spPr>
          <a:xfrm>
            <a:off x="2222002" y="534659"/>
            <a:ext cx="5616624" cy="275268"/>
          </a:xfrm>
          <a:prstGeom prst="rect">
            <a:avLst/>
          </a:prstGeom>
          <a:noFill/>
        </p:spPr>
        <p:txBody>
          <a:bodyPr wrap="square" rtlCol="0">
            <a:spAutoFit/>
          </a:bodyPr>
          <a:lstStyle/>
          <a:p>
            <a:pPr fontAlgn="base">
              <a:lnSpc>
                <a:spcPct val="120000"/>
              </a:lnSpc>
              <a:spcBef>
                <a:spcPct val="0"/>
              </a:spcBef>
              <a:spcAft>
                <a:spcPct val="0"/>
              </a:spcAft>
              <a:defRPr/>
            </a:pPr>
            <a:r>
              <a:rPr lang="en-US" altLang="ja-JP" sz="1050" b="1" dirty="0">
                <a:solidFill>
                  <a:srgbClr val="0000FF"/>
                </a:solidFill>
                <a:latin typeface="Yu Gothic UI" panose="020B0500000000000000" pitchFamily="34" charset="-128"/>
                <a:ea typeface="Yu Gothic UI" panose="020B0500000000000000" pitchFamily="34" charset="-128"/>
                <a:hlinkClick r:id="rId2">
                  <a:extLst>
                    <a:ext uri="{A12FA001-AC4F-418D-AE19-62706E023703}">
                      <ahyp:hlinkClr xmlns:ahyp="http://schemas.microsoft.com/office/drawing/2018/hyperlinkcolor" val="tx"/>
                    </a:ext>
                  </a:extLst>
                </a:hlinkClick>
              </a:rPr>
              <a:t>https://www.optex.co.jp/products/cctv-lighting/</a:t>
            </a:r>
            <a:endParaRPr lang="en-US" altLang="ja-JP" sz="1050" b="1" dirty="0">
              <a:solidFill>
                <a:srgbClr val="0000FF"/>
              </a:solidFill>
              <a:latin typeface="Yu Gothic UI" panose="020B0500000000000000" pitchFamily="34" charset="-128"/>
              <a:ea typeface="Yu Gothic UI" panose="020B0500000000000000" pitchFamily="34" charset="-128"/>
            </a:endParaRPr>
          </a:p>
        </p:txBody>
      </p:sp>
      <p:pic>
        <p:nvPicPr>
          <p:cNvPr id="5" name="図 4">
            <a:extLst>
              <a:ext uri="{FF2B5EF4-FFF2-40B4-BE49-F238E27FC236}">
                <a16:creationId xmlns:a16="http://schemas.microsoft.com/office/drawing/2014/main" id="{39A5F281-F882-3B62-011D-CB38E0CFE13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72764" y="1068975"/>
            <a:ext cx="2430270" cy="1717613"/>
          </a:xfrm>
          <a:prstGeom prst="rect">
            <a:avLst/>
          </a:prstGeom>
          <a:ln w="25400">
            <a:solidFill>
              <a:srgbClr val="5B9BD5">
                <a:shade val="50000"/>
              </a:srgbClr>
            </a:solidFill>
          </a:ln>
        </p:spPr>
      </p:pic>
      <p:pic>
        <p:nvPicPr>
          <p:cNvPr id="6" name="図 5">
            <a:extLst>
              <a:ext uri="{FF2B5EF4-FFF2-40B4-BE49-F238E27FC236}">
                <a16:creationId xmlns:a16="http://schemas.microsoft.com/office/drawing/2014/main" id="{2D5CB39C-36A0-8B82-2E36-C1C992FAB81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959187" y="3068756"/>
            <a:ext cx="2430270" cy="1718467"/>
          </a:xfrm>
          <a:prstGeom prst="rect">
            <a:avLst/>
          </a:prstGeom>
          <a:ln w="25400">
            <a:solidFill>
              <a:srgbClr val="5B9BD5">
                <a:shade val="50000"/>
              </a:srgbClr>
            </a:solidFill>
          </a:ln>
        </p:spPr>
      </p:pic>
      <p:pic>
        <p:nvPicPr>
          <p:cNvPr id="7" name="図 6">
            <a:extLst>
              <a:ext uri="{FF2B5EF4-FFF2-40B4-BE49-F238E27FC236}">
                <a16:creationId xmlns:a16="http://schemas.microsoft.com/office/drawing/2014/main" id="{A35B5FF1-E322-3B29-7269-BEEB1CDC63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3748" y="1713757"/>
            <a:ext cx="4128778" cy="2592288"/>
          </a:xfrm>
          <a:prstGeom prst="rect">
            <a:avLst/>
          </a:prstGeom>
        </p:spPr>
      </p:pic>
      <p:sp>
        <p:nvSpPr>
          <p:cNvPr id="8" name="テキスト ボックス 7">
            <a:extLst>
              <a:ext uri="{FF2B5EF4-FFF2-40B4-BE49-F238E27FC236}">
                <a16:creationId xmlns:a16="http://schemas.microsoft.com/office/drawing/2014/main" id="{09C1411F-2B6F-8226-B46E-E24AECD8484C}"/>
              </a:ext>
            </a:extLst>
          </p:cNvPr>
          <p:cNvSpPr txBox="1"/>
          <p:nvPr/>
        </p:nvSpPr>
        <p:spPr>
          <a:xfrm>
            <a:off x="972764" y="806449"/>
            <a:ext cx="995785" cy="268215"/>
          </a:xfrm>
          <a:prstGeom prst="rect">
            <a:avLst/>
          </a:prstGeom>
          <a:noFill/>
        </p:spPr>
        <p:txBody>
          <a:bodyPr wrap="none">
            <a:spAutoFit/>
          </a:bodyPr>
          <a:lstStyle/>
          <a:p>
            <a:pPr fontAlgn="base">
              <a:lnSpc>
                <a:spcPct val="120000"/>
              </a:lnSpc>
              <a:spcBef>
                <a:spcPct val="0"/>
              </a:spcBef>
              <a:spcAft>
                <a:spcPct val="0"/>
              </a:spcAft>
              <a:defRPr/>
            </a:pPr>
            <a:r>
              <a:rPr lang="en-US" altLang="ja-JP" sz="105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【AC/DC</a:t>
            </a:r>
            <a:r>
              <a:rPr lang="ja-JP" altLang="en-US" sz="105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給電</a:t>
            </a:r>
            <a:r>
              <a:rPr lang="en-US" altLang="ja-JP" sz="105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p>
        </p:txBody>
      </p:sp>
      <p:sp>
        <p:nvSpPr>
          <p:cNvPr id="9" name="テキスト ボックス 8">
            <a:extLst>
              <a:ext uri="{FF2B5EF4-FFF2-40B4-BE49-F238E27FC236}">
                <a16:creationId xmlns:a16="http://schemas.microsoft.com/office/drawing/2014/main" id="{9566319F-DDBE-B64E-3F5C-07CB0A1B3209}"/>
              </a:ext>
            </a:extLst>
          </p:cNvPr>
          <p:cNvSpPr txBox="1"/>
          <p:nvPr/>
        </p:nvSpPr>
        <p:spPr>
          <a:xfrm>
            <a:off x="945761" y="2805945"/>
            <a:ext cx="816249" cy="268215"/>
          </a:xfrm>
          <a:prstGeom prst="rect">
            <a:avLst/>
          </a:prstGeom>
          <a:noFill/>
        </p:spPr>
        <p:txBody>
          <a:bodyPr wrap="none">
            <a:spAutoFit/>
          </a:bodyPr>
          <a:lstStyle/>
          <a:p>
            <a:pPr fontAlgn="base">
              <a:lnSpc>
                <a:spcPct val="120000"/>
              </a:lnSpc>
              <a:spcBef>
                <a:spcPct val="0"/>
              </a:spcBef>
              <a:spcAft>
                <a:spcPct val="0"/>
              </a:spcAft>
              <a:defRPr/>
            </a:pPr>
            <a:r>
              <a:rPr lang="en-US" altLang="ja-JP" sz="105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en-US" altLang="ja-JP" sz="1050" b="1" err="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PoE</a:t>
            </a:r>
            <a:r>
              <a:rPr lang="ja-JP" altLang="en-US" sz="105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給電</a:t>
            </a:r>
            <a:r>
              <a:rPr lang="en-US" altLang="ja-JP" sz="105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p>
        </p:txBody>
      </p:sp>
      <p:sp>
        <p:nvSpPr>
          <p:cNvPr id="10" name="テキスト ボックス 9">
            <a:extLst>
              <a:ext uri="{FF2B5EF4-FFF2-40B4-BE49-F238E27FC236}">
                <a16:creationId xmlns:a16="http://schemas.microsoft.com/office/drawing/2014/main" id="{AF41246E-980F-6D1D-4CFE-54E60229EB1E}"/>
              </a:ext>
            </a:extLst>
          </p:cNvPr>
          <p:cNvSpPr txBox="1"/>
          <p:nvPr/>
        </p:nvSpPr>
        <p:spPr>
          <a:xfrm>
            <a:off x="3807127" y="1515408"/>
            <a:ext cx="2414444" cy="268215"/>
          </a:xfrm>
          <a:prstGeom prst="rect">
            <a:avLst/>
          </a:prstGeom>
          <a:noFill/>
        </p:spPr>
        <p:txBody>
          <a:bodyPr wrap="none">
            <a:spAutoFit/>
          </a:bodyPr>
          <a:lstStyle/>
          <a:p>
            <a:pPr fontAlgn="base">
              <a:lnSpc>
                <a:spcPct val="120000"/>
              </a:lnSpc>
              <a:spcBef>
                <a:spcPct val="0"/>
              </a:spcBef>
              <a:spcAft>
                <a:spcPct val="0"/>
              </a:spcAft>
              <a:defRPr/>
            </a:pPr>
            <a:r>
              <a:rPr lang="en-US" altLang="ja-JP" sz="105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05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付属レンズを使用した投光角度イメージ</a:t>
            </a:r>
            <a:r>
              <a:rPr lang="en-US" altLang="ja-JP" sz="105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p>
        </p:txBody>
      </p:sp>
      <p:sp>
        <p:nvSpPr>
          <p:cNvPr id="11" name="角丸四角形 10">
            <a:extLst>
              <a:ext uri="{FF2B5EF4-FFF2-40B4-BE49-F238E27FC236}">
                <a16:creationId xmlns:a16="http://schemas.microsoft.com/office/drawing/2014/main" id="{CBD0CE71-7897-7ED7-D1DE-D536047663EC}"/>
              </a:ext>
            </a:extLst>
          </p:cNvPr>
          <p:cNvSpPr/>
          <p:nvPr/>
        </p:nvSpPr>
        <p:spPr>
          <a:xfrm>
            <a:off x="3916090" y="1034555"/>
            <a:ext cx="3663980" cy="382169"/>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lnSpc>
                <a:spcPct val="120000"/>
              </a:lnSpc>
              <a:defRPr/>
            </a:pPr>
            <a:r>
              <a:rPr kumimoji="0" lang="ja-JP" altLang="en-US" sz="1200" b="1" kern="0" dirty="0">
                <a:solidFill>
                  <a:srgbClr val="FF0000"/>
                </a:solidFill>
                <a:latin typeface="Yu Gothic UI" panose="020B0500000000000000" pitchFamily="34" charset="-128"/>
                <a:ea typeface="Yu Gothic UI" panose="020B0500000000000000" pitchFamily="34" charset="-128"/>
              </a:rPr>
              <a:t>付属の </a:t>
            </a:r>
            <a:r>
              <a:rPr kumimoji="0" lang="en-US" altLang="ja-JP" sz="1200" b="1" kern="0" dirty="0">
                <a:solidFill>
                  <a:srgbClr val="FF0000"/>
                </a:solidFill>
                <a:latin typeface="Yu Gothic UI" panose="020B0500000000000000" pitchFamily="34" charset="-128"/>
                <a:ea typeface="Yu Gothic UI" panose="020B0500000000000000" pitchFamily="34" charset="-128"/>
              </a:rPr>
              <a:t>60°X25°</a:t>
            </a:r>
            <a:r>
              <a:rPr kumimoji="0" lang="ja-JP" altLang="en-US" sz="1200" b="1" kern="0" dirty="0">
                <a:solidFill>
                  <a:srgbClr val="FF0000"/>
                </a:solidFill>
                <a:latin typeface="Yu Gothic UI" panose="020B0500000000000000" pitchFamily="34" charset="-128"/>
                <a:ea typeface="Yu Gothic UI" panose="020B0500000000000000" pitchFamily="34" charset="-128"/>
              </a:rPr>
              <a:t> レンズに交換してください</a:t>
            </a:r>
          </a:p>
        </p:txBody>
      </p:sp>
      <p:sp>
        <p:nvSpPr>
          <p:cNvPr id="12" name="テキスト ボックス 11">
            <a:extLst>
              <a:ext uri="{FF2B5EF4-FFF2-40B4-BE49-F238E27FC236}">
                <a16:creationId xmlns:a16="http://schemas.microsoft.com/office/drawing/2014/main" id="{214E1125-8813-8B83-CB6D-9AE8F9AED44D}"/>
              </a:ext>
            </a:extLst>
          </p:cNvPr>
          <p:cNvSpPr txBox="1"/>
          <p:nvPr/>
        </p:nvSpPr>
        <p:spPr>
          <a:xfrm>
            <a:off x="4240126" y="4306045"/>
            <a:ext cx="3761255" cy="469167"/>
          </a:xfrm>
          <a:prstGeom prst="rect">
            <a:avLst/>
          </a:prstGeom>
          <a:noFill/>
        </p:spPr>
        <p:txBody>
          <a:bodyPr wrap="square" rtlCol="0">
            <a:spAutoFit/>
          </a:bodyPr>
          <a:lstStyle/>
          <a:p>
            <a:pPr fontAlgn="base">
              <a:lnSpc>
                <a:spcPct val="120000"/>
              </a:lnSpc>
              <a:spcBef>
                <a:spcPct val="0"/>
              </a:spcBef>
              <a:spcAft>
                <a:spcPct val="0"/>
              </a:spcAft>
              <a:defRPr/>
            </a:pPr>
            <a:r>
              <a:rPr lang="ja-JP" altLang="en-US" sz="1050" b="1">
                <a:solidFill>
                  <a:prstClr val="black"/>
                </a:solidFill>
                <a:latin typeface="Yu Gothic UI" panose="020B0500000000000000" pitchFamily="34" charset="-128"/>
                <a:ea typeface="Yu Gothic UI" panose="020B0500000000000000" pitchFamily="34" charset="-128"/>
              </a:rPr>
              <a:t>投光器の設置高は、プレートの高さに合わせる</a:t>
            </a:r>
            <a:br>
              <a:rPr lang="en-US" altLang="ja-JP" sz="1050" b="1">
                <a:solidFill>
                  <a:prstClr val="black"/>
                </a:solidFill>
                <a:latin typeface="Yu Gothic UI" panose="020B0500000000000000" pitchFamily="34" charset="-128"/>
                <a:ea typeface="Yu Gothic UI" panose="020B0500000000000000" pitchFamily="34" charset="-128"/>
              </a:rPr>
            </a:br>
            <a:r>
              <a:rPr lang="ja-JP" altLang="en-US" sz="1050" b="1">
                <a:solidFill>
                  <a:prstClr val="black"/>
                </a:solidFill>
                <a:latin typeface="Yu Gothic UI" panose="020B0500000000000000" pitchFamily="34" charset="-128"/>
                <a:ea typeface="Yu Gothic UI" panose="020B0500000000000000" pitchFamily="34" charset="-128"/>
              </a:rPr>
              <a:t>設置位置は、プレートに近い方が良好な性能になります</a:t>
            </a:r>
          </a:p>
        </p:txBody>
      </p:sp>
    </p:spTree>
    <p:extLst>
      <p:ext uri="{BB962C8B-B14F-4D97-AF65-F5344CB8AC3E}">
        <p14:creationId xmlns:p14="http://schemas.microsoft.com/office/powerpoint/2010/main" val="33512395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投光器の選定</a:t>
            </a:r>
          </a:p>
        </p:txBody>
      </p:sp>
      <p:graphicFrame>
        <p:nvGraphicFramePr>
          <p:cNvPr id="3" name="表 2">
            <a:extLst>
              <a:ext uri="{FF2B5EF4-FFF2-40B4-BE49-F238E27FC236}">
                <a16:creationId xmlns:a16="http://schemas.microsoft.com/office/drawing/2014/main" id="{63B69FAD-ED16-05CC-9C93-F9794772522A}"/>
              </a:ext>
            </a:extLst>
          </p:cNvPr>
          <p:cNvGraphicFramePr>
            <a:graphicFrameLocks noGrp="1"/>
          </p:cNvGraphicFramePr>
          <p:nvPr>
            <p:extLst>
              <p:ext uri="{D42A27DB-BD31-4B8C-83A1-F6EECF244321}">
                <p14:modId xmlns:p14="http://schemas.microsoft.com/office/powerpoint/2010/main" val="7012414"/>
              </p:ext>
            </p:extLst>
          </p:nvPr>
        </p:nvGraphicFramePr>
        <p:xfrm>
          <a:off x="712002" y="977144"/>
          <a:ext cx="7632000" cy="1317240"/>
        </p:xfrm>
        <a:graphic>
          <a:graphicData uri="http://schemas.openxmlformats.org/drawingml/2006/table">
            <a:tbl>
              <a:tblPr firstRow="1" bandRow="1"/>
              <a:tblGrid>
                <a:gridCol w="972000">
                  <a:extLst>
                    <a:ext uri="{9D8B030D-6E8A-4147-A177-3AD203B41FA5}">
                      <a16:colId xmlns:a16="http://schemas.microsoft.com/office/drawing/2014/main" val="2465143428"/>
                    </a:ext>
                  </a:extLst>
                </a:gridCol>
                <a:gridCol w="972000">
                  <a:extLst>
                    <a:ext uri="{9D8B030D-6E8A-4147-A177-3AD203B41FA5}">
                      <a16:colId xmlns:a16="http://schemas.microsoft.com/office/drawing/2014/main" val="3395118892"/>
                    </a:ext>
                  </a:extLst>
                </a:gridCol>
                <a:gridCol w="1368000">
                  <a:extLst>
                    <a:ext uri="{9D8B030D-6E8A-4147-A177-3AD203B41FA5}">
                      <a16:colId xmlns:a16="http://schemas.microsoft.com/office/drawing/2014/main" val="3729539533"/>
                    </a:ext>
                  </a:extLst>
                </a:gridCol>
                <a:gridCol w="1080000">
                  <a:extLst>
                    <a:ext uri="{9D8B030D-6E8A-4147-A177-3AD203B41FA5}">
                      <a16:colId xmlns:a16="http://schemas.microsoft.com/office/drawing/2014/main" val="428520363"/>
                    </a:ext>
                  </a:extLst>
                </a:gridCol>
                <a:gridCol w="1080000">
                  <a:extLst>
                    <a:ext uri="{9D8B030D-6E8A-4147-A177-3AD203B41FA5}">
                      <a16:colId xmlns:a16="http://schemas.microsoft.com/office/drawing/2014/main" val="1388248379"/>
                    </a:ext>
                  </a:extLst>
                </a:gridCol>
                <a:gridCol w="1080000">
                  <a:extLst>
                    <a:ext uri="{9D8B030D-6E8A-4147-A177-3AD203B41FA5}">
                      <a16:colId xmlns:a16="http://schemas.microsoft.com/office/drawing/2014/main" val="3470192971"/>
                    </a:ext>
                  </a:extLst>
                </a:gridCol>
                <a:gridCol w="1080000">
                  <a:extLst>
                    <a:ext uri="{9D8B030D-6E8A-4147-A177-3AD203B41FA5}">
                      <a16:colId xmlns:a16="http://schemas.microsoft.com/office/drawing/2014/main" val="2549144687"/>
                    </a:ext>
                  </a:extLst>
                </a:gridCol>
              </a:tblGrid>
              <a:tr h="288000">
                <a:tc rowSpan="2" gridSpan="2">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ja-JP" altLang="en-US" sz="1100" b="1" dirty="0">
                          <a:solidFill>
                            <a:schemeClr val="bg1"/>
                          </a:solidFill>
                          <a:latin typeface="Yu Gothic UI" panose="020B0500000000000000" pitchFamily="34" charset="-128"/>
                          <a:ea typeface="Yu Gothic UI" panose="020B0500000000000000" pitchFamily="34" charset="-128"/>
                        </a:rPr>
                        <a:t>仕様</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rowSpan="2" hMerge="1">
                  <a:txBody>
                    <a:bodyPr/>
                    <a:lstStyle/>
                    <a:p>
                      <a:endParaRPr kumimoji="1" lang="ja-JP" altLang="en-US" sz="140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rowSpan="2">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ja-JP" altLang="en-US" sz="1100" b="1" dirty="0">
                          <a:solidFill>
                            <a:schemeClr val="bg1"/>
                          </a:solidFill>
                          <a:latin typeface="Yu Gothic UI" panose="020B0500000000000000" pitchFamily="34" charset="-128"/>
                          <a:ea typeface="Yu Gothic UI" panose="020B0500000000000000" pitchFamily="34" charset="-128"/>
                        </a:rPr>
                        <a:t>品番</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ja-JP" altLang="en-US" sz="1100" b="1" dirty="0">
                          <a:solidFill>
                            <a:schemeClr val="bg1"/>
                          </a:solidFill>
                          <a:latin typeface="Yu Gothic UI" panose="020B0500000000000000" pitchFamily="34" charset="-128"/>
                          <a:ea typeface="Yu Gothic UI" panose="020B0500000000000000" pitchFamily="34" charset="-128"/>
                        </a:rPr>
                        <a:t>前方</a:t>
                      </a:r>
                      <a:r>
                        <a:rPr kumimoji="1" lang="en-US" altLang="ja-JP" sz="1100" b="1" dirty="0">
                          <a:solidFill>
                            <a:schemeClr val="bg1"/>
                          </a:solidFill>
                          <a:latin typeface="Yu Gothic UI" panose="020B0500000000000000" pitchFamily="34" charset="-128"/>
                          <a:ea typeface="Yu Gothic UI" panose="020B0500000000000000" pitchFamily="34" charset="-128"/>
                        </a:rPr>
                        <a:t>No</a:t>
                      </a:r>
                      <a:r>
                        <a:rPr kumimoji="1" lang="ja-JP" altLang="en-US" sz="1100" b="1" dirty="0">
                          <a:solidFill>
                            <a:schemeClr val="bg1"/>
                          </a:solidFill>
                          <a:latin typeface="Yu Gothic UI" panose="020B0500000000000000" pitchFamily="34" charset="-128"/>
                          <a:ea typeface="Yu Gothic UI" panose="020B0500000000000000" pitchFamily="34" charset="-128"/>
                        </a:rPr>
                        <a:t>のみ撮影</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kumimoji="1" lang="ja-JP" altLang="en-US"/>
                    </a:p>
                  </a:txBody>
                  <a:tcPr/>
                </a:tc>
                <a:tc gridSpan="2">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ja-JP" altLang="en-US" sz="1100" b="1">
                          <a:solidFill>
                            <a:schemeClr val="bg1"/>
                          </a:solidFill>
                          <a:latin typeface="Yu Gothic UI" panose="020B0500000000000000" pitchFamily="34" charset="-128"/>
                          <a:ea typeface="Yu Gothic UI" panose="020B0500000000000000" pitchFamily="34" charset="-128"/>
                        </a:rPr>
                        <a:t>後方</a:t>
                      </a:r>
                      <a:r>
                        <a:rPr kumimoji="1" lang="en-US" altLang="ja-JP" sz="1100" b="1">
                          <a:solidFill>
                            <a:schemeClr val="bg1"/>
                          </a:solidFill>
                          <a:latin typeface="Yu Gothic UI" panose="020B0500000000000000" pitchFamily="34" charset="-128"/>
                          <a:ea typeface="Yu Gothic UI" panose="020B0500000000000000" pitchFamily="34" charset="-128"/>
                        </a:rPr>
                        <a:t>No</a:t>
                      </a:r>
                      <a:r>
                        <a:rPr kumimoji="1" lang="ja-JP" altLang="en-US" sz="1100" b="1">
                          <a:solidFill>
                            <a:schemeClr val="bg1"/>
                          </a:solidFill>
                          <a:latin typeface="Yu Gothic UI" panose="020B0500000000000000" pitchFamily="34" charset="-128"/>
                          <a:ea typeface="Yu Gothic UI" panose="020B0500000000000000" pitchFamily="34" charset="-128"/>
                        </a:rPr>
                        <a:t>も撮影</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kumimoji="1" lang="ja-JP" altLang="en-US"/>
                    </a:p>
                  </a:txBody>
                  <a:tcPr/>
                </a:tc>
                <a:extLst>
                  <a:ext uri="{0D108BD9-81ED-4DB2-BD59-A6C34878D82A}">
                    <a16:rowId xmlns:a16="http://schemas.microsoft.com/office/drawing/2014/main" val="2509242263"/>
                  </a:ext>
                </a:extLst>
              </a:tr>
              <a:tr h="252000">
                <a:tc gridSpan="2" vMerge="1">
                  <a:txBody>
                    <a:bodyPr/>
                    <a:lstStyle/>
                    <a:p>
                      <a:endParaRPr kumimoji="1" lang="ja-JP" altLang="en-US" sz="140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vMerge="1">
                  <a:txBody>
                    <a:bodyPr/>
                    <a:lstStyle/>
                    <a:p>
                      <a:endParaRPr kumimoji="1" lang="ja-JP" altLang="en-US" sz="140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vMerge="1">
                  <a:txBody>
                    <a:bodyPr/>
                    <a:lstStyle/>
                    <a:p>
                      <a:endParaRPr kumimoji="1" lang="ja-JP" altLang="en-US" sz="140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solidFill>
                            <a:schemeClr val="bg1"/>
                          </a:solidFill>
                          <a:latin typeface="Yu Gothic UI" panose="020B0500000000000000" pitchFamily="34" charset="-128"/>
                          <a:ea typeface="Yu Gothic UI" panose="020B0500000000000000" pitchFamily="34" charset="-128"/>
                        </a:rPr>
                        <a:t>一時停止する</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solidFill>
                            <a:schemeClr val="bg1"/>
                          </a:solidFill>
                          <a:latin typeface="Yu Gothic UI" panose="020B0500000000000000" pitchFamily="34" charset="-128"/>
                          <a:ea typeface="Yu Gothic UI" panose="020B0500000000000000" pitchFamily="34" charset="-128"/>
                        </a:rPr>
                        <a:t>一時停止しない</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solidFill>
                            <a:schemeClr val="bg1"/>
                          </a:solidFill>
                          <a:latin typeface="Yu Gothic UI" panose="020B0500000000000000" pitchFamily="34" charset="-128"/>
                          <a:ea typeface="Yu Gothic UI" panose="020B0500000000000000" pitchFamily="34" charset="-128"/>
                        </a:rPr>
                        <a:t>一時停止する</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b="1" dirty="0">
                          <a:solidFill>
                            <a:schemeClr val="bg1"/>
                          </a:solidFill>
                          <a:latin typeface="Yu Gothic UI" panose="020B0500000000000000" pitchFamily="34" charset="-128"/>
                          <a:ea typeface="Yu Gothic UI" panose="020B0500000000000000" pitchFamily="34" charset="-128"/>
                        </a:rPr>
                        <a:t>一時停止しない</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560052391"/>
                  </a:ext>
                </a:extLst>
              </a:tr>
              <a:tr h="38862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r>
                        <a:rPr kumimoji="1" lang="en-US" altLang="ja-JP" sz="1100" dirty="0">
                          <a:latin typeface="Yu Gothic UI" panose="020B0500000000000000" pitchFamily="34" charset="-128"/>
                          <a:ea typeface="Yu Gothic UI" panose="020B0500000000000000" pitchFamily="34" charset="-128"/>
                        </a:rPr>
                        <a:t>AC/DC</a:t>
                      </a:r>
                      <a:r>
                        <a:rPr kumimoji="1" lang="ja-JP" altLang="en-US" sz="1100" dirty="0">
                          <a:latin typeface="Yu Gothic UI" panose="020B0500000000000000" pitchFamily="34" charset="-128"/>
                          <a:ea typeface="Yu Gothic UI" panose="020B0500000000000000" pitchFamily="34" charset="-128"/>
                        </a:rPr>
                        <a:t>給電</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r>
                        <a:rPr kumimoji="1" lang="ja-JP" altLang="en-US" sz="1100" dirty="0">
                          <a:latin typeface="Yu Gothic UI" panose="020B0500000000000000" pitchFamily="34" charset="-128"/>
                          <a:ea typeface="Yu Gothic UI" panose="020B0500000000000000" pitchFamily="34" charset="-128"/>
                        </a:rPr>
                        <a:t>高出力型</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r>
                        <a:rPr kumimoji="1" lang="en-US" altLang="ja-JP" sz="1100" dirty="0">
                          <a:latin typeface="Yu Gothic UI" panose="020B0500000000000000" pitchFamily="34" charset="-128"/>
                          <a:ea typeface="Yu Gothic UI" panose="020B0500000000000000" pitchFamily="34" charset="-128"/>
                        </a:rPr>
                        <a:t>VAR2-i8-1</a:t>
                      </a:r>
                      <a:endParaRPr kumimoji="1" lang="ja-JP" altLang="en-US" sz="1100" dirty="0">
                        <a:latin typeface="Yu Gothic UI" panose="020B0500000000000000" pitchFamily="34" charset="-128"/>
                        <a:ea typeface="Yu Gothic UI" panose="020B0500000000000000" pitchFamily="34" charset="-128"/>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dirty="0">
                          <a:latin typeface="Yu Gothic UI" panose="020B0500000000000000" pitchFamily="34" charset="-128"/>
                          <a:ea typeface="Yu Gothic UI" panose="020B0500000000000000" pitchFamily="34" charset="-128"/>
                        </a:rPr>
                        <a:t>〇</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dirty="0">
                          <a:latin typeface="Yu Gothic UI" panose="020B0500000000000000" pitchFamily="34" charset="-128"/>
                          <a:ea typeface="Yu Gothic UI" panose="020B0500000000000000" pitchFamily="34" charset="-128"/>
                        </a:rPr>
                        <a:t>〇</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dirty="0">
                          <a:latin typeface="Yu Gothic UI" panose="020B0500000000000000" pitchFamily="34" charset="-128"/>
                          <a:ea typeface="Yu Gothic UI" panose="020B0500000000000000" pitchFamily="34"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dirty="0">
                          <a:latin typeface="Yu Gothic UI" panose="020B0500000000000000" pitchFamily="34" charset="-128"/>
                          <a:ea typeface="Yu Gothic UI" panose="020B0500000000000000" pitchFamily="34"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3701520376"/>
                  </a:ext>
                </a:extLst>
              </a:tr>
              <a:tr h="38862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err="1">
                          <a:latin typeface="Yu Gothic UI" panose="020B0500000000000000" pitchFamily="34" charset="-128"/>
                          <a:ea typeface="Yu Gothic UI" panose="020B0500000000000000" pitchFamily="34" charset="-128"/>
                        </a:rPr>
                        <a:t>PoE</a:t>
                      </a:r>
                      <a:r>
                        <a:rPr kumimoji="1" lang="ja-JP" altLang="en-US" sz="1100">
                          <a:latin typeface="Yu Gothic UI" panose="020B0500000000000000" pitchFamily="34" charset="-128"/>
                          <a:ea typeface="Yu Gothic UI" panose="020B0500000000000000" pitchFamily="34" charset="-128"/>
                        </a:rPr>
                        <a:t>給電</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r>
                        <a:rPr kumimoji="1" lang="ja-JP" altLang="en-US" sz="1100">
                          <a:latin typeface="Yu Gothic UI" panose="020B0500000000000000" pitchFamily="34" charset="-128"/>
                          <a:ea typeface="Yu Gothic UI" panose="020B0500000000000000" pitchFamily="34" charset="-128"/>
                        </a:rPr>
                        <a:t>高出力型</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r>
                        <a:rPr kumimoji="1" lang="en-US" altLang="ja-JP" sz="1100" dirty="0">
                          <a:latin typeface="Yu Gothic UI" panose="020B0500000000000000" pitchFamily="34" charset="-128"/>
                          <a:ea typeface="Yu Gothic UI" panose="020B0500000000000000" pitchFamily="34" charset="-128"/>
                        </a:rPr>
                        <a:t>VAR2-PoE-i8-1-PR</a:t>
                      </a:r>
                      <a:endParaRPr kumimoji="1" lang="ja-JP" altLang="en-US" sz="1100" dirty="0">
                        <a:latin typeface="Yu Gothic UI" panose="020B0500000000000000" pitchFamily="34" charset="-128"/>
                        <a:ea typeface="Yu Gothic UI" panose="020B0500000000000000" pitchFamily="34" charset="-128"/>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dirty="0">
                          <a:latin typeface="Yu Gothic UI" panose="020B0500000000000000" pitchFamily="34" charset="-128"/>
                          <a:ea typeface="Yu Gothic UI" panose="020B0500000000000000" pitchFamily="34" charset="-128"/>
                        </a:rPr>
                        <a:t>〇</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a:latin typeface="Yu Gothic UI" panose="020B0500000000000000" pitchFamily="34" charset="-128"/>
                          <a:ea typeface="Yu Gothic UI" panose="020B0500000000000000" pitchFamily="34" charset="-128"/>
                        </a:rPr>
                        <a:t>〇</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dirty="0">
                          <a:latin typeface="Yu Gothic UI" panose="020B0500000000000000" pitchFamily="34" charset="-128"/>
                          <a:ea typeface="Yu Gothic UI" panose="020B0500000000000000" pitchFamily="34"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100" dirty="0">
                          <a:latin typeface="Yu Gothic UI" panose="020B0500000000000000" pitchFamily="34" charset="-128"/>
                          <a:ea typeface="Yu Gothic UI" panose="020B0500000000000000" pitchFamily="34" charset="-128"/>
                        </a:rPr>
                        <a: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3855163221"/>
                  </a:ext>
                </a:extLst>
              </a:tr>
            </a:tbl>
          </a:graphicData>
        </a:graphic>
      </p:graphicFrame>
      <p:pic>
        <p:nvPicPr>
          <p:cNvPr id="4" name="図 3">
            <a:extLst>
              <a:ext uri="{FF2B5EF4-FFF2-40B4-BE49-F238E27FC236}">
                <a16:creationId xmlns:a16="http://schemas.microsoft.com/office/drawing/2014/main" id="{59A8F570-143B-A82B-BB34-2563B953ACD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23473" y="2874541"/>
            <a:ext cx="1678121" cy="1465946"/>
          </a:xfrm>
          <a:prstGeom prst="rect">
            <a:avLst/>
          </a:prstGeom>
          <a:ln w="25400">
            <a:solidFill>
              <a:srgbClr val="44546A"/>
            </a:solidFill>
          </a:ln>
        </p:spPr>
      </p:pic>
      <p:sp>
        <p:nvSpPr>
          <p:cNvPr id="5" name="テキスト ボックス 4">
            <a:extLst>
              <a:ext uri="{FF2B5EF4-FFF2-40B4-BE49-F238E27FC236}">
                <a16:creationId xmlns:a16="http://schemas.microsoft.com/office/drawing/2014/main" id="{7251E720-E3D7-F865-8B12-3A6B299F77EF}"/>
              </a:ext>
            </a:extLst>
          </p:cNvPr>
          <p:cNvSpPr txBox="1"/>
          <p:nvPr/>
        </p:nvSpPr>
        <p:spPr>
          <a:xfrm>
            <a:off x="4012018" y="2270385"/>
            <a:ext cx="4331984" cy="301365"/>
          </a:xfrm>
          <a:prstGeom prst="rect">
            <a:avLst/>
          </a:prstGeom>
          <a:noFill/>
        </p:spPr>
        <p:txBody>
          <a:bodyPr wrap="square" rtlCol="0">
            <a:spAutoFit/>
          </a:bodyPr>
          <a:lstStyle/>
          <a:p>
            <a:pPr fontAlgn="base">
              <a:lnSpc>
                <a:spcPct val="120000"/>
              </a:lnSpc>
              <a:spcBef>
                <a:spcPct val="0"/>
              </a:spcBef>
              <a:spcAft>
                <a:spcPct val="0"/>
              </a:spcAft>
              <a:defRPr/>
            </a:pPr>
            <a:r>
              <a:rPr lang="ja-JP" altLang="en-US" sz="1200" b="1" dirty="0">
                <a:solidFill>
                  <a:prstClr val="black"/>
                </a:solidFill>
                <a:latin typeface="Yu Gothic UI" panose="020B0500000000000000" pitchFamily="34" charset="-128"/>
                <a:ea typeface="Yu Gothic UI" panose="020B0500000000000000" pitchFamily="34" charset="-128"/>
              </a:rPr>
              <a:t>〇：下の</a:t>
            </a:r>
            <a:r>
              <a:rPr lang="en-US" altLang="ja-JP" sz="1200" b="1" dirty="0">
                <a:solidFill>
                  <a:prstClr val="black"/>
                </a:solidFill>
                <a:latin typeface="Yu Gothic UI" panose="020B0500000000000000" pitchFamily="34" charset="-128"/>
                <a:ea typeface="Yu Gothic UI" panose="020B0500000000000000" pitchFamily="34" charset="-128"/>
              </a:rPr>
              <a:t>4</a:t>
            </a:r>
            <a:r>
              <a:rPr lang="ja-JP" altLang="en-US" sz="1200" b="1" dirty="0">
                <a:solidFill>
                  <a:prstClr val="black"/>
                </a:solidFill>
                <a:latin typeface="Yu Gothic UI" panose="020B0500000000000000" pitchFamily="34" charset="-128"/>
                <a:ea typeface="Yu Gothic UI" panose="020B0500000000000000" pitchFamily="34" charset="-128"/>
              </a:rPr>
              <a:t>種類「陸事・車種・用途・一連番号」の情報全てを認識</a:t>
            </a:r>
          </a:p>
        </p:txBody>
      </p:sp>
      <p:sp>
        <p:nvSpPr>
          <p:cNvPr id="6" name="テキスト ボックス 5">
            <a:extLst>
              <a:ext uri="{FF2B5EF4-FFF2-40B4-BE49-F238E27FC236}">
                <a16:creationId xmlns:a16="http://schemas.microsoft.com/office/drawing/2014/main" id="{F5F0876A-8714-F05D-136D-634D8BCA8828}"/>
              </a:ext>
            </a:extLst>
          </p:cNvPr>
          <p:cNvSpPr txBox="1"/>
          <p:nvPr/>
        </p:nvSpPr>
        <p:spPr>
          <a:xfrm>
            <a:off x="424799" y="3164387"/>
            <a:ext cx="6133873" cy="736548"/>
          </a:xfrm>
          <a:prstGeom prst="rect">
            <a:avLst/>
          </a:prstGeom>
          <a:noFill/>
        </p:spPr>
        <p:txBody>
          <a:bodyPr wrap="square" rtlCol="0">
            <a:spAutoFit/>
          </a:bodyPr>
          <a:lstStyle/>
          <a:p>
            <a:pPr fontAlgn="base">
              <a:lnSpc>
                <a:spcPct val="120000"/>
              </a:lnSpc>
              <a:spcBef>
                <a:spcPct val="0"/>
              </a:spcBef>
              <a:spcAft>
                <a:spcPct val="0"/>
              </a:spcAft>
              <a:defRPr/>
            </a:pPr>
            <a:r>
              <a:rPr lang="en-US" altLang="ja-JP" sz="1200" b="1"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200" b="1"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弊社実験環境における結果になります。現場ごとに環境が異なります。</a:t>
            </a:r>
            <a:br>
              <a:rPr lang="en-US" altLang="ja-JP" sz="1200" b="1"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br>
            <a:r>
              <a:rPr lang="ja-JP" altLang="en-US" sz="1200" b="1"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　投光器のデモ機等にて事前デモを実施いただき、精度を確認願います。</a:t>
            </a:r>
            <a:br>
              <a:rPr lang="en-US" altLang="ja-JP" sz="1200" b="1"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br>
            <a:r>
              <a:rPr lang="en-US" altLang="ja-JP" sz="1200" b="1"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200" b="1"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現場環境により、その他の投光器（低出力型：</a:t>
            </a:r>
            <a:r>
              <a:rPr lang="en-US" altLang="ja-JP" sz="1200" b="1"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i4</a:t>
            </a:r>
            <a:r>
              <a:rPr lang="ja-JP" altLang="en-US" sz="1200" b="1"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rPr>
              <a:t>モデルなど）でも認識可能な場合もあります。</a:t>
            </a:r>
            <a:endParaRPr lang="en-US" altLang="ja-JP" sz="1200" b="1" dirty="0">
              <a:solidFill>
                <a:srgbClr val="FF0000"/>
              </a:solidFill>
              <a:latin typeface="Yu Gothic UI" panose="020B0500000000000000" pitchFamily="34" charset="-128"/>
              <a:ea typeface="Yu Gothic UI" panose="020B0500000000000000" pitchFamily="34" charset="-128"/>
              <a:cs typeface="Meiryo UI" panose="020B0604030504040204" pitchFamily="50" charset="-128"/>
            </a:endParaRPr>
          </a:p>
        </p:txBody>
      </p:sp>
    </p:spTree>
    <p:extLst>
      <p:ext uri="{BB962C8B-B14F-4D97-AF65-F5344CB8AC3E}">
        <p14:creationId xmlns:p14="http://schemas.microsoft.com/office/powerpoint/2010/main" val="17952150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投光器の選定</a:t>
            </a:r>
            <a:r>
              <a:rPr kumimoji="1" lang="en-US" altLang="ja-JP" dirty="0"/>
              <a:t>【</a:t>
            </a:r>
            <a:r>
              <a:rPr kumimoji="1" lang="ja-JP" altLang="en-US" dirty="0"/>
              <a:t>その他必要機器</a:t>
            </a:r>
            <a:r>
              <a:rPr kumimoji="1" lang="en-US" altLang="ja-JP" dirty="0"/>
              <a:t>】</a:t>
            </a:r>
            <a:endParaRPr kumimoji="1" lang="ja-JP" altLang="en-US" dirty="0"/>
          </a:p>
        </p:txBody>
      </p:sp>
      <p:sp>
        <p:nvSpPr>
          <p:cNvPr id="3" name="テキスト ボックス 2">
            <a:extLst>
              <a:ext uri="{FF2B5EF4-FFF2-40B4-BE49-F238E27FC236}">
                <a16:creationId xmlns:a16="http://schemas.microsoft.com/office/drawing/2014/main" id="{F2DF9FB0-430A-52CC-EF27-7E6FF2AB6442}"/>
              </a:ext>
            </a:extLst>
          </p:cNvPr>
          <p:cNvSpPr txBox="1"/>
          <p:nvPr/>
        </p:nvSpPr>
        <p:spPr>
          <a:xfrm>
            <a:off x="258092" y="606199"/>
            <a:ext cx="530915" cy="327526"/>
          </a:xfrm>
          <a:prstGeom prst="rect">
            <a:avLst/>
          </a:prstGeom>
          <a:noFill/>
        </p:spPr>
        <p:txBody>
          <a:bodyPr wrap="none" rtlCol="0">
            <a:spAutoFit/>
          </a:bodyPr>
          <a:lstStyle/>
          <a:p>
            <a:pPr algn="ctr" fontAlgn="base">
              <a:lnSpc>
                <a:spcPct val="120000"/>
              </a:lnSpc>
              <a:spcBef>
                <a:spcPct val="0"/>
              </a:spcBef>
              <a:spcAft>
                <a:spcPct val="0"/>
              </a:spcAft>
              <a:defRPr/>
            </a:pPr>
            <a:r>
              <a:rPr lang="ja-JP" altLang="en-US" b="1" dirty="0">
                <a:solidFill>
                  <a:prstClr val="black"/>
                </a:solidFill>
                <a:latin typeface="Yu Gothic UI" panose="020B0500000000000000" pitchFamily="34" charset="-128"/>
                <a:ea typeface="Yu Gothic UI" panose="020B0500000000000000" pitchFamily="34" charset="-128"/>
              </a:rPr>
              <a:t>電源</a:t>
            </a:r>
          </a:p>
        </p:txBody>
      </p:sp>
      <p:graphicFrame>
        <p:nvGraphicFramePr>
          <p:cNvPr id="4" name="表 3">
            <a:extLst>
              <a:ext uri="{FF2B5EF4-FFF2-40B4-BE49-F238E27FC236}">
                <a16:creationId xmlns:a16="http://schemas.microsoft.com/office/drawing/2014/main" id="{CB06372A-B4EC-C84B-C253-4C4ABB326C92}"/>
              </a:ext>
            </a:extLst>
          </p:cNvPr>
          <p:cNvGraphicFramePr>
            <a:graphicFrameLocks noGrp="1"/>
          </p:cNvGraphicFramePr>
          <p:nvPr>
            <p:extLst>
              <p:ext uri="{D42A27DB-BD31-4B8C-83A1-F6EECF244321}">
                <p14:modId xmlns:p14="http://schemas.microsoft.com/office/powerpoint/2010/main" val="1629244389"/>
              </p:ext>
            </p:extLst>
          </p:nvPr>
        </p:nvGraphicFramePr>
        <p:xfrm>
          <a:off x="6004212" y="746277"/>
          <a:ext cx="2095788" cy="1925462"/>
        </p:xfrm>
        <a:graphic>
          <a:graphicData uri="http://schemas.openxmlformats.org/drawingml/2006/table">
            <a:tbl>
              <a:tblPr firstRow="1" bandRow="1"/>
              <a:tblGrid>
                <a:gridCol w="2095788">
                  <a:extLst>
                    <a:ext uri="{9D8B030D-6E8A-4147-A177-3AD203B41FA5}">
                      <a16:colId xmlns:a16="http://schemas.microsoft.com/office/drawing/2014/main" val="63100040"/>
                    </a:ext>
                  </a:extLst>
                </a:gridCol>
              </a:tblGrid>
              <a:tr h="342900">
                <a:tc>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dirty="0">
                          <a:solidFill>
                            <a:srgbClr val="FF0000"/>
                          </a:solidFill>
                          <a:latin typeface="Yu Gothic UI" panose="020B0500000000000000" pitchFamily="34" charset="-128"/>
                          <a:ea typeface="Yu Gothic UI" panose="020B0500000000000000" pitchFamily="34" charset="-128"/>
                        </a:rPr>
                        <a:t>★本体には付属していません。</a:t>
                      </a:r>
                      <a:endParaRPr lang="en-US" altLang="ja-JP" sz="1100" b="1" dirty="0">
                        <a:solidFill>
                          <a:srgbClr val="FF0000"/>
                        </a:solidFill>
                        <a:latin typeface="Yu Gothic UI" panose="020B0500000000000000" pitchFamily="34" charset="-128"/>
                        <a:ea typeface="Yu Gothic UI" panose="020B05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dirty="0">
                          <a:solidFill>
                            <a:srgbClr val="FF0000"/>
                          </a:solidFill>
                          <a:latin typeface="Yu Gothic UI" panose="020B0500000000000000" pitchFamily="34" charset="-128"/>
                          <a:ea typeface="Yu Gothic UI" panose="020B0500000000000000" pitchFamily="34" charset="-128"/>
                        </a:rPr>
                        <a:t>件名毎に</a:t>
                      </a:r>
                      <a:r>
                        <a:rPr lang="en-US" altLang="ja-JP" sz="1100" b="1" dirty="0">
                          <a:solidFill>
                            <a:srgbClr val="FF0000"/>
                          </a:solidFill>
                          <a:latin typeface="Yu Gothic UI" panose="020B0500000000000000" pitchFamily="34" charset="-128"/>
                          <a:ea typeface="Yu Gothic UI" panose="020B0500000000000000" pitchFamily="34" charset="-128"/>
                        </a:rPr>
                        <a:t>1</a:t>
                      </a:r>
                      <a:r>
                        <a:rPr lang="ja-JP" altLang="en-US" sz="1100" b="1" dirty="0">
                          <a:solidFill>
                            <a:srgbClr val="FF0000"/>
                          </a:solidFill>
                          <a:latin typeface="Yu Gothic UI" panose="020B0500000000000000" pitchFamily="34" charset="-128"/>
                          <a:ea typeface="Yu Gothic UI" panose="020B0500000000000000" pitchFamily="34" charset="-128"/>
                        </a:rPr>
                        <a:t>台以上購入してください。</a:t>
                      </a:r>
                      <a:endParaRPr lang="en-US" altLang="ja-JP" sz="1100" b="1" dirty="0">
                        <a:solidFill>
                          <a:srgbClr val="FF0000"/>
                        </a:solidFill>
                        <a:latin typeface="Yu Gothic UI" panose="020B0500000000000000" pitchFamily="34" charset="-128"/>
                        <a:ea typeface="Yu Gothic UI" panose="020B0500000000000000" pitchFamily="34" charset="-128"/>
                      </a:endParaRPr>
                    </a:p>
                  </a:txBody>
                  <a:tcPr marL="68580" marR="68580" marT="34290" marB="3429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523264124"/>
                  </a:ext>
                </a:extLst>
              </a:tr>
              <a:tr h="1285382">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lang="en-US" altLang="ja-JP" sz="1100" b="1" dirty="0" err="1">
                          <a:solidFill>
                            <a:schemeClr val="tx1"/>
                          </a:solidFill>
                          <a:latin typeface="Yu Gothic UI" panose="020B0500000000000000" pitchFamily="34" charset="-128"/>
                          <a:ea typeface="Yu Gothic UI" panose="020B0500000000000000" pitchFamily="34" charset="-128"/>
                        </a:rPr>
                        <a:t>Vario</a:t>
                      </a:r>
                      <a:r>
                        <a:rPr lang="ja-JP" altLang="en-US" sz="1100" b="1" dirty="0">
                          <a:solidFill>
                            <a:schemeClr val="tx1"/>
                          </a:solidFill>
                          <a:latin typeface="Yu Gothic UI" panose="020B0500000000000000" pitchFamily="34" charset="-128"/>
                          <a:ea typeface="Yu Gothic UI" panose="020B0500000000000000" pitchFamily="34" charset="-128"/>
                        </a:rPr>
                        <a:t>シリーズ用　設定リモコン</a:t>
                      </a:r>
                      <a:endParaRPr kumimoji="1" lang="ja-JP" altLang="en-US" sz="1100" b="1" dirty="0">
                        <a:solidFill>
                          <a:schemeClr val="tx1"/>
                        </a:solidFill>
                        <a:latin typeface="Yu Gothic UI" panose="020B0500000000000000" pitchFamily="34" charset="-128"/>
                        <a:ea typeface="Yu Gothic UI" panose="020B0500000000000000" pitchFamily="34" charset="-128"/>
                      </a:endParaRPr>
                    </a:p>
                  </a:txBody>
                  <a:tcPr marL="68580" marR="68580" marT="34290" marB="3429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86828776"/>
                  </a:ext>
                </a:extLst>
              </a:tr>
              <a:tr h="205740">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1" dirty="0">
                          <a:latin typeface="Yu Gothic UI" panose="020B0500000000000000" pitchFamily="34" charset="-128"/>
                          <a:ea typeface="Yu Gothic UI" panose="020B0500000000000000" pitchFamily="34" charset="-128"/>
                        </a:rPr>
                        <a:t>VAR-RC-V1</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138191640"/>
                  </a:ext>
                </a:extLst>
              </a:tr>
            </a:tbl>
          </a:graphicData>
        </a:graphic>
      </p:graphicFrame>
      <p:pic>
        <p:nvPicPr>
          <p:cNvPr id="5" name="Picture 6" descr="Varioシリーズ用 設定リモコン">
            <a:extLst>
              <a:ext uri="{FF2B5EF4-FFF2-40B4-BE49-F238E27FC236}">
                <a16:creationId xmlns:a16="http://schemas.microsoft.com/office/drawing/2014/main" id="{08320C87-4E7B-8C06-BCD1-4694B48B8A71}"/>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6604669" y="1360628"/>
            <a:ext cx="710372" cy="593370"/>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36A5A158-C171-7151-8271-D4B28CF7F430}"/>
              </a:ext>
            </a:extLst>
          </p:cNvPr>
          <p:cNvSpPr/>
          <p:nvPr/>
        </p:nvSpPr>
        <p:spPr>
          <a:xfrm>
            <a:off x="4718392" y="4424682"/>
            <a:ext cx="2266018" cy="369332"/>
          </a:xfrm>
          <a:prstGeom prst="rect">
            <a:avLst/>
          </a:prstGeom>
        </p:spPr>
        <p:txBody>
          <a:bodyPr wrap="square">
            <a:spAutoFit/>
          </a:bodyPr>
          <a:lstStyle/>
          <a:p>
            <a:pPr>
              <a:defRPr/>
            </a:pPr>
            <a:r>
              <a:rPr lang="en-US" altLang="ja-JP" sz="900" dirty="0">
                <a:solidFill>
                  <a:prstClr val="black"/>
                </a:solidFill>
                <a:latin typeface="Yu Gothic UI" panose="020B0500000000000000" pitchFamily="34" charset="-128"/>
                <a:ea typeface="Yu Gothic UI" panose="020B0500000000000000" pitchFamily="34" charset="-128"/>
              </a:rPr>
              <a:t>※</a:t>
            </a:r>
            <a:r>
              <a:rPr lang="ja-JP" altLang="en-US" sz="900" dirty="0">
                <a:solidFill>
                  <a:prstClr val="black"/>
                </a:solidFill>
                <a:latin typeface="Yu Gothic UI" panose="020B0500000000000000" pitchFamily="34" charset="-128"/>
                <a:ea typeface="Yu Gothic UI" panose="020B0500000000000000" pitchFamily="34" charset="-128"/>
              </a:rPr>
              <a:t>ステンレス製バンドは、</a:t>
            </a:r>
            <a:endParaRPr lang="en-US" altLang="ja-JP" sz="900" dirty="0">
              <a:solidFill>
                <a:prstClr val="black"/>
              </a:solidFill>
              <a:latin typeface="Yu Gothic UI" panose="020B0500000000000000" pitchFamily="34" charset="-128"/>
              <a:ea typeface="Yu Gothic UI" panose="020B0500000000000000" pitchFamily="34" charset="-128"/>
            </a:endParaRPr>
          </a:p>
          <a:p>
            <a:pPr>
              <a:defRPr/>
            </a:pPr>
            <a:r>
              <a:rPr lang="ja-JP" altLang="en-US" sz="900" dirty="0">
                <a:solidFill>
                  <a:prstClr val="black"/>
                </a:solidFill>
                <a:latin typeface="Yu Gothic UI" panose="020B0500000000000000" pitchFamily="34" charset="-128"/>
                <a:ea typeface="Yu Gothic UI" panose="020B0500000000000000" pitchFamily="34" charset="-128"/>
              </a:rPr>
              <a:t>　直径</a:t>
            </a:r>
            <a:r>
              <a:rPr lang="en-US" altLang="ja-JP" sz="900" dirty="0">
                <a:solidFill>
                  <a:prstClr val="black"/>
                </a:solidFill>
                <a:latin typeface="Yu Gothic UI" panose="020B0500000000000000" pitchFamily="34" charset="-128"/>
                <a:ea typeface="Yu Gothic UI" panose="020B0500000000000000" pitchFamily="34" charset="-128"/>
              </a:rPr>
              <a:t>60</a:t>
            </a:r>
            <a:r>
              <a:rPr lang="ja-JP" altLang="en-US" sz="900" dirty="0">
                <a:solidFill>
                  <a:prstClr val="black"/>
                </a:solidFill>
                <a:latin typeface="Yu Gothic UI" panose="020B0500000000000000" pitchFamily="34" charset="-128"/>
                <a:ea typeface="Yu Gothic UI" panose="020B0500000000000000" pitchFamily="34" charset="-128"/>
              </a:rPr>
              <a:t>～</a:t>
            </a:r>
            <a:r>
              <a:rPr lang="en-US" altLang="ja-JP" sz="900" dirty="0">
                <a:solidFill>
                  <a:prstClr val="black"/>
                </a:solidFill>
                <a:latin typeface="Yu Gothic UI" panose="020B0500000000000000" pitchFamily="34" charset="-128"/>
                <a:ea typeface="Yu Gothic UI" panose="020B0500000000000000" pitchFamily="34" charset="-128"/>
              </a:rPr>
              <a:t>170mm</a:t>
            </a:r>
            <a:r>
              <a:rPr lang="ja-JP" altLang="en-US" sz="900" dirty="0">
                <a:solidFill>
                  <a:prstClr val="black"/>
                </a:solidFill>
                <a:latin typeface="Yu Gothic UI" panose="020B0500000000000000" pitchFamily="34" charset="-128"/>
                <a:ea typeface="Yu Gothic UI" panose="020B0500000000000000" pitchFamily="34" charset="-128"/>
              </a:rPr>
              <a:t>のポールに対応</a:t>
            </a:r>
            <a:endParaRPr lang="ja-JP" altLang="en-US" dirty="0">
              <a:solidFill>
                <a:prstClr val="black"/>
              </a:solidFill>
              <a:latin typeface="Yu Gothic UI" panose="020B0500000000000000" pitchFamily="34" charset="-128"/>
              <a:ea typeface="Yu Gothic UI" panose="020B0500000000000000" pitchFamily="34" charset="-128"/>
            </a:endParaRPr>
          </a:p>
        </p:txBody>
      </p:sp>
      <p:graphicFrame>
        <p:nvGraphicFramePr>
          <p:cNvPr id="7" name="表 6">
            <a:extLst>
              <a:ext uri="{FF2B5EF4-FFF2-40B4-BE49-F238E27FC236}">
                <a16:creationId xmlns:a16="http://schemas.microsoft.com/office/drawing/2014/main" id="{C1E81436-D05C-5975-4612-60678863E5B2}"/>
              </a:ext>
            </a:extLst>
          </p:cNvPr>
          <p:cNvGraphicFramePr>
            <a:graphicFrameLocks noGrp="1"/>
          </p:cNvGraphicFramePr>
          <p:nvPr>
            <p:extLst>
              <p:ext uri="{D42A27DB-BD31-4B8C-83A1-F6EECF244321}">
                <p14:modId xmlns:p14="http://schemas.microsoft.com/office/powerpoint/2010/main" val="3516266712"/>
              </p:ext>
            </p:extLst>
          </p:nvPr>
        </p:nvGraphicFramePr>
        <p:xfrm>
          <a:off x="799719" y="746277"/>
          <a:ext cx="3942438" cy="1850686"/>
        </p:xfrm>
        <a:graphic>
          <a:graphicData uri="http://schemas.openxmlformats.org/drawingml/2006/table">
            <a:tbl>
              <a:tblPr firstRow="1" bandRow="1"/>
              <a:tblGrid>
                <a:gridCol w="1955720">
                  <a:extLst>
                    <a:ext uri="{9D8B030D-6E8A-4147-A177-3AD203B41FA5}">
                      <a16:colId xmlns:a16="http://schemas.microsoft.com/office/drawing/2014/main" val="2530354228"/>
                    </a:ext>
                  </a:extLst>
                </a:gridCol>
                <a:gridCol w="1986718">
                  <a:extLst>
                    <a:ext uri="{9D8B030D-6E8A-4147-A177-3AD203B41FA5}">
                      <a16:colId xmlns:a16="http://schemas.microsoft.com/office/drawing/2014/main" val="3819076007"/>
                    </a:ext>
                  </a:extLst>
                </a:gridCol>
              </a:tblGrid>
              <a:tr h="304790">
                <a:tc>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bg1"/>
                          </a:solidFill>
                          <a:latin typeface="Yu Gothic UI" panose="020B0500000000000000" pitchFamily="34" charset="-128"/>
                          <a:ea typeface="Yu Gothic UI" panose="020B0500000000000000" pitchFamily="34" charset="-128"/>
                        </a:rPr>
                        <a:t>AC/DC</a:t>
                      </a:r>
                      <a:r>
                        <a:rPr kumimoji="1" lang="ja-JP" altLang="en-US" sz="1100" b="1" dirty="0">
                          <a:solidFill>
                            <a:schemeClr val="bg1"/>
                          </a:solidFill>
                          <a:latin typeface="Yu Gothic UI" panose="020B0500000000000000" pitchFamily="34" charset="-128"/>
                          <a:ea typeface="Yu Gothic UI" panose="020B0500000000000000" pitchFamily="34" charset="-128"/>
                        </a:rPr>
                        <a:t>給電タイプの場合</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en-US" altLang="ja-JP" sz="1100" b="1" dirty="0">
                          <a:solidFill>
                            <a:schemeClr val="bg1"/>
                          </a:solidFill>
                          <a:latin typeface="Yu Gothic UI" panose="020B0500000000000000" pitchFamily="34" charset="-128"/>
                          <a:ea typeface="Yu Gothic UI" panose="020B0500000000000000" pitchFamily="34" charset="-128"/>
                        </a:rPr>
                        <a:t>PoE</a:t>
                      </a:r>
                      <a:r>
                        <a:rPr kumimoji="1" lang="ja-JP" altLang="en-US" sz="1100" b="1" dirty="0">
                          <a:solidFill>
                            <a:schemeClr val="bg1"/>
                          </a:solidFill>
                          <a:latin typeface="Yu Gothic UI" panose="020B0500000000000000" pitchFamily="34" charset="-128"/>
                          <a:ea typeface="Yu Gothic UI" panose="020B0500000000000000" pitchFamily="34" charset="-128"/>
                        </a:rPr>
                        <a:t>給電タイプの場合</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983150558"/>
                  </a:ext>
                </a:extLst>
              </a:tr>
              <a:tr h="1309676">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lang="ja-JP" altLang="en-US" sz="1100" b="1" dirty="0">
                          <a:solidFill>
                            <a:schemeClr val="tx1"/>
                          </a:solidFill>
                          <a:latin typeface="Yu Gothic UI" panose="020B0500000000000000" pitchFamily="34" charset="-128"/>
                          <a:ea typeface="Yu Gothic UI" panose="020B0500000000000000" pitchFamily="34" charset="-128"/>
                        </a:rPr>
                        <a:t>直流電源装置</a:t>
                      </a:r>
                    </a:p>
                  </a:txBody>
                  <a:tcPr marL="68580" marR="68580" marT="34290" marB="3429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lang="en-US" altLang="ja-JP" sz="1100" b="1" dirty="0">
                          <a:solidFill>
                            <a:schemeClr val="tx1"/>
                          </a:solidFill>
                          <a:latin typeface="Yu Gothic UI" panose="020B0500000000000000" pitchFamily="34" charset="-128"/>
                          <a:ea typeface="Yu Gothic UI" panose="020B0500000000000000" pitchFamily="34" charset="-128"/>
                        </a:rPr>
                        <a:t>Microsemi</a:t>
                      </a:r>
                      <a:r>
                        <a:rPr lang="ja-JP" altLang="en-US" sz="1100" b="1" dirty="0">
                          <a:solidFill>
                            <a:schemeClr val="tx1"/>
                          </a:solidFill>
                          <a:latin typeface="Yu Gothic UI" panose="020B0500000000000000" pitchFamily="34" charset="-128"/>
                          <a:ea typeface="Yu Gothic UI" panose="020B0500000000000000" pitchFamily="34" charset="-128"/>
                        </a:rPr>
                        <a:t>社</a:t>
                      </a:r>
                      <a:r>
                        <a:rPr lang="en-US" altLang="ja-JP" sz="1100" b="1" dirty="0">
                          <a:solidFill>
                            <a:schemeClr val="tx1"/>
                          </a:solidFill>
                          <a:latin typeface="Yu Gothic UI" panose="020B0500000000000000" pitchFamily="34" charset="-128"/>
                          <a:ea typeface="Yu Gothic UI" panose="020B0500000000000000" pitchFamily="34" charset="-128"/>
                        </a:rPr>
                        <a:t>60W</a:t>
                      </a:r>
                      <a:r>
                        <a:rPr lang="ja-JP" altLang="en-US" sz="1100" b="1" dirty="0">
                          <a:solidFill>
                            <a:schemeClr val="tx1"/>
                          </a:solidFill>
                          <a:latin typeface="Yu Gothic UI" panose="020B0500000000000000" pitchFamily="34" charset="-128"/>
                          <a:ea typeface="Yu Gothic UI" panose="020B0500000000000000" pitchFamily="34" charset="-128"/>
                        </a:rPr>
                        <a:t>インジェクター</a:t>
                      </a:r>
                      <a:endParaRPr kumimoji="1" lang="ja-JP" altLang="en-US" sz="1100" b="1" dirty="0">
                        <a:solidFill>
                          <a:schemeClr val="tx1"/>
                        </a:solidFill>
                        <a:latin typeface="Yu Gothic UI" panose="020B0500000000000000" pitchFamily="34" charset="-128"/>
                        <a:ea typeface="Yu Gothic UI" panose="020B0500000000000000" pitchFamily="34" charset="-128"/>
                      </a:endParaRPr>
                    </a:p>
                  </a:txBody>
                  <a:tcPr marL="68580" marR="68580" marT="34290" marB="3429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86828776"/>
                  </a:ext>
                </a:extLst>
              </a:tr>
              <a:tr h="211008">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1">
                          <a:solidFill>
                            <a:schemeClr val="tx1"/>
                          </a:solidFill>
                          <a:latin typeface="Yu Gothic UI" panose="020B0500000000000000" pitchFamily="34" charset="-128"/>
                          <a:ea typeface="Yu Gothic UI" panose="020B0500000000000000" pitchFamily="34" charset="-128"/>
                        </a:rPr>
                        <a:t>OT8031-3DJG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1" dirty="0">
                          <a:solidFill>
                            <a:schemeClr val="tx1"/>
                          </a:solidFill>
                          <a:latin typeface="Yu Gothic UI" panose="020B0500000000000000" pitchFamily="34" charset="-128"/>
                          <a:ea typeface="Yu Gothic UI" panose="020B0500000000000000" pitchFamily="34" charset="-128"/>
                        </a:rPr>
                        <a:t>PD-9501GR/AC-JP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138191640"/>
                  </a:ext>
                </a:extLst>
              </a:tr>
            </a:tbl>
          </a:graphicData>
        </a:graphic>
      </p:graphicFrame>
      <p:pic>
        <p:nvPicPr>
          <p:cNvPr id="8" name="Picture 8" descr="屋外カメラ用LED投光器　Raytec Vario 直流電源装置">
            <a:extLst>
              <a:ext uri="{FF2B5EF4-FFF2-40B4-BE49-F238E27FC236}">
                <a16:creationId xmlns:a16="http://schemas.microsoft.com/office/drawing/2014/main" id="{3DF579F8-5940-9449-762E-DDDBC7AD6959}"/>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287140" y="1304430"/>
            <a:ext cx="934068" cy="665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product primary image">
            <a:extLst>
              <a:ext uri="{FF2B5EF4-FFF2-40B4-BE49-F238E27FC236}">
                <a16:creationId xmlns:a16="http://schemas.microsoft.com/office/drawing/2014/main" id="{B20D3051-0CF0-3947-4AD8-6AF39330064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26042" y="1297844"/>
            <a:ext cx="658285" cy="6582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表 9">
            <a:extLst>
              <a:ext uri="{FF2B5EF4-FFF2-40B4-BE49-F238E27FC236}">
                <a16:creationId xmlns:a16="http://schemas.microsoft.com/office/drawing/2014/main" id="{E1E53F45-ACCA-74B9-AEC5-45C804A88C3E}"/>
              </a:ext>
            </a:extLst>
          </p:cNvPr>
          <p:cNvGraphicFramePr>
            <a:graphicFrameLocks noGrp="1"/>
          </p:cNvGraphicFramePr>
          <p:nvPr>
            <p:extLst>
              <p:ext uri="{D42A27DB-BD31-4B8C-83A1-F6EECF244321}">
                <p14:modId xmlns:p14="http://schemas.microsoft.com/office/powerpoint/2010/main" val="2562303852"/>
              </p:ext>
            </p:extLst>
          </p:nvPr>
        </p:nvGraphicFramePr>
        <p:xfrm>
          <a:off x="800519" y="2928918"/>
          <a:ext cx="3942438" cy="1850686"/>
        </p:xfrm>
        <a:graphic>
          <a:graphicData uri="http://schemas.openxmlformats.org/drawingml/2006/table">
            <a:tbl>
              <a:tblPr firstRow="1" bandRow="1"/>
              <a:tblGrid>
                <a:gridCol w="1955720">
                  <a:extLst>
                    <a:ext uri="{9D8B030D-6E8A-4147-A177-3AD203B41FA5}">
                      <a16:colId xmlns:a16="http://schemas.microsoft.com/office/drawing/2014/main" val="2530354228"/>
                    </a:ext>
                  </a:extLst>
                </a:gridCol>
                <a:gridCol w="1986718">
                  <a:extLst>
                    <a:ext uri="{9D8B030D-6E8A-4147-A177-3AD203B41FA5}">
                      <a16:colId xmlns:a16="http://schemas.microsoft.com/office/drawing/2014/main" val="3819076007"/>
                    </a:ext>
                  </a:extLst>
                </a:gridCol>
              </a:tblGrid>
              <a:tr h="304790">
                <a:tc>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latin typeface="Yu Gothic UI" panose="020B0500000000000000" pitchFamily="34" charset="-128"/>
                          <a:ea typeface="Yu Gothic UI" panose="020B0500000000000000" pitchFamily="34" charset="-128"/>
                        </a:rPr>
                        <a:t>壁面設置の場合</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ja-JP" altLang="en-US" sz="1100" b="1">
                          <a:solidFill>
                            <a:schemeClr val="bg1"/>
                          </a:solidFill>
                          <a:latin typeface="Yu Gothic UI" panose="020B0500000000000000" pitchFamily="34" charset="-128"/>
                          <a:ea typeface="Yu Gothic UI" panose="020B0500000000000000" pitchFamily="34" charset="-128"/>
                        </a:rPr>
                        <a:t>ポール設置の場合</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983150558"/>
                  </a:ext>
                </a:extLst>
              </a:tr>
              <a:tr h="1309676">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lang="en-US" altLang="ja-JP" sz="1100" b="1" dirty="0" err="1">
                          <a:solidFill>
                            <a:schemeClr val="tx1"/>
                          </a:solidFill>
                          <a:latin typeface="Yu Gothic UI" panose="020B0500000000000000" pitchFamily="34" charset="-128"/>
                          <a:ea typeface="Yu Gothic UI" panose="020B0500000000000000" pitchFamily="34" charset="-128"/>
                        </a:rPr>
                        <a:t>Vario</a:t>
                      </a:r>
                      <a:r>
                        <a:rPr lang="ja-JP" altLang="en-US" sz="1100" b="1" dirty="0">
                          <a:solidFill>
                            <a:schemeClr val="tx1"/>
                          </a:solidFill>
                          <a:latin typeface="Yu Gothic UI" panose="020B0500000000000000" pitchFamily="34" charset="-128"/>
                          <a:ea typeface="Yu Gothic UI" panose="020B0500000000000000" pitchFamily="34" charset="-128"/>
                        </a:rPr>
                        <a:t>シリーズ用</a:t>
                      </a:r>
                      <a:endParaRPr lang="en-US" altLang="ja-JP" sz="1100" b="1" dirty="0">
                        <a:solidFill>
                          <a:schemeClr val="tx1"/>
                        </a:solidFill>
                        <a:latin typeface="Yu Gothic UI" panose="020B0500000000000000" pitchFamily="34" charset="-128"/>
                        <a:ea typeface="Yu Gothic UI" panose="020B0500000000000000" pitchFamily="34" charset="-128"/>
                      </a:endParaRPr>
                    </a:p>
                    <a:p>
                      <a:pPr algn="ctr"/>
                      <a:r>
                        <a:rPr lang="ja-JP" altLang="en-US" sz="1100" b="1" dirty="0">
                          <a:solidFill>
                            <a:schemeClr val="tx1"/>
                          </a:solidFill>
                          <a:latin typeface="Yu Gothic UI" panose="020B0500000000000000" pitchFamily="34" charset="-128"/>
                          <a:ea typeface="Yu Gothic UI" panose="020B0500000000000000" pitchFamily="34" charset="-128"/>
                        </a:rPr>
                        <a:t>壁面取付ブラケット</a:t>
                      </a:r>
                      <a:endParaRPr kumimoji="1" lang="ja-JP" altLang="en-US" sz="1100" b="1" dirty="0">
                        <a:solidFill>
                          <a:schemeClr val="tx1"/>
                        </a:solidFill>
                        <a:latin typeface="Yu Gothic UI" panose="020B0500000000000000" pitchFamily="34" charset="-128"/>
                        <a:ea typeface="Yu Gothic UI" panose="020B0500000000000000" pitchFamily="34" charset="-128"/>
                      </a:endParaRPr>
                    </a:p>
                  </a:txBody>
                  <a:tcPr marL="68580" marR="68580" marT="34290" marB="3429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lang="en-US" altLang="ja-JP" sz="1100" b="1" dirty="0" err="1">
                          <a:solidFill>
                            <a:schemeClr val="tx1"/>
                          </a:solidFill>
                          <a:latin typeface="Yu Gothic UI" panose="020B0500000000000000" pitchFamily="34" charset="-128"/>
                          <a:ea typeface="Yu Gothic UI" panose="020B0500000000000000" pitchFamily="34" charset="-128"/>
                        </a:rPr>
                        <a:t>Vario</a:t>
                      </a:r>
                      <a:r>
                        <a:rPr lang="ja-JP" altLang="en-US" sz="1100" b="1" dirty="0">
                          <a:solidFill>
                            <a:schemeClr val="tx1"/>
                          </a:solidFill>
                          <a:latin typeface="Yu Gothic UI" panose="020B0500000000000000" pitchFamily="34" charset="-128"/>
                          <a:ea typeface="Yu Gothic UI" panose="020B0500000000000000" pitchFamily="34" charset="-128"/>
                        </a:rPr>
                        <a:t>シリーズ用</a:t>
                      </a:r>
                      <a:endParaRPr lang="en-US" altLang="ja-JP" sz="1100" b="1" dirty="0">
                        <a:solidFill>
                          <a:schemeClr val="tx1"/>
                        </a:solidFill>
                        <a:latin typeface="Yu Gothic UI" panose="020B0500000000000000" pitchFamily="34" charset="-128"/>
                        <a:ea typeface="Yu Gothic UI" panose="020B0500000000000000" pitchFamily="34" charset="-128"/>
                      </a:endParaRPr>
                    </a:p>
                    <a:p>
                      <a:pPr algn="ctr"/>
                      <a:r>
                        <a:rPr lang="ja-JP" altLang="en-US" sz="1100" b="1" dirty="0">
                          <a:solidFill>
                            <a:schemeClr val="tx1"/>
                          </a:solidFill>
                          <a:latin typeface="Yu Gothic UI" panose="020B0500000000000000" pitchFamily="34" charset="-128"/>
                          <a:ea typeface="Yu Gothic UI" panose="020B0500000000000000" pitchFamily="34" charset="-128"/>
                        </a:rPr>
                        <a:t>ポール取付ブラケット</a:t>
                      </a:r>
                      <a:r>
                        <a:rPr lang="en-US" altLang="ja-JP" sz="1100" b="1" dirty="0">
                          <a:solidFill>
                            <a:schemeClr val="tx1"/>
                          </a:solidFill>
                          <a:latin typeface="Yu Gothic UI" panose="020B0500000000000000" pitchFamily="34" charset="-128"/>
                          <a:ea typeface="Yu Gothic UI" panose="020B0500000000000000" pitchFamily="34" charset="-128"/>
                        </a:rPr>
                        <a:t>※</a:t>
                      </a:r>
                      <a:endParaRPr kumimoji="1" lang="ja-JP" altLang="en-US" sz="1100" b="1" dirty="0">
                        <a:solidFill>
                          <a:schemeClr val="tx1"/>
                        </a:solidFill>
                        <a:latin typeface="Yu Gothic UI" panose="020B0500000000000000" pitchFamily="34" charset="-128"/>
                        <a:ea typeface="Yu Gothic UI" panose="020B0500000000000000" pitchFamily="34" charset="-128"/>
                      </a:endParaRPr>
                    </a:p>
                  </a:txBody>
                  <a:tcPr marL="68580" marR="68580" marT="34290" marB="3429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86828776"/>
                  </a:ext>
                </a:extLst>
              </a:tr>
              <a:tr h="211008">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1">
                          <a:solidFill>
                            <a:schemeClr val="tx1"/>
                          </a:solidFill>
                          <a:latin typeface="Yu Gothic UI" panose="020B0500000000000000" pitchFamily="34" charset="-128"/>
                          <a:ea typeface="Yu Gothic UI" panose="020B0500000000000000" pitchFamily="34" charset="-128"/>
                        </a:rPr>
                        <a:t>VUB-WALL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1" dirty="0">
                          <a:solidFill>
                            <a:schemeClr val="tx1"/>
                          </a:solidFill>
                          <a:latin typeface="Yu Gothic UI" panose="020B0500000000000000" pitchFamily="34" charset="-128"/>
                          <a:ea typeface="Yu Gothic UI" panose="020B0500000000000000" pitchFamily="34" charset="-128"/>
                        </a:rPr>
                        <a:t>VUB-POLE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138191640"/>
                  </a:ext>
                </a:extLst>
              </a:tr>
            </a:tbl>
          </a:graphicData>
        </a:graphic>
      </p:graphicFrame>
      <p:pic>
        <p:nvPicPr>
          <p:cNvPr id="11" name="Picture 2" descr="Varioシリーズ用 壁面取付ブラケット">
            <a:extLst>
              <a:ext uri="{FF2B5EF4-FFF2-40B4-BE49-F238E27FC236}">
                <a16:creationId xmlns:a16="http://schemas.microsoft.com/office/drawing/2014/main" id="{93DAA1B0-BA4F-8047-1B6E-FD21389022E9}"/>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509725" y="3349806"/>
            <a:ext cx="557025" cy="7595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Varioシリーズ用 ポール取付ブラケット">
            <a:extLst>
              <a:ext uri="{FF2B5EF4-FFF2-40B4-BE49-F238E27FC236}">
                <a16:creationId xmlns:a16="http://schemas.microsoft.com/office/drawing/2014/main" id="{29F04E4A-31E4-00A4-8C6F-7E47A39C2468}"/>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3571930" y="3349806"/>
            <a:ext cx="514545" cy="756684"/>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FF54EBD1-07A9-9E4B-04E3-93E089BAEADA}"/>
              </a:ext>
            </a:extLst>
          </p:cNvPr>
          <p:cNvSpPr txBox="1"/>
          <p:nvPr/>
        </p:nvSpPr>
        <p:spPr>
          <a:xfrm>
            <a:off x="258092" y="2823238"/>
            <a:ext cx="530915" cy="327526"/>
          </a:xfrm>
          <a:prstGeom prst="rect">
            <a:avLst/>
          </a:prstGeom>
          <a:noFill/>
        </p:spPr>
        <p:txBody>
          <a:bodyPr wrap="none" rtlCol="0">
            <a:spAutoFit/>
          </a:bodyPr>
          <a:lstStyle/>
          <a:p>
            <a:pPr algn="ctr" fontAlgn="base">
              <a:lnSpc>
                <a:spcPct val="120000"/>
              </a:lnSpc>
              <a:spcBef>
                <a:spcPct val="0"/>
              </a:spcBef>
              <a:spcAft>
                <a:spcPct val="0"/>
              </a:spcAft>
              <a:defRPr/>
            </a:pPr>
            <a:r>
              <a:rPr lang="ja-JP" altLang="en-US" b="1">
                <a:solidFill>
                  <a:prstClr val="black"/>
                </a:solidFill>
                <a:latin typeface="Yu Gothic UI" panose="020B0500000000000000" pitchFamily="34" charset="-128"/>
                <a:ea typeface="Yu Gothic UI" panose="020B0500000000000000" pitchFamily="34" charset="-128"/>
              </a:rPr>
              <a:t>金具</a:t>
            </a:r>
          </a:p>
        </p:txBody>
      </p:sp>
      <p:sp>
        <p:nvSpPr>
          <p:cNvPr id="14" name="正方形/長方形 13">
            <a:extLst>
              <a:ext uri="{FF2B5EF4-FFF2-40B4-BE49-F238E27FC236}">
                <a16:creationId xmlns:a16="http://schemas.microsoft.com/office/drawing/2014/main" id="{B12DCCCB-AAE7-B4DF-3B90-D465994B5C12}"/>
              </a:ext>
            </a:extLst>
          </p:cNvPr>
          <p:cNvSpPr/>
          <p:nvPr/>
        </p:nvSpPr>
        <p:spPr>
          <a:xfrm>
            <a:off x="5652192" y="3070395"/>
            <a:ext cx="3376608" cy="1257982"/>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a:defRPr/>
            </a:pPr>
            <a:r>
              <a:rPr kumimoji="0" lang="ja-JP" altLang="en-US" sz="1100" kern="0">
                <a:solidFill>
                  <a:srgbClr val="FF0000"/>
                </a:solidFill>
                <a:latin typeface="Yu Gothic UI" panose="020B0500000000000000" pitchFamily="34" charset="-128"/>
                <a:ea typeface="Yu Gothic UI" panose="020B0500000000000000" pitchFamily="34" charset="-128"/>
              </a:rPr>
              <a:t>➀投光器設置後に設定を変更するには、</a:t>
            </a:r>
            <a:r>
              <a:rPr kumimoji="0" lang="en-US" altLang="ja-JP" sz="1100" kern="0">
                <a:solidFill>
                  <a:srgbClr val="FF0000"/>
                </a:solidFill>
                <a:latin typeface="Yu Gothic UI" panose="020B0500000000000000" pitchFamily="34" charset="-128"/>
                <a:ea typeface="Yu Gothic UI" panose="020B0500000000000000" pitchFamily="34" charset="-128"/>
              </a:rPr>
              <a:t>10</a:t>
            </a:r>
            <a:r>
              <a:rPr kumimoji="0" lang="ja-JP" altLang="en-US" sz="1100" kern="0">
                <a:solidFill>
                  <a:srgbClr val="FF0000"/>
                </a:solidFill>
                <a:latin typeface="Yu Gothic UI" panose="020B0500000000000000" pitchFamily="34" charset="-128"/>
                <a:ea typeface="Yu Gothic UI" panose="020B0500000000000000" pitchFamily="34" charset="-128"/>
              </a:rPr>
              <a:t>秒間電源を「切」にする必要があります。</a:t>
            </a:r>
          </a:p>
          <a:p>
            <a:pPr>
              <a:defRPr/>
            </a:pPr>
            <a:r>
              <a:rPr kumimoji="0" lang="ja-JP" altLang="en-US" sz="1100" kern="0">
                <a:solidFill>
                  <a:srgbClr val="FF0000"/>
                </a:solidFill>
                <a:latin typeface="Yu Gothic UI" panose="020B0500000000000000" pitchFamily="34" charset="-128"/>
                <a:ea typeface="Yu Gothic UI" panose="020B0500000000000000" pitchFamily="34" charset="-128"/>
              </a:rPr>
              <a:t>②設定後一定期間が経過すると、リモコンでは電源を「切」にすることができない仕様になっています。</a:t>
            </a:r>
          </a:p>
          <a:p>
            <a:pPr>
              <a:defRPr/>
            </a:pPr>
            <a:r>
              <a:rPr kumimoji="0" lang="ja-JP" altLang="en-US" sz="1100" kern="0">
                <a:solidFill>
                  <a:srgbClr val="FF0000"/>
                </a:solidFill>
                <a:latin typeface="Yu Gothic UI" panose="020B0500000000000000" pitchFamily="34" charset="-128"/>
                <a:ea typeface="Yu Gothic UI" panose="020B0500000000000000" pitchFamily="34" charset="-128"/>
              </a:rPr>
              <a:t>③電源の入り切りが簡易にできるよう、操作しやすい場所に「電源スイッチ」を必ず設けてください</a:t>
            </a:r>
          </a:p>
        </p:txBody>
      </p:sp>
      <p:sp>
        <p:nvSpPr>
          <p:cNvPr id="15" name="星 7 15">
            <a:extLst>
              <a:ext uri="{FF2B5EF4-FFF2-40B4-BE49-F238E27FC236}">
                <a16:creationId xmlns:a16="http://schemas.microsoft.com/office/drawing/2014/main" id="{D7DEC6FD-1F77-3B69-DBE8-32FD0E4EB2C6}"/>
              </a:ext>
            </a:extLst>
          </p:cNvPr>
          <p:cNvSpPr/>
          <p:nvPr/>
        </p:nvSpPr>
        <p:spPr>
          <a:xfrm>
            <a:off x="5300172" y="2884303"/>
            <a:ext cx="864096" cy="270030"/>
          </a:xfrm>
          <a:prstGeom prst="star7">
            <a:avLst/>
          </a:prstGeom>
          <a:solidFill>
            <a:srgbClr val="FF00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1050" kern="0" dirty="0">
                <a:solidFill>
                  <a:prstClr val="white"/>
                </a:solidFill>
                <a:latin typeface="Yu Gothic UI" panose="020B0500000000000000" pitchFamily="34" charset="-128"/>
                <a:ea typeface="Yu Gothic UI" panose="020B0500000000000000" pitchFamily="34" charset="-128"/>
              </a:rPr>
              <a:t>重要</a:t>
            </a:r>
          </a:p>
        </p:txBody>
      </p:sp>
      <p:sp>
        <p:nvSpPr>
          <p:cNvPr id="16" name="星 7 16">
            <a:extLst>
              <a:ext uri="{FF2B5EF4-FFF2-40B4-BE49-F238E27FC236}">
                <a16:creationId xmlns:a16="http://schemas.microsoft.com/office/drawing/2014/main" id="{07789E23-24EB-8911-6AA0-036738B7A70D}"/>
              </a:ext>
            </a:extLst>
          </p:cNvPr>
          <p:cNvSpPr/>
          <p:nvPr/>
        </p:nvSpPr>
        <p:spPr>
          <a:xfrm>
            <a:off x="7774657" y="579757"/>
            <a:ext cx="864096" cy="270030"/>
          </a:xfrm>
          <a:prstGeom prst="star7">
            <a:avLst/>
          </a:prstGeom>
          <a:solidFill>
            <a:srgbClr val="FF0000"/>
          </a:solidFill>
          <a:ln w="12700" cap="flat" cmpd="sng" algn="ctr">
            <a:solidFill>
              <a:srgbClr val="5B9BD5">
                <a:shade val="50000"/>
              </a:srgbClr>
            </a:solidFill>
            <a:prstDash val="solid"/>
            <a:miter lim="800000"/>
          </a:ln>
          <a:effectLst/>
        </p:spPr>
        <p:txBody>
          <a:bodyPr rtlCol="0" anchor="ctr"/>
          <a:lstStyle/>
          <a:p>
            <a:pPr algn="ctr">
              <a:defRPr/>
            </a:pPr>
            <a:r>
              <a:rPr kumimoji="0" lang="ja-JP" altLang="en-US" sz="1050" kern="0">
                <a:solidFill>
                  <a:prstClr val="white"/>
                </a:solidFill>
                <a:latin typeface="Yu Gothic UI" panose="020B0500000000000000" pitchFamily="34" charset="-128"/>
                <a:ea typeface="Yu Gothic UI" panose="020B0500000000000000" pitchFamily="34" charset="-128"/>
              </a:rPr>
              <a:t>重要</a:t>
            </a:r>
          </a:p>
        </p:txBody>
      </p:sp>
      <p:sp>
        <p:nvSpPr>
          <p:cNvPr id="17" name="テキスト ボックス 16">
            <a:extLst>
              <a:ext uri="{FF2B5EF4-FFF2-40B4-BE49-F238E27FC236}">
                <a16:creationId xmlns:a16="http://schemas.microsoft.com/office/drawing/2014/main" id="{6D7BEED7-452C-0451-4991-DDB9186E47A2}"/>
              </a:ext>
            </a:extLst>
          </p:cNvPr>
          <p:cNvSpPr txBox="1"/>
          <p:nvPr/>
        </p:nvSpPr>
        <p:spPr>
          <a:xfrm>
            <a:off x="5300172" y="606199"/>
            <a:ext cx="704040" cy="327526"/>
          </a:xfrm>
          <a:prstGeom prst="rect">
            <a:avLst/>
          </a:prstGeom>
          <a:noFill/>
        </p:spPr>
        <p:txBody>
          <a:bodyPr wrap="none" rtlCol="0">
            <a:spAutoFit/>
          </a:bodyPr>
          <a:lstStyle/>
          <a:p>
            <a:pPr algn="ctr" fontAlgn="base">
              <a:lnSpc>
                <a:spcPct val="120000"/>
              </a:lnSpc>
              <a:spcBef>
                <a:spcPct val="0"/>
              </a:spcBef>
              <a:spcAft>
                <a:spcPct val="0"/>
              </a:spcAft>
              <a:defRPr/>
            </a:pPr>
            <a:r>
              <a:rPr lang="ja-JP" altLang="en-US" b="1" dirty="0">
                <a:solidFill>
                  <a:prstClr val="black"/>
                </a:solidFill>
                <a:latin typeface="游ゴシック" panose="020B0400000000000000" pitchFamily="50" charset="-128"/>
                <a:ea typeface="游ゴシック" panose="020B0400000000000000" pitchFamily="50" charset="-128"/>
              </a:rPr>
              <a:t>その他</a:t>
            </a:r>
          </a:p>
        </p:txBody>
      </p:sp>
    </p:spTree>
    <p:extLst>
      <p:ext uri="{BB962C8B-B14F-4D97-AF65-F5344CB8AC3E}">
        <p14:creationId xmlns:p14="http://schemas.microsoft.com/office/powerpoint/2010/main" val="4112063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システム設計の部</a:t>
            </a:r>
          </a:p>
        </p:txBody>
      </p:sp>
    </p:spTree>
    <p:extLst>
      <p:ext uri="{BB962C8B-B14F-4D97-AF65-F5344CB8AC3E}">
        <p14:creationId xmlns:p14="http://schemas.microsoft.com/office/powerpoint/2010/main" val="2893103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投光器の設置方法</a:t>
            </a:r>
          </a:p>
        </p:txBody>
      </p:sp>
      <p:sp>
        <p:nvSpPr>
          <p:cNvPr id="3" name="AutoShape 8">
            <a:extLst>
              <a:ext uri="{FF2B5EF4-FFF2-40B4-BE49-F238E27FC236}">
                <a16:creationId xmlns:a16="http://schemas.microsoft.com/office/drawing/2014/main" id="{53CEB437-2104-9157-7D53-05B4F0F10A09}"/>
              </a:ext>
            </a:extLst>
          </p:cNvPr>
          <p:cNvSpPr>
            <a:spLocks noChangeAspect="1" noChangeArrowheads="1"/>
          </p:cNvSpPr>
          <p:nvPr/>
        </p:nvSpPr>
        <p:spPr bwMode="auto">
          <a:xfrm>
            <a:off x="3528424" y="1683318"/>
            <a:ext cx="1459706" cy="621163"/>
          </a:xfrm>
          <a:prstGeom prst="roundRect">
            <a:avLst>
              <a:gd name="adj" fmla="val 16667"/>
            </a:avLst>
          </a:prstGeom>
          <a:noFill/>
          <a:ln w="38100" algn="ctr">
            <a:solidFill>
              <a:srgbClr val="FF33CC"/>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120000"/>
              </a:lnSpc>
              <a:spcBef>
                <a:spcPct val="0"/>
              </a:spcBef>
              <a:spcAft>
                <a:spcPct val="0"/>
              </a:spcAft>
            </a:pPr>
            <a:endParaRPr lang="ja-JP" altLang="en-US" sz="2800" b="1">
              <a:solidFill>
                <a:prstClr val="black"/>
              </a:solidFill>
              <a:latin typeface="Yu Gothic UI" panose="020B0500000000000000" pitchFamily="34" charset="-128"/>
              <a:ea typeface="Yu Gothic UI" panose="020B0500000000000000" pitchFamily="34" charset="-128"/>
            </a:endParaRPr>
          </a:p>
        </p:txBody>
      </p:sp>
      <p:grpSp>
        <p:nvGrpSpPr>
          <p:cNvPr id="4" name="Group 146">
            <a:extLst>
              <a:ext uri="{FF2B5EF4-FFF2-40B4-BE49-F238E27FC236}">
                <a16:creationId xmlns:a16="http://schemas.microsoft.com/office/drawing/2014/main" id="{5A4B5152-C012-B039-642F-AC433FA847C7}"/>
              </a:ext>
            </a:extLst>
          </p:cNvPr>
          <p:cNvGrpSpPr>
            <a:grpSpLocks/>
          </p:cNvGrpSpPr>
          <p:nvPr/>
        </p:nvGrpSpPr>
        <p:grpSpPr bwMode="auto">
          <a:xfrm>
            <a:off x="685211" y="637183"/>
            <a:ext cx="2227660" cy="1853803"/>
            <a:chOff x="144" y="556"/>
            <a:chExt cx="1871" cy="1557"/>
          </a:xfrm>
        </p:grpSpPr>
        <p:pic>
          <p:nvPicPr>
            <p:cNvPr id="5" name="Picture 6" descr="ﾚｲﾃｯｸ1／500_30ｋｍ">
              <a:extLst>
                <a:ext uri="{FF2B5EF4-FFF2-40B4-BE49-F238E27FC236}">
                  <a16:creationId xmlns:a16="http://schemas.microsoft.com/office/drawing/2014/main" id="{32D6BDE3-D623-1A00-35DE-26E2CFB9A462}"/>
                </a:ext>
              </a:extLst>
            </p:cNvPr>
            <p:cNvPicPr preferRelativeResize="0">
              <a:picLocks noChangeAspect="1" noChangeArrowheads="1"/>
            </p:cNvPicPr>
            <p:nvPr/>
          </p:nvPicPr>
          <p:blipFill>
            <a:blip r:embed="rId2" cstate="email">
              <a:lum bright="-12000"/>
              <a:extLst>
                <a:ext uri="{28A0092B-C50C-407E-A947-70E740481C1C}">
                  <a14:useLocalDpi xmlns:a14="http://schemas.microsoft.com/office/drawing/2010/main" val="0"/>
                </a:ext>
              </a:extLst>
            </a:blip>
            <a:srcRect/>
            <a:stretch>
              <a:fillRect/>
            </a:stretch>
          </p:blipFill>
          <p:spPr bwMode="auto">
            <a:xfrm>
              <a:off x="144" y="710"/>
              <a:ext cx="1871" cy="140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9">
              <a:extLst>
                <a:ext uri="{FF2B5EF4-FFF2-40B4-BE49-F238E27FC236}">
                  <a16:creationId xmlns:a16="http://schemas.microsoft.com/office/drawing/2014/main" id="{54AF8363-7D60-5117-5A6F-5E94B5DB82BD}"/>
                </a:ext>
              </a:extLst>
            </p:cNvPr>
            <p:cNvSpPr>
              <a:spLocks noChangeAspect="1" noChangeArrowheads="1"/>
            </p:cNvSpPr>
            <p:nvPr/>
          </p:nvSpPr>
          <p:spPr bwMode="auto">
            <a:xfrm>
              <a:off x="201" y="556"/>
              <a:ext cx="1136" cy="472"/>
            </a:xfrm>
            <a:prstGeom prst="rect">
              <a:avLst/>
            </a:prstGeom>
            <a:solidFill>
              <a:srgbClr val="00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ja-JP" altLang="en-US" sz="2800" b="1" i="0" u="none" strike="noStrike" kern="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endParaRPr>
            </a:p>
          </p:txBody>
        </p:sp>
      </p:grpSp>
      <p:pic>
        <p:nvPicPr>
          <p:cNvPr id="7" name="Picture 4" descr="ﾚｲﾃｯｸ_１／５００_5m_停車">
            <a:extLst>
              <a:ext uri="{FF2B5EF4-FFF2-40B4-BE49-F238E27FC236}">
                <a16:creationId xmlns:a16="http://schemas.microsoft.com/office/drawing/2014/main" id="{917D8C69-63E5-20D7-B1E2-183FF9ADD71C}"/>
              </a:ext>
            </a:extLst>
          </p:cNvPr>
          <p:cNvPicPr preferRelativeResize="0">
            <a:picLocks noChangeAspect="1" noChangeArrowheads="1"/>
          </p:cNvPicPr>
          <p:nvPr/>
        </p:nvPicPr>
        <p:blipFill>
          <a:blip r:embed="rId3" cstate="email">
            <a:lum bright="-12000"/>
            <a:extLst>
              <a:ext uri="{28A0092B-C50C-407E-A947-70E740481C1C}">
                <a14:useLocalDpi xmlns:a14="http://schemas.microsoft.com/office/drawing/2010/main" val="0"/>
              </a:ext>
            </a:extLst>
          </a:blip>
          <a:srcRect/>
          <a:stretch>
            <a:fillRect/>
          </a:stretch>
        </p:blipFill>
        <p:spPr bwMode="auto">
          <a:xfrm>
            <a:off x="3209336" y="836017"/>
            <a:ext cx="2221706" cy="16668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15">
            <a:extLst>
              <a:ext uri="{FF2B5EF4-FFF2-40B4-BE49-F238E27FC236}">
                <a16:creationId xmlns:a16="http://schemas.microsoft.com/office/drawing/2014/main" id="{D9E6D17C-7F4D-966C-1854-DC3FD7D23FF6}"/>
              </a:ext>
            </a:extLst>
          </p:cNvPr>
          <p:cNvGrpSpPr>
            <a:grpSpLocks noChangeAspect="1"/>
          </p:cNvGrpSpPr>
          <p:nvPr/>
        </p:nvGrpSpPr>
        <p:grpSpPr bwMode="auto">
          <a:xfrm>
            <a:off x="3210968" y="2521874"/>
            <a:ext cx="2327608" cy="1691566"/>
            <a:chOff x="2666" y="2244"/>
            <a:chExt cx="2185" cy="1588"/>
          </a:xfrm>
        </p:grpSpPr>
        <p:grpSp>
          <p:nvGrpSpPr>
            <p:cNvPr id="9" name="Group 84">
              <a:extLst>
                <a:ext uri="{FF2B5EF4-FFF2-40B4-BE49-F238E27FC236}">
                  <a16:creationId xmlns:a16="http://schemas.microsoft.com/office/drawing/2014/main" id="{F931FEB4-172C-0127-2670-3F93C71BC864}"/>
                </a:ext>
              </a:extLst>
            </p:cNvPr>
            <p:cNvGrpSpPr>
              <a:grpSpLocks noChangeAspect="1"/>
            </p:cNvGrpSpPr>
            <p:nvPr/>
          </p:nvGrpSpPr>
          <p:grpSpPr bwMode="auto">
            <a:xfrm>
              <a:off x="2672" y="2244"/>
              <a:ext cx="2085" cy="1588"/>
              <a:chOff x="284" y="2691"/>
              <a:chExt cx="1883" cy="1435"/>
            </a:xfrm>
          </p:grpSpPr>
          <p:grpSp>
            <p:nvGrpSpPr>
              <p:cNvPr id="14" name="Group 85">
                <a:extLst>
                  <a:ext uri="{FF2B5EF4-FFF2-40B4-BE49-F238E27FC236}">
                    <a16:creationId xmlns:a16="http://schemas.microsoft.com/office/drawing/2014/main" id="{7F8F336C-349E-E758-3AFE-0B180B12BC65}"/>
                  </a:ext>
                </a:extLst>
              </p:cNvPr>
              <p:cNvGrpSpPr>
                <a:grpSpLocks noChangeAspect="1"/>
              </p:cNvGrpSpPr>
              <p:nvPr/>
            </p:nvGrpSpPr>
            <p:grpSpPr bwMode="auto">
              <a:xfrm>
                <a:off x="284" y="2699"/>
                <a:ext cx="1883" cy="1427"/>
                <a:chOff x="3404" y="2704"/>
                <a:chExt cx="1883" cy="1427"/>
              </a:xfrm>
            </p:grpSpPr>
            <p:sp>
              <p:nvSpPr>
                <p:cNvPr id="20" name="Rectangle 86">
                  <a:extLst>
                    <a:ext uri="{FF2B5EF4-FFF2-40B4-BE49-F238E27FC236}">
                      <a16:creationId xmlns:a16="http://schemas.microsoft.com/office/drawing/2014/main" id="{93A0A68E-610C-8735-5AA5-6C6E8BE0507F}"/>
                    </a:ext>
                  </a:extLst>
                </p:cNvPr>
                <p:cNvSpPr>
                  <a:spLocks noChangeAspect="1" noChangeArrowheads="1"/>
                </p:cNvSpPr>
                <p:nvPr/>
              </p:nvSpPr>
              <p:spPr bwMode="auto">
                <a:xfrm>
                  <a:off x="3404" y="2704"/>
                  <a:ext cx="1883" cy="142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lnSpc>
                      <a:spcPct val="120000"/>
                    </a:lnSpc>
                    <a:spcBef>
                      <a:spcPct val="0"/>
                    </a:spcBef>
                    <a:spcAft>
                      <a:spcPct val="0"/>
                    </a:spcAft>
                    <a:defRPr/>
                  </a:pPr>
                  <a:endParaRPr kumimoji="0" lang="ja-JP" altLang="en-US" sz="2800" b="1" kern="0">
                    <a:solidFill>
                      <a:prstClr val="black"/>
                    </a:solidFill>
                    <a:latin typeface="Yu Gothic UI" panose="020B0500000000000000" pitchFamily="34" charset="-128"/>
                    <a:ea typeface="Yu Gothic UI" panose="020B0500000000000000" pitchFamily="34" charset="-128"/>
                  </a:endParaRPr>
                </a:p>
              </p:txBody>
            </p:sp>
            <p:sp>
              <p:nvSpPr>
                <p:cNvPr id="21" name="AutoShape 87">
                  <a:extLst>
                    <a:ext uri="{FF2B5EF4-FFF2-40B4-BE49-F238E27FC236}">
                      <a16:creationId xmlns:a16="http://schemas.microsoft.com/office/drawing/2014/main" id="{5F477785-3C13-3728-B62A-23FC35BFE348}"/>
                    </a:ext>
                  </a:extLst>
                </p:cNvPr>
                <p:cNvSpPr>
                  <a:spLocks noChangeAspect="1" noChangeArrowheads="1"/>
                </p:cNvSpPr>
                <p:nvPr/>
              </p:nvSpPr>
              <p:spPr bwMode="auto">
                <a:xfrm flipV="1">
                  <a:off x="3500" y="2724"/>
                  <a:ext cx="1742" cy="1369"/>
                </a:xfrm>
                <a:custGeom>
                  <a:avLst/>
                  <a:gdLst>
                    <a:gd name="G0" fmla="+- 4724 0 0"/>
                    <a:gd name="G1" fmla="+- 21600 0 4724"/>
                    <a:gd name="G2" fmla="*/ 4724 1 2"/>
                    <a:gd name="G3" fmla="+- 21600 0 G2"/>
                    <a:gd name="G4" fmla="+/ 4724 21600 2"/>
                    <a:gd name="G5" fmla="+/ G1 0 2"/>
                    <a:gd name="G6" fmla="*/ 21600 21600 4724"/>
                    <a:gd name="G7" fmla="*/ G6 1 2"/>
                    <a:gd name="G8" fmla="+- 21600 0 G7"/>
                    <a:gd name="G9" fmla="*/ 21600 1 2"/>
                    <a:gd name="G10" fmla="+- 4724 0 G9"/>
                    <a:gd name="G11" fmla="?: G10 G8 0"/>
                    <a:gd name="G12" fmla="?: G10 G7 21600"/>
                    <a:gd name="T0" fmla="*/ 19238 w 21600"/>
                    <a:gd name="T1" fmla="*/ 10800 h 21600"/>
                    <a:gd name="T2" fmla="*/ 10800 w 21600"/>
                    <a:gd name="T3" fmla="*/ 21600 h 21600"/>
                    <a:gd name="T4" fmla="*/ 2362 w 21600"/>
                    <a:gd name="T5" fmla="*/ 10800 h 21600"/>
                    <a:gd name="T6" fmla="*/ 10800 w 21600"/>
                    <a:gd name="T7" fmla="*/ 0 h 21600"/>
                    <a:gd name="T8" fmla="*/ 4162 w 21600"/>
                    <a:gd name="T9" fmla="*/ 4162 h 21600"/>
                    <a:gd name="T10" fmla="*/ 17438 w 21600"/>
                    <a:gd name="T11" fmla="*/ 17438 h 21600"/>
                  </a:gdLst>
                  <a:ahLst/>
                  <a:cxnLst>
                    <a:cxn ang="0">
                      <a:pos x="T0" y="T1"/>
                    </a:cxn>
                    <a:cxn ang="0">
                      <a:pos x="T2" y="T3"/>
                    </a:cxn>
                    <a:cxn ang="0">
                      <a:pos x="T4" y="T5"/>
                    </a:cxn>
                    <a:cxn ang="0">
                      <a:pos x="T6" y="T7"/>
                    </a:cxn>
                  </a:cxnLst>
                  <a:rect l="T8" t="T9" r="T10" b="T11"/>
                  <a:pathLst>
                    <a:path w="21600" h="21600">
                      <a:moveTo>
                        <a:pt x="0" y="0"/>
                      </a:moveTo>
                      <a:lnTo>
                        <a:pt x="4724" y="21600"/>
                      </a:lnTo>
                      <a:lnTo>
                        <a:pt x="16876" y="21600"/>
                      </a:lnTo>
                      <a:lnTo>
                        <a:pt x="21600" y="0"/>
                      </a:lnTo>
                      <a:close/>
                    </a:path>
                  </a:pathLst>
                </a:custGeom>
                <a:solidFill>
                  <a:srgbClr val="C0504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120000"/>
                    </a:lnSpc>
                    <a:spcBef>
                      <a:spcPct val="0"/>
                    </a:spcBef>
                    <a:spcAft>
                      <a:spcPct val="0"/>
                    </a:spcAft>
                    <a:defRPr/>
                  </a:pPr>
                  <a:endParaRPr kumimoji="0" lang="ja-JP" altLang="en-US" sz="5400" b="1" kern="0" dirty="0">
                    <a:solidFill>
                      <a:prstClr val="black"/>
                    </a:solidFill>
                    <a:latin typeface="Yu Gothic UI" panose="020B0500000000000000" pitchFamily="34" charset="-128"/>
                    <a:ea typeface="Yu Gothic UI" panose="020B0500000000000000" pitchFamily="34" charset="-128"/>
                  </a:endParaRPr>
                </a:p>
              </p:txBody>
            </p:sp>
          </p:grpSp>
          <p:grpSp>
            <p:nvGrpSpPr>
              <p:cNvPr id="15" name="Group 89">
                <a:extLst>
                  <a:ext uri="{FF2B5EF4-FFF2-40B4-BE49-F238E27FC236}">
                    <a16:creationId xmlns:a16="http://schemas.microsoft.com/office/drawing/2014/main" id="{3C064DDA-072C-9B25-30E7-39768123A3A8}"/>
                  </a:ext>
                </a:extLst>
              </p:cNvPr>
              <p:cNvGrpSpPr>
                <a:grpSpLocks noChangeAspect="1"/>
              </p:cNvGrpSpPr>
              <p:nvPr/>
            </p:nvGrpSpPr>
            <p:grpSpPr bwMode="auto">
              <a:xfrm>
                <a:off x="719" y="3106"/>
                <a:ext cx="1059" cy="1008"/>
                <a:chOff x="5407" y="2879"/>
                <a:chExt cx="604" cy="598"/>
              </a:xfrm>
            </p:grpSpPr>
            <p:pic>
              <p:nvPicPr>
                <p:cNvPr id="18" name="Picture 90" descr="名称未設定 1のコピー">
                  <a:extLst>
                    <a:ext uri="{FF2B5EF4-FFF2-40B4-BE49-F238E27FC236}">
                      <a16:creationId xmlns:a16="http://schemas.microsoft.com/office/drawing/2014/main" id="{5F3A4D7D-5A74-D97D-6FF3-0B4A5BE557E2}"/>
                    </a:ext>
                  </a:extLst>
                </p:cNvPr>
                <p:cNvPicPr preferRelativeResize="0">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07" y="2879"/>
                  <a:ext cx="604" cy="5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1">
                  <a:extLst>
                    <a:ext uri="{FF2B5EF4-FFF2-40B4-BE49-F238E27FC236}">
                      <a16:creationId xmlns:a16="http://schemas.microsoft.com/office/drawing/2014/main" id="{00ED8E59-B050-B2A0-4A7E-904721E82133}"/>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647" y="3370"/>
                  <a:ext cx="126" cy="64"/>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92" descr="名称未設定 1のコピー">
                <a:extLst>
                  <a:ext uri="{FF2B5EF4-FFF2-40B4-BE49-F238E27FC236}">
                    <a16:creationId xmlns:a16="http://schemas.microsoft.com/office/drawing/2014/main" id="{57D22B45-9CF2-CC34-76E2-EEF875092574}"/>
                  </a:ext>
                </a:extLst>
              </p:cNvPr>
              <p:cNvPicPr preferRelativeResize="0">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 y="2691"/>
                <a:ext cx="732" cy="3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3">
                <a:extLst>
                  <a:ext uri="{FF2B5EF4-FFF2-40B4-BE49-F238E27FC236}">
                    <a16:creationId xmlns:a16="http://schemas.microsoft.com/office/drawing/2014/main" id="{62BC285F-C323-027D-3DA8-575324A2B527}"/>
                  </a:ext>
                </a:extLst>
              </p:cNvPr>
              <p:cNvPicPr preferRelativeResize="0">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142" y="2873"/>
                <a:ext cx="153" cy="73"/>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Rectangle 94">
              <a:extLst>
                <a:ext uri="{FF2B5EF4-FFF2-40B4-BE49-F238E27FC236}">
                  <a16:creationId xmlns:a16="http://schemas.microsoft.com/office/drawing/2014/main" id="{33ED8686-6DF4-46FE-E80D-291AB750DE17}"/>
                </a:ext>
              </a:extLst>
            </p:cNvPr>
            <p:cNvSpPr>
              <a:spLocks noChangeAspect="1" noChangeArrowheads="1"/>
            </p:cNvSpPr>
            <p:nvPr/>
          </p:nvSpPr>
          <p:spPr bwMode="auto">
            <a:xfrm>
              <a:off x="2671" y="3088"/>
              <a:ext cx="331" cy="723"/>
            </a:xfrm>
            <a:prstGeom prst="rect">
              <a:avLst/>
            </a:prstGeom>
            <a:solidFill>
              <a:srgbClr val="808080">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lnSpc>
                  <a:spcPct val="120000"/>
                </a:lnSpc>
                <a:spcBef>
                  <a:spcPct val="0"/>
                </a:spcBef>
                <a:spcAft>
                  <a:spcPct val="0"/>
                </a:spcAft>
                <a:defRPr/>
              </a:pPr>
              <a:endParaRPr kumimoji="0" lang="ja-JP" altLang="en-US" sz="2800" b="1" kern="0">
                <a:solidFill>
                  <a:prstClr val="black"/>
                </a:solidFill>
                <a:latin typeface="Yu Gothic UI" panose="020B0500000000000000" pitchFamily="34" charset="-128"/>
                <a:ea typeface="Yu Gothic UI" panose="020B0500000000000000" pitchFamily="34" charset="-128"/>
              </a:endParaRPr>
            </a:p>
          </p:txBody>
        </p:sp>
        <p:sp>
          <p:nvSpPr>
            <p:cNvPr id="11" name="Rectangle 95">
              <a:extLst>
                <a:ext uri="{FF2B5EF4-FFF2-40B4-BE49-F238E27FC236}">
                  <a16:creationId xmlns:a16="http://schemas.microsoft.com/office/drawing/2014/main" id="{416F63C0-C800-263B-C90A-3E8E34C893EB}"/>
                </a:ext>
              </a:extLst>
            </p:cNvPr>
            <p:cNvSpPr>
              <a:spLocks noChangeAspect="1" noChangeArrowheads="1"/>
            </p:cNvSpPr>
            <p:nvPr/>
          </p:nvSpPr>
          <p:spPr bwMode="auto">
            <a:xfrm>
              <a:off x="2666" y="2250"/>
              <a:ext cx="2081" cy="839"/>
            </a:xfrm>
            <a:prstGeom prst="rect">
              <a:avLst/>
            </a:prstGeom>
            <a:solidFill>
              <a:srgbClr val="808080">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lnSpc>
                  <a:spcPct val="120000"/>
                </a:lnSpc>
                <a:spcBef>
                  <a:spcPct val="0"/>
                </a:spcBef>
                <a:spcAft>
                  <a:spcPct val="0"/>
                </a:spcAft>
                <a:defRPr/>
              </a:pPr>
              <a:endParaRPr kumimoji="0" lang="ja-JP" altLang="en-US" sz="2800" b="1" kern="0">
                <a:solidFill>
                  <a:prstClr val="black"/>
                </a:solidFill>
                <a:latin typeface="Yu Gothic UI" panose="020B0500000000000000" pitchFamily="34" charset="-128"/>
                <a:ea typeface="Yu Gothic UI" panose="020B0500000000000000" pitchFamily="34" charset="-128"/>
              </a:endParaRPr>
            </a:p>
          </p:txBody>
        </p:sp>
        <p:sp>
          <p:nvSpPr>
            <p:cNvPr id="12" name="Rectangle 96">
              <a:extLst>
                <a:ext uri="{FF2B5EF4-FFF2-40B4-BE49-F238E27FC236}">
                  <a16:creationId xmlns:a16="http://schemas.microsoft.com/office/drawing/2014/main" id="{59192718-E073-4C95-7C8B-71A3D790EDA5}"/>
                </a:ext>
              </a:extLst>
            </p:cNvPr>
            <p:cNvSpPr>
              <a:spLocks noChangeAspect="1" noChangeArrowheads="1"/>
            </p:cNvSpPr>
            <p:nvPr/>
          </p:nvSpPr>
          <p:spPr bwMode="auto">
            <a:xfrm>
              <a:off x="4439" y="3088"/>
              <a:ext cx="308" cy="723"/>
            </a:xfrm>
            <a:prstGeom prst="rect">
              <a:avLst/>
            </a:prstGeom>
            <a:solidFill>
              <a:srgbClr val="808080">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lnSpc>
                  <a:spcPct val="120000"/>
                </a:lnSpc>
                <a:spcBef>
                  <a:spcPct val="0"/>
                </a:spcBef>
                <a:spcAft>
                  <a:spcPct val="0"/>
                </a:spcAft>
                <a:defRPr/>
              </a:pPr>
              <a:endParaRPr kumimoji="0" lang="ja-JP" altLang="en-US" sz="2800" b="1" kern="0">
                <a:solidFill>
                  <a:prstClr val="black"/>
                </a:solidFill>
                <a:latin typeface="Yu Gothic UI" panose="020B0500000000000000" pitchFamily="34" charset="-128"/>
                <a:ea typeface="Yu Gothic UI" panose="020B0500000000000000" pitchFamily="34" charset="-128"/>
              </a:endParaRPr>
            </a:p>
          </p:txBody>
        </p:sp>
        <p:sp>
          <p:nvSpPr>
            <p:cNvPr id="13" name="AutoShape 97">
              <a:extLst>
                <a:ext uri="{FF2B5EF4-FFF2-40B4-BE49-F238E27FC236}">
                  <a16:creationId xmlns:a16="http://schemas.microsoft.com/office/drawing/2014/main" id="{60C86559-2113-3D87-0A45-E330AA88B780}"/>
                </a:ext>
              </a:extLst>
            </p:cNvPr>
            <p:cNvSpPr>
              <a:spLocks noChangeAspect="1" noChangeArrowheads="1"/>
            </p:cNvSpPr>
            <p:nvPr/>
          </p:nvSpPr>
          <p:spPr bwMode="auto">
            <a:xfrm rot="5400000">
              <a:off x="4213" y="2343"/>
              <a:ext cx="230" cy="1047"/>
            </a:xfrm>
            <a:prstGeom prst="rightArrow">
              <a:avLst>
                <a:gd name="adj1" fmla="val 50000"/>
                <a:gd name="adj2" fmla="val 50219"/>
              </a:avLst>
            </a:prstGeom>
            <a:solidFill>
              <a:srgbClr val="99CC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120000"/>
                </a:lnSpc>
                <a:spcBef>
                  <a:spcPct val="0"/>
                </a:spcBef>
                <a:spcAft>
                  <a:spcPct val="0"/>
                </a:spcAft>
                <a:defRPr/>
              </a:pPr>
              <a:endParaRPr kumimoji="0" lang="ja-JP" altLang="en-US" sz="2800" b="1" kern="0">
                <a:solidFill>
                  <a:prstClr val="black"/>
                </a:solidFill>
                <a:latin typeface="Yu Gothic UI" panose="020B0500000000000000" pitchFamily="34" charset="-128"/>
                <a:ea typeface="Yu Gothic UI" panose="020B0500000000000000" pitchFamily="34" charset="-128"/>
              </a:endParaRPr>
            </a:p>
          </p:txBody>
        </p:sp>
      </p:grpSp>
      <p:grpSp>
        <p:nvGrpSpPr>
          <p:cNvPr id="22" name="Group 116">
            <a:extLst>
              <a:ext uri="{FF2B5EF4-FFF2-40B4-BE49-F238E27FC236}">
                <a16:creationId xmlns:a16="http://schemas.microsoft.com/office/drawing/2014/main" id="{D6D8129B-5201-4A95-DB90-06A1B5C3662D}"/>
              </a:ext>
            </a:extLst>
          </p:cNvPr>
          <p:cNvGrpSpPr>
            <a:grpSpLocks noChangeAspect="1"/>
          </p:cNvGrpSpPr>
          <p:nvPr/>
        </p:nvGrpSpPr>
        <p:grpSpPr bwMode="auto">
          <a:xfrm>
            <a:off x="695175" y="2515921"/>
            <a:ext cx="2327608" cy="1691565"/>
            <a:chOff x="153" y="2239"/>
            <a:chExt cx="2185" cy="1588"/>
          </a:xfrm>
        </p:grpSpPr>
        <p:grpSp>
          <p:nvGrpSpPr>
            <p:cNvPr id="23" name="Group 79">
              <a:extLst>
                <a:ext uri="{FF2B5EF4-FFF2-40B4-BE49-F238E27FC236}">
                  <a16:creationId xmlns:a16="http://schemas.microsoft.com/office/drawing/2014/main" id="{0207C2B5-ACA6-8542-699F-F7A3BC838CDC}"/>
                </a:ext>
              </a:extLst>
            </p:cNvPr>
            <p:cNvGrpSpPr>
              <a:grpSpLocks noChangeAspect="1"/>
            </p:cNvGrpSpPr>
            <p:nvPr/>
          </p:nvGrpSpPr>
          <p:grpSpPr bwMode="auto">
            <a:xfrm>
              <a:off x="159" y="2239"/>
              <a:ext cx="2085" cy="1588"/>
              <a:chOff x="284" y="2691"/>
              <a:chExt cx="1883" cy="1435"/>
            </a:xfrm>
          </p:grpSpPr>
          <p:grpSp>
            <p:nvGrpSpPr>
              <p:cNvPr id="29" name="Group 66">
                <a:extLst>
                  <a:ext uri="{FF2B5EF4-FFF2-40B4-BE49-F238E27FC236}">
                    <a16:creationId xmlns:a16="http://schemas.microsoft.com/office/drawing/2014/main" id="{E5DC6CD1-0957-4558-1532-9B6E0D815D91}"/>
                  </a:ext>
                </a:extLst>
              </p:cNvPr>
              <p:cNvGrpSpPr>
                <a:grpSpLocks noChangeAspect="1"/>
              </p:cNvGrpSpPr>
              <p:nvPr/>
            </p:nvGrpSpPr>
            <p:grpSpPr bwMode="auto">
              <a:xfrm>
                <a:off x="284" y="2699"/>
                <a:ext cx="1883" cy="1427"/>
                <a:chOff x="3404" y="2704"/>
                <a:chExt cx="1883" cy="1427"/>
              </a:xfrm>
            </p:grpSpPr>
            <p:sp>
              <p:nvSpPr>
                <p:cNvPr id="35" name="Rectangle 67">
                  <a:extLst>
                    <a:ext uri="{FF2B5EF4-FFF2-40B4-BE49-F238E27FC236}">
                      <a16:creationId xmlns:a16="http://schemas.microsoft.com/office/drawing/2014/main" id="{CCE9C4B1-FAD5-1D2F-B909-ABAB315E93E2}"/>
                    </a:ext>
                  </a:extLst>
                </p:cNvPr>
                <p:cNvSpPr>
                  <a:spLocks noChangeAspect="1" noChangeArrowheads="1"/>
                </p:cNvSpPr>
                <p:nvPr/>
              </p:nvSpPr>
              <p:spPr bwMode="auto">
                <a:xfrm>
                  <a:off x="3404" y="2704"/>
                  <a:ext cx="1883" cy="142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lnSpc>
                      <a:spcPct val="120000"/>
                    </a:lnSpc>
                    <a:spcBef>
                      <a:spcPct val="0"/>
                    </a:spcBef>
                    <a:spcAft>
                      <a:spcPct val="0"/>
                    </a:spcAft>
                    <a:defRPr/>
                  </a:pPr>
                  <a:endParaRPr kumimoji="0" lang="ja-JP" altLang="en-US" sz="2800" b="1" kern="0">
                    <a:solidFill>
                      <a:prstClr val="black"/>
                    </a:solidFill>
                    <a:latin typeface="Yu Gothic UI" panose="020B0500000000000000" pitchFamily="34" charset="-128"/>
                    <a:ea typeface="Yu Gothic UI" panose="020B0500000000000000" pitchFamily="34" charset="-128"/>
                  </a:endParaRPr>
                </a:p>
              </p:txBody>
            </p:sp>
            <p:sp>
              <p:nvSpPr>
                <p:cNvPr id="36" name="AutoShape 68">
                  <a:extLst>
                    <a:ext uri="{FF2B5EF4-FFF2-40B4-BE49-F238E27FC236}">
                      <a16:creationId xmlns:a16="http://schemas.microsoft.com/office/drawing/2014/main" id="{DE4DC129-48D3-2486-06B0-62DE3AF449E7}"/>
                    </a:ext>
                  </a:extLst>
                </p:cNvPr>
                <p:cNvSpPr>
                  <a:spLocks noChangeAspect="1" noChangeArrowheads="1"/>
                </p:cNvSpPr>
                <p:nvPr/>
              </p:nvSpPr>
              <p:spPr bwMode="auto">
                <a:xfrm flipV="1">
                  <a:off x="3500" y="2724"/>
                  <a:ext cx="1742" cy="1369"/>
                </a:xfrm>
                <a:custGeom>
                  <a:avLst/>
                  <a:gdLst>
                    <a:gd name="G0" fmla="+- 4724 0 0"/>
                    <a:gd name="G1" fmla="+- 21600 0 4724"/>
                    <a:gd name="G2" fmla="*/ 4724 1 2"/>
                    <a:gd name="G3" fmla="+- 21600 0 G2"/>
                    <a:gd name="G4" fmla="+/ 4724 21600 2"/>
                    <a:gd name="G5" fmla="+/ G1 0 2"/>
                    <a:gd name="G6" fmla="*/ 21600 21600 4724"/>
                    <a:gd name="G7" fmla="*/ G6 1 2"/>
                    <a:gd name="G8" fmla="+- 21600 0 G7"/>
                    <a:gd name="G9" fmla="*/ 21600 1 2"/>
                    <a:gd name="G10" fmla="+- 4724 0 G9"/>
                    <a:gd name="G11" fmla="?: G10 G8 0"/>
                    <a:gd name="G12" fmla="?: G10 G7 21600"/>
                    <a:gd name="T0" fmla="*/ 19238 w 21600"/>
                    <a:gd name="T1" fmla="*/ 10800 h 21600"/>
                    <a:gd name="T2" fmla="*/ 10800 w 21600"/>
                    <a:gd name="T3" fmla="*/ 21600 h 21600"/>
                    <a:gd name="T4" fmla="*/ 2362 w 21600"/>
                    <a:gd name="T5" fmla="*/ 10800 h 21600"/>
                    <a:gd name="T6" fmla="*/ 10800 w 21600"/>
                    <a:gd name="T7" fmla="*/ 0 h 21600"/>
                    <a:gd name="T8" fmla="*/ 4162 w 21600"/>
                    <a:gd name="T9" fmla="*/ 4162 h 21600"/>
                    <a:gd name="T10" fmla="*/ 17438 w 21600"/>
                    <a:gd name="T11" fmla="*/ 17438 h 21600"/>
                  </a:gdLst>
                  <a:ahLst/>
                  <a:cxnLst>
                    <a:cxn ang="0">
                      <a:pos x="T0" y="T1"/>
                    </a:cxn>
                    <a:cxn ang="0">
                      <a:pos x="T2" y="T3"/>
                    </a:cxn>
                    <a:cxn ang="0">
                      <a:pos x="T4" y="T5"/>
                    </a:cxn>
                    <a:cxn ang="0">
                      <a:pos x="T6" y="T7"/>
                    </a:cxn>
                  </a:cxnLst>
                  <a:rect l="T8" t="T9" r="T10" b="T11"/>
                  <a:pathLst>
                    <a:path w="21600" h="21600">
                      <a:moveTo>
                        <a:pt x="0" y="0"/>
                      </a:moveTo>
                      <a:lnTo>
                        <a:pt x="4724" y="21600"/>
                      </a:lnTo>
                      <a:lnTo>
                        <a:pt x="16876" y="21600"/>
                      </a:lnTo>
                      <a:lnTo>
                        <a:pt x="21600" y="0"/>
                      </a:lnTo>
                      <a:close/>
                    </a:path>
                  </a:pathLst>
                </a:custGeom>
                <a:solidFill>
                  <a:srgbClr val="C0504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120000"/>
                    </a:lnSpc>
                    <a:spcBef>
                      <a:spcPct val="0"/>
                    </a:spcBef>
                    <a:spcAft>
                      <a:spcPct val="0"/>
                    </a:spcAft>
                    <a:defRPr/>
                  </a:pPr>
                  <a:endParaRPr kumimoji="0" lang="ja-JP" altLang="en-US" sz="5400" b="1" kern="0" dirty="0">
                    <a:solidFill>
                      <a:prstClr val="black"/>
                    </a:solidFill>
                    <a:latin typeface="Yu Gothic UI" panose="020B0500000000000000" pitchFamily="34" charset="-128"/>
                    <a:ea typeface="Yu Gothic UI" panose="020B0500000000000000" pitchFamily="34" charset="-128"/>
                  </a:endParaRPr>
                </a:p>
              </p:txBody>
            </p:sp>
          </p:grpSp>
          <p:grpSp>
            <p:nvGrpSpPr>
              <p:cNvPr id="30" name="Group 70">
                <a:extLst>
                  <a:ext uri="{FF2B5EF4-FFF2-40B4-BE49-F238E27FC236}">
                    <a16:creationId xmlns:a16="http://schemas.microsoft.com/office/drawing/2014/main" id="{0D460A44-E33B-8C45-24E2-8EE0F4448DBC}"/>
                  </a:ext>
                </a:extLst>
              </p:cNvPr>
              <p:cNvGrpSpPr>
                <a:grpSpLocks noChangeAspect="1"/>
              </p:cNvGrpSpPr>
              <p:nvPr/>
            </p:nvGrpSpPr>
            <p:grpSpPr bwMode="auto">
              <a:xfrm>
                <a:off x="719" y="3106"/>
                <a:ext cx="1059" cy="1008"/>
                <a:chOff x="5407" y="2879"/>
                <a:chExt cx="604" cy="598"/>
              </a:xfrm>
            </p:grpSpPr>
            <p:pic>
              <p:nvPicPr>
                <p:cNvPr id="33" name="Picture 71" descr="名称未設定 1のコピー">
                  <a:extLst>
                    <a:ext uri="{FF2B5EF4-FFF2-40B4-BE49-F238E27FC236}">
                      <a16:creationId xmlns:a16="http://schemas.microsoft.com/office/drawing/2014/main" id="{DF58C030-0214-072A-8ECC-F7A28C0473ED}"/>
                    </a:ext>
                  </a:extLst>
                </p:cNvPr>
                <p:cNvPicPr preferRelativeResize="0">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07" y="2879"/>
                  <a:ext cx="604" cy="59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2">
                  <a:extLst>
                    <a:ext uri="{FF2B5EF4-FFF2-40B4-BE49-F238E27FC236}">
                      <a16:creationId xmlns:a16="http://schemas.microsoft.com/office/drawing/2014/main" id="{8A1AD765-6F64-1DE1-EF13-29D3D20671BD}"/>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647" y="3370"/>
                  <a:ext cx="126" cy="64"/>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1" name="Picture 73" descr="名称未設定 1のコピー">
                <a:extLst>
                  <a:ext uri="{FF2B5EF4-FFF2-40B4-BE49-F238E27FC236}">
                    <a16:creationId xmlns:a16="http://schemas.microsoft.com/office/drawing/2014/main" id="{9A644F7D-C881-197D-2595-29C2D6D0FC94}"/>
                  </a:ext>
                </a:extLst>
              </p:cNvPr>
              <p:cNvPicPr preferRelativeResize="0">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 y="2691"/>
                <a:ext cx="732" cy="3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4">
                <a:extLst>
                  <a:ext uri="{FF2B5EF4-FFF2-40B4-BE49-F238E27FC236}">
                    <a16:creationId xmlns:a16="http://schemas.microsoft.com/office/drawing/2014/main" id="{ECDD3159-19AE-A1F6-E4EC-176A0F29B930}"/>
                  </a:ext>
                </a:extLst>
              </p:cNvPr>
              <p:cNvPicPr preferRelativeResize="0">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142" y="2873"/>
                <a:ext cx="153" cy="73"/>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Rectangle 80">
              <a:extLst>
                <a:ext uri="{FF2B5EF4-FFF2-40B4-BE49-F238E27FC236}">
                  <a16:creationId xmlns:a16="http://schemas.microsoft.com/office/drawing/2014/main" id="{64EA013C-F9D7-6F0B-F48E-7CAB62F95EC9}"/>
                </a:ext>
              </a:extLst>
            </p:cNvPr>
            <p:cNvSpPr>
              <a:spLocks noChangeAspect="1" noChangeArrowheads="1"/>
            </p:cNvSpPr>
            <p:nvPr/>
          </p:nvSpPr>
          <p:spPr bwMode="auto">
            <a:xfrm>
              <a:off x="158" y="2663"/>
              <a:ext cx="350" cy="723"/>
            </a:xfrm>
            <a:prstGeom prst="rect">
              <a:avLst/>
            </a:prstGeom>
            <a:solidFill>
              <a:srgbClr val="808080">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lnSpc>
                  <a:spcPct val="120000"/>
                </a:lnSpc>
                <a:spcBef>
                  <a:spcPct val="0"/>
                </a:spcBef>
                <a:spcAft>
                  <a:spcPct val="0"/>
                </a:spcAft>
                <a:defRPr/>
              </a:pPr>
              <a:endParaRPr kumimoji="0" lang="ja-JP" altLang="en-US" sz="2800" b="1" kern="0">
                <a:solidFill>
                  <a:prstClr val="black"/>
                </a:solidFill>
                <a:latin typeface="Yu Gothic UI" panose="020B0500000000000000" pitchFamily="34" charset="-128"/>
                <a:ea typeface="Yu Gothic UI" panose="020B0500000000000000" pitchFamily="34" charset="-128"/>
              </a:endParaRPr>
            </a:p>
          </p:txBody>
        </p:sp>
        <p:sp>
          <p:nvSpPr>
            <p:cNvPr id="25" name="Rectangle 82">
              <a:extLst>
                <a:ext uri="{FF2B5EF4-FFF2-40B4-BE49-F238E27FC236}">
                  <a16:creationId xmlns:a16="http://schemas.microsoft.com/office/drawing/2014/main" id="{DD808ED9-54CA-667D-AD84-FDA604D76209}"/>
                </a:ext>
              </a:extLst>
            </p:cNvPr>
            <p:cNvSpPr>
              <a:spLocks noChangeAspect="1" noChangeArrowheads="1"/>
            </p:cNvSpPr>
            <p:nvPr/>
          </p:nvSpPr>
          <p:spPr bwMode="auto">
            <a:xfrm>
              <a:off x="153" y="2245"/>
              <a:ext cx="2081" cy="418"/>
            </a:xfrm>
            <a:prstGeom prst="rect">
              <a:avLst/>
            </a:prstGeom>
            <a:solidFill>
              <a:srgbClr val="808080">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lnSpc>
                  <a:spcPct val="120000"/>
                </a:lnSpc>
                <a:spcBef>
                  <a:spcPct val="0"/>
                </a:spcBef>
                <a:spcAft>
                  <a:spcPct val="0"/>
                </a:spcAft>
                <a:defRPr/>
              </a:pPr>
              <a:endParaRPr kumimoji="0" lang="ja-JP" altLang="en-US" sz="2800" b="1" kern="0">
                <a:solidFill>
                  <a:prstClr val="black"/>
                </a:solidFill>
                <a:latin typeface="Yu Gothic UI" panose="020B0500000000000000" pitchFamily="34" charset="-128"/>
                <a:ea typeface="Yu Gothic UI" panose="020B0500000000000000" pitchFamily="34" charset="-128"/>
              </a:endParaRPr>
            </a:p>
          </p:txBody>
        </p:sp>
        <p:sp>
          <p:nvSpPr>
            <p:cNvPr id="26" name="Rectangle 83">
              <a:extLst>
                <a:ext uri="{FF2B5EF4-FFF2-40B4-BE49-F238E27FC236}">
                  <a16:creationId xmlns:a16="http://schemas.microsoft.com/office/drawing/2014/main" id="{EAEECDFB-5CFD-F9EF-3991-2769C861D4C1}"/>
                </a:ext>
              </a:extLst>
            </p:cNvPr>
            <p:cNvSpPr>
              <a:spLocks noChangeAspect="1" noChangeArrowheads="1"/>
            </p:cNvSpPr>
            <p:nvPr/>
          </p:nvSpPr>
          <p:spPr bwMode="auto">
            <a:xfrm>
              <a:off x="1924" y="2663"/>
              <a:ext cx="310" cy="723"/>
            </a:xfrm>
            <a:prstGeom prst="rect">
              <a:avLst/>
            </a:prstGeom>
            <a:solidFill>
              <a:srgbClr val="808080">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lnSpc>
                  <a:spcPct val="120000"/>
                </a:lnSpc>
                <a:spcBef>
                  <a:spcPct val="0"/>
                </a:spcBef>
                <a:spcAft>
                  <a:spcPct val="0"/>
                </a:spcAft>
                <a:defRPr/>
              </a:pPr>
              <a:endParaRPr kumimoji="0" lang="ja-JP" altLang="en-US" sz="2800" b="1" kern="0">
                <a:solidFill>
                  <a:prstClr val="black"/>
                </a:solidFill>
                <a:latin typeface="Yu Gothic UI" panose="020B0500000000000000" pitchFamily="34" charset="-128"/>
                <a:ea typeface="Yu Gothic UI" panose="020B0500000000000000" pitchFamily="34" charset="-128"/>
              </a:endParaRPr>
            </a:p>
          </p:txBody>
        </p:sp>
        <p:sp>
          <p:nvSpPr>
            <p:cNvPr id="27" name="AutoShape 78">
              <a:extLst>
                <a:ext uri="{FF2B5EF4-FFF2-40B4-BE49-F238E27FC236}">
                  <a16:creationId xmlns:a16="http://schemas.microsoft.com/office/drawing/2014/main" id="{E7C30794-6DE5-7B5B-6821-E66B447AB272}"/>
                </a:ext>
              </a:extLst>
            </p:cNvPr>
            <p:cNvSpPr>
              <a:spLocks noChangeAspect="1" noChangeArrowheads="1"/>
            </p:cNvSpPr>
            <p:nvPr/>
          </p:nvSpPr>
          <p:spPr bwMode="auto">
            <a:xfrm rot="5400000">
              <a:off x="1700" y="2338"/>
              <a:ext cx="230" cy="1047"/>
            </a:xfrm>
            <a:prstGeom prst="rightArrow">
              <a:avLst>
                <a:gd name="adj1" fmla="val 50000"/>
                <a:gd name="adj2" fmla="val 50219"/>
              </a:avLst>
            </a:prstGeom>
            <a:solidFill>
              <a:srgbClr val="99CC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120000"/>
                </a:lnSpc>
                <a:spcBef>
                  <a:spcPct val="0"/>
                </a:spcBef>
                <a:spcAft>
                  <a:spcPct val="0"/>
                </a:spcAft>
                <a:defRPr/>
              </a:pPr>
              <a:endParaRPr kumimoji="0" lang="ja-JP" altLang="en-US" sz="2800" b="1" kern="0">
                <a:solidFill>
                  <a:prstClr val="black"/>
                </a:solidFill>
                <a:latin typeface="Yu Gothic UI" panose="020B0500000000000000" pitchFamily="34" charset="-128"/>
                <a:ea typeface="Yu Gothic UI" panose="020B0500000000000000" pitchFamily="34" charset="-128"/>
              </a:endParaRPr>
            </a:p>
          </p:txBody>
        </p:sp>
        <p:sp>
          <p:nvSpPr>
            <p:cNvPr id="28" name="Rectangle 98">
              <a:extLst>
                <a:ext uri="{FF2B5EF4-FFF2-40B4-BE49-F238E27FC236}">
                  <a16:creationId xmlns:a16="http://schemas.microsoft.com/office/drawing/2014/main" id="{AFD8B5E8-2F60-2115-8C0E-E45C3C5D91D9}"/>
                </a:ext>
              </a:extLst>
            </p:cNvPr>
            <p:cNvSpPr>
              <a:spLocks noChangeAspect="1" noChangeArrowheads="1"/>
            </p:cNvSpPr>
            <p:nvPr/>
          </p:nvSpPr>
          <p:spPr bwMode="auto">
            <a:xfrm>
              <a:off x="153" y="3386"/>
              <a:ext cx="2081" cy="418"/>
            </a:xfrm>
            <a:prstGeom prst="rect">
              <a:avLst/>
            </a:prstGeom>
            <a:solidFill>
              <a:srgbClr val="808080">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lnSpc>
                  <a:spcPct val="120000"/>
                </a:lnSpc>
                <a:spcBef>
                  <a:spcPct val="0"/>
                </a:spcBef>
                <a:spcAft>
                  <a:spcPct val="0"/>
                </a:spcAft>
                <a:defRPr/>
              </a:pPr>
              <a:endParaRPr kumimoji="0" lang="ja-JP" altLang="en-US" sz="2800" b="1" kern="0">
                <a:solidFill>
                  <a:prstClr val="black"/>
                </a:solidFill>
                <a:latin typeface="Yu Gothic UI" panose="020B0500000000000000" pitchFamily="34" charset="-128"/>
                <a:ea typeface="Yu Gothic UI" panose="020B0500000000000000" pitchFamily="34" charset="-128"/>
              </a:endParaRPr>
            </a:p>
          </p:txBody>
        </p:sp>
      </p:grpSp>
      <p:sp>
        <p:nvSpPr>
          <p:cNvPr id="37" name="AutoShape 117">
            <a:extLst>
              <a:ext uri="{FF2B5EF4-FFF2-40B4-BE49-F238E27FC236}">
                <a16:creationId xmlns:a16="http://schemas.microsoft.com/office/drawing/2014/main" id="{231C4A43-D7EE-CCE8-219A-AA2263D8BB4A}"/>
              </a:ext>
            </a:extLst>
          </p:cNvPr>
          <p:cNvSpPr>
            <a:spLocks noChangeAspect="1" noChangeArrowheads="1"/>
          </p:cNvSpPr>
          <p:nvPr/>
        </p:nvSpPr>
        <p:spPr bwMode="auto">
          <a:xfrm>
            <a:off x="1263855" y="1388043"/>
            <a:ext cx="1459706" cy="621163"/>
          </a:xfrm>
          <a:prstGeom prst="roundRect">
            <a:avLst>
              <a:gd name="adj" fmla="val 16667"/>
            </a:avLst>
          </a:prstGeom>
          <a:noFill/>
          <a:ln w="38100" algn="ctr">
            <a:solidFill>
              <a:srgbClr val="FF33CC"/>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120000"/>
              </a:lnSpc>
              <a:spcBef>
                <a:spcPct val="0"/>
              </a:spcBef>
              <a:spcAft>
                <a:spcPct val="0"/>
              </a:spcAft>
            </a:pPr>
            <a:endParaRPr lang="ja-JP" altLang="en-US" sz="2800" b="1">
              <a:solidFill>
                <a:prstClr val="black"/>
              </a:solidFill>
              <a:latin typeface="Yu Gothic UI" panose="020B0500000000000000" pitchFamily="34" charset="-128"/>
              <a:ea typeface="Yu Gothic UI" panose="020B0500000000000000" pitchFamily="34" charset="-128"/>
            </a:endParaRPr>
          </a:p>
        </p:txBody>
      </p:sp>
      <p:sp>
        <p:nvSpPr>
          <p:cNvPr id="38" name="AutoShape 119">
            <a:extLst>
              <a:ext uri="{FF2B5EF4-FFF2-40B4-BE49-F238E27FC236}">
                <a16:creationId xmlns:a16="http://schemas.microsoft.com/office/drawing/2014/main" id="{2BFAC7F8-7300-96B0-F8FB-F4AD1597E7FB}"/>
              </a:ext>
            </a:extLst>
          </p:cNvPr>
          <p:cNvSpPr>
            <a:spLocks noChangeArrowheads="1"/>
          </p:cNvSpPr>
          <p:nvPr/>
        </p:nvSpPr>
        <p:spPr bwMode="auto">
          <a:xfrm>
            <a:off x="505265" y="555005"/>
            <a:ext cx="2486349" cy="306041"/>
          </a:xfrm>
          <a:prstGeom prst="roundRect">
            <a:avLst>
              <a:gd name="adj" fmla="val 16667"/>
            </a:avLst>
          </a:prstGeom>
          <a:solidFill>
            <a:srgbClr val="FFE0C1"/>
          </a:solidFill>
          <a:ln>
            <a:noFill/>
          </a:ln>
          <a:effectLst>
            <a:prstShdw prst="shdw17" dist="17961" dir="2700000">
              <a:srgbClr val="FFE0C1">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spAutoFit/>
          </a:bodyPr>
          <a:lstStyle/>
          <a:p>
            <a:pPr algn="ctr" fontAlgn="base">
              <a:lnSpc>
                <a:spcPct val="120000"/>
              </a:lnSpc>
              <a:spcBef>
                <a:spcPct val="0"/>
              </a:spcBef>
              <a:spcAft>
                <a:spcPct val="0"/>
              </a:spcAft>
            </a:pPr>
            <a:r>
              <a:rPr lang="ja-JP" altLang="en-US" sz="11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画面中央に照射ポイントを設定した場合</a:t>
            </a:r>
          </a:p>
        </p:txBody>
      </p:sp>
      <p:sp>
        <p:nvSpPr>
          <p:cNvPr id="39" name="AutoShape 122">
            <a:extLst>
              <a:ext uri="{FF2B5EF4-FFF2-40B4-BE49-F238E27FC236}">
                <a16:creationId xmlns:a16="http://schemas.microsoft.com/office/drawing/2014/main" id="{719347F9-7E40-E77A-DD03-0CEE39F86E10}"/>
              </a:ext>
            </a:extLst>
          </p:cNvPr>
          <p:cNvSpPr>
            <a:spLocks noChangeArrowheads="1"/>
          </p:cNvSpPr>
          <p:nvPr/>
        </p:nvSpPr>
        <p:spPr bwMode="auto">
          <a:xfrm>
            <a:off x="896232" y="4218480"/>
            <a:ext cx="1872000" cy="588738"/>
          </a:xfrm>
          <a:prstGeom prst="foldedCorner">
            <a:avLst>
              <a:gd name="adj" fmla="val 10440"/>
            </a:avLst>
          </a:prstGeom>
          <a:solidFill>
            <a:srgbClr val="FFCCFF"/>
          </a:solidFill>
          <a:ln w="9525" algn="ctr">
            <a:solidFill>
              <a:srgbClr val="008000"/>
            </a:solidFill>
            <a:round/>
            <a:headEnd/>
            <a:tailEnd/>
          </a:ln>
          <a:effectLst/>
          <a:extLst>
            <a:ext uri="{AF507438-7753-43E0-B8FC-AC1667EBCBE1}">
              <a14:hiddenEffects xmlns:a14="http://schemas.microsoft.com/office/drawing/2010/main">
                <a:effectLst>
                  <a:outerShdw dist="17961" dir="2700000" algn="ctr" rotWithShape="0">
                    <a:srgbClr val="008000">
                      <a:gamma/>
                      <a:shade val="60000"/>
                      <a:invGamma/>
                    </a:srgbClr>
                  </a:outerShdw>
                </a:effectLst>
              </a14:hiddenEffects>
            </a:ext>
          </a:extLst>
        </p:spPr>
        <p:txBody>
          <a:bodyPr lIns="13500" tIns="8100" rIns="13500" bIns="8100" anchor="ctr"/>
          <a:lstStyle/>
          <a:p>
            <a:pPr algn="ctr" fontAlgn="base">
              <a:lnSpc>
                <a:spcPct val="120000"/>
              </a:lnSpc>
              <a:spcBef>
                <a:spcPct val="0"/>
              </a:spcBef>
              <a:spcAft>
                <a:spcPct val="0"/>
              </a:spcAft>
            </a:pP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車両の中心は明るく写るが、</a:t>
            </a:r>
          </a:p>
          <a:p>
            <a:pPr algn="ctr" fontAlgn="base">
              <a:lnSpc>
                <a:spcPct val="120000"/>
              </a:lnSpc>
              <a:spcBef>
                <a:spcPct val="0"/>
              </a:spcBef>
              <a:spcAft>
                <a:spcPct val="0"/>
              </a:spcAft>
            </a:pP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肝心のナンバープレート部分が暗い</a:t>
            </a:r>
          </a:p>
        </p:txBody>
      </p:sp>
      <p:sp>
        <p:nvSpPr>
          <p:cNvPr id="40" name="AutoShape 123">
            <a:extLst>
              <a:ext uri="{FF2B5EF4-FFF2-40B4-BE49-F238E27FC236}">
                <a16:creationId xmlns:a16="http://schemas.microsoft.com/office/drawing/2014/main" id="{FAFCE20B-CC1F-6F52-6392-27E73B4A4A84}"/>
              </a:ext>
            </a:extLst>
          </p:cNvPr>
          <p:cNvSpPr>
            <a:spLocks noChangeArrowheads="1"/>
          </p:cNvSpPr>
          <p:nvPr/>
        </p:nvSpPr>
        <p:spPr bwMode="auto">
          <a:xfrm>
            <a:off x="3410936" y="4228060"/>
            <a:ext cx="1872000" cy="588739"/>
          </a:xfrm>
          <a:prstGeom prst="foldedCorner">
            <a:avLst>
              <a:gd name="adj" fmla="val 10440"/>
            </a:avLst>
          </a:prstGeom>
          <a:solidFill>
            <a:srgbClr val="FFCCFF"/>
          </a:solidFill>
          <a:ln w="9525" algn="ctr">
            <a:solidFill>
              <a:srgbClr val="008000"/>
            </a:solidFill>
            <a:round/>
            <a:headEnd/>
            <a:tailEnd/>
          </a:ln>
          <a:effectLst/>
          <a:extLst>
            <a:ext uri="{AF507438-7753-43E0-B8FC-AC1667EBCBE1}">
              <a14:hiddenEffects xmlns:a14="http://schemas.microsoft.com/office/drawing/2010/main">
                <a:effectLst>
                  <a:outerShdw dist="17961" dir="2700000" algn="ctr" rotWithShape="0">
                    <a:srgbClr val="008000">
                      <a:gamma/>
                      <a:shade val="60000"/>
                      <a:invGamma/>
                    </a:srgbClr>
                  </a:outerShdw>
                </a:effectLst>
              </a14:hiddenEffects>
            </a:ext>
          </a:extLst>
        </p:spPr>
        <p:txBody>
          <a:bodyPr lIns="13500" tIns="8100" rIns="13500" bIns="8100" anchor="ctr"/>
          <a:lstStyle/>
          <a:p>
            <a:pPr algn="ctr" fontAlgn="base">
              <a:lnSpc>
                <a:spcPct val="120000"/>
              </a:lnSpc>
              <a:spcBef>
                <a:spcPct val="0"/>
              </a:spcBef>
              <a:spcAft>
                <a:spcPct val="0"/>
              </a:spcAft>
            </a:pP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照射範囲は限定されるものの</a:t>
            </a:r>
            <a:br>
              <a:rPr lang="en-US" altLang="ja-JP"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b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最も大きくプレートが写るエリア</a:t>
            </a:r>
          </a:p>
          <a:p>
            <a:pPr algn="ctr" fontAlgn="base">
              <a:lnSpc>
                <a:spcPct val="120000"/>
              </a:lnSpc>
              <a:spcBef>
                <a:spcPct val="0"/>
              </a:spcBef>
              <a:spcAft>
                <a:spcPct val="0"/>
              </a:spcAft>
            </a:pP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でのプレート面は明るい</a:t>
            </a:r>
          </a:p>
        </p:txBody>
      </p:sp>
      <p:pic>
        <p:nvPicPr>
          <p:cNvPr id="41" name="Picture 126" descr="PEW760_１／５００_10m_停車②">
            <a:extLst>
              <a:ext uri="{FF2B5EF4-FFF2-40B4-BE49-F238E27FC236}">
                <a16:creationId xmlns:a16="http://schemas.microsoft.com/office/drawing/2014/main" id="{C76C8ED9-C099-01F8-9871-1A1F1F2A3F02}"/>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831477" y="787595"/>
            <a:ext cx="2219325" cy="1664494"/>
          </a:xfrm>
          <a:prstGeom prst="rect">
            <a:avLst/>
          </a:prstGeom>
          <a:noFill/>
          <a:extLst>
            <a:ext uri="{909E8E84-426E-40DD-AFC4-6F175D3DCCD1}">
              <a14:hiddenFill xmlns:a14="http://schemas.microsoft.com/office/drawing/2010/main">
                <a:solidFill>
                  <a:srgbClr val="FFFFFF"/>
                </a:solidFill>
              </a14:hiddenFill>
            </a:ext>
          </a:extLst>
        </p:spPr>
      </p:pic>
      <p:sp>
        <p:nvSpPr>
          <p:cNvPr id="42" name="AutoShape 128">
            <a:extLst>
              <a:ext uri="{FF2B5EF4-FFF2-40B4-BE49-F238E27FC236}">
                <a16:creationId xmlns:a16="http://schemas.microsoft.com/office/drawing/2014/main" id="{11BA7079-41BE-DAA6-681F-115783C42042}"/>
              </a:ext>
            </a:extLst>
          </p:cNvPr>
          <p:cNvSpPr>
            <a:spLocks noChangeAspect="1" noChangeArrowheads="1"/>
          </p:cNvSpPr>
          <p:nvPr/>
        </p:nvSpPr>
        <p:spPr bwMode="auto">
          <a:xfrm>
            <a:off x="6253724" y="1378011"/>
            <a:ext cx="1716881" cy="594014"/>
          </a:xfrm>
          <a:prstGeom prst="roundRect">
            <a:avLst>
              <a:gd name="adj" fmla="val 10625"/>
            </a:avLst>
          </a:prstGeom>
          <a:noFill/>
          <a:ln w="38100" algn="ctr">
            <a:solidFill>
              <a:srgbClr val="FF33CC"/>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120000"/>
              </a:lnSpc>
              <a:spcBef>
                <a:spcPct val="0"/>
              </a:spcBef>
              <a:spcAft>
                <a:spcPct val="0"/>
              </a:spcAft>
            </a:pPr>
            <a:endParaRPr lang="ja-JP" altLang="en-US" sz="2800" b="1">
              <a:solidFill>
                <a:prstClr val="black"/>
              </a:solidFill>
              <a:latin typeface="Yu Gothic UI" panose="020B0500000000000000" pitchFamily="34" charset="-128"/>
              <a:ea typeface="Yu Gothic UI" panose="020B0500000000000000" pitchFamily="34" charset="-128"/>
            </a:endParaRPr>
          </a:p>
        </p:txBody>
      </p:sp>
      <p:sp>
        <p:nvSpPr>
          <p:cNvPr id="43" name="AutoShape 130">
            <a:extLst>
              <a:ext uri="{FF2B5EF4-FFF2-40B4-BE49-F238E27FC236}">
                <a16:creationId xmlns:a16="http://schemas.microsoft.com/office/drawing/2014/main" id="{FA28D58F-FE5D-63DD-914D-96B6C0F35B8E}"/>
              </a:ext>
            </a:extLst>
          </p:cNvPr>
          <p:cNvSpPr>
            <a:spLocks noChangeArrowheads="1"/>
          </p:cNvSpPr>
          <p:nvPr/>
        </p:nvSpPr>
        <p:spPr bwMode="auto">
          <a:xfrm>
            <a:off x="2935093" y="2033030"/>
            <a:ext cx="243687" cy="1120700"/>
          </a:xfrm>
          <a:prstGeom prst="rightArrow">
            <a:avLst>
              <a:gd name="adj1" fmla="val 49796"/>
              <a:gd name="adj2" fmla="val 50000"/>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120000"/>
              </a:lnSpc>
              <a:spcBef>
                <a:spcPct val="0"/>
              </a:spcBef>
              <a:spcAft>
                <a:spcPct val="0"/>
              </a:spcAft>
            </a:pPr>
            <a:endParaRPr lang="ja-JP" altLang="en-US" sz="2800" b="1">
              <a:solidFill>
                <a:prstClr val="black"/>
              </a:solidFill>
              <a:latin typeface="Yu Gothic UI" panose="020B0500000000000000" pitchFamily="34" charset="-128"/>
              <a:ea typeface="Yu Gothic UI" panose="020B0500000000000000" pitchFamily="34" charset="-128"/>
            </a:endParaRPr>
          </a:p>
        </p:txBody>
      </p:sp>
      <p:sp>
        <p:nvSpPr>
          <p:cNvPr id="44" name="Text Box 131">
            <a:extLst>
              <a:ext uri="{FF2B5EF4-FFF2-40B4-BE49-F238E27FC236}">
                <a16:creationId xmlns:a16="http://schemas.microsoft.com/office/drawing/2014/main" id="{62097EEF-60CD-0B33-9349-7A83A6269356}"/>
              </a:ext>
            </a:extLst>
          </p:cNvPr>
          <p:cNvSpPr txBox="1">
            <a:spLocks noChangeArrowheads="1"/>
          </p:cNvSpPr>
          <p:nvPr/>
        </p:nvSpPr>
        <p:spPr bwMode="auto">
          <a:xfrm>
            <a:off x="2383438" y="464218"/>
            <a:ext cx="533800" cy="1005212"/>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spAutoFit/>
          </a:bodyPr>
          <a:lstStyle/>
          <a:p>
            <a:pPr algn="ctr" fontAlgn="base">
              <a:lnSpc>
                <a:spcPct val="120000"/>
              </a:lnSpc>
              <a:spcBef>
                <a:spcPct val="0"/>
              </a:spcBef>
              <a:spcAft>
                <a:spcPct val="0"/>
              </a:spcAft>
            </a:pPr>
            <a:r>
              <a:rPr lang="en-US" altLang="ja-JP" sz="6000" b="1">
                <a:solidFill>
                  <a:srgbClr val="FF0000"/>
                </a:solidFill>
                <a:latin typeface="Yu Gothic UI" panose="020B0500000000000000" pitchFamily="34" charset="-128"/>
                <a:ea typeface="Yu Gothic UI" panose="020B0500000000000000" pitchFamily="34" charset="-128"/>
              </a:rPr>
              <a:t>×</a:t>
            </a:r>
          </a:p>
        </p:txBody>
      </p:sp>
      <p:sp>
        <p:nvSpPr>
          <p:cNvPr id="45" name="Text Box 132">
            <a:extLst>
              <a:ext uri="{FF2B5EF4-FFF2-40B4-BE49-F238E27FC236}">
                <a16:creationId xmlns:a16="http://schemas.microsoft.com/office/drawing/2014/main" id="{853BE7E9-09A3-B51D-201B-CDE395500ED2}"/>
              </a:ext>
            </a:extLst>
          </p:cNvPr>
          <p:cNvSpPr txBox="1">
            <a:spLocks noChangeArrowheads="1"/>
          </p:cNvSpPr>
          <p:nvPr/>
        </p:nvSpPr>
        <p:spPr bwMode="auto">
          <a:xfrm>
            <a:off x="4843246" y="782440"/>
            <a:ext cx="648000" cy="670183"/>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algn="ctr" fontAlgn="base">
              <a:lnSpc>
                <a:spcPct val="120000"/>
              </a:lnSpc>
              <a:spcBef>
                <a:spcPct val="0"/>
              </a:spcBef>
              <a:spcAft>
                <a:spcPct val="0"/>
              </a:spcAft>
            </a:pPr>
            <a:r>
              <a:rPr lang="en-US" altLang="ja-JP" sz="4000" b="1" dirty="0">
                <a:solidFill>
                  <a:srgbClr val="FF0000"/>
                </a:solidFill>
                <a:latin typeface="Yu Gothic UI" panose="020B0500000000000000" pitchFamily="34" charset="-128"/>
                <a:ea typeface="Yu Gothic UI" panose="020B0500000000000000" pitchFamily="34" charset="-128"/>
              </a:rPr>
              <a:t>○</a:t>
            </a:r>
          </a:p>
        </p:txBody>
      </p:sp>
      <p:sp>
        <p:nvSpPr>
          <p:cNvPr id="46" name="AutoShape 125">
            <a:extLst>
              <a:ext uri="{FF2B5EF4-FFF2-40B4-BE49-F238E27FC236}">
                <a16:creationId xmlns:a16="http://schemas.microsoft.com/office/drawing/2014/main" id="{E68CBF06-045D-D60A-FE0E-8D05C7EE2277}"/>
              </a:ext>
            </a:extLst>
          </p:cNvPr>
          <p:cNvSpPr>
            <a:spLocks noChangeArrowheads="1"/>
          </p:cNvSpPr>
          <p:nvPr/>
        </p:nvSpPr>
        <p:spPr bwMode="auto">
          <a:xfrm>
            <a:off x="6008880" y="2440182"/>
            <a:ext cx="1876425" cy="352425"/>
          </a:xfrm>
          <a:prstGeom prst="foldedCorner">
            <a:avLst>
              <a:gd name="adj" fmla="val 10440"/>
            </a:avLst>
          </a:prstGeom>
          <a:solidFill>
            <a:srgbClr val="FFCCFF"/>
          </a:solidFill>
          <a:ln w="9525" algn="ctr">
            <a:solidFill>
              <a:srgbClr val="008000"/>
            </a:solidFill>
            <a:round/>
            <a:headEnd/>
            <a:tailEnd/>
          </a:ln>
          <a:effectLst/>
          <a:extLst>
            <a:ext uri="{AF507438-7753-43E0-B8FC-AC1667EBCBE1}">
              <a14:hiddenEffects xmlns:a14="http://schemas.microsoft.com/office/drawing/2010/main">
                <a:effectLst>
                  <a:outerShdw dist="17961" dir="2700000" algn="ctr" rotWithShape="0">
                    <a:srgbClr val="008000">
                      <a:gamma/>
                      <a:shade val="60000"/>
                      <a:invGamma/>
                    </a:srgbClr>
                  </a:outerShdw>
                </a:effectLst>
              </a14:hiddenEffects>
            </a:ext>
          </a:extLst>
        </p:spPr>
        <p:txBody>
          <a:bodyPr lIns="13500" tIns="8100" rIns="13500" bIns="8100" anchor="ctr"/>
          <a:lstStyle/>
          <a:p>
            <a:pPr algn="ctr" fontAlgn="base">
              <a:lnSpc>
                <a:spcPct val="120000"/>
              </a:lnSpc>
              <a:spcBef>
                <a:spcPct val="0"/>
              </a:spcBef>
              <a:spcAft>
                <a:spcPct val="0"/>
              </a:spcAft>
            </a:pP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画面の多くのエリアでプレートを</a:t>
            </a:r>
          </a:p>
          <a:p>
            <a:pPr algn="ctr" fontAlgn="base">
              <a:lnSpc>
                <a:spcPct val="120000"/>
              </a:lnSpc>
              <a:spcBef>
                <a:spcPct val="0"/>
              </a:spcBef>
              <a:spcAft>
                <a:spcPct val="0"/>
              </a:spcAft>
            </a:pP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明るく捉える事ができる</a:t>
            </a:r>
          </a:p>
        </p:txBody>
      </p:sp>
      <p:sp>
        <p:nvSpPr>
          <p:cNvPr id="47" name="Rectangle 139">
            <a:extLst>
              <a:ext uri="{FF2B5EF4-FFF2-40B4-BE49-F238E27FC236}">
                <a16:creationId xmlns:a16="http://schemas.microsoft.com/office/drawing/2014/main" id="{8B80FEEA-53C0-06D8-CF47-CABED80276D8}"/>
              </a:ext>
            </a:extLst>
          </p:cNvPr>
          <p:cNvSpPr>
            <a:spLocks noChangeAspect="1" noChangeArrowheads="1"/>
          </p:cNvSpPr>
          <p:nvPr/>
        </p:nvSpPr>
        <p:spPr bwMode="auto">
          <a:xfrm>
            <a:off x="6408243" y="2806031"/>
            <a:ext cx="184731" cy="561436"/>
          </a:xfrm>
          <a:prstGeom prst="rect">
            <a:avLst/>
          </a:prstGeom>
          <a:solidFill>
            <a:srgbClr val="4F81B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120000"/>
              </a:lnSpc>
              <a:spcBef>
                <a:spcPct val="0"/>
              </a:spcBef>
              <a:spcAft>
                <a:spcPct val="0"/>
              </a:spcAft>
              <a:defRPr/>
            </a:pPr>
            <a:endParaRPr kumimoji="0" lang="ja-JP" altLang="en-US" sz="2800" b="1" kern="0">
              <a:solidFill>
                <a:prstClr val="black"/>
              </a:solidFill>
              <a:latin typeface="Yu Gothic UI" panose="020B0500000000000000" pitchFamily="34" charset="-128"/>
              <a:ea typeface="Yu Gothic UI" panose="020B0500000000000000" pitchFamily="34" charset="-128"/>
            </a:endParaRPr>
          </a:p>
        </p:txBody>
      </p:sp>
      <p:pic>
        <p:nvPicPr>
          <p:cNvPr id="48" name="Picture 141">
            <a:extLst>
              <a:ext uri="{FF2B5EF4-FFF2-40B4-BE49-F238E27FC236}">
                <a16:creationId xmlns:a16="http://schemas.microsoft.com/office/drawing/2014/main" id="{E53EC792-5F15-D779-3ABF-95FDB245CEDF}"/>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836240" y="3012930"/>
            <a:ext cx="2212181" cy="1658540"/>
          </a:xfrm>
          <a:prstGeom prst="rect">
            <a:avLst/>
          </a:prstGeom>
          <a:noFill/>
          <a:extLst>
            <a:ext uri="{909E8E84-426E-40DD-AFC4-6F175D3DCCD1}">
              <a14:hiddenFill xmlns:a14="http://schemas.microsoft.com/office/drawing/2010/main">
                <a:solidFill>
                  <a:srgbClr val="FFFFFF"/>
                </a:solidFill>
              </a14:hiddenFill>
            </a:ext>
          </a:extLst>
        </p:spPr>
      </p:pic>
      <p:sp>
        <p:nvSpPr>
          <p:cNvPr id="49" name="AutoShape 140">
            <a:extLst>
              <a:ext uri="{FF2B5EF4-FFF2-40B4-BE49-F238E27FC236}">
                <a16:creationId xmlns:a16="http://schemas.microsoft.com/office/drawing/2014/main" id="{31D10C46-9C52-C0C3-FFED-A03A607F912E}"/>
              </a:ext>
            </a:extLst>
          </p:cNvPr>
          <p:cNvSpPr>
            <a:spLocks noChangeArrowheads="1"/>
          </p:cNvSpPr>
          <p:nvPr/>
        </p:nvSpPr>
        <p:spPr bwMode="auto">
          <a:xfrm>
            <a:off x="6044598" y="4645276"/>
            <a:ext cx="1826419" cy="352425"/>
          </a:xfrm>
          <a:prstGeom prst="foldedCorner">
            <a:avLst>
              <a:gd name="adj" fmla="val 10440"/>
            </a:avLst>
          </a:prstGeom>
          <a:solidFill>
            <a:srgbClr val="FFCCFF"/>
          </a:solidFill>
          <a:ln w="9525" algn="ctr">
            <a:solidFill>
              <a:srgbClr val="008000"/>
            </a:solidFill>
            <a:round/>
            <a:headEnd/>
            <a:tailEnd/>
          </a:ln>
          <a:effectLst/>
          <a:extLst>
            <a:ext uri="{AF507438-7753-43E0-B8FC-AC1667EBCBE1}">
              <a14:hiddenEffects xmlns:a14="http://schemas.microsoft.com/office/drawing/2010/main">
                <a:effectLst>
                  <a:outerShdw dist="17961" dir="2700000" algn="ctr" rotWithShape="0">
                    <a:srgbClr val="008000">
                      <a:gamma/>
                      <a:shade val="60000"/>
                      <a:invGamma/>
                    </a:srgbClr>
                  </a:outerShdw>
                </a:effectLst>
              </a14:hiddenEffects>
            </a:ext>
          </a:extLst>
        </p:spPr>
        <p:txBody>
          <a:bodyPr lIns="13500" tIns="8100" rIns="13500" bIns="8100" anchor="ctr"/>
          <a:lstStyle/>
          <a:p>
            <a:pPr algn="ctr" fontAlgn="base">
              <a:lnSpc>
                <a:spcPct val="120000"/>
              </a:lnSpc>
              <a:spcBef>
                <a:spcPct val="0"/>
              </a:spcBef>
              <a:spcAft>
                <a:spcPct val="0"/>
              </a:spcAft>
            </a:pPr>
            <a:r>
              <a:rPr lang="ja-JP" altLang="en-US" sz="100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ナンバープレートはもちろん</a:t>
            </a:r>
          </a:p>
          <a:p>
            <a:pPr algn="ctr" fontAlgn="base">
              <a:lnSpc>
                <a:spcPct val="120000"/>
              </a:lnSpc>
              <a:spcBef>
                <a:spcPct val="0"/>
              </a:spcBef>
              <a:spcAft>
                <a:spcPct val="0"/>
              </a:spcAft>
            </a:pPr>
            <a:r>
              <a:rPr lang="ja-JP" altLang="en-US" sz="100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車両の特定も困難</a:t>
            </a:r>
          </a:p>
        </p:txBody>
      </p:sp>
      <p:sp>
        <p:nvSpPr>
          <p:cNvPr id="50" name="Rectangle 9">
            <a:extLst>
              <a:ext uri="{FF2B5EF4-FFF2-40B4-BE49-F238E27FC236}">
                <a16:creationId xmlns:a16="http://schemas.microsoft.com/office/drawing/2014/main" id="{BFABD5B9-A426-4352-D648-9D6912E15168}"/>
              </a:ext>
            </a:extLst>
          </p:cNvPr>
          <p:cNvSpPr>
            <a:spLocks noChangeAspect="1" noChangeArrowheads="1"/>
          </p:cNvSpPr>
          <p:nvPr/>
        </p:nvSpPr>
        <p:spPr bwMode="auto">
          <a:xfrm>
            <a:off x="3260412" y="640788"/>
            <a:ext cx="1596043" cy="561436"/>
          </a:xfrm>
          <a:prstGeom prst="rect">
            <a:avLst/>
          </a:prstGeom>
          <a:solidFill>
            <a:srgbClr val="00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ja-JP" altLang="en-US" sz="2800" b="1" i="0" u="none" strike="noStrike" kern="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endParaRPr>
          </a:p>
        </p:txBody>
      </p:sp>
      <p:sp>
        <p:nvSpPr>
          <p:cNvPr id="51" name="AutoShape 121">
            <a:extLst>
              <a:ext uri="{FF2B5EF4-FFF2-40B4-BE49-F238E27FC236}">
                <a16:creationId xmlns:a16="http://schemas.microsoft.com/office/drawing/2014/main" id="{EE38AF2E-45A8-6877-97BA-B22F4DECD061}"/>
              </a:ext>
            </a:extLst>
          </p:cNvPr>
          <p:cNvSpPr>
            <a:spLocks noChangeArrowheads="1"/>
          </p:cNvSpPr>
          <p:nvPr/>
        </p:nvSpPr>
        <p:spPr bwMode="auto">
          <a:xfrm>
            <a:off x="3062728" y="555005"/>
            <a:ext cx="2486349" cy="306041"/>
          </a:xfrm>
          <a:prstGeom prst="roundRect">
            <a:avLst>
              <a:gd name="adj" fmla="val 16667"/>
            </a:avLst>
          </a:prstGeom>
          <a:solidFill>
            <a:srgbClr val="FFE0C1"/>
          </a:solidFill>
          <a:ln>
            <a:noFill/>
          </a:ln>
          <a:effectLst>
            <a:prstShdw prst="shdw17" dist="17961" dir="2700000">
              <a:srgbClr val="FFE0C1">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spAutoFit/>
          </a:bodyPr>
          <a:lstStyle/>
          <a:p>
            <a:pPr algn="ctr" fontAlgn="base">
              <a:lnSpc>
                <a:spcPct val="120000"/>
              </a:lnSpc>
              <a:spcBef>
                <a:spcPct val="0"/>
              </a:spcBef>
              <a:spcAft>
                <a:spcPct val="0"/>
              </a:spcAft>
            </a:pPr>
            <a:r>
              <a:rPr lang="ja-JP" altLang="en-US" sz="11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画面手前に照射ポイントを設定した場合</a:t>
            </a:r>
          </a:p>
        </p:txBody>
      </p:sp>
      <p:sp>
        <p:nvSpPr>
          <p:cNvPr id="52" name="Rectangle 9">
            <a:extLst>
              <a:ext uri="{FF2B5EF4-FFF2-40B4-BE49-F238E27FC236}">
                <a16:creationId xmlns:a16="http://schemas.microsoft.com/office/drawing/2014/main" id="{4AF43C7A-D969-0368-CF78-E3C7DA9D4452}"/>
              </a:ext>
            </a:extLst>
          </p:cNvPr>
          <p:cNvSpPr>
            <a:spLocks noChangeAspect="1" noChangeArrowheads="1"/>
          </p:cNvSpPr>
          <p:nvPr/>
        </p:nvSpPr>
        <p:spPr bwMode="auto">
          <a:xfrm>
            <a:off x="5841141" y="691188"/>
            <a:ext cx="1319044" cy="561436"/>
          </a:xfrm>
          <a:prstGeom prst="rect">
            <a:avLst/>
          </a:prstGeom>
          <a:solidFill>
            <a:srgbClr val="00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ja-JP" altLang="en-US" sz="2800" b="1" i="0" u="none" strike="noStrike" kern="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endParaRPr>
          </a:p>
        </p:txBody>
      </p:sp>
      <p:sp>
        <p:nvSpPr>
          <p:cNvPr id="53" name="AutoShape 118">
            <a:extLst>
              <a:ext uri="{FF2B5EF4-FFF2-40B4-BE49-F238E27FC236}">
                <a16:creationId xmlns:a16="http://schemas.microsoft.com/office/drawing/2014/main" id="{BF975BDF-A841-BB6B-3B4B-8BD392A0E641}"/>
              </a:ext>
            </a:extLst>
          </p:cNvPr>
          <p:cNvSpPr>
            <a:spLocks noChangeArrowheads="1"/>
          </p:cNvSpPr>
          <p:nvPr/>
        </p:nvSpPr>
        <p:spPr bwMode="auto">
          <a:xfrm>
            <a:off x="6008880" y="555005"/>
            <a:ext cx="1985627" cy="306041"/>
          </a:xfrm>
          <a:prstGeom prst="roundRect">
            <a:avLst>
              <a:gd name="adj" fmla="val 16667"/>
            </a:avLst>
          </a:prstGeom>
          <a:solidFill>
            <a:srgbClr val="CCECFF"/>
          </a:solidFill>
          <a:ln>
            <a:noFill/>
          </a:ln>
          <a:effectLst>
            <a:prstShdw prst="shdw17" dist="17961" dir="2700000">
              <a:srgbClr val="CCEC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wrap="square" anchor="ctr">
            <a:spAutoFit/>
          </a:bodyPr>
          <a:lstStyle/>
          <a:p>
            <a:pPr algn="ctr" fontAlgn="base">
              <a:lnSpc>
                <a:spcPct val="120000"/>
              </a:lnSpc>
              <a:spcBef>
                <a:spcPct val="0"/>
              </a:spcBef>
              <a:spcAft>
                <a:spcPct val="0"/>
              </a:spcAft>
            </a:pPr>
            <a:r>
              <a:rPr lang="ja-JP" altLang="en-US" sz="110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投光器の調整具合いがよい例</a:t>
            </a:r>
          </a:p>
        </p:txBody>
      </p:sp>
      <p:sp>
        <p:nvSpPr>
          <p:cNvPr id="54" name="Rectangle 9">
            <a:extLst>
              <a:ext uri="{FF2B5EF4-FFF2-40B4-BE49-F238E27FC236}">
                <a16:creationId xmlns:a16="http://schemas.microsoft.com/office/drawing/2014/main" id="{715E2140-9024-F878-08C6-C1FB19D97681}"/>
              </a:ext>
            </a:extLst>
          </p:cNvPr>
          <p:cNvSpPr>
            <a:spLocks noChangeAspect="1" noChangeArrowheads="1"/>
          </p:cNvSpPr>
          <p:nvPr/>
        </p:nvSpPr>
        <p:spPr bwMode="auto">
          <a:xfrm>
            <a:off x="5841141" y="2925112"/>
            <a:ext cx="1319044" cy="561436"/>
          </a:xfrm>
          <a:prstGeom prst="rect">
            <a:avLst/>
          </a:prstGeom>
          <a:solidFill>
            <a:srgbClr val="00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ja-JP" altLang="en-US" sz="2800" b="1" i="0" u="none" strike="noStrike" kern="0" cap="none" spc="0" normalizeH="0" baseline="0" noProof="0" dirty="0">
              <a:ln>
                <a:noFill/>
              </a:ln>
              <a:solidFill>
                <a:prstClr val="black"/>
              </a:solidFill>
              <a:effectLst/>
              <a:uLnTx/>
              <a:uFillTx/>
              <a:latin typeface="Yu Gothic UI" panose="020B0500000000000000" pitchFamily="34" charset="-128"/>
              <a:ea typeface="Yu Gothic UI" panose="020B0500000000000000" pitchFamily="34" charset="-128"/>
            </a:endParaRPr>
          </a:p>
        </p:txBody>
      </p:sp>
      <p:sp>
        <p:nvSpPr>
          <p:cNvPr id="55" name="AutoShape 138">
            <a:extLst>
              <a:ext uri="{FF2B5EF4-FFF2-40B4-BE49-F238E27FC236}">
                <a16:creationId xmlns:a16="http://schemas.microsoft.com/office/drawing/2014/main" id="{6D8DF369-DD5D-30B7-A06E-73B493AA1CDC}"/>
              </a:ext>
            </a:extLst>
          </p:cNvPr>
          <p:cNvSpPr>
            <a:spLocks noChangeArrowheads="1"/>
          </p:cNvSpPr>
          <p:nvPr/>
        </p:nvSpPr>
        <p:spPr bwMode="auto">
          <a:xfrm>
            <a:off x="6044599" y="2814071"/>
            <a:ext cx="1949908" cy="306041"/>
          </a:xfrm>
          <a:prstGeom prst="roundRect">
            <a:avLst>
              <a:gd name="adj" fmla="val 16667"/>
            </a:avLst>
          </a:prstGeom>
          <a:solidFill>
            <a:srgbClr val="CCECFF"/>
          </a:solidFill>
          <a:ln>
            <a:noFill/>
          </a:ln>
          <a:effectLst>
            <a:prstShdw prst="shdw17" dist="17961" dir="2700000">
              <a:srgbClr val="CCECFF">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wrap="square" anchor="ctr">
            <a:spAutoFit/>
          </a:bodyPr>
          <a:lstStyle/>
          <a:p>
            <a:pPr algn="ctr" fontAlgn="base">
              <a:lnSpc>
                <a:spcPct val="120000"/>
              </a:lnSpc>
              <a:spcBef>
                <a:spcPct val="0"/>
              </a:spcBef>
              <a:spcAft>
                <a:spcPct val="0"/>
              </a:spcAft>
            </a:pPr>
            <a:r>
              <a:rPr lang="ja-JP" altLang="en-US" sz="1100" b="1">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投光器が無い場合（参考）</a:t>
            </a:r>
          </a:p>
        </p:txBody>
      </p:sp>
    </p:spTree>
    <p:extLst>
      <p:ext uri="{BB962C8B-B14F-4D97-AF65-F5344CB8AC3E}">
        <p14:creationId xmlns:p14="http://schemas.microsoft.com/office/powerpoint/2010/main" val="33366085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3E562D1E-8B04-F3C2-7BED-7AE3252BED1A}"/>
              </a:ext>
            </a:extLst>
          </p:cNvPr>
          <p:cNvPicPr>
            <a:picLocks noChangeAspect="1"/>
          </p:cNvPicPr>
          <p:nvPr/>
        </p:nvPicPr>
        <p:blipFill>
          <a:blip r:embed="rId2"/>
          <a:stretch>
            <a:fillRect/>
          </a:stretch>
        </p:blipFill>
        <p:spPr>
          <a:xfrm>
            <a:off x="1439779" y="3562150"/>
            <a:ext cx="1550469" cy="1206381"/>
          </a:xfrm>
          <a:prstGeom prst="rect">
            <a:avLst/>
          </a:prstGeom>
        </p:spPr>
      </p:pic>
      <p:sp>
        <p:nvSpPr>
          <p:cNvPr id="158" name="正方形/長方形 157">
            <a:extLst>
              <a:ext uri="{FF2B5EF4-FFF2-40B4-BE49-F238E27FC236}">
                <a16:creationId xmlns:a16="http://schemas.microsoft.com/office/drawing/2014/main" id="{DACA234E-C8DE-ECDB-0F61-479C7846A2AC}"/>
              </a:ext>
            </a:extLst>
          </p:cNvPr>
          <p:cNvSpPr>
            <a:spLocks noChangeAspect="1"/>
          </p:cNvSpPr>
          <p:nvPr/>
        </p:nvSpPr>
        <p:spPr>
          <a:xfrm>
            <a:off x="1173480" y="655745"/>
            <a:ext cx="4196435" cy="2842165"/>
          </a:xfrm>
          <a:prstGeom prst="rect">
            <a:avLst/>
          </a:prstGeom>
          <a:solidFill>
            <a:srgbClr val="CCFFCC"/>
          </a:solidFill>
          <a:ln>
            <a:noFill/>
          </a:ln>
          <a:effectLst/>
          <a:scene3d>
            <a:camera prst="orthographicFront"/>
            <a:lightRig rig="threePt" dir="t"/>
          </a:scene3d>
          <a:sp3d>
            <a:bevelT w="127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投光器の設置方法</a:t>
            </a:r>
          </a:p>
        </p:txBody>
      </p:sp>
      <p:sp>
        <p:nvSpPr>
          <p:cNvPr id="84" name="AutoShape 43">
            <a:extLst>
              <a:ext uri="{FF2B5EF4-FFF2-40B4-BE49-F238E27FC236}">
                <a16:creationId xmlns:a16="http://schemas.microsoft.com/office/drawing/2014/main" id="{039E322F-74D7-87CD-D893-080CA560B2E3}"/>
              </a:ext>
            </a:extLst>
          </p:cNvPr>
          <p:cNvSpPr>
            <a:spLocks noChangeArrowheads="1"/>
          </p:cNvSpPr>
          <p:nvPr/>
        </p:nvSpPr>
        <p:spPr bwMode="auto">
          <a:xfrm>
            <a:off x="3233704" y="3605489"/>
            <a:ext cx="2702672" cy="818261"/>
          </a:xfrm>
          <a:prstGeom prst="foldedCorner">
            <a:avLst>
              <a:gd name="adj" fmla="val 10440"/>
            </a:avLst>
          </a:prstGeom>
          <a:solidFill>
            <a:srgbClr val="FFCCFF"/>
          </a:solidFill>
          <a:ln w="9525" algn="ctr">
            <a:solidFill>
              <a:srgbClr val="008000"/>
            </a:solidFill>
            <a:round/>
            <a:headEnd/>
            <a:tailEnd/>
          </a:ln>
          <a:effectLst/>
          <a:extLst>
            <a:ext uri="{AF507438-7753-43E0-B8FC-AC1667EBCBE1}">
              <a14:hiddenEffects xmlns:a14="http://schemas.microsoft.com/office/drawing/2010/main">
                <a:effectLst>
                  <a:outerShdw dist="17961" dir="2700000" algn="ctr" rotWithShape="0">
                    <a:srgbClr val="008000">
                      <a:gamma/>
                      <a:shade val="60000"/>
                      <a:invGamma/>
                    </a:srgbClr>
                  </a:outerShdw>
                </a:effectLst>
              </a14:hiddenEffects>
            </a:ext>
          </a:extLst>
        </p:spPr>
        <p:txBody>
          <a:bodyPr lIns="18000" tIns="10800" rIns="18000" bIns="10800" anchor="ctr"/>
          <a:lstStyle/>
          <a:p>
            <a:pPr defTabSz="914400" fontAlgn="base">
              <a:lnSpc>
                <a:spcPct val="120000"/>
              </a:lnSpc>
              <a:spcBef>
                <a:spcPct val="0"/>
              </a:spcBef>
              <a:spcAft>
                <a:spcPct val="0"/>
              </a:spcAft>
              <a:buFont typeface="Wingdings" pitchFamily="2" charset="2"/>
              <a:buChar char="Ø"/>
            </a:pP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車＝ナンバープレートが必ず通る軌跡を把握</a:t>
            </a:r>
          </a:p>
          <a:p>
            <a:pPr defTabSz="914400" fontAlgn="base">
              <a:lnSpc>
                <a:spcPct val="120000"/>
              </a:lnSpc>
              <a:spcBef>
                <a:spcPct val="0"/>
              </a:spcBef>
              <a:spcAft>
                <a:spcPct val="0"/>
              </a:spcAft>
              <a:buFont typeface="Wingdings" pitchFamily="2" charset="2"/>
              <a:buChar char="Ø"/>
            </a:pP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できるだけプレートが「大きく」「長時間」写るようにし</a:t>
            </a:r>
          </a:p>
          <a:p>
            <a:pPr defTabSz="914400" fontAlgn="base">
              <a:lnSpc>
                <a:spcPct val="120000"/>
              </a:lnSpc>
              <a:spcBef>
                <a:spcPct val="0"/>
              </a:spcBef>
              <a:spcAft>
                <a:spcPct val="0"/>
              </a:spcAft>
              <a:buFont typeface="Wingdings" pitchFamily="2" charset="2"/>
              <a:buChar char="Ø"/>
            </a:pP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投光器の照射範囲を無駄なく、ナンバープレートの</a:t>
            </a:r>
          </a:p>
          <a:p>
            <a:pPr defTabSz="914400" fontAlgn="base">
              <a:lnSpc>
                <a:spcPct val="120000"/>
              </a:lnSpc>
              <a:spcBef>
                <a:spcPct val="0"/>
              </a:spcBef>
              <a:spcAft>
                <a:spcPct val="0"/>
              </a:spcAft>
              <a:buFont typeface="Wingdings" pitchFamily="2" charset="2"/>
              <a:buNone/>
            </a:pPr>
            <a:r>
              <a:rPr lang="ja-JP" altLang="en-US" sz="10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軌跡上を広く照射できるよう調整する</a:t>
            </a:r>
          </a:p>
        </p:txBody>
      </p:sp>
      <p:sp>
        <p:nvSpPr>
          <p:cNvPr id="93" name="AutoShape 75">
            <a:extLst>
              <a:ext uri="{FF2B5EF4-FFF2-40B4-BE49-F238E27FC236}">
                <a16:creationId xmlns:a16="http://schemas.microsoft.com/office/drawing/2014/main" id="{8CF63838-1C59-9ECF-33F4-E4AFB7A13B97}"/>
              </a:ext>
            </a:extLst>
          </p:cNvPr>
          <p:cNvSpPr>
            <a:spLocks noChangeArrowheads="1"/>
          </p:cNvSpPr>
          <p:nvPr/>
        </p:nvSpPr>
        <p:spPr bwMode="auto">
          <a:xfrm>
            <a:off x="1008647" y="563255"/>
            <a:ext cx="1487356" cy="902244"/>
          </a:xfrm>
          <a:prstGeom prst="roundRect">
            <a:avLst>
              <a:gd name="adj" fmla="val 16667"/>
            </a:avLst>
          </a:prstGeom>
          <a:solidFill>
            <a:srgbClr val="F89C8A"/>
          </a:solidFill>
          <a:ln>
            <a:noFill/>
          </a:ln>
          <a:effectLst>
            <a:prstShdw prst="shdw17" dist="17961" dir="2700000">
              <a:srgbClr val="F89C8A">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wrap="square" lIns="18000" tIns="10800" rIns="18000" bIns="10800" anchor="ctr">
            <a:spAutoFit/>
          </a:bodyPr>
          <a:lstStyle/>
          <a:p>
            <a:pPr algn="ctr" defTabSz="914400" fontAlgn="base">
              <a:lnSpc>
                <a:spcPct val="120000"/>
              </a:lnSpc>
              <a:spcBef>
                <a:spcPct val="0"/>
              </a:spcBef>
              <a:spcAft>
                <a:spcPct val="0"/>
              </a:spcAft>
            </a:pPr>
            <a:r>
              <a:rPr lang="ja-JP" altLang="en-US" sz="11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複数の認識結果から</a:t>
            </a:r>
          </a:p>
          <a:p>
            <a:pPr algn="ctr" defTabSz="914400" fontAlgn="base">
              <a:lnSpc>
                <a:spcPct val="120000"/>
              </a:lnSpc>
              <a:spcBef>
                <a:spcPct val="0"/>
              </a:spcBef>
              <a:spcAft>
                <a:spcPct val="0"/>
              </a:spcAft>
            </a:pPr>
            <a:r>
              <a:rPr lang="ja-JP" altLang="en-US" sz="11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正解へと結びつける</a:t>
            </a:r>
          </a:p>
          <a:p>
            <a:pPr algn="ctr" defTabSz="914400" fontAlgn="base">
              <a:lnSpc>
                <a:spcPct val="120000"/>
              </a:lnSpc>
              <a:spcBef>
                <a:spcPct val="0"/>
              </a:spcBef>
              <a:spcAft>
                <a:spcPct val="0"/>
              </a:spcAft>
            </a:pPr>
            <a:r>
              <a:rPr lang="ja-JP" altLang="en-US" sz="11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「ナンバーキャッチ」の</a:t>
            </a:r>
          </a:p>
          <a:p>
            <a:pPr algn="ctr" defTabSz="914400" fontAlgn="base">
              <a:lnSpc>
                <a:spcPct val="120000"/>
              </a:lnSpc>
              <a:spcBef>
                <a:spcPct val="0"/>
              </a:spcBef>
              <a:spcAft>
                <a:spcPct val="0"/>
              </a:spcAft>
            </a:pPr>
            <a:r>
              <a:rPr lang="ja-JP" altLang="en-US" sz="11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特性を活かす方式</a:t>
            </a:r>
          </a:p>
        </p:txBody>
      </p:sp>
      <p:grpSp>
        <p:nvGrpSpPr>
          <p:cNvPr id="19" name="グループ化 18">
            <a:extLst>
              <a:ext uri="{FF2B5EF4-FFF2-40B4-BE49-F238E27FC236}">
                <a16:creationId xmlns:a16="http://schemas.microsoft.com/office/drawing/2014/main" id="{246AD6FE-CD49-989F-8122-3C4D6247D4A8}"/>
              </a:ext>
            </a:extLst>
          </p:cNvPr>
          <p:cNvGrpSpPr/>
          <p:nvPr/>
        </p:nvGrpSpPr>
        <p:grpSpPr>
          <a:xfrm>
            <a:off x="3058184" y="567789"/>
            <a:ext cx="2253539" cy="813974"/>
            <a:chOff x="2852444" y="567789"/>
            <a:chExt cx="2253539" cy="813974"/>
          </a:xfrm>
        </p:grpSpPr>
        <p:sp>
          <p:nvSpPr>
            <p:cNvPr id="103" name="Oval 85">
              <a:extLst>
                <a:ext uri="{FF2B5EF4-FFF2-40B4-BE49-F238E27FC236}">
                  <a16:creationId xmlns:a16="http://schemas.microsoft.com/office/drawing/2014/main" id="{BF972517-9E29-57E2-0B67-AD87A9C3D6EF}"/>
                </a:ext>
              </a:extLst>
            </p:cNvPr>
            <p:cNvSpPr>
              <a:spLocks noChangeArrowheads="1"/>
            </p:cNvSpPr>
            <p:nvPr/>
          </p:nvSpPr>
          <p:spPr bwMode="auto">
            <a:xfrm>
              <a:off x="2852444" y="567789"/>
              <a:ext cx="2253539" cy="813974"/>
            </a:xfrm>
            <a:prstGeom prst="ellipse">
              <a:avLst/>
            </a:prstGeom>
            <a:solidFill>
              <a:srgbClr val="FFFF00"/>
            </a:solidFill>
            <a:ln>
              <a:noFill/>
            </a:ln>
            <a:effectLst>
              <a:prstShdw prst="shdw17" dist="17961" dir="2700000">
                <a:srgbClr val="FFFF00">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lIns="0" tIns="0" rIns="0" bIns="0" anchor="ctr">
              <a:noAutofit/>
            </a:bodyPr>
            <a:lstStyle/>
            <a:p>
              <a:pPr algn="ctr" defTabSz="914400" fontAlgn="base">
                <a:lnSpc>
                  <a:spcPct val="120000"/>
                </a:lnSpc>
                <a:spcBef>
                  <a:spcPct val="0"/>
                </a:spcBef>
                <a:spcAft>
                  <a:spcPct val="0"/>
                </a:spcAft>
              </a:pPr>
              <a:r>
                <a:rPr lang="ja-JP" altLang="en-US" sz="1000" b="1" dirty="0">
                  <a:solidFill>
                    <a:prstClr val="black"/>
                  </a:solidFill>
                  <a:effectLst>
                    <a:outerShdw blurRad="38100" dist="38100" dir="2700000" algn="tl">
                      <a:srgbClr val="FFFFFF"/>
                    </a:outerShdw>
                  </a:effectLst>
                  <a:latin typeface="Yu Gothic UI" panose="020B0500000000000000" pitchFamily="34" charset="-128"/>
                  <a:ea typeface="Yu Gothic UI" panose="020B0500000000000000" pitchFamily="34" charset="-128"/>
                  <a:cs typeface="Meiryo UI" panose="020B0604030504040204" pitchFamily="50" charset="-128"/>
                </a:rPr>
                <a:t>車両の１通過時に撮像できるプレート数が多い</a:t>
              </a:r>
            </a:p>
            <a:p>
              <a:pPr algn="ctr" defTabSz="914400" fontAlgn="base">
                <a:lnSpc>
                  <a:spcPct val="120000"/>
                </a:lnSpc>
                <a:spcBef>
                  <a:spcPct val="0"/>
                </a:spcBef>
                <a:spcAft>
                  <a:spcPct val="0"/>
                </a:spcAft>
              </a:pPr>
              <a:endParaRPr lang="ja-JP" altLang="en-US" sz="1000" b="1" dirty="0">
                <a:solidFill>
                  <a:prstClr val="black"/>
                </a:solidFill>
                <a:effectLst>
                  <a:outerShdw blurRad="38100" dist="38100" dir="2700000" algn="tl">
                    <a:srgbClr val="FFFFFF"/>
                  </a:outerShdw>
                </a:effectLst>
                <a:latin typeface="Yu Gothic UI" panose="020B0500000000000000" pitchFamily="34" charset="-128"/>
                <a:ea typeface="Yu Gothic UI" panose="020B0500000000000000" pitchFamily="34" charset="-128"/>
                <a:cs typeface="Meiryo UI" panose="020B0604030504040204" pitchFamily="50" charset="-128"/>
              </a:endParaRPr>
            </a:p>
            <a:p>
              <a:pPr algn="ctr" defTabSz="914400" fontAlgn="base">
                <a:lnSpc>
                  <a:spcPct val="120000"/>
                </a:lnSpc>
                <a:spcBef>
                  <a:spcPct val="0"/>
                </a:spcBef>
                <a:spcAft>
                  <a:spcPct val="0"/>
                </a:spcAft>
              </a:pPr>
              <a:r>
                <a:rPr lang="ja-JP" altLang="en-US" sz="1000" b="1" dirty="0">
                  <a:solidFill>
                    <a:prstClr val="black"/>
                  </a:solidFill>
                  <a:effectLst>
                    <a:outerShdw blurRad="38100" dist="38100" dir="2700000" algn="tl">
                      <a:srgbClr val="FFFFFF"/>
                    </a:outerShdw>
                  </a:effectLst>
                  <a:latin typeface="Yu Gothic UI" panose="020B0500000000000000" pitchFamily="34" charset="-128"/>
                  <a:ea typeface="Yu Gothic UI" panose="020B0500000000000000" pitchFamily="34" charset="-128"/>
                  <a:cs typeface="Meiryo UI" panose="020B0604030504040204" pitchFamily="50" charset="-128"/>
                </a:rPr>
                <a:t>認識精度が高い</a:t>
              </a:r>
            </a:p>
          </p:txBody>
        </p:sp>
        <p:sp>
          <p:nvSpPr>
            <p:cNvPr id="104" name="AutoShape 86">
              <a:extLst>
                <a:ext uri="{FF2B5EF4-FFF2-40B4-BE49-F238E27FC236}">
                  <a16:creationId xmlns:a16="http://schemas.microsoft.com/office/drawing/2014/main" id="{A5C60332-0999-88AE-9196-31D98B49FC50}"/>
                </a:ext>
              </a:extLst>
            </p:cNvPr>
            <p:cNvSpPr>
              <a:spLocks noChangeAspect="1" noChangeArrowheads="1"/>
            </p:cNvSpPr>
            <p:nvPr/>
          </p:nvSpPr>
          <p:spPr bwMode="auto">
            <a:xfrm>
              <a:off x="3777448" y="980408"/>
              <a:ext cx="403531" cy="202840"/>
            </a:xfrm>
            <a:prstGeom prst="downArrow">
              <a:avLst>
                <a:gd name="adj1" fmla="val 49676"/>
                <a:gd name="adj2" fmla="val 47778"/>
              </a:avLst>
            </a:prstGeom>
            <a:solidFill>
              <a:srgbClr val="FF33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defTabSz="914400" fontAlgn="base">
                <a:lnSpc>
                  <a:spcPct val="120000"/>
                </a:lnSpc>
                <a:spcBef>
                  <a:spcPct val="0"/>
                </a:spcBef>
                <a:spcAft>
                  <a:spcPct val="0"/>
                </a:spcAft>
              </a:pPr>
              <a:endParaRPr lang="ja-JP" altLang="en-US" sz="300" b="1" dirty="0">
                <a:solidFill>
                  <a:prstClr val="black"/>
                </a:solidFill>
                <a:latin typeface="Yu Gothic UI" panose="020B0500000000000000" pitchFamily="34" charset="-128"/>
                <a:ea typeface="Yu Gothic UI" panose="020B0500000000000000" pitchFamily="34" charset="-128"/>
              </a:endParaRPr>
            </a:p>
          </p:txBody>
        </p:sp>
      </p:grpSp>
      <p:sp>
        <p:nvSpPr>
          <p:cNvPr id="111" name="Text Box 97">
            <a:extLst>
              <a:ext uri="{FF2B5EF4-FFF2-40B4-BE49-F238E27FC236}">
                <a16:creationId xmlns:a16="http://schemas.microsoft.com/office/drawing/2014/main" id="{B821070D-B5E1-4A59-30B3-892310294364}"/>
              </a:ext>
            </a:extLst>
          </p:cNvPr>
          <p:cNvSpPr txBox="1">
            <a:spLocks noChangeAspect="1" noChangeArrowheads="1"/>
          </p:cNvSpPr>
          <p:nvPr/>
        </p:nvSpPr>
        <p:spPr bwMode="auto">
          <a:xfrm>
            <a:off x="3199041" y="3157272"/>
            <a:ext cx="655403" cy="141677"/>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08000">
            <a:noAutofit/>
          </a:bodyPr>
          <a:lstStyle>
            <a:defPPr>
              <a:defRPr lang="ja-JP"/>
            </a:defPPr>
            <a:lvl1pPr defTabSz="914400" fontAlgn="base">
              <a:lnSpc>
                <a:spcPct val="120000"/>
              </a:lnSpc>
              <a:spcBef>
                <a:spcPct val="0"/>
              </a:spcBef>
              <a:spcAft>
                <a:spcPct val="0"/>
              </a:spcAft>
              <a:defRPr sz="600" b="1">
                <a:solidFill>
                  <a:prstClr val="black"/>
                </a:solidFill>
                <a:latin typeface="Yu Gothic UI" panose="020B0500000000000000" pitchFamily="34" charset="-128"/>
                <a:ea typeface="Yu Gothic UI" panose="020B0500000000000000" pitchFamily="34" charset="-128"/>
                <a:cs typeface="Meiryo UI" panose="020B0604030504040204" pitchFamily="50" charset="-128"/>
              </a:defRPr>
            </a:lvl1pPr>
          </a:lstStyle>
          <a:p>
            <a:pPr algn="ctr"/>
            <a:r>
              <a:rPr lang="ja-JP" altLang="en-US" sz="800" dirty="0"/>
              <a:t>６回の多数決</a:t>
            </a:r>
          </a:p>
        </p:txBody>
      </p:sp>
      <p:sp>
        <p:nvSpPr>
          <p:cNvPr id="112" name="Text Box 98">
            <a:extLst>
              <a:ext uri="{FF2B5EF4-FFF2-40B4-BE49-F238E27FC236}">
                <a16:creationId xmlns:a16="http://schemas.microsoft.com/office/drawing/2014/main" id="{9DECAFAE-9462-1C91-3FC8-30EAF7AA440C}"/>
              </a:ext>
            </a:extLst>
          </p:cNvPr>
          <p:cNvSpPr txBox="1">
            <a:spLocks noChangeAspect="1" noChangeArrowheads="1"/>
          </p:cNvSpPr>
          <p:nvPr/>
        </p:nvSpPr>
        <p:spPr bwMode="auto">
          <a:xfrm>
            <a:off x="3854444" y="3157272"/>
            <a:ext cx="671091" cy="127098"/>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08000">
            <a:noAutofit/>
          </a:bodyPr>
          <a:lstStyle/>
          <a:p>
            <a:pPr algn="ctr" defTabSz="914400" fontAlgn="base">
              <a:lnSpc>
                <a:spcPct val="120000"/>
              </a:lnSpc>
              <a:spcBef>
                <a:spcPct val="0"/>
              </a:spcBef>
              <a:spcAft>
                <a:spcPct val="0"/>
              </a:spcAft>
            </a:pPr>
            <a:r>
              <a:rPr lang="ja-JP" altLang="en-US" sz="8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３回の多数決</a:t>
            </a:r>
          </a:p>
        </p:txBody>
      </p:sp>
      <p:sp>
        <p:nvSpPr>
          <p:cNvPr id="113" name="Text Box 99">
            <a:extLst>
              <a:ext uri="{FF2B5EF4-FFF2-40B4-BE49-F238E27FC236}">
                <a16:creationId xmlns:a16="http://schemas.microsoft.com/office/drawing/2014/main" id="{E7724154-0C84-D4A6-86E9-25AC1851C623}"/>
              </a:ext>
            </a:extLst>
          </p:cNvPr>
          <p:cNvSpPr txBox="1">
            <a:spLocks noChangeAspect="1" noChangeArrowheads="1"/>
          </p:cNvSpPr>
          <p:nvPr/>
        </p:nvSpPr>
        <p:spPr bwMode="auto">
          <a:xfrm>
            <a:off x="4659618" y="3157272"/>
            <a:ext cx="445101" cy="112170"/>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08000">
            <a:noAutofit/>
          </a:bodyPr>
          <a:lstStyle>
            <a:defPPr>
              <a:defRPr lang="ja-JP"/>
            </a:defPPr>
            <a:lvl1pPr defTabSz="914400" fontAlgn="base">
              <a:lnSpc>
                <a:spcPct val="120000"/>
              </a:lnSpc>
              <a:spcBef>
                <a:spcPct val="0"/>
              </a:spcBef>
              <a:spcAft>
                <a:spcPct val="0"/>
              </a:spcAft>
              <a:defRPr sz="600" b="1">
                <a:solidFill>
                  <a:prstClr val="black"/>
                </a:solidFill>
                <a:latin typeface="Yu Gothic UI" panose="020B0500000000000000" pitchFamily="34" charset="-128"/>
                <a:ea typeface="Yu Gothic UI" panose="020B0500000000000000" pitchFamily="34" charset="-128"/>
                <a:cs typeface="Meiryo UI" panose="020B0604030504040204" pitchFamily="50" charset="-128"/>
              </a:defRPr>
            </a:lvl1pPr>
          </a:lstStyle>
          <a:p>
            <a:pPr algn="ctr"/>
            <a:r>
              <a:rPr lang="ja-JP" altLang="en-US" sz="800" dirty="0"/>
              <a:t>１回のみ</a:t>
            </a:r>
          </a:p>
        </p:txBody>
      </p:sp>
      <p:sp>
        <p:nvSpPr>
          <p:cNvPr id="114" name="Line 100">
            <a:extLst>
              <a:ext uri="{FF2B5EF4-FFF2-40B4-BE49-F238E27FC236}">
                <a16:creationId xmlns:a16="http://schemas.microsoft.com/office/drawing/2014/main" id="{69E87BDA-587E-E161-7EEA-01108C0C94F7}"/>
              </a:ext>
            </a:extLst>
          </p:cNvPr>
          <p:cNvSpPr>
            <a:spLocks noChangeAspect="1" noChangeShapeType="1"/>
          </p:cNvSpPr>
          <p:nvPr/>
        </p:nvSpPr>
        <p:spPr bwMode="auto">
          <a:xfrm flipH="1">
            <a:off x="3262563" y="3317292"/>
            <a:ext cx="1928214"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914400" fontAlgn="base">
              <a:lnSpc>
                <a:spcPct val="120000"/>
              </a:lnSpc>
              <a:spcBef>
                <a:spcPct val="0"/>
              </a:spcBef>
              <a:spcAft>
                <a:spcPct val="0"/>
              </a:spcAft>
            </a:pPr>
            <a:endParaRPr lang="ja-JP" altLang="en-US" sz="800" b="1">
              <a:solidFill>
                <a:prstClr val="black"/>
              </a:solidFill>
              <a:latin typeface="Yu Gothic UI" panose="020B0500000000000000" pitchFamily="34" charset="-128"/>
              <a:ea typeface="Yu Gothic UI" panose="020B0500000000000000" pitchFamily="34" charset="-128"/>
            </a:endParaRPr>
          </a:p>
        </p:txBody>
      </p:sp>
      <p:sp>
        <p:nvSpPr>
          <p:cNvPr id="115" name="Text Box 101">
            <a:extLst>
              <a:ext uri="{FF2B5EF4-FFF2-40B4-BE49-F238E27FC236}">
                <a16:creationId xmlns:a16="http://schemas.microsoft.com/office/drawing/2014/main" id="{270691BB-7C7D-E4EB-224C-001C87E67FF2}"/>
              </a:ext>
            </a:extLst>
          </p:cNvPr>
          <p:cNvSpPr txBox="1">
            <a:spLocks noChangeAspect="1" noChangeArrowheads="1"/>
          </p:cNvSpPr>
          <p:nvPr/>
        </p:nvSpPr>
        <p:spPr bwMode="auto">
          <a:xfrm>
            <a:off x="3304869" y="3319370"/>
            <a:ext cx="561342" cy="146728"/>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defTabSz="914400" fontAlgn="base">
              <a:lnSpc>
                <a:spcPct val="120000"/>
              </a:lnSpc>
              <a:spcBef>
                <a:spcPct val="0"/>
              </a:spcBef>
              <a:spcAft>
                <a:spcPct val="0"/>
              </a:spcAft>
            </a:pPr>
            <a:r>
              <a:rPr lang="ja-JP" altLang="en-US" sz="8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精度（高）</a:t>
            </a:r>
          </a:p>
        </p:txBody>
      </p:sp>
      <p:sp>
        <p:nvSpPr>
          <p:cNvPr id="116" name="Text Box 102">
            <a:extLst>
              <a:ext uri="{FF2B5EF4-FFF2-40B4-BE49-F238E27FC236}">
                <a16:creationId xmlns:a16="http://schemas.microsoft.com/office/drawing/2014/main" id="{30BF0ECA-5DC3-4925-5308-AEE6E13C8AB6}"/>
              </a:ext>
            </a:extLst>
          </p:cNvPr>
          <p:cNvSpPr txBox="1">
            <a:spLocks noChangeAspect="1" noChangeArrowheads="1"/>
          </p:cNvSpPr>
          <p:nvPr/>
        </p:nvSpPr>
        <p:spPr bwMode="auto">
          <a:xfrm>
            <a:off x="4663808" y="3319370"/>
            <a:ext cx="561342" cy="146728"/>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defTabSz="914400" fontAlgn="base">
              <a:lnSpc>
                <a:spcPct val="120000"/>
              </a:lnSpc>
              <a:spcBef>
                <a:spcPct val="0"/>
              </a:spcBef>
              <a:spcAft>
                <a:spcPct val="0"/>
              </a:spcAft>
            </a:pPr>
            <a:r>
              <a:rPr lang="ja-JP" altLang="en-US" sz="80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精度（低）</a:t>
            </a:r>
          </a:p>
        </p:txBody>
      </p:sp>
      <p:sp>
        <p:nvSpPr>
          <p:cNvPr id="129" name="Line 158">
            <a:extLst>
              <a:ext uri="{FF2B5EF4-FFF2-40B4-BE49-F238E27FC236}">
                <a16:creationId xmlns:a16="http://schemas.microsoft.com/office/drawing/2014/main" id="{D9F0BB8F-9C5E-6877-1FDB-74253BA7F51D}"/>
              </a:ext>
            </a:extLst>
          </p:cNvPr>
          <p:cNvSpPr>
            <a:spLocks noChangeShapeType="1"/>
          </p:cNvSpPr>
          <p:nvPr/>
        </p:nvSpPr>
        <p:spPr bwMode="auto">
          <a:xfrm>
            <a:off x="2786149" y="4643185"/>
            <a:ext cx="328797" cy="287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914400" fontAlgn="base">
              <a:lnSpc>
                <a:spcPct val="120000"/>
              </a:lnSpc>
              <a:spcBef>
                <a:spcPct val="0"/>
              </a:spcBef>
              <a:spcAft>
                <a:spcPct val="0"/>
              </a:spcAft>
            </a:pPr>
            <a:endParaRPr lang="ja-JP" altLang="en-US" sz="3200" b="1">
              <a:solidFill>
                <a:prstClr val="black"/>
              </a:solidFill>
              <a:latin typeface="Yu Gothic UI" panose="020B0500000000000000" pitchFamily="34" charset="-128"/>
              <a:ea typeface="Yu Gothic UI" panose="020B0500000000000000" pitchFamily="34" charset="-128"/>
            </a:endParaRPr>
          </a:p>
        </p:txBody>
      </p:sp>
      <p:sp>
        <p:nvSpPr>
          <p:cNvPr id="130" name="Text Box 159">
            <a:extLst>
              <a:ext uri="{FF2B5EF4-FFF2-40B4-BE49-F238E27FC236}">
                <a16:creationId xmlns:a16="http://schemas.microsoft.com/office/drawing/2014/main" id="{9BEB2FCE-A1CF-0EED-906C-5030BC3EB554}"/>
              </a:ext>
            </a:extLst>
          </p:cNvPr>
          <p:cNvSpPr txBox="1">
            <a:spLocks noChangeArrowheads="1"/>
          </p:cNvSpPr>
          <p:nvPr/>
        </p:nvSpPr>
        <p:spPr bwMode="auto">
          <a:xfrm>
            <a:off x="3021653" y="4509077"/>
            <a:ext cx="1380507" cy="268215"/>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fontAlgn="base">
              <a:lnSpc>
                <a:spcPct val="120000"/>
              </a:lnSpc>
              <a:spcBef>
                <a:spcPct val="0"/>
              </a:spcBef>
              <a:spcAft>
                <a:spcPct val="0"/>
              </a:spcAft>
            </a:pPr>
            <a:r>
              <a:rPr lang="ja-JP" altLang="en-US" sz="1050" b="1"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無駄な照射範囲設定</a:t>
            </a:r>
          </a:p>
        </p:txBody>
      </p:sp>
      <p:grpSp>
        <p:nvGrpSpPr>
          <p:cNvPr id="8" name="グループ化 7">
            <a:extLst>
              <a:ext uri="{FF2B5EF4-FFF2-40B4-BE49-F238E27FC236}">
                <a16:creationId xmlns:a16="http://schemas.microsoft.com/office/drawing/2014/main" id="{A2F755F3-61CC-C31A-10C8-2C44EC637840}"/>
              </a:ext>
            </a:extLst>
          </p:cNvPr>
          <p:cNvGrpSpPr>
            <a:grpSpLocks noChangeAspect="1"/>
          </p:cNvGrpSpPr>
          <p:nvPr/>
        </p:nvGrpSpPr>
        <p:grpSpPr>
          <a:xfrm>
            <a:off x="3262571" y="1443521"/>
            <a:ext cx="498397" cy="1721153"/>
            <a:chOff x="3262572" y="1466389"/>
            <a:chExt cx="455446" cy="1572813"/>
          </a:xfrm>
        </p:grpSpPr>
        <p:pic>
          <p:nvPicPr>
            <p:cNvPr id="94" name="Picture 76">
              <a:extLst>
                <a:ext uri="{FF2B5EF4-FFF2-40B4-BE49-F238E27FC236}">
                  <a16:creationId xmlns:a16="http://schemas.microsoft.com/office/drawing/2014/main" id="{4FA52524-3A90-5BB1-DEA0-8F7F50307D82}"/>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4384" y="1528962"/>
              <a:ext cx="211823" cy="107525"/>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77">
              <a:extLst>
                <a:ext uri="{FF2B5EF4-FFF2-40B4-BE49-F238E27FC236}">
                  <a16:creationId xmlns:a16="http://schemas.microsoft.com/office/drawing/2014/main" id="{744C3DBA-CC50-ADC3-44EA-3E6C6B4F9C66}"/>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63416" y="1754763"/>
              <a:ext cx="253758" cy="129029"/>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78">
              <a:extLst>
                <a:ext uri="{FF2B5EF4-FFF2-40B4-BE49-F238E27FC236}">
                  <a16:creationId xmlns:a16="http://schemas.microsoft.com/office/drawing/2014/main" id="{BC3EAD53-98A5-8A98-CEB2-116EDD468C23}"/>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341374" y="1991317"/>
              <a:ext cx="297843" cy="150534"/>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79">
              <a:extLst>
                <a:ext uri="{FF2B5EF4-FFF2-40B4-BE49-F238E27FC236}">
                  <a16:creationId xmlns:a16="http://schemas.microsoft.com/office/drawing/2014/main" id="{7C1246C3-E42D-3AEE-AC6E-DA14FFC0BB98}"/>
                </a:ext>
              </a:extLst>
            </p:cNvPr>
            <p:cNvPicPr preferRelativeResize="0">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319869" y="2246151"/>
              <a:ext cx="340853" cy="173114"/>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80">
              <a:extLst>
                <a:ext uri="{FF2B5EF4-FFF2-40B4-BE49-F238E27FC236}">
                  <a16:creationId xmlns:a16="http://schemas.microsoft.com/office/drawing/2014/main" id="{8B0F5E3C-5E9E-C756-5B8A-0530483958CE}"/>
                </a:ext>
              </a:extLst>
            </p:cNvPr>
            <p:cNvPicPr preferRelativeResize="0">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297826" y="2518187"/>
              <a:ext cx="384938" cy="195695"/>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81">
              <a:extLst>
                <a:ext uri="{FF2B5EF4-FFF2-40B4-BE49-F238E27FC236}">
                  <a16:creationId xmlns:a16="http://schemas.microsoft.com/office/drawing/2014/main" id="{0E530EA8-4846-3D2C-4912-F3A9A317E0F5}"/>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277397" y="2776246"/>
              <a:ext cx="425797" cy="216125"/>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a:extLst>
                <a:ext uri="{FF2B5EF4-FFF2-40B4-BE49-F238E27FC236}">
                  <a16:creationId xmlns:a16="http://schemas.microsoft.com/office/drawing/2014/main" id="{1185CE51-1320-12BA-5B59-D925E68B90F4}"/>
                </a:ext>
              </a:extLst>
            </p:cNvPr>
            <p:cNvSpPr/>
            <p:nvPr/>
          </p:nvSpPr>
          <p:spPr>
            <a:xfrm>
              <a:off x="3262572" y="1466389"/>
              <a:ext cx="455446" cy="1572813"/>
            </a:xfrm>
            <a:prstGeom prst="rect">
              <a:avLst/>
            </a:prstGeom>
            <a:no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00839F53-F7DD-6154-4D35-8C11A02ECCE4}"/>
              </a:ext>
            </a:extLst>
          </p:cNvPr>
          <p:cNvGrpSpPr>
            <a:grpSpLocks noChangeAspect="1"/>
          </p:cNvGrpSpPr>
          <p:nvPr/>
        </p:nvGrpSpPr>
        <p:grpSpPr>
          <a:xfrm>
            <a:off x="3949401" y="1443521"/>
            <a:ext cx="498397" cy="1721153"/>
            <a:chOff x="3762144" y="1466389"/>
            <a:chExt cx="455446" cy="1572813"/>
          </a:xfrm>
        </p:grpSpPr>
        <p:pic>
          <p:nvPicPr>
            <p:cNvPr id="100" name="Picture 82">
              <a:extLst>
                <a:ext uri="{FF2B5EF4-FFF2-40B4-BE49-F238E27FC236}">
                  <a16:creationId xmlns:a16="http://schemas.microsoft.com/office/drawing/2014/main" id="{B4BF38D8-58E5-180A-0E88-382E70562E5D}"/>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3955" y="1535413"/>
              <a:ext cx="211824" cy="107525"/>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83">
              <a:extLst>
                <a:ext uri="{FF2B5EF4-FFF2-40B4-BE49-F238E27FC236}">
                  <a16:creationId xmlns:a16="http://schemas.microsoft.com/office/drawing/2014/main" id="{09A18C46-FAD0-3015-1EC5-8F85CF7DC14B}"/>
                </a:ext>
              </a:extLst>
            </p:cNvPr>
            <p:cNvPicPr preferRelativeResize="0">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829118" y="2131099"/>
              <a:ext cx="321498" cy="163437"/>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84">
              <a:extLst>
                <a:ext uri="{FF2B5EF4-FFF2-40B4-BE49-F238E27FC236}">
                  <a16:creationId xmlns:a16="http://schemas.microsoft.com/office/drawing/2014/main" id="{0AF5E871-6291-C28C-6648-642BA3A5EB9E}"/>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776969" y="2776246"/>
              <a:ext cx="425797" cy="216125"/>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a:extLst>
                <a:ext uri="{FF2B5EF4-FFF2-40B4-BE49-F238E27FC236}">
                  <a16:creationId xmlns:a16="http://schemas.microsoft.com/office/drawing/2014/main" id="{B09C019B-2FAF-31DD-E396-B47B08DEC149}"/>
                </a:ext>
              </a:extLst>
            </p:cNvPr>
            <p:cNvSpPr/>
            <p:nvPr/>
          </p:nvSpPr>
          <p:spPr>
            <a:xfrm>
              <a:off x="3762144" y="1466389"/>
              <a:ext cx="455446" cy="1572813"/>
            </a:xfrm>
            <a:prstGeom prst="rect">
              <a:avLst/>
            </a:prstGeom>
            <a:no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5">
            <a:extLst>
              <a:ext uri="{FF2B5EF4-FFF2-40B4-BE49-F238E27FC236}">
                <a16:creationId xmlns:a16="http://schemas.microsoft.com/office/drawing/2014/main" id="{F9A77852-F37E-8DFB-75FC-28A84212A257}"/>
              </a:ext>
            </a:extLst>
          </p:cNvPr>
          <p:cNvGrpSpPr>
            <a:grpSpLocks noChangeAspect="1"/>
          </p:cNvGrpSpPr>
          <p:nvPr/>
        </p:nvGrpSpPr>
        <p:grpSpPr>
          <a:xfrm>
            <a:off x="4636230" y="1443521"/>
            <a:ext cx="498397" cy="1721153"/>
            <a:chOff x="4263447" y="1466389"/>
            <a:chExt cx="455446" cy="1572813"/>
          </a:xfrm>
        </p:grpSpPr>
        <p:pic>
          <p:nvPicPr>
            <p:cNvPr id="110" name="Picture 96">
              <a:extLst>
                <a:ext uri="{FF2B5EF4-FFF2-40B4-BE49-F238E27FC236}">
                  <a16:creationId xmlns:a16="http://schemas.microsoft.com/office/drawing/2014/main" id="{8CB65FD3-A16A-D568-9EFC-3FEFBD8983AA}"/>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278272" y="2774096"/>
              <a:ext cx="425797" cy="216125"/>
            </a:xfrm>
            <a:prstGeom prst="rect">
              <a:avLst/>
            </a:prstGeom>
            <a:noFill/>
            <a:ln>
              <a:noFill/>
            </a:ln>
            <a:effectLst/>
            <a:extLst>
              <a:ext uri="{909E8E84-426E-40DD-AFC4-6F175D3DCCD1}">
                <a14:hiddenFill xmlns:a14="http://schemas.microsoft.com/office/drawing/2010/main">
                  <a:solidFill>
                    <a:srgbClr val="FFE0C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a:extLst>
                <a:ext uri="{FF2B5EF4-FFF2-40B4-BE49-F238E27FC236}">
                  <a16:creationId xmlns:a16="http://schemas.microsoft.com/office/drawing/2014/main" id="{5904C784-DBB7-0BAA-BECB-F0B2F1A25EF4}"/>
                </a:ext>
              </a:extLst>
            </p:cNvPr>
            <p:cNvSpPr/>
            <p:nvPr/>
          </p:nvSpPr>
          <p:spPr>
            <a:xfrm>
              <a:off x="4263447" y="1466389"/>
              <a:ext cx="455446" cy="1572813"/>
            </a:xfrm>
            <a:prstGeom prst="rect">
              <a:avLst/>
            </a:prstGeom>
            <a:no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矢印: 下 10">
            <a:extLst>
              <a:ext uri="{FF2B5EF4-FFF2-40B4-BE49-F238E27FC236}">
                <a16:creationId xmlns:a16="http://schemas.microsoft.com/office/drawing/2014/main" id="{91F80CCB-F110-69D5-F298-0E64602C6D8A}"/>
              </a:ext>
            </a:extLst>
          </p:cNvPr>
          <p:cNvSpPr>
            <a:spLocks noChangeAspect="1"/>
          </p:cNvSpPr>
          <p:nvPr/>
        </p:nvSpPr>
        <p:spPr>
          <a:xfrm>
            <a:off x="5190777" y="1443695"/>
            <a:ext cx="151318" cy="1726161"/>
          </a:xfrm>
          <a:prstGeom prst="downArrow">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中かっこ 15">
            <a:extLst>
              <a:ext uri="{FF2B5EF4-FFF2-40B4-BE49-F238E27FC236}">
                <a16:creationId xmlns:a16="http://schemas.microsoft.com/office/drawing/2014/main" id="{57802B8E-6BE4-13F5-A43A-E39635ED9D40}"/>
              </a:ext>
            </a:extLst>
          </p:cNvPr>
          <p:cNvSpPr/>
          <p:nvPr/>
        </p:nvSpPr>
        <p:spPr>
          <a:xfrm>
            <a:off x="2657314" y="4580398"/>
            <a:ext cx="148968" cy="134186"/>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828313EA-EF49-4584-A5C9-BA3934130105}"/>
              </a:ext>
            </a:extLst>
          </p:cNvPr>
          <p:cNvPicPr>
            <a:picLocks noChangeAspect="1"/>
          </p:cNvPicPr>
          <p:nvPr/>
        </p:nvPicPr>
        <p:blipFill>
          <a:blip r:embed="rId10"/>
          <a:stretch>
            <a:fillRect/>
          </a:stretch>
        </p:blipFill>
        <p:spPr>
          <a:xfrm>
            <a:off x="6147517" y="625897"/>
            <a:ext cx="2415323" cy="1982469"/>
          </a:xfrm>
          <a:prstGeom prst="rect">
            <a:avLst/>
          </a:prstGeom>
        </p:spPr>
      </p:pic>
      <p:pic>
        <p:nvPicPr>
          <p:cNvPr id="18" name="図 17">
            <a:extLst>
              <a:ext uri="{FF2B5EF4-FFF2-40B4-BE49-F238E27FC236}">
                <a16:creationId xmlns:a16="http://schemas.microsoft.com/office/drawing/2014/main" id="{7D49BBA8-8E04-CCBF-7B4B-E9266F32DE86}"/>
              </a:ext>
            </a:extLst>
          </p:cNvPr>
          <p:cNvPicPr>
            <a:picLocks noChangeAspect="1"/>
          </p:cNvPicPr>
          <p:nvPr/>
        </p:nvPicPr>
        <p:blipFill>
          <a:blip r:embed="rId11"/>
          <a:stretch>
            <a:fillRect/>
          </a:stretch>
        </p:blipFill>
        <p:spPr>
          <a:xfrm>
            <a:off x="6273959" y="2656894"/>
            <a:ext cx="2258764" cy="1719221"/>
          </a:xfrm>
          <a:prstGeom prst="rect">
            <a:avLst/>
          </a:prstGeom>
        </p:spPr>
      </p:pic>
      <p:pic>
        <p:nvPicPr>
          <p:cNvPr id="20" name="図 19">
            <a:extLst>
              <a:ext uri="{FF2B5EF4-FFF2-40B4-BE49-F238E27FC236}">
                <a16:creationId xmlns:a16="http://schemas.microsoft.com/office/drawing/2014/main" id="{DE52A74B-DAF3-1FB6-DFC9-4E75BC33E906}"/>
              </a:ext>
            </a:extLst>
          </p:cNvPr>
          <p:cNvPicPr>
            <a:picLocks noChangeAspect="1"/>
          </p:cNvPicPr>
          <p:nvPr/>
        </p:nvPicPr>
        <p:blipFill>
          <a:blip r:embed="rId12"/>
          <a:stretch>
            <a:fillRect/>
          </a:stretch>
        </p:blipFill>
        <p:spPr>
          <a:xfrm>
            <a:off x="1299528" y="1519884"/>
            <a:ext cx="1830971" cy="1532301"/>
          </a:xfrm>
          <a:prstGeom prst="rect">
            <a:avLst/>
          </a:prstGeom>
        </p:spPr>
      </p:pic>
      <p:sp>
        <p:nvSpPr>
          <p:cNvPr id="107" name="Line 91">
            <a:extLst>
              <a:ext uri="{FF2B5EF4-FFF2-40B4-BE49-F238E27FC236}">
                <a16:creationId xmlns:a16="http://schemas.microsoft.com/office/drawing/2014/main" id="{97AF9ABA-FB9E-BD36-F7E6-E5B0D6A6E97C}"/>
              </a:ext>
            </a:extLst>
          </p:cNvPr>
          <p:cNvSpPr>
            <a:spLocks noChangeAspect="1" noChangeShapeType="1"/>
          </p:cNvSpPr>
          <p:nvPr/>
        </p:nvSpPr>
        <p:spPr bwMode="auto">
          <a:xfrm rot="5400000">
            <a:off x="2797259" y="1103701"/>
            <a:ext cx="1181" cy="917792"/>
          </a:xfrm>
          <a:prstGeom prst="line">
            <a:avLst/>
          </a:prstGeom>
          <a:noFill/>
          <a:ln w="7938" cap="rnd">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pPr algn="ctr" defTabSz="914400" fontAlgn="base">
              <a:lnSpc>
                <a:spcPct val="120000"/>
              </a:lnSpc>
              <a:spcBef>
                <a:spcPct val="0"/>
              </a:spcBef>
              <a:spcAft>
                <a:spcPct val="0"/>
              </a:spcAft>
            </a:pPr>
            <a:endParaRPr lang="ja-JP" altLang="en-US" sz="3200" b="1">
              <a:solidFill>
                <a:prstClr val="black"/>
              </a:solidFill>
              <a:latin typeface="Yu Gothic UI" panose="020B0500000000000000" pitchFamily="34" charset="-128"/>
              <a:ea typeface="Yu Gothic UI" panose="020B0500000000000000" pitchFamily="34" charset="-128"/>
            </a:endParaRPr>
          </a:p>
        </p:txBody>
      </p:sp>
      <p:sp>
        <p:nvSpPr>
          <p:cNvPr id="106" name="Line 90">
            <a:extLst>
              <a:ext uri="{FF2B5EF4-FFF2-40B4-BE49-F238E27FC236}">
                <a16:creationId xmlns:a16="http://schemas.microsoft.com/office/drawing/2014/main" id="{8ADBE54D-9A41-A0DD-4ABF-34541BEF07BC}"/>
              </a:ext>
            </a:extLst>
          </p:cNvPr>
          <p:cNvSpPr>
            <a:spLocks noChangeAspect="1" noChangeShapeType="1"/>
          </p:cNvSpPr>
          <p:nvPr/>
        </p:nvSpPr>
        <p:spPr bwMode="auto">
          <a:xfrm rot="5400000">
            <a:off x="2812064" y="2514406"/>
            <a:ext cx="1181" cy="886030"/>
          </a:xfrm>
          <a:prstGeom prst="line">
            <a:avLst/>
          </a:prstGeom>
          <a:noFill/>
          <a:ln w="7938" cap="rnd">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pPr algn="ctr" defTabSz="914400" fontAlgn="base">
              <a:lnSpc>
                <a:spcPct val="120000"/>
              </a:lnSpc>
              <a:spcBef>
                <a:spcPct val="0"/>
              </a:spcBef>
              <a:spcAft>
                <a:spcPct val="0"/>
              </a:spcAft>
            </a:pPr>
            <a:endParaRPr lang="ja-JP" altLang="en-US" sz="3200" b="1">
              <a:solidFill>
                <a:prstClr val="black"/>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1001777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CE13C3FB-DCD9-9F6E-A385-F41C17168786}"/>
              </a:ext>
            </a:extLst>
          </p:cNvPr>
          <p:cNvSpPr>
            <a:spLocks noChangeAspect="1"/>
          </p:cNvSpPr>
          <p:nvPr/>
        </p:nvSpPr>
        <p:spPr>
          <a:xfrm>
            <a:off x="1049556" y="1798745"/>
            <a:ext cx="7241004" cy="2842165"/>
          </a:xfrm>
          <a:prstGeom prst="rect">
            <a:avLst/>
          </a:prstGeom>
          <a:solidFill>
            <a:srgbClr val="CCFFCC"/>
          </a:solidFill>
          <a:ln>
            <a:noFill/>
          </a:ln>
          <a:effectLst/>
          <a:scene3d>
            <a:camera prst="orthographicFront"/>
            <a:lightRig rig="threePt" dir="t"/>
          </a:scene3d>
          <a:sp3d>
            <a:bevelT w="127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投光器の設置方法　補足</a:t>
            </a:r>
          </a:p>
        </p:txBody>
      </p:sp>
      <p:sp>
        <p:nvSpPr>
          <p:cNvPr id="3" name="AutoShape 49">
            <a:extLst>
              <a:ext uri="{FF2B5EF4-FFF2-40B4-BE49-F238E27FC236}">
                <a16:creationId xmlns:a16="http://schemas.microsoft.com/office/drawing/2014/main" id="{3DDC35AC-683B-CD38-88E7-C323443C32EB}"/>
              </a:ext>
            </a:extLst>
          </p:cNvPr>
          <p:cNvSpPr>
            <a:spLocks noChangeArrowheads="1"/>
          </p:cNvSpPr>
          <p:nvPr/>
        </p:nvSpPr>
        <p:spPr bwMode="auto">
          <a:xfrm>
            <a:off x="5245978" y="1908536"/>
            <a:ext cx="2724269" cy="289441"/>
          </a:xfrm>
          <a:prstGeom prst="roundRect">
            <a:avLst>
              <a:gd name="adj" fmla="val 16667"/>
            </a:avLst>
          </a:prstGeom>
          <a:solidFill>
            <a:srgbClr val="FFE0C1"/>
          </a:solidFill>
          <a:ln>
            <a:noFill/>
          </a:ln>
          <a:effectLst>
            <a:prstShdw prst="shdw17" dist="17961" dir="2700000">
              <a:srgbClr val="FFE0C1">
                <a:gamma/>
                <a:shade val="60000"/>
                <a:invGamma/>
              </a:srgbClr>
            </a:prst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spAutoFit/>
          </a:bodyPr>
          <a:lstStyle/>
          <a:p>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２台で照射範囲を上下方向に広げたイメージ</a:t>
            </a:r>
          </a:p>
        </p:txBody>
      </p:sp>
      <p:sp>
        <p:nvSpPr>
          <p:cNvPr id="4" name="AutoShape 54">
            <a:extLst>
              <a:ext uri="{FF2B5EF4-FFF2-40B4-BE49-F238E27FC236}">
                <a16:creationId xmlns:a16="http://schemas.microsoft.com/office/drawing/2014/main" id="{BFE1795E-C75B-B9AC-96FB-F18D8FD76906}"/>
              </a:ext>
            </a:extLst>
          </p:cNvPr>
          <p:cNvSpPr>
            <a:spLocks noChangeArrowheads="1"/>
          </p:cNvSpPr>
          <p:nvPr/>
        </p:nvSpPr>
        <p:spPr bwMode="auto">
          <a:xfrm>
            <a:off x="1049556" y="735712"/>
            <a:ext cx="5374104" cy="870347"/>
          </a:xfrm>
          <a:prstGeom prst="foldedCorner">
            <a:avLst>
              <a:gd name="adj" fmla="val 10440"/>
            </a:avLst>
          </a:prstGeom>
          <a:solidFill>
            <a:srgbClr val="FFCCFF"/>
          </a:solidFill>
          <a:ln w="9525" algn="ctr">
            <a:solidFill>
              <a:srgbClr val="008000"/>
            </a:solidFill>
            <a:round/>
            <a:headEnd/>
            <a:tailEnd/>
          </a:ln>
          <a:effectLst/>
          <a:extLst>
            <a:ext uri="{AF507438-7753-43E0-B8FC-AC1667EBCBE1}">
              <a14:hiddenEffects xmlns:a14="http://schemas.microsoft.com/office/drawing/2010/main">
                <a:effectLst>
                  <a:outerShdw dist="17961" dir="2700000" algn="ctr" rotWithShape="0">
                    <a:srgbClr val="008000">
                      <a:gamma/>
                      <a:shade val="60000"/>
                      <a:invGamma/>
                    </a:srgbClr>
                  </a:outerShdw>
                </a:effectLst>
              </a14:hiddenEffects>
            </a:ext>
          </a:extLst>
        </p:spPr>
        <p:txBody>
          <a:bodyPr lIns="13500" tIns="8100" rIns="13500" bIns="8100" anchor="ctr"/>
          <a:lstStyle/>
          <a:p>
            <a:r>
              <a:rPr lang="en-US" altLang="ja-JP" sz="14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a:t>
            </a:r>
            <a:r>
              <a:rPr lang="ja-JP" altLang="en-US" sz="1400" u="sng"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投光器を複数台設置し、照射範囲を広げる場合</a:t>
            </a:r>
          </a:p>
          <a:p>
            <a:endPar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endParaRPr>
          </a:p>
          <a:p>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車両の動線を考慮し、ナンバープレートが画面幅　</a:t>
            </a:r>
            <a:r>
              <a:rPr lang="en-US" altLang="ja-JP"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160pixel</a:t>
            </a:r>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以上に表示される範囲で、</a:t>
            </a:r>
          </a:p>
          <a:p>
            <a:r>
              <a:rPr lang="ja-JP" altLang="en-US" sz="110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　　　ナンバープレートが明るく鮮明に撮影できるよう配慮する</a:t>
            </a:r>
          </a:p>
        </p:txBody>
      </p:sp>
      <p:pic>
        <p:nvPicPr>
          <p:cNvPr id="6" name="図 5">
            <a:extLst>
              <a:ext uri="{FF2B5EF4-FFF2-40B4-BE49-F238E27FC236}">
                <a16:creationId xmlns:a16="http://schemas.microsoft.com/office/drawing/2014/main" id="{8443D754-4056-4DDA-7D23-2A8BAA347B0C}"/>
              </a:ext>
            </a:extLst>
          </p:cNvPr>
          <p:cNvPicPr>
            <a:picLocks noChangeAspect="1"/>
          </p:cNvPicPr>
          <p:nvPr/>
        </p:nvPicPr>
        <p:blipFill>
          <a:blip r:embed="rId2"/>
          <a:stretch>
            <a:fillRect/>
          </a:stretch>
        </p:blipFill>
        <p:spPr>
          <a:xfrm>
            <a:off x="1229753" y="2265071"/>
            <a:ext cx="6864691" cy="2304488"/>
          </a:xfrm>
          <a:prstGeom prst="rect">
            <a:avLst/>
          </a:prstGeom>
        </p:spPr>
      </p:pic>
    </p:spTree>
    <p:extLst>
      <p:ext uri="{BB962C8B-B14F-4D97-AF65-F5344CB8AC3E}">
        <p14:creationId xmlns:p14="http://schemas.microsoft.com/office/powerpoint/2010/main" val="26288955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投光器の調整</a:t>
            </a:r>
          </a:p>
        </p:txBody>
      </p:sp>
      <p:sp>
        <p:nvSpPr>
          <p:cNvPr id="3" name="角丸四角形 2">
            <a:extLst>
              <a:ext uri="{FF2B5EF4-FFF2-40B4-BE49-F238E27FC236}">
                <a16:creationId xmlns:a16="http://schemas.microsoft.com/office/drawing/2014/main" id="{B7BEA1FF-4BCA-CA04-3123-2B30DC54093C}"/>
              </a:ext>
            </a:extLst>
          </p:cNvPr>
          <p:cNvSpPr/>
          <p:nvPr/>
        </p:nvSpPr>
        <p:spPr>
          <a:xfrm>
            <a:off x="340560" y="714254"/>
            <a:ext cx="4284780" cy="3781546"/>
          </a:xfrm>
          <a:prstGeom prst="roundRect">
            <a:avLst/>
          </a:prstGeom>
          <a:solidFill>
            <a:srgbClr val="FDFCDC"/>
          </a:solidFill>
          <a:ln w="12700" cap="flat" cmpd="sng" algn="ctr">
            <a:solidFill>
              <a:srgbClr val="5B9BD5">
                <a:shade val="50000"/>
              </a:srgbClr>
            </a:solidFill>
            <a:prstDash val="solid"/>
            <a:miter lim="800000"/>
          </a:ln>
          <a:effectLst/>
        </p:spPr>
        <p:txBody>
          <a:bodyPr rtlCol="0" anchor="ctr"/>
          <a:lstStyle/>
          <a:p>
            <a:pPr>
              <a:defRPr/>
            </a:pPr>
            <a:r>
              <a:rPr kumimoji="0" lang="ja-JP" altLang="en-US" sz="1100" kern="0" dirty="0">
                <a:solidFill>
                  <a:prstClr val="black"/>
                </a:solidFill>
                <a:latin typeface="Yu Gothic UI" panose="020B0500000000000000" pitchFamily="34" charset="-128"/>
                <a:ea typeface="Yu Gothic UI" panose="020B0500000000000000" pitchFamily="34" charset="-128"/>
              </a:rPr>
              <a:t>投光器を設置したが、認識度が悪いときは以下を確認ください。</a:t>
            </a:r>
            <a:br>
              <a:rPr kumimoji="0" lang="en-US" altLang="ja-JP" sz="1100" kern="0" dirty="0">
                <a:solidFill>
                  <a:prstClr val="black"/>
                </a:solidFill>
                <a:latin typeface="Yu Gothic UI" panose="020B0500000000000000" pitchFamily="34" charset="-128"/>
                <a:ea typeface="Yu Gothic UI" panose="020B0500000000000000" pitchFamily="34" charset="-128"/>
              </a:rPr>
            </a:br>
            <a:br>
              <a:rPr kumimoji="0" lang="en-US" altLang="ja-JP" sz="1100" kern="0" dirty="0">
                <a:solidFill>
                  <a:prstClr val="black"/>
                </a:solidFill>
                <a:latin typeface="Yu Gothic UI" panose="020B0500000000000000" pitchFamily="34" charset="-128"/>
                <a:ea typeface="Yu Gothic UI" panose="020B0500000000000000" pitchFamily="34" charset="-128"/>
              </a:rPr>
            </a:br>
            <a:r>
              <a:rPr kumimoji="0" lang="ja-JP" altLang="en-US" sz="1100" kern="0" dirty="0">
                <a:solidFill>
                  <a:prstClr val="black"/>
                </a:solidFill>
                <a:latin typeface="Yu Gothic UI" panose="020B0500000000000000" pitchFamily="34" charset="-128"/>
                <a:ea typeface="Yu Gothic UI" panose="020B0500000000000000" pitchFamily="34" charset="-128"/>
              </a:rPr>
              <a:t>①投光器の向きが適切であるか？　</a:t>
            </a:r>
            <a:br>
              <a:rPr kumimoji="0" lang="en-US" altLang="ja-JP" sz="1100" kern="0" dirty="0">
                <a:solidFill>
                  <a:prstClr val="black"/>
                </a:solidFill>
                <a:latin typeface="Yu Gothic UI" panose="020B0500000000000000" pitchFamily="34" charset="-128"/>
                <a:ea typeface="Yu Gothic UI" panose="020B0500000000000000" pitchFamily="34" charset="-128"/>
              </a:rPr>
            </a:br>
            <a:r>
              <a:rPr kumimoji="0" lang="ja-JP" altLang="en-US" sz="1100" kern="0" dirty="0">
                <a:solidFill>
                  <a:prstClr val="black"/>
                </a:solidFill>
                <a:latin typeface="Yu Gothic UI" panose="020B0500000000000000" pitchFamily="34" charset="-128"/>
                <a:ea typeface="Yu Gothic UI" panose="020B0500000000000000" pitchFamily="34" charset="-128"/>
              </a:rPr>
              <a:t>　　画面を見ながら投光器の電源の</a:t>
            </a:r>
            <a:r>
              <a:rPr kumimoji="0" lang="en-US" altLang="ja-JP" sz="1100" kern="0" dirty="0">
                <a:solidFill>
                  <a:prstClr val="black"/>
                </a:solidFill>
                <a:latin typeface="Yu Gothic UI" panose="020B0500000000000000" pitchFamily="34" charset="-128"/>
                <a:ea typeface="Yu Gothic UI" panose="020B0500000000000000" pitchFamily="34" charset="-128"/>
              </a:rPr>
              <a:t>ON/OFF</a:t>
            </a:r>
            <a:r>
              <a:rPr kumimoji="0" lang="ja-JP" altLang="en-US" sz="1100" kern="0" dirty="0">
                <a:solidFill>
                  <a:prstClr val="black"/>
                </a:solidFill>
                <a:latin typeface="Yu Gothic UI" panose="020B0500000000000000" pitchFamily="34" charset="-128"/>
                <a:ea typeface="Yu Gothic UI" panose="020B0500000000000000" pitchFamily="34" charset="-128"/>
              </a:rPr>
              <a:t>をしてください。</a:t>
            </a:r>
            <a:br>
              <a:rPr kumimoji="0" lang="en-US" altLang="ja-JP" sz="1100" kern="0" dirty="0">
                <a:solidFill>
                  <a:prstClr val="black"/>
                </a:solidFill>
                <a:latin typeface="Yu Gothic UI" panose="020B0500000000000000" pitchFamily="34" charset="-128"/>
                <a:ea typeface="Yu Gothic UI" panose="020B0500000000000000" pitchFamily="34" charset="-128"/>
              </a:rPr>
            </a:br>
            <a:r>
              <a:rPr kumimoji="0" lang="ja-JP" altLang="en-US" sz="1100" kern="0" dirty="0">
                <a:solidFill>
                  <a:prstClr val="black"/>
                </a:solidFill>
                <a:latin typeface="Yu Gothic UI" panose="020B0500000000000000" pitchFamily="34" charset="-128"/>
                <a:ea typeface="Yu Gothic UI" panose="020B0500000000000000" pitchFamily="34" charset="-128"/>
              </a:rPr>
              <a:t>　　ナンバーが目視できるか？確認してください。</a:t>
            </a:r>
            <a:br>
              <a:rPr kumimoji="0" lang="en-US" altLang="ja-JP" sz="1100" kern="0" dirty="0">
                <a:solidFill>
                  <a:prstClr val="black"/>
                </a:solidFill>
                <a:latin typeface="Yu Gothic UI" panose="020B0500000000000000" pitchFamily="34" charset="-128"/>
                <a:ea typeface="Yu Gothic UI" panose="020B0500000000000000" pitchFamily="34" charset="-128"/>
              </a:rPr>
            </a:br>
            <a:br>
              <a:rPr kumimoji="0" lang="en-US" altLang="ja-JP" sz="1100" kern="0" dirty="0">
                <a:solidFill>
                  <a:prstClr val="black"/>
                </a:solidFill>
                <a:latin typeface="Yu Gothic UI" panose="020B0500000000000000" pitchFamily="34" charset="-128"/>
                <a:ea typeface="Yu Gothic UI" panose="020B0500000000000000" pitchFamily="34" charset="-128"/>
              </a:rPr>
            </a:br>
            <a:r>
              <a:rPr kumimoji="0" lang="ja-JP" altLang="en-US" sz="1100" kern="0" dirty="0">
                <a:solidFill>
                  <a:prstClr val="black"/>
                </a:solidFill>
                <a:latin typeface="Yu Gothic UI" panose="020B0500000000000000" pitchFamily="34" charset="-128"/>
                <a:ea typeface="Yu Gothic UI" panose="020B0500000000000000" pitchFamily="34" charset="-128"/>
              </a:rPr>
              <a:t>②投光量が適切であるか？</a:t>
            </a:r>
            <a:br>
              <a:rPr kumimoji="0" lang="en-US" altLang="ja-JP" sz="1100" kern="0" dirty="0">
                <a:solidFill>
                  <a:prstClr val="black"/>
                </a:solidFill>
                <a:latin typeface="Yu Gothic UI" panose="020B0500000000000000" pitchFamily="34" charset="-128"/>
                <a:ea typeface="Yu Gothic UI" panose="020B0500000000000000" pitchFamily="34" charset="-128"/>
              </a:rPr>
            </a:br>
            <a:r>
              <a:rPr kumimoji="0" lang="ja-JP" altLang="en-US" sz="1100" kern="0" dirty="0">
                <a:solidFill>
                  <a:prstClr val="black"/>
                </a:solidFill>
                <a:latin typeface="Yu Gothic UI" panose="020B0500000000000000" pitchFamily="34" charset="-128"/>
                <a:ea typeface="Yu Gothic UI" panose="020B0500000000000000" pitchFamily="34" charset="-128"/>
              </a:rPr>
              <a:t>　　画面を見ながら投光器の照射量（</a:t>
            </a:r>
            <a:r>
              <a:rPr kumimoji="0" lang="en-US" altLang="ja-JP" sz="1100" kern="0" dirty="0">
                <a:solidFill>
                  <a:prstClr val="black"/>
                </a:solidFill>
                <a:latin typeface="Yu Gothic UI" panose="020B0500000000000000" pitchFamily="34" charset="-128"/>
                <a:ea typeface="Yu Gothic UI" panose="020B0500000000000000" pitchFamily="34" charset="-128"/>
              </a:rPr>
              <a:t>5</a:t>
            </a:r>
            <a:r>
              <a:rPr kumimoji="0" lang="ja-JP" altLang="en-US" sz="1100" kern="0" dirty="0">
                <a:solidFill>
                  <a:prstClr val="black"/>
                </a:solidFill>
                <a:latin typeface="Yu Gothic UI" panose="020B0500000000000000" pitchFamily="34" charset="-128"/>
                <a:ea typeface="Yu Gothic UI" panose="020B0500000000000000" pitchFamily="34" charset="-128"/>
              </a:rPr>
              <a:t>段階）を調整して</a:t>
            </a:r>
            <a:br>
              <a:rPr kumimoji="0" lang="en-US" altLang="ja-JP" sz="1100" kern="0" dirty="0">
                <a:solidFill>
                  <a:prstClr val="black"/>
                </a:solidFill>
                <a:latin typeface="Yu Gothic UI" panose="020B0500000000000000" pitchFamily="34" charset="-128"/>
                <a:ea typeface="Yu Gothic UI" panose="020B0500000000000000" pitchFamily="34" charset="-128"/>
              </a:rPr>
            </a:br>
            <a:r>
              <a:rPr kumimoji="0" lang="ja-JP" altLang="en-US" sz="1100" kern="0" dirty="0">
                <a:solidFill>
                  <a:prstClr val="black"/>
                </a:solidFill>
                <a:latin typeface="Yu Gothic UI" panose="020B0500000000000000" pitchFamily="34" charset="-128"/>
                <a:ea typeface="Yu Gothic UI" panose="020B0500000000000000" pitchFamily="34" charset="-128"/>
              </a:rPr>
              <a:t>　　ください。目視しやすい光量に調整してください。</a:t>
            </a:r>
            <a:br>
              <a:rPr kumimoji="0" lang="en-US" altLang="ja-JP" sz="1100" kern="0" dirty="0">
                <a:solidFill>
                  <a:prstClr val="black"/>
                </a:solidFill>
                <a:latin typeface="Yu Gothic UI" panose="020B0500000000000000" pitchFamily="34" charset="-128"/>
                <a:ea typeface="Yu Gothic UI" panose="020B0500000000000000" pitchFamily="34" charset="-128"/>
              </a:rPr>
            </a:br>
            <a:br>
              <a:rPr kumimoji="0" lang="en-US" altLang="ja-JP" sz="1100" kern="0" dirty="0">
                <a:solidFill>
                  <a:prstClr val="black"/>
                </a:solidFill>
                <a:latin typeface="Yu Gothic UI" panose="020B0500000000000000" pitchFamily="34" charset="-128"/>
                <a:ea typeface="Yu Gothic UI" panose="020B0500000000000000" pitchFamily="34" charset="-128"/>
              </a:rPr>
            </a:br>
            <a:r>
              <a:rPr kumimoji="0" lang="ja-JP" altLang="en-US" sz="1100" kern="0" dirty="0">
                <a:solidFill>
                  <a:prstClr val="black"/>
                </a:solidFill>
                <a:latin typeface="Yu Gothic UI" panose="020B0500000000000000" pitchFamily="34" charset="-128"/>
                <a:ea typeface="Yu Gothic UI" panose="020B0500000000000000" pitchFamily="34" charset="-128"/>
              </a:rPr>
              <a:t>③ナンバーが反射している場合</a:t>
            </a:r>
            <a:br>
              <a:rPr kumimoji="0" lang="en-US" altLang="ja-JP" sz="1100" kern="0" dirty="0">
                <a:solidFill>
                  <a:prstClr val="black"/>
                </a:solidFill>
                <a:latin typeface="Yu Gothic UI" panose="020B0500000000000000" pitchFamily="34" charset="-128"/>
                <a:ea typeface="Yu Gothic UI" panose="020B0500000000000000" pitchFamily="34" charset="-128"/>
              </a:rPr>
            </a:br>
            <a:r>
              <a:rPr kumimoji="0" lang="ja-JP" altLang="en-US" sz="1100" kern="0" dirty="0">
                <a:solidFill>
                  <a:prstClr val="black"/>
                </a:solidFill>
                <a:latin typeface="Yu Gothic UI" panose="020B0500000000000000" pitchFamily="34" charset="-128"/>
                <a:ea typeface="Yu Gothic UI" panose="020B0500000000000000" pitchFamily="34" charset="-128"/>
              </a:rPr>
              <a:t>　　</a:t>
            </a:r>
            <a:r>
              <a:rPr kumimoji="0" lang="ja-JP" altLang="en-US" sz="1100" kern="0" dirty="0">
                <a:solidFill>
                  <a:srgbClr val="FF0000"/>
                </a:solidFill>
                <a:latin typeface="Yu Gothic UI" panose="020B0500000000000000" pitchFamily="34" charset="-128"/>
                <a:ea typeface="Yu Gothic UI" panose="020B0500000000000000" pitchFamily="34" charset="-128"/>
              </a:rPr>
              <a:t>投光器の位置を移動させて、水平</a:t>
            </a:r>
            <a:r>
              <a:rPr kumimoji="0" lang="en-US" altLang="ja-JP" sz="1100" kern="0" dirty="0">
                <a:solidFill>
                  <a:srgbClr val="FF0000"/>
                </a:solidFill>
                <a:latin typeface="Yu Gothic UI" panose="020B0500000000000000" pitchFamily="34" charset="-128"/>
                <a:ea typeface="Yu Gothic UI" panose="020B0500000000000000" pitchFamily="34" charset="-128"/>
              </a:rPr>
              <a:t>10°</a:t>
            </a:r>
            <a:r>
              <a:rPr kumimoji="0" lang="ja-JP" altLang="en-US" sz="1100" kern="0" dirty="0">
                <a:solidFill>
                  <a:srgbClr val="FF0000"/>
                </a:solidFill>
                <a:latin typeface="Yu Gothic UI" panose="020B0500000000000000" pitchFamily="34" charset="-128"/>
                <a:ea typeface="Yu Gothic UI" panose="020B0500000000000000" pitchFamily="34" charset="-128"/>
              </a:rPr>
              <a:t>程度傾けて投光</a:t>
            </a:r>
            <a:br>
              <a:rPr kumimoji="0" lang="en-US" altLang="ja-JP" sz="1100" kern="0" dirty="0">
                <a:solidFill>
                  <a:srgbClr val="FF0000"/>
                </a:solidFill>
                <a:latin typeface="Yu Gothic UI" panose="020B0500000000000000" pitchFamily="34" charset="-128"/>
                <a:ea typeface="Yu Gothic UI" panose="020B0500000000000000" pitchFamily="34" charset="-128"/>
              </a:rPr>
            </a:br>
            <a:r>
              <a:rPr kumimoji="0" lang="ja-JP" altLang="en-US" sz="1100" kern="0" dirty="0">
                <a:solidFill>
                  <a:srgbClr val="FF0000"/>
                </a:solidFill>
                <a:latin typeface="Yu Gothic UI" panose="020B0500000000000000" pitchFamily="34" charset="-128"/>
                <a:ea typeface="Yu Gothic UI" panose="020B0500000000000000" pitchFamily="34" charset="-128"/>
              </a:rPr>
              <a:t>　　してください。</a:t>
            </a:r>
            <a:br>
              <a:rPr kumimoji="0" lang="en-US" altLang="ja-JP" sz="1100" kern="0" dirty="0">
                <a:solidFill>
                  <a:srgbClr val="FF0000"/>
                </a:solidFill>
                <a:latin typeface="Yu Gothic UI" panose="020B0500000000000000" pitchFamily="34" charset="-128"/>
                <a:ea typeface="Yu Gothic UI" panose="020B0500000000000000" pitchFamily="34" charset="-128"/>
              </a:rPr>
            </a:br>
            <a:br>
              <a:rPr kumimoji="0" lang="en-US" altLang="ja-JP" sz="1100" kern="0" dirty="0">
                <a:solidFill>
                  <a:prstClr val="black"/>
                </a:solidFill>
                <a:latin typeface="Yu Gothic UI" panose="020B0500000000000000" pitchFamily="34" charset="-128"/>
                <a:ea typeface="Yu Gothic UI" panose="020B0500000000000000" pitchFamily="34" charset="-128"/>
              </a:rPr>
            </a:br>
            <a:r>
              <a:rPr kumimoji="0" lang="ja-JP" altLang="en-US" sz="1100" kern="0" dirty="0">
                <a:solidFill>
                  <a:prstClr val="black"/>
                </a:solidFill>
                <a:latin typeface="Yu Gothic UI" panose="020B0500000000000000" pitchFamily="34" charset="-128"/>
                <a:ea typeface="Yu Gothic UI" panose="020B0500000000000000" pitchFamily="34" charset="-128"/>
              </a:rPr>
              <a:t>④調整したが、ナンバーが暗い</a:t>
            </a:r>
            <a:br>
              <a:rPr kumimoji="0" lang="en-US" altLang="ja-JP" sz="1100" kern="0" dirty="0">
                <a:solidFill>
                  <a:prstClr val="black"/>
                </a:solidFill>
                <a:latin typeface="Yu Gothic UI" panose="020B0500000000000000" pitchFamily="34" charset="-128"/>
                <a:ea typeface="Yu Gothic UI" panose="020B0500000000000000" pitchFamily="34" charset="-128"/>
              </a:rPr>
            </a:br>
            <a:r>
              <a:rPr kumimoji="0" lang="ja-JP" altLang="en-US" sz="1100" kern="0" dirty="0">
                <a:solidFill>
                  <a:prstClr val="black"/>
                </a:solidFill>
                <a:latin typeface="Yu Gothic UI" panose="020B0500000000000000" pitchFamily="34" charset="-128"/>
                <a:ea typeface="Yu Gothic UI" panose="020B0500000000000000" pitchFamily="34" charset="-128"/>
              </a:rPr>
              <a:t>　　</a:t>
            </a:r>
            <a:r>
              <a:rPr kumimoji="0" lang="ja-JP" altLang="en-US" sz="1100" kern="0" dirty="0">
                <a:solidFill>
                  <a:srgbClr val="FF0000"/>
                </a:solidFill>
                <a:latin typeface="Yu Gothic UI" panose="020B0500000000000000" pitchFamily="34" charset="-128"/>
                <a:ea typeface="Yu Gothic UI" panose="020B0500000000000000" pitchFamily="34" charset="-128"/>
              </a:rPr>
              <a:t>多少、光量オーバー気味にして、カメラの最大ゲインを</a:t>
            </a:r>
            <a:br>
              <a:rPr kumimoji="0" lang="en-US" altLang="ja-JP" sz="1100" kern="0" dirty="0">
                <a:solidFill>
                  <a:srgbClr val="FF0000"/>
                </a:solidFill>
                <a:latin typeface="Yu Gothic UI" panose="020B0500000000000000" pitchFamily="34" charset="-128"/>
                <a:ea typeface="Yu Gothic UI" panose="020B0500000000000000" pitchFamily="34" charset="-128"/>
              </a:rPr>
            </a:br>
            <a:r>
              <a:rPr kumimoji="0" lang="ja-JP" altLang="en-US" sz="1100" kern="0" dirty="0">
                <a:solidFill>
                  <a:srgbClr val="FF0000"/>
                </a:solidFill>
                <a:latin typeface="Yu Gothic UI" panose="020B0500000000000000" pitchFamily="34" charset="-128"/>
                <a:ea typeface="Yu Gothic UI" panose="020B0500000000000000" pitchFamily="34" charset="-128"/>
              </a:rPr>
              <a:t>　　</a:t>
            </a:r>
            <a:r>
              <a:rPr kumimoji="0" lang="en-US" altLang="ja-JP" sz="1100" kern="0" dirty="0">
                <a:solidFill>
                  <a:srgbClr val="FF0000"/>
                </a:solidFill>
                <a:latin typeface="Yu Gothic UI" panose="020B0500000000000000" pitchFamily="34" charset="-128"/>
                <a:ea typeface="Yu Gothic UI" panose="020B0500000000000000" pitchFamily="34" charset="-128"/>
              </a:rPr>
              <a:t>1,2</a:t>
            </a:r>
            <a:r>
              <a:rPr kumimoji="0" lang="ja-JP" altLang="en-US" sz="1100" kern="0" dirty="0">
                <a:solidFill>
                  <a:srgbClr val="FF0000"/>
                </a:solidFill>
                <a:latin typeface="Yu Gothic UI" panose="020B0500000000000000" pitchFamily="34" charset="-128"/>
                <a:ea typeface="Yu Gothic UI" panose="020B0500000000000000" pitchFamily="34" charset="-128"/>
              </a:rPr>
              <a:t>段階下げてみる。</a:t>
            </a:r>
            <a:br>
              <a:rPr kumimoji="0" lang="en-US" altLang="ja-JP" sz="1100" kern="0" dirty="0">
                <a:solidFill>
                  <a:srgbClr val="FF0000"/>
                </a:solidFill>
                <a:latin typeface="Yu Gothic UI" panose="020B0500000000000000" pitchFamily="34" charset="-128"/>
                <a:ea typeface="Yu Gothic UI" panose="020B0500000000000000" pitchFamily="34" charset="-128"/>
              </a:rPr>
            </a:br>
            <a:r>
              <a:rPr kumimoji="0" lang="ja-JP" altLang="en-US" sz="1100" kern="0" dirty="0">
                <a:solidFill>
                  <a:prstClr val="black"/>
                </a:solidFill>
                <a:latin typeface="Yu Gothic UI" panose="020B0500000000000000" pitchFamily="34" charset="-128"/>
                <a:ea typeface="Yu Gothic UI" panose="020B0500000000000000" pitchFamily="34" charset="-128"/>
              </a:rPr>
              <a:t>　　投光器のレンズを交換し、投光角度を狭くする。</a:t>
            </a:r>
            <a:br>
              <a:rPr kumimoji="0" lang="en-US" altLang="ja-JP" sz="1100" kern="0" dirty="0">
                <a:solidFill>
                  <a:prstClr val="black"/>
                </a:solidFill>
                <a:latin typeface="Yu Gothic UI" panose="020B0500000000000000" pitchFamily="34" charset="-128"/>
                <a:ea typeface="Yu Gothic UI" panose="020B0500000000000000" pitchFamily="34" charset="-128"/>
              </a:rPr>
            </a:br>
            <a:r>
              <a:rPr kumimoji="0" lang="ja-JP" altLang="en-US" sz="1100" kern="0" dirty="0">
                <a:solidFill>
                  <a:prstClr val="black"/>
                </a:solidFill>
                <a:latin typeface="Yu Gothic UI" panose="020B0500000000000000" pitchFamily="34" charset="-128"/>
                <a:ea typeface="Yu Gothic UI" panose="020B0500000000000000" pitchFamily="34" charset="-128"/>
              </a:rPr>
              <a:t>　　投光器の設置位置をカメラに近づける。</a:t>
            </a:r>
            <a:br>
              <a:rPr kumimoji="0" lang="en-US" altLang="ja-JP" sz="1100" kern="0" dirty="0">
                <a:solidFill>
                  <a:prstClr val="black"/>
                </a:solidFill>
                <a:latin typeface="Yu Gothic UI" panose="020B0500000000000000" pitchFamily="34" charset="-128"/>
                <a:ea typeface="Yu Gothic UI" panose="020B0500000000000000" pitchFamily="34" charset="-128"/>
              </a:rPr>
            </a:br>
            <a:r>
              <a:rPr kumimoji="0" lang="ja-JP" altLang="en-US" sz="1100" kern="0" dirty="0">
                <a:solidFill>
                  <a:prstClr val="black"/>
                </a:solidFill>
                <a:latin typeface="Yu Gothic UI" panose="020B0500000000000000" pitchFamily="34" charset="-128"/>
                <a:ea typeface="Yu Gothic UI" panose="020B0500000000000000" pitchFamily="34" charset="-128"/>
              </a:rPr>
              <a:t>　　投光器を</a:t>
            </a:r>
            <a:r>
              <a:rPr kumimoji="0" lang="en-US" altLang="ja-JP" sz="1100" kern="0" dirty="0">
                <a:solidFill>
                  <a:prstClr val="black"/>
                </a:solidFill>
                <a:latin typeface="Yu Gothic UI" panose="020B0500000000000000" pitchFamily="34" charset="-128"/>
                <a:ea typeface="Yu Gothic UI" panose="020B0500000000000000" pitchFamily="34" charset="-128"/>
              </a:rPr>
              <a:t>i16</a:t>
            </a:r>
            <a:r>
              <a:rPr kumimoji="0" lang="ja-JP" altLang="en-US" sz="1100" kern="0" dirty="0">
                <a:solidFill>
                  <a:prstClr val="black"/>
                </a:solidFill>
                <a:latin typeface="Yu Gothic UI" panose="020B0500000000000000" pitchFamily="34" charset="-128"/>
                <a:ea typeface="Yu Gothic UI" panose="020B0500000000000000" pitchFamily="34" charset="-128"/>
              </a:rPr>
              <a:t>に変更する、もしくは</a:t>
            </a:r>
            <a:r>
              <a:rPr kumimoji="0" lang="en-US" altLang="ja-JP" sz="1100" kern="0" dirty="0">
                <a:solidFill>
                  <a:prstClr val="black"/>
                </a:solidFill>
                <a:latin typeface="Yu Gothic UI" panose="020B0500000000000000" pitchFamily="34" charset="-128"/>
                <a:ea typeface="Yu Gothic UI" panose="020B0500000000000000" pitchFamily="34" charset="-128"/>
              </a:rPr>
              <a:t>2</a:t>
            </a:r>
            <a:r>
              <a:rPr kumimoji="0" lang="ja-JP" altLang="en-US" sz="1100" kern="0" dirty="0">
                <a:solidFill>
                  <a:prstClr val="black"/>
                </a:solidFill>
                <a:latin typeface="Yu Gothic UI" panose="020B0500000000000000" pitchFamily="34" charset="-128"/>
                <a:ea typeface="Yu Gothic UI" panose="020B0500000000000000" pitchFamily="34" charset="-128"/>
              </a:rPr>
              <a:t>台設置する。</a:t>
            </a:r>
          </a:p>
        </p:txBody>
      </p:sp>
      <p:pic>
        <p:nvPicPr>
          <p:cNvPr id="5" name="Picture 4">
            <a:extLst>
              <a:ext uri="{FF2B5EF4-FFF2-40B4-BE49-F238E27FC236}">
                <a16:creationId xmlns:a16="http://schemas.microsoft.com/office/drawing/2014/main" id="{B3B9AD1A-331B-E71D-6890-82ED2CB877E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754880" y="887730"/>
            <a:ext cx="4137660" cy="3368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a:extLst>
              <a:ext uri="{FF2B5EF4-FFF2-40B4-BE49-F238E27FC236}">
                <a16:creationId xmlns:a16="http://schemas.microsoft.com/office/drawing/2014/main" id="{01E1990C-2C57-8FD5-054B-E629E9ECA2F6}"/>
              </a:ext>
            </a:extLst>
          </p:cNvPr>
          <p:cNvSpPr/>
          <p:nvPr/>
        </p:nvSpPr>
        <p:spPr>
          <a:xfrm>
            <a:off x="335224" y="533922"/>
            <a:ext cx="983036" cy="271772"/>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ja-JP" altLang="en-US" kern="0" dirty="0">
                <a:solidFill>
                  <a:prstClr val="white"/>
                </a:solidFill>
                <a:latin typeface="Yu Gothic UI" panose="020B0500000000000000" pitchFamily="34" charset="-128"/>
                <a:ea typeface="Yu Gothic UI" panose="020B0500000000000000" pitchFamily="34" charset="-128"/>
              </a:rPr>
              <a:t>ワンポイント</a:t>
            </a:r>
          </a:p>
        </p:txBody>
      </p:sp>
    </p:spTree>
    <p:extLst>
      <p:ext uri="{BB962C8B-B14F-4D97-AF65-F5344CB8AC3E}">
        <p14:creationId xmlns:p14="http://schemas.microsoft.com/office/powerpoint/2010/main" val="19880837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739D5D8-5F36-935E-C311-268202E1F1C5}"/>
              </a:ext>
            </a:extLst>
          </p:cNvPr>
          <p:cNvPicPr>
            <a:picLocks noChangeAspect="1"/>
          </p:cNvPicPr>
          <p:nvPr/>
        </p:nvPicPr>
        <p:blipFill rotWithShape="1">
          <a:blip r:embed="rId2"/>
          <a:srcRect t="13194" r="8035" b="7083"/>
          <a:stretch/>
        </p:blipFill>
        <p:spPr>
          <a:xfrm>
            <a:off x="502171" y="2022672"/>
            <a:ext cx="4013854" cy="2723678"/>
          </a:xfrm>
          <a:prstGeom prst="rect">
            <a:avLst/>
          </a:prstGeom>
        </p:spPr>
      </p:pic>
      <p:sp>
        <p:nvSpPr>
          <p:cNvPr id="2" name="タイトル 1"/>
          <p:cNvSpPr>
            <a:spLocks noGrp="1"/>
          </p:cNvSpPr>
          <p:nvPr>
            <p:ph type="title"/>
          </p:nvPr>
        </p:nvSpPr>
        <p:spPr/>
        <p:txBody>
          <a:bodyPr/>
          <a:lstStyle/>
          <a:p>
            <a:r>
              <a:rPr kumimoji="1" lang="ja-JP" altLang="en-US" dirty="0"/>
              <a:t>設定・設置情報の保存</a:t>
            </a:r>
          </a:p>
        </p:txBody>
      </p:sp>
      <p:sp>
        <p:nvSpPr>
          <p:cNvPr id="3" name="AutoShape 6">
            <a:extLst>
              <a:ext uri="{FF2B5EF4-FFF2-40B4-BE49-F238E27FC236}">
                <a16:creationId xmlns:a16="http://schemas.microsoft.com/office/drawing/2014/main" id="{8F38FC7C-3D5A-E300-0AEC-EBFC0D18AF19}"/>
              </a:ext>
            </a:extLst>
          </p:cNvPr>
          <p:cNvSpPr>
            <a:spLocks noChangeArrowheads="1"/>
          </p:cNvSpPr>
          <p:nvPr/>
        </p:nvSpPr>
        <p:spPr bwMode="auto">
          <a:xfrm>
            <a:off x="150354" y="529980"/>
            <a:ext cx="3331986" cy="247949"/>
          </a:xfrm>
          <a:prstGeom prst="roundRect">
            <a:avLst>
              <a:gd name="adj" fmla="val 16667"/>
            </a:avLst>
          </a:prstGeom>
          <a:solidFill>
            <a:srgbClr val="FFC000">
              <a:lumMod val="20000"/>
              <a:lumOff val="80000"/>
            </a:srgbClr>
          </a:solidFill>
          <a:ln>
            <a:noFill/>
          </a:ln>
          <a:effectLst>
            <a:prstShdw prst="shdw17" dist="17961" dir="2700000">
              <a:srgbClr val="F89C8A">
                <a:gamma/>
                <a:shade val="60000"/>
                <a:invGamma/>
              </a:srgbClr>
            </a:prstShdw>
          </a:effectLst>
        </p:spPr>
        <p:txBody>
          <a:bodyPr wrap="square" lIns="13500" tIns="8100" rIns="13500" bIns="8100" anchor="ctr">
            <a:spAutoFit/>
          </a:bodyPr>
          <a:lstStyle/>
          <a:p>
            <a:pPr algn="ctr">
              <a:defRPr/>
            </a:pPr>
            <a:r>
              <a:rPr kumimoji="0" lang="ja-JP" altLang="en-US" kern="0" dirty="0">
                <a:solidFill>
                  <a:prstClr val="black"/>
                </a:solidFill>
                <a:latin typeface="Yu Gothic UI" panose="020B0500000000000000" pitchFamily="34" charset="-128"/>
                <a:ea typeface="Yu Gothic UI" panose="020B0500000000000000" pitchFamily="34" charset="-128"/>
                <a:cs typeface="Meiryo UI" panose="020B0604030504040204" pitchFamily="50" charset="-128"/>
              </a:rPr>
              <a:t>設定施工情報の保存をします</a:t>
            </a:r>
          </a:p>
        </p:txBody>
      </p:sp>
      <p:sp>
        <p:nvSpPr>
          <p:cNvPr id="4" name="角丸四角形 16">
            <a:extLst>
              <a:ext uri="{FF2B5EF4-FFF2-40B4-BE49-F238E27FC236}">
                <a16:creationId xmlns:a16="http://schemas.microsoft.com/office/drawing/2014/main" id="{30B5EF8B-6B2F-6DDD-452A-5AFCAC9F0E70}"/>
              </a:ext>
            </a:extLst>
          </p:cNvPr>
          <p:cNvSpPr/>
          <p:nvPr/>
        </p:nvSpPr>
        <p:spPr>
          <a:xfrm>
            <a:off x="518579" y="1059063"/>
            <a:ext cx="4541101" cy="868797"/>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a:defRPr/>
            </a:pPr>
            <a:r>
              <a:rPr kumimoji="0" lang="ja-JP" altLang="en-US" sz="1200" kern="0" dirty="0">
                <a:solidFill>
                  <a:prstClr val="black"/>
                </a:solidFill>
                <a:latin typeface="Yu Gothic UI" panose="020B0500000000000000" pitchFamily="34" charset="-128"/>
                <a:ea typeface="Yu Gothic UI" panose="020B0500000000000000" pitchFamily="34" charset="-128"/>
              </a:rPr>
              <a:t>将来に行われる可能性がある、カメラの修理交換や増設などに備えて、設定情報や撮影画像の保存をしてください</a:t>
            </a:r>
          </a:p>
        </p:txBody>
      </p:sp>
      <p:sp>
        <p:nvSpPr>
          <p:cNvPr id="5" name="正方形/長方形 4">
            <a:extLst>
              <a:ext uri="{FF2B5EF4-FFF2-40B4-BE49-F238E27FC236}">
                <a16:creationId xmlns:a16="http://schemas.microsoft.com/office/drawing/2014/main" id="{AFDE89AF-3149-09D2-C968-77AEC5F281E9}"/>
              </a:ext>
            </a:extLst>
          </p:cNvPr>
          <p:cNvSpPr/>
          <p:nvPr/>
        </p:nvSpPr>
        <p:spPr>
          <a:xfrm>
            <a:off x="365704" y="884442"/>
            <a:ext cx="742583" cy="243027"/>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a:defRPr/>
            </a:pPr>
            <a:r>
              <a:rPr kumimoji="0" lang="en-US" altLang="ja-JP" kern="0" dirty="0">
                <a:solidFill>
                  <a:prstClr val="white"/>
                </a:solidFill>
                <a:latin typeface="Yu Gothic UI" panose="020B0500000000000000" pitchFamily="34" charset="-128"/>
                <a:ea typeface="Yu Gothic UI" panose="020B0500000000000000" pitchFamily="34" charset="-128"/>
              </a:rPr>
              <a:t>Step-1</a:t>
            </a:r>
            <a:endParaRPr kumimoji="0" lang="ja-JP" altLang="en-US" kern="0" dirty="0">
              <a:solidFill>
                <a:prstClr val="white"/>
              </a:solidFill>
              <a:latin typeface="Yu Gothic UI" panose="020B0500000000000000" pitchFamily="34" charset="-128"/>
              <a:ea typeface="Yu Gothic UI" panose="020B0500000000000000" pitchFamily="34" charset="-128"/>
            </a:endParaRPr>
          </a:p>
        </p:txBody>
      </p:sp>
      <p:pic>
        <p:nvPicPr>
          <p:cNvPr id="8" name="図 7">
            <a:extLst>
              <a:ext uri="{FF2B5EF4-FFF2-40B4-BE49-F238E27FC236}">
                <a16:creationId xmlns:a16="http://schemas.microsoft.com/office/drawing/2014/main" id="{39CAC294-6322-9C86-7731-433C8579AB08}"/>
              </a:ext>
            </a:extLst>
          </p:cNvPr>
          <p:cNvPicPr>
            <a:picLocks noChangeAspect="1"/>
          </p:cNvPicPr>
          <p:nvPr/>
        </p:nvPicPr>
        <p:blipFill>
          <a:blip r:embed="rId3"/>
          <a:stretch>
            <a:fillRect/>
          </a:stretch>
        </p:blipFill>
        <p:spPr>
          <a:xfrm>
            <a:off x="5521323" y="1005955"/>
            <a:ext cx="2321314" cy="3753023"/>
          </a:xfrm>
          <a:prstGeom prst="rect">
            <a:avLst/>
          </a:prstGeom>
        </p:spPr>
      </p:pic>
      <p:sp>
        <p:nvSpPr>
          <p:cNvPr id="9" name="正方形/長方形 8">
            <a:extLst>
              <a:ext uri="{FF2B5EF4-FFF2-40B4-BE49-F238E27FC236}">
                <a16:creationId xmlns:a16="http://schemas.microsoft.com/office/drawing/2014/main" id="{E1ECABE7-FD8C-92C7-E9A1-67E09DA31DD6}"/>
              </a:ext>
            </a:extLst>
          </p:cNvPr>
          <p:cNvSpPr/>
          <p:nvPr/>
        </p:nvSpPr>
        <p:spPr>
          <a:xfrm>
            <a:off x="1463281" y="2307482"/>
            <a:ext cx="2918220" cy="569068"/>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Yu Gothic UI" panose="020B0500000000000000" pitchFamily="34" charset="-128"/>
              <a:ea typeface="Yu Gothic UI" panose="020B0500000000000000" pitchFamily="34" charset="-128"/>
            </a:endParaRPr>
          </a:p>
        </p:txBody>
      </p:sp>
      <p:sp>
        <p:nvSpPr>
          <p:cNvPr id="10" name="正方形/長方形 9">
            <a:extLst>
              <a:ext uri="{FF2B5EF4-FFF2-40B4-BE49-F238E27FC236}">
                <a16:creationId xmlns:a16="http://schemas.microsoft.com/office/drawing/2014/main" id="{BD910952-9CE1-A078-7CE8-5018EBBBEE7E}"/>
              </a:ext>
            </a:extLst>
          </p:cNvPr>
          <p:cNvSpPr/>
          <p:nvPr/>
        </p:nvSpPr>
        <p:spPr>
          <a:xfrm>
            <a:off x="3488303" y="2033345"/>
            <a:ext cx="578872" cy="194699"/>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F9F017F0-7F5F-83E9-FB5B-C419BD320337}"/>
              </a:ext>
            </a:extLst>
          </p:cNvPr>
          <p:cNvSpPr/>
          <p:nvPr/>
        </p:nvSpPr>
        <p:spPr>
          <a:xfrm>
            <a:off x="529415" y="3643070"/>
            <a:ext cx="661210" cy="138355"/>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游ゴシック" panose="020B0400000000000000" pitchFamily="50" charset="-128"/>
              <a:ea typeface="游ゴシック" panose="020B0400000000000000" pitchFamily="50" charset="-128"/>
            </a:endParaRPr>
          </a:p>
        </p:txBody>
      </p:sp>
      <p:sp>
        <p:nvSpPr>
          <p:cNvPr id="12" name="正方形/長方形 11">
            <a:extLst>
              <a:ext uri="{FF2B5EF4-FFF2-40B4-BE49-F238E27FC236}">
                <a16:creationId xmlns:a16="http://schemas.microsoft.com/office/drawing/2014/main" id="{8A981BA1-7B48-1157-F5A9-9CD8CB81D9EE}"/>
              </a:ext>
            </a:extLst>
          </p:cNvPr>
          <p:cNvSpPr/>
          <p:nvPr/>
        </p:nvSpPr>
        <p:spPr>
          <a:xfrm>
            <a:off x="828675" y="1992339"/>
            <a:ext cx="453110" cy="235705"/>
          </a:xfrm>
          <a:prstGeom prst="rect">
            <a:avLst/>
          </a:prstGeom>
          <a:noFill/>
          <a:ln w="25400" cap="flat" cmpd="sng" algn="ctr">
            <a:solidFill>
              <a:srgbClr val="FF0000"/>
            </a:solidFill>
            <a:prstDash val="solid"/>
            <a:miter lim="800000"/>
          </a:ln>
          <a:effectLst/>
        </p:spPr>
        <p:txBody>
          <a:bodyPr rtlCol="0" anchor="ctr"/>
          <a:lstStyle/>
          <a:p>
            <a:pPr algn="ctr">
              <a:defRPr/>
            </a:pPr>
            <a:endParaRPr kumimoji="0" lang="ja-JP" altLang="en-US" kern="0">
              <a:solidFill>
                <a:prstClr val="white"/>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18615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現場個別対応用</a:t>
            </a:r>
            <a:r>
              <a:rPr kumimoji="1" lang="ja-JP" altLang="en-US" sz="2400" dirty="0"/>
              <a:t>（プレート検出性能向上モード）</a:t>
            </a:r>
            <a:endParaRPr kumimoji="1" lang="ja-JP" altLang="en-US" dirty="0"/>
          </a:p>
        </p:txBody>
      </p:sp>
      <p:sp>
        <p:nvSpPr>
          <p:cNvPr id="3" name="テキスト ボックス 2">
            <a:extLst>
              <a:ext uri="{FF2B5EF4-FFF2-40B4-BE49-F238E27FC236}">
                <a16:creationId xmlns:a16="http://schemas.microsoft.com/office/drawing/2014/main" id="{8EEAE609-CD2D-2C61-8618-D313E743A411}"/>
              </a:ext>
            </a:extLst>
          </p:cNvPr>
          <p:cNvSpPr txBox="1"/>
          <p:nvPr/>
        </p:nvSpPr>
        <p:spPr>
          <a:xfrm>
            <a:off x="96348" y="540001"/>
            <a:ext cx="9047652" cy="2585323"/>
          </a:xfrm>
          <a:prstGeom prst="rect">
            <a:avLst/>
          </a:prstGeom>
          <a:noFill/>
        </p:spPr>
        <p:txBody>
          <a:bodyPr wrap="square" rtlCol="0">
            <a:spAutoFit/>
          </a:bodyPr>
          <a:lstStyle/>
          <a:p>
            <a:r>
              <a:rPr lang="ja-JP" altLang="en-US" sz="1200" u="sng" dirty="0">
                <a:solidFill>
                  <a:prstClr val="black"/>
                </a:solidFill>
                <a:latin typeface="Yu Gothic UI" panose="020B0500000000000000" pitchFamily="34" charset="-128"/>
                <a:ea typeface="Yu Gothic UI" panose="020B0500000000000000" pitchFamily="34" charset="-128"/>
              </a:rPr>
              <a:t>■プレート検出性能向上モード　（</a:t>
            </a:r>
            <a:r>
              <a:rPr lang="en-US" altLang="ja-JP" sz="1200" u="sng" dirty="0">
                <a:solidFill>
                  <a:prstClr val="black"/>
                </a:solidFill>
                <a:latin typeface="Yu Gothic UI" panose="020B0500000000000000" pitchFamily="34" charset="-128"/>
                <a:ea typeface="Yu Gothic UI" panose="020B0500000000000000" pitchFamily="34" charset="-128"/>
              </a:rPr>
              <a:t> X</a:t>
            </a:r>
            <a:r>
              <a:rPr lang="ja-JP" altLang="en-US" sz="1200" u="sng" dirty="0">
                <a:solidFill>
                  <a:prstClr val="black"/>
                </a:solidFill>
                <a:latin typeface="Yu Gothic UI" panose="020B0500000000000000" pitchFamily="34" charset="-128"/>
                <a:ea typeface="Yu Gothic UI" panose="020B0500000000000000" pitchFamily="34" charset="-128"/>
              </a:rPr>
              <a:t>シリーズ</a:t>
            </a:r>
            <a:r>
              <a:rPr lang="en-US" altLang="ja-JP" sz="1200" u="sng" dirty="0">
                <a:solidFill>
                  <a:prstClr val="black"/>
                </a:solidFill>
                <a:latin typeface="Yu Gothic UI" panose="020B0500000000000000" pitchFamily="34" charset="-128"/>
                <a:ea typeface="Yu Gothic UI" panose="020B0500000000000000" pitchFamily="34" charset="-128"/>
              </a:rPr>
              <a:t>FHD</a:t>
            </a:r>
            <a:r>
              <a:rPr lang="ja-JP" altLang="en-US" sz="1200" u="sng" dirty="0">
                <a:solidFill>
                  <a:prstClr val="black"/>
                </a:solidFill>
                <a:latin typeface="Yu Gothic UI" panose="020B0500000000000000" pitchFamily="34" charset="-128"/>
                <a:ea typeface="Yu Gothic UI" panose="020B0500000000000000" pitchFamily="34" charset="-128"/>
              </a:rPr>
              <a:t>カメラのみ切換可能　）</a:t>
            </a:r>
            <a:endParaRPr lang="en-US" altLang="ja-JP" sz="1200" u="sng" dirty="0">
              <a:solidFill>
                <a:prstClr val="black"/>
              </a:solidFill>
              <a:latin typeface="Yu Gothic UI" panose="020B0500000000000000" pitchFamily="34" charset="-128"/>
              <a:ea typeface="Yu Gothic UI" panose="020B0500000000000000" pitchFamily="34" charset="-128"/>
            </a:endParaRPr>
          </a:p>
          <a:p>
            <a:r>
              <a:rPr lang="ja-JP" altLang="en-US" sz="1100" dirty="0">
                <a:solidFill>
                  <a:prstClr val="black"/>
                </a:solidFill>
                <a:latin typeface="Yu Gothic UI" panose="020B0500000000000000" pitchFamily="34" charset="-128"/>
                <a:ea typeface="Yu Gothic UI" panose="020B0500000000000000" pitchFamily="34" charset="-128"/>
              </a:rPr>
              <a:t>プレート検出性能を向上させたモードです。　</a:t>
            </a:r>
            <a:endParaRPr lang="en-US" altLang="ja-JP" sz="1100" dirty="0">
              <a:solidFill>
                <a:prstClr val="black"/>
              </a:solidFill>
              <a:latin typeface="Yu Gothic UI" panose="020B0500000000000000" pitchFamily="34" charset="-128"/>
              <a:ea typeface="Yu Gothic UI" panose="020B0500000000000000" pitchFamily="34" charset="-128"/>
            </a:endParaRPr>
          </a:p>
          <a:p>
            <a:r>
              <a:rPr lang="en-US" altLang="ja-JP" sz="1100" dirty="0">
                <a:solidFill>
                  <a:prstClr val="black"/>
                </a:solidFill>
                <a:latin typeface="Yu Gothic UI" panose="020B0500000000000000" pitchFamily="34" charset="-128"/>
                <a:ea typeface="Yu Gothic UI" panose="020B0500000000000000" pitchFamily="34" charset="-128"/>
              </a:rPr>
              <a:t>160pix</a:t>
            </a:r>
            <a:r>
              <a:rPr lang="ja-JP" altLang="en-US" sz="1100" dirty="0">
                <a:solidFill>
                  <a:prstClr val="black"/>
                </a:solidFill>
                <a:latin typeface="Yu Gothic UI" panose="020B0500000000000000" pitchFamily="34" charset="-128"/>
                <a:ea typeface="Yu Gothic UI" panose="020B0500000000000000" pitchFamily="34" charset="-128"/>
              </a:rPr>
              <a:t>未満のプレートの検出性能を向上させることが出来ますが、認識処理は、</a:t>
            </a:r>
            <a:r>
              <a:rPr lang="en-US" altLang="ja-JP" sz="1100" dirty="0">
                <a:solidFill>
                  <a:prstClr val="black"/>
                </a:solidFill>
                <a:latin typeface="Yu Gothic UI" panose="020B0500000000000000" pitchFamily="34" charset="-128"/>
                <a:ea typeface="Yu Gothic UI" panose="020B0500000000000000" pitchFamily="34" charset="-128"/>
              </a:rPr>
              <a:t>5fps</a:t>
            </a:r>
            <a:r>
              <a:rPr lang="ja-JP" altLang="en-US" sz="1100" dirty="0">
                <a:solidFill>
                  <a:prstClr val="black"/>
                </a:solidFill>
                <a:latin typeface="Yu Gothic UI" panose="020B0500000000000000" pitchFamily="34" charset="-128"/>
                <a:ea typeface="Yu Gothic UI" panose="020B0500000000000000" pitchFamily="34" charset="-128"/>
              </a:rPr>
              <a:t>で動作します。（デフォルト：</a:t>
            </a:r>
            <a:r>
              <a:rPr lang="en-US" altLang="ja-JP" sz="1100" dirty="0">
                <a:solidFill>
                  <a:prstClr val="black"/>
                </a:solidFill>
                <a:latin typeface="Yu Gothic UI" panose="020B0500000000000000" pitchFamily="34" charset="-128"/>
                <a:ea typeface="Yu Gothic UI" panose="020B0500000000000000" pitchFamily="34" charset="-128"/>
              </a:rPr>
              <a:t>10fps</a:t>
            </a:r>
            <a:r>
              <a:rPr lang="ja-JP" altLang="en-US" sz="1100" dirty="0">
                <a:solidFill>
                  <a:prstClr val="black"/>
                </a:solidFill>
                <a:latin typeface="Yu Gothic UI" panose="020B0500000000000000" pitchFamily="34" charset="-128"/>
                <a:ea typeface="Yu Gothic UI" panose="020B0500000000000000" pitchFamily="34" charset="-128"/>
              </a:rPr>
              <a:t>動作）</a:t>
            </a:r>
            <a:endParaRPr lang="en-US" altLang="ja-JP" sz="1100" dirty="0">
              <a:solidFill>
                <a:prstClr val="black"/>
              </a:solidFill>
              <a:latin typeface="Yu Gothic UI" panose="020B0500000000000000" pitchFamily="34" charset="-128"/>
              <a:ea typeface="Yu Gothic UI" panose="020B0500000000000000" pitchFamily="34" charset="-128"/>
            </a:endParaRPr>
          </a:p>
          <a:p>
            <a:r>
              <a:rPr lang="en-US" altLang="ja-JP" sz="1100" dirty="0">
                <a:solidFill>
                  <a:prstClr val="black"/>
                </a:solidFill>
                <a:latin typeface="Yu Gothic UI" panose="020B0500000000000000" pitchFamily="34" charset="-128"/>
                <a:ea typeface="Yu Gothic UI" panose="020B0500000000000000" pitchFamily="34" charset="-128"/>
              </a:rPr>
              <a:t>※</a:t>
            </a:r>
            <a:r>
              <a:rPr lang="ja-JP" altLang="en-US" sz="1100" dirty="0">
                <a:solidFill>
                  <a:prstClr val="black"/>
                </a:solidFill>
                <a:latin typeface="Yu Gothic UI" panose="020B0500000000000000" pitchFamily="34" charset="-128"/>
                <a:ea typeface="Yu Gothic UI" panose="020B0500000000000000" pitchFamily="34" charset="-128"/>
              </a:rPr>
              <a:t>注意</a:t>
            </a:r>
            <a:endParaRPr lang="en-US" altLang="ja-JP" sz="1100" dirty="0">
              <a:solidFill>
                <a:prstClr val="black"/>
              </a:solidFill>
              <a:latin typeface="Yu Gothic UI" panose="020B0500000000000000" pitchFamily="34" charset="-128"/>
              <a:ea typeface="Yu Gothic UI" panose="020B0500000000000000" pitchFamily="34" charset="-128"/>
            </a:endParaRPr>
          </a:p>
          <a:p>
            <a:r>
              <a:rPr lang="ja-JP" altLang="en-US" sz="1100" dirty="0">
                <a:solidFill>
                  <a:prstClr val="black"/>
                </a:solidFill>
                <a:latin typeface="Yu Gothic UI" panose="020B0500000000000000" pitchFamily="34" charset="-128"/>
                <a:ea typeface="Yu Gothic UI" panose="020B0500000000000000" pitchFamily="34" charset="-128"/>
              </a:rPr>
              <a:t>　・プレート検出性能向上モードの</a:t>
            </a:r>
            <a:r>
              <a:rPr lang="en-US" altLang="ja-JP" sz="1100" dirty="0">
                <a:solidFill>
                  <a:prstClr val="black"/>
                </a:solidFill>
                <a:latin typeface="Yu Gothic UI" panose="020B0500000000000000" pitchFamily="34" charset="-128"/>
                <a:ea typeface="Yu Gothic UI" panose="020B0500000000000000" pitchFamily="34" charset="-128"/>
              </a:rPr>
              <a:t>On</a:t>
            </a:r>
            <a:r>
              <a:rPr lang="ja-JP" altLang="en-US" sz="1100" dirty="0">
                <a:solidFill>
                  <a:prstClr val="black"/>
                </a:solidFill>
                <a:latin typeface="Yu Gothic UI" panose="020B0500000000000000" pitchFamily="34" charset="-128"/>
                <a:ea typeface="Yu Gothic UI" panose="020B0500000000000000" pitchFamily="34" charset="-128"/>
              </a:rPr>
              <a:t>／</a:t>
            </a:r>
            <a:r>
              <a:rPr lang="en-US" altLang="ja-JP" sz="1100" dirty="0">
                <a:solidFill>
                  <a:prstClr val="black"/>
                </a:solidFill>
                <a:latin typeface="Yu Gothic UI" panose="020B0500000000000000" pitchFamily="34" charset="-128"/>
                <a:ea typeface="Yu Gothic UI" panose="020B0500000000000000" pitchFamily="34" charset="-128"/>
              </a:rPr>
              <a:t>Off</a:t>
            </a:r>
            <a:r>
              <a:rPr lang="ja-JP" altLang="en-US" sz="1100" dirty="0">
                <a:solidFill>
                  <a:prstClr val="black"/>
                </a:solidFill>
                <a:latin typeface="Yu Gothic UI" panose="020B0500000000000000" pitchFamily="34" charset="-128"/>
                <a:ea typeface="Yu Gothic UI" panose="020B0500000000000000" pitchFamily="34" charset="-128"/>
              </a:rPr>
              <a:t>の切換時、カメラ再起動またはアプリのスケジュール設定の切換が必要です。</a:t>
            </a:r>
            <a:endParaRPr lang="en-US" altLang="ja-JP" sz="1100" dirty="0">
              <a:solidFill>
                <a:prstClr val="black"/>
              </a:solidFill>
              <a:latin typeface="Yu Gothic UI" panose="020B0500000000000000" pitchFamily="34" charset="-128"/>
              <a:ea typeface="Yu Gothic UI" panose="020B0500000000000000" pitchFamily="34" charset="-128"/>
            </a:endParaRPr>
          </a:p>
          <a:p>
            <a:r>
              <a:rPr lang="ja-JP" altLang="en-US" sz="1100" dirty="0">
                <a:solidFill>
                  <a:prstClr val="black"/>
                </a:solidFill>
                <a:latin typeface="Yu Gothic UI" panose="020B0500000000000000" pitchFamily="34" charset="-128"/>
                <a:ea typeface="Yu Gothic UI" panose="020B0500000000000000" pitchFamily="34" charset="-128"/>
              </a:rPr>
              <a:t>　・</a:t>
            </a:r>
            <a:r>
              <a:rPr lang="en-US" altLang="ja-JP" sz="1100" dirty="0">
                <a:solidFill>
                  <a:prstClr val="black"/>
                </a:solidFill>
                <a:latin typeface="Yu Gothic UI" panose="020B0500000000000000" pitchFamily="34" charset="-128"/>
                <a:ea typeface="Yu Gothic UI" panose="020B0500000000000000" pitchFamily="34" charset="-128"/>
              </a:rPr>
              <a:t>160pix</a:t>
            </a:r>
            <a:r>
              <a:rPr lang="ja-JP" altLang="en-US" sz="1100" dirty="0">
                <a:solidFill>
                  <a:prstClr val="black"/>
                </a:solidFill>
                <a:latin typeface="Yu Gothic UI" panose="020B0500000000000000" pitchFamily="34" charset="-128"/>
                <a:ea typeface="Yu Gothic UI" panose="020B0500000000000000" pitchFamily="34" charset="-128"/>
              </a:rPr>
              <a:t>以上で映るチャンスが多い場合は、</a:t>
            </a:r>
            <a:r>
              <a:rPr lang="en-US" altLang="ja-JP" sz="1100" dirty="0">
                <a:solidFill>
                  <a:prstClr val="black"/>
                </a:solidFill>
                <a:latin typeface="Yu Gothic UI" panose="020B0500000000000000" pitchFamily="34" charset="-128"/>
                <a:ea typeface="Yu Gothic UI" panose="020B0500000000000000" pitchFamily="34" charset="-128"/>
              </a:rPr>
              <a:t>Off</a:t>
            </a:r>
            <a:r>
              <a:rPr lang="ja-JP" altLang="en-US" sz="1100" dirty="0">
                <a:solidFill>
                  <a:prstClr val="black"/>
                </a:solidFill>
                <a:latin typeface="Yu Gothic UI" panose="020B0500000000000000" pitchFamily="34" charset="-128"/>
                <a:ea typeface="Yu Gothic UI" panose="020B0500000000000000" pitchFamily="34" charset="-128"/>
              </a:rPr>
              <a:t>（デフォルト設定）を、</a:t>
            </a:r>
            <a:r>
              <a:rPr lang="en-US" altLang="ja-JP" sz="1100" dirty="0">
                <a:solidFill>
                  <a:prstClr val="black"/>
                </a:solidFill>
                <a:latin typeface="Yu Gothic UI" panose="020B0500000000000000" pitchFamily="34" charset="-128"/>
                <a:ea typeface="Yu Gothic UI" panose="020B0500000000000000" pitchFamily="34" charset="-128"/>
              </a:rPr>
              <a:t>160pix</a:t>
            </a:r>
            <a:r>
              <a:rPr lang="ja-JP" altLang="en-US" sz="1100" dirty="0">
                <a:solidFill>
                  <a:prstClr val="black"/>
                </a:solidFill>
                <a:latin typeface="Yu Gothic UI" panose="020B0500000000000000" pitchFamily="34" charset="-128"/>
                <a:ea typeface="Yu Gothic UI" panose="020B0500000000000000" pitchFamily="34" charset="-128"/>
              </a:rPr>
              <a:t>以上で映るチャンスが少ない場合は、</a:t>
            </a:r>
            <a:r>
              <a:rPr lang="en-US" altLang="ja-JP" sz="1100" dirty="0">
                <a:solidFill>
                  <a:prstClr val="black"/>
                </a:solidFill>
                <a:latin typeface="Yu Gothic UI" panose="020B0500000000000000" pitchFamily="34" charset="-128"/>
                <a:ea typeface="Yu Gothic UI" panose="020B0500000000000000" pitchFamily="34" charset="-128"/>
              </a:rPr>
              <a:t>On</a:t>
            </a:r>
            <a:r>
              <a:rPr lang="ja-JP" altLang="en-US" sz="1100" dirty="0">
                <a:solidFill>
                  <a:prstClr val="black"/>
                </a:solidFill>
                <a:latin typeface="Yu Gothic UI" panose="020B0500000000000000" pitchFamily="34" charset="-128"/>
                <a:ea typeface="Yu Gothic UI" panose="020B0500000000000000" pitchFamily="34" charset="-128"/>
              </a:rPr>
              <a:t>の使用を推奨しますが、</a:t>
            </a:r>
            <a:endParaRPr lang="en-US" altLang="ja-JP" sz="1100" dirty="0">
              <a:solidFill>
                <a:prstClr val="black"/>
              </a:solidFill>
              <a:latin typeface="Yu Gothic UI" panose="020B0500000000000000" pitchFamily="34" charset="-128"/>
              <a:ea typeface="Yu Gothic UI" panose="020B0500000000000000" pitchFamily="34" charset="-128"/>
            </a:endParaRPr>
          </a:p>
          <a:p>
            <a:r>
              <a:rPr lang="ja-JP" altLang="en-US" sz="1100" dirty="0">
                <a:solidFill>
                  <a:prstClr val="black"/>
                </a:solidFill>
                <a:latin typeface="Yu Gothic UI" panose="020B0500000000000000" pitchFamily="34" charset="-128"/>
                <a:ea typeface="Yu Gothic UI" panose="020B0500000000000000" pitchFamily="34" charset="-128"/>
              </a:rPr>
              <a:t>　　車速や環境照度、その他の現場環境により精度が異なりますので、ご使用時にご確認ください。</a:t>
            </a:r>
            <a:endParaRPr lang="en-US" altLang="ja-JP" sz="1100" dirty="0">
              <a:solidFill>
                <a:prstClr val="black"/>
              </a:solidFill>
              <a:latin typeface="Yu Gothic UI" panose="020B0500000000000000" pitchFamily="34" charset="-128"/>
              <a:ea typeface="Yu Gothic UI" panose="020B0500000000000000" pitchFamily="34" charset="-128"/>
            </a:endParaRPr>
          </a:p>
          <a:p>
            <a:r>
              <a:rPr lang="ja-JP" altLang="en-US" sz="1100" u="sng" dirty="0">
                <a:solidFill>
                  <a:prstClr val="black"/>
                </a:solidFill>
                <a:latin typeface="Yu Gothic UI" panose="020B0500000000000000" pitchFamily="34" charset="-128"/>
                <a:ea typeface="Yu Gothic UI" panose="020B0500000000000000" pitchFamily="34" charset="-128"/>
              </a:rPr>
              <a:t>・プレート検出性能向上モード：</a:t>
            </a:r>
            <a:r>
              <a:rPr lang="en-US" altLang="ja-JP" sz="1100" u="sng" dirty="0">
                <a:solidFill>
                  <a:prstClr val="black"/>
                </a:solidFill>
                <a:latin typeface="Yu Gothic UI" panose="020B0500000000000000" pitchFamily="34" charset="-128"/>
                <a:ea typeface="Yu Gothic UI" panose="020B0500000000000000" pitchFamily="34" charset="-128"/>
              </a:rPr>
              <a:t>Off</a:t>
            </a:r>
            <a:r>
              <a:rPr lang="ja-JP" altLang="en-US" sz="1100" u="sng" dirty="0">
                <a:solidFill>
                  <a:prstClr val="black"/>
                </a:solidFill>
                <a:latin typeface="Yu Gothic UI" panose="020B0500000000000000" pitchFamily="34" charset="-128"/>
                <a:ea typeface="Yu Gothic UI" panose="020B0500000000000000" pitchFamily="34" charset="-128"/>
              </a:rPr>
              <a:t>（デフォルト設定）</a:t>
            </a:r>
            <a:endParaRPr lang="en-US" altLang="ja-JP" sz="1100" u="sng" dirty="0">
              <a:solidFill>
                <a:prstClr val="black"/>
              </a:solidFill>
              <a:latin typeface="Yu Gothic UI" panose="020B0500000000000000" pitchFamily="34" charset="-128"/>
              <a:ea typeface="Yu Gothic UI" panose="020B0500000000000000" pitchFamily="34" charset="-128"/>
            </a:endParaRPr>
          </a:p>
          <a:p>
            <a:r>
              <a:rPr lang="en-US" altLang="ja-JP" sz="1000" dirty="0">
                <a:solidFill>
                  <a:prstClr val="black"/>
                </a:solidFill>
                <a:latin typeface="Yu Gothic UI" panose="020B0500000000000000" pitchFamily="34" charset="-128"/>
                <a:ea typeface="Yu Gothic UI" panose="020B0500000000000000" pitchFamily="34" charset="-128"/>
              </a:rPr>
              <a:t>http://(</a:t>
            </a:r>
            <a:r>
              <a:rPr lang="ja-JP" altLang="en-US" sz="1000" dirty="0">
                <a:solidFill>
                  <a:prstClr val="black"/>
                </a:solidFill>
                <a:latin typeface="Yu Gothic UI" panose="020B0500000000000000" pitchFamily="34" charset="-128"/>
                <a:ea typeface="Yu Gothic UI" panose="020B0500000000000000" pitchFamily="34" charset="-128"/>
              </a:rPr>
              <a:t>カメラ</a:t>
            </a:r>
            <a:r>
              <a:rPr lang="en-US" altLang="ja-JP" sz="1000" dirty="0">
                <a:solidFill>
                  <a:prstClr val="black"/>
                </a:solidFill>
                <a:latin typeface="Yu Gothic UI" panose="020B0500000000000000" pitchFamily="34" charset="-128"/>
                <a:ea typeface="Yu Gothic UI" panose="020B0500000000000000" pitchFamily="34" charset="-128"/>
              </a:rPr>
              <a:t>IP</a:t>
            </a:r>
            <a:r>
              <a:rPr lang="ja-JP" altLang="en-US" sz="1000" dirty="0">
                <a:solidFill>
                  <a:prstClr val="black"/>
                </a:solidFill>
                <a:latin typeface="Yu Gothic UI" panose="020B0500000000000000" pitchFamily="34" charset="-128"/>
                <a:ea typeface="Yu Gothic UI" panose="020B0500000000000000" pitchFamily="34" charset="-128"/>
              </a:rPr>
              <a:t>アドレス</a:t>
            </a:r>
            <a:r>
              <a:rPr lang="en-US" altLang="ja-JP" sz="1000" dirty="0">
                <a:solidFill>
                  <a:prstClr val="black"/>
                </a:solidFill>
                <a:latin typeface="Yu Gothic UI" panose="020B0500000000000000" pitchFamily="34" charset="-128"/>
                <a:ea typeface="Yu Gothic UI" panose="020B0500000000000000" pitchFamily="34" charset="-128"/>
              </a:rPr>
              <a:t>)/</a:t>
            </a:r>
            <a:r>
              <a:rPr lang="en-US" altLang="ja-JP" sz="1000" dirty="0" err="1">
                <a:solidFill>
                  <a:prstClr val="black"/>
                </a:solidFill>
                <a:latin typeface="Yu Gothic UI" panose="020B0500000000000000" pitchFamily="34" charset="-128"/>
                <a:ea typeface="Yu Gothic UI" panose="020B0500000000000000" pitchFamily="34" charset="-128"/>
              </a:rPr>
              <a:t>cgi</a:t>
            </a:r>
            <a:r>
              <a:rPr lang="en-US" altLang="ja-JP" sz="1000" dirty="0">
                <a:solidFill>
                  <a:prstClr val="black"/>
                </a:solidFill>
                <a:latin typeface="Yu Gothic UI" panose="020B0500000000000000" pitchFamily="34" charset="-128"/>
                <a:ea typeface="Yu Gothic UI" panose="020B0500000000000000" pitchFamily="34" charset="-128"/>
              </a:rPr>
              <a:t>-bin/</a:t>
            </a:r>
            <a:r>
              <a:rPr lang="en-US" altLang="ja-JP" sz="1000" dirty="0" err="1">
                <a:solidFill>
                  <a:prstClr val="black"/>
                </a:solidFill>
                <a:latin typeface="Yu Gothic UI" panose="020B0500000000000000" pitchFamily="34" charset="-128"/>
                <a:ea typeface="Yu Gothic UI" panose="020B0500000000000000" pitchFamily="34" charset="-128"/>
              </a:rPr>
              <a:t>adam.cgi?methodName</a:t>
            </a:r>
            <a:r>
              <a:rPr lang="en-US" altLang="ja-JP" sz="1000" dirty="0">
                <a:solidFill>
                  <a:prstClr val="black"/>
                </a:solidFill>
                <a:latin typeface="Yu Gothic UI" panose="020B0500000000000000" pitchFamily="34" charset="-128"/>
                <a:ea typeface="Yu Gothic UI" panose="020B0500000000000000" pitchFamily="34" charset="-128"/>
              </a:rPr>
              <a:t>=</a:t>
            </a:r>
            <a:r>
              <a:rPr lang="en-US" altLang="ja-JP" sz="1000" dirty="0" err="1">
                <a:solidFill>
                  <a:prstClr val="black"/>
                </a:solidFill>
                <a:latin typeface="Yu Gothic UI" panose="020B0500000000000000" pitchFamily="34" charset="-128"/>
                <a:ea typeface="Yu Gothic UI" panose="020B0500000000000000" pitchFamily="34" charset="-128"/>
              </a:rPr>
              <a:t>setApplicationPreference&amp;appName</a:t>
            </a:r>
            <a:r>
              <a:rPr lang="en-US" altLang="ja-JP" sz="1000" dirty="0">
                <a:solidFill>
                  <a:prstClr val="black"/>
                </a:solidFill>
                <a:latin typeface="Yu Gothic UI" panose="020B0500000000000000" pitchFamily="34" charset="-128"/>
                <a:ea typeface="Yu Gothic UI" panose="020B0500000000000000" pitchFamily="34" charset="-128"/>
              </a:rPr>
              <a:t>=</a:t>
            </a:r>
            <a:r>
              <a:rPr lang="en-US" altLang="ja-JP" sz="1000" dirty="0" err="1">
                <a:solidFill>
                  <a:prstClr val="black"/>
                </a:solidFill>
                <a:latin typeface="Yu Gothic UI" panose="020B0500000000000000" pitchFamily="34" charset="-128"/>
                <a:ea typeface="Yu Gothic UI" panose="020B0500000000000000" pitchFamily="34" charset="-128"/>
              </a:rPr>
              <a:t>NumCatchApp&amp;prefType</a:t>
            </a:r>
            <a:r>
              <a:rPr lang="en-US" altLang="ja-JP" sz="1000" dirty="0">
                <a:solidFill>
                  <a:prstClr val="black"/>
                </a:solidFill>
                <a:latin typeface="Yu Gothic UI" panose="020B0500000000000000" pitchFamily="34" charset="-128"/>
                <a:ea typeface="Yu Gothic UI" panose="020B0500000000000000" pitchFamily="34" charset="-128"/>
              </a:rPr>
              <a:t>=</a:t>
            </a:r>
            <a:r>
              <a:rPr lang="en-US" altLang="ja-JP" sz="1000" dirty="0" err="1">
                <a:solidFill>
                  <a:prstClr val="black"/>
                </a:solidFill>
                <a:latin typeface="Yu Gothic UI" panose="020B0500000000000000" pitchFamily="34" charset="-128"/>
                <a:ea typeface="Yu Gothic UI" panose="020B0500000000000000" pitchFamily="34" charset="-128"/>
              </a:rPr>
              <a:t>Boolean&amp;prefName</a:t>
            </a:r>
            <a:r>
              <a:rPr lang="en-US" altLang="ja-JP" sz="1000" dirty="0">
                <a:solidFill>
                  <a:prstClr val="black"/>
                </a:solidFill>
                <a:latin typeface="Yu Gothic UI" panose="020B0500000000000000" pitchFamily="34" charset="-128"/>
                <a:ea typeface="Yu Gothic UI" panose="020B0500000000000000" pitchFamily="34" charset="-128"/>
              </a:rPr>
              <a:t>=</a:t>
            </a:r>
            <a:r>
              <a:rPr lang="en-US" altLang="ja-JP" sz="1000" dirty="0" err="1">
                <a:solidFill>
                  <a:prstClr val="black"/>
                </a:solidFill>
                <a:latin typeface="Yu Gothic UI" panose="020B0500000000000000" pitchFamily="34" charset="-128"/>
                <a:ea typeface="Yu Gothic UI" panose="020B0500000000000000" pitchFamily="34" charset="-128"/>
              </a:rPr>
              <a:t>HighDefinitionMode&amp;value</a:t>
            </a:r>
            <a:r>
              <a:rPr lang="en-US" altLang="ja-JP" sz="1000" dirty="0">
                <a:solidFill>
                  <a:prstClr val="black"/>
                </a:solidFill>
                <a:latin typeface="Yu Gothic UI" panose="020B0500000000000000" pitchFamily="34" charset="-128"/>
                <a:ea typeface="Yu Gothic UI" panose="020B0500000000000000" pitchFamily="34" charset="-128"/>
              </a:rPr>
              <a:t>=FALSE</a:t>
            </a:r>
            <a:r>
              <a:rPr lang="ja-JP" altLang="en-US" sz="1000" dirty="0">
                <a:solidFill>
                  <a:prstClr val="black"/>
                </a:solidFill>
                <a:latin typeface="Yu Gothic UI" panose="020B0500000000000000" pitchFamily="34" charset="-128"/>
                <a:ea typeface="Yu Gothic UI" panose="020B0500000000000000" pitchFamily="34" charset="-128"/>
              </a:rPr>
              <a:t>　</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100" dirty="0">
                <a:solidFill>
                  <a:prstClr val="black"/>
                </a:solidFill>
                <a:latin typeface="Yu Gothic UI" panose="020B0500000000000000" pitchFamily="34" charset="-128"/>
                <a:ea typeface="Yu Gothic UI" panose="020B0500000000000000" pitchFamily="34" charset="-128"/>
              </a:rPr>
              <a:t>（</a:t>
            </a:r>
            <a:r>
              <a:rPr lang="en-US" altLang="ja-JP" sz="1100" dirty="0">
                <a:solidFill>
                  <a:prstClr val="black"/>
                </a:solidFill>
                <a:latin typeface="Yu Gothic UI" panose="020B0500000000000000" pitchFamily="34" charset="-128"/>
                <a:ea typeface="Yu Gothic UI" panose="020B0500000000000000" pitchFamily="34" charset="-128"/>
              </a:rPr>
              <a:t>CGI</a:t>
            </a:r>
            <a:r>
              <a:rPr lang="ja-JP" altLang="en-US" sz="1100" dirty="0">
                <a:solidFill>
                  <a:prstClr val="black"/>
                </a:solidFill>
                <a:latin typeface="Yu Gothic UI" panose="020B0500000000000000" pitchFamily="34" charset="-128"/>
                <a:ea typeface="Yu Gothic UI" panose="020B0500000000000000" pitchFamily="34" charset="-128"/>
              </a:rPr>
              <a:t>送信後、カメラ再起動 </a:t>
            </a:r>
            <a:r>
              <a:rPr lang="en-US" altLang="ja-JP" sz="1100" dirty="0">
                <a:solidFill>
                  <a:prstClr val="black"/>
                </a:solidFill>
                <a:latin typeface="Yu Gothic UI" panose="020B0500000000000000" pitchFamily="34" charset="-128"/>
                <a:ea typeface="Yu Gothic UI" panose="020B0500000000000000" pitchFamily="34" charset="-128"/>
              </a:rPr>
              <a:t>or</a:t>
            </a:r>
            <a:r>
              <a:rPr lang="ja-JP" altLang="en-US" sz="1100" dirty="0">
                <a:solidFill>
                  <a:prstClr val="black"/>
                </a:solidFill>
                <a:latin typeface="Yu Gothic UI" panose="020B0500000000000000" pitchFamily="34" charset="-128"/>
                <a:ea typeface="Yu Gothic UI" panose="020B0500000000000000" pitchFamily="34" charset="-128"/>
              </a:rPr>
              <a:t> アプリのスケジュール設定を一旦</a:t>
            </a:r>
            <a:r>
              <a:rPr lang="en-US" altLang="ja-JP" sz="1100" dirty="0">
                <a:solidFill>
                  <a:prstClr val="black"/>
                </a:solidFill>
                <a:latin typeface="Yu Gothic UI" panose="020B0500000000000000" pitchFamily="34" charset="-128"/>
                <a:ea typeface="Yu Gothic UI" panose="020B0500000000000000" pitchFamily="34" charset="-128"/>
              </a:rPr>
              <a:t>On</a:t>
            </a:r>
            <a:r>
              <a:rPr lang="ja-JP" altLang="en-US" sz="1100" dirty="0">
                <a:solidFill>
                  <a:prstClr val="black"/>
                </a:solidFill>
                <a:latin typeface="Yu Gothic UI" panose="020B0500000000000000" pitchFamily="34" charset="-128"/>
                <a:ea typeface="Yu Gothic UI" panose="020B0500000000000000" pitchFamily="34" charset="-128"/>
              </a:rPr>
              <a:t>→</a:t>
            </a:r>
            <a:r>
              <a:rPr lang="en-US" altLang="ja-JP" sz="1100" dirty="0">
                <a:solidFill>
                  <a:prstClr val="black"/>
                </a:solidFill>
                <a:latin typeface="Yu Gothic UI" panose="020B0500000000000000" pitchFamily="34" charset="-128"/>
                <a:ea typeface="Yu Gothic UI" panose="020B0500000000000000" pitchFamily="34" charset="-128"/>
              </a:rPr>
              <a:t>Off</a:t>
            </a:r>
            <a:r>
              <a:rPr lang="ja-JP" altLang="en-US" sz="1100" dirty="0">
                <a:solidFill>
                  <a:prstClr val="black"/>
                </a:solidFill>
                <a:latin typeface="Yu Gothic UI" panose="020B0500000000000000" pitchFamily="34" charset="-128"/>
                <a:ea typeface="Yu Gothic UI" panose="020B0500000000000000" pitchFamily="34" charset="-128"/>
              </a:rPr>
              <a:t>後、</a:t>
            </a:r>
            <a:r>
              <a:rPr lang="en-US" altLang="ja-JP" sz="1100" dirty="0" err="1">
                <a:solidFill>
                  <a:prstClr val="black"/>
                </a:solidFill>
                <a:latin typeface="Yu Gothic UI" panose="020B0500000000000000" pitchFamily="34" charset="-128"/>
                <a:ea typeface="Yu Gothic UI" panose="020B0500000000000000" pitchFamily="34" charset="-128"/>
              </a:rPr>
              <a:t>Off→On</a:t>
            </a:r>
            <a:r>
              <a:rPr lang="ja-JP" altLang="en-US" sz="1100" dirty="0">
                <a:solidFill>
                  <a:prstClr val="black"/>
                </a:solidFill>
                <a:latin typeface="Yu Gothic UI" panose="020B0500000000000000" pitchFamily="34" charset="-128"/>
                <a:ea typeface="Yu Gothic UI" panose="020B0500000000000000" pitchFamily="34" charset="-128"/>
              </a:rPr>
              <a:t>にする）</a:t>
            </a:r>
            <a:endParaRPr lang="en-US" altLang="ja-JP" sz="1100" dirty="0">
              <a:solidFill>
                <a:prstClr val="black"/>
              </a:solidFill>
              <a:latin typeface="Yu Gothic UI" panose="020B0500000000000000" pitchFamily="34" charset="-128"/>
              <a:ea typeface="Yu Gothic UI" panose="020B0500000000000000" pitchFamily="34" charset="-128"/>
            </a:endParaRPr>
          </a:p>
          <a:p>
            <a:r>
              <a:rPr lang="ja-JP" altLang="en-US" sz="1100" u="sng" dirty="0">
                <a:solidFill>
                  <a:prstClr val="black"/>
                </a:solidFill>
                <a:latin typeface="Yu Gothic UI" panose="020B0500000000000000" pitchFamily="34" charset="-128"/>
                <a:ea typeface="Yu Gothic UI" panose="020B0500000000000000" pitchFamily="34" charset="-128"/>
              </a:rPr>
              <a:t>・プレート検出性能向上モード：</a:t>
            </a:r>
            <a:r>
              <a:rPr lang="en-US" altLang="ja-JP" sz="1100" u="sng" dirty="0">
                <a:solidFill>
                  <a:prstClr val="black"/>
                </a:solidFill>
                <a:latin typeface="Yu Gothic UI" panose="020B0500000000000000" pitchFamily="34" charset="-128"/>
                <a:ea typeface="Yu Gothic UI" panose="020B0500000000000000" pitchFamily="34" charset="-128"/>
              </a:rPr>
              <a:t>On</a:t>
            </a:r>
          </a:p>
          <a:p>
            <a:r>
              <a:rPr lang="en-US" altLang="ja-JP" sz="1000" dirty="0">
                <a:solidFill>
                  <a:prstClr val="black"/>
                </a:solidFill>
                <a:latin typeface="Yu Gothic UI" panose="020B0500000000000000" pitchFamily="34" charset="-128"/>
                <a:ea typeface="Yu Gothic UI" panose="020B0500000000000000" pitchFamily="34" charset="-128"/>
              </a:rPr>
              <a:t>http://(</a:t>
            </a:r>
            <a:r>
              <a:rPr lang="ja-JP" altLang="en-US" sz="1000" dirty="0">
                <a:solidFill>
                  <a:prstClr val="black"/>
                </a:solidFill>
                <a:latin typeface="Yu Gothic UI" panose="020B0500000000000000" pitchFamily="34" charset="-128"/>
                <a:ea typeface="Yu Gothic UI" panose="020B0500000000000000" pitchFamily="34" charset="-128"/>
              </a:rPr>
              <a:t>カメラ</a:t>
            </a:r>
            <a:r>
              <a:rPr lang="en-US" altLang="ja-JP" sz="1000" dirty="0">
                <a:solidFill>
                  <a:prstClr val="black"/>
                </a:solidFill>
                <a:latin typeface="Yu Gothic UI" panose="020B0500000000000000" pitchFamily="34" charset="-128"/>
                <a:ea typeface="Yu Gothic UI" panose="020B0500000000000000" pitchFamily="34" charset="-128"/>
              </a:rPr>
              <a:t>IP</a:t>
            </a:r>
            <a:r>
              <a:rPr lang="ja-JP" altLang="en-US" sz="1000" dirty="0">
                <a:solidFill>
                  <a:prstClr val="black"/>
                </a:solidFill>
                <a:latin typeface="Yu Gothic UI" panose="020B0500000000000000" pitchFamily="34" charset="-128"/>
                <a:ea typeface="Yu Gothic UI" panose="020B0500000000000000" pitchFamily="34" charset="-128"/>
              </a:rPr>
              <a:t>アドレス</a:t>
            </a:r>
            <a:r>
              <a:rPr lang="en-US" altLang="ja-JP" sz="1000" dirty="0">
                <a:solidFill>
                  <a:prstClr val="black"/>
                </a:solidFill>
                <a:latin typeface="Yu Gothic UI" panose="020B0500000000000000" pitchFamily="34" charset="-128"/>
                <a:ea typeface="Yu Gothic UI" panose="020B0500000000000000" pitchFamily="34" charset="-128"/>
              </a:rPr>
              <a:t>)/</a:t>
            </a:r>
            <a:r>
              <a:rPr lang="en-US" altLang="ja-JP" sz="1000" dirty="0" err="1">
                <a:solidFill>
                  <a:prstClr val="black"/>
                </a:solidFill>
                <a:latin typeface="Yu Gothic UI" panose="020B0500000000000000" pitchFamily="34" charset="-128"/>
                <a:ea typeface="Yu Gothic UI" panose="020B0500000000000000" pitchFamily="34" charset="-128"/>
              </a:rPr>
              <a:t>cgi</a:t>
            </a:r>
            <a:r>
              <a:rPr lang="en-US" altLang="ja-JP" sz="1000" dirty="0">
                <a:solidFill>
                  <a:prstClr val="black"/>
                </a:solidFill>
                <a:latin typeface="Yu Gothic UI" panose="020B0500000000000000" pitchFamily="34" charset="-128"/>
                <a:ea typeface="Yu Gothic UI" panose="020B0500000000000000" pitchFamily="34" charset="-128"/>
              </a:rPr>
              <a:t>-bin/</a:t>
            </a:r>
            <a:r>
              <a:rPr lang="en-US" altLang="ja-JP" sz="1000" dirty="0" err="1">
                <a:solidFill>
                  <a:prstClr val="black"/>
                </a:solidFill>
                <a:latin typeface="Yu Gothic UI" panose="020B0500000000000000" pitchFamily="34" charset="-128"/>
                <a:ea typeface="Yu Gothic UI" panose="020B0500000000000000" pitchFamily="34" charset="-128"/>
              </a:rPr>
              <a:t>adam.cgi?methodName</a:t>
            </a:r>
            <a:r>
              <a:rPr lang="en-US" altLang="ja-JP" sz="1000" dirty="0">
                <a:solidFill>
                  <a:prstClr val="black"/>
                </a:solidFill>
                <a:latin typeface="Yu Gothic UI" panose="020B0500000000000000" pitchFamily="34" charset="-128"/>
                <a:ea typeface="Yu Gothic UI" panose="020B0500000000000000" pitchFamily="34" charset="-128"/>
              </a:rPr>
              <a:t>=</a:t>
            </a:r>
            <a:r>
              <a:rPr lang="en-US" altLang="ja-JP" sz="1000" dirty="0" err="1">
                <a:solidFill>
                  <a:prstClr val="black"/>
                </a:solidFill>
                <a:latin typeface="Yu Gothic UI" panose="020B0500000000000000" pitchFamily="34" charset="-128"/>
                <a:ea typeface="Yu Gothic UI" panose="020B0500000000000000" pitchFamily="34" charset="-128"/>
              </a:rPr>
              <a:t>setApplicationPreference&amp;appName</a:t>
            </a:r>
            <a:r>
              <a:rPr lang="en-US" altLang="ja-JP" sz="1000" dirty="0">
                <a:solidFill>
                  <a:prstClr val="black"/>
                </a:solidFill>
                <a:latin typeface="Yu Gothic UI" panose="020B0500000000000000" pitchFamily="34" charset="-128"/>
                <a:ea typeface="Yu Gothic UI" panose="020B0500000000000000" pitchFamily="34" charset="-128"/>
              </a:rPr>
              <a:t>=</a:t>
            </a:r>
            <a:r>
              <a:rPr lang="en-US" altLang="ja-JP" sz="1000" dirty="0" err="1">
                <a:solidFill>
                  <a:prstClr val="black"/>
                </a:solidFill>
                <a:latin typeface="Yu Gothic UI" panose="020B0500000000000000" pitchFamily="34" charset="-128"/>
                <a:ea typeface="Yu Gothic UI" panose="020B0500000000000000" pitchFamily="34" charset="-128"/>
              </a:rPr>
              <a:t>NumCatchApp&amp;prefType</a:t>
            </a:r>
            <a:r>
              <a:rPr lang="en-US" altLang="ja-JP" sz="1000" dirty="0">
                <a:solidFill>
                  <a:prstClr val="black"/>
                </a:solidFill>
                <a:latin typeface="Yu Gothic UI" panose="020B0500000000000000" pitchFamily="34" charset="-128"/>
                <a:ea typeface="Yu Gothic UI" panose="020B0500000000000000" pitchFamily="34" charset="-128"/>
              </a:rPr>
              <a:t>=</a:t>
            </a:r>
            <a:r>
              <a:rPr lang="en-US" altLang="ja-JP" sz="1000" dirty="0" err="1">
                <a:solidFill>
                  <a:prstClr val="black"/>
                </a:solidFill>
                <a:latin typeface="Yu Gothic UI" panose="020B0500000000000000" pitchFamily="34" charset="-128"/>
                <a:ea typeface="Yu Gothic UI" panose="020B0500000000000000" pitchFamily="34" charset="-128"/>
              </a:rPr>
              <a:t>Boolean&amp;prefName</a:t>
            </a:r>
            <a:r>
              <a:rPr lang="en-US" altLang="ja-JP" sz="1000" dirty="0">
                <a:solidFill>
                  <a:prstClr val="black"/>
                </a:solidFill>
                <a:latin typeface="Yu Gothic UI" panose="020B0500000000000000" pitchFamily="34" charset="-128"/>
                <a:ea typeface="Yu Gothic UI" panose="020B0500000000000000" pitchFamily="34" charset="-128"/>
              </a:rPr>
              <a:t>=</a:t>
            </a:r>
            <a:r>
              <a:rPr lang="en-US" altLang="ja-JP" sz="1000" dirty="0" err="1">
                <a:solidFill>
                  <a:prstClr val="black"/>
                </a:solidFill>
                <a:latin typeface="Yu Gothic UI" panose="020B0500000000000000" pitchFamily="34" charset="-128"/>
                <a:ea typeface="Yu Gothic UI" panose="020B0500000000000000" pitchFamily="34" charset="-128"/>
              </a:rPr>
              <a:t>HighDefinitionMode&amp;value</a:t>
            </a:r>
            <a:r>
              <a:rPr lang="en-US" altLang="ja-JP" sz="1000" dirty="0">
                <a:solidFill>
                  <a:prstClr val="black"/>
                </a:solidFill>
                <a:latin typeface="Yu Gothic UI" panose="020B0500000000000000" pitchFamily="34" charset="-128"/>
                <a:ea typeface="Yu Gothic UI" panose="020B0500000000000000" pitchFamily="34" charset="-128"/>
              </a:rPr>
              <a:t>=TRUE</a:t>
            </a:r>
            <a:r>
              <a:rPr lang="ja-JP" altLang="en-US" sz="1000" dirty="0">
                <a:solidFill>
                  <a:prstClr val="black"/>
                </a:solidFill>
                <a:latin typeface="Yu Gothic UI" panose="020B0500000000000000" pitchFamily="34" charset="-128"/>
                <a:ea typeface="Yu Gothic UI" panose="020B0500000000000000" pitchFamily="34" charset="-128"/>
              </a:rPr>
              <a:t>　</a:t>
            </a:r>
            <a:endParaRPr lang="en-US" altLang="ja-JP" sz="1000" dirty="0">
              <a:solidFill>
                <a:prstClr val="black"/>
              </a:solidFill>
              <a:latin typeface="Yu Gothic UI" panose="020B0500000000000000" pitchFamily="34" charset="-128"/>
              <a:ea typeface="Yu Gothic UI" panose="020B0500000000000000" pitchFamily="34" charset="-128"/>
            </a:endParaRPr>
          </a:p>
          <a:p>
            <a:r>
              <a:rPr lang="ja-JP" altLang="en-US" sz="1100" dirty="0">
                <a:solidFill>
                  <a:prstClr val="black"/>
                </a:solidFill>
                <a:latin typeface="Yu Gothic UI" panose="020B0500000000000000" pitchFamily="34" charset="-128"/>
                <a:ea typeface="Yu Gothic UI" panose="020B0500000000000000" pitchFamily="34" charset="-128"/>
              </a:rPr>
              <a:t>（</a:t>
            </a:r>
            <a:r>
              <a:rPr lang="en-US" altLang="ja-JP" sz="1100" dirty="0">
                <a:solidFill>
                  <a:prstClr val="black"/>
                </a:solidFill>
                <a:latin typeface="Yu Gothic UI" panose="020B0500000000000000" pitchFamily="34" charset="-128"/>
                <a:ea typeface="Yu Gothic UI" panose="020B0500000000000000" pitchFamily="34" charset="-128"/>
              </a:rPr>
              <a:t>CGI</a:t>
            </a:r>
            <a:r>
              <a:rPr lang="ja-JP" altLang="en-US" sz="1100" dirty="0">
                <a:solidFill>
                  <a:prstClr val="black"/>
                </a:solidFill>
                <a:latin typeface="Yu Gothic UI" panose="020B0500000000000000" pitchFamily="34" charset="-128"/>
                <a:ea typeface="Yu Gothic UI" panose="020B0500000000000000" pitchFamily="34" charset="-128"/>
              </a:rPr>
              <a:t>送信後、カメラ再起動 </a:t>
            </a:r>
            <a:r>
              <a:rPr lang="en-US" altLang="ja-JP" sz="1100" dirty="0">
                <a:solidFill>
                  <a:prstClr val="black"/>
                </a:solidFill>
                <a:latin typeface="Yu Gothic UI" panose="020B0500000000000000" pitchFamily="34" charset="-128"/>
                <a:ea typeface="Yu Gothic UI" panose="020B0500000000000000" pitchFamily="34" charset="-128"/>
              </a:rPr>
              <a:t>or</a:t>
            </a:r>
            <a:r>
              <a:rPr lang="ja-JP" altLang="en-US" sz="1100" dirty="0">
                <a:solidFill>
                  <a:prstClr val="black"/>
                </a:solidFill>
                <a:latin typeface="Yu Gothic UI" panose="020B0500000000000000" pitchFamily="34" charset="-128"/>
                <a:ea typeface="Yu Gothic UI" panose="020B0500000000000000" pitchFamily="34" charset="-128"/>
              </a:rPr>
              <a:t> アプリのスケジュール設定を一旦</a:t>
            </a:r>
            <a:r>
              <a:rPr lang="en-US" altLang="ja-JP" sz="1100" dirty="0">
                <a:solidFill>
                  <a:prstClr val="black"/>
                </a:solidFill>
                <a:latin typeface="Yu Gothic UI" panose="020B0500000000000000" pitchFamily="34" charset="-128"/>
                <a:ea typeface="Yu Gothic UI" panose="020B0500000000000000" pitchFamily="34" charset="-128"/>
              </a:rPr>
              <a:t>On</a:t>
            </a:r>
            <a:r>
              <a:rPr lang="ja-JP" altLang="en-US" sz="1100" dirty="0">
                <a:solidFill>
                  <a:prstClr val="black"/>
                </a:solidFill>
                <a:latin typeface="Yu Gothic UI" panose="020B0500000000000000" pitchFamily="34" charset="-128"/>
                <a:ea typeface="Yu Gothic UI" panose="020B0500000000000000" pitchFamily="34" charset="-128"/>
              </a:rPr>
              <a:t>→</a:t>
            </a:r>
            <a:r>
              <a:rPr lang="en-US" altLang="ja-JP" sz="1100" dirty="0">
                <a:solidFill>
                  <a:prstClr val="black"/>
                </a:solidFill>
                <a:latin typeface="Yu Gothic UI" panose="020B0500000000000000" pitchFamily="34" charset="-128"/>
                <a:ea typeface="Yu Gothic UI" panose="020B0500000000000000" pitchFamily="34" charset="-128"/>
              </a:rPr>
              <a:t>Off</a:t>
            </a:r>
            <a:r>
              <a:rPr lang="ja-JP" altLang="en-US" sz="1100" dirty="0">
                <a:solidFill>
                  <a:prstClr val="black"/>
                </a:solidFill>
                <a:latin typeface="Yu Gothic UI" panose="020B0500000000000000" pitchFamily="34" charset="-128"/>
                <a:ea typeface="Yu Gothic UI" panose="020B0500000000000000" pitchFamily="34" charset="-128"/>
              </a:rPr>
              <a:t>後、</a:t>
            </a:r>
            <a:r>
              <a:rPr lang="en-US" altLang="ja-JP" sz="1100" dirty="0" err="1">
                <a:solidFill>
                  <a:prstClr val="black"/>
                </a:solidFill>
                <a:latin typeface="Yu Gothic UI" panose="020B0500000000000000" pitchFamily="34" charset="-128"/>
                <a:ea typeface="Yu Gothic UI" panose="020B0500000000000000" pitchFamily="34" charset="-128"/>
              </a:rPr>
              <a:t>Off→On</a:t>
            </a:r>
            <a:r>
              <a:rPr lang="ja-JP" altLang="en-US" sz="1100" dirty="0">
                <a:solidFill>
                  <a:prstClr val="black"/>
                </a:solidFill>
                <a:latin typeface="Yu Gothic UI" panose="020B0500000000000000" pitchFamily="34" charset="-128"/>
                <a:ea typeface="Yu Gothic UI" panose="020B0500000000000000" pitchFamily="34" charset="-128"/>
              </a:rPr>
              <a:t>にする）</a:t>
            </a:r>
            <a:endParaRPr lang="en-US" altLang="ja-JP" sz="1100" dirty="0">
              <a:solidFill>
                <a:prstClr val="black"/>
              </a:solidFill>
              <a:latin typeface="Yu Gothic UI" panose="020B0500000000000000" pitchFamily="34" charset="-128"/>
              <a:ea typeface="Yu Gothic UI" panose="020B0500000000000000" pitchFamily="34" charset="-128"/>
            </a:endParaRPr>
          </a:p>
        </p:txBody>
      </p:sp>
      <p:graphicFrame>
        <p:nvGraphicFramePr>
          <p:cNvPr id="4" name="表 3">
            <a:extLst>
              <a:ext uri="{FF2B5EF4-FFF2-40B4-BE49-F238E27FC236}">
                <a16:creationId xmlns:a16="http://schemas.microsoft.com/office/drawing/2014/main" id="{76D0207B-4557-2E36-F199-F011B5F7ADD9}"/>
              </a:ext>
            </a:extLst>
          </p:cNvPr>
          <p:cNvGraphicFramePr>
            <a:graphicFrameLocks noGrp="1"/>
          </p:cNvGraphicFramePr>
          <p:nvPr>
            <p:extLst>
              <p:ext uri="{D42A27DB-BD31-4B8C-83A1-F6EECF244321}">
                <p14:modId xmlns:p14="http://schemas.microsoft.com/office/powerpoint/2010/main" val="1747673333"/>
              </p:ext>
            </p:extLst>
          </p:nvPr>
        </p:nvGraphicFramePr>
        <p:xfrm>
          <a:off x="252000" y="3230253"/>
          <a:ext cx="8640000" cy="1503048"/>
        </p:xfrm>
        <a:graphic>
          <a:graphicData uri="http://schemas.openxmlformats.org/drawingml/2006/table">
            <a:tbl>
              <a:tblPr firstRow="1" bandRow="1"/>
              <a:tblGrid>
                <a:gridCol w="1152000">
                  <a:extLst>
                    <a:ext uri="{9D8B030D-6E8A-4147-A177-3AD203B41FA5}">
                      <a16:colId xmlns:a16="http://schemas.microsoft.com/office/drawing/2014/main" val="705821620"/>
                    </a:ext>
                  </a:extLst>
                </a:gridCol>
                <a:gridCol w="1008000">
                  <a:extLst>
                    <a:ext uri="{9D8B030D-6E8A-4147-A177-3AD203B41FA5}">
                      <a16:colId xmlns:a16="http://schemas.microsoft.com/office/drawing/2014/main" val="1704321528"/>
                    </a:ext>
                  </a:extLst>
                </a:gridCol>
                <a:gridCol w="2160000">
                  <a:extLst>
                    <a:ext uri="{9D8B030D-6E8A-4147-A177-3AD203B41FA5}">
                      <a16:colId xmlns:a16="http://schemas.microsoft.com/office/drawing/2014/main" val="3494066639"/>
                    </a:ext>
                  </a:extLst>
                </a:gridCol>
                <a:gridCol w="4320000">
                  <a:extLst>
                    <a:ext uri="{9D8B030D-6E8A-4147-A177-3AD203B41FA5}">
                      <a16:colId xmlns:a16="http://schemas.microsoft.com/office/drawing/2014/main" val="3155649844"/>
                    </a:ext>
                  </a:extLst>
                </a:gridCol>
              </a:tblGrid>
              <a:tr h="215742">
                <a:tc gridSpan="2">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ja-JP" altLang="en-US" sz="1200" dirty="0">
                          <a:latin typeface="Yu Gothic UI" panose="020B0500000000000000" pitchFamily="34" charset="-128"/>
                          <a:ea typeface="Yu Gothic UI" panose="020B0500000000000000" pitchFamily="34" charset="-128"/>
                        </a:rPr>
                        <a:t>カメラ</a:t>
                      </a:r>
                    </a:p>
                  </a:txBody>
                  <a:tcPr marL="55721" marR="55721" marT="27861" marB="27861"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hMerge="1">
                  <a:txBody>
                    <a:bodyPr/>
                    <a:lstStyle/>
                    <a:p>
                      <a:endParaRPr kumimoji="1" lang="ja-JP" altLang="en-US"/>
                    </a:p>
                  </a:txBody>
                  <a:tcPr/>
                </a:tc>
                <a:tc>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ja-JP" altLang="en-US" sz="1200" dirty="0">
                          <a:latin typeface="Yu Gothic UI" panose="020B0500000000000000" pitchFamily="34" charset="-128"/>
                          <a:ea typeface="Yu Gothic UI" panose="020B0500000000000000" pitchFamily="34" charset="-128"/>
                        </a:rPr>
                        <a:t>プレート検出性能向上モード</a:t>
                      </a:r>
                    </a:p>
                  </a:txBody>
                  <a:tcPr marL="55721" marR="55721" marT="27861" marB="27861"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23" rtl="0" eaLnBrk="1" latinLnBrk="0" hangingPunct="1">
                        <a:defRPr kumimoji="1" sz="1800" b="1" kern="1200">
                          <a:solidFill>
                            <a:schemeClr val="lt1"/>
                          </a:solidFill>
                          <a:latin typeface="Meiryo UI"/>
                          <a:ea typeface="Meiryo UI"/>
                        </a:defRPr>
                      </a:lvl1pPr>
                      <a:lvl2pPr marL="457212" algn="l" defTabSz="914423" rtl="0" eaLnBrk="1" latinLnBrk="0" hangingPunct="1">
                        <a:defRPr kumimoji="1" sz="1800" b="1" kern="1200">
                          <a:solidFill>
                            <a:schemeClr val="lt1"/>
                          </a:solidFill>
                          <a:latin typeface="Meiryo UI"/>
                          <a:ea typeface="Meiryo UI"/>
                        </a:defRPr>
                      </a:lvl2pPr>
                      <a:lvl3pPr marL="914423" algn="l" defTabSz="914423" rtl="0" eaLnBrk="1" latinLnBrk="0" hangingPunct="1">
                        <a:defRPr kumimoji="1" sz="1800" b="1" kern="1200">
                          <a:solidFill>
                            <a:schemeClr val="lt1"/>
                          </a:solidFill>
                          <a:latin typeface="Meiryo UI"/>
                          <a:ea typeface="Meiryo UI"/>
                        </a:defRPr>
                      </a:lvl3pPr>
                      <a:lvl4pPr marL="1371634" algn="l" defTabSz="914423" rtl="0" eaLnBrk="1" latinLnBrk="0" hangingPunct="1">
                        <a:defRPr kumimoji="1" sz="1800" b="1" kern="1200">
                          <a:solidFill>
                            <a:schemeClr val="lt1"/>
                          </a:solidFill>
                          <a:latin typeface="Meiryo UI"/>
                          <a:ea typeface="Meiryo UI"/>
                        </a:defRPr>
                      </a:lvl4pPr>
                      <a:lvl5pPr marL="1828846" algn="l" defTabSz="914423" rtl="0" eaLnBrk="1" latinLnBrk="0" hangingPunct="1">
                        <a:defRPr kumimoji="1" sz="1800" b="1" kern="1200">
                          <a:solidFill>
                            <a:schemeClr val="lt1"/>
                          </a:solidFill>
                          <a:latin typeface="Meiryo UI"/>
                          <a:ea typeface="Meiryo UI"/>
                        </a:defRPr>
                      </a:lvl5pPr>
                      <a:lvl6pPr marL="2286057" algn="l" defTabSz="914423" rtl="0" eaLnBrk="1" latinLnBrk="0" hangingPunct="1">
                        <a:defRPr kumimoji="1" sz="1800" b="1" kern="1200">
                          <a:solidFill>
                            <a:schemeClr val="lt1"/>
                          </a:solidFill>
                          <a:latin typeface="Meiryo UI"/>
                          <a:ea typeface="Meiryo UI"/>
                        </a:defRPr>
                      </a:lvl6pPr>
                      <a:lvl7pPr marL="2743269" algn="l" defTabSz="914423" rtl="0" eaLnBrk="1" latinLnBrk="0" hangingPunct="1">
                        <a:defRPr kumimoji="1" sz="1800" b="1" kern="1200">
                          <a:solidFill>
                            <a:schemeClr val="lt1"/>
                          </a:solidFill>
                          <a:latin typeface="Meiryo UI"/>
                          <a:ea typeface="Meiryo UI"/>
                        </a:defRPr>
                      </a:lvl7pPr>
                      <a:lvl8pPr marL="3200480" algn="l" defTabSz="914423" rtl="0" eaLnBrk="1" latinLnBrk="0" hangingPunct="1">
                        <a:defRPr kumimoji="1" sz="1800" b="1" kern="1200">
                          <a:solidFill>
                            <a:schemeClr val="lt1"/>
                          </a:solidFill>
                          <a:latin typeface="Meiryo UI"/>
                          <a:ea typeface="Meiryo UI"/>
                        </a:defRPr>
                      </a:lvl8pPr>
                      <a:lvl9pPr marL="3657691" algn="l" defTabSz="914423" rtl="0" eaLnBrk="1" latinLnBrk="0" hangingPunct="1">
                        <a:defRPr kumimoji="1" sz="1800" b="1" kern="1200">
                          <a:solidFill>
                            <a:schemeClr val="lt1"/>
                          </a:solidFill>
                          <a:latin typeface="Meiryo UI"/>
                          <a:ea typeface="Meiryo UI"/>
                        </a:defRPr>
                      </a:lvl9pPr>
                    </a:lstStyle>
                    <a:p>
                      <a:pPr algn="ctr"/>
                      <a:r>
                        <a:rPr kumimoji="1" lang="ja-JP" altLang="en-US" sz="1200" dirty="0">
                          <a:latin typeface="Yu Gothic UI" panose="020B0500000000000000" pitchFamily="34" charset="-128"/>
                          <a:ea typeface="Yu Gothic UI" panose="020B0500000000000000" pitchFamily="34" charset="-128"/>
                        </a:rPr>
                        <a:t>備考</a:t>
                      </a:r>
                    </a:p>
                  </a:txBody>
                  <a:tcPr marL="55721" marR="55721" marT="27861" marB="27861"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895554614"/>
                  </a:ext>
                </a:extLst>
              </a:tr>
              <a:tr h="375762">
                <a:tc rowSpan="2">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en-US" altLang="ja-JP" sz="1200" dirty="0">
                          <a:latin typeface="Yu Gothic UI" panose="020B0500000000000000" pitchFamily="34" charset="-128"/>
                          <a:ea typeface="Yu Gothic UI" panose="020B0500000000000000" pitchFamily="34" charset="-128"/>
                        </a:rPr>
                        <a:t>AI</a:t>
                      </a:r>
                      <a:r>
                        <a:rPr kumimoji="1" lang="ja-JP" altLang="en-US" sz="1200" dirty="0">
                          <a:latin typeface="Yu Gothic UI" panose="020B0500000000000000" pitchFamily="34" charset="-128"/>
                          <a:ea typeface="Yu Gothic UI" panose="020B0500000000000000" pitchFamily="34" charset="-128"/>
                        </a:rPr>
                        <a:t>カメラ</a:t>
                      </a:r>
                      <a:endParaRPr kumimoji="1" lang="en-US" altLang="ja-JP" sz="1200" dirty="0">
                        <a:latin typeface="Yu Gothic UI" panose="020B0500000000000000" pitchFamily="34" charset="-128"/>
                        <a:ea typeface="Yu Gothic UI" panose="020B0500000000000000" pitchFamily="34" charset="-128"/>
                      </a:endParaRPr>
                    </a:p>
                    <a:p>
                      <a:pPr algn="ctr"/>
                      <a:r>
                        <a:rPr kumimoji="1" lang="ja-JP" altLang="en-US" sz="1200" dirty="0">
                          <a:latin typeface="Yu Gothic UI" panose="020B0500000000000000" pitchFamily="34" charset="-128"/>
                          <a:ea typeface="Yu Gothic UI" panose="020B0500000000000000" pitchFamily="34" charset="-128"/>
                        </a:rPr>
                        <a:t>（</a:t>
                      </a:r>
                      <a:r>
                        <a:rPr kumimoji="1" lang="en-US" altLang="ja-JP" sz="1200" dirty="0">
                          <a:latin typeface="Yu Gothic UI" panose="020B0500000000000000" pitchFamily="34" charset="-128"/>
                          <a:ea typeface="Yu Gothic UI" panose="020B0500000000000000" pitchFamily="34" charset="-128"/>
                        </a:rPr>
                        <a:t>X</a:t>
                      </a:r>
                      <a:r>
                        <a:rPr kumimoji="1" lang="ja-JP" altLang="en-US" sz="1200" dirty="0">
                          <a:latin typeface="Yu Gothic UI" panose="020B0500000000000000" pitchFamily="34" charset="-128"/>
                          <a:ea typeface="Yu Gothic UI" panose="020B0500000000000000" pitchFamily="34" charset="-128"/>
                        </a:rPr>
                        <a:t>シリーズ）</a:t>
                      </a:r>
                    </a:p>
                  </a:txBody>
                  <a:tcPr marL="55721" marR="55721" marT="27861" marB="27861"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en-US" altLang="ja-JP" sz="1200" dirty="0">
                          <a:latin typeface="Yu Gothic UI" panose="020B0500000000000000" pitchFamily="34" charset="-128"/>
                          <a:ea typeface="Yu Gothic UI" panose="020B0500000000000000" pitchFamily="34" charset="-128"/>
                        </a:rPr>
                        <a:t>FHD</a:t>
                      </a:r>
                      <a:r>
                        <a:rPr kumimoji="1" lang="ja-JP" altLang="en-US" sz="1200" dirty="0">
                          <a:latin typeface="Yu Gothic UI" panose="020B0500000000000000" pitchFamily="34" charset="-128"/>
                          <a:ea typeface="Yu Gothic UI" panose="020B0500000000000000" pitchFamily="34" charset="-128"/>
                        </a:rPr>
                        <a:t>カメラ</a:t>
                      </a:r>
                    </a:p>
                  </a:txBody>
                  <a:tcPr marL="55721" marR="55721" marT="27861" marB="27861"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en-US" altLang="ja-JP" sz="1200" dirty="0">
                          <a:latin typeface="Yu Gothic UI" panose="020B0500000000000000" pitchFamily="34" charset="-128"/>
                          <a:ea typeface="Yu Gothic UI" panose="020B0500000000000000" pitchFamily="34" charset="-128"/>
                        </a:rPr>
                        <a:t>CGI</a:t>
                      </a:r>
                      <a:r>
                        <a:rPr kumimoji="1" lang="ja-JP" altLang="en-US" sz="1200" dirty="0">
                          <a:latin typeface="Yu Gothic UI" panose="020B0500000000000000" pitchFamily="34" charset="-128"/>
                          <a:ea typeface="Yu Gothic UI" panose="020B0500000000000000" pitchFamily="34" charset="-128"/>
                        </a:rPr>
                        <a:t>で切換可能</a:t>
                      </a:r>
                    </a:p>
                  </a:txBody>
                  <a:tcPr marL="55721" marR="55721" marT="27861" marB="27861"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l"/>
                      <a:r>
                        <a:rPr kumimoji="1" lang="ja-JP" altLang="en-US" sz="1200" dirty="0">
                          <a:latin typeface="Yu Gothic UI" panose="020B0500000000000000" pitchFamily="34" charset="-128"/>
                          <a:ea typeface="Yu Gothic UI" panose="020B0500000000000000" pitchFamily="34" charset="-128"/>
                        </a:rPr>
                        <a:t>認識の処理フレームレートは、</a:t>
                      </a:r>
                      <a:endParaRPr kumimoji="1" lang="en-US" altLang="ja-JP" sz="1200" dirty="0">
                        <a:latin typeface="Yu Gothic UI" panose="020B0500000000000000" pitchFamily="34" charset="-128"/>
                        <a:ea typeface="Yu Gothic UI" panose="020B0500000000000000" pitchFamily="34" charset="-128"/>
                      </a:endParaRPr>
                    </a:p>
                    <a:p>
                      <a:pPr algn="l"/>
                      <a:r>
                        <a:rPr kumimoji="1" lang="en-US" altLang="ja-JP" sz="1200" dirty="0">
                          <a:latin typeface="Yu Gothic UI" panose="020B0500000000000000" pitchFamily="34" charset="-128"/>
                          <a:ea typeface="Yu Gothic UI" panose="020B0500000000000000" pitchFamily="34" charset="-128"/>
                        </a:rPr>
                        <a:t>Off</a:t>
                      </a:r>
                      <a:r>
                        <a:rPr kumimoji="1" lang="ja-JP" altLang="en-US" sz="1200" dirty="0">
                          <a:latin typeface="Yu Gothic UI" panose="020B0500000000000000" pitchFamily="34" charset="-128"/>
                          <a:ea typeface="Yu Gothic UI" panose="020B0500000000000000" pitchFamily="34" charset="-128"/>
                        </a:rPr>
                        <a:t>のとき</a:t>
                      </a:r>
                      <a:r>
                        <a:rPr kumimoji="1" lang="en-US" altLang="ja-JP" sz="1200" dirty="0">
                          <a:latin typeface="Yu Gothic UI" panose="020B0500000000000000" pitchFamily="34" charset="-128"/>
                          <a:ea typeface="Yu Gothic UI" panose="020B0500000000000000" pitchFamily="34" charset="-128"/>
                        </a:rPr>
                        <a:t>10fps</a:t>
                      </a:r>
                      <a:r>
                        <a:rPr kumimoji="1" lang="ja-JP" altLang="en-US" sz="1200" dirty="0">
                          <a:latin typeface="Yu Gothic UI" panose="020B0500000000000000" pitchFamily="34" charset="-128"/>
                          <a:ea typeface="Yu Gothic UI" panose="020B0500000000000000" pitchFamily="34" charset="-128"/>
                        </a:rPr>
                        <a:t>（デフォルト設定）、</a:t>
                      </a:r>
                      <a:r>
                        <a:rPr kumimoji="1" lang="en-US" altLang="ja-JP" sz="1200" dirty="0">
                          <a:latin typeface="Yu Gothic UI" panose="020B0500000000000000" pitchFamily="34" charset="-128"/>
                          <a:ea typeface="Yu Gothic UI" panose="020B0500000000000000" pitchFamily="34" charset="-128"/>
                        </a:rPr>
                        <a:t>On</a:t>
                      </a:r>
                      <a:r>
                        <a:rPr kumimoji="1" lang="ja-JP" altLang="en-US" sz="1200" dirty="0">
                          <a:latin typeface="Yu Gothic UI" panose="020B0500000000000000" pitchFamily="34" charset="-128"/>
                          <a:ea typeface="Yu Gothic UI" panose="020B0500000000000000" pitchFamily="34" charset="-128"/>
                        </a:rPr>
                        <a:t>のとき</a:t>
                      </a:r>
                      <a:r>
                        <a:rPr kumimoji="1" lang="en-US" altLang="ja-JP" sz="1200" dirty="0">
                          <a:latin typeface="Yu Gothic UI" panose="020B0500000000000000" pitchFamily="34" charset="-128"/>
                          <a:ea typeface="Yu Gothic UI" panose="020B0500000000000000" pitchFamily="34" charset="-128"/>
                        </a:rPr>
                        <a:t>5fps</a:t>
                      </a:r>
                      <a:r>
                        <a:rPr kumimoji="1" lang="ja-JP" altLang="en-US" sz="1200" dirty="0">
                          <a:latin typeface="Yu Gothic UI" panose="020B0500000000000000" pitchFamily="34" charset="-128"/>
                          <a:ea typeface="Yu Gothic UI" panose="020B0500000000000000" pitchFamily="34" charset="-128"/>
                        </a:rPr>
                        <a:t>で動作します。</a:t>
                      </a:r>
                    </a:p>
                  </a:txBody>
                  <a:tcPr marL="55721" marR="55721" marT="27861" marB="27861"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3954540851"/>
                  </a:ext>
                </a:extLst>
              </a:tr>
              <a:tr h="375762">
                <a:tc vMerge="1">
                  <a:txBody>
                    <a:bodyPr/>
                    <a:lstStyle/>
                    <a:p>
                      <a:endParaRPr kumimoji="1" lang="ja-JP" altLang="en-US"/>
                    </a:p>
                  </a:txBody>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en-US" altLang="ja-JP" sz="1200" dirty="0">
                          <a:latin typeface="Yu Gothic UI" panose="020B0500000000000000" pitchFamily="34" charset="-128"/>
                          <a:ea typeface="Yu Gothic UI" panose="020B0500000000000000" pitchFamily="34" charset="-128"/>
                        </a:rPr>
                        <a:t>4K</a:t>
                      </a:r>
                      <a:r>
                        <a:rPr kumimoji="1" lang="ja-JP" altLang="en-US" sz="1200" dirty="0">
                          <a:latin typeface="Yu Gothic UI" panose="020B0500000000000000" pitchFamily="34" charset="-128"/>
                          <a:ea typeface="Yu Gothic UI" panose="020B0500000000000000" pitchFamily="34" charset="-128"/>
                        </a:rPr>
                        <a:t>カメラ</a:t>
                      </a:r>
                    </a:p>
                  </a:txBody>
                  <a:tcPr marL="55721" marR="55721" marT="27861" marB="27861"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200" dirty="0">
                          <a:latin typeface="Yu Gothic UI" panose="020B0500000000000000" pitchFamily="34" charset="-128"/>
                          <a:ea typeface="Yu Gothic UI" panose="020B0500000000000000" pitchFamily="34" charset="-128"/>
                        </a:rPr>
                        <a:t>常時</a:t>
                      </a:r>
                      <a:r>
                        <a:rPr kumimoji="1" lang="en-US" altLang="ja-JP" sz="1200" dirty="0">
                          <a:latin typeface="Yu Gothic UI" panose="020B0500000000000000" pitchFamily="34" charset="-128"/>
                          <a:ea typeface="Yu Gothic UI" panose="020B0500000000000000" pitchFamily="34" charset="-128"/>
                        </a:rPr>
                        <a:t>Off</a:t>
                      </a:r>
                      <a:endParaRPr kumimoji="1" lang="ja-JP" altLang="en-US" sz="1200" dirty="0">
                        <a:latin typeface="Yu Gothic UI" panose="020B0500000000000000" pitchFamily="34" charset="-128"/>
                        <a:ea typeface="Yu Gothic UI" panose="020B0500000000000000" pitchFamily="34" charset="-128"/>
                      </a:endParaRPr>
                    </a:p>
                  </a:txBody>
                  <a:tcPr marL="55721" marR="55721" marT="27861" marB="27861"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l"/>
                      <a:r>
                        <a:rPr kumimoji="1" lang="ja-JP" altLang="en-US" sz="1200" dirty="0">
                          <a:latin typeface="Yu Gothic UI" panose="020B0500000000000000" pitchFamily="34" charset="-128"/>
                          <a:ea typeface="Yu Gothic UI" panose="020B0500000000000000" pitchFamily="34" charset="-128"/>
                        </a:rPr>
                        <a:t>認識の処理フレームレートは、</a:t>
                      </a:r>
                      <a:r>
                        <a:rPr kumimoji="1" lang="en-US" altLang="ja-JP" sz="1200" dirty="0">
                          <a:latin typeface="Yu Gothic UI" panose="020B0500000000000000" pitchFamily="34" charset="-128"/>
                          <a:ea typeface="Yu Gothic UI" panose="020B0500000000000000" pitchFamily="34" charset="-128"/>
                        </a:rPr>
                        <a:t>5fps</a:t>
                      </a:r>
                      <a:r>
                        <a:rPr kumimoji="1" lang="ja-JP" altLang="en-US" sz="1200" dirty="0">
                          <a:latin typeface="Yu Gothic UI" panose="020B0500000000000000" pitchFamily="34" charset="-128"/>
                          <a:ea typeface="Yu Gothic UI" panose="020B0500000000000000" pitchFamily="34" charset="-128"/>
                        </a:rPr>
                        <a:t>です。</a:t>
                      </a:r>
                      <a:endParaRPr kumimoji="1" lang="en-US" altLang="ja-JP" sz="1200" dirty="0">
                        <a:latin typeface="Yu Gothic UI" panose="020B0500000000000000" pitchFamily="34" charset="-128"/>
                        <a:ea typeface="Yu Gothic UI" panose="020B0500000000000000" pitchFamily="34" charset="-128"/>
                      </a:endParaRPr>
                    </a:p>
                    <a:p>
                      <a:pPr algn="l"/>
                      <a:r>
                        <a:rPr kumimoji="1" lang="ja-JP" altLang="en-US" sz="1200" dirty="0">
                          <a:latin typeface="Yu Gothic UI" panose="020B0500000000000000" pitchFamily="34" charset="-128"/>
                          <a:ea typeface="Yu Gothic UI" panose="020B0500000000000000" pitchFamily="34" charset="-128"/>
                        </a:rPr>
                        <a:t>常時</a:t>
                      </a:r>
                      <a:r>
                        <a:rPr kumimoji="1" lang="en-US" altLang="ja-JP" sz="1200" dirty="0">
                          <a:latin typeface="Yu Gothic UI" panose="020B0500000000000000" pitchFamily="34" charset="-128"/>
                          <a:ea typeface="Yu Gothic UI" panose="020B0500000000000000" pitchFamily="34" charset="-128"/>
                        </a:rPr>
                        <a:t>Off</a:t>
                      </a:r>
                      <a:r>
                        <a:rPr kumimoji="1" lang="ja-JP" altLang="en-US" sz="1200" dirty="0">
                          <a:latin typeface="Yu Gothic UI" panose="020B0500000000000000" pitchFamily="34" charset="-128"/>
                          <a:ea typeface="Yu Gothic UI" panose="020B0500000000000000" pitchFamily="34" charset="-128"/>
                        </a:rPr>
                        <a:t>で動作します。（</a:t>
                      </a:r>
                      <a:r>
                        <a:rPr kumimoji="1" lang="en-US" altLang="ja-JP" sz="1200" dirty="0">
                          <a:latin typeface="Yu Gothic UI" panose="020B0500000000000000" pitchFamily="34" charset="-128"/>
                          <a:ea typeface="Yu Gothic UI" panose="020B0500000000000000" pitchFamily="34" charset="-128"/>
                        </a:rPr>
                        <a:t>On</a:t>
                      </a:r>
                      <a:r>
                        <a:rPr kumimoji="1" lang="ja-JP" altLang="en-US" sz="1200" dirty="0">
                          <a:latin typeface="Yu Gothic UI" panose="020B0500000000000000" pitchFamily="34" charset="-128"/>
                          <a:ea typeface="Yu Gothic UI" panose="020B0500000000000000" pitchFamily="34" charset="-128"/>
                        </a:rPr>
                        <a:t>に出来ません。）</a:t>
                      </a:r>
                    </a:p>
                  </a:txBody>
                  <a:tcPr marL="55721" marR="55721" marT="27861" marB="27861"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619937798"/>
                  </a:ext>
                </a:extLst>
              </a:tr>
              <a:tr h="375762">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200" dirty="0">
                          <a:latin typeface="Yu Gothic UI" panose="020B0500000000000000" pitchFamily="34" charset="-128"/>
                          <a:ea typeface="Yu Gothic UI" panose="020B0500000000000000" pitchFamily="34" charset="-128"/>
                        </a:rPr>
                        <a:t>新</a:t>
                      </a:r>
                      <a:r>
                        <a:rPr kumimoji="1" lang="en-US" altLang="ja-JP" sz="1200" dirty="0">
                          <a:latin typeface="Yu Gothic UI" panose="020B0500000000000000" pitchFamily="34" charset="-128"/>
                          <a:ea typeface="Yu Gothic UI" panose="020B0500000000000000" pitchFamily="34" charset="-128"/>
                        </a:rPr>
                        <a:t>S</a:t>
                      </a:r>
                      <a:r>
                        <a:rPr kumimoji="1" lang="ja-JP" altLang="en-US" sz="1200" dirty="0">
                          <a:latin typeface="Yu Gothic UI" panose="020B0500000000000000" pitchFamily="34" charset="-128"/>
                          <a:ea typeface="Yu Gothic UI" panose="020B0500000000000000" pitchFamily="34" charset="-128"/>
                        </a:rPr>
                        <a:t>シリーズカメラ</a:t>
                      </a:r>
                    </a:p>
                  </a:txBody>
                  <a:tcPr marL="55721" marR="55721" marT="27861" marB="27861"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en-US" altLang="ja-JP" sz="1200" dirty="0">
                          <a:latin typeface="Yu Gothic UI" panose="020B0500000000000000" pitchFamily="34" charset="-128"/>
                          <a:ea typeface="Yu Gothic UI" panose="020B0500000000000000" pitchFamily="34" charset="-128"/>
                        </a:rPr>
                        <a:t>FHD</a:t>
                      </a:r>
                      <a:r>
                        <a:rPr kumimoji="1" lang="ja-JP" altLang="en-US" sz="1200" dirty="0">
                          <a:latin typeface="Yu Gothic UI" panose="020B0500000000000000" pitchFamily="34" charset="-128"/>
                          <a:ea typeface="Yu Gothic UI" panose="020B0500000000000000" pitchFamily="34" charset="-128"/>
                        </a:rPr>
                        <a:t>カメラ</a:t>
                      </a:r>
                    </a:p>
                  </a:txBody>
                  <a:tcPr marL="55721" marR="55721" marT="27861" marB="27861"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ctr"/>
                      <a:r>
                        <a:rPr kumimoji="1" lang="ja-JP" altLang="en-US" sz="1200" dirty="0">
                          <a:latin typeface="Yu Gothic UI" panose="020B0500000000000000" pitchFamily="34" charset="-128"/>
                          <a:ea typeface="Yu Gothic UI" panose="020B0500000000000000" pitchFamily="34" charset="-128"/>
                        </a:rPr>
                        <a:t>常時</a:t>
                      </a:r>
                      <a:r>
                        <a:rPr kumimoji="1" lang="en-US" altLang="ja-JP" sz="1200" dirty="0">
                          <a:latin typeface="Yu Gothic UI" panose="020B0500000000000000" pitchFamily="34" charset="-128"/>
                          <a:ea typeface="Yu Gothic UI" panose="020B0500000000000000" pitchFamily="34" charset="-128"/>
                        </a:rPr>
                        <a:t>On</a:t>
                      </a:r>
                      <a:endParaRPr kumimoji="1" lang="ja-JP" altLang="en-US" sz="1200" dirty="0">
                        <a:latin typeface="Yu Gothic UI" panose="020B0500000000000000" pitchFamily="34" charset="-128"/>
                        <a:ea typeface="Yu Gothic UI" panose="020B0500000000000000" pitchFamily="34" charset="-128"/>
                      </a:endParaRPr>
                    </a:p>
                  </a:txBody>
                  <a:tcPr marL="55721" marR="55721" marT="27861" marB="27861"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23" rtl="0" eaLnBrk="1" latinLnBrk="0" hangingPunct="1">
                        <a:defRPr kumimoji="1" sz="1800" kern="1200">
                          <a:solidFill>
                            <a:schemeClr val="dk1"/>
                          </a:solidFill>
                          <a:latin typeface="Meiryo UI"/>
                          <a:ea typeface="Meiryo UI"/>
                        </a:defRPr>
                      </a:lvl1pPr>
                      <a:lvl2pPr marL="457212" algn="l" defTabSz="914423" rtl="0" eaLnBrk="1" latinLnBrk="0" hangingPunct="1">
                        <a:defRPr kumimoji="1" sz="1800" kern="1200">
                          <a:solidFill>
                            <a:schemeClr val="dk1"/>
                          </a:solidFill>
                          <a:latin typeface="Meiryo UI"/>
                          <a:ea typeface="Meiryo UI"/>
                        </a:defRPr>
                      </a:lvl2pPr>
                      <a:lvl3pPr marL="914423" algn="l" defTabSz="914423" rtl="0" eaLnBrk="1" latinLnBrk="0" hangingPunct="1">
                        <a:defRPr kumimoji="1" sz="1800" kern="1200">
                          <a:solidFill>
                            <a:schemeClr val="dk1"/>
                          </a:solidFill>
                          <a:latin typeface="Meiryo UI"/>
                          <a:ea typeface="Meiryo UI"/>
                        </a:defRPr>
                      </a:lvl3pPr>
                      <a:lvl4pPr marL="1371634" algn="l" defTabSz="914423" rtl="0" eaLnBrk="1" latinLnBrk="0" hangingPunct="1">
                        <a:defRPr kumimoji="1" sz="1800" kern="1200">
                          <a:solidFill>
                            <a:schemeClr val="dk1"/>
                          </a:solidFill>
                          <a:latin typeface="Meiryo UI"/>
                          <a:ea typeface="Meiryo UI"/>
                        </a:defRPr>
                      </a:lvl4pPr>
                      <a:lvl5pPr marL="1828846" algn="l" defTabSz="914423" rtl="0" eaLnBrk="1" latinLnBrk="0" hangingPunct="1">
                        <a:defRPr kumimoji="1" sz="1800" kern="1200">
                          <a:solidFill>
                            <a:schemeClr val="dk1"/>
                          </a:solidFill>
                          <a:latin typeface="Meiryo UI"/>
                          <a:ea typeface="Meiryo UI"/>
                        </a:defRPr>
                      </a:lvl5pPr>
                      <a:lvl6pPr marL="2286057" algn="l" defTabSz="914423" rtl="0" eaLnBrk="1" latinLnBrk="0" hangingPunct="1">
                        <a:defRPr kumimoji="1" sz="1800" kern="1200">
                          <a:solidFill>
                            <a:schemeClr val="dk1"/>
                          </a:solidFill>
                          <a:latin typeface="Meiryo UI"/>
                          <a:ea typeface="Meiryo UI"/>
                        </a:defRPr>
                      </a:lvl6pPr>
                      <a:lvl7pPr marL="2743269" algn="l" defTabSz="914423" rtl="0" eaLnBrk="1" latinLnBrk="0" hangingPunct="1">
                        <a:defRPr kumimoji="1" sz="1800" kern="1200">
                          <a:solidFill>
                            <a:schemeClr val="dk1"/>
                          </a:solidFill>
                          <a:latin typeface="Meiryo UI"/>
                          <a:ea typeface="Meiryo UI"/>
                        </a:defRPr>
                      </a:lvl7pPr>
                      <a:lvl8pPr marL="3200480" algn="l" defTabSz="914423" rtl="0" eaLnBrk="1" latinLnBrk="0" hangingPunct="1">
                        <a:defRPr kumimoji="1" sz="1800" kern="1200">
                          <a:solidFill>
                            <a:schemeClr val="dk1"/>
                          </a:solidFill>
                          <a:latin typeface="Meiryo UI"/>
                          <a:ea typeface="Meiryo UI"/>
                        </a:defRPr>
                      </a:lvl8pPr>
                      <a:lvl9pPr marL="3657691" algn="l" defTabSz="914423" rtl="0" eaLnBrk="1" latinLnBrk="0" hangingPunct="1">
                        <a:defRPr kumimoji="1" sz="1800" kern="1200">
                          <a:solidFill>
                            <a:schemeClr val="dk1"/>
                          </a:solidFill>
                          <a:latin typeface="Meiryo UI"/>
                          <a:ea typeface="Meiryo UI"/>
                        </a:defRPr>
                      </a:lvl9pPr>
                    </a:lstStyle>
                    <a:p>
                      <a:pPr algn="l"/>
                      <a:r>
                        <a:rPr kumimoji="1" lang="ja-JP" altLang="en-US" sz="1200" dirty="0">
                          <a:latin typeface="Yu Gothic UI" panose="020B0500000000000000" pitchFamily="34" charset="-128"/>
                          <a:ea typeface="Yu Gothic UI" panose="020B0500000000000000" pitchFamily="34" charset="-128"/>
                        </a:rPr>
                        <a:t>認識の処理フレームレートは、</a:t>
                      </a:r>
                      <a:r>
                        <a:rPr kumimoji="1" lang="en-US" altLang="ja-JP" sz="1200" dirty="0">
                          <a:latin typeface="Yu Gothic UI" panose="020B0500000000000000" pitchFamily="34" charset="-128"/>
                          <a:ea typeface="Yu Gothic UI" panose="020B0500000000000000" pitchFamily="34" charset="-128"/>
                        </a:rPr>
                        <a:t>5fps</a:t>
                      </a:r>
                      <a:r>
                        <a:rPr kumimoji="1" lang="ja-JP" altLang="en-US" sz="1200" dirty="0">
                          <a:latin typeface="Yu Gothic UI" panose="020B0500000000000000" pitchFamily="34" charset="-128"/>
                          <a:ea typeface="Yu Gothic UI" panose="020B0500000000000000" pitchFamily="34" charset="-128"/>
                        </a:rPr>
                        <a:t>です。</a:t>
                      </a:r>
                      <a:endParaRPr kumimoji="1" lang="en-US" altLang="ja-JP" sz="1200" dirty="0">
                        <a:latin typeface="Yu Gothic UI" panose="020B0500000000000000" pitchFamily="34" charset="-128"/>
                        <a:ea typeface="Yu Gothic UI" panose="020B0500000000000000" pitchFamily="34" charset="-128"/>
                      </a:endParaRPr>
                    </a:p>
                    <a:p>
                      <a:pPr algn="l"/>
                      <a:r>
                        <a:rPr kumimoji="1" lang="ja-JP" altLang="en-US" sz="1200" dirty="0">
                          <a:latin typeface="Yu Gothic UI" panose="020B0500000000000000" pitchFamily="34" charset="-128"/>
                          <a:ea typeface="Yu Gothic UI" panose="020B0500000000000000" pitchFamily="34" charset="-128"/>
                        </a:rPr>
                        <a:t>常時</a:t>
                      </a:r>
                      <a:r>
                        <a:rPr kumimoji="1" lang="en-US" altLang="ja-JP" sz="1200" dirty="0">
                          <a:latin typeface="Yu Gothic UI" panose="020B0500000000000000" pitchFamily="34" charset="-128"/>
                          <a:ea typeface="Yu Gothic UI" panose="020B0500000000000000" pitchFamily="34" charset="-128"/>
                        </a:rPr>
                        <a:t>On</a:t>
                      </a:r>
                      <a:r>
                        <a:rPr kumimoji="1" lang="ja-JP" altLang="en-US" sz="1200" dirty="0">
                          <a:latin typeface="Yu Gothic UI" panose="020B0500000000000000" pitchFamily="34" charset="-128"/>
                          <a:ea typeface="Yu Gothic UI" panose="020B0500000000000000" pitchFamily="34" charset="-128"/>
                        </a:rPr>
                        <a:t>で動作します。（</a:t>
                      </a:r>
                      <a:r>
                        <a:rPr kumimoji="1" lang="en-US" altLang="ja-JP" sz="1200" dirty="0">
                          <a:latin typeface="Yu Gothic UI" panose="020B0500000000000000" pitchFamily="34" charset="-128"/>
                          <a:ea typeface="Yu Gothic UI" panose="020B0500000000000000" pitchFamily="34" charset="-128"/>
                        </a:rPr>
                        <a:t>Off</a:t>
                      </a:r>
                      <a:r>
                        <a:rPr kumimoji="1" lang="ja-JP" altLang="en-US" sz="1200" dirty="0">
                          <a:latin typeface="Yu Gothic UI" panose="020B0500000000000000" pitchFamily="34" charset="-128"/>
                          <a:ea typeface="Yu Gothic UI" panose="020B0500000000000000" pitchFamily="34" charset="-128"/>
                        </a:rPr>
                        <a:t>に出来ません。）</a:t>
                      </a:r>
                    </a:p>
                  </a:txBody>
                  <a:tcPr marL="55721" marR="55721" marT="27861" marB="27861"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3290164528"/>
                  </a:ext>
                </a:extLst>
              </a:tr>
            </a:tbl>
          </a:graphicData>
        </a:graphic>
      </p:graphicFrame>
    </p:spTree>
    <p:extLst>
      <p:ext uri="{BB962C8B-B14F-4D97-AF65-F5344CB8AC3E}">
        <p14:creationId xmlns:p14="http://schemas.microsoft.com/office/powerpoint/2010/main" val="15656843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現場個別対応用</a:t>
            </a:r>
            <a:r>
              <a:rPr kumimoji="1" lang="ja-JP" altLang="en-US" sz="2400" dirty="0"/>
              <a:t>（</a:t>
            </a:r>
            <a:r>
              <a:rPr kumimoji="1" lang="en-US" altLang="ja-JP" sz="2400" dirty="0"/>
              <a:t>SCC</a:t>
            </a:r>
            <a:r>
              <a:rPr kumimoji="1" lang="ja-JP" altLang="en-US" sz="2400" dirty="0"/>
              <a:t>設定を用いた夜間カラー撮影機能）</a:t>
            </a:r>
            <a:endParaRPr kumimoji="1" lang="ja-JP" altLang="en-US" dirty="0"/>
          </a:p>
        </p:txBody>
      </p:sp>
      <p:sp>
        <p:nvSpPr>
          <p:cNvPr id="3" name="テキスト ボックス 2">
            <a:extLst>
              <a:ext uri="{FF2B5EF4-FFF2-40B4-BE49-F238E27FC236}">
                <a16:creationId xmlns:a16="http://schemas.microsoft.com/office/drawing/2014/main" id="{76EC9C40-59B5-0299-B2EA-5166A5C17CA7}"/>
              </a:ext>
            </a:extLst>
          </p:cNvPr>
          <p:cNvSpPr txBox="1"/>
          <p:nvPr/>
        </p:nvSpPr>
        <p:spPr>
          <a:xfrm>
            <a:off x="204360" y="637763"/>
            <a:ext cx="8672940" cy="2139047"/>
          </a:xfrm>
          <a:prstGeom prst="rect">
            <a:avLst/>
          </a:prstGeom>
          <a:noFill/>
        </p:spPr>
        <p:txBody>
          <a:bodyPr wrap="square" rtlCol="0">
            <a:spAutoFit/>
          </a:bodyPr>
          <a:lstStyle/>
          <a:p>
            <a:r>
              <a:rPr lang="ja-JP" altLang="en-US" sz="1200" u="sng" dirty="0">
                <a:solidFill>
                  <a:prstClr val="black"/>
                </a:solidFill>
                <a:latin typeface="Yu Gothic UI" panose="020B0500000000000000" pitchFamily="34" charset="-128"/>
                <a:ea typeface="Yu Gothic UI" panose="020B0500000000000000" pitchFamily="34" charset="-128"/>
              </a:rPr>
              <a:t>■</a:t>
            </a:r>
            <a:r>
              <a:rPr lang="en-US" altLang="ja-JP" sz="1200" u="sng" dirty="0">
                <a:solidFill>
                  <a:prstClr val="black"/>
                </a:solidFill>
                <a:latin typeface="Yu Gothic UI" panose="020B0500000000000000" pitchFamily="34" charset="-128"/>
                <a:ea typeface="Yu Gothic UI" panose="020B0500000000000000" pitchFamily="34" charset="-128"/>
              </a:rPr>
              <a:t>SCC</a:t>
            </a:r>
            <a:r>
              <a:rPr lang="ja-JP" altLang="en-US" sz="1200" u="sng" dirty="0">
                <a:solidFill>
                  <a:prstClr val="black"/>
                </a:solidFill>
                <a:latin typeface="Yu Gothic UI" panose="020B0500000000000000" pitchFamily="34" charset="-128"/>
                <a:ea typeface="Yu Gothic UI" panose="020B0500000000000000" pitchFamily="34" charset="-128"/>
              </a:rPr>
              <a:t>設定用の白黒切換閾値</a:t>
            </a:r>
            <a:endParaRPr lang="en-US" altLang="ja-JP" sz="1200" u="sng" dirty="0">
              <a:solidFill>
                <a:prstClr val="black"/>
              </a:solidFill>
              <a:latin typeface="Yu Gothic UI" panose="020B0500000000000000" pitchFamily="34" charset="-128"/>
              <a:ea typeface="Yu Gothic UI" panose="020B0500000000000000" pitchFamily="34" charset="-128"/>
            </a:endParaRPr>
          </a:p>
          <a:p>
            <a:endParaRPr lang="en-US" altLang="ja-JP" sz="1100" u="sng" dirty="0">
              <a:solidFill>
                <a:prstClr val="black"/>
              </a:solidFill>
              <a:latin typeface="Yu Gothic UI" panose="020B0500000000000000" pitchFamily="34" charset="-128"/>
              <a:ea typeface="Yu Gothic UI" panose="020B0500000000000000" pitchFamily="34" charset="-128"/>
            </a:endParaRPr>
          </a:p>
          <a:p>
            <a:r>
              <a:rPr lang="en-US" altLang="ja-JP" sz="1100" dirty="0">
                <a:solidFill>
                  <a:prstClr val="black"/>
                </a:solidFill>
                <a:latin typeface="Yu Gothic UI" panose="020B0500000000000000" pitchFamily="34" charset="-128"/>
                <a:ea typeface="Yu Gothic UI" panose="020B0500000000000000" pitchFamily="34" charset="-128"/>
              </a:rPr>
              <a:t>SCC</a:t>
            </a:r>
            <a:r>
              <a:rPr lang="ja-JP" altLang="en-US" sz="1100" dirty="0">
                <a:solidFill>
                  <a:prstClr val="black"/>
                </a:solidFill>
                <a:latin typeface="Yu Gothic UI" panose="020B0500000000000000" pitchFamily="34" charset="-128"/>
                <a:ea typeface="Yu Gothic UI" panose="020B0500000000000000" pitchFamily="34" charset="-128"/>
              </a:rPr>
              <a:t>機能とは、被写体を忠実に撮像できないような照度が低い環境下でも弊社独自の色補正技術を用いてカラー画像を再現できる機能です。</a:t>
            </a:r>
            <a:endParaRPr lang="en-US" altLang="ja-JP" sz="1100" dirty="0">
              <a:solidFill>
                <a:prstClr val="black"/>
              </a:solidFill>
              <a:latin typeface="Yu Gothic UI" panose="020B0500000000000000" pitchFamily="34" charset="-128"/>
              <a:ea typeface="Yu Gothic UI" panose="020B0500000000000000" pitchFamily="34" charset="-128"/>
            </a:endParaRPr>
          </a:p>
          <a:p>
            <a:r>
              <a:rPr lang="ja-JP" altLang="en-US" sz="1100" dirty="0">
                <a:solidFill>
                  <a:prstClr val="black"/>
                </a:solidFill>
                <a:latin typeface="Yu Gothic UI" panose="020B0500000000000000" pitchFamily="34" charset="-128"/>
                <a:ea typeface="Yu Gothic UI" panose="020B0500000000000000" pitchFamily="34" charset="-128"/>
              </a:rPr>
              <a:t>白黒切換＝</a:t>
            </a:r>
            <a:r>
              <a:rPr lang="en-US" altLang="ja-JP" sz="1100" dirty="0">
                <a:solidFill>
                  <a:prstClr val="black"/>
                </a:solidFill>
                <a:latin typeface="Yu Gothic UI" panose="020B0500000000000000" pitchFamily="34" charset="-128"/>
                <a:ea typeface="Yu Gothic UI" panose="020B0500000000000000" pitchFamily="34" charset="-128"/>
              </a:rPr>
              <a:t>Auto3(SCC)</a:t>
            </a:r>
            <a:r>
              <a:rPr lang="ja-JP" altLang="en-US" sz="1100" dirty="0">
                <a:solidFill>
                  <a:prstClr val="black"/>
                </a:solidFill>
                <a:latin typeface="Yu Gothic UI" panose="020B0500000000000000" pitchFamily="34" charset="-128"/>
                <a:ea typeface="Yu Gothic UI" panose="020B0500000000000000" pitchFamily="34" charset="-128"/>
              </a:rPr>
              <a:t>設定を使うことで、低照度環境下でもカラー撮影が出来ます。</a:t>
            </a:r>
            <a:endParaRPr lang="en-US" altLang="ja-JP" sz="1100" dirty="0">
              <a:solidFill>
                <a:prstClr val="black"/>
              </a:solidFill>
              <a:latin typeface="Yu Gothic UI" panose="020B0500000000000000" pitchFamily="34" charset="-128"/>
              <a:ea typeface="Yu Gothic UI" panose="020B0500000000000000" pitchFamily="34" charset="-128"/>
            </a:endParaRPr>
          </a:p>
          <a:p>
            <a:r>
              <a:rPr lang="ja-JP" altLang="en-US" sz="1100" dirty="0">
                <a:solidFill>
                  <a:prstClr val="black"/>
                </a:solidFill>
                <a:latin typeface="Yu Gothic UI" panose="020B0500000000000000" pitchFamily="34" charset="-128"/>
                <a:ea typeface="Yu Gothic UI" panose="020B0500000000000000" pitchFamily="34" charset="-128"/>
              </a:rPr>
              <a:t>以下の設定を行う事で、常時カラー状態（</a:t>
            </a:r>
            <a:r>
              <a:rPr lang="en-US" altLang="ja-JP" sz="1100" dirty="0">
                <a:solidFill>
                  <a:prstClr val="black"/>
                </a:solidFill>
                <a:latin typeface="Yu Gothic UI" panose="020B0500000000000000" pitchFamily="34" charset="-128"/>
                <a:ea typeface="Yu Gothic UI" panose="020B0500000000000000" pitchFamily="34" charset="-128"/>
              </a:rPr>
              <a:t>SCC</a:t>
            </a:r>
            <a:r>
              <a:rPr lang="ja-JP" altLang="en-US" sz="1100" dirty="0">
                <a:solidFill>
                  <a:prstClr val="black"/>
                </a:solidFill>
                <a:latin typeface="Yu Gothic UI" panose="020B0500000000000000" pitchFamily="34" charset="-128"/>
                <a:ea typeface="Yu Gothic UI" panose="020B0500000000000000" pitchFamily="34" charset="-128"/>
              </a:rPr>
              <a:t>）で動作させることが出来ます。</a:t>
            </a:r>
            <a:endParaRPr lang="en-US" altLang="ja-JP" sz="1100" dirty="0">
              <a:solidFill>
                <a:prstClr val="black"/>
              </a:solidFill>
              <a:latin typeface="Yu Gothic UI" panose="020B0500000000000000" pitchFamily="34" charset="-128"/>
              <a:ea typeface="Yu Gothic UI" panose="020B0500000000000000" pitchFamily="34" charset="-128"/>
            </a:endParaRPr>
          </a:p>
          <a:p>
            <a:r>
              <a:rPr lang="ja-JP" altLang="en-US" sz="1100" dirty="0">
                <a:solidFill>
                  <a:prstClr val="black"/>
                </a:solidFill>
                <a:latin typeface="Yu Gothic UI" panose="020B0500000000000000" pitchFamily="34" charset="-128"/>
                <a:ea typeface="Yu Gothic UI" panose="020B0500000000000000" pitchFamily="34" charset="-128"/>
              </a:rPr>
              <a:t>＜設定手順＞</a:t>
            </a:r>
            <a:endParaRPr lang="en-US" altLang="ja-JP" sz="1100" dirty="0">
              <a:solidFill>
                <a:prstClr val="black"/>
              </a:solidFill>
              <a:latin typeface="Yu Gothic UI" panose="020B0500000000000000" pitchFamily="34" charset="-128"/>
              <a:ea typeface="Yu Gothic UI" panose="020B0500000000000000" pitchFamily="34" charset="-128"/>
            </a:endParaRPr>
          </a:p>
          <a:p>
            <a:r>
              <a:rPr lang="ja-JP" altLang="en-US" sz="1100" dirty="0">
                <a:solidFill>
                  <a:prstClr val="black"/>
                </a:solidFill>
                <a:latin typeface="Yu Gothic UI" panose="020B0500000000000000" pitchFamily="34" charset="-128"/>
                <a:ea typeface="Yu Gothic UI" panose="020B0500000000000000" pitchFamily="34" charset="-128"/>
              </a:rPr>
              <a:t>・画質設定の白黒切換：</a:t>
            </a:r>
            <a:r>
              <a:rPr lang="en-US" altLang="ja-JP" sz="1100" dirty="0">
                <a:solidFill>
                  <a:prstClr val="black"/>
                </a:solidFill>
                <a:latin typeface="Yu Gothic UI" panose="020B0500000000000000" pitchFamily="34" charset="-128"/>
                <a:ea typeface="Yu Gothic UI" panose="020B0500000000000000" pitchFamily="34" charset="-128"/>
              </a:rPr>
              <a:t>Auto3</a:t>
            </a:r>
            <a:r>
              <a:rPr lang="ja-JP" altLang="en-US" sz="1100" dirty="0">
                <a:solidFill>
                  <a:prstClr val="black"/>
                </a:solidFill>
                <a:latin typeface="Yu Gothic UI" panose="020B0500000000000000" pitchFamily="34" charset="-128"/>
                <a:ea typeface="Yu Gothic UI" panose="020B0500000000000000" pitchFamily="34" charset="-128"/>
              </a:rPr>
              <a:t>（</a:t>
            </a:r>
            <a:r>
              <a:rPr lang="en-US" altLang="ja-JP" sz="1100" dirty="0">
                <a:solidFill>
                  <a:prstClr val="black"/>
                </a:solidFill>
                <a:latin typeface="Yu Gothic UI" panose="020B0500000000000000" pitchFamily="34" charset="-128"/>
                <a:ea typeface="Yu Gothic UI" panose="020B0500000000000000" pitchFamily="34" charset="-128"/>
              </a:rPr>
              <a:t>SCC</a:t>
            </a:r>
            <a:r>
              <a:rPr lang="ja-JP" altLang="en-US" sz="1100" dirty="0">
                <a:solidFill>
                  <a:prstClr val="black"/>
                </a:solidFill>
                <a:latin typeface="Yu Gothic UI" panose="020B0500000000000000" pitchFamily="34" charset="-128"/>
                <a:ea typeface="Yu Gothic UI" panose="020B0500000000000000" pitchFamily="34" charset="-128"/>
              </a:rPr>
              <a:t>）</a:t>
            </a:r>
            <a:endParaRPr lang="en-US" altLang="ja-JP" sz="1100" dirty="0">
              <a:solidFill>
                <a:prstClr val="black"/>
              </a:solidFill>
              <a:latin typeface="Yu Gothic UI" panose="020B0500000000000000" pitchFamily="34" charset="-128"/>
              <a:ea typeface="Yu Gothic UI" panose="020B0500000000000000" pitchFamily="34" charset="-128"/>
            </a:endParaRPr>
          </a:p>
          <a:p>
            <a:r>
              <a:rPr lang="ja-JP" altLang="en-US" sz="1100" dirty="0">
                <a:solidFill>
                  <a:prstClr val="black"/>
                </a:solidFill>
                <a:latin typeface="Yu Gothic UI" panose="020B0500000000000000" pitchFamily="34" charset="-128"/>
                <a:ea typeface="Yu Gothic UI" panose="020B0500000000000000" pitchFamily="34" charset="-128"/>
              </a:rPr>
              <a:t>・白黒切換閾値の調整（下記</a:t>
            </a:r>
            <a:r>
              <a:rPr lang="en-US" altLang="ja-JP" sz="1100" dirty="0">
                <a:solidFill>
                  <a:prstClr val="black"/>
                </a:solidFill>
                <a:latin typeface="Yu Gothic UI" panose="020B0500000000000000" pitchFamily="34" charset="-128"/>
                <a:ea typeface="Yu Gothic UI" panose="020B0500000000000000" pitchFamily="34" charset="-128"/>
              </a:rPr>
              <a:t>CGI</a:t>
            </a:r>
            <a:r>
              <a:rPr lang="ja-JP" altLang="en-US" sz="1100" dirty="0">
                <a:solidFill>
                  <a:prstClr val="black"/>
                </a:solidFill>
                <a:latin typeface="Yu Gothic UI" panose="020B0500000000000000" pitchFamily="34" charset="-128"/>
                <a:ea typeface="Yu Gothic UI" panose="020B0500000000000000" pitchFamily="34" charset="-128"/>
              </a:rPr>
              <a:t>）：カラー→白黒の切換レベルオフセット</a:t>
            </a:r>
            <a:r>
              <a:rPr lang="en-US" altLang="ja-JP" sz="1100" dirty="0">
                <a:solidFill>
                  <a:prstClr val="black"/>
                </a:solidFill>
                <a:latin typeface="Yu Gothic UI" panose="020B0500000000000000" pitchFamily="34" charset="-128"/>
                <a:ea typeface="Yu Gothic UI" panose="020B0500000000000000" pitchFamily="34" charset="-128"/>
              </a:rPr>
              <a:t>=31</a:t>
            </a:r>
            <a:r>
              <a:rPr lang="ja-JP" altLang="en-US" sz="1100" dirty="0" err="1">
                <a:solidFill>
                  <a:prstClr val="black"/>
                </a:solidFill>
                <a:latin typeface="Yu Gothic UI" panose="020B0500000000000000" pitchFamily="34" charset="-128"/>
                <a:ea typeface="Yu Gothic UI" panose="020B0500000000000000" pitchFamily="34" charset="-128"/>
              </a:rPr>
              <a:t>、</a:t>
            </a:r>
            <a:r>
              <a:rPr lang="ja-JP" altLang="en-US" sz="1100" dirty="0">
                <a:solidFill>
                  <a:prstClr val="black"/>
                </a:solidFill>
                <a:latin typeface="Yu Gothic UI" panose="020B0500000000000000" pitchFamily="34" charset="-128"/>
                <a:ea typeface="Yu Gothic UI" panose="020B0500000000000000" pitchFamily="34" charset="-128"/>
              </a:rPr>
              <a:t>白黒→カラーの切換レベルオフセット</a:t>
            </a:r>
            <a:r>
              <a:rPr lang="en-US" altLang="ja-JP" sz="1100" dirty="0">
                <a:solidFill>
                  <a:prstClr val="black"/>
                </a:solidFill>
                <a:latin typeface="Yu Gothic UI" panose="020B0500000000000000" pitchFamily="34" charset="-128"/>
                <a:ea typeface="Yu Gothic UI" panose="020B0500000000000000" pitchFamily="34" charset="-128"/>
              </a:rPr>
              <a:t>=31</a:t>
            </a:r>
          </a:p>
          <a:p>
            <a:r>
              <a:rPr lang="ja-JP" altLang="en-US" sz="1100" dirty="0">
                <a:solidFill>
                  <a:prstClr val="black"/>
                </a:solidFill>
                <a:latin typeface="Yu Gothic UI" panose="020B0500000000000000" pitchFamily="34" charset="-128"/>
                <a:ea typeface="Yu Gothic UI" panose="020B0500000000000000" pitchFamily="34" charset="-128"/>
              </a:rPr>
              <a:t>　</a:t>
            </a:r>
            <a:r>
              <a:rPr lang="en-US" altLang="ja-JP" sz="1100" dirty="0">
                <a:solidFill>
                  <a:prstClr val="black"/>
                </a:solidFill>
                <a:latin typeface="Yu Gothic UI" panose="020B0500000000000000" pitchFamily="34" charset="-128"/>
                <a:ea typeface="Yu Gothic UI" panose="020B0500000000000000" pitchFamily="34" charset="-128"/>
              </a:rPr>
              <a:t>http://(</a:t>
            </a:r>
            <a:r>
              <a:rPr lang="ja-JP" altLang="en-US" sz="1100" dirty="0">
                <a:solidFill>
                  <a:prstClr val="black"/>
                </a:solidFill>
                <a:latin typeface="Yu Gothic UI" panose="020B0500000000000000" pitchFamily="34" charset="-128"/>
                <a:ea typeface="Yu Gothic UI" panose="020B0500000000000000" pitchFamily="34" charset="-128"/>
              </a:rPr>
              <a:t>カメラ</a:t>
            </a:r>
            <a:r>
              <a:rPr lang="en-US" altLang="ja-JP" sz="1100" dirty="0">
                <a:solidFill>
                  <a:prstClr val="black"/>
                </a:solidFill>
                <a:latin typeface="Yu Gothic UI" panose="020B0500000000000000" pitchFamily="34" charset="-128"/>
                <a:ea typeface="Yu Gothic UI" panose="020B0500000000000000" pitchFamily="34" charset="-128"/>
              </a:rPr>
              <a:t>IP</a:t>
            </a:r>
            <a:r>
              <a:rPr lang="ja-JP" altLang="en-US" sz="1100" dirty="0">
                <a:solidFill>
                  <a:prstClr val="black"/>
                </a:solidFill>
                <a:latin typeface="Yu Gothic UI" panose="020B0500000000000000" pitchFamily="34" charset="-128"/>
                <a:ea typeface="Yu Gothic UI" panose="020B0500000000000000" pitchFamily="34" charset="-128"/>
              </a:rPr>
              <a:t>アドレス</a:t>
            </a:r>
            <a:r>
              <a:rPr lang="en-US" altLang="ja-JP" sz="1100" dirty="0">
                <a:solidFill>
                  <a:prstClr val="black"/>
                </a:solidFill>
                <a:latin typeface="Yu Gothic UI" panose="020B0500000000000000" pitchFamily="34" charset="-128"/>
                <a:ea typeface="Yu Gothic UI" panose="020B0500000000000000" pitchFamily="34" charset="-128"/>
              </a:rPr>
              <a:t>)//admin/setup_bw_detail.html</a:t>
            </a:r>
          </a:p>
          <a:p>
            <a:r>
              <a:rPr lang="ja-JP" altLang="en-US" sz="1100" dirty="0">
                <a:solidFill>
                  <a:prstClr val="black"/>
                </a:solidFill>
                <a:latin typeface="Yu Gothic UI" panose="020B0500000000000000" pitchFamily="34" charset="-128"/>
                <a:ea typeface="Yu Gothic UI" panose="020B0500000000000000" pitchFamily="34" charset="-128"/>
              </a:rPr>
              <a:t>　</a:t>
            </a:r>
            <a:r>
              <a:rPr lang="en-US" altLang="ja-JP" sz="1100" dirty="0">
                <a:solidFill>
                  <a:prstClr val="black"/>
                </a:solidFill>
                <a:latin typeface="Yu Gothic UI" panose="020B0500000000000000" pitchFamily="34" charset="-128"/>
                <a:ea typeface="Yu Gothic UI" panose="020B0500000000000000" pitchFamily="34" charset="-128"/>
              </a:rPr>
              <a:t>※</a:t>
            </a:r>
            <a:r>
              <a:rPr lang="ja-JP" altLang="en-US" sz="1100" dirty="0">
                <a:solidFill>
                  <a:prstClr val="black"/>
                </a:solidFill>
                <a:latin typeface="Yu Gothic UI" panose="020B0500000000000000" pitchFamily="34" charset="-128"/>
                <a:ea typeface="Yu Gothic UI" panose="020B0500000000000000" pitchFamily="34" charset="-128"/>
              </a:rPr>
              <a:t>注意：本設定により、白黒切換照度が、通常時のカメラ設定とは異なる場合があります。</a:t>
            </a:r>
            <a:endParaRPr lang="en-US" altLang="ja-JP" sz="1100" dirty="0">
              <a:solidFill>
                <a:prstClr val="black"/>
              </a:solidFill>
              <a:latin typeface="Yu Gothic UI" panose="020B0500000000000000" pitchFamily="34" charset="-128"/>
              <a:ea typeface="Yu Gothic UI" panose="020B0500000000000000" pitchFamily="34" charset="-128"/>
            </a:endParaRPr>
          </a:p>
          <a:p>
            <a:r>
              <a:rPr lang="ja-JP" altLang="en-US" sz="1100" dirty="0">
                <a:solidFill>
                  <a:prstClr val="black"/>
                </a:solidFill>
                <a:latin typeface="Yu Gothic UI" panose="020B0500000000000000" pitchFamily="34" charset="-128"/>
                <a:ea typeface="Yu Gothic UI" panose="020B0500000000000000" pitchFamily="34" charset="-128"/>
              </a:rPr>
              <a:t>　　　　　　　白黒切換</a:t>
            </a:r>
            <a:r>
              <a:rPr lang="en-US" altLang="ja-JP" sz="1100" dirty="0">
                <a:solidFill>
                  <a:prstClr val="black"/>
                </a:solidFill>
                <a:latin typeface="Yu Gothic UI" panose="020B0500000000000000" pitchFamily="34" charset="-128"/>
                <a:ea typeface="Yu Gothic UI" panose="020B0500000000000000" pitchFamily="34" charset="-128"/>
              </a:rPr>
              <a:t>=Auto3(SCC)</a:t>
            </a:r>
            <a:r>
              <a:rPr lang="ja-JP" altLang="en-US" sz="1100" dirty="0">
                <a:solidFill>
                  <a:prstClr val="black"/>
                </a:solidFill>
                <a:latin typeface="Yu Gothic UI" panose="020B0500000000000000" pitchFamily="34" charset="-128"/>
                <a:ea typeface="Yu Gothic UI" panose="020B0500000000000000" pitchFamily="34" charset="-128"/>
              </a:rPr>
              <a:t>で使用されない場合は、切換レベルオフセットに対して、</a:t>
            </a:r>
            <a:endParaRPr lang="en-US" altLang="ja-JP" sz="1100" dirty="0">
              <a:solidFill>
                <a:prstClr val="black"/>
              </a:solidFill>
              <a:latin typeface="Yu Gothic UI" panose="020B0500000000000000" pitchFamily="34" charset="-128"/>
              <a:ea typeface="Yu Gothic UI" panose="020B0500000000000000" pitchFamily="34" charset="-128"/>
            </a:endParaRPr>
          </a:p>
          <a:p>
            <a:r>
              <a:rPr lang="ja-JP" altLang="en-US" sz="1100" dirty="0">
                <a:solidFill>
                  <a:prstClr val="black"/>
                </a:solidFill>
                <a:latin typeface="Yu Gothic UI" panose="020B0500000000000000" pitchFamily="34" charset="-128"/>
                <a:ea typeface="Yu Gothic UI" panose="020B0500000000000000" pitchFamily="34" charset="-128"/>
              </a:rPr>
              <a:t>　　　　　　　それぞれリセットボタンを押下した後、設定ボタンを押下して、ご使用ください。</a:t>
            </a:r>
          </a:p>
        </p:txBody>
      </p:sp>
      <p:pic>
        <p:nvPicPr>
          <p:cNvPr id="4" name="図 3">
            <a:extLst>
              <a:ext uri="{FF2B5EF4-FFF2-40B4-BE49-F238E27FC236}">
                <a16:creationId xmlns:a16="http://schemas.microsoft.com/office/drawing/2014/main" id="{1A5B0BD2-A6E8-BBD7-1A12-8A43F63A75B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28395" y="2884757"/>
            <a:ext cx="6333104" cy="1857634"/>
          </a:xfrm>
          <a:prstGeom prst="rect">
            <a:avLst/>
          </a:prstGeom>
        </p:spPr>
      </p:pic>
    </p:spTree>
    <p:extLst>
      <p:ext uri="{BB962C8B-B14F-4D97-AF65-F5344CB8AC3E}">
        <p14:creationId xmlns:p14="http://schemas.microsoft.com/office/powerpoint/2010/main" val="19769634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解説：</a:t>
            </a:r>
            <a:r>
              <a:rPr kumimoji="1" lang="en-US" altLang="ja-JP" sz="2400" dirty="0"/>
              <a:t>Super Chroma Compensation </a:t>
            </a:r>
            <a:r>
              <a:rPr kumimoji="1" lang="ja-JP" altLang="en-US" sz="2400" dirty="0"/>
              <a:t>（</a:t>
            </a:r>
            <a:r>
              <a:rPr kumimoji="1" lang="en-US" altLang="ja-JP" sz="2400" dirty="0"/>
              <a:t>SCC</a:t>
            </a:r>
            <a:r>
              <a:rPr kumimoji="1" lang="ja-JP" altLang="en-US" sz="2400" dirty="0"/>
              <a:t>）機能</a:t>
            </a:r>
            <a:endParaRPr kumimoji="1" lang="ja-JP" altLang="en-US" dirty="0"/>
          </a:p>
        </p:txBody>
      </p:sp>
      <p:pic>
        <p:nvPicPr>
          <p:cNvPr id="3" name="図 2">
            <a:extLst>
              <a:ext uri="{FF2B5EF4-FFF2-40B4-BE49-F238E27FC236}">
                <a16:creationId xmlns:a16="http://schemas.microsoft.com/office/drawing/2014/main" id="{CA62A6BF-2483-ED4E-4B97-BA3FEDD8F21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42363" y="1164850"/>
            <a:ext cx="8059275" cy="3532363"/>
          </a:xfrm>
          <a:prstGeom prst="rect">
            <a:avLst/>
          </a:prstGeom>
        </p:spPr>
      </p:pic>
      <p:sp>
        <p:nvSpPr>
          <p:cNvPr id="4" name="正方形/長方形 3">
            <a:extLst>
              <a:ext uri="{FF2B5EF4-FFF2-40B4-BE49-F238E27FC236}">
                <a16:creationId xmlns:a16="http://schemas.microsoft.com/office/drawing/2014/main" id="{80349BD1-7E54-2414-C534-C56368E27E17}"/>
              </a:ext>
            </a:extLst>
          </p:cNvPr>
          <p:cNvSpPr/>
          <p:nvPr/>
        </p:nvSpPr>
        <p:spPr>
          <a:xfrm>
            <a:off x="61578" y="592970"/>
            <a:ext cx="7959039" cy="461665"/>
          </a:xfrm>
          <a:prstGeom prst="rect">
            <a:avLst/>
          </a:prstGeom>
        </p:spPr>
        <p:txBody>
          <a:bodyPr wrap="square">
            <a:spAutoFit/>
          </a:bodyPr>
          <a:lstStyle/>
          <a:p>
            <a:r>
              <a:rPr lang="ja-JP" altLang="en-US" sz="1200" dirty="0">
                <a:solidFill>
                  <a:prstClr val="black"/>
                </a:solidFill>
                <a:latin typeface="Yu Gothic UI" panose="020B0500000000000000" pitchFamily="34" charset="-128"/>
                <a:ea typeface="Yu Gothic UI" panose="020B0500000000000000" pitchFamily="34" charset="-128"/>
              </a:rPr>
              <a:t>被写体を忠実に撮像できないような照度が低い環境下でも弊社独自の色補正技術を用いてカラー画像を再現できる機能です。</a:t>
            </a:r>
            <a:endParaRPr lang="en-US" altLang="ja-JP" sz="1200" dirty="0">
              <a:solidFill>
                <a:prstClr val="black"/>
              </a:solidFill>
              <a:latin typeface="Yu Gothic UI" panose="020B0500000000000000" pitchFamily="34" charset="-128"/>
              <a:ea typeface="Yu Gothic UI" panose="020B0500000000000000" pitchFamily="34" charset="-128"/>
            </a:endParaRPr>
          </a:p>
          <a:p>
            <a:r>
              <a:rPr lang="en-US" altLang="ja-JP" sz="1200" dirty="0">
                <a:solidFill>
                  <a:prstClr val="black"/>
                </a:solidFill>
                <a:latin typeface="Yu Gothic UI" panose="020B0500000000000000" pitchFamily="34" charset="-128"/>
                <a:ea typeface="Yu Gothic UI" panose="020B0500000000000000" pitchFamily="34" charset="-128"/>
              </a:rPr>
              <a:t>※</a:t>
            </a:r>
            <a:r>
              <a:rPr lang="ja-JP" altLang="en-US" sz="1200" dirty="0">
                <a:solidFill>
                  <a:prstClr val="black"/>
                </a:solidFill>
                <a:latin typeface="Yu Gothic UI" panose="020B0500000000000000" pitchFamily="34" charset="-128"/>
                <a:ea typeface="Yu Gothic UI" panose="020B0500000000000000" pitchFamily="34" charset="-128"/>
              </a:rPr>
              <a:t>色補正技術を使用しているため、周囲の照明条件によって、色合いが実被写体と違って表示される場合があります。</a:t>
            </a:r>
          </a:p>
        </p:txBody>
      </p:sp>
    </p:spTree>
    <p:extLst>
      <p:ext uri="{BB962C8B-B14F-4D97-AF65-F5344CB8AC3E}">
        <p14:creationId xmlns:p14="http://schemas.microsoft.com/office/powerpoint/2010/main" val="29918208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トラブルシューティング</a:t>
            </a:r>
          </a:p>
        </p:txBody>
      </p:sp>
    </p:spTree>
    <p:extLst>
      <p:ext uri="{BB962C8B-B14F-4D97-AF65-F5344CB8AC3E}">
        <p14:creationId xmlns:p14="http://schemas.microsoft.com/office/powerpoint/2010/main" val="9538967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5064" y="120092"/>
            <a:ext cx="8542732" cy="383052"/>
          </a:xfrm>
        </p:spPr>
        <p:txBody>
          <a:bodyPr/>
          <a:lstStyle/>
          <a:p>
            <a:r>
              <a:rPr kumimoji="1" lang="ja-JP" altLang="en-US" dirty="0"/>
              <a:t>トラブルシューティング</a:t>
            </a:r>
          </a:p>
        </p:txBody>
      </p:sp>
      <p:grpSp>
        <p:nvGrpSpPr>
          <p:cNvPr id="4" name="グループ化 3">
            <a:extLst>
              <a:ext uri="{FF2B5EF4-FFF2-40B4-BE49-F238E27FC236}">
                <a16:creationId xmlns:a16="http://schemas.microsoft.com/office/drawing/2014/main" id="{E49FF499-E81B-C776-3BDB-A320591B5DCA}"/>
              </a:ext>
            </a:extLst>
          </p:cNvPr>
          <p:cNvGrpSpPr/>
          <p:nvPr/>
        </p:nvGrpSpPr>
        <p:grpSpPr>
          <a:xfrm>
            <a:off x="1696240" y="1207103"/>
            <a:ext cx="5751521" cy="2729294"/>
            <a:chOff x="2261652" y="1609473"/>
            <a:chExt cx="7668694" cy="3639060"/>
          </a:xfrm>
        </p:grpSpPr>
        <p:pic>
          <p:nvPicPr>
            <p:cNvPr id="5" name="図 4">
              <a:extLst>
                <a:ext uri="{FF2B5EF4-FFF2-40B4-BE49-F238E27FC236}">
                  <a16:creationId xmlns:a16="http://schemas.microsoft.com/office/drawing/2014/main" id="{8E0A59F0-BEA8-25E9-6521-482C5CCCA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652" y="1609473"/>
              <a:ext cx="7668694" cy="3639060"/>
            </a:xfrm>
            <a:prstGeom prst="rect">
              <a:avLst/>
            </a:prstGeom>
          </p:spPr>
        </p:pic>
        <p:pic>
          <p:nvPicPr>
            <p:cNvPr id="6" name="図 5">
              <a:extLst>
                <a:ext uri="{FF2B5EF4-FFF2-40B4-BE49-F238E27FC236}">
                  <a16:creationId xmlns:a16="http://schemas.microsoft.com/office/drawing/2014/main" id="{BC7582CC-4B91-0BB3-821F-F441752AA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725" y="1796902"/>
              <a:ext cx="3772425" cy="778239"/>
            </a:xfrm>
            <a:prstGeom prst="rect">
              <a:avLst/>
            </a:prstGeom>
          </p:spPr>
        </p:pic>
      </p:grpSp>
    </p:spTree>
    <p:extLst>
      <p:ext uri="{BB962C8B-B14F-4D97-AF65-F5344CB8AC3E}">
        <p14:creationId xmlns:p14="http://schemas.microsoft.com/office/powerpoint/2010/main" val="18718541"/>
      </p:ext>
    </p:extLst>
  </p:cSld>
  <p:clrMapOvr>
    <a:masterClrMapping/>
  </p:clrMapOvr>
</p:sld>
</file>

<file path=ppt/theme/theme1.xml><?xml version="1.0" encoding="utf-8"?>
<a:theme xmlns:a="http://schemas.openxmlformats.org/drawingml/2006/main" name="タイトル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202_PPT_Template.potx" id="{E77889BF-4620-42A0-BD39-B8DD9F2F0A81}" vid="{ADF4026F-1C2D-49CA-B073-4AB828968C84}"/>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02_PPT_Template.potx" id="{E77889BF-4620-42A0-BD39-B8DD9F2F0A81}" vid="{98172B3B-778A-47CF-9B0A-22F6986565B4}"/>
    </a:ext>
  </a:extLst>
</a:theme>
</file>

<file path=ppt/theme/theme4.xml><?xml version="1.0" encoding="utf-8"?>
<a:theme xmlns:a="http://schemas.openxmlformats.org/drawingml/2006/main" name="1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02_PPT_Template.potx" id="{E77889BF-4620-42A0-BD39-B8DD9F2F0A81}" vid="{98172B3B-778A-47CF-9B0A-22F6986565B4}"/>
    </a:ext>
  </a:extLst>
</a:theme>
</file>

<file path=ppt/theme/theme5.xml><?xml version="1.0" encoding="utf-8"?>
<a:theme xmlns:a="http://schemas.openxmlformats.org/drawingml/2006/main" name="デバイダー">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02_PPT_Template.potx" id="{E77889BF-4620-42A0-BD39-B8DD9F2F0A81}" vid="{667CEE87-25D8-4952-A7E8-F185353FF56F}"/>
    </a:ext>
  </a:extLst>
</a:theme>
</file>

<file path=ppt/theme/theme6.xml><?xml version="1.0" encoding="utf-8"?>
<a:theme xmlns:a="http://schemas.openxmlformats.org/drawingml/2006/main" name="エンド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02_PPT_Template.potx" id="{E77889BF-4620-42A0-BD39-B8DD9F2F0A81}" vid="{AEDA9D6E-A72B-4DEC-8A6B-66BE8DEC9A27}"/>
    </a:ext>
  </a:extLst>
</a:theme>
</file>

<file path=ppt/theme/theme7.xml><?xml version="1.0" encoding="utf-8"?>
<a:theme xmlns:a="http://schemas.openxmlformats.org/drawingml/2006/main" name="7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NECT提案書_游ゴシック">
  <a:themeElements>
    <a:clrScheme name="CONNECT 1">
      <a:dk1>
        <a:srgbClr val="000000"/>
      </a:dk1>
      <a:lt1>
        <a:srgbClr val="FFFFFF"/>
      </a:lt1>
      <a:dk2>
        <a:srgbClr val="000E4E"/>
      </a:dk2>
      <a:lt2>
        <a:srgbClr val="EEEEEE"/>
      </a:lt2>
      <a:accent1>
        <a:srgbClr val="00B7F1"/>
      </a:accent1>
      <a:accent2>
        <a:srgbClr val="0D7CF2"/>
      </a:accent2>
      <a:accent3>
        <a:srgbClr val="006603"/>
      </a:accent3>
      <a:accent4>
        <a:srgbClr val="85CC33"/>
      </a:accent4>
      <a:accent5>
        <a:srgbClr val="FF6900"/>
      </a:accent5>
      <a:accent6>
        <a:srgbClr val="AD00CC"/>
      </a:accent6>
      <a:hlink>
        <a:srgbClr val="AD00CC"/>
      </a:hlink>
      <a:folHlink>
        <a:srgbClr val="999999"/>
      </a:folHlink>
    </a:clrScheme>
    <a:fontScheme name="ユーザー定義 2">
      <a:majorFont>
        <a:latin typeface="游ゴシック"/>
        <a:ea typeface="游ゴシック"/>
        <a:cs typeface=""/>
      </a:majorFont>
      <a:minorFont>
        <a:latin typeface="游ゴシック Medium"/>
        <a:ea typeface="游ゴシック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1"/>
          </a:solidFill>
        </a:ln>
      </a:spPr>
      <a:bodyPr tIns="90000" bIns="90000" rtlCol="0" anchor="t"/>
      <a:lstStyle>
        <a:defPPr algn="l">
          <a:spcAft>
            <a:spcPts val="600"/>
          </a:spcAft>
          <a:defRPr sz="2000" dirty="0">
            <a:solidFill>
              <a:schemeClr val="tx1"/>
            </a:solidFill>
            <a:latin typeface="+mn-ea"/>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oAutofit/>
      </a:bodyPr>
      <a:lstStyle>
        <a:defPPr algn="l">
          <a:spcAft>
            <a:spcPts val="600"/>
          </a:spcAft>
          <a:defRPr kumimoji="1" sz="2000" dirty="0" smtClean="0">
            <a:latin typeface="+mn-ea"/>
            <a:ea typeface="+mn-ea"/>
          </a:defRPr>
        </a:defPPr>
      </a:lstStyle>
    </a:txDef>
  </a:objectDefaults>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2202_PPT_Template</Template>
  <TotalTime>0</TotalTime>
  <Words>16164</Words>
  <Application>Microsoft Office PowerPoint</Application>
  <PresentationFormat>画面に合わせる (16:9)</PresentationFormat>
  <Paragraphs>2214</Paragraphs>
  <Slides>106</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8</vt:i4>
      </vt:variant>
      <vt:variant>
        <vt:lpstr>スライド タイトル</vt:lpstr>
      </vt:variant>
      <vt:variant>
        <vt:i4>106</vt:i4>
      </vt:variant>
    </vt:vector>
  </HeadingPairs>
  <TitlesOfParts>
    <vt:vector size="122" baseType="lpstr">
      <vt:lpstr>HGP創英角ｺﾞｼｯｸUB</vt:lpstr>
      <vt:lpstr>Meiryo UI</vt:lpstr>
      <vt:lpstr>Yu Gothic UI</vt:lpstr>
      <vt:lpstr>游ゴシック</vt:lpstr>
      <vt:lpstr>游ゴシック Medium</vt:lpstr>
      <vt:lpstr>Arial</vt:lpstr>
      <vt:lpstr>Calibri</vt:lpstr>
      <vt:lpstr>Wingdings</vt:lpstr>
      <vt:lpstr>タイトルスライド</vt:lpstr>
      <vt:lpstr>デザインの設定</vt:lpstr>
      <vt:lpstr>メインスライド</vt:lpstr>
      <vt:lpstr>1_メインスライド</vt:lpstr>
      <vt:lpstr>デバイダー</vt:lpstr>
      <vt:lpstr>エンドスライド</vt:lpstr>
      <vt:lpstr>7_デザインの設定</vt:lpstr>
      <vt:lpstr>CONNECT提案書_游ゴシック</vt:lpstr>
      <vt:lpstr>PowerPoint プレゼンテーション</vt:lpstr>
      <vt:lpstr>推進にあたってのご注意</vt:lpstr>
      <vt:lpstr>推進にあたってのご注意</vt:lpstr>
      <vt:lpstr>推進にあたってのご注意</vt:lpstr>
      <vt:lpstr>システム設計の制約事項</vt:lpstr>
      <vt:lpstr>システム設計の制約事項</vt:lpstr>
      <vt:lpstr>システム設計の制約事項</vt:lpstr>
      <vt:lpstr>機能拡張ソフト　インストール時の注意事項</vt:lpstr>
      <vt:lpstr>システム設計の部</vt:lpstr>
      <vt:lpstr>対応機種とアプリのバージョン</vt:lpstr>
      <vt:lpstr>カメララインアップ（新Sシリーズ）</vt:lpstr>
      <vt:lpstr>カメララインアップ（Xシリーズ）</vt:lpstr>
      <vt:lpstr>カメララインアップ（新Sシリーズ）</vt:lpstr>
      <vt:lpstr>WV-S2536LNJ、WV-S2536LTNJ、WV-S2536LNUX、WV-S2536LTNUXの照明映り込みについて</vt:lpstr>
      <vt:lpstr>WV-S2536LNJ、WV-S2536LTNJ、WV-S2536LNUX、WV-S2536LTNUXの照明映り込みについて</vt:lpstr>
      <vt:lpstr>新Sシリーズカメラ　本資料掲載内容の対象機種</vt:lpstr>
      <vt:lpstr>新Sシリーズカメラ　本資料掲載内容の対象機種</vt:lpstr>
      <vt:lpstr>システム側ラインアップ</vt:lpstr>
      <vt:lpstr>システム構成</vt:lpstr>
      <vt:lpstr>システム運用のイメージ</vt:lpstr>
      <vt:lpstr>システム構築の前に</vt:lpstr>
      <vt:lpstr>スペック（カメラ・ナンバー認識エンジン）</vt:lpstr>
      <vt:lpstr>スペック（「環境により」の補足）</vt:lpstr>
      <vt:lpstr>スペック（機種別認識可能距離の補足）</vt:lpstr>
      <vt:lpstr>スペック（WV-ASM300WUX　WV-XAE202WUX用拡張機能）</vt:lpstr>
      <vt:lpstr>運用（登録ナンバー、リストについて）</vt:lpstr>
      <vt:lpstr>運用（照合ルールについて）</vt:lpstr>
      <vt:lpstr>運用（滞留ルールについて）</vt:lpstr>
      <vt:lpstr>運用（照合アラーム動作について）</vt:lpstr>
      <vt:lpstr>運用（滞留アラーム動作について）</vt:lpstr>
      <vt:lpstr>スペック（検証済みPC情報）</vt:lpstr>
      <vt:lpstr>検証済みPCの処理性能</vt:lpstr>
      <vt:lpstr>検証済みPCの処理性能</vt:lpstr>
      <vt:lpstr>検証済みPCの処理性能</vt:lpstr>
      <vt:lpstr>検証済みPCの処理性能</vt:lpstr>
      <vt:lpstr>検証済みPCの処理性能</vt:lpstr>
      <vt:lpstr>PCの設定　バックアップについて</vt:lpstr>
      <vt:lpstr>PCの設定　高速スタートアップを無効にする手法</vt:lpstr>
      <vt:lpstr>WV-ASE334WUXの設定内容</vt:lpstr>
      <vt:lpstr>WV-ASE334WUXの設定内容</vt:lpstr>
      <vt:lpstr>WV-ASE334WUXの設定内容</vt:lpstr>
      <vt:lpstr>PCの環境について</vt:lpstr>
      <vt:lpstr>カメラの設置範囲（Xシリーズ：FHDカメラ）</vt:lpstr>
      <vt:lpstr>カメラの設置範囲（Xシリーズ：４Kカメラ）</vt:lpstr>
      <vt:lpstr>カメラの設置範囲（Xシリーズ：４Kカメラ）</vt:lpstr>
      <vt:lpstr>カメラの設置範囲（新Sシリーズカメラ）</vt:lpstr>
      <vt:lpstr>システム設定の部</vt:lpstr>
      <vt:lpstr>カメラの設定：ソフトウェア管理</vt:lpstr>
      <vt:lpstr>カメラの設定：ソフトウェア管理</vt:lpstr>
      <vt:lpstr>カメラの設定：ソフトウェア管理</vt:lpstr>
      <vt:lpstr>カメラの設定：動作スケジュール</vt:lpstr>
      <vt:lpstr>カメラの設定：基本タブ</vt:lpstr>
      <vt:lpstr>カメラの設定：基本タブ</vt:lpstr>
      <vt:lpstr>カメラの設定：基本タブ</vt:lpstr>
      <vt:lpstr>カメラの設定：基本タブ</vt:lpstr>
      <vt:lpstr>カメラの設定：基本タブ</vt:lpstr>
      <vt:lpstr>カメラの設定：基本タブ</vt:lpstr>
      <vt:lpstr>カメラの設定：基本タブ</vt:lpstr>
      <vt:lpstr>カメラの設定：投光器使用時の設定</vt:lpstr>
      <vt:lpstr>カメラの設定：投光器使用時の設定</vt:lpstr>
      <vt:lpstr>カメラの設定：投光器使用時の設定</vt:lpstr>
      <vt:lpstr>カメラの設定：投光器使用時の設定</vt:lpstr>
      <vt:lpstr>カメラの設定：投光器使用時の設定</vt:lpstr>
      <vt:lpstr>カメラの設定：投光器使用時の設定</vt:lpstr>
      <vt:lpstr>カメラの設定：投光器使用時の設定</vt:lpstr>
      <vt:lpstr>カメラの設定：投光器使用時の設定</vt:lpstr>
      <vt:lpstr>カメラの設定：投光器使用時の設定</vt:lpstr>
      <vt:lpstr>カメラの設定：投光器使用時の設定</vt:lpstr>
      <vt:lpstr>カメラの設定：通知タブ</vt:lpstr>
      <vt:lpstr>カメラの設定：通知タブ</vt:lpstr>
      <vt:lpstr>カメラの設定：通知タブ</vt:lpstr>
      <vt:lpstr>カメラの設定：詳細タブ</vt:lpstr>
      <vt:lpstr>カメラの設定：詳細タブ</vt:lpstr>
      <vt:lpstr>解説：ベストショットの仕組み</vt:lpstr>
      <vt:lpstr>解説：ベストショット送信間隔の仕組み</vt:lpstr>
      <vt:lpstr>解説：ベストショット選択モード</vt:lpstr>
      <vt:lpstr>解説：ベストショット選択モード</vt:lpstr>
      <vt:lpstr>解説：ベストショット送信抑止機能</vt:lpstr>
      <vt:lpstr>解説：ベストショットに使用する最低枚数</vt:lpstr>
      <vt:lpstr>解説：ベストショット判定に使用する項目の選択</vt:lpstr>
      <vt:lpstr>解説：先優先と後優先と送信タイミング</vt:lpstr>
      <vt:lpstr>解説：先優先と後優先と送信タイミング</vt:lpstr>
      <vt:lpstr>システム設置の部</vt:lpstr>
      <vt:lpstr>距離と俯角・振り角調整</vt:lpstr>
      <vt:lpstr>ナンバーサイズ調整</vt:lpstr>
      <vt:lpstr>ナンバーサイズ調整</vt:lpstr>
      <vt:lpstr>投光器の選定</vt:lpstr>
      <vt:lpstr>投光器の選定</vt:lpstr>
      <vt:lpstr>投光器の選定【その他必要機器】</vt:lpstr>
      <vt:lpstr>投光器の設置方法</vt:lpstr>
      <vt:lpstr>投光器の設置方法</vt:lpstr>
      <vt:lpstr>投光器の設置方法　補足</vt:lpstr>
      <vt:lpstr>投光器の調整</vt:lpstr>
      <vt:lpstr>設定・設置情報の保存</vt:lpstr>
      <vt:lpstr>現場個別対応用（プレート検出性能向上モード）</vt:lpstr>
      <vt:lpstr>現場個別対応用（SCC設定を用いた夜間カラー撮影機能）</vt:lpstr>
      <vt:lpstr>解説：Super Chroma Compensation （SCC）機能</vt:lpstr>
      <vt:lpstr>トラブルシューティング</vt:lpstr>
      <vt:lpstr>トラブルシューティング</vt:lpstr>
      <vt:lpstr>トラブルシューティング（トラブル事例）</vt:lpstr>
      <vt:lpstr>事例①：ナンバープレートにフォーカスが合っていない</vt:lpstr>
      <vt:lpstr>事例②：夜間に白飛びしてナンバープレートが読めない場合</vt:lpstr>
      <vt:lpstr>事例③：昼間に白黒や夜間にカラーになる場合</vt:lpstr>
      <vt:lpstr>変更履歴</vt:lpstr>
      <vt:lpstr>変更履歴</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2023-09-11T09:31:28Z</dcterms:created>
  <dcterms:modified xsi:type="dcterms:W3CDTF">2023-09-12T07:48:03Z</dcterms:modified>
</cp:coreProperties>
</file>